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Default Extension="wdp" ContentType="image/vnd.ms-photo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</p:sldMasterIdLst>
  <p:notesMasterIdLst>
    <p:notesMasterId r:id="rId27"/>
  </p:notesMasterIdLst>
  <p:handoutMasterIdLst>
    <p:handoutMasterId r:id="rId28"/>
  </p:handoutMasterIdLst>
  <p:sldIdLst>
    <p:sldId id="256" r:id="rId2"/>
    <p:sldId id="284" r:id="rId3"/>
    <p:sldId id="285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86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57" r:id="rId21"/>
    <p:sldId id="262" r:id="rId22"/>
    <p:sldId id="264" r:id="rId23"/>
    <p:sldId id="265" r:id="rId24"/>
    <p:sldId id="266" r:id="rId25"/>
    <p:sldId id="261" r:id="rId26"/>
  </p:sldIdLst>
  <p:sldSz cx="9144000" cy="6858000" type="screen4x3"/>
  <p:notesSz cx="7104063" cy="10234613"/>
  <p:custDataLst>
    <p:tags r:id="rId29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B82"/>
    <a:srgbClr val="820000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106" d="100"/>
          <a:sy n="106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8/3/2016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8/3/2016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017940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7497211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5375097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3101659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0753707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45984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E8E49C5-4084-4928-B0D1-D1D10ED93DED}" type="slidenum">
              <a:rPr lang="el-GR" altLang="el-GR" sz="1300"/>
              <a:pPr eaLnBrk="1" hangingPunct="1"/>
              <a:t>1</a:t>
            </a:fld>
            <a:endParaRPr lang="el-GR" altLang="el-GR" sz="13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xmlns="" val="1939419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DA1BD75-EFE4-4A92-9A6A-89E25730CF2A}" type="slidenum">
              <a:rPr lang="el-GR" altLang="el-GR" sz="1300"/>
              <a:pPr eaLnBrk="1" hangingPunct="1"/>
              <a:t>3</a:t>
            </a:fld>
            <a:endParaRPr lang="el-GR" altLang="el-GR" sz="13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xmlns="" val="40712092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0291B60-1592-456E-A3E9-B0815C45AD3A}" type="slidenum">
              <a:rPr lang="el-GR" altLang="el-GR" sz="1300"/>
              <a:pPr eaLnBrk="1" hangingPunct="1"/>
              <a:t>4</a:t>
            </a:fld>
            <a:endParaRPr lang="el-GR" altLang="el-GR" sz="130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xmlns="" val="1839044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A441819-8F8E-45FF-B81E-0BA7DFB380FE}" type="slidenum">
              <a:rPr lang="el-GR" altLang="el-GR" sz="1300"/>
              <a:pPr eaLnBrk="1" hangingPunct="1"/>
              <a:t>11</a:t>
            </a:fld>
            <a:endParaRPr lang="el-GR" altLang="el-GR" sz="13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xmlns="" val="14689186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E6FFF87-29D5-4A9B-BEB2-00667C2AFA2E}" type="slidenum">
              <a:rPr lang="el-GR" altLang="el-GR" sz="1300"/>
              <a:pPr eaLnBrk="1" hangingPunct="1"/>
              <a:t>12</a:t>
            </a:fld>
            <a:endParaRPr lang="el-GR" altLang="el-GR" sz="13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xmlns="" val="23485729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A9452AF-CCB1-4467-A655-888ADA94F176}" type="slidenum">
              <a:rPr lang="el-GR" altLang="el-GR" sz="1300"/>
              <a:pPr eaLnBrk="1" hangingPunct="1"/>
              <a:t>15</a:t>
            </a:fld>
            <a:endParaRPr lang="el-GR" altLang="el-GR" sz="13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xmlns="" val="11473164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E33A305-A7C4-42F0-9C0F-A8F8978DBD8D}" type="slidenum">
              <a:rPr lang="el-GR" altLang="el-GR" sz="1300"/>
              <a:pPr eaLnBrk="1" hangingPunct="1"/>
              <a:t>16</a:t>
            </a:fld>
            <a:endParaRPr lang="el-GR" altLang="el-GR" sz="13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xmlns="" val="37385331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AC0EAE9-0952-4878-BF36-1B51519295E1}" type="slidenum">
              <a:rPr lang="el-GR" altLang="el-GR" sz="1300"/>
              <a:pPr eaLnBrk="1" hangingPunct="1"/>
              <a:t>17</a:t>
            </a:fld>
            <a:endParaRPr lang="el-GR" altLang="el-GR" sz="13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xmlns="" val="3605802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CD122-866E-4D3B-9682-8196304B43D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51420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Skourlas\Desktop\athena_2015\_2016_database_1_new\new_db1_theory_2015\opencourses_enisxitiki_rendered\&#917;&#925;&#927;&#932;&#919;&#932;&#913;_1\5.mp4" TargetMode="Externa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sourceforge.net/projects/dia-installer/files/dia-win32-installer/0.96.1-7/dia-setup-0.96.1-7.exe/download" TargetMode="External"/><Relationship Id="rId2" Type="http://schemas.openxmlformats.org/officeDocument/2006/relationships/hyperlink" Target="http://dev.mysql.com/downloads/workbench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office.microsoft.com/en-us/visio/" TargetMode="External"/><Relationship Id="rId4" Type="http://schemas.openxmlformats.org/officeDocument/2006/relationships/hyperlink" Target="http://www-01.ibm.com/software/awdtools/developer/rose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Skourlas\Desktop\athena_2015\_2016_database_1_new\new_db1_theory_2015\opencourses_enisxitiki_rendered\&#917;&#925;&#927;&#932;&#919;&#932;&#913;_1\2.mp4" TargetMode="Externa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Βάσεις Δεδομένων </a:t>
            </a:r>
            <a:r>
              <a:rPr lang="en-US" sz="3600" b="1" dirty="0" smtClean="0">
                <a:solidFill>
                  <a:schemeClr val="tx1"/>
                </a:solidFill>
                <a:latin typeface="+mn-lt"/>
              </a:rPr>
              <a:t>I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69368" y="3096543"/>
            <a:ext cx="6400800" cy="1752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800" b="1" dirty="0" smtClean="0"/>
              <a:t>Ενότητα 1</a:t>
            </a:r>
            <a:r>
              <a:rPr lang="el-GR" sz="2800" dirty="0" smtClean="0"/>
              <a:t>:</a:t>
            </a:r>
            <a:r>
              <a:rPr lang="en-US" sz="2800" dirty="0" smtClean="0"/>
              <a:t> </a:t>
            </a:r>
            <a:r>
              <a:rPr lang="el-GR" sz="2800" dirty="0" smtClean="0"/>
              <a:t>«</a:t>
            </a:r>
            <a:r>
              <a:rPr lang="el-GR" sz="2800" dirty="0"/>
              <a:t>Προσανατολισμού» (</a:t>
            </a:r>
            <a:r>
              <a:rPr lang="el-GR" sz="2800" dirty="0" err="1"/>
              <a:t>orientation</a:t>
            </a:r>
            <a:r>
              <a:rPr lang="el-GR" sz="2800" dirty="0" smtClean="0"/>
              <a:t>) - </a:t>
            </a:r>
            <a:r>
              <a:rPr lang="el-GR" sz="2800" dirty="0"/>
              <a:t>Εισαγωγή </a:t>
            </a:r>
            <a:endParaRPr lang="el-GR" sz="2800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400" dirty="0" smtClean="0"/>
              <a:t>Χ. </a:t>
            </a:r>
            <a:r>
              <a:rPr lang="el-GR" sz="2400" dirty="0" err="1" smtClean="0"/>
              <a:t>Σκουρλάς</a:t>
            </a:r>
            <a:endParaRPr lang="el-GR" sz="24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025" name="Picture 3" descr="Λογότυπο Επιχειρησιακού Προγράμματος Εκπαίδευση και Δια βίου Μάθηση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19227" y="5269682"/>
            <a:ext cx="3543300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Ενδεικτική </a:t>
            </a:r>
            <a:r>
              <a:rPr lang="el-GR" dirty="0" smtClean="0"/>
              <a:t>Βιβλιογραφία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 fontScale="62500" lnSpcReduction="20000"/>
          </a:bodyPr>
          <a:lstStyle/>
          <a:p>
            <a:pPr marL="357188" indent="-357188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l-GR" altLang="el-GR" dirty="0" smtClean="0">
                <a:cs typeface="Arial" charset="0"/>
              </a:rPr>
              <a:t>Χ</a:t>
            </a:r>
            <a:r>
              <a:rPr lang="el-GR" altLang="el-GR" dirty="0">
                <a:cs typeface="Arial" charset="0"/>
              </a:rPr>
              <a:t>. </a:t>
            </a:r>
            <a:r>
              <a:rPr lang="el-GR" altLang="el-GR" dirty="0" err="1">
                <a:cs typeface="Arial" charset="0"/>
              </a:rPr>
              <a:t>Σκουρλάς</a:t>
            </a:r>
            <a:r>
              <a:rPr lang="el-GR" altLang="el-GR" dirty="0">
                <a:cs typeface="Arial" charset="0"/>
              </a:rPr>
              <a:t>, Σχεσιακές Βάσεις Δεδομένων, Εκδόσεις Νέων Τεχνολογιών</a:t>
            </a:r>
          </a:p>
          <a:p>
            <a:pPr marL="357188" indent="-357188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l-GR" altLang="el-GR" dirty="0" smtClean="0">
                <a:cs typeface="Arial" charset="0"/>
              </a:rPr>
              <a:t>J</a:t>
            </a:r>
            <a:r>
              <a:rPr lang="el-GR" altLang="el-GR" dirty="0">
                <a:cs typeface="Arial" charset="0"/>
              </a:rPr>
              <a:t>. </a:t>
            </a:r>
            <a:r>
              <a:rPr lang="el-GR" altLang="el-GR" dirty="0" err="1">
                <a:cs typeface="Arial" charset="0"/>
              </a:rPr>
              <a:t>Ullman</a:t>
            </a:r>
            <a:r>
              <a:rPr lang="el-GR" altLang="el-GR" dirty="0">
                <a:cs typeface="Arial" charset="0"/>
              </a:rPr>
              <a:t>, J. </a:t>
            </a:r>
            <a:r>
              <a:rPr lang="el-GR" altLang="el-GR" dirty="0" err="1">
                <a:cs typeface="Arial" charset="0"/>
              </a:rPr>
              <a:t>Widom</a:t>
            </a:r>
            <a:r>
              <a:rPr lang="el-GR" altLang="el-GR" dirty="0">
                <a:cs typeface="Arial" charset="0"/>
              </a:rPr>
              <a:t>, Βασικές αρχές για τα συστήματα Βάσεων Δεδομένων</a:t>
            </a:r>
          </a:p>
          <a:p>
            <a:pPr marL="357188" indent="-357188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l-GR" altLang="el-GR" dirty="0" smtClean="0">
                <a:cs typeface="Arial" charset="0"/>
              </a:rPr>
              <a:t>Β</a:t>
            </a:r>
            <a:r>
              <a:rPr lang="el-GR" altLang="el-GR" dirty="0">
                <a:cs typeface="Arial" charset="0"/>
              </a:rPr>
              <a:t>. </a:t>
            </a:r>
            <a:r>
              <a:rPr lang="el-GR" altLang="el-GR" dirty="0" err="1">
                <a:cs typeface="Arial" charset="0"/>
              </a:rPr>
              <a:t>Ταμπακάς</a:t>
            </a:r>
            <a:r>
              <a:rPr lang="el-GR" altLang="el-GR" dirty="0">
                <a:cs typeface="Arial" charset="0"/>
              </a:rPr>
              <a:t>, Εισαγωγή στις Βάσεις Δεδομένων </a:t>
            </a:r>
          </a:p>
          <a:p>
            <a:pPr marL="357188" indent="-357188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l-GR" altLang="el-GR" dirty="0" err="1" smtClean="0">
                <a:cs typeface="Arial" charset="0"/>
              </a:rPr>
              <a:t>Elmasri</a:t>
            </a:r>
            <a:r>
              <a:rPr lang="el-GR" altLang="el-GR" dirty="0" smtClean="0">
                <a:cs typeface="Arial" charset="0"/>
              </a:rPr>
              <a:t> </a:t>
            </a:r>
            <a:r>
              <a:rPr lang="el-GR" altLang="el-GR" dirty="0">
                <a:cs typeface="Arial" charset="0"/>
              </a:rPr>
              <a:t>R., </a:t>
            </a:r>
            <a:r>
              <a:rPr lang="el-GR" altLang="el-GR" dirty="0" err="1">
                <a:cs typeface="Arial" charset="0"/>
              </a:rPr>
              <a:t>Navathe</a:t>
            </a:r>
            <a:r>
              <a:rPr lang="el-GR" altLang="el-GR" dirty="0">
                <a:cs typeface="Arial" charset="0"/>
              </a:rPr>
              <a:t> S.B., Θεμελιώδεις Αρχές Συστημάτων Βάσεων Δεδομένων, Τόμος Α’, (μετάφραση Μ. Χατζόπουλου), Εκδόσεις Δίαυλος</a:t>
            </a:r>
          </a:p>
          <a:p>
            <a:pPr marL="357188" indent="-357188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l-GR" altLang="el-GR" dirty="0" err="1" smtClean="0">
                <a:cs typeface="Arial" charset="0"/>
              </a:rPr>
              <a:t>Silberschatz</a:t>
            </a:r>
            <a:r>
              <a:rPr lang="el-GR" altLang="el-GR" dirty="0" smtClean="0">
                <a:cs typeface="Arial" charset="0"/>
              </a:rPr>
              <a:t> </a:t>
            </a:r>
            <a:r>
              <a:rPr lang="el-GR" altLang="el-GR" dirty="0">
                <a:cs typeface="Arial" charset="0"/>
              </a:rPr>
              <a:t>A., </a:t>
            </a:r>
            <a:r>
              <a:rPr lang="el-GR" altLang="el-GR" dirty="0" err="1">
                <a:cs typeface="Arial" charset="0"/>
              </a:rPr>
              <a:t>Korth</a:t>
            </a:r>
            <a:r>
              <a:rPr lang="el-GR" altLang="el-GR" dirty="0">
                <a:cs typeface="Arial" charset="0"/>
              </a:rPr>
              <a:t> H.F., </a:t>
            </a:r>
            <a:r>
              <a:rPr lang="el-GR" altLang="el-GR" dirty="0" err="1">
                <a:cs typeface="Arial" charset="0"/>
              </a:rPr>
              <a:t>Sudarshan</a:t>
            </a:r>
            <a:r>
              <a:rPr lang="el-GR" altLang="el-GR" dirty="0">
                <a:cs typeface="Arial" charset="0"/>
              </a:rPr>
              <a:t> S., Συστήματα βάσεων δεδομένων – Η πλήρης θεωρία των βάσεων δεδομένων, Εκδόσεις </a:t>
            </a:r>
            <a:r>
              <a:rPr lang="el-GR" altLang="el-GR" dirty="0" err="1">
                <a:cs typeface="Arial" charset="0"/>
              </a:rPr>
              <a:t>Γκιούρδα</a:t>
            </a:r>
            <a:endParaRPr lang="el-GR" altLang="el-GR" dirty="0">
              <a:cs typeface="Arial" charset="0"/>
            </a:endParaRPr>
          </a:p>
          <a:p>
            <a:pPr marL="357188" indent="-357188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altLang="el-GR" dirty="0" err="1" smtClean="0">
                <a:cs typeface="Arial" charset="0"/>
              </a:rPr>
              <a:t>Ramakrishnan</a:t>
            </a:r>
            <a:r>
              <a:rPr lang="en-US" altLang="el-GR" dirty="0" smtClean="0">
                <a:cs typeface="Arial" charset="0"/>
              </a:rPr>
              <a:t> </a:t>
            </a:r>
            <a:r>
              <a:rPr lang="en-US" altLang="el-GR" dirty="0">
                <a:cs typeface="Arial" charset="0"/>
              </a:rPr>
              <a:t>R., </a:t>
            </a:r>
            <a:r>
              <a:rPr lang="en-US" altLang="el-GR" dirty="0" err="1">
                <a:cs typeface="Arial" charset="0"/>
              </a:rPr>
              <a:t>Gehrke</a:t>
            </a:r>
            <a:r>
              <a:rPr lang="en-US" altLang="el-GR" dirty="0">
                <a:cs typeface="Arial" charset="0"/>
              </a:rPr>
              <a:t> J., </a:t>
            </a:r>
            <a:r>
              <a:rPr lang="el-GR" altLang="el-GR" dirty="0">
                <a:cs typeface="Arial" charset="0"/>
              </a:rPr>
              <a:t>Συστήματα διαχείρισης βάσεων δεδομένων, (μετάφραση Δ. </a:t>
            </a:r>
            <a:r>
              <a:rPr lang="el-GR" altLang="el-GR" dirty="0" err="1">
                <a:cs typeface="Arial" charset="0"/>
              </a:rPr>
              <a:t>Δέρβου</a:t>
            </a:r>
            <a:r>
              <a:rPr lang="el-GR" altLang="el-GR" dirty="0">
                <a:cs typeface="Arial" charset="0"/>
              </a:rPr>
              <a:t>, Α. </a:t>
            </a:r>
            <a:r>
              <a:rPr lang="el-GR" altLang="el-GR" dirty="0" err="1">
                <a:cs typeface="Arial" charset="0"/>
              </a:rPr>
              <a:t>Ευαγγελίδη</a:t>
            </a:r>
            <a:r>
              <a:rPr lang="el-GR" altLang="el-GR" dirty="0">
                <a:cs typeface="Arial" charset="0"/>
              </a:rPr>
              <a:t>), </a:t>
            </a:r>
            <a:r>
              <a:rPr lang="en-US" altLang="el-GR" dirty="0">
                <a:cs typeface="Arial" charset="0"/>
              </a:rPr>
              <a:t>E</a:t>
            </a:r>
            <a:r>
              <a:rPr lang="el-GR" altLang="el-GR" dirty="0" err="1">
                <a:cs typeface="Arial" charset="0"/>
              </a:rPr>
              <a:t>κδόσεις</a:t>
            </a:r>
            <a:r>
              <a:rPr lang="el-GR" altLang="el-GR" dirty="0">
                <a:cs typeface="Arial" charset="0"/>
              </a:rPr>
              <a:t> </a:t>
            </a:r>
            <a:r>
              <a:rPr lang="el-GR" altLang="el-GR" dirty="0" err="1">
                <a:cs typeface="Arial" charset="0"/>
              </a:rPr>
              <a:t>Τζιόλα</a:t>
            </a:r>
            <a:endParaRPr lang="el-GR" altLang="el-GR" dirty="0">
              <a:cs typeface="Arial" charset="0"/>
            </a:endParaRPr>
          </a:p>
          <a:p>
            <a:pPr marL="357188" indent="-357188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altLang="el-GR" dirty="0" smtClean="0">
                <a:cs typeface="Arial" charset="0"/>
              </a:rPr>
              <a:t>Date </a:t>
            </a:r>
            <a:r>
              <a:rPr lang="en-US" altLang="el-GR" dirty="0">
                <a:cs typeface="Arial" charset="0"/>
              </a:rPr>
              <a:t>A.J., An introduction to database systems, vol.1, Addison-Wesley</a:t>
            </a:r>
          </a:p>
          <a:p>
            <a:pPr marL="357188" indent="-357188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altLang="el-GR" dirty="0" smtClean="0">
                <a:cs typeface="Arial" charset="0"/>
              </a:rPr>
              <a:t>Connolly </a:t>
            </a:r>
            <a:r>
              <a:rPr lang="en-US" altLang="el-GR" dirty="0">
                <a:cs typeface="Arial" charset="0"/>
              </a:rPr>
              <a:t>T., </a:t>
            </a:r>
            <a:r>
              <a:rPr lang="en-US" altLang="el-GR" dirty="0" err="1">
                <a:cs typeface="Arial" charset="0"/>
              </a:rPr>
              <a:t>Begg</a:t>
            </a:r>
            <a:r>
              <a:rPr lang="en-US" altLang="el-GR" dirty="0">
                <a:cs typeface="Arial" charset="0"/>
              </a:rPr>
              <a:t> C., Database solutions. A step-by-step guide to building databases,</a:t>
            </a:r>
            <a:r>
              <a:rPr lang="el-GR" altLang="el-GR" dirty="0">
                <a:cs typeface="Arial" charset="0"/>
              </a:rPr>
              <a:t> </a:t>
            </a:r>
            <a:r>
              <a:rPr lang="en-US" altLang="el-GR" dirty="0">
                <a:cs typeface="Arial" charset="0"/>
              </a:rPr>
              <a:t>Addison-Wesley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l-GR" altLang="el-GR" dirty="0" smtClean="0">
                <a:cs typeface="Arial" charset="0"/>
              </a:rPr>
              <a:t>Τεχνικές </a:t>
            </a:r>
            <a:r>
              <a:rPr lang="el-GR" altLang="el-GR" dirty="0">
                <a:cs typeface="Arial" charset="0"/>
              </a:rPr>
              <a:t>αναφορές, κεφάλαια διπλωματικών εργασιών, ανασκοπήσεις (</a:t>
            </a:r>
            <a:r>
              <a:rPr lang="en-US" altLang="el-GR" dirty="0">
                <a:cs typeface="Arial" charset="0"/>
              </a:rPr>
              <a:t>review papers) </a:t>
            </a:r>
            <a:r>
              <a:rPr lang="el-GR" altLang="el-GR" dirty="0">
                <a:cs typeface="Arial" charset="0"/>
              </a:rPr>
              <a:t>και άρθρα σε θέματα αιχμής για τις βάσεις δεδομένων και τις εφαρμογές τους.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8306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440160"/>
          </a:xfrm>
        </p:spPr>
        <p:txBody>
          <a:bodyPr/>
          <a:lstStyle/>
          <a:p>
            <a:r>
              <a:rPr lang="el-GR" dirty="0" smtClean="0">
                <a:solidFill>
                  <a:schemeClr val="accent4"/>
                </a:solidFill>
              </a:rPr>
              <a:t>Τι είναι οι βάσεις δεδομένων</a:t>
            </a:r>
            <a:r>
              <a:rPr lang="en-US" dirty="0" smtClean="0">
                <a:solidFill>
                  <a:schemeClr val="accent4"/>
                </a:solidFill>
              </a:rPr>
              <a:t> </a:t>
            </a:r>
            <a:br>
              <a:rPr lang="en-US" dirty="0" smtClean="0">
                <a:solidFill>
                  <a:schemeClr val="accent4"/>
                </a:solidFill>
              </a:rPr>
            </a:br>
            <a:r>
              <a:rPr lang="el-GR" smtClean="0">
                <a:solidFill>
                  <a:schemeClr val="accent4"/>
                </a:solidFill>
              </a:rPr>
              <a:t>μια πρώτη προσέγγιση </a:t>
            </a:r>
            <a:endParaRPr lang="el-GR" dirty="0">
              <a:solidFill>
                <a:schemeClr val="accent4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107504" y="116632"/>
            <a:ext cx="786211" cy="151194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251520" y="1844824"/>
            <a:ext cx="48965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indent="0">
              <a:buNone/>
            </a:pPr>
            <a:r>
              <a:rPr lang="el-GR" altLang="el-GR" sz="2000" b="1" dirty="0" smtClean="0">
                <a:solidFill>
                  <a:schemeClr val="accent4"/>
                </a:solidFill>
                <a:cs typeface="Arial" charset="0"/>
              </a:rPr>
              <a:t>Πρώτη παρουσίαση εννοιών και τεχνικών με παραδείγματα</a:t>
            </a:r>
          </a:p>
          <a:p>
            <a:pPr marL="357188" indent="0">
              <a:buNone/>
            </a:pPr>
            <a:r>
              <a:rPr lang="el-GR" altLang="el-GR" sz="2000" dirty="0" smtClean="0">
                <a:solidFill>
                  <a:srgbClr val="000000"/>
                </a:solidFill>
              </a:rPr>
              <a:t>Θα παρουσιάσουμε «πρακτικά» την έννοια της μοντελοποίησης με το Μοντέλο Οντοτήτων Συσχετίσεων και τις Σχεσιακές Βάσεις δεδομένων</a:t>
            </a:r>
            <a:r>
              <a:rPr lang="el-GR" altLang="el-GR" sz="2000" dirty="0">
                <a:solidFill>
                  <a:srgbClr val="000000"/>
                </a:solidFill>
              </a:rPr>
              <a:t>. Στις σχεσιακές βάσεις δεδομένων </a:t>
            </a:r>
            <a:r>
              <a:rPr lang="el-GR" altLang="el-GR" sz="2000" dirty="0" smtClean="0">
                <a:solidFill>
                  <a:srgbClr val="000000"/>
                </a:solidFill>
              </a:rPr>
              <a:t>όλα τα δεδομένα τα βλέπουμε πίνακες.</a:t>
            </a:r>
          </a:p>
          <a:p>
            <a:pPr marL="357188" indent="0">
              <a:buNone/>
            </a:pPr>
            <a:r>
              <a:rPr lang="el-GR" altLang="el-GR" sz="2000" dirty="0" smtClean="0">
                <a:solidFill>
                  <a:srgbClr val="000000"/>
                </a:solidFill>
              </a:rPr>
              <a:t>Θα πάρουμε μια γεύση προγραμματισμού με </a:t>
            </a:r>
            <a:r>
              <a:rPr lang="el-GR" altLang="el-GR" sz="2000" b="1" dirty="0" smtClean="0">
                <a:solidFill>
                  <a:schemeClr val="accent4"/>
                </a:solidFill>
              </a:rPr>
              <a:t>Γλώσσα </a:t>
            </a:r>
            <a:r>
              <a:rPr lang="en-US" altLang="el-GR" sz="2000" b="1" dirty="0" smtClean="0">
                <a:solidFill>
                  <a:schemeClr val="accent4"/>
                </a:solidFill>
              </a:rPr>
              <a:t>SQL.</a:t>
            </a:r>
            <a:endParaRPr lang="el-GR" altLang="el-GR" sz="2000" b="1" dirty="0" smtClean="0">
              <a:solidFill>
                <a:schemeClr val="accent4"/>
              </a:solidFill>
            </a:endParaRPr>
          </a:p>
          <a:p>
            <a:pPr marL="357188" indent="0">
              <a:buNone/>
            </a:pPr>
            <a:r>
              <a:rPr lang="el-GR" altLang="el-GR" sz="2000" dirty="0" smtClean="0">
                <a:solidFill>
                  <a:srgbClr val="000000"/>
                </a:solidFill>
              </a:rPr>
              <a:t>Θα επισημάνουμε ότι ο προγραμματισμός βάσεων διαφέρει ανάλογα με το προϊόν που χρησιμοποιούμε.</a:t>
            </a:r>
            <a:endParaRPr lang="el-GR" altLang="el-GR" sz="2000" dirty="0" smtClean="0">
              <a:solidFill>
                <a:srgbClr val="000000"/>
              </a:solidFill>
              <a:cs typeface="Arial" charset="0"/>
            </a:endParaRPr>
          </a:p>
          <a:p>
            <a:pPr marL="357188" indent="0">
              <a:buNone/>
            </a:pPr>
            <a:endParaRPr lang="el-GR" altLang="el-GR" sz="2000" dirty="0" smtClean="0">
              <a:cs typeface="Arial" charset="0"/>
            </a:endParaRPr>
          </a:p>
          <a:p>
            <a:pPr marL="357188" indent="0">
              <a:buNone/>
            </a:pPr>
            <a:endParaRPr lang="el-GR" altLang="el-GR" sz="2000" dirty="0" smtClean="0">
              <a:cs typeface="Arial" charset="0"/>
            </a:endParaRPr>
          </a:p>
        </p:txBody>
      </p:sp>
      <p:pic>
        <p:nvPicPr>
          <p:cNvPr id="6" name="5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5124400" y="2511152"/>
            <a:ext cx="3048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4257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Η </a:t>
            </a:r>
            <a:r>
              <a:rPr lang="el-GR" dirty="0" smtClean="0"/>
              <a:t>μοντελοποίηση</a:t>
            </a:r>
            <a:endParaRPr lang="el-GR" dirty="0"/>
          </a:p>
        </p:txBody>
      </p:sp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eaLnBrk="1" hangingPunct="1">
              <a:spcBef>
                <a:spcPts val="600"/>
              </a:spcBef>
            </a:pPr>
            <a:r>
              <a:rPr lang="el-GR" altLang="el-GR" sz="2400" dirty="0" smtClean="0">
                <a:cs typeface="Arial" charset="0"/>
              </a:rPr>
              <a:t>Όταν θέλουμε να μοντελοποιήσουμε ένα σύστημα βάσης δεδομένων σχεδιάζουμε </a:t>
            </a:r>
            <a:r>
              <a:rPr lang="el-GR" altLang="el-GR" sz="2400" b="1" dirty="0" smtClean="0">
                <a:solidFill>
                  <a:srgbClr val="820000"/>
                </a:solidFill>
                <a:cs typeface="Arial" charset="0"/>
              </a:rPr>
              <a:t>ένα</a:t>
            </a:r>
            <a:r>
              <a:rPr lang="el-GR" altLang="el-GR" sz="2400" dirty="0" smtClean="0">
                <a:cs typeface="Arial" charset="0"/>
              </a:rPr>
              <a:t> ειδικό μοντέλο για όλες τις εφαρμογές που μας ενδιαφέρουν, το </a:t>
            </a:r>
            <a:r>
              <a:rPr lang="el-GR" altLang="el-GR" sz="2400" b="1" dirty="0" smtClean="0">
                <a:solidFill>
                  <a:srgbClr val="820000"/>
                </a:solidFill>
                <a:cs typeface="Arial" charset="0"/>
              </a:rPr>
              <a:t>Μοντέλο Οντοτήτων Συσχετίσεων (ΜΟΣ)</a:t>
            </a:r>
            <a:r>
              <a:rPr lang="el-GR" altLang="el-GR" sz="2400" dirty="0" smtClean="0">
                <a:cs typeface="Arial" charset="0"/>
              </a:rPr>
              <a:t>. Το μοντέλο αναπαριστά όλες τις οντότητες (</a:t>
            </a:r>
            <a:r>
              <a:rPr lang="en-US" altLang="el-GR" sz="2400" dirty="0" smtClean="0">
                <a:cs typeface="Arial" charset="0"/>
              </a:rPr>
              <a:t>entities</a:t>
            </a:r>
            <a:r>
              <a:rPr lang="el-GR" altLang="el-GR" sz="2400" dirty="0" smtClean="0">
                <a:cs typeface="Arial" charset="0"/>
              </a:rPr>
              <a:t>) και τις μεταξύ τους συσχετίσεις (</a:t>
            </a:r>
            <a:r>
              <a:rPr lang="en-US" altLang="el-GR" sz="2400" dirty="0" smtClean="0">
                <a:cs typeface="Arial" charset="0"/>
              </a:rPr>
              <a:t>relationships</a:t>
            </a:r>
            <a:r>
              <a:rPr lang="el-GR" altLang="el-GR" sz="2400" dirty="0" smtClean="0">
                <a:cs typeface="Arial" charset="0"/>
              </a:rPr>
              <a:t>). </a:t>
            </a:r>
            <a:endParaRPr lang="el-GR" altLang="el-GR" sz="2400" dirty="0" smtClean="0"/>
          </a:p>
          <a:p>
            <a:pPr eaLnBrk="1" hangingPunct="1">
              <a:lnSpc>
                <a:spcPct val="80000"/>
              </a:lnSpc>
            </a:pPr>
            <a:endParaRPr lang="el-GR" altLang="el-GR" sz="1800" dirty="0" smtClean="0"/>
          </a:p>
        </p:txBody>
      </p: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1919288" y="15621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xmlns="" val="275092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altLang="el-GR" sz="3600" dirty="0" smtClean="0">
                <a:latin typeface="+mn-lt"/>
              </a:rPr>
              <a:t>Συμβολισμοί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l-GR" sz="2400" b="1" dirty="0" smtClean="0">
                <a:solidFill>
                  <a:srgbClr val="820000"/>
                </a:solidFill>
              </a:rPr>
              <a:t>Peter Chen</a:t>
            </a:r>
          </a:p>
          <a:p>
            <a:pPr eaLnBrk="1" hangingPunct="1"/>
            <a:r>
              <a:rPr lang="en-US" altLang="el-GR" sz="2400" b="1" dirty="0" err="1" smtClean="0">
                <a:solidFill>
                  <a:srgbClr val="820000"/>
                </a:solidFill>
              </a:rPr>
              <a:t>Navathe</a:t>
            </a:r>
            <a:r>
              <a:rPr lang="en-US" altLang="el-GR" sz="2400" b="1" dirty="0" smtClean="0">
                <a:solidFill>
                  <a:srgbClr val="820000"/>
                </a:solidFill>
              </a:rPr>
              <a:t> </a:t>
            </a:r>
            <a:r>
              <a:rPr lang="en-US" altLang="el-GR" sz="2400" b="1" dirty="0" err="1" smtClean="0">
                <a:solidFill>
                  <a:srgbClr val="820000"/>
                </a:solidFill>
              </a:rPr>
              <a:t>Elmasri</a:t>
            </a:r>
            <a:endParaRPr lang="en-US" altLang="el-GR" sz="2400" b="1" dirty="0" smtClean="0">
              <a:solidFill>
                <a:srgbClr val="820000"/>
              </a:solidFill>
            </a:endParaRPr>
          </a:p>
          <a:p>
            <a:pPr eaLnBrk="1" hangingPunct="1"/>
            <a:r>
              <a:rPr lang="en-US" altLang="el-GR" sz="2400" dirty="0" smtClean="0"/>
              <a:t>Oracle Designer Case Tool</a:t>
            </a:r>
          </a:p>
          <a:p>
            <a:pPr eaLnBrk="1" hangingPunct="1"/>
            <a:r>
              <a:rPr lang="en-US" altLang="el-GR" sz="2400" dirty="0" smtClean="0"/>
              <a:t>UML</a:t>
            </a:r>
          </a:p>
          <a:p>
            <a:pPr eaLnBrk="1" hangingPunct="1"/>
            <a:r>
              <a:rPr lang="en-US" altLang="el-GR" sz="2400" dirty="0" smtClean="0"/>
              <a:t>MS ACCESS</a:t>
            </a:r>
          </a:p>
          <a:p>
            <a:pPr eaLnBrk="1" hangingPunct="1"/>
            <a:endParaRPr lang="el-GR" altLang="el-GR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115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600" dirty="0" smtClean="0">
                <a:latin typeface="+mn-lt"/>
                <a:cs typeface="Arial" charset="0"/>
              </a:rPr>
              <a:t>Εργαλεία Σχεδίασης Μοντέλου</a:t>
            </a:r>
          </a:p>
        </p:txBody>
      </p:sp>
      <p:sp>
        <p:nvSpPr>
          <p:cNvPr id="15363" name="2 - Υπότιτλος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el-GR" sz="2400" dirty="0" smtClean="0">
                <a:hlinkClick r:id="rId2"/>
              </a:rPr>
              <a:t>mySQL Workbench </a:t>
            </a:r>
            <a:endParaRPr lang="en-US" altLang="el-GR" sz="2400" dirty="0" smtClean="0"/>
          </a:p>
          <a:p>
            <a:pPr algn="l"/>
            <a:endParaRPr lang="en-US" altLang="el-GR" sz="2400" dirty="0" smtClean="0"/>
          </a:p>
          <a:p>
            <a:pPr algn="l"/>
            <a:r>
              <a:rPr lang="en-US" altLang="el-GR" sz="2400" dirty="0" smtClean="0">
                <a:hlinkClick r:id="rId3"/>
              </a:rPr>
              <a:t>Dia</a:t>
            </a:r>
            <a:endParaRPr lang="en-US" altLang="el-GR" sz="2400" dirty="0" smtClean="0"/>
          </a:p>
          <a:p>
            <a:pPr algn="l"/>
            <a:endParaRPr lang="en-US" altLang="el-GR" sz="2400" dirty="0" smtClean="0"/>
          </a:p>
          <a:p>
            <a:pPr algn="l"/>
            <a:r>
              <a:rPr lang="en-US" altLang="el-GR" sz="2400" dirty="0" smtClean="0">
                <a:hlinkClick r:id="rId4"/>
              </a:rPr>
              <a:t>Rational Rose</a:t>
            </a:r>
            <a:endParaRPr lang="en-US" altLang="el-GR" sz="2400" dirty="0" smtClean="0"/>
          </a:p>
          <a:p>
            <a:pPr algn="l"/>
            <a:endParaRPr lang="en-US" altLang="el-GR" sz="2400" dirty="0" smtClean="0"/>
          </a:p>
          <a:p>
            <a:pPr algn="l"/>
            <a:r>
              <a:rPr lang="en-US" altLang="el-GR" sz="2400" dirty="0" smtClean="0">
                <a:hlinkClick r:id="rId5"/>
              </a:rPr>
              <a:t>Microsoft Visio</a:t>
            </a:r>
            <a:endParaRPr lang="en-US" altLang="el-GR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94831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Μοντέλο οντοτήτων συσχετίσεων με συμβολισμό </a:t>
            </a:r>
            <a:r>
              <a:rPr lang="el-GR" dirty="0" err="1"/>
              <a:t>Navathe</a:t>
            </a:r>
            <a:r>
              <a:rPr lang="el-GR" dirty="0"/>
              <a:t>-</a:t>
            </a:r>
            <a:r>
              <a:rPr lang="el-GR" dirty="0" err="1"/>
              <a:t>Elmasri</a:t>
            </a:r>
            <a:r>
              <a:rPr lang="el-GR" dirty="0"/>
              <a:t>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214231"/>
            <a:ext cx="6480720" cy="5650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3048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8229600" cy="648072"/>
          </a:xfrm>
        </p:spPr>
        <p:txBody>
          <a:bodyPr>
            <a:noAutofit/>
          </a:bodyPr>
          <a:lstStyle/>
          <a:p>
            <a:pPr eaLnBrk="1" hangingPunct="1"/>
            <a:r>
              <a:rPr lang="el-GR" altLang="el-GR" sz="3200" b="1" dirty="0" smtClean="0">
                <a:latin typeface="+mn-lt"/>
                <a:cs typeface="Arial" charset="0"/>
              </a:rPr>
              <a:t>Διαχείριση σχεσιακών βάσεων δεδομένων με γλώσσα </a:t>
            </a:r>
            <a:r>
              <a:rPr lang="en-US" altLang="el-GR" sz="3200" b="1" dirty="0" smtClean="0">
                <a:latin typeface="+mn-lt"/>
                <a:cs typeface="Arial" charset="0"/>
              </a:rPr>
              <a:t>SQL</a:t>
            </a:r>
            <a:endParaRPr lang="el-GR" altLang="el-GR" sz="3200" b="1" dirty="0" smtClean="0">
              <a:latin typeface="+mn-lt"/>
              <a:cs typeface="Arial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980728"/>
            <a:ext cx="8229600" cy="432048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l-GR" altLang="el-GR" sz="2000" dirty="0" smtClean="0">
                <a:cs typeface="Arial" charset="0"/>
              </a:rPr>
              <a:t>Απόσπασμα απλουστευμένης σχεσιακής (</a:t>
            </a:r>
            <a:r>
              <a:rPr lang="en-US" altLang="el-GR" sz="2000" dirty="0" smtClean="0">
                <a:cs typeface="Arial" charset="0"/>
              </a:rPr>
              <a:t>relational</a:t>
            </a:r>
            <a:r>
              <a:rPr lang="el-GR" altLang="el-GR" sz="2000" dirty="0" smtClean="0">
                <a:cs typeface="Arial" charset="0"/>
              </a:rPr>
              <a:t>) βάσης δεδομένων</a:t>
            </a:r>
          </a:p>
        </p:txBody>
      </p:sp>
      <p:sp>
        <p:nvSpPr>
          <p:cNvPr id="16390" name="Text Box 166"/>
          <p:cNvSpPr txBox="1">
            <a:spLocks noChangeArrowheads="1"/>
          </p:cNvSpPr>
          <p:nvPr/>
        </p:nvSpPr>
        <p:spPr bwMode="auto">
          <a:xfrm>
            <a:off x="7596336" y="1943396"/>
            <a:ext cx="1295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 sz="1600" dirty="0">
                <a:latin typeface="+mn-lt"/>
              </a:rPr>
              <a:t>Πίνακας «Φοιτητή»</a:t>
            </a:r>
          </a:p>
        </p:txBody>
      </p:sp>
      <p:sp>
        <p:nvSpPr>
          <p:cNvPr id="16391" name="Text Box 167"/>
          <p:cNvSpPr txBox="1">
            <a:spLocks noChangeArrowheads="1"/>
          </p:cNvSpPr>
          <p:nvPr/>
        </p:nvSpPr>
        <p:spPr bwMode="auto">
          <a:xfrm>
            <a:off x="7000809" y="4797152"/>
            <a:ext cx="141657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 sz="1600" dirty="0">
                <a:latin typeface="+mn-lt"/>
              </a:rPr>
              <a:t>Πίνακας «Μαθήματος»</a:t>
            </a:r>
          </a:p>
        </p:txBody>
      </p:sp>
      <p:graphicFrame>
        <p:nvGraphicFramePr>
          <p:cNvPr id="169" name="Table 1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25051873"/>
              </p:ext>
            </p:extLst>
          </p:nvPr>
        </p:nvGraphicFramePr>
        <p:xfrm>
          <a:off x="827584" y="3200400"/>
          <a:ext cx="60960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2135560"/>
              </a:tblGrid>
              <a:tr h="1684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1400" b="1" dirty="0" smtClean="0">
                          <a:solidFill>
                            <a:srgbClr val="FFFFFF"/>
                          </a:solidFill>
                          <a:latin typeface="+mn-lt"/>
                          <a:cs typeface="Arial" charset="0"/>
                        </a:rPr>
                        <a:t>Μάθημα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1400" b="1" dirty="0" smtClean="0">
                          <a:solidFill>
                            <a:srgbClr val="FFFFFF"/>
                          </a:solidFill>
                          <a:latin typeface="+mn-lt"/>
                          <a:cs typeface="Arial" charset="0"/>
                        </a:rPr>
                        <a:t>Κωδικός μαθήματος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>
                    <a:solidFill>
                      <a:srgbClr val="004B82"/>
                    </a:solidFill>
                  </a:tcPr>
                </a:tc>
              </a:tr>
              <a:tr h="1684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Αρχές Οικονομικής Ι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Α1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/>
                </a:tc>
              </a:tr>
              <a:tr h="168463">
                <a:tc>
                  <a:txBody>
                    <a:bodyPr/>
                    <a:lstStyle/>
                    <a:p>
                      <a:pPr algn="l" eaLnBrk="1" hangingPunct="1"/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Προγραμματισμός Η/Υ Ι</a:t>
                      </a:r>
                      <a:endParaRPr lang="en-US" altLang="el-GR" sz="1400" b="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Α5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/>
                </a:tc>
              </a:tr>
              <a:tr h="1684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Ανθρώπινες Σχέσεις στην εργασία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Α8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/>
                </a:tc>
              </a:tr>
              <a:tr h="1684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Προγραμματισμός Η/Υ  ΙΙ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Β5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/>
                </a:tc>
              </a:tr>
              <a:tr h="168463">
                <a:tc>
                  <a:txBody>
                    <a:bodyPr/>
                    <a:lstStyle/>
                    <a:p>
                      <a:pPr algn="l" eaLnBrk="1" hangingPunct="1"/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Χρήμα - Πίστη - Τράπεζες</a:t>
                      </a:r>
                      <a:endParaRPr lang="en-US" altLang="el-GR" sz="1400" b="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Γ1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/>
                </a:tc>
              </a:tr>
              <a:tr h="1684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Εισαγωγή στο Αστικό Δίκαιο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Α4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/>
                </a:tc>
              </a:tr>
              <a:tr h="1684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Στατιστική Επιχειρήσεων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Β2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/>
                </a:tc>
              </a:tr>
              <a:tr h="1684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Οικονομική της Διοίκησης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Γ3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/>
                </a:tc>
              </a:tr>
              <a:tr h="1684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Ιστορία και Αρχές Συνεργατισμού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Γ7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/>
                </a:tc>
              </a:tr>
              <a:tr h="168463">
                <a:tc>
                  <a:txBody>
                    <a:bodyPr/>
                    <a:lstStyle/>
                    <a:p>
                      <a:pPr algn="l" eaLnBrk="1" hangingPunct="1"/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Συστήματα Πληροφοριών Διοίκησης</a:t>
                      </a:r>
                      <a:endParaRPr lang="en-US" altLang="el-GR" sz="1400" b="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Γ6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/>
                </a:tc>
              </a:tr>
              <a:tr h="1684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Γενική Λογιστική Ι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Α3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0" name="Table 1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37028698"/>
              </p:ext>
            </p:extLst>
          </p:nvPr>
        </p:nvGraphicFramePr>
        <p:xfrm>
          <a:off x="827584" y="1307034"/>
          <a:ext cx="6768752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2188"/>
                <a:gridCol w="1692188"/>
                <a:gridCol w="2088232"/>
                <a:gridCol w="1296144"/>
              </a:tblGrid>
              <a:tr h="201131">
                <a:tc>
                  <a:txBody>
                    <a:bodyPr/>
                    <a:lstStyle/>
                    <a:p>
                      <a:pPr algn="l" eaLnBrk="1" hangingPunct="1"/>
                      <a:r>
                        <a:rPr lang="el-GR" altLang="el-GR" sz="1400" b="1" dirty="0" smtClean="0">
                          <a:solidFill>
                            <a:srgbClr val="FFFFFF"/>
                          </a:solidFill>
                          <a:latin typeface="+mn-lt"/>
                          <a:cs typeface="Arial" charset="0"/>
                        </a:rPr>
                        <a:t>Επώνυμο </a:t>
                      </a:r>
                      <a:endParaRPr lang="en-US" altLang="el-GR" sz="1400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1400" b="1" dirty="0" smtClean="0">
                          <a:solidFill>
                            <a:srgbClr val="FFFFFF"/>
                          </a:solidFill>
                          <a:latin typeface="+mn-lt"/>
                          <a:cs typeface="Arial" charset="0"/>
                        </a:rPr>
                        <a:t>Όνομα</a:t>
                      </a:r>
                      <a:endParaRPr lang="el-GR" sz="1400" b="1" dirty="0">
                        <a:latin typeface="+mn-lt"/>
                      </a:endParaRPr>
                    </a:p>
                  </a:txBody>
                  <a:tcPr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1400" b="1" dirty="0" smtClean="0">
                          <a:solidFill>
                            <a:srgbClr val="FFFFFF"/>
                          </a:solidFill>
                          <a:latin typeface="+mn-lt"/>
                          <a:cs typeface="Arial" charset="0"/>
                        </a:rPr>
                        <a:t>Αριθμός</a:t>
                      </a:r>
                      <a:r>
                        <a:rPr lang="el-GR" altLang="el-GR" sz="1400" b="1" dirty="0" smtClean="0">
                          <a:solidFill>
                            <a:srgbClr val="FFFFFF"/>
                          </a:solidFill>
                          <a:latin typeface="+mn-lt"/>
                        </a:rPr>
                        <a:t> </a:t>
                      </a:r>
                      <a:r>
                        <a:rPr lang="el-GR" altLang="el-GR" sz="1400" b="1" dirty="0" smtClean="0">
                          <a:solidFill>
                            <a:srgbClr val="FFFFFF"/>
                          </a:solidFill>
                          <a:latin typeface="+mn-lt"/>
                          <a:cs typeface="Arial" charset="0"/>
                        </a:rPr>
                        <a:t>Μητρώου</a:t>
                      </a:r>
                      <a:endParaRPr lang="el-GR" sz="1400" b="1" dirty="0">
                        <a:latin typeface="+mn-lt"/>
                      </a:endParaRPr>
                    </a:p>
                  </a:txBody>
                  <a:tcPr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l" eaLnBrk="1" hangingPunct="1"/>
                      <a:r>
                        <a:rPr lang="el-GR" altLang="el-GR" sz="1400" b="1" dirty="0" smtClean="0">
                          <a:solidFill>
                            <a:srgbClr val="FFFFFF"/>
                          </a:solidFill>
                          <a:latin typeface="+mn-lt"/>
                          <a:cs typeface="Arial" charset="0"/>
                        </a:rPr>
                        <a:t>Εξάμηνο</a:t>
                      </a:r>
                      <a:endParaRPr lang="en-US" altLang="el-GR" sz="1400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4B82"/>
                    </a:solidFill>
                  </a:tcPr>
                </a:tc>
              </a:tr>
              <a:tr h="2011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Κυριακόπουλος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Νικηφόρος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213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eaLnBrk="1" hangingPunct="1"/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Δ</a:t>
                      </a:r>
                      <a:endParaRPr lang="en-US" altLang="el-GR" sz="1400" b="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11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Αποστόλου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eaLnBrk="1" hangingPunct="1"/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Ζωή</a:t>
                      </a:r>
                      <a:endParaRPr lang="en-US" altLang="el-GR" sz="1400" b="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816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Α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/>
                </a:tc>
              </a:tr>
              <a:tr h="201131">
                <a:tc>
                  <a:txBody>
                    <a:bodyPr/>
                    <a:lstStyle/>
                    <a:p>
                      <a:pPr algn="l" eaLnBrk="1" hangingPunct="1"/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Παπαπέτρου</a:t>
                      </a:r>
                      <a:endParaRPr lang="en-US" altLang="el-GR" sz="1400" b="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Νικόλαος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450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Β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/>
                </a:tc>
              </a:tr>
              <a:tr h="2011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1400" b="0" dirty="0" err="1" smtClean="0">
                          <a:latin typeface="+mn-lt"/>
                          <a:cs typeface="Arial" charset="0"/>
                        </a:rPr>
                        <a:t>Ζευγαρίδης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Ορέστης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346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Γ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/>
                </a:tc>
              </a:tr>
              <a:tr h="2011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1400" b="0" dirty="0" err="1" smtClean="0">
                          <a:latin typeface="+mn-lt"/>
                          <a:cs typeface="Arial" charset="0"/>
                        </a:rPr>
                        <a:t>Κοταμανίδου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eaLnBrk="1" hangingPunct="1"/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Ειρήνη</a:t>
                      </a:r>
                      <a:endParaRPr lang="en-US" altLang="el-GR" sz="1400" b="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610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altLang="el-GR" sz="1400" b="0" dirty="0" smtClean="0">
                          <a:latin typeface="+mn-lt"/>
                          <a:cs typeface="Arial" charset="0"/>
                        </a:rPr>
                        <a:t>Α</a:t>
                      </a:r>
                      <a:endParaRPr lang="el-GR" sz="1400" b="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0500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altLang="el-GR" sz="3600" b="1" dirty="0" smtClean="0">
                <a:latin typeface="+mn-lt"/>
                <a:cs typeface="Arial" charset="0"/>
              </a:rPr>
              <a:t>Δημιουργία βάσεως δεδομένων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/>
            <a:r>
              <a:rPr lang="el-GR" altLang="el-GR" sz="2400" dirty="0" smtClean="0">
                <a:cs typeface="Arial" charset="0"/>
              </a:rPr>
              <a:t>Για να δημιουργηθεί αυτό το σχήμα της βάσης δεδομένων μπορούμε να χρησιμοποιήσουμε τις παρακάτω εντολές σε γλώσσα </a:t>
            </a:r>
            <a:r>
              <a:rPr lang="en-US" altLang="el-GR" sz="2400" dirty="0" smtClean="0">
                <a:cs typeface="Arial" charset="0"/>
              </a:rPr>
              <a:t>SQL</a:t>
            </a:r>
            <a:r>
              <a:rPr lang="el-GR" altLang="el-GR" sz="2400" dirty="0" smtClean="0">
                <a:cs typeface="Arial" charset="0"/>
              </a:rPr>
              <a:t>:</a:t>
            </a:r>
            <a:endParaRPr lang="en-US" altLang="el-GR" sz="2400" dirty="0" smtClean="0">
              <a:cs typeface="Arial" charset="0"/>
            </a:endParaRPr>
          </a:p>
          <a:p>
            <a:pPr marL="0" indent="0" algn="just" eaLnBrk="1" hangingPunct="1">
              <a:buNone/>
            </a:pPr>
            <a:r>
              <a:rPr lang="el-GR" altLang="el-GR" sz="1800" dirty="0" smtClean="0">
                <a:latin typeface="Arial" charset="0"/>
                <a:cs typeface="Arial" charset="0"/>
              </a:rPr>
              <a:t> </a:t>
            </a:r>
          </a:p>
          <a:p>
            <a:pPr marL="0" indent="0" eaLnBrk="1" hangingPunct="1">
              <a:buNone/>
            </a:pPr>
            <a:r>
              <a:rPr lang="en-US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CREATE TABLE FOITHTES(EPWNYMO VARCHAR2(20)</a:t>
            </a:r>
            <a:r>
              <a:rPr lang="el-GR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NOT NULL,</a:t>
            </a:r>
          </a:p>
          <a:p>
            <a:pPr marL="0" indent="0" eaLnBrk="1" hangingPunct="1">
              <a:buNone/>
            </a:pPr>
            <a:r>
              <a:rPr lang="en-US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ONOMA VARCHAR2(20) NOT NULL, </a:t>
            </a:r>
          </a:p>
          <a:p>
            <a:pPr marL="0" indent="0" eaLnBrk="1" hangingPunct="1">
              <a:buNone/>
            </a:pPr>
            <a:r>
              <a:rPr lang="en-US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ARITMHT NUMBER NOT NULL,    </a:t>
            </a:r>
          </a:p>
          <a:p>
            <a:pPr marL="0" indent="0" eaLnBrk="1" hangingPunct="1">
              <a:buNone/>
            </a:pPr>
            <a:r>
              <a:rPr lang="en-US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l-GR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ΕΧΑΜΗΝΟ</a:t>
            </a:r>
            <a:r>
              <a:rPr lang="en-US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CHAR(3), PRIMARY KEY(ARITMHT));</a:t>
            </a:r>
          </a:p>
          <a:p>
            <a:pPr marL="0" indent="0" eaLnBrk="1" hangingPunct="1">
              <a:buNone/>
            </a:pPr>
            <a:r>
              <a:rPr lang="en-US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CREATE TABLE MATHIMATA(LEKTIKO VARCHAR2(20) NOT NULL,</a:t>
            </a:r>
          </a:p>
          <a:p>
            <a:pPr marL="0" indent="0" eaLnBrk="1" hangingPunct="1">
              <a:buNone/>
            </a:pPr>
            <a:r>
              <a:rPr lang="en-US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KWD_MAT NUMBER NOT NULL,</a:t>
            </a:r>
          </a:p>
          <a:p>
            <a:pPr marL="0" indent="0" eaLnBrk="1" hangingPunct="1">
              <a:buNone/>
            </a:pPr>
            <a:r>
              <a:rPr lang="el-GR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PRIMARY KEY(KWD_MAT));</a:t>
            </a:r>
          </a:p>
          <a:p>
            <a:pPr marL="0" indent="0" algn="l" eaLnBrk="1" hangingPunct="1">
              <a:buNone/>
            </a:pPr>
            <a:r>
              <a:rPr lang="en-US" altLang="el-GR" sz="1800" dirty="0" smtClean="0">
                <a:latin typeface="Arial" charset="0"/>
                <a:cs typeface="Arial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123670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Πρώτη αναφορά στην Εισαγωγή </a:t>
            </a:r>
            <a:r>
              <a:rPr lang="el-GR" dirty="0" smtClean="0"/>
              <a:t>στοιχείων</a:t>
            </a:r>
            <a:endParaRPr lang="el-GR" dirty="0"/>
          </a:p>
        </p:txBody>
      </p:sp>
      <p:sp>
        <p:nvSpPr>
          <p:cNvPr id="18434" name="Rectangle 4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 INTO KATHIGHTES(EPWNYMO_KAT,  </a:t>
            </a:r>
            <a:r>
              <a:rPr lang="el-GR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0" indent="0" eaLnBrk="1" hangingPunct="1">
              <a:buNone/>
            </a:pPr>
            <a:r>
              <a:rPr lang="el-GR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ONOMA_KAT,</a:t>
            </a:r>
            <a:r>
              <a:rPr lang="el-GR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DIEFTH_KAT,  ARITMHT_KAT) </a:t>
            </a:r>
            <a:endParaRPr lang="en-US" altLang="el-GR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1" hangingPunct="1">
              <a:buNone/>
            </a:pPr>
            <a:r>
              <a:rPr lang="de-DE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VALUES (‘</a:t>
            </a:r>
            <a:r>
              <a:rPr lang="en-US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Codd</a:t>
            </a:r>
            <a:r>
              <a:rPr lang="en-US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’, ‘Ted’, ‘Mass.’, 10); </a:t>
            </a:r>
          </a:p>
          <a:p>
            <a:pPr marL="0" indent="0" eaLnBrk="1" hangingPunct="1">
              <a:buNone/>
            </a:pPr>
            <a:r>
              <a:rPr lang="en-US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 INTO KATHIGHTES  VALUES (‘Ullman’, ‘Jeffrey’, ‘Calif.’, 20);</a:t>
            </a:r>
            <a:r>
              <a:rPr lang="el-GR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κ.τ.λ. </a:t>
            </a:r>
          </a:p>
        </p:txBody>
      </p:sp>
    </p:spTree>
    <p:extLst>
      <p:ext uri="{BB962C8B-B14F-4D97-AF65-F5344CB8AC3E}">
        <p14:creationId xmlns:p14="http://schemas.microsoft.com/office/powerpoint/2010/main" xmlns="" val="394265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82438531"/>
              </p:ext>
            </p:extLst>
          </p:nvPr>
        </p:nvGraphicFramePr>
        <p:xfrm>
          <a:off x="107504" y="1196752"/>
          <a:ext cx="8928992" cy="5372547"/>
        </p:xfrm>
        <a:graphic>
          <a:graphicData uri="http://schemas.openxmlformats.org/drawingml/2006/table">
            <a:tbl>
              <a:tblPr firstRow="1">
                <a:tableStyleId>{BC89EF96-8CEA-46FF-86C4-4CE0E7609802}</a:tableStyleId>
              </a:tblPr>
              <a:tblGrid>
                <a:gridCol w="4448694"/>
                <a:gridCol w="4480298"/>
              </a:tblGrid>
              <a:tr h="318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mySQL</a:t>
                      </a:r>
                      <a:endParaRPr lang="el-GR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35" marR="68535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Oracle </a:t>
                      </a:r>
                      <a:endParaRPr lang="el-GR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35" marR="68535" marT="0" marB="0">
                    <a:solidFill>
                      <a:srgbClr val="004B82"/>
                    </a:solidFill>
                  </a:tcPr>
                </a:tc>
              </a:tr>
              <a:tr h="318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CREATE DATABASE </a:t>
                      </a:r>
                      <a:r>
                        <a:rPr lang="en-US" sz="1400" dirty="0" err="1"/>
                        <a:t>new_personnel</a:t>
                      </a:r>
                      <a:r>
                        <a:rPr lang="en-US" sz="1400" dirty="0"/>
                        <a:t>;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35" marR="68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35" marR="68535" marT="0" marB="0"/>
                </a:tc>
              </a:tr>
              <a:tr h="318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USE </a:t>
                      </a:r>
                      <a:r>
                        <a:rPr lang="en-US" sz="1400" dirty="0" err="1"/>
                        <a:t>new_personnel</a:t>
                      </a:r>
                      <a:r>
                        <a:rPr lang="en-US" sz="1400" dirty="0"/>
                        <a:t>;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35" marR="68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35" marR="68535" marT="0" marB="0"/>
                </a:tc>
              </a:tr>
              <a:tr h="463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CREATE TABLE DEPT(DEPTNO INT(2) NOT NULL, </a:t>
                      </a:r>
                      <a:endParaRPr lang="el-GR" sz="14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                     DNAME VARCHAR(14), LOC VARCHAR(14));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35" marR="68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CREATE TABLE DEPT(DEPTNO NUMBER(2) NOT NULL, </a:t>
                      </a:r>
                      <a:endParaRPr lang="el-GR" sz="14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         DNAME VARCHAR2(14), LOC VARCHAR2(14));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35" marR="68535" marT="0" marB="0"/>
                </a:tc>
              </a:tr>
              <a:tr h="1158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CREATE TABLE EMP(EMPNO INT(4) NOT NULL, </a:t>
                      </a:r>
                      <a:endParaRPr lang="el-GR" sz="14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                    ENAME VARCHAR(10), JOB VARCHAR(25), </a:t>
                      </a:r>
                      <a:endParaRPr lang="el-GR" sz="14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                    HIREDATE DATE, MGR INT(4),  </a:t>
                      </a:r>
                      <a:endParaRPr lang="el-GR" sz="14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                    SAL FLOAT(7,2), COMM FLOAT(7,2),</a:t>
                      </a:r>
                      <a:endParaRPr lang="el-GR" sz="14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                    DEPTNO INT(2));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35" marR="68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CREATE TABLE EMP(EMPNO NUMBER(4) NOT NULL,     </a:t>
                      </a:r>
                      <a:endParaRPr lang="el-GR" sz="14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       ENAME VARCHAR2(10), JOB VARCHAR2(25), </a:t>
                      </a:r>
                      <a:endParaRPr lang="el-GR" sz="14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       HIREDATE DATE, MGR NUMBER(4),  </a:t>
                      </a:r>
                      <a:endParaRPr lang="el-GR" sz="14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       SAL NUMBER(7,2), COMM NUMBER(7,2),</a:t>
                      </a:r>
                      <a:endParaRPr lang="el-GR" sz="14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       DEPTNO NUMBER(2));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35" marR="68535" marT="0" marB="0"/>
                </a:tc>
              </a:tr>
              <a:tr h="927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/>
                        <a:t>INSERT INTO DEPT(DEPTNO, DNAME, LOC) </a:t>
                      </a:r>
                      <a:endParaRPr lang="el-GR" sz="140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/>
                        <a:t>            VALUES (10, 'ACCOUNTING', 'NEW YORK'); </a:t>
                      </a:r>
                      <a:endParaRPr lang="el-GR" sz="140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/>
                        <a:t>INSERT INTO EMP</a:t>
                      </a:r>
                      <a:endParaRPr lang="el-GR" sz="140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/>
                        <a:t>    VALUES (10, 'CODD', 'ANALYST', '1989/01/01', 15, 3000, NULL, 10);</a:t>
                      </a:r>
                      <a:endParaRPr lang="el-G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35" marR="68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INSERT INTO DEPT(DEPTNO, DNAME, LOC) </a:t>
                      </a:r>
                      <a:endParaRPr lang="el-GR" sz="14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            VALUES (10, 'ACCOUNTING', 'NEW YORK'); </a:t>
                      </a:r>
                      <a:endParaRPr lang="el-GR" sz="14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INSERT INTO EMP</a:t>
                      </a:r>
                      <a:endParaRPr lang="el-GR" sz="14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     VALUES (10, 'CODD', 'ANALYST', '01/01/1989', 15, 3000, NULL, 10);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35" marR="68535" marT="0" marB="0"/>
                </a:tc>
              </a:tr>
              <a:tr h="463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/>
                        <a:t>SELECT * FROM EMP;</a:t>
                      </a:r>
                      <a:endParaRPr lang="el-GR" sz="140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/>
                        <a:t>SELECT * FROM DEPT;</a:t>
                      </a:r>
                      <a:endParaRPr lang="el-G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35" marR="68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SELECT * FROM EMP;</a:t>
                      </a:r>
                      <a:endParaRPr lang="el-GR" sz="14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SELECT * FROM DEPT;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35" marR="68535" marT="0" marB="0"/>
                </a:tc>
              </a:tr>
              <a:tr h="463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/>
                        <a:t>DROP TABLE EMP;</a:t>
                      </a:r>
                      <a:endParaRPr lang="el-GR" sz="140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/>
                        <a:t>DROP TABLE DEPT;</a:t>
                      </a:r>
                      <a:endParaRPr lang="el-G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35" marR="68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DROP TABLE EMP;</a:t>
                      </a:r>
                      <a:endParaRPr lang="el-GR" sz="14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DROP TABLE DEPT;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35" marR="68535" marT="0" marB="0"/>
                </a:tc>
              </a:tr>
              <a:tr h="231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/>
                        <a:t>DROP DATABASE NEW_PERSONNEL;</a:t>
                      </a:r>
                      <a:endParaRPr lang="el-G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35" marR="68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35" marR="68535" marT="0" marB="0"/>
                </a:tc>
              </a:tr>
              <a:tr h="231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/>
                        <a:t>SHOW TABLES;</a:t>
                      </a:r>
                      <a:endParaRPr lang="el-G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35" marR="68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SELECT * FROM Tab;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35" marR="68535" marT="0" marB="0"/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Υλοποίηση  με χρήση </a:t>
            </a:r>
            <a:r>
              <a:rPr lang="el-GR" dirty="0" err="1"/>
              <a:t>MySQL</a:t>
            </a:r>
            <a:r>
              <a:rPr lang="el-GR" dirty="0"/>
              <a:t>, </a:t>
            </a:r>
            <a:r>
              <a:rPr lang="el-GR" dirty="0" err="1"/>
              <a:t>Oracle</a:t>
            </a:r>
            <a:r>
              <a:rPr lang="el-GR" dirty="0"/>
              <a:t>: </a:t>
            </a:r>
            <a:br>
              <a:rPr lang="el-GR" dirty="0"/>
            </a:br>
            <a:r>
              <a:rPr lang="el-GR" dirty="0"/>
              <a:t>Συγκριτικός Πίνακας </a:t>
            </a:r>
            <a:r>
              <a:rPr lang="el-GR" dirty="0" smtClean="0"/>
              <a:t>διαφορών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84300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1008"/>
            <a:ext cx="8229600" cy="2736304"/>
          </a:xfrm>
        </p:spPr>
        <p:txBody>
          <a:bodyPr>
            <a:noAutofit/>
          </a:bodyPr>
          <a:lstStyle/>
          <a:p>
            <a:r>
              <a:rPr lang="el-GR" sz="2000" dirty="0"/>
              <a:t>Στην πρώτη συνάντηση γίνεται παρουσίαση του μαθήματος και μία σύντομη και περιεκτική επισκόπηση κάποιων βασικών εννοιών των Βάσεων Δεδομένων. </a:t>
            </a:r>
            <a:br>
              <a:rPr lang="el-GR" sz="2000" dirty="0"/>
            </a:br>
            <a:r>
              <a:rPr lang="el-GR" sz="2000" dirty="0"/>
              <a:t>Η διεκπεραίωση των θεμάτων γίνεται κυρίως με χρήση παραδειγμάτων. Έτσι στην αρχική ενότητα αναφέρονται σημαντικές έννοιες - εργαλεία για το μάθημα, όπως: σχεσιακό μοντέλο, μοντέλο οντοτήτων-συσχετίσεων. Τέλος, η ενότητα θα προσεγγίσει για πρώτη φορά το σημαντικό θέμα της διαχείρισης βάσης δεδομένων με γλώσσα SQL. </a:t>
            </a:r>
            <a:br>
              <a:rPr lang="el-GR" sz="2000" dirty="0"/>
            </a:br>
            <a:endParaRPr lang="el-GR" sz="2000" dirty="0"/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3810000" y="2424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l-GR"/>
          </a:p>
        </p:txBody>
      </p:sp>
      <p:pic>
        <p:nvPicPr>
          <p:cNvPr id="6148" name="Picture 5" descr="Skourlas phot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371600"/>
            <a:ext cx="15240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Line 7"/>
          <p:cNvSpPr>
            <a:spLocks noChangeShapeType="1"/>
          </p:cNvSpPr>
          <p:nvPr/>
        </p:nvSpPr>
        <p:spPr bwMode="auto">
          <a:xfrm>
            <a:off x="2286000" y="2424113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150" name="Line 8"/>
          <p:cNvSpPr>
            <a:spLocks noChangeShapeType="1"/>
          </p:cNvSpPr>
          <p:nvPr/>
        </p:nvSpPr>
        <p:spPr bwMode="auto">
          <a:xfrm>
            <a:off x="5181600" y="24384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/>
              <a:t>Εναρκτήρια συνάντηση</a:t>
            </a:r>
          </a:p>
        </p:txBody>
      </p:sp>
    </p:spTree>
    <p:extLst>
      <p:ext uri="{BB962C8B-B14F-4D97-AF65-F5344CB8AC3E}">
        <p14:creationId xmlns:p14="http://schemas.microsoft.com/office/powerpoint/2010/main" xmlns="" val="364181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2" name="Group 1"/>
          <p:cNvGrpSpPr/>
          <p:nvPr/>
        </p:nvGrpSpPr>
        <p:grpSpPr>
          <a:xfrm>
            <a:off x="1767633" y="5833725"/>
            <a:ext cx="5608735" cy="847725"/>
            <a:chOff x="1838952" y="5833725"/>
            <a:chExt cx="5608735" cy="847725"/>
          </a:xfrm>
        </p:grpSpPr>
        <p:pic>
          <p:nvPicPr>
            <p:cNvPr id="6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8952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1" name="Picture 3" descr="Λογότυπο Επιχειρησιακού Προγράμματος Εκπαίδευση και Δια βίου Μάθηση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4387" y="5833725"/>
              <a:ext cx="3543300" cy="847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Χ. </a:t>
            </a:r>
            <a:r>
              <a:rPr lang="el-GR" sz="2000" dirty="0" err="1" smtClean="0"/>
              <a:t>Σκουρλάς</a:t>
            </a:r>
            <a:r>
              <a:rPr lang="el-GR" sz="2000" dirty="0" smtClean="0"/>
              <a:t> </a:t>
            </a:r>
            <a:r>
              <a:rPr lang="el-GR" sz="2000" dirty="0"/>
              <a:t>2014</a:t>
            </a:r>
            <a:r>
              <a:rPr lang="el-GR" sz="20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sz="2000" dirty="0" smtClean="0"/>
              <a:t>Χ</a:t>
            </a:r>
            <a:r>
              <a:rPr lang="el-GR" sz="2000" dirty="0"/>
              <a:t>. </a:t>
            </a:r>
            <a:r>
              <a:rPr lang="el-GR" sz="2000" dirty="0" err="1" smtClean="0"/>
              <a:t>Σκουρλάς</a:t>
            </a:r>
            <a:r>
              <a:rPr lang="el-GR" sz="2000" dirty="0" smtClean="0"/>
              <a:t>. «Βάσεις Δεδομένων Ι. </a:t>
            </a:r>
            <a:r>
              <a:rPr lang="el-GR" sz="2000" dirty="0"/>
              <a:t>Ενότητα 1: «Προσανατολισμού» (</a:t>
            </a:r>
            <a:r>
              <a:rPr lang="el-GR" sz="2000" dirty="0" err="1"/>
              <a:t>orientation</a:t>
            </a:r>
            <a:r>
              <a:rPr lang="el-GR" sz="2000" dirty="0"/>
              <a:t>) - Εισαγωγή </a:t>
            </a:r>
            <a:r>
              <a:rPr lang="el-GR" sz="2000" dirty="0" smtClean="0"/>
              <a:t>». 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xmlns="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17281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1800" dirty="0" smtClean="0"/>
              <a:t>».                     </a:t>
            </a:r>
          </a:p>
          <a:p>
            <a:pPr marL="0" indent="0">
              <a:buNone/>
            </a:pPr>
            <a:endParaRPr lang="el-GR" sz="18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55500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155448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>
                <a:latin typeface="+mn-lt"/>
              </a:rPr>
              <a:t>[1] http://creativecommons.org/licenses/by-nc-sa/4.0/ </a:t>
            </a:r>
            <a:endParaRPr lang="en-US" dirty="0" smtClean="0">
              <a:latin typeface="+mn-lt"/>
            </a:endParaRP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Ως </a:t>
            </a:r>
            <a:r>
              <a:rPr lang="el-GR" b="1" dirty="0">
                <a:latin typeface="+mn-lt"/>
              </a:rPr>
              <a:t>Μη Εμπορική</a:t>
            </a:r>
            <a:r>
              <a:rPr lang="el-GR" dirty="0">
                <a:latin typeface="+mn-lt"/>
              </a:rPr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latin typeface="+mn-lt"/>
              </a:rPr>
              <a:t>αδειοδόχο</a:t>
            </a:r>
            <a:endParaRPr lang="el-GR" dirty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προσπορίζει στο διανομέα του έργου και</a:t>
            </a:r>
            <a:r>
              <a:rPr lang="en-GB" dirty="0">
                <a:latin typeface="+mn-lt"/>
              </a:rPr>
              <a:t> </a:t>
            </a:r>
            <a:r>
              <a:rPr lang="el-GR" dirty="0" err="1">
                <a:latin typeface="+mn-lt"/>
              </a:rPr>
              <a:t>αδειοδόχο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latin typeface="+mn-lt"/>
              </a:rPr>
              <a:t>τόπο</a:t>
            </a:r>
            <a:endParaRPr lang="en-US" dirty="0" smtClean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>
              <a:latin typeface="+mn-lt"/>
            </a:endParaRPr>
          </a:p>
          <a:p>
            <a:r>
              <a:rPr lang="el-GR" dirty="0" smtClean="0">
                <a:latin typeface="+mn-lt"/>
              </a:rPr>
              <a:t>Ο </a:t>
            </a:r>
            <a:r>
              <a:rPr lang="el-GR" dirty="0">
                <a:latin typeface="+mn-lt"/>
              </a:rPr>
              <a:t>δικαιούχος μπορεί να παρέχει στον </a:t>
            </a:r>
            <a:r>
              <a:rPr lang="el-GR" dirty="0" err="1">
                <a:latin typeface="+mn-lt"/>
              </a:rPr>
              <a:t>αδειοδόχο</a:t>
            </a:r>
            <a:r>
              <a:rPr lang="el-GR" dirty="0">
                <a:latin typeface="+mn-lt"/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latin typeface="+mn-lt"/>
              </a:rPr>
              <a:t>.</a:t>
            </a:r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371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xmlns="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440160"/>
          </a:xfrm>
        </p:spPr>
        <p:txBody>
          <a:bodyPr/>
          <a:lstStyle/>
          <a:p>
            <a:r>
              <a:rPr lang="el-GR" dirty="0" smtClean="0">
                <a:solidFill>
                  <a:schemeClr val="accent4"/>
                </a:solidFill>
              </a:rPr>
              <a:t>Τι είναι οι βάσεις δεδομένων</a:t>
            </a:r>
            <a:endParaRPr lang="el-GR" dirty="0">
              <a:solidFill>
                <a:schemeClr val="accent4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107504" y="116632"/>
            <a:ext cx="786211" cy="151194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251520" y="1844824"/>
            <a:ext cx="69127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el-GR" sz="2400" b="1" dirty="0" smtClean="0">
                <a:solidFill>
                  <a:schemeClr val="accent4"/>
                </a:solidFill>
                <a:cs typeface="Arial" charset="0"/>
              </a:rPr>
              <a:t>Στην παρουσίαση αυτή πρέπει να ανατρέχετε τακτικά όλο το εξάμηνο για βλέπετε στοιχεία για το περιεχόμενο του μαθήματος, τα περιγράμματα, τους μαθησιακούς στόχους, τη βιβλιογραφία. </a:t>
            </a:r>
          </a:p>
          <a:p>
            <a:pPr marL="357188" indent="0">
              <a:buNone/>
            </a:pPr>
            <a:endParaRPr lang="el-GR" altLang="el-GR" sz="2400" dirty="0" smtClean="0">
              <a:cs typeface="Arial" charset="0"/>
            </a:endParaRPr>
          </a:p>
          <a:p>
            <a:pPr marL="357188" indent="0">
              <a:buNone/>
            </a:pPr>
            <a:endParaRPr lang="el-GR" altLang="el-GR" sz="2400" dirty="0" smtClean="0">
              <a:cs typeface="Arial" charset="0"/>
            </a:endParaRPr>
          </a:p>
        </p:txBody>
      </p:sp>
      <p:pic>
        <p:nvPicPr>
          <p:cNvPr id="6" name="2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964160" y="3789040"/>
            <a:ext cx="3048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1351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Περιγραφή Μαθήματος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000" dirty="0">
                <a:cs typeface="Arial" charset="0"/>
              </a:rPr>
              <a:t>Το μάθημα αποτελεί το βασικό εισαγωγικό μάθημα στην τεχνολογία και τις έννοιες των</a:t>
            </a:r>
            <a:r>
              <a:rPr lang="en-US" altLang="el-GR" sz="2000" dirty="0">
                <a:cs typeface="Arial" charset="0"/>
              </a:rPr>
              <a:t> </a:t>
            </a:r>
            <a:r>
              <a:rPr lang="el-GR" altLang="el-GR" sz="2000" dirty="0">
                <a:cs typeface="Arial" charset="0"/>
              </a:rPr>
              <a:t>Βάσεων Δεδομένων και στην ανάπτυξη εφαρμογών με χρήση Συστημάτων Διαχείρισης</a:t>
            </a:r>
            <a:r>
              <a:rPr lang="en-US" altLang="el-GR" sz="2000" dirty="0">
                <a:cs typeface="Arial" charset="0"/>
              </a:rPr>
              <a:t> </a:t>
            </a:r>
            <a:r>
              <a:rPr lang="el-GR" altLang="el-GR" sz="2000" dirty="0">
                <a:cs typeface="Arial" charset="0"/>
              </a:rPr>
              <a:t>Βάσεων Δεδομένων (ΣΔΒΔ).</a:t>
            </a:r>
          </a:p>
          <a:p>
            <a:r>
              <a:rPr lang="el-GR" altLang="el-GR" sz="2000" dirty="0">
                <a:cs typeface="Arial" charset="0"/>
              </a:rPr>
              <a:t>Ή ύλη του μαθήματος στοχεύει στην εισαγωγή των σπουδαστών στις απαραίτητες βασικές</a:t>
            </a:r>
            <a:r>
              <a:rPr lang="en-US" altLang="el-GR" sz="2000" dirty="0">
                <a:cs typeface="Arial" charset="0"/>
              </a:rPr>
              <a:t> </a:t>
            </a:r>
            <a:r>
              <a:rPr lang="el-GR" altLang="el-GR" sz="2000" dirty="0">
                <a:cs typeface="Arial" charset="0"/>
              </a:rPr>
              <a:t>έννοιες των βάσεων δεδομένων, των Συστημάτων Βάσεων Δεδομένων (ΣΒΔ) και των ΣΔΒΔ</a:t>
            </a:r>
            <a:r>
              <a:rPr lang="en-US" altLang="el-GR" sz="2000" dirty="0">
                <a:cs typeface="Arial" charset="0"/>
              </a:rPr>
              <a:t> </a:t>
            </a:r>
            <a:r>
              <a:rPr lang="el-GR" altLang="el-GR" sz="2000" dirty="0">
                <a:cs typeface="Arial" charset="0"/>
              </a:rPr>
              <a:t>ώστε οι φοιτητές να κατανοήσουν την τεχνολογία των βάσεων δεδομένων, των ΣΒΔ και των</a:t>
            </a:r>
            <a:r>
              <a:rPr lang="en-US" altLang="el-GR" sz="2000" dirty="0">
                <a:cs typeface="Arial" charset="0"/>
              </a:rPr>
              <a:t> </a:t>
            </a:r>
            <a:r>
              <a:rPr lang="el-GR" altLang="el-GR" sz="2000" dirty="0">
                <a:cs typeface="Arial" charset="0"/>
              </a:rPr>
              <a:t>Προϊόντων Διαχείρισης Βάσεων Δεδομένων (ΠΔΒΔ). Έμφαση δίδεται στην παρουσίαση των</a:t>
            </a:r>
            <a:r>
              <a:rPr lang="en-US" altLang="el-GR" sz="2000" dirty="0">
                <a:cs typeface="Arial" charset="0"/>
              </a:rPr>
              <a:t> </a:t>
            </a:r>
            <a:r>
              <a:rPr lang="el-GR" altLang="el-GR" sz="2000" dirty="0">
                <a:cs typeface="Arial" charset="0"/>
              </a:rPr>
              <a:t>εννοιών της σχεδίασης βάσεων δεδομένων της βασιζόμενης σε επιχειρησιακούς κανόνες</a:t>
            </a:r>
            <a:r>
              <a:rPr lang="en-US" altLang="el-GR" sz="2000" dirty="0">
                <a:cs typeface="Arial" charset="0"/>
              </a:rPr>
              <a:t> </a:t>
            </a:r>
            <a:r>
              <a:rPr lang="el-GR" altLang="el-GR" sz="2000" dirty="0">
                <a:cs typeface="Arial" charset="0"/>
              </a:rPr>
              <a:t>και στην υλοποίηση με προϊόντα που υποστηρίζουν τη γλώσσα SQL, έτσι ώστε ο φοιτητής</a:t>
            </a:r>
            <a:r>
              <a:rPr lang="en-US" altLang="el-GR" sz="2000" dirty="0">
                <a:cs typeface="Arial" charset="0"/>
              </a:rPr>
              <a:t> </a:t>
            </a:r>
            <a:r>
              <a:rPr lang="el-GR" altLang="el-GR" sz="2000" dirty="0">
                <a:cs typeface="Arial" charset="0"/>
              </a:rPr>
              <a:t>να έχει μία συνολική αντίληψη των διαδικασιών και μεθοδολογιών σχεδίασης και</a:t>
            </a:r>
            <a:r>
              <a:rPr lang="en-US" altLang="el-GR" sz="2000" dirty="0">
                <a:cs typeface="Arial" charset="0"/>
              </a:rPr>
              <a:t> </a:t>
            </a:r>
            <a:r>
              <a:rPr lang="el-GR" altLang="el-GR" sz="2000" dirty="0">
                <a:cs typeface="Arial" charset="0"/>
              </a:rPr>
              <a:t>υλοποίησης ΣΒΔ. Με αυτή την έννοια το μάθημα αποτελεί τη βάση πάνω στην οποία</a:t>
            </a:r>
            <a:r>
              <a:rPr lang="en-US" altLang="el-GR" sz="2000" dirty="0">
                <a:cs typeface="Arial" charset="0"/>
              </a:rPr>
              <a:t> </a:t>
            </a:r>
            <a:r>
              <a:rPr lang="el-GR" altLang="el-GR" sz="2000" dirty="0">
                <a:cs typeface="Arial" charset="0"/>
              </a:rPr>
              <a:t>συγκεκριμένες μεθοδολογίες και τεχνικές σχεδίασης και ανάπτυξης συστημάτων βάσεων</a:t>
            </a:r>
            <a:r>
              <a:rPr lang="en-US" altLang="el-GR" sz="2000" dirty="0">
                <a:cs typeface="Arial" charset="0"/>
              </a:rPr>
              <a:t> </a:t>
            </a:r>
            <a:r>
              <a:rPr lang="el-GR" altLang="el-GR" sz="2000" dirty="0">
                <a:cs typeface="Arial" charset="0"/>
              </a:rPr>
              <a:t>δεδομένων αναπτύσσονται στο πλαίσιο του μαθήματος «Βάσης Δεδομένων ΙΙ</a:t>
            </a:r>
            <a:r>
              <a:rPr lang="el-GR" altLang="el-GR" sz="2000" dirty="0" smtClean="0">
                <a:cs typeface="Arial" charset="0"/>
              </a:rPr>
              <a:t>».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xmlns="" val="115489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Μαθησιακά Αποτελέσματα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l-GR" altLang="el-GR" sz="8000" dirty="0">
                <a:cs typeface="Arial" charset="0"/>
              </a:rPr>
              <a:t>Κύριος στόχος του μαθήματος είναι να εφοδιάσει τους φοιτητές με τις </a:t>
            </a:r>
            <a:r>
              <a:rPr lang="el-GR" altLang="el-GR" sz="8000" dirty="0" smtClean="0">
                <a:cs typeface="Arial" charset="0"/>
              </a:rPr>
              <a:t>απαραίτητες γνώσεις </a:t>
            </a:r>
            <a:r>
              <a:rPr lang="el-GR" altLang="el-GR" sz="8000" dirty="0">
                <a:cs typeface="Arial" charset="0"/>
              </a:rPr>
              <a:t>έτσι ώστε να είναι ικανοί να σχεδιάσουν βάσεις δεδομένων και </a:t>
            </a:r>
            <a:r>
              <a:rPr lang="el-GR" altLang="el-GR" sz="8000" dirty="0" smtClean="0">
                <a:cs typeface="Arial" charset="0"/>
              </a:rPr>
              <a:t>συστήματα βάσεων </a:t>
            </a:r>
            <a:r>
              <a:rPr lang="el-GR" altLang="el-GR" sz="8000" dirty="0">
                <a:cs typeface="Arial" charset="0"/>
              </a:rPr>
              <a:t>δεδομένων και να υλοποιήσουν βάσεις δεδομένων με χρήση γλώσσας SQL.</a:t>
            </a:r>
          </a:p>
          <a:p>
            <a:pPr marL="0" indent="0">
              <a:buNone/>
            </a:pPr>
            <a:r>
              <a:rPr lang="el-GR" altLang="el-GR" sz="8000" dirty="0" smtClean="0">
                <a:cs typeface="Arial" charset="0"/>
              </a:rPr>
              <a:t>Με </a:t>
            </a:r>
            <a:r>
              <a:rPr lang="el-GR" altLang="el-GR" sz="8000" dirty="0">
                <a:cs typeface="Arial" charset="0"/>
              </a:rPr>
              <a:t>την επιτυχή ολοκλήρωση του μαθήματος οι φοιτητές:</a:t>
            </a:r>
          </a:p>
          <a:p>
            <a:r>
              <a:rPr lang="el-GR" altLang="el-GR" sz="8000" dirty="0" smtClean="0">
                <a:cs typeface="Arial" charset="0"/>
              </a:rPr>
              <a:t>θα </a:t>
            </a:r>
            <a:r>
              <a:rPr lang="el-GR" altLang="el-GR" sz="8000" dirty="0">
                <a:cs typeface="Arial" charset="0"/>
              </a:rPr>
              <a:t>έχουν κατανοήσει τα βασικά εργαλεία της τεχνολογίας βάσεων δεδομένων </a:t>
            </a:r>
            <a:r>
              <a:rPr lang="el-GR" altLang="el-GR" sz="8000" dirty="0" smtClean="0">
                <a:cs typeface="Arial" charset="0"/>
              </a:rPr>
              <a:t>και γνωστών </a:t>
            </a:r>
            <a:r>
              <a:rPr lang="el-GR" altLang="el-GR" sz="8000" dirty="0">
                <a:cs typeface="Arial" charset="0"/>
              </a:rPr>
              <a:t>ΠΔΒΔ,</a:t>
            </a:r>
          </a:p>
          <a:p>
            <a:r>
              <a:rPr lang="el-GR" altLang="el-GR" sz="8000" dirty="0" smtClean="0">
                <a:cs typeface="Arial" charset="0"/>
              </a:rPr>
              <a:t>θα </a:t>
            </a:r>
            <a:r>
              <a:rPr lang="el-GR" altLang="el-GR" sz="8000" dirty="0">
                <a:cs typeface="Arial" charset="0"/>
              </a:rPr>
              <a:t>έχουν κατανοήσει βασικά θέματα δοσοληψιών (</a:t>
            </a:r>
            <a:r>
              <a:rPr lang="el-GR" altLang="el-GR" sz="8000" dirty="0" err="1">
                <a:cs typeface="Arial" charset="0"/>
              </a:rPr>
              <a:t>transactions</a:t>
            </a:r>
            <a:r>
              <a:rPr lang="el-GR" altLang="el-GR" sz="8000" dirty="0">
                <a:cs typeface="Arial" charset="0"/>
              </a:rPr>
              <a:t>), διαχείρισης βάσεων (</a:t>
            </a:r>
            <a:r>
              <a:rPr lang="el-GR" altLang="el-GR" sz="8000" dirty="0" err="1">
                <a:cs typeface="Arial" charset="0"/>
              </a:rPr>
              <a:t>database</a:t>
            </a:r>
            <a:r>
              <a:rPr lang="el-GR" altLang="el-GR" sz="8000" dirty="0">
                <a:cs typeface="Arial" charset="0"/>
              </a:rPr>
              <a:t> </a:t>
            </a:r>
            <a:r>
              <a:rPr lang="el-GR" altLang="el-GR" sz="8000" dirty="0" err="1">
                <a:cs typeface="Arial" charset="0"/>
              </a:rPr>
              <a:t>administration</a:t>
            </a:r>
            <a:r>
              <a:rPr lang="el-GR" altLang="el-GR" sz="8000" dirty="0">
                <a:cs typeface="Arial" charset="0"/>
              </a:rPr>
              <a:t>) και διαχείρισης όψεων (</a:t>
            </a:r>
            <a:r>
              <a:rPr lang="el-GR" altLang="el-GR" sz="8000" dirty="0" err="1">
                <a:cs typeface="Arial" charset="0"/>
              </a:rPr>
              <a:t>views</a:t>
            </a:r>
            <a:r>
              <a:rPr lang="el-GR" altLang="el-GR" sz="8000" dirty="0">
                <a:cs typeface="Arial" charset="0"/>
              </a:rPr>
              <a:t>)</a:t>
            </a:r>
          </a:p>
          <a:p>
            <a:r>
              <a:rPr lang="el-GR" altLang="el-GR" sz="8000" dirty="0" smtClean="0">
                <a:cs typeface="Arial" charset="0"/>
              </a:rPr>
              <a:t>θα </a:t>
            </a:r>
            <a:r>
              <a:rPr lang="el-GR" altLang="el-GR" sz="8000" dirty="0">
                <a:cs typeface="Arial" charset="0"/>
              </a:rPr>
              <a:t>είναι σε θέση να </a:t>
            </a:r>
            <a:r>
              <a:rPr lang="el-GR" altLang="el-GR" sz="8000" dirty="0" smtClean="0">
                <a:cs typeface="Arial" charset="0"/>
              </a:rPr>
              <a:t>αναλύσουν </a:t>
            </a:r>
            <a:r>
              <a:rPr lang="el-GR" altLang="el-GR" sz="8000" dirty="0">
                <a:cs typeface="Arial" charset="0"/>
              </a:rPr>
              <a:t>επιχειρησιακούς κανόνες για να </a:t>
            </a:r>
            <a:r>
              <a:rPr lang="el-GR" altLang="el-GR" sz="8000" dirty="0" smtClean="0">
                <a:cs typeface="Arial" charset="0"/>
              </a:rPr>
              <a:t>σχεδιάσουν βάσεις δεδομένων</a:t>
            </a:r>
            <a:r>
              <a:rPr lang="el-GR" altLang="el-GR" sz="8000" dirty="0">
                <a:cs typeface="Arial" charset="0"/>
              </a:rPr>
              <a:t>,</a:t>
            </a:r>
          </a:p>
          <a:p>
            <a:r>
              <a:rPr lang="el-GR" altLang="el-GR" sz="8000" dirty="0" smtClean="0">
                <a:cs typeface="Arial" charset="0"/>
              </a:rPr>
              <a:t>θα </a:t>
            </a:r>
            <a:r>
              <a:rPr lang="el-GR" altLang="el-GR" sz="8000" dirty="0">
                <a:cs typeface="Arial" charset="0"/>
              </a:rPr>
              <a:t>είναι σε θέση να </a:t>
            </a:r>
            <a:r>
              <a:rPr lang="el-GR" altLang="el-GR" sz="8000" dirty="0" smtClean="0">
                <a:cs typeface="Arial" charset="0"/>
              </a:rPr>
              <a:t>εφαρμόσουν </a:t>
            </a:r>
            <a:r>
              <a:rPr lang="el-GR" altLang="el-GR" sz="8000" dirty="0">
                <a:cs typeface="Arial" charset="0"/>
              </a:rPr>
              <a:t>τις βασικές τεχνικές σχεδίασης και υλοποίησης απλών βάσεων δεδομένων,</a:t>
            </a:r>
          </a:p>
          <a:p>
            <a:r>
              <a:rPr lang="el-GR" altLang="el-GR" sz="8000" dirty="0" smtClean="0">
                <a:cs typeface="Arial" charset="0"/>
              </a:rPr>
              <a:t>θα </a:t>
            </a:r>
            <a:r>
              <a:rPr lang="el-GR" altLang="el-GR" sz="8000" dirty="0">
                <a:cs typeface="Arial" charset="0"/>
              </a:rPr>
              <a:t>είναι σε θέση να </a:t>
            </a:r>
            <a:r>
              <a:rPr lang="el-GR" altLang="el-GR" sz="8000" dirty="0" smtClean="0">
                <a:cs typeface="Arial" charset="0"/>
              </a:rPr>
              <a:t>εφαρμόσουν </a:t>
            </a:r>
            <a:r>
              <a:rPr lang="el-GR" altLang="el-GR" sz="8000" dirty="0">
                <a:cs typeface="Arial" charset="0"/>
              </a:rPr>
              <a:t>τις βασικές τεχνικές χρήσης γλώσσας SQL για </a:t>
            </a:r>
            <a:r>
              <a:rPr lang="el-GR" altLang="el-GR" sz="8000" dirty="0" smtClean="0">
                <a:cs typeface="Arial" charset="0"/>
              </a:rPr>
              <a:t>την υλοποίηση </a:t>
            </a:r>
            <a:r>
              <a:rPr lang="el-GR" altLang="el-GR" sz="8000" dirty="0">
                <a:cs typeface="Arial" charset="0"/>
              </a:rPr>
              <a:t>συστημάτων βάσεων δεδομένων</a:t>
            </a:r>
          </a:p>
          <a:p>
            <a:r>
              <a:rPr lang="el-GR" altLang="el-GR" sz="8000" dirty="0" smtClean="0">
                <a:cs typeface="Arial" charset="0"/>
              </a:rPr>
              <a:t>θα </a:t>
            </a:r>
            <a:r>
              <a:rPr lang="el-GR" altLang="el-GR" sz="8000" dirty="0">
                <a:cs typeface="Arial" charset="0"/>
              </a:rPr>
              <a:t>έχουν συνεργαστεί με συμφοιτητές τους για να δημιουργήσουν και </a:t>
            </a:r>
            <a:r>
              <a:rPr lang="el-GR" altLang="el-GR" sz="8000" dirty="0" smtClean="0">
                <a:cs typeface="Arial" charset="0"/>
              </a:rPr>
              <a:t>να παρουσιάσουν </a:t>
            </a:r>
            <a:r>
              <a:rPr lang="el-GR" altLang="el-GR" sz="8000" dirty="0">
                <a:cs typeface="Arial" charset="0"/>
              </a:rPr>
              <a:t>ένα σχέδιο σε μια μελέτη περίπτωσης έργου σχεδιασμού συστήματος βάσης δεδομένων και υλοποίησης με χρήση γλώσσας SQL</a:t>
            </a:r>
            <a:endParaRPr lang="el-GR" altLang="el-GR" sz="8000" b="1" dirty="0">
              <a:cs typeface="Arial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28356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/>
              <a:t>Περίγραμμα ύλης </a:t>
            </a:r>
            <a:r>
              <a:rPr lang="el-GR" sz="3600" dirty="0" smtClean="0"/>
              <a:t>µ</a:t>
            </a:r>
            <a:r>
              <a:rPr lang="el-GR" sz="3600" dirty="0" err="1" smtClean="0"/>
              <a:t>αθήµατος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62500" lnSpcReduction="20000"/>
          </a:bodyPr>
          <a:lstStyle/>
          <a:p>
            <a:pPr marL="357188" indent="-357188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l-GR" altLang="el-GR" dirty="0" smtClean="0">
                <a:cs typeface="Arial" charset="0"/>
              </a:rPr>
              <a:t>Βάσεις </a:t>
            </a:r>
            <a:r>
              <a:rPr lang="el-GR" altLang="el-GR" dirty="0">
                <a:cs typeface="Arial" charset="0"/>
              </a:rPr>
              <a:t>δεδομένων, Συστήματα Βάσεων Δεδομένων, Συστήματα Διαχείρισης Βάσεων Δεδομένων, Αρχιτεκτονική συστημάτων βάσεων δεδομένων.</a:t>
            </a:r>
          </a:p>
          <a:p>
            <a:pPr marL="357188" indent="-357188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l-GR" altLang="el-GR" dirty="0" smtClean="0">
                <a:cs typeface="Arial" charset="0"/>
              </a:rPr>
              <a:t>Δομές </a:t>
            </a:r>
            <a:r>
              <a:rPr lang="el-GR" altLang="el-GR" dirty="0">
                <a:cs typeface="Arial" charset="0"/>
              </a:rPr>
              <a:t>Δεδομένων για Βάσεις Δεδομένων.</a:t>
            </a:r>
          </a:p>
          <a:p>
            <a:pPr marL="357188" indent="-357188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l-GR" altLang="el-GR" dirty="0" smtClean="0">
                <a:cs typeface="Arial" charset="0"/>
              </a:rPr>
              <a:t>Βασικές </a:t>
            </a:r>
            <a:r>
              <a:rPr lang="el-GR" altLang="el-GR" dirty="0">
                <a:cs typeface="Arial" charset="0"/>
              </a:rPr>
              <a:t>έννοιες δεδομένων (ανεξαρτησία δεδομένων, κανόνες </a:t>
            </a:r>
            <a:r>
              <a:rPr lang="el-GR" altLang="el-GR" dirty="0" smtClean="0">
                <a:cs typeface="Arial" charset="0"/>
              </a:rPr>
              <a:t>ακεραιότητας, περιορισμοί </a:t>
            </a:r>
            <a:r>
              <a:rPr lang="el-GR" altLang="el-GR" dirty="0">
                <a:cs typeface="Arial" charset="0"/>
              </a:rPr>
              <a:t>κλπ.).</a:t>
            </a:r>
          </a:p>
          <a:p>
            <a:pPr marL="357188" indent="-357188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l-GR" altLang="el-GR" dirty="0" smtClean="0">
                <a:cs typeface="Arial" charset="0"/>
              </a:rPr>
              <a:t>Ιεραρχικό</a:t>
            </a:r>
            <a:r>
              <a:rPr lang="el-GR" altLang="el-GR" dirty="0">
                <a:cs typeface="Arial" charset="0"/>
              </a:rPr>
              <a:t>, Δικτυωτό και Σχεσιακό μοντέλο δεδομένων.</a:t>
            </a:r>
          </a:p>
          <a:p>
            <a:pPr marL="357188" indent="-357188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l-GR" altLang="el-GR" dirty="0" smtClean="0">
                <a:cs typeface="Arial" charset="0"/>
              </a:rPr>
              <a:t>Σχεσιακή </a:t>
            </a:r>
            <a:r>
              <a:rPr lang="el-GR" altLang="el-GR" dirty="0">
                <a:cs typeface="Arial" charset="0"/>
              </a:rPr>
              <a:t>άλγεβρα, Σχεσιακός λογισμός και QBE.</a:t>
            </a:r>
          </a:p>
          <a:p>
            <a:pPr marL="357188" indent="-357188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l-GR" altLang="el-GR" dirty="0" smtClean="0">
                <a:cs typeface="Arial" charset="0"/>
              </a:rPr>
              <a:t>Σχεδίαση </a:t>
            </a:r>
            <a:r>
              <a:rPr lang="el-GR" altLang="el-GR" dirty="0">
                <a:cs typeface="Arial" charset="0"/>
              </a:rPr>
              <a:t>βάσεων δεδομένων (</a:t>
            </a:r>
            <a:r>
              <a:rPr lang="el-GR" altLang="el-GR" dirty="0" err="1">
                <a:cs typeface="Arial" charset="0"/>
              </a:rPr>
              <a:t>Κανονικοποίηση</a:t>
            </a:r>
            <a:r>
              <a:rPr lang="el-GR" altLang="el-GR" dirty="0">
                <a:cs typeface="Arial" charset="0"/>
              </a:rPr>
              <a:t>, Μοντέλο Οντοτήτων – Συσχετίσεων).</a:t>
            </a:r>
          </a:p>
          <a:p>
            <a:pPr marL="357188" indent="-357188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l-GR" altLang="el-GR" dirty="0" smtClean="0">
                <a:cs typeface="Arial" charset="0"/>
              </a:rPr>
              <a:t>Δομημένη </a:t>
            </a:r>
            <a:r>
              <a:rPr lang="el-GR" altLang="el-GR" dirty="0">
                <a:cs typeface="Arial" charset="0"/>
              </a:rPr>
              <a:t>Γλώσσα Επερωτήσεων (SQL).</a:t>
            </a:r>
          </a:p>
          <a:p>
            <a:pPr marL="357188" indent="-357188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l-GR" altLang="el-GR" dirty="0" err="1" smtClean="0">
                <a:cs typeface="Arial" charset="0"/>
              </a:rPr>
              <a:t>Ενημερωσιμότητα</a:t>
            </a:r>
            <a:r>
              <a:rPr lang="el-GR" altLang="el-GR" dirty="0" smtClean="0">
                <a:cs typeface="Arial" charset="0"/>
              </a:rPr>
              <a:t> </a:t>
            </a:r>
            <a:r>
              <a:rPr lang="el-GR" altLang="el-GR" dirty="0">
                <a:cs typeface="Arial" charset="0"/>
              </a:rPr>
              <a:t>όψεων.</a:t>
            </a:r>
          </a:p>
          <a:p>
            <a:pPr marL="357188" indent="-357188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l-GR" altLang="el-GR" dirty="0" smtClean="0">
                <a:cs typeface="Arial" charset="0"/>
              </a:rPr>
              <a:t>Ο </a:t>
            </a:r>
            <a:r>
              <a:rPr lang="el-GR" altLang="el-GR" dirty="0">
                <a:cs typeface="Arial" charset="0"/>
              </a:rPr>
              <a:t>Ρόλος και τα καθήκοντα του Διαχειριστή Βάσεων Δεδομένων.</a:t>
            </a:r>
          </a:p>
          <a:p>
            <a:pPr marL="357188" indent="-357188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l-GR" altLang="el-GR" dirty="0" smtClean="0">
                <a:cs typeface="Arial" charset="0"/>
              </a:rPr>
              <a:t>Συναλλαγές </a:t>
            </a:r>
            <a:r>
              <a:rPr lang="el-GR" altLang="el-GR" dirty="0">
                <a:cs typeface="Arial" charset="0"/>
              </a:rPr>
              <a:t>(</a:t>
            </a:r>
            <a:r>
              <a:rPr lang="el-GR" altLang="el-GR" dirty="0" err="1">
                <a:cs typeface="Arial" charset="0"/>
              </a:rPr>
              <a:t>transactions</a:t>
            </a:r>
            <a:r>
              <a:rPr lang="el-GR" altLang="el-GR" dirty="0">
                <a:cs typeface="Arial" charset="0"/>
              </a:rPr>
              <a:t>).</a:t>
            </a:r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55927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600" b="1" dirty="0" smtClean="0"/>
              <a:t>Περιεχόμενα Μαθήματος</a:t>
            </a:r>
            <a:r>
              <a:rPr lang="en-US" altLang="el-GR" sz="3600" b="1" dirty="0" smtClean="0"/>
              <a:t> </a:t>
            </a:r>
            <a:r>
              <a:rPr lang="el-GR" altLang="el-GR" sz="3600" b="1" dirty="0" smtClean="0"/>
              <a:t>/ Ενότητες</a:t>
            </a:r>
            <a:endParaRPr lang="el-GR" altLang="el-GR" sz="3600" dirty="0" smtClean="0"/>
          </a:p>
        </p:txBody>
      </p:sp>
      <p:sp>
        <p:nvSpPr>
          <p:cNvPr id="9219" name="2 - Υπότιτλος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l-GR" altLang="el-GR" sz="2400" dirty="0" smtClean="0"/>
              <a:t>Ενότητα 1:  Εισαγωγή στο μάθημα</a:t>
            </a:r>
          </a:p>
          <a:p>
            <a:pPr algn="l"/>
            <a:r>
              <a:rPr lang="el-GR" altLang="el-GR" sz="2400" dirty="0" smtClean="0"/>
              <a:t>Ενότητα 2: Εισαγωγή στις βάσεις δεδομένων: Βάσεις δεδομένων, Συστήματα Βάσεων Δεδομένων, Συστήματα Διαχείρισης Βάσεων Δεδομένων, Αρχιτεκτονική συστημάτων βάσεων δεδομένων, Εισαγωγή στις βάσεις δεδομένων: Βάσεις δεδομένων, Συστήματα Βάσεων Δεδομένων, Αρχιτεκτονική συστημάτων βάσεων δεδομένων, Συστήματα Διαχείρισης Βάσεων Δεδομένων, Μοντέλα δεδομένων (ιστορικά μοντέλα, Ιεραρχικό, Δικτυωτό), Σχεσιακό  μοντέλο</a:t>
            </a:r>
          </a:p>
          <a:p>
            <a:pPr algn="l"/>
            <a:r>
              <a:rPr lang="el-GR" altLang="el-GR" sz="2400" dirty="0" smtClean="0"/>
              <a:t>Ενότητα 3: Σχεσιακές βάσεις δεδομένων. Βασικές έννοιες δεδομένων: ανεξαρτησία δεδομένων, κανόνες ακεραιότητας, περιορισμοί κλπ. Σχεσιακή άλγεβρα</a:t>
            </a:r>
          </a:p>
        </p:txBody>
      </p:sp>
    </p:spTree>
    <p:extLst>
      <p:ext uri="{BB962C8B-B14F-4D97-AF65-F5344CB8AC3E}">
        <p14:creationId xmlns:p14="http://schemas.microsoft.com/office/powerpoint/2010/main" xmlns="" val="251304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600" b="1" smtClean="0"/>
              <a:t>Περιεχόμενα Μαθήματος</a:t>
            </a:r>
            <a:r>
              <a:rPr lang="en-US" altLang="el-GR" sz="3600" b="1" smtClean="0"/>
              <a:t> </a:t>
            </a:r>
            <a:r>
              <a:rPr lang="el-GR" altLang="el-GR" sz="3600" b="1" smtClean="0"/>
              <a:t>/ Ενότητες</a:t>
            </a:r>
            <a:endParaRPr lang="el-GR" altLang="el-GR" sz="3600" smtClean="0"/>
          </a:p>
        </p:txBody>
      </p:sp>
      <p:sp>
        <p:nvSpPr>
          <p:cNvPr id="10243" name="2 - Υπότιτλος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/>
            <a:r>
              <a:rPr lang="el-GR" altLang="el-GR" sz="2600" dirty="0" smtClean="0"/>
              <a:t>Ενότητα 4: Σχεδίαση βάσεων δεδομένων. Εισαγωγή στη Μοντελοποίηση. Μοντέλο Οντοτήτων – Συσχετίσεων</a:t>
            </a:r>
          </a:p>
          <a:p>
            <a:pPr algn="l"/>
            <a:r>
              <a:rPr lang="el-GR" altLang="el-GR" sz="2600" dirty="0" smtClean="0"/>
              <a:t>Ενότητα 5: Σχεδίαση βάσεων δεδομένων. </a:t>
            </a:r>
            <a:r>
              <a:rPr lang="el-GR" altLang="el-GR" sz="2600" dirty="0" err="1" smtClean="0"/>
              <a:t>Κανονικοποίηση</a:t>
            </a:r>
            <a:endParaRPr lang="el-GR" altLang="el-GR" sz="2600" dirty="0" smtClean="0"/>
          </a:p>
          <a:p>
            <a:pPr algn="l"/>
            <a:r>
              <a:rPr lang="el-GR" altLang="el-GR" sz="2600" dirty="0" smtClean="0"/>
              <a:t>Ενότητα 6: Σχεδίαση βάσεων δεδομένων. Εμβάθυνση στη μοντελοποίηση και την </a:t>
            </a:r>
            <a:r>
              <a:rPr lang="el-GR" altLang="el-GR" sz="2600" dirty="0" err="1" smtClean="0"/>
              <a:t>Κανονικοποίηση</a:t>
            </a:r>
            <a:r>
              <a:rPr lang="el-GR" altLang="el-GR" sz="2600" dirty="0" smtClean="0"/>
              <a:t>. Ενοποίηση διαφορετικών συστημάτων βάσεων δεδομένων</a:t>
            </a:r>
          </a:p>
          <a:p>
            <a:pPr algn="l"/>
            <a:r>
              <a:rPr lang="el-GR" altLang="el-GR" sz="2600" dirty="0" smtClean="0"/>
              <a:t>Ενότητα 7: Σχεδίαση βάσεων δεδομένων. Παραδείγματα</a:t>
            </a:r>
          </a:p>
          <a:p>
            <a:r>
              <a:rPr lang="el-GR" altLang="el-GR" sz="2600" dirty="0" smtClean="0"/>
              <a:t>Ενότητα </a:t>
            </a:r>
            <a:r>
              <a:rPr lang="el-GR" altLang="el-GR" sz="2600" dirty="0"/>
              <a:t>8: Δομημένη Γλώσσα Επερωτήσεων (SQL) – Εισαγωγή στην υλοποίηση σχεσιακών βάσεων </a:t>
            </a:r>
            <a:r>
              <a:rPr lang="el-GR" altLang="el-GR" sz="2600" dirty="0" smtClean="0"/>
              <a:t>δεδομένων</a:t>
            </a:r>
            <a:endParaRPr lang="el-GR" altLang="el-GR" sz="2600" dirty="0"/>
          </a:p>
          <a:p>
            <a:r>
              <a:rPr lang="el-GR" altLang="el-GR" sz="2600" dirty="0"/>
              <a:t>Ενότητα 9: </a:t>
            </a:r>
            <a:r>
              <a:rPr lang="el-GR" altLang="el-GR" sz="2600" dirty="0" err="1"/>
              <a:t>Yλοποίηση</a:t>
            </a:r>
            <a:r>
              <a:rPr lang="el-GR" altLang="el-GR" sz="2600" dirty="0"/>
              <a:t> σχεσιακών βάσεων </a:t>
            </a:r>
            <a:r>
              <a:rPr lang="el-GR" altLang="el-GR" sz="2600" dirty="0" smtClean="0"/>
              <a:t>δεδομένων. </a:t>
            </a:r>
            <a:r>
              <a:rPr lang="el-GR" altLang="el-GR" sz="2600" dirty="0"/>
              <a:t>Σύνθετες εντολές </a:t>
            </a:r>
            <a:r>
              <a:rPr lang="en-US" altLang="el-GR" sz="2600" dirty="0" smtClean="0"/>
              <a:t>SQL</a:t>
            </a:r>
            <a:endParaRPr lang="el-GR" altLang="el-GR" sz="2600" dirty="0"/>
          </a:p>
          <a:p>
            <a:pPr algn="l"/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xmlns="" val="105907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600" b="1" smtClean="0"/>
              <a:t>Περιεχόμενα Μαθήματος</a:t>
            </a:r>
            <a:r>
              <a:rPr lang="en-US" altLang="el-GR" sz="3600" b="1" smtClean="0"/>
              <a:t> </a:t>
            </a:r>
            <a:r>
              <a:rPr lang="el-GR" altLang="el-GR" sz="3600" b="1" smtClean="0"/>
              <a:t>/ Ενότητες</a:t>
            </a:r>
            <a:endParaRPr lang="el-GR" altLang="el-GR" sz="3600" smtClean="0"/>
          </a:p>
        </p:txBody>
      </p:sp>
      <p:sp>
        <p:nvSpPr>
          <p:cNvPr id="11267" name="2 - Υπότιτλος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l-GR" altLang="el-GR" sz="2400" dirty="0" smtClean="0"/>
              <a:t>Ενότητα 10: </a:t>
            </a:r>
            <a:r>
              <a:rPr lang="en-US" altLang="el-GR" sz="2400" dirty="0" smtClean="0"/>
              <a:t>Y</a:t>
            </a:r>
            <a:r>
              <a:rPr lang="el-GR" altLang="el-GR" sz="2400" dirty="0" err="1" smtClean="0"/>
              <a:t>λοποίηση</a:t>
            </a:r>
            <a:r>
              <a:rPr lang="el-GR" altLang="el-GR" sz="2400" dirty="0" smtClean="0"/>
              <a:t> σχεσιακών βάσεων δεδομένων. Δηλώσεις SQL που περιλαμβάνουν EXIST, ANY, ALL</a:t>
            </a:r>
          </a:p>
          <a:p>
            <a:pPr algn="l"/>
            <a:r>
              <a:rPr lang="el-GR" altLang="el-GR" sz="2400" dirty="0" smtClean="0"/>
              <a:t>Ενότητα 11: Ενιαίο παράδειγμα σχεδίασης σχεσιακής βάσης δεδομένων και υλοποίησης με Γλώσσα SQL</a:t>
            </a:r>
          </a:p>
          <a:p>
            <a:pPr algn="l"/>
            <a:r>
              <a:rPr lang="el-GR" altLang="el-GR" sz="2400" dirty="0" smtClean="0"/>
              <a:t>Ενότητα 12: Όψεις (</a:t>
            </a:r>
            <a:r>
              <a:rPr lang="en-US" altLang="el-GR" sz="2400" dirty="0" smtClean="0"/>
              <a:t>Views</a:t>
            </a:r>
            <a:r>
              <a:rPr lang="el-GR" altLang="el-GR" sz="2400" dirty="0" smtClean="0"/>
              <a:t>). </a:t>
            </a:r>
            <a:r>
              <a:rPr lang="el-GR" altLang="el-GR" sz="2400" dirty="0" err="1" smtClean="0"/>
              <a:t>Ενημερωσιμότητα</a:t>
            </a:r>
            <a:r>
              <a:rPr lang="el-GR" altLang="el-GR" sz="2400" dirty="0" smtClean="0"/>
              <a:t> όψεων </a:t>
            </a:r>
          </a:p>
          <a:p>
            <a:pPr algn="l"/>
            <a:r>
              <a:rPr lang="el-GR" altLang="el-GR" sz="2400" dirty="0" smtClean="0"/>
              <a:t>Ενότητα 13: Ο Ρόλος και τα καθήκοντα του Διαχειριστή Βάσεων Δεδομένων. Γλώσσα ελέγχου δεδομένων Δοσοληψίες. Δηλώσεις </a:t>
            </a:r>
            <a:r>
              <a:rPr lang="en-US" altLang="el-GR" sz="2400" dirty="0" smtClean="0"/>
              <a:t>COMMIT</a:t>
            </a:r>
            <a:r>
              <a:rPr lang="el-GR" altLang="el-GR" sz="2400" dirty="0" smtClean="0"/>
              <a:t>, </a:t>
            </a:r>
            <a:r>
              <a:rPr lang="en-US" altLang="el-GR" sz="2400" dirty="0" smtClean="0"/>
              <a:t>ROLLBACK</a:t>
            </a:r>
            <a:r>
              <a:rPr lang="el-GR" altLang="el-GR" sz="2400" dirty="0" smtClean="0"/>
              <a:t> της Γλώσσας </a:t>
            </a:r>
            <a:r>
              <a:rPr lang="en-US" altLang="el-GR" sz="2400" dirty="0" smtClean="0"/>
              <a:t>SQL</a:t>
            </a:r>
            <a:endParaRPr lang="el-GR" altLang="el-GR" sz="2400" dirty="0" smtClean="0"/>
          </a:p>
          <a:p>
            <a:pPr algn="l"/>
            <a:r>
              <a:rPr lang="el-GR" altLang="el-GR" sz="2400" dirty="0" smtClean="0"/>
              <a:t>Ενότητα </a:t>
            </a:r>
            <a:r>
              <a:rPr lang="en-US" altLang="el-GR" sz="2400" dirty="0" smtClean="0"/>
              <a:t>14: Case study: American Elections</a:t>
            </a:r>
            <a:endParaRPr lang="el-GR" altLang="el-GR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71434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exo-opistho_simeiomata">
  <a:themeElements>
    <a:clrScheme name="Custom 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exo-opistho_simeiomata</Template>
  <TotalTime>69</TotalTime>
  <Words>1763</Words>
  <Application>Microsoft Office PowerPoint</Application>
  <PresentationFormat>Προβολή στην οθόνη (4:3)</PresentationFormat>
  <Paragraphs>231</Paragraphs>
  <Slides>25</Slides>
  <Notes>15</Notes>
  <HiddenSlides>0</HiddenSlides>
  <MMClips>2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25</vt:i4>
      </vt:variant>
    </vt:vector>
  </HeadingPairs>
  <TitlesOfParts>
    <vt:vector size="26" baseType="lpstr">
      <vt:lpstr>exo-opistho_simeiomata</vt:lpstr>
      <vt:lpstr>Βάσεις Δεδομένων I</vt:lpstr>
      <vt:lpstr>Εναρκτήρια συνάντηση</vt:lpstr>
      <vt:lpstr>Τι είναι οι βάσεις δεδομένων</vt:lpstr>
      <vt:lpstr>Περιγραφή Μαθήματος</vt:lpstr>
      <vt:lpstr>Μαθησιακά Αποτελέσματα</vt:lpstr>
      <vt:lpstr>Περίγραμμα ύλης µαθήµατος</vt:lpstr>
      <vt:lpstr>Περιεχόμενα Μαθήματος / Ενότητες</vt:lpstr>
      <vt:lpstr>Περιεχόμενα Μαθήματος / Ενότητες</vt:lpstr>
      <vt:lpstr>Περιεχόμενα Μαθήματος / Ενότητες</vt:lpstr>
      <vt:lpstr>Ενδεικτική Βιβλιογραφία</vt:lpstr>
      <vt:lpstr>Τι είναι οι βάσεις δεδομένων  μια πρώτη προσέγγιση </vt:lpstr>
      <vt:lpstr>Η μοντελοποίηση</vt:lpstr>
      <vt:lpstr>Συμβολισμοί</vt:lpstr>
      <vt:lpstr>Εργαλεία Σχεδίασης Μοντέλου</vt:lpstr>
      <vt:lpstr>Μοντέλο οντοτήτων συσχετίσεων με συμβολισμό Navathe-Elmasri </vt:lpstr>
      <vt:lpstr>Διαχείριση σχεσιακών βάσεων δεδομένων με γλώσσα SQL</vt:lpstr>
      <vt:lpstr>Δημιουργία βάσεως δεδομένων</vt:lpstr>
      <vt:lpstr>Πρώτη αναφορά στην Εισαγωγή στοιχείων</vt:lpstr>
      <vt:lpstr>Υλοποίηση  με χρήση MySQL, Oracle:  Συγκριτικός Πίνακας διαφορών</vt:lpstr>
      <vt:lpstr>Τέλος Ενότητας</vt:lpstr>
      <vt:lpstr>Σημειώματα</vt:lpstr>
      <vt:lpstr>Σημείωμα Αναφοράς</vt:lpstr>
      <vt:lpstr>Σημείωμα Αδειοδότησης</vt:lpstr>
      <vt:lpstr>Διατήρηση Σημειωμάτων</vt:lpstr>
      <vt:lpstr>Χρηματοδότηση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ΤΙΤΛΟΣ ΜΑΘΗΜΑΤΟΣ</dc:title>
  <dc:creator>opencourses@teiath.gr</dc:creator>
  <cp:lastModifiedBy>Skourlas</cp:lastModifiedBy>
  <cp:revision>14</cp:revision>
  <dcterms:created xsi:type="dcterms:W3CDTF">2014-10-20T11:54:42Z</dcterms:created>
  <dcterms:modified xsi:type="dcterms:W3CDTF">2016-03-08T12:20:42Z</dcterms:modified>
</cp:coreProperties>
</file>