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8" r:id="rId3"/>
    <p:sldId id="321" r:id="rId4"/>
    <p:sldId id="283" r:id="rId5"/>
    <p:sldId id="285" r:id="rId6"/>
    <p:sldId id="299" r:id="rId7"/>
    <p:sldId id="300" r:id="rId8"/>
    <p:sldId id="301" r:id="rId9"/>
    <p:sldId id="289" r:id="rId10"/>
    <p:sldId id="302" r:id="rId11"/>
    <p:sldId id="303" r:id="rId12"/>
    <p:sldId id="304" r:id="rId13"/>
    <p:sldId id="305" r:id="rId14"/>
    <p:sldId id="290" r:id="rId15"/>
    <p:sldId id="291" r:id="rId16"/>
    <p:sldId id="307" r:id="rId17"/>
    <p:sldId id="308" r:id="rId18"/>
    <p:sldId id="292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81" r:id="rId32"/>
    <p:sldId id="262" r:id="rId33"/>
    <p:sldId id="264" r:id="rId34"/>
    <p:sldId id="265" r:id="rId35"/>
    <p:sldId id="266" r:id="rId36"/>
    <p:sldId id="261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6" d="100"/>
          <a:sy n="106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8/3/2016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8/3/2016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34CA46-2972-47AA-98FC-937EC92068B2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217626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5375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01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5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6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7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8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9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0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1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2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kourlas\Desktop\athena_2015\_2016_database_1_new\new_db1_theory_2015\opencourses_enisxitiki_rendered\&#917;&#925;&#927;&#932;&#919;&#932;&#913;_15\21.mp4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5" y="3096543"/>
            <a:ext cx="814897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Μελέτη </a:t>
            </a:r>
            <a:r>
              <a:rPr lang="el-GR" sz="2800" dirty="0" smtClean="0"/>
              <a:t>Περίπτωσης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Σύστημα Διαχείρισης Βάσης Βιβλιοθήκης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(</a:t>
            </a:r>
            <a:r>
              <a:rPr lang="el-GR" sz="2800" dirty="0" err="1" smtClean="0"/>
              <a:t>Library</a:t>
            </a:r>
            <a:r>
              <a:rPr lang="el-GR" sz="2800" dirty="0" smtClean="0"/>
              <a:t> </a:t>
            </a:r>
            <a:r>
              <a:rPr lang="el-GR" sz="2800" dirty="0" err="1" smtClean="0"/>
              <a:t>Information</a:t>
            </a:r>
            <a:r>
              <a:rPr lang="el-GR" sz="2800" dirty="0" smtClean="0"/>
              <a:t> </a:t>
            </a:r>
            <a:r>
              <a:rPr lang="el-GR" sz="2800" dirty="0" err="1" smtClean="0"/>
              <a:t>System</a:t>
            </a:r>
            <a:r>
              <a:rPr lang="el-GR" sz="2800" dirty="0" smtClean="0"/>
              <a:t>)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smtClean="0"/>
              <a:t>Χ. </a:t>
            </a:r>
            <a:r>
              <a:rPr lang="el-GR" sz="2600" dirty="0" err="1" smtClean="0"/>
              <a:t>Σκουρλάς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121" name="0 - Εικόνα" descr="L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611" y="457199"/>
            <a:ext cx="8276829" cy="5572667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832118" y="5930116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UML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3832118" y="5930116"/>
            <a:ext cx="1366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Crow’s foot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13 - Εικόνα" descr="LIS_crows_foot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6768752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3832118" y="5930116"/>
            <a:ext cx="2342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Connect to columns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16 - Εικόνα" descr="LIS_connect_to_column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7848872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3832118" y="5930116"/>
            <a:ext cx="2753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Object Notation: Classic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19 - Εικόνα" descr="LIS_object_notation_classic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064896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mtClean="0"/>
              <a:t>Υλοποίηση με γλώσσα </a:t>
            </a:r>
            <a:r>
              <a:rPr lang="en-US" altLang="el-GR" smtClean="0"/>
              <a:t>SQL</a:t>
            </a:r>
            <a:endParaRPr lang="el-GR" altLang="el-G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602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Τρίτη Κανονική μορφή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714096" cy="5040560"/>
          </a:xfrm>
        </p:spPr>
        <p:txBody>
          <a:bodyPr>
            <a:normAutofit/>
          </a:bodyPr>
          <a:lstStyle/>
          <a:p>
            <a:r>
              <a:rPr lang="en-US" dirty="0" smtClean="0"/>
              <a:t>BOOK (ISBN, Title, </a:t>
            </a:r>
            <a:r>
              <a:rPr lang="en-US" dirty="0" err="1" smtClean="0"/>
              <a:t>PubName</a:t>
            </a:r>
            <a:r>
              <a:rPr lang="en-US" dirty="0" smtClean="0"/>
              <a:t>, </a:t>
            </a:r>
            <a:r>
              <a:rPr lang="en-US" dirty="0" err="1" smtClean="0"/>
              <a:t>DeweyCode</a:t>
            </a:r>
            <a:r>
              <a:rPr lang="en-US" dirty="0" smtClean="0"/>
              <a:t>) </a:t>
            </a:r>
            <a:endParaRPr lang="el-GR" dirty="0" smtClean="0"/>
          </a:p>
          <a:p>
            <a:r>
              <a:rPr lang="en-US" dirty="0" smtClean="0"/>
              <a:t>COPY (</a:t>
            </a:r>
            <a:r>
              <a:rPr lang="en-US" dirty="0" err="1" smtClean="0"/>
              <a:t>AccessionNo</a:t>
            </a:r>
            <a:r>
              <a:rPr lang="en-US" dirty="0" smtClean="0"/>
              <a:t>, ISBN) </a:t>
            </a:r>
            <a:endParaRPr lang="el-GR" dirty="0" smtClean="0"/>
          </a:p>
          <a:p>
            <a:r>
              <a:rPr lang="en-US" dirty="0" smtClean="0"/>
              <a:t>AUTHOR (</a:t>
            </a:r>
            <a:r>
              <a:rPr lang="en-US" dirty="0" err="1" smtClean="0"/>
              <a:t>AuthorNo</a:t>
            </a:r>
            <a:r>
              <a:rPr lang="en-US" dirty="0" smtClean="0"/>
              <a:t>, Surname, </a:t>
            </a:r>
            <a:r>
              <a:rPr lang="en-US" dirty="0" err="1" smtClean="0"/>
              <a:t>Fname</a:t>
            </a:r>
            <a:r>
              <a:rPr lang="en-US" dirty="0" smtClean="0"/>
              <a:t>) </a:t>
            </a:r>
            <a:endParaRPr lang="el-GR" dirty="0" smtClean="0"/>
          </a:p>
          <a:p>
            <a:r>
              <a:rPr lang="en-US" dirty="0" smtClean="0"/>
              <a:t>SUBJECT (</a:t>
            </a:r>
            <a:r>
              <a:rPr lang="en-US" dirty="0" err="1" smtClean="0"/>
              <a:t>SubjectCode</a:t>
            </a:r>
            <a:r>
              <a:rPr lang="en-US" dirty="0" smtClean="0"/>
              <a:t>, Name) </a:t>
            </a:r>
            <a:endParaRPr lang="el-GR" dirty="0" smtClean="0"/>
          </a:p>
          <a:p>
            <a:r>
              <a:rPr lang="en-US" dirty="0" smtClean="0"/>
              <a:t>BOOK_SUBJECT (ISBN, </a:t>
            </a:r>
            <a:r>
              <a:rPr lang="en-US" dirty="0" err="1" smtClean="0"/>
              <a:t>SubjectCode</a:t>
            </a:r>
            <a:r>
              <a:rPr lang="en-US" dirty="0" smtClean="0"/>
              <a:t>) </a:t>
            </a:r>
            <a:endParaRPr lang="el-GR" dirty="0" smtClean="0"/>
          </a:p>
          <a:p>
            <a:r>
              <a:rPr lang="en-US" dirty="0" smtClean="0"/>
              <a:t>WRITER (ISBN, </a:t>
            </a:r>
            <a:r>
              <a:rPr lang="en-US" dirty="0" err="1" smtClean="0"/>
              <a:t>AuthorNo</a:t>
            </a:r>
            <a:r>
              <a:rPr lang="en-US" dirty="0" smtClean="0"/>
              <a:t>) </a:t>
            </a:r>
            <a:endParaRPr lang="el-GR" dirty="0" smtClean="0"/>
          </a:p>
          <a:p>
            <a:r>
              <a:rPr lang="en-US" dirty="0" smtClean="0"/>
              <a:t>PUBLISHER (</a:t>
            </a:r>
            <a:r>
              <a:rPr lang="en-US" dirty="0" err="1" smtClean="0"/>
              <a:t>PubName</a:t>
            </a:r>
            <a:r>
              <a:rPr lang="en-US" dirty="0" smtClean="0"/>
              <a:t>, Address)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461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7048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488832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Προβληματική δημιουργία πινάκων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CREATE DATABASE Library; 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USE Library; 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/* create authority tables */ 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CREATE TABLE AUTHORS (</a:t>
            </a:r>
            <a:r>
              <a:rPr lang="en-US" sz="2000" dirty="0" err="1" smtClean="0"/>
              <a:t>AuthorNo</a:t>
            </a:r>
            <a:r>
              <a:rPr lang="en-US" sz="2000" dirty="0" smtClean="0"/>
              <a:t> INT(5), Name VARCHAR(40)); 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CREATE TABLE SUBJECTS (</a:t>
            </a:r>
            <a:r>
              <a:rPr lang="en-US" sz="2000" dirty="0" err="1" smtClean="0"/>
              <a:t>SubjectCode</a:t>
            </a:r>
            <a:r>
              <a:rPr lang="en-US" sz="2000" dirty="0" smtClean="0"/>
              <a:t> VARCHAR(15), Subject VARCHAR(40)); 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CREATE TABLE PUBLISHERS (</a:t>
            </a:r>
            <a:r>
              <a:rPr lang="en-US" sz="2000" dirty="0" err="1" smtClean="0"/>
              <a:t>PubName</a:t>
            </a:r>
            <a:r>
              <a:rPr lang="en-US" sz="2000" dirty="0" smtClean="0"/>
              <a:t> VARCHAR(15), Address VARCHAR(40)); 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/* create main tables */ 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CREATE TABLE BOOKS (ISBN CHAR(13) , Title VARCHAR(70),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</a:t>
            </a:r>
            <a:r>
              <a:rPr lang="en-US" sz="2000" dirty="0" err="1" smtClean="0"/>
              <a:t>PubName</a:t>
            </a:r>
            <a:r>
              <a:rPr lang="en-US" sz="2000" dirty="0" smtClean="0"/>
              <a:t> VARCHAR(15), </a:t>
            </a:r>
            <a:r>
              <a:rPr lang="en-US" sz="2000" dirty="0" err="1" smtClean="0"/>
              <a:t>DeweyCode</a:t>
            </a:r>
            <a:r>
              <a:rPr lang="en-US" sz="2000" dirty="0" smtClean="0"/>
              <a:t> VARCHAR(15)); 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CREATE TABLE COPIES (</a:t>
            </a:r>
            <a:r>
              <a:rPr lang="en-US" sz="2000" dirty="0" err="1" smtClean="0"/>
              <a:t>AccessionNo</a:t>
            </a:r>
            <a:r>
              <a:rPr lang="en-US" sz="2000" dirty="0" smtClean="0"/>
              <a:t> INT(5), ISBN CHAR(13)); 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CREATE TABLE WRITERS (ISBN CHAR(13), </a:t>
            </a:r>
            <a:r>
              <a:rPr lang="en-US" sz="2000" dirty="0" err="1" smtClean="0"/>
              <a:t>AuthorNo</a:t>
            </a:r>
            <a:r>
              <a:rPr lang="en-US" sz="2000" dirty="0" smtClean="0"/>
              <a:t> INT(5)); 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CREATE TABLE BOOK_SUBJECT (ISBN CHAR(13), </a:t>
            </a:r>
            <a:r>
              <a:rPr lang="en-US" sz="2000" dirty="0" err="1" smtClean="0"/>
              <a:t>SubjectCode</a:t>
            </a:r>
            <a:r>
              <a:rPr lang="en-US" sz="2000" dirty="0" smtClean="0"/>
              <a:t> VARCHAR(15));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636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382588" y="409575"/>
          <a:ext cx="8337550" cy="4803775"/>
        </p:xfrm>
        <a:graphic>
          <a:graphicData uri="http://schemas.openxmlformats.org/presentationml/2006/ole">
            <p:oleObj spid="_x0000_s51206" name="Έγγραφο" r:id="rId3" imgW="5291167" imgH="330108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813"/>
              </a:lnSpc>
              <a:spcBef>
                <a:spcPts val="1125"/>
              </a:spcBef>
              <a:buClr>
                <a:srgbClr val="000000"/>
              </a:buClr>
              <a:buSzPct val="75000"/>
              <a:buNone/>
            </a:pPr>
            <a:r>
              <a:rPr lang="en-GB" altLang="el-GR" sz="2400" dirty="0" err="1" smtClean="0"/>
              <a:t>Σκοπός</a:t>
            </a:r>
            <a:r>
              <a:rPr lang="en-GB" altLang="el-GR" sz="2400" dirty="0" smtClean="0"/>
              <a:t> του μαθήματος είναι να </a:t>
            </a:r>
            <a:r>
              <a:rPr lang="en-GB" altLang="el-GR" sz="2400" dirty="0" err="1" smtClean="0"/>
              <a:t>παρουσιάσει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στοιχεία μιας μελέτης περίπτωσης.</a:t>
            </a:r>
            <a:endParaRPr lang="en-US" altLang="el-GR" sz="2400" dirty="0" smtClean="0"/>
          </a:p>
          <a:p>
            <a:pPr marL="0" indent="0">
              <a:lnSpc>
                <a:spcPts val="2813"/>
              </a:lnSpc>
              <a:spcBef>
                <a:spcPts val="1125"/>
              </a:spcBef>
              <a:buClr>
                <a:srgbClr val="000000"/>
              </a:buClr>
              <a:buSzPct val="75000"/>
              <a:buNone/>
            </a:pPr>
            <a:endParaRPr lang="en-US" altLang="el-GR" sz="2400" dirty="0"/>
          </a:p>
          <a:p>
            <a:pPr algn="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el-GR" sz="2400" dirty="0" smtClean="0">
                <a:cs typeface="Arial" charset="0"/>
              </a:rPr>
              <a:t>                                     Χ. </a:t>
            </a:r>
            <a:r>
              <a:rPr lang="el-GR" sz="2400" dirty="0" err="1" smtClean="0">
                <a:cs typeface="Arial" charset="0"/>
              </a:rPr>
              <a:t>Σκουρλάς</a:t>
            </a:r>
            <a:endParaRPr lang="el-GR" sz="2400" dirty="0" smtClean="0"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endParaRPr lang="el-GR" sz="2400" b="1" dirty="0">
              <a:cs typeface="Arial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9286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46063" y="409575"/>
          <a:ext cx="8829675" cy="2074863"/>
        </p:xfrm>
        <a:graphic>
          <a:graphicData uri="http://schemas.openxmlformats.org/presentationml/2006/ole">
            <p:oleObj spid="_x0000_s58372" name="Έγγραφο" r:id="rId3" imgW="5272095" imgH="1240156" progId="Word.Document.12">
              <p:embed/>
            </p:oleObj>
          </a:graphicData>
        </a:graphic>
      </p:graphicFrame>
      <p:pic>
        <p:nvPicPr>
          <p:cNvPr id="3" name="2 -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56696"/>
            <a:ext cx="7344816" cy="372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46085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80375"/>
            <a:ext cx="6984776" cy="258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423863" y="908720"/>
          <a:ext cx="8105775" cy="3794125"/>
        </p:xfrm>
        <a:graphic>
          <a:graphicData uri="http://schemas.openxmlformats.org/presentationml/2006/ole">
            <p:oleObj spid="_x0000_s60420" name="Έγγραφο" r:id="rId3" imgW="5291167" imgH="248139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504825" y="831850"/>
          <a:ext cx="8039100" cy="4027488"/>
        </p:xfrm>
        <a:graphic>
          <a:graphicData uri="http://schemas.openxmlformats.org/presentationml/2006/ole">
            <p:oleObj spid="_x0000_s61446" name="Έγγραφο" r:id="rId3" imgW="5291167" imgH="296629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341313" y="327025"/>
          <a:ext cx="8529637" cy="6319838"/>
        </p:xfrm>
        <a:graphic>
          <a:graphicData uri="http://schemas.openxmlformats.org/presentationml/2006/ole">
            <p:oleObj spid="_x0000_s62468" name="Έγγραφο" r:id="rId3" imgW="5272095" imgH="390658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423863" y="327025"/>
          <a:ext cx="8310562" cy="6415088"/>
        </p:xfrm>
        <a:graphic>
          <a:graphicData uri="http://schemas.openxmlformats.org/presentationml/2006/ole">
            <p:oleObj spid="_x0000_s63492" name="Έγγραφο" r:id="rId3" imgW="5272095" imgH="407541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18235"/>
            <a:ext cx="3816424" cy="188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72104"/>
            <a:ext cx="7416824" cy="242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504825" y="831850"/>
          <a:ext cx="8229600" cy="4832350"/>
        </p:xfrm>
        <a:graphic>
          <a:graphicData uri="http://schemas.openxmlformats.org/presentationml/2006/ole">
            <p:oleObj spid="_x0000_s64516" name="Έγγραφο" r:id="rId3" imgW="5272095" imgH="310057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4168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327025" y="546100"/>
          <a:ext cx="8831263" cy="1555750"/>
        </p:xfrm>
        <a:graphic>
          <a:graphicData uri="http://schemas.openxmlformats.org/presentationml/2006/ole">
            <p:oleObj spid="_x0000_s67588" name="Έγγραφο" r:id="rId3" imgW="5272095" imgH="930207" progId="Word.Document.12">
              <p:embed/>
            </p:oleObj>
          </a:graphicData>
        </a:graphic>
      </p:graphicFrame>
      <p:pic>
        <p:nvPicPr>
          <p:cNvPr id="3" name="2 -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492896"/>
            <a:ext cx="58326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14401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     </a:t>
            </a:r>
            <a:r>
              <a:rPr lang="el-GR" dirty="0" smtClean="0">
                <a:solidFill>
                  <a:schemeClr val="accent4"/>
                </a:solidFill>
              </a:rPr>
              <a:t/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/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>
                <a:solidFill>
                  <a:schemeClr val="accent4"/>
                </a:solidFill>
              </a:rPr>
              <a:t/>
            </a:r>
            <a:br>
              <a:rPr lang="el-GR" dirty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Μελέτη περίπτωσης</a:t>
            </a:r>
            <a:r>
              <a:rPr lang="en-US" dirty="0" smtClean="0">
                <a:solidFill>
                  <a:schemeClr val="accent4"/>
                </a:solidFill>
              </a:rPr>
              <a:t>: 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l-GR" dirty="0" smtClean="0">
                <a:solidFill>
                  <a:schemeClr val="accent4"/>
                </a:solidFill>
              </a:rPr>
              <a:t>Σύστημα </a:t>
            </a:r>
            <a:r>
              <a:rPr lang="el-GR" dirty="0">
                <a:solidFill>
                  <a:schemeClr val="accent4"/>
                </a:solidFill>
              </a:rPr>
              <a:t>Διαχείρισης Βάσης Βιβλιοθήκης (Library Information System)</a:t>
            </a:r>
            <a:r>
              <a:rPr lang="el-GR" dirty="0" smtClean="0">
                <a:solidFill>
                  <a:schemeClr val="accent4"/>
                </a:solidFill>
              </a:rPr>
              <a:t/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51520" y="836712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   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    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 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          </a:t>
            </a:r>
            <a:endParaRPr lang="en-US" altLang="el-GR" sz="2400" b="1" dirty="0" smtClean="0">
              <a:solidFill>
                <a:schemeClr val="accent4"/>
              </a:solidFill>
              <a:cs typeface="Arial" charset="0"/>
            </a:endParaRPr>
          </a:p>
          <a:p>
            <a:endParaRPr lang="el-GR" altLang="el-GR" sz="2400" b="1" dirty="0" smtClean="0">
              <a:solidFill>
                <a:schemeClr val="accent4"/>
              </a:solidFill>
              <a:cs typeface="Arial" charset="0"/>
            </a:endParaRPr>
          </a:p>
          <a:p>
            <a:endParaRPr lang="el-GR" altLang="el-GR" sz="2400" b="1" dirty="0">
              <a:solidFill>
                <a:schemeClr val="accent4"/>
              </a:solidFill>
              <a:cs typeface="Arial" charset="0"/>
            </a:endParaRPr>
          </a:p>
          <a:p>
            <a:endParaRPr lang="el-GR" altLang="el-GR" sz="2400" b="1" dirty="0" smtClean="0">
              <a:solidFill>
                <a:schemeClr val="accent4"/>
              </a:solidFill>
              <a:cs typeface="Arial" charset="0"/>
            </a:endParaRPr>
          </a:p>
          <a:p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Πρέπει </a:t>
            </a:r>
            <a:r>
              <a:rPr lang="el-GR" altLang="el-GR" sz="2400" b="1" dirty="0">
                <a:solidFill>
                  <a:schemeClr val="accent4"/>
                </a:solidFill>
                <a:cs typeface="Arial" charset="0"/>
              </a:rPr>
              <a:t>με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το ολοκληρωμένο </a:t>
            </a:r>
            <a:r>
              <a:rPr lang="el-GR" altLang="el-GR" sz="2400" b="1" dirty="0">
                <a:solidFill>
                  <a:schemeClr val="accent4"/>
                </a:solidFill>
                <a:cs typeface="Arial" charset="0"/>
              </a:rPr>
              <a:t>παράδειγμα να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εμπεδώσουμε περαιτέρω τις </a:t>
            </a:r>
            <a:r>
              <a:rPr lang="el-GR" altLang="el-GR" sz="2400" b="1" dirty="0">
                <a:solidFill>
                  <a:schemeClr val="accent4"/>
                </a:solidFill>
                <a:cs typeface="Arial" charset="0"/>
              </a:rPr>
              <a:t>έννοιες</a:t>
            </a:r>
            <a:r>
              <a:rPr lang="en-US" altLang="el-GR" sz="2400" b="1" dirty="0">
                <a:solidFill>
                  <a:schemeClr val="accent4"/>
                </a:solidFill>
                <a:cs typeface="Arial" charset="0"/>
              </a:rPr>
              <a:t>:</a:t>
            </a:r>
          </a:p>
          <a:p>
            <a:pPr marL="357188" indent="0">
              <a:buNone/>
            </a:pPr>
            <a:r>
              <a:rPr lang="el-GR" altLang="el-GR" sz="2400" dirty="0" smtClean="0">
                <a:cs typeface="Arial" charset="0"/>
              </a:rPr>
              <a:t>Έμφαση στην Ανάλυση δεδομένων</a:t>
            </a:r>
            <a:endParaRPr lang="el-GR" altLang="el-GR" sz="2400" dirty="0">
              <a:cs typeface="Arial" charset="0"/>
            </a:endParaRPr>
          </a:p>
          <a:p>
            <a:pPr marL="357188" indent="0">
              <a:buNone/>
            </a:pPr>
            <a:r>
              <a:rPr lang="el-GR" altLang="el-GR" sz="2400" dirty="0">
                <a:cs typeface="Arial" charset="0"/>
              </a:rPr>
              <a:t>Περιορισμοί</a:t>
            </a:r>
          </a:p>
          <a:p>
            <a:pPr marL="357188" indent="0">
              <a:buNone/>
            </a:pPr>
            <a:r>
              <a:rPr lang="el-GR" altLang="el-GR" sz="2400" dirty="0">
                <a:solidFill>
                  <a:srgbClr val="000000"/>
                </a:solidFill>
                <a:cs typeface="Arial" charset="0"/>
              </a:rPr>
              <a:t>Μοντέλο Οντοτήτων Συσχετίσεων</a:t>
            </a:r>
            <a:endParaRPr lang="el-GR" altLang="el-GR" sz="2400" dirty="0">
              <a:cs typeface="Arial" charset="0"/>
            </a:endParaRPr>
          </a:p>
          <a:p>
            <a:pPr marL="357188" indent="0">
              <a:buNone/>
            </a:pPr>
            <a:r>
              <a:rPr lang="el-GR" altLang="el-GR" sz="2400" dirty="0">
                <a:cs typeface="Arial" charset="0"/>
              </a:rPr>
              <a:t>Τρίτη Κανονική </a:t>
            </a:r>
            <a:r>
              <a:rPr lang="el-GR" altLang="el-GR" sz="2400" dirty="0" smtClean="0">
                <a:cs typeface="Arial" charset="0"/>
              </a:rPr>
              <a:t>Μορφή</a:t>
            </a:r>
          </a:p>
          <a:p>
            <a:pPr marL="357188" indent="0">
              <a:buNone/>
            </a:pPr>
            <a:r>
              <a:rPr lang="el-GR" altLang="el-GR" sz="2400" dirty="0" smtClean="0">
                <a:cs typeface="Arial" charset="0"/>
              </a:rPr>
              <a:t>Μοντέλα που κατασκευάζουμε με </a:t>
            </a:r>
            <a:endParaRPr lang="en-US" altLang="el-GR" sz="2400" dirty="0" smtClean="0">
              <a:cs typeface="Arial" charset="0"/>
            </a:endParaRPr>
          </a:p>
          <a:p>
            <a:pPr marL="357188" indent="0">
              <a:buNone/>
            </a:pPr>
            <a:r>
              <a:rPr lang="en-US" altLang="el-GR" sz="2400" dirty="0" smtClean="0">
                <a:cs typeface="Arial" charset="0"/>
              </a:rPr>
              <a:t> </a:t>
            </a:r>
            <a:r>
              <a:rPr lang="en-US" altLang="el-GR" sz="2400" dirty="0" smtClean="0">
                <a:cs typeface="Arial" charset="0"/>
              </a:rPr>
              <a:t>  </a:t>
            </a:r>
            <a:r>
              <a:rPr lang="el-GR" altLang="el-GR" sz="2400" dirty="0" smtClean="0">
                <a:cs typeface="Arial" charset="0"/>
              </a:rPr>
              <a:t>το </a:t>
            </a:r>
            <a:r>
              <a:rPr lang="el-GR" altLang="el-GR" sz="2400" dirty="0" smtClean="0">
                <a:cs typeface="Arial" charset="0"/>
              </a:rPr>
              <a:t>προϊόν </a:t>
            </a:r>
            <a:r>
              <a:rPr lang="en-US" altLang="el-GR" sz="2400" dirty="0" smtClean="0">
                <a:cs typeface="Arial" charset="0"/>
              </a:rPr>
              <a:t>MySQL Workbench</a:t>
            </a:r>
            <a:endParaRPr lang="el-GR" altLang="el-GR" sz="2400" dirty="0">
              <a:cs typeface="Arial" charset="0"/>
            </a:endParaRPr>
          </a:p>
          <a:p>
            <a:pPr marL="357188" indent="0">
              <a:buNone/>
            </a:pPr>
            <a:endParaRPr lang="en-US" altLang="el-GR" sz="2400" b="1" dirty="0" smtClean="0">
              <a:solidFill>
                <a:schemeClr val="accent4"/>
              </a:solidFill>
              <a:cs typeface="Arial" charset="0"/>
            </a:endParaRPr>
          </a:p>
          <a:p>
            <a:pPr marL="357188" indent="0">
              <a:buNone/>
            </a:pP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Υλοποίηση</a:t>
            </a:r>
            <a:endParaRPr lang="el-GR" altLang="el-GR" sz="2400" b="1" dirty="0">
              <a:solidFill>
                <a:schemeClr val="accent4"/>
              </a:solidFill>
              <a:cs typeface="Arial" charset="0"/>
            </a:endParaRPr>
          </a:p>
          <a:p>
            <a:pPr marL="357188" indent="0">
              <a:buNone/>
            </a:pPr>
            <a:r>
              <a:rPr lang="el-GR" altLang="el-GR" sz="2400" dirty="0" smtClean="0">
                <a:solidFill>
                  <a:srgbClr val="000000"/>
                </a:solidFill>
              </a:rPr>
              <a:t>Παρατίθενται παραδείγματα </a:t>
            </a:r>
            <a:r>
              <a:rPr lang="el-GR" altLang="el-GR" sz="2400" dirty="0">
                <a:solidFill>
                  <a:srgbClr val="000000"/>
                </a:solidFill>
              </a:rPr>
              <a:t>για να εμπεδώσουμε θέματα εντολών </a:t>
            </a:r>
            <a:r>
              <a:rPr lang="en-US" altLang="el-GR" sz="2400" dirty="0" smtClean="0">
                <a:solidFill>
                  <a:srgbClr val="000000"/>
                </a:solidFill>
              </a:rPr>
              <a:t>SELECT</a:t>
            </a:r>
            <a:endParaRPr lang="en-US" altLang="el-GR" sz="2400" dirty="0">
              <a:solidFill>
                <a:srgbClr val="000000"/>
              </a:solidFill>
            </a:endParaRPr>
          </a:p>
        </p:txBody>
      </p:sp>
      <p:pic>
        <p:nvPicPr>
          <p:cNvPr id="6" name="2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484440" y="351926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4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Δημιουργία της βάσης δεδομένων με κύρια και ξένα κλειδιά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714096" cy="5040560"/>
          </a:xfrm>
        </p:spPr>
        <p:txBody>
          <a:bodyPr>
            <a:normAutofit/>
          </a:bodyPr>
          <a:lstStyle/>
          <a:p>
            <a:r>
              <a:rPr lang="en-US" dirty="0" smtClean="0"/>
              <a:t>BOOK (ISBN, Title, </a:t>
            </a:r>
            <a:r>
              <a:rPr lang="en-US" dirty="0" err="1" smtClean="0"/>
              <a:t>PubName</a:t>
            </a:r>
            <a:r>
              <a:rPr lang="en-US" dirty="0" smtClean="0"/>
              <a:t>, </a:t>
            </a:r>
            <a:r>
              <a:rPr lang="en-US" dirty="0" err="1" smtClean="0"/>
              <a:t>DeweyCode</a:t>
            </a:r>
            <a:r>
              <a:rPr lang="en-US" dirty="0" smtClean="0"/>
              <a:t>) </a:t>
            </a:r>
            <a:endParaRPr lang="el-GR" dirty="0" smtClean="0"/>
          </a:p>
          <a:p>
            <a:r>
              <a:rPr lang="en-US" dirty="0" smtClean="0"/>
              <a:t>COPY (</a:t>
            </a:r>
            <a:r>
              <a:rPr lang="en-US" dirty="0" err="1" smtClean="0"/>
              <a:t>AccessionNo</a:t>
            </a:r>
            <a:r>
              <a:rPr lang="en-US" dirty="0" smtClean="0"/>
              <a:t>, ISBN) </a:t>
            </a:r>
            <a:endParaRPr lang="el-GR" dirty="0" smtClean="0"/>
          </a:p>
          <a:p>
            <a:r>
              <a:rPr lang="en-US" dirty="0" smtClean="0"/>
              <a:t>AUTHOR (</a:t>
            </a:r>
            <a:r>
              <a:rPr lang="en-US" dirty="0" err="1" smtClean="0"/>
              <a:t>AuthorNo</a:t>
            </a:r>
            <a:r>
              <a:rPr lang="en-US" dirty="0" smtClean="0"/>
              <a:t>, Surname, </a:t>
            </a:r>
            <a:r>
              <a:rPr lang="en-US" dirty="0" err="1" smtClean="0"/>
              <a:t>Fname</a:t>
            </a:r>
            <a:r>
              <a:rPr lang="en-US" dirty="0" smtClean="0"/>
              <a:t>) </a:t>
            </a:r>
            <a:endParaRPr lang="el-GR" dirty="0" smtClean="0"/>
          </a:p>
          <a:p>
            <a:r>
              <a:rPr lang="en-US" dirty="0" smtClean="0"/>
              <a:t>SUBJECT (</a:t>
            </a:r>
            <a:r>
              <a:rPr lang="en-US" dirty="0" err="1" smtClean="0"/>
              <a:t>SubjectCode</a:t>
            </a:r>
            <a:r>
              <a:rPr lang="en-US" dirty="0" smtClean="0"/>
              <a:t>, Name) </a:t>
            </a:r>
            <a:endParaRPr lang="el-GR" dirty="0" smtClean="0"/>
          </a:p>
          <a:p>
            <a:r>
              <a:rPr lang="en-US" dirty="0" smtClean="0"/>
              <a:t>BOOK_SUBJECT (ISBN, </a:t>
            </a:r>
            <a:r>
              <a:rPr lang="en-US" dirty="0" err="1" smtClean="0"/>
              <a:t>SubjectCode</a:t>
            </a:r>
            <a:r>
              <a:rPr lang="en-US" dirty="0" smtClean="0"/>
              <a:t>) </a:t>
            </a:r>
            <a:endParaRPr lang="el-GR" dirty="0" smtClean="0"/>
          </a:p>
          <a:p>
            <a:r>
              <a:rPr lang="en-US" dirty="0" smtClean="0"/>
              <a:t>WRITER (ISBN, </a:t>
            </a:r>
            <a:r>
              <a:rPr lang="en-US" dirty="0" err="1" smtClean="0"/>
              <a:t>AuthorNo</a:t>
            </a:r>
            <a:r>
              <a:rPr lang="en-US" dirty="0" smtClean="0"/>
              <a:t>) </a:t>
            </a:r>
            <a:endParaRPr lang="el-GR" dirty="0" smtClean="0"/>
          </a:p>
          <a:p>
            <a:r>
              <a:rPr lang="en-US" dirty="0" smtClean="0"/>
              <a:t>PUBLISHER (</a:t>
            </a:r>
            <a:r>
              <a:rPr lang="en-US" dirty="0" err="1" smtClean="0"/>
              <a:t>PubName</a:t>
            </a:r>
            <a:r>
              <a:rPr lang="en-US" dirty="0" smtClean="0"/>
              <a:t>, Address)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461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Ερωτήσεις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130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 </a:t>
            </a:r>
            <a:r>
              <a:rPr lang="el-GR" sz="2000" dirty="0"/>
              <a:t>2014</a:t>
            </a:r>
            <a:r>
              <a:rPr lang="el-G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Ι. Ενότητα 14: Μελέτη Περίπτωσης - </a:t>
            </a:r>
            <a:r>
              <a:rPr lang="el-GR" sz="2000" dirty="0" err="1"/>
              <a:t>American</a:t>
            </a:r>
            <a:r>
              <a:rPr lang="el-GR" sz="2000" dirty="0"/>
              <a:t> </a:t>
            </a:r>
            <a:r>
              <a:rPr lang="el-GR" sz="2000" dirty="0" err="1" smtClean="0"/>
              <a:t>Elections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Study: </a:t>
            </a:r>
            <a:br>
              <a:rPr lang="en-US" dirty="0"/>
            </a:br>
            <a:r>
              <a:rPr lang="en-US" dirty="0"/>
              <a:t> </a:t>
            </a:r>
            <a:r>
              <a:rPr lang="el-GR" dirty="0" smtClean="0"/>
              <a:t>Σύστημα Διαχείρισης Βάσης Βιβλιοθήκης (</a:t>
            </a:r>
            <a:r>
              <a:rPr lang="el-GR" dirty="0" err="1" smtClean="0"/>
              <a:t>Library</a:t>
            </a:r>
            <a:r>
              <a:rPr lang="el-GR" dirty="0" smtClean="0"/>
              <a:t> </a:t>
            </a:r>
            <a:r>
              <a:rPr lang="el-GR" dirty="0" err="1" smtClean="0"/>
              <a:t>Information</a:t>
            </a:r>
            <a:r>
              <a:rPr lang="el-GR" dirty="0" smtClean="0"/>
              <a:t> </a:t>
            </a:r>
            <a:r>
              <a:rPr lang="el-GR" dirty="0" err="1" smtClean="0"/>
              <a:t>System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Ανάλυση δεδομένων </a:t>
            </a:r>
          </a:p>
          <a:p>
            <a:r>
              <a:rPr lang="el-GR" altLang="el-GR" dirty="0" smtClean="0"/>
              <a:t>Αρχή </a:t>
            </a:r>
            <a:r>
              <a:rPr lang="el-GR" altLang="el-GR" dirty="0"/>
              <a:t>με δείγμα δεδομένων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442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Μοντελοποίηση</a:t>
            </a:r>
            <a:endParaRPr lang="el-G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7338" y="1419225"/>
          <a:ext cx="8678862" cy="5118100"/>
        </p:xfrm>
        <a:graphic>
          <a:graphicData uri="http://schemas.openxmlformats.org/presentationml/2006/ole">
            <p:oleObj spid="_x0000_s1028" name="Έγγραφο" r:id="rId3" imgW="5272095" imgH="310633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849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7338" y="574550"/>
          <a:ext cx="8678862" cy="7246938"/>
        </p:xfrm>
        <a:graphic>
          <a:graphicData uri="http://schemas.openxmlformats.org/presentationml/2006/ole">
            <p:oleObj spid="_x0000_s2052" name="Έγγραφο" r:id="rId3" imgW="5272095" imgH="440516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849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Περιορισμοί</a:t>
            </a:r>
            <a:endParaRPr lang="el-G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7338" y="980728"/>
          <a:ext cx="8678862" cy="6115050"/>
        </p:xfrm>
        <a:graphic>
          <a:graphicData uri="http://schemas.openxmlformats.org/presentationml/2006/ole">
            <p:oleObj spid="_x0000_s3076" name="Έγγραφο" r:id="rId3" imgW="5272095" imgH="3716869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849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Περιορισμοί</a:t>
            </a:r>
            <a:endParaRPr lang="el-G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7338" y="980728"/>
          <a:ext cx="8678862" cy="6115050"/>
        </p:xfrm>
        <a:graphic>
          <a:graphicData uri="http://schemas.openxmlformats.org/presentationml/2006/ole">
            <p:oleObj spid="_x0000_s4100" name="Έγγραφο" r:id="rId3" imgW="5272095" imgH="3716869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849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Ανάλυση δεδομένων </a:t>
            </a:r>
            <a:r>
              <a:rPr lang="el-GR" dirty="0" smtClean="0"/>
              <a:t>- Μοντελοποίηση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Εικόνα" descr="Library_ver0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94598"/>
            <a:ext cx="6192688" cy="5602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559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1090</TotalTime>
  <Words>636</Words>
  <Application>Microsoft Office PowerPoint</Application>
  <PresentationFormat>Προβολή στην οθόνη (4:3)</PresentationFormat>
  <Paragraphs>104</Paragraphs>
  <Slides>36</Slides>
  <Notes>8</Notes>
  <HiddenSlides>0</HiddenSlides>
  <MMClips>1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8" baseType="lpstr">
      <vt:lpstr>exo-opistho_simeiomata</vt:lpstr>
      <vt:lpstr>Έγγραφο</vt:lpstr>
      <vt:lpstr>Βάσεις Δεδομένων I</vt:lpstr>
      <vt:lpstr>Περιγραφή Ενότητας</vt:lpstr>
      <vt:lpstr>        Μελέτη περίπτωσης:   Σύστημα Διαχείρισης Βάσης Βιβλιοθήκης (Library Information System)  </vt:lpstr>
      <vt:lpstr>Case Study:   Σύστημα Διαχείρισης Βάσης Βιβλιοθήκης (Library Information System)</vt:lpstr>
      <vt:lpstr>Μοντελοποίηση</vt:lpstr>
      <vt:lpstr>Διαφάνεια 5</vt:lpstr>
      <vt:lpstr>Περιορισμοί</vt:lpstr>
      <vt:lpstr>Περιορισμοί</vt:lpstr>
      <vt:lpstr>Ανάλυση δεδομένων - Μοντελοποίηση</vt:lpstr>
      <vt:lpstr>Διαφάνεια 9</vt:lpstr>
      <vt:lpstr>Διαφάνεια 10</vt:lpstr>
      <vt:lpstr>Διαφάνεια 11</vt:lpstr>
      <vt:lpstr>Διαφάνεια 12</vt:lpstr>
      <vt:lpstr>Υλοποίηση με γλώσσα SQL</vt:lpstr>
      <vt:lpstr>Τρίτη Κανονική μορφή</vt:lpstr>
      <vt:lpstr>Διαφάνεια 15</vt:lpstr>
      <vt:lpstr>Διαφάνεια 16</vt:lpstr>
      <vt:lpstr>Προβληματική δημιουργία πινάκων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Δημιουργία της βάσης δεδομένων με κύρια και ξένα κλειδιά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Skourlas</cp:lastModifiedBy>
  <cp:revision>127</cp:revision>
  <dcterms:created xsi:type="dcterms:W3CDTF">2014-10-20T11:54:42Z</dcterms:created>
  <dcterms:modified xsi:type="dcterms:W3CDTF">2016-03-08T14:22:55Z</dcterms:modified>
</cp:coreProperties>
</file>