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1"/>
  </p:notesMasterIdLst>
  <p:handoutMasterIdLst>
    <p:handoutMasterId r:id="rId72"/>
  </p:handoutMasterIdLst>
  <p:sldIdLst>
    <p:sldId id="256" r:id="rId2"/>
    <p:sldId id="304" r:id="rId3"/>
    <p:sldId id="321" r:id="rId4"/>
    <p:sldId id="305" r:id="rId5"/>
    <p:sldId id="267" r:id="rId6"/>
    <p:sldId id="268" r:id="rId7"/>
    <p:sldId id="269" r:id="rId8"/>
    <p:sldId id="322" r:id="rId9"/>
    <p:sldId id="323" r:id="rId10"/>
    <p:sldId id="324" r:id="rId11"/>
    <p:sldId id="270" r:id="rId12"/>
    <p:sldId id="325" r:id="rId13"/>
    <p:sldId id="271" r:id="rId14"/>
    <p:sldId id="272" r:id="rId15"/>
    <p:sldId id="273" r:id="rId16"/>
    <p:sldId id="274" r:id="rId17"/>
    <p:sldId id="295" r:id="rId18"/>
    <p:sldId id="275" r:id="rId19"/>
    <p:sldId id="276" r:id="rId20"/>
    <p:sldId id="296" r:id="rId21"/>
    <p:sldId id="277" r:id="rId22"/>
    <p:sldId id="278" r:id="rId23"/>
    <p:sldId id="326" r:id="rId24"/>
    <p:sldId id="280" r:id="rId25"/>
    <p:sldId id="279" r:id="rId26"/>
    <p:sldId id="327" r:id="rId27"/>
    <p:sldId id="306" r:id="rId28"/>
    <p:sldId id="328" r:id="rId29"/>
    <p:sldId id="281" r:id="rId30"/>
    <p:sldId id="282" r:id="rId31"/>
    <p:sldId id="297" r:id="rId32"/>
    <p:sldId id="283" r:id="rId33"/>
    <p:sldId id="284" r:id="rId34"/>
    <p:sldId id="298" r:id="rId35"/>
    <p:sldId id="308" r:id="rId36"/>
    <p:sldId id="285" r:id="rId37"/>
    <p:sldId id="299" r:id="rId38"/>
    <p:sldId id="286" r:id="rId39"/>
    <p:sldId id="287" r:id="rId40"/>
    <p:sldId id="288" r:id="rId41"/>
    <p:sldId id="289" r:id="rId42"/>
    <p:sldId id="329" r:id="rId43"/>
    <p:sldId id="290" r:id="rId44"/>
    <p:sldId id="291" r:id="rId45"/>
    <p:sldId id="292" r:id="rId46"/>
    <p:sldId id="300" r:id="rId47"/>
    <p:sldId id="301" r:id="rId48"/>
    <p:sldId id="330" r:id="rId49"/>
    <p:sldId id="293" r:id="rId50"/>
    <p:sldId id="310" r:id="rId51"/>
    <p:sldId id="311" r:id="rId52"/>
    <p:sldId id="312" r:id="rId53"/>
    <p:sldId id="313" r:id="rId54"/>
    <p:sldId id="314" r:id="rId55"/>
    <p:sldId id="315" r:id="rId56"/>
    <p:sldId id="316" r:id="rId57"/>
    <p:sldId id="317" r:id="rId58"/>
    <p:sldId id="318" r:id="rId59"/>
    <p:sldId id="319" r:id="rId60"/>
    <p:sldId id="320" r:id="rId61"/>
    <p:sldId id="309" r:id="rId62"/>
    <p:sldId id="294" r:id="rId63"/>
    <p:sldId id="302" r:id="rId64"/>
    <p:sldId id="303" r:id="rId65"/>
    <p:sldId id="262" r:id="rId66"/>
    <p:sldId id="264" r:id="rId67"/>
    <p:sldId id="265" r:id="rId68"/>
    <p:sldId id="266" r:id="rId69"/>
    <p:sldId id="261" r:id="rId70"/>
  </p:sldIdLst>
  <p:sldSz cx="9144000" cy="6858000" type="screen4x3"/>
  <p:notesSz cx="7104063" cy="10234613"/>
  <p:custDataLst>
    <p:tags r:id="rId7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2" d="100"/>
          <a:sy n="102" d="100"/>
        </p:scale>
        <p:origin x="-133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1/12/2016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1/12/2016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299642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extLst>
      <p:ext uri="{BB962C8B-B14F-4D97-AF65-F5344CB8AC3E}">
        <p14:creationId xmlns="" xmlns:p14="http://schemas.microsoft.com/office/powerpoint/2010/main" val="69401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66A81F3B-15AB-45B4-AB42-022D71A6088C}" type="slidenum">
              <a:rPr lang="el-GR"/>
              <a:pPr>
                <a:defRPr/>
              </a:pPr>
              <a:t>‹#›</a:t>
            </a:fld>
            <a:endParaRPr lang="el-GR"/>
          </a:p>
        </p:txBody>
      </p:sp>
    </p:spTree>
    <p:extLst>
      <p:ext uri="{BB962C8B-B14F-4D97-AF65-F5344CB8AC3E}">
        <p14:creationId xmlns="" xmlns:p14="http://schemas.microsoft.com/office/powerpoint/2010/main" val="297923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____________Microsoft_Office_Word2.docx"/><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err="1"/>
              <a:t>Yλοποίηση</a:t>
            </a:r>
            <a:r>
              <a:rPr lang="el-GR" sz="2800" dirty="0"/>
              <a:t> σχεσιακών βάσεων </a:t>
            </a:r>
            <a:r>
              <a:rPr lang="el-GR" sz="2800" dirty="0" smtClean="0"/>
              <a:t>δεδομένων - Σύνθετες </a:t>
            </a:r>
            <a:r>
              <a:rPr lang="el-GR" sz="2800" dirty="0"/>
              <a:t>εντολές </a:t>
            </a:r>
            <a:r>
              <a:rPr lang="el-GR" sz="2800" dirty="0" smtClean="0"/>
              <a:t>SQL</a:t>
            </a:r>
            <a:endParaRPr lang="el-GR" sz="600" dirty="0" smtClean="0"/>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9</a:t>
            </a:r>
            <a:endParaRPr lang="el-GR" dirty="0"/>
          </a:p>
        </p:txBody>
      </p:sp>
      <p:sp>
        <p:nvSpPr>
          <p:cNvPr id="3" name="Rectangle 2"/>
          <p:cNvSpPr/>
          <p:nvPr/>
        </p:nvSpPr>
        <p:spPr>
          <a:xfrm>
            <a:off x="107504" y="1844824"/>
            <a:ext cx="8928992" cy="461665"/>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a:t>
            </a:r>
            <a:endParaRPr lang="el-GR" altLang="el-GR" sz="2400" dirty="0" smtClean="0">
              <a:cs typeface="Arial" charset="0"/>
            </a:endParaRPr>
          </a:p>
        </p:txBody>
      </p:sp>
    </p:spTree>
    <p:extLst>
      <p:ext uri="{BB962C8B-B14F-4D97-AF65-F5344CB8AC3E}">
        <p14:creationId xmlns="" xmlns:p14="http://schemas.microsoft.com/office/powerpoint/2010/main" val="195024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Υποαναζήτηση</a:t>
            </a:r>
            <a:r>
              <a:rPr lang="el-GR" dirty="0"/>
              <a:t> φωλιασμένη σε </a:t>
            </a:r>
            <a:r>
              <a:rPr lang="el-GR" dirty="0" smtClean="0"/>
              <a:t>αναζήτηση</a:t>
            </a:r>
            <a:endParaRPr lang="el-GR" dirty="0"/>
          </a:p>
        </p:txBody>
      </p:sp>
      <p:sp>
        <p:nvSpPr>
          <p:cNvPr id="3" name="Content Placeholder 2"/>
          <p:cNvSpPr>
            <a:spLocks noGrp="1"/>
          </p:cNvSpPr>
          <p:nvPr>
            <p:ph idx="1"/>
          </p:nvPr>
        </p:nvSpPr>
        <p:spPr>
          <a:xfrm>
            <a:off x="457200" y="1196752"/>
            <a:ext cx="8229600" cy="5661248"/>
          </a:xfrm>
        </p:spPr>
        <p:txBody>
          <a:bodyPr>
            <a:normAutofit lnSpcReduction="10000"/>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ename</a:t>
            </a: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job</a:t>
            </a:r>
            <a:r>
              <a:rPr lang="el-GR"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a:t>
            </a:r>
            <a:r>
              <a:rPr lang="el-GR"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smtClean="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&gt; (SELECT MIN(</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FROM </a:t>
            </a:r>
            <a:r>
              <a:rPr lang="en-US" sz="2000" dirty="0" smtClean="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WHERE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IN (10, 20))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ORDER BY </a:t>
            </a:r>
            <a:r>
              <a:rPr lang="en-US" sz="2000" dirty="0" err="1">
                <a:latin typeface="Courier New" panose="02070309020205020404" pitchFamily="49" charset="0"/>
                <a:cs typeface="Courier New" panose="02070309020205020404" pitchFamily="49" charset="0"/>
              </a:rPr>
              <a:t>deptno</a:t>
            </a:r>
            <a:r>
              <a:rPr lang="en-GB"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GB"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l-GR" sz="2400" dirty="0" smtClean="0"/>
              <a:t>Η </a:t>
            </a:r>
            <a:r>
              <a:rPr lang="el-GR" sz="2400" dirty="0" err="1"/>
              <a:t>υποπρόταση</a:t>
            </a:r>
            <a:r>
              <a:rPr lang="el-GR" sz="2400" dirty="0"/>
              <a:t> </a:t>
            </a:r>
            <a:r>
              <a:rPr lang="en-US" sz="2000" dirty="0">
                <a:latin typeface="Courier New" panose="02070309020205020404" pitchFamily="49" charset="0"/>
                <a:cs typeface="Courier New" panose="02070309020205020404" pitchFamily="49" charset="0"/>
              </a:rPr>
              <a:t>SELECT MIN(</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FROM </a:t>
            </a:r>
            <a:r>
              <a:rPr lang="en-US" sz="2000" dirty="0" smtClean="0">
                <a:latin typeface="Courier New" panose="02070309020205020404" pitchFamily="49" charset="0"/>
                <a:cs typeface="Courier New" panose="02070309020205020404" pitchFamily="49" charset="0"/>
              </a:rPr>
              <a:t>EMP </a:t>
            </a: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IN (10, 20)) </a:t>
            </a:r>
            <a:r>
              <a:rPr lang="el-GR" sz="2400" dirty="0"/>
              <a:t>έχει ως αποτέλεσμα</a:t>
            </a:r>
          </a:p>
          <a:p>
            <a:pPr marL="0" indent="0">
              <a:buNone/>
            </a:pPr>
            <a:endParaRPr lang="el-GR" sz="2400" dirty="0" smtClean="0"/>
          </a:p>
          <a:p>
            <a:pPr marL="0" indent="0">
              <a:buNone/>
            </a:pPr>
            <a:endParaRPr lang="el-GR" sz="2400" dirty="0"/>
          </a:p>
          <a:p>
            <a:pPr marL="0" indent="0">
              <a:buNone/>
            </a:pPr>
            <a:r>
              <a:rPr lang="el-GR" sz="2600" dirty="0" smtClean="0"/>
              <a:t>Επομένως </a:t>
            </a:r>
            <a:r>
              <a:rPr lang="el-GR" sz="2600" dirty="0"/>
              <a:t>η αρχική εκτελείται ως </a:t>
            </a:r>
          </a:p>
          <a:p>
            <a:pPr marL="0" indent="0">
              <a:buNone/>
            </a:pPr>
            <a:r>
              <a:rPr lang="en-US" sz="2200" dirty="0">
                <a:latin typeface="Courier New" panose="02070309020205020404" pitchFamily="49" charset="0"/>
                <a:cs typeface="Courier New" panose="02070309020205020404" pitchFamily="49" charset="0"/>
              </a:rPr>
              <a:t>SELECT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job,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deptno</a:t>
            </a:r>
            <a:r>
              <a:rPr lang="en-US" sz="2200" dirty="0">
                <a:latin typeface="Courier New" panose="02070309020205020404" pitchFamily="49" charset="0"/>
                <a:cs typeface="Courier New" panose="02070309020205020404" pitchFamily="49" charset="0"/>
              </a:rPr>
              <a:t> </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FROM </a:t>
            </a:r>
            <a:r>
              <a:rPr lang="en-US" sz="2200" dirty="0" smtClean="0">
                <a:latin typeface="Courier New" panose="02070309020205020404" pitchFamily="49" charset="0"/>
                <a:cs typeface="Courier New" panose="02070309020205020404" pitchFamily="49" charset="0"/>
              </a:rPr>
              <a:t>EMP</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WHERE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&gt; </a:t>
            </a:r>
            <a:r>
              <a:rPr lang="en-GB" sz="2200" dirty="0">
                <a:latin typeface="Courier New" panose="02070309020205020404" pitchFamily="49" charset="0"/>
                <a:cs typeface="Courier New" panose="02070309020205020404" pitchFamily="49" charset="0"/>
              </a:rPr>
              <a:t>800</a:t>
            </a:r>
            <a:endParaRPr lang="el-GR" sz="2200" dirty="0">
              <a:latin typeface="Courier New" panose="02070309020205020404" pitchFamily="49" charset="0"/>
              <a:cs typeface="Courier New" panose="02070309020205020404" pitchFamily="49" charset="0"/>
            </a:endParaRPr>
          </a:p>
          <a:p>
            <a:pPr marL="0" indent="0">
              <a:buNone/>
            </a:pPr>
            <a:r>
              <a:rPr lang="el-GR" sz="2200" dirty="0">
                <a:latin typeface="Courier New" panose="02070309020205020404" pitchFamily="49" charset="0"/>
                <a:cs typeface="Courier New" panose="02070309020205020404" pitchFamily="49" charset="0"/>
              </a:rPr>
              <a:t>ORDER BY </a:t>
            </a:r>
            <a:r>
              <a:rPr lang="el-GR" sz="2200" dirty="0" err="1">
                <a:latin typeface="Courier New" panose="02070309020205020404" pitchFamily="49" charset="0"/>
                <a:cs typeface="Courier New" panose="02070309020205020404" pitchFamily="49" charset="0"/>
              </a:rPr>
              <a:t>deptno</a:t>
            </a:r>
            <a:r>
              <a:rPr lang="el-GR" sz="2200" dirty="0">
                <a:latin typeface="Courier New" panose="02070309020205020404" pitchFamily="49" charset="0"/>
                <a:cs typeface="Courier New" panose="02070309020205020404" pitchFamily="49" charset="0"/>
              </a:rPr>
              <a:t>, </a:t>
            </a:r>
            <a:r>
              <a:rPr lang="el-GR" sz="2200" dirty="0" err="1">
                <a:latin typeface="Courier New" panose="02070309020205020404" pitchFamily="49" charset="0"/>
                <a:cs typeface="Courier New" panose="02070309020205020404" pitchFamily="49" charset="0"/>
              </a:rPr>
              <a:t>ename</a:t>
            </a:r>
            <a:r>
              <a:rPr lang="el-GR" sz="2200" dirty="0" smtClean="0">
                <a:latin typeface="Courier New" panose="02070309020205020404" pitchFamily="49" charset="0"/>
                <a:cs typeface="Courier New" panose="02070309020205020404" pitchFamily="49" charset="0"/>
              </a:rPr>
              <a:t>;</a:t>
            </a:r>
            <a:endParaRPr lang="el-GR" sz="22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2128868330"/>
              </p:ext>
            </p:extLst>
          </p:nvPr>
        </p:nvGraphicFramePr>
        <p:xfrm>
          <a:off x="539552" y="4077072"/>
          <a:ext cx="1368152" cy="578645"/>
        </p:xfrm>
        <a:graphic>
          <a:graphicData uri="http://schemas.openxmlformats.org/drawingml/2006/table">
            <a:tbl>
              <a:tblPr firstRow="1" firstCol="1" lastRow="1" lastCol="1" bandRow="1" bandCol="1">
                <a:tableStyleId>{69012ECD-51FC-41F1-AA8D-1B2483CD663E}</a:tableStyleId>
              </a:tblPr>
              <a:tblGrid>
                <a:gridCol w="1368152"/>
              </a:tblGrid>
              <a:tr h="304325">
                <a:tc>
                  <a:txBody>
                    <a:bodyPr/>
                    <a:lstStyle/>
                    <a:p>
                      <a:pPr>
                        <a:spcAft>
                          <a:spcPts val="0"/>
                        </a:spcAft>
                      </a:pPr>
                      <a:r>
                        <a:rPr lang="el-GR" sz="1800" dirty="0">
                          <a:effectLst/>
                        </a:rPr>
                        <a:t>ΜΙΝ(</a:t>
                      </a:r>
                      <a:r>
                        <a:rPr lang="en-US" sz="1800" dirty="0" smtClean="0">
                          <a:effectLst/>
                        </a:rPr>
                        <a:t>SAL</a:t>
                      </a:r>
                      <a:r>
                        <a:rPr lang="el-GR" sz="1800" dirty="0" smtClean="0">
                          <a:effectLst/>
                        </a:rPr>
                        <a:t>)</a:t>
                      </a:r>
                      <a:endParaRPr lang="el-GR" sz="1800" dirty="0">
                        <a:effectLst/>
                      </a:endParaRPr>
                    </a:p>
                  </a:txBody>
                  <a:tcPr marL="68580" marR="68580" marT="0" marB="0">
                    <a:solidFill>
                      <a:srgbClr val="004B82"/>
                    </a:solidFill>
                  </a:tcPr>
                </a:tc>
              </a:tr>
              <a:tr h="199731">
                <a:tc>
                  <a:txBody>
                    <a:bodyPr/>
                    <a:lstStyle/>
                    <a:p>
                      <a:pPr>
                        <a:spcAft>
                          <a:spcPts val="0"/>
                        </a:spcAft>
                      </a:pPr>
                      <a:r>
                        <a:rPr lang="en-US" sz="1800" dirty="0">
                          <a:effectLst/>
                        </a:rPr>
                        <a:t>800</a:t>
                      </a:r>
                      <a:endParaRPr lang="el-GR" sz="1800" dirty="0">
                        <a:effectLst/>
                        <a:latin typeface="Courier New"/>
                        <a:ea typeface="Times New Roman"/>
                        <a:cs typeface="Times New Roman"/>
                      </a:endParaRPr>
                    </a:p>
                  </a:txBody>
                  <a:tcPr marL="68580" marR="68580" marT="0" marB="0"/>
                </a:tc>
              </a:tr>
            </a:tbl>
          </a:graphicData>
        </a:graphic>
      </p:graphicFrame>
    </p:spTree>
    <p:extLst>
      <p:ext uri="{BB962C8B-B14F-4D97-AF65-F5344CB8AC3E}">
        <p14:creationId xmlns="" xmlns:p14="http://schemas.microsoft.com/office/powerpoint/2010/main" val="1776058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a:t>
            </a:r>
            <a:r>
              <a:rPr lang="en-US" dirty="0" smtClean="0">
                <a:solidFill>
                  <a:schemeClr val="accent4"/>
                </a:solidFill>
              </a:rPr>
              <a:t>GROUP BY</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11</a:t>
            </a:r>
            <a:endParaRPr lang="el-GR" dirty="0"/>
          </a:p>
        </p:txBody>
      </p:sp>
      <p:sp>
        <p:nvSpPr>
          <p:cNvPr id="3" name="Rectangle 2"/>
          <p:cNvSpPr/>
          <p:nvPr/>
        </p:nvSpPr>
        <p:spPr>
          <a:xfrm>
            <a:off x="107504" y="1844824"/>
            <a:ext cx="8928992" cy="461665"/>
          </a:xfrm>
          <a:prstGeom prst="rect">
            <a:avLst/>
          </a:prstGeom>
        </p:spPr>
        <p:txBody>
          <a:bodyPr wrap="square">
            <a:spAutoFit/>
          </a:bodyPr>
          <a:lstStyle/>
          <a:p>
            <a:r>
              <a:rPr lang="en-US" sz="2400" dirty="0" smtClean="0">
                <a:cs typeface="Arial" charset="0"/>
              </a:rPr>
              <a:t>SELECT …GROUP BY …; </a:t>
            </a:r>
            <a:endParaRPr lang="el-GR" altLang="el-GR" sz="2400" dirty="0" smtClean="0">
              <a:cs typeface="Arial" charset="0"/>
            </a:endParaRPr>
          </a:p>
        </p:txBody>
      </p:sp>
    </p:spTree>
    <p:extLst>
      <p:ext uri="{BB962C8B-B14F-4D97-AF65-F5344CB8AC3E}">
        <p14:creationId xmlns="" xmlns:p14="http://schemas.microsoft.com/office/powerpoint/2010/main" val="1338676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Χρήση </a:t>
            </a:r>
            <a:r>
              <a:rPr lang="el-GR" dirty="0" err="1"/>
              <a:t>υποπρότασης</a:t>
            </a:r>
            <a:r>
              <a:rPr lang="el-GR" dirty="0"/>
              <a:t> </a:t>
            </a:r>
            <a:r>
              <a:rPr lang="en-US" dirty="0"/>
              <a:t>GROUP BY </a:t>
            </a:r>
            <a:endParaRPr lang="el-GR" dirty="0"/>
          </a:p>
        </p:txBody>
      </p:sp>
      <p:sp>
        <p:nvSpPr>
          <p:cNvPr id="4" name="Content Placeholder 3"/>
          <p:cNvSpPr>
            <a:spLocks noGrp="1"/>
          </p:cNvSpPr>
          <p:nvPr>
            <p:ph idx="1"/>
          </p:nvPr>
        </p:nvSpPr>
        <p:spPr>
          <a:xfrm>
            <a:off x="457200" y="1196752"/>
            <a:ext cx="8686800" cy="1584176"/>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COUNT(*)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err="1" smtClean="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GROUP BY DEPTNO;</a:t>
            </a:r>
            <a:endParaRPr lang="el-GR" sz="2000" dirty="0">
              <a:latin typeface="Courier New" panose="02070309020205020404" pitchFamily="49" charset="0"/>
              <a:cs typeface="Courier New" panose="02070309020205020404" pitchFamily="49" charset="0"/>
            </a:endParaRPr>
          </a:p>
          <a:p>
            <a:pPr marL="0" indent="0">
              <a:buNone/>
            </a:pPr>
            <a:r>
              <a:rPr lang="el-GR" sz="2000" dirty="0"/>
              <a:t>Ο παρακάτω πίνακας διαμερίζεται λόγω της </a:t>
            </a:r>
            <a:r>
              <a:rPr lang="el-GR" sz="2000" dirty="0" err="1"/>
              <a:t>υποπρότασης</a:t>
            </a:r>
            <a:r>
              <a:rPr lang="el-GR" sz="2000" dirty="0"/>
              <a:t> </a:t>
            </a:r>
            <a:r>
              <a:rPr lang="en-US" sz="2000" dirty="0"/>
              <a:t>GROUP BY DEPTNO</a:t>
            </a:r>
            <a:endParaRPr lang="el-GR" sz="2000" dirty="0"/>
          </a:p>
        </p:txBody>
      </p:sp>
      <p:graphicFrame>
        <p:nvGraphicFramePr>
          <p:cNvPr id="6" name="Table 5"/>
          <p:cNvGraphicFramePr>
            <a:graphicFrameLocks noGrp="1"/>
          </p:cNvGraphicFramePr>
          <p:nvPr>
            <p:extLst>
              <p:ext uri="{D42A27DB-BD31-4B8C-83A1-F6EECF244321}">
                <p14:modId xmlns="" xmlns:p14="http://schemas.microsoft.com/office/powerpoint/2010/main" val="1826685731"/>
              </p:ext>
            </p:extLst>
          </p:nvPr>
        </p:nvGraphicFramePr>
        <p:xfrm>
          <a:off x="179510" y="2708920"/>
          <a:ext cx="8784978" cy="3901440"/>
        </p:xfrm>
        <a:graphic>
          <a:graphicData uri="http://schemas.openxmlformats.org/drawingml/2006/table">
            <a:tbl>
              <a:tblPr firstRow="1">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err="1">
                          <a:effectLst/>
                          <a:latin typeface="+mn-lt"/>
                          <a:ea typeface="Times New Roman"/>
                          <a:cs typeface="Times New Roman"/>
                        </a:rPr>
                        <a:t>Empno</a:t>
                      </a:r>
                      <a:endParaRPr lang="el-GR" sz="16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Ename</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Job</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Mgr</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Hiredate</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Sal</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Comm.</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Deptno</a:t>
                      </a:r>
                      <a:endParaRPr lang="el-GR" sz="16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7369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SMITH</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7902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17/12/00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800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7499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ALLEN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20/02/01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1600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7521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WARD</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22/02/01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JONES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02/04/01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2975</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7654</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MARTIN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28/09/01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1400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7698</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BLAKE</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01/05/01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CLARK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09/06/01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2450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SCOTT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19/04/07</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KING</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PRESIDENT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17/11/01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7844</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TURNER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08/09/01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1500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7876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ADAMS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23/05/07</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1100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JAMES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950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FORD</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7934</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MILLER</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CLERK</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23/01/02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1300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10</a:t>
                      </a:r>
                      <a:endParaRPr lang="el-GR" sz="1600" dirty="0">
                        <a:effectLst/>
                        <a:latin typeface="+mn-lt"/>
                        <a:ea typeface="Times New Roman"/>
                        <a:cs typeface="Times New Roman"/>
                      </a:endParaRPr>
                    </a:p>
                  </a:txBody>
                  <a:tcPr marL="68580" marR="68580" marT="0" marB="0"/>
                </a:tc>
              </a:tr>
              <a:tr h="0">
                <a:tc>
                  <a:txBody>
                    <a:bodyPr/>
                    <a:lstStyle/>
                    <a:p>
                      <a:pPr>
                        <a:spcAft>
                          <a:spcPts val="0"/>
                        </a:spcAft>
                      </a:pPr>
                      <a:r>
                        <a:rPr lang="en-US" sz="1600" dirty="0" smtClean="0">
                          <a:effectLst/>
                          <a:latin typeface="+mn-lt"/>
                          <a:ea typeface="Times New Roman"/>
                          <a:cs typeface="Times New Roman"/>
                        </a:rPr>
                        <a:t>7999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BATES</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ANALYST</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7782</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23/05/07</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1300</a:t>
                      </a:r>
                      <a:endParaRPr lang="el-GR" sz="1600" dirty="0">
                        <a:effectLst/>
                        <a:latin typeface="+mn-lt"/>
                        <a:ea typeface="Times New Roman"/>
                        <a:cs typeface="Times New Roman"/>
                      </a:endParaRPr>
                    </a:p>
                  </a:txBody>
                  <a:tcPr marL="68580" marR="68580" marT="0" marB="0"/>
                </a:tc>
                <a:tc>
                  <a:txBody>
                    <a:bodyPr/>
                    <a:lstStyle/>
                    <a:p>
                      <a:pPr>
                        <a:spcAft>
                          <a:spcPts val="0"/>
                        </a:spcAft>
                      </a:pP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NULL</a:t>
                      </a:r>
                      <a:endParaRPr lang="el-GR" sz="1600" dirty="0">
                        <a:effectLst/>
                        <a:latin typeface="+mn-lt"/>
                        <a:ea typeface="Times New Roman"/>
                        <a:cs typeface="Times New Roman"/>
                      </a:endParaRPr>
                    </a:p>
                  </a:txBody>
                  <a:tcPr marL="68580" marR="68580" marT="0" marB="0"/>
                </a:tc>
              </a:tr>
            </a:tbl>
          </a:graphicData>
        </a:graphic>
      </p:graphicFrame>
    </p:spTree>
    <p:extLst>
      <p:ext uri="{BB962C8B-B14F-4D97-AF65-F5344CB8AC3E}">
        <p14:creationId xmlns="" xmlns:p14="http://schemas.microsoft.com/office/powerpoint/2010/main" val="354591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 xmlns:p14="http://schemas.microsoft.com/office/powerpoint/2010/main" val="3998883186"/>
              </p:ext>
            </p:extLst>
          </p:nvPr>
        </p:nvGraphicFramePr>
        <p:xfrm>
          <a:off x="179512" y="2204864"/>
          <a:ext cx="8784978" cy="1463040"/>
        </p:xfrm>
        <a:graphic>
          <a:graphicData uri="http://schemas.openxmlformats.org/drawingml/2006/table">
            <a:tbl>
              <a:tblPr firstRow="1">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err="1">
                          <a:effectLst/>
                          <a:latin typeface="+mn-lt"/>
                          <a:ea typeface="Times New Roman"/>
                          <a:cs typeface="Times New Roman"/>
                        </a:rPr>
                        <a:t>Empno</a:t>
                      </a:r>
                      <a:endParaRPr lang="el-GR" sz="20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Ename</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Job</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Mgr</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Hiredate</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Sal</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Comm.</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Deptno</a:t>
                      </a:r>
                      <a:endParaRPr lang="el-GR" sz="20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7369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SMITH</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7902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17/12/00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800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JONES</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02/04/01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2975</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SCOTT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19/04/07</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7876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ADAMS</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23/05/07</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1100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FORD</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20</a:t>
                      </a:r>
                      <a:endParaRPr lang="el-GR" sz="2000" dirty="0">
                        <a:effectLst/>
                        <a:latin typeface="+mn-lt"/>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1512497702"/>
              </p:ext>
            </p:extLst>
          </p:nvPr>
        </p:nvGraphicFramePr>
        <p:xfrm>
          <a:off x="179512" y="3789040"/>
          <a:ext cx="8784978" cy="1463040"/>
        </p:xfrm>
        <a:graphic>
          <a:graphicData uri="http://schemas.openxmlformats.org/drawingml/2006/table">
            <a:tbl>
              <a:tblPr>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a:effectLst/>
                          <a:latin typeface="+mn-lt"/>
                          <a:ea typeface="Times New Roman"/>
                          <a:cs typeface="Times New Roman"/>
                        </a:rPr>
                        <a:t>7499</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ALLEN</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SALESMAN</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7698</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20/02/01</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1600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300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r>
              <a:tr h="0">
                <a:tc>
                  <a:txBody>
                    <a:bodyPr/>
                    <a:lstStyle/>
                    <a:p>
                      <a:pPr>
                        <a:spcAft>
                          <a:spcPts val="0"/>
                        </a:spcAft>
                      </a:pPr>
                      <a:r>
                        <a:rPr lang="en-US" sz="1600">
                          <a:effectLst/>
                          <a:latin typeface="+mn-lt"/>
                          <a:ea typeface="Times New Roman"/>
                          <a:cs typeface="Times New Roman"/>
                        </a:rPr>
                        <a:t>7521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WARD</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22/02/01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7654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MARTIN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28/09/01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1400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7698</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BLAKE</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01/05/01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7844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TURNER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08/09/01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1500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JAMES</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950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2004770126"/>
              </p:ext>
            </p:extLst>
          </p:nvPr>
        </p:nvGraphicFramePr>
        <p:xfrm>
          <a:off x="2771800" y="5445224"/>
          <a:ext cx="1922595" cy="975360"/>
        </p:xfrm>
        <a:graphic>
          <a:graphicData uri="http://schemas.openxmlformats.org/drawingml/2006/table">
            <a:tbl>
              <a:tblPr firstRow="1">
                <a:tableStyleId>{5C22544A-7EE6-4342-B048-85BDC9FD1C3A}</a:tableStyleId>
              </a:tblPr>
              <a:tblGrid>
                <a:gridCol w="868303"/>
                <a:gridCol w="1054292"/>
              </a:tblGrid>
              <a:tr h="0">
                <a:tc>
                  <a:txBody>
                    <a:bodyPr/>
                    <a:lstStyle/>
                    <a:p>
                      <a:pPr>
                        <a:spcAft>
                          <a:spcPts val="0"/>
                        </a:spcAft>
                      </a:pPr>
                      <a:r>
                        <a:rPr lang="en-US" sz="1600" dirty="0" err="1">
                          <a:effectLst/>
                          <a:latin typeface="+mn-lt"/>
                          <a:ea typeface="Times New Roman"/>
                          <a:cs typeface="Times New Roman"/>
                        </a:rPr>
                        <a:t>deptno</a:t>
                      </a:r>
                      <a:endParaRPr lang="el-GR" sz="20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Count(*)</a:t>
                      </a:r>
                      <a:endParaRPr lang="el-GR" sz="20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6</a:t>
                      </a:r>
                      <a:endParaRPr lang="el-GR" sz="2000" dirty="0">
                        <a:effectLst/>
                        <a:latin typeface="+mn-lt"/>
                        <a:ea typeface="Times New Roman"/>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1746799399"/>
              </p:ext>
            </p:extLst>
          </p:nvPr>
        </p:nvGraphicFramePr>
        <p:xfrm>
          <a:off x="179512" y="1340768"/>
          <a:ext cx="8784978" cy="731520"/>
        </p:xfrm>
        <a:graphic>
          <a:graphicData uri="http://schemas.openxmlformats.org/drawingml/2006/table">
            <a:tbl>
              <a:tblPr>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a:effectLst/>
                          <a:latin typeface="+mn-lt"/>
                          <a:ea typeface="Times New Roman"/>
                          <a:cs typeface="Times New Roman"/>
                        </a:rPr>
                        <a:t>7782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CLARK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09/06/01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2450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KING</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PRESIDENT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17/11/01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7934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MILLER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23/01/02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1300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10</a:t>
                      </a:r>
                      <a:endParaRPr lang="el-GR" sz="2000" dirty="0">
                        <a:effectLst/>
                        <a:latin typeface="+mn-lt"/>
                        <a:ea typeface="Times New Roman"/>
                        <a:cs typeface="Times New Roman"/>
                      </a:endParaRPr>
                    </a:p>
                  </a:txBody>
                  <a:tcPr marL="68580" marR="68580" marT="0" marB="0"/>
                </a:tc>
              </a:tr>
            </a:tbl>
          </a:graphicData>
        </a:graphic>
      </p:graphicFrame>
      <p:sp>
        <p:nvSpPr>
          <p:cNvPr id="4" name="Rectangle 3"/>
          <p:cNvSpPr/>
          <p:nvPr/>
        </p:nvSpPr>
        <p:spPr>
          <a:xfrm>
            <a:off x="179512" y="908720"/>
            <a:ext cx="966931" cy="369332"/>
          </a:xfrm>
          <a:prstGeom prst="rect">
            <a:avLst/>
          </a:prstGeom>
        </p:spPr>
        <p:txBody>
          <a:bodyPr wrap="none">
            <a:spAutoFit/>
          </a:bodyPr>
          <a:lstStyle/>
          <a:p>
            <a:r>
              <a:rPr lang="el-GR" b="1" dirty="0">
                <a:latin typeface="+mn-lt"/>
              </a:rPr>
              <a:t>Ως εξής</a:t>
            </a:r>
            <a:r>
              <a:rPr lang="en-US" b="1" dirty="0">
                <a:latin typeface="+mn-lt"/>
              </a:rPr>
              <a:t>:</a:t>
            </a:r>
            <a:endParaRPr lang="el-GR" b="1" dirty="0">
              <a:latin typeface="+mn-lt"/>
            </a:endParaRPr>
          </a:p>
        </p:txBody>
      </p:sp>
      <p:sp>
        <p:nvSpPr>
          <p:cNvPr id="9" name="Rectangle 8"/>
          <p:cNvSpPr/>
          <p:nvPr/>
        </p:nvSpPr>
        <p:spPr>
          <a:xfrm>
            <a:off x="153128" y="5733256"/>
            <a:ext cx="2623154" cy="369332"/>
          </a:xfrm>
          <a:prstGeom prst="rect">
            <a:avLst/>
          </a:prstGeom>
        </p:spPr>
        <p:txBody>
          <a:bodyPr wrap="none">
            <a:spAutoFit/>
          </a:bodyPr>
          <a:lstStyle/>
          <a:p>
            <a:r>
              <a:rPr lang="el-GR" b="1" dirty="0">
                <a:latin typeface="+mn-lt"/>
              </a:rPr>
              <a:t>Και το αποτέλεσμα είναι</a:t>
            </a:r>
            <a:r>
              <a:rPr lang="en-US" b="1" dirty="0">
                <a:latin typeface="+mn-lt"/>
              </a:rPr>
              <a:t>:</a:t>
            </a:r>
            <a:endParaRPr lang="el-GR" b="1" dirty="0">
              <a:latin typeface="+mn-lt"/>
            </a:endParaRPr>
          </a:p>
        </p:txBody>
      </p:sp>
    </p:spTree>
    <p:extLst>
      <p:ext uri="{BB962C8B-B14F-4D97-AF65-F5344CB8AC3E}">
        <p14:creationId xmlns="" xmlns:p14="http://schemas.microsoft.com/office/powerpoint/2010/main" val="2552290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&gt; 20 AND COUNT(*)&gt;1;</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&gt; 20) AND (COUNT(*)&gt;1 OR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)&gt;1200);</a:t>
            </a:r>
            <a:endParaRPr lang="el-GR" sz="18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293500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1368152"/>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35380466"/>
              </p:ext>
            </p:extLst>
          </p:nvPr>
        </p:nvGraphicFramePr>
        <p:xfrm>
          <a:off x="611560" y="2636912"/>
          <a:ext cx="7920880" cy="1767840"/>
        </p:xfrm>
        <a:graphic>
          <a:graphicData uri="http://schemas.openxmlformats.org/drawingml/2006/table">
            <a:tbl>
              <a:tblPr firstRow="1" firstCol="1" bandRow="1">
                <a:tableStyleId>{B301B821-A1FF-4177-AEE7-76D212191A09}</a:tableStyleId>
              </a:tblPr>
              <a:tblGrid>
                <a:gridCol w="1018456"/>
                <a:gridCol w="5246240"/>
                <a:gridCol w="165618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b="0" dirty="0">
                          <a:effectLst/>
                        </a:rPr>
                        <a:t>10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2916,66666666666666666666666666666666667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20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2175</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5</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30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 </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5" name="Rectangle 4"/>
          <p:cNvSpPr/>
          <p:nvPr/>
        </p:nvSpPr>
        <p:spPr>
          <a:xfrm>
            <a:off x="467544" y="4581128"/>
            <a:ext cx="5544616" cy="2031325"/>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4 rows selected. </a:t>
            </a:r>
            <a:r>
              <a:rPr lang="el-GR" dirty="0">
                <a:latin typeface="Courier New" panose="02070309020205020404" pitchFamily="49" charset="0"/>
                <a:cs typeface="Courier New" panose="02070309020205020404" pitchFamily="49" charset="0"/>
              </a:rPr>
              <a:t>0,0</a:t>
            </a:r>
            <a:r>
              <a:rPr lang="en-US" dirty="0">
                <a:latin typeface="Courier New" panose="02070309020205020404" pitchFamily="49" charset="0"/>
                <a:cs typeface="Courier New" panose="02070309020205020404" pitchFamily="49" charset="0"/>
              </a:rPr>
              <a:t>1</a:t>
            </a:r>
            <a:r>
              <a:rPr lang="el-GR" dirty="0">
                <a:latin typeface="Courier New" panose="02070309020205020404" pitchFamily="49" charset="0"/>
                <a:cs typeface="Courier New" panose="02070309020205020404" pitchFamily="49" charset="0"/>
              </a:rPr>
              <a:t>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a:p>
            <a:r>
              <a:rPr lang="el-GR"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SELECT </a:t>
            </a:r>
            <a:r>
              <a:rPr lang="en-US" dirty="0" err="1">
                <a:latin typeface="Courier New" panose="02070309020205020404" pitchFamily="49" charset="0"/>
                <a:cs typeface="Courier New" panose="02070309020205020404" pitchFamily="49" charset="0"/>
              </a:rPr>
              <a:t>deptno</a:t>
            </a:r>
            <a:r>
              <a:rPr lang="en-US" dirty="0">
                <a:latin typeface="Courier New" panose="02070309020205020404" pitchFamily="49" charset="0"/>
                <a:cs typeface="Courier New" panose="02070309020205020404" pitchFamily="49" charset="0"/>
              </a:rPr>
              <a:t>, AVG(</a:t>
            </a:r>
            <a:r>
              <a:rPr lang="en-US" dirty="0" err="1">
                <a:latin typeface="Courier New" panose="02070309020205020404" pitchFamily="49" charset="0"/>
                <a:cs typeface="Courier New" panose="02070309020205020404" pitchFamily="49" charset="0"/>
              </a:rPr>
              <a:t>sal</a:t>
            </a:r>
            <a:r>
              <a:rPr lang="en-US" dirty="0">
                <a:latin typeface="Courier New" panose="02070309020205020404" pitchFamily="49" charset="0"/>
                <a:cs typeface="Courier New" panose="02070309020205020404" pitchFamily="49" charset="0"/>
              </a:rPr>
              <a:t>), COUNT(*)</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FROM </a:t>
            </a:r>
            <a:r>
              <a:rPr lang="en-US" dirty="0" smtClean="0">
                <a:latin typeface="Courier New" panose="02070309020205020404" pitchFamily="49" charset="0"/>
                <a:cs typeface="Courier New" panose="02070309020205020404" pitchFamily="49" charset="0"/>
              </a:rPr>
              <a:t>EMP</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GROUP BY DEPTNO</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HAVING </a:t>
            </a:r>
            <a:r>
              <a:rPr lang="en-US" dirty="0" err="1">
                <a:latin typeface="Courier New" panose="02070309020205020404" pitchFamily="49" charset="0"/>
                <a:cs typeface="Courier New" panose="02070309020205020404" pitchFamily="49" charset="0"/>
              </a:rPr>
              <a:t>deptno</a:t>
            </a:r>
            <a:r>
              <a:rPr lang="en-US" dirty="0">
                <a:latin typeface="Courier New" panose="02070309020205020404" pitchFamily="49" charset="0"/>
                <a:cs typeface="Courier New" panose="02070309020205020404" pitchFamily="49" charset="0"/>
              </a:rPr>
              <a:t> &gt; 20 AND COUNT(*)&gt;1</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ORDER BY DEPTNO</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585642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251520" y="2276872"/>
            <a:ext cx="8229600" cy="1368152"/>
          </a:xfrm>
        </p:spPr>
        <p:txBody>
          <a:bodyPr>
            <a:noAutofit/>
          </a:bodyPr>
          <a:lstStyle/>
          <a:p>
            <a:pPr marL="0" indent="0">
              <a:buNone/>
            </a:pPr>
            <a:r>
              <a:rPr lang="en-US" sz="1600" dirty="0">
                <a:latin typeface="Courier New" panose="02070309020205020404" pitchFamily="49" charset="0"/>
                <a:cs typeface="Courier New" panose="02070309020205020404" pitchFamily="49" charset="0"/>
              </a:rPr>
              <a:t>Statement processed. </a:t>
            </a:r>
            <a:r>
              <a:rPr lang="el-GR" sz="1600" dirty="0">
                <a:latin typeface="Courier New" panose="02070309020205020404" pitchFamily="49" charset="0"/>
                <a:cs typeface="Courier New" panose="02070309020205020404" pitchFamily="49" charset="0"/>
              </a:rPr>
              <a:t>0,0</a:t>
            </a:r>
            <a:r>
              <a:rPr lang="en-US" sz="1600" dirty="0">
                <a:latin typeface="Courier New" panose="02070309020205020404" pitchFamily="49" charset="0"/>
                <a:cs typeface="Courier New" panose="02070309020205020404" pitchFamily="49" charset="0"/>
              </a:rPr>
              <a:t>1</a:t>
            </a:r>
            <a:r>
              <a:rPr lang="el-GR" sz="1600" dirty="0">
                <a:latin typeface="Courier New" panose="02070309020205020404" pitchFamily="49" charset="0"/>
                <a:cs typeface="Courier New" panose="02070309020205020404" pitchFamily="49" charset="0"/>
              </a:rPr>
              <a:t> </a:t>
            </a:r>
            <a:r>
              <a:rPr lang="el-GR" sz="1600" dirty="0" err="1">
                <a:latin typeface="Courier New" panose="02070309020205020404" pitchFamily="49" charset="0"/>
                <a:cs typeface="Courier New" panose="02070309020205020404" pitchFamily="49" charset="0"/>
              </a:rPr>
              <a:t>seconds</a:t>
            </a:r>
            <a:r>
              <a:rPr lang="el-GR" sz="1600" dirty="0">
                <a:latin typeface="Courier New" panose="02070309020205020404" pitchFamily="49" charset="0"/>
                <a:cs typeface="Courier New" panose="02070309020205020404" pitchFamily="49" charset="0"/>
              </a:rPr>
              <a:t> </a:t>
            </a:r>
          </a:p>
          <a:p>
            <a:pPr marL="0" indent="0">
              <a:buNone/>
            </a:pPr>
            <a:r>
              <a:rPr lang="en-US" sz="1600" dirty="0" smtClean="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deptno</a:t>
            </a:r>
            <a:r>
              <a:rPr lang="en-US" sz="1600" dirty="0">
                <a:latin typeface="Courier New" panose="02070309020205020404" pitchFamily="49" charset="0"/>
                <a:cs typeface="Courier New" panose="02070309020205020404" pitchFamily="49" charset="0"/>
              </a:rPr>
              <a:t>, AVG(</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 COUNT(*)</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FROM </a:t>
            </a:r>
            <a:r>
              <a:rPr lang="en-US" sz="1600" dirty="0" smtClean="0">
                <a:latin typeface="Courier New" panose="02070309020205020404" pitchFamily="49" charset="0"/>
                <a:cs typeface="Courier New" panose="02070309020205020404" pitchFamily="49" charset="0"/>
              </a:rPr>
              <a:t>EMP</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GROUP BY DEPTNO</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HAVING (</a:t>
            </a:r>
            <a:r>
              <a:rPr lang="en-US" sz="1600" dirty="0" err="1">
                <a:latin typeface="Courier New" panose="02070309020205020404" pitchFamily="49" charset="0"/>
                <a:cs typeface="Courier New" panose="02070309020205020404" pitchFamily="49" charset="0"/>
              </a:rPr>
              <a:t>deptno</a:t>
            </a:r>
            <a:r>
              <a:rPr lang="en-US" sz="1600" dirty="0">
                <a:latin typeface="Courier New" panose="02070309020205020404" pitchFamily="49" charset="0"/>
                <a:cs typeface="Courier New" panose="02070309020205020404" pitchFamily="49" charset="0"/>
              </a:rPr>
              <a:t> &gt; 20) AND (COUNT(*)&gt;1 OR AVG(</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)&gt;1200)</a:t>
            </a:r>
            <a:endParaRPr lang="el-GR" sz="1600"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3683773300"/>
              </p:ext>
            </p:extLst>
          </p:nvPr>
        </p:nvGraphicFramePr>
        <p:xfrm>
          <a:off x="323528" y="1412776"/>
          <a:ext cx="8229600" cy="707136"/>
        </p:xfrm>
        <a:graphic>
          <a:graphicData uri="http://schemas.openxmlformats.org/drawingml/2006/table">
            <a:tbl>
              <a:tblPr firstRow="1">
                <a:tableStyleId>{5C22544A-7EE6-4342-B048-85BDC9FD1C3A}</a:tableStyleId>
              </a:tblPr>
              <a:tblGrid>
                <a:gridCol w="1152128"/>
                <a:gridCol w="5112568"/>
                <a:gridCol w="196490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1566,66666666666666666666666666666666667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1799086761"/>
              </p:ext>
            </p:extLst>
          </p:nvPr>
        </p:nvGraphicFramePr>
        <p:xfrm>
          <a:off x="323528" y="4005064"/>
          <a:ext cx="8208912" cy="707136"/>
        </p:xfrm>
        <a:graphic>
          <a:graphicData uri="http://schemas.openxmlformats.org/drawingml/2006/table">
            <a:tbl>
              <a:tblPr firstRow="1">
                <a:tableStyleId>{5C22544A-7EE6-4342-B048-85BDC9FD1C3A}</a:tableStyleId>
              </a:tblPr>
              <a:tblGrid>
                <a:gridCol w="1224136"/>
                <a:gridCol w="5040560"/>
                <a:gridCol w="1944216"/>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8" name="Rectangle 7"/>
          <p:cNvSpPr/>
          <p:nvPr/>
        </p:nvSpPr>
        <p:spPr>
          <a:xfrm>
            <a:off x="323528" y="4725144"/>
            <a:ext cx="4572000" cy="584775"/>
          </a:xfrm>
          <a:prstGeom prst="rect">
            <a:avLst/>
          </a:prstGeom>
        </p:spPr>
        <p:txBody>
          <a:bodyPr>
            <a:spAutoFit/>
          </a:bodyPr>
          <a:lstStyle/>
          <a:p>
            <a:r>
              <a:rPr lang="en-US" sz="1600" dirty="0">
                <a:latin typeface="Courier New" panose="02070309020205020404" pitchFamily="49" charset="0"/>
                <a:cs typeface="Courier New" panose="02070309020205020404" pitchFamily="49" charset="0"/>
              </a:rPr>
              <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Statement processed. </a:t>
            </a:r>
            <a:r>
              <a:rPr lang="el-GR" sz="1600" dirty="0">
                <a:latin typeface="Courier New" panose="02070309020205020404" pitchFamily="49" charset="0"/>
                <a:cs typeface="Courier New" panose="02070309020205020404" pitchFamily="49" charset="0"/>
              </a:rPr>
              <a:t>0,01 </a:t>
            </a:r>
            <a:r>
              <a:rPr lang="el-GR" sz="1600" dirty="0" err="1">
                <a:latin typeface="Courier New" panose="02070309020205020404" pitchFamily="49" charset="0"/>
                <a:cs typeface="Courier New" panose="02070309020205020404" pitchFamily="49" charset="0"/>
              </a:rPr>
              <a:t>seconds</a:t>
            </a:r>
            <a:r>
              <a:rPr lang="el-GR" sz="1600" dirty="0">
                <a:latin typeface="Courier New" panose="02070309020205020404" pitchFamily="49" charset="0"/>
                <a:cs typeface="Courier New" panose="02070309020205020404" pitchFamily="49" charset="0"/>
              </a:rPr>
              <a:t> </a:t>
            </a:r>
          </a:p>
        </p:txBody>
      </p:sp>
    </p:spTree>
    <p:extLst>
      <p:ext uri="{BB962C8B-B14F-4D97-AF65-F5344CB8AC3E}">
        <p14:creationId xmlns="" xmlns:p14="http://schemas.microsoft.com/office/powerpoint/2010/main" val="2652211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SELECT </a:t>
            </a:r>
            <a:r>
              <a:rPr lang="en-US" sz="1800" dirty="0" err="1">
                <a:solidFill>
                  <a:srgbClr val="000000"/>
                </a:solidFill>
                <a:latin typeface="Courier New" panose="02070309020205020404" pitchFamily="49" charset="0"/>
                <a:ea typeface="Times New Roman"/>
                <a:cs typeface="Courier New" panose="02070309020205020404" pitchFamily="49" charset="0"/>
              </a:rPr>
              <a:t>deptno</a:t>
            </a:r>
            <a:r>
              <a:rPr lang="en-US" sz="1800" dirty="0">
                <a:solidFill>
                  <a:srgbClr val="000000"/>
                </a:solidFill>
                <a:latin typeface="Courier New" panose="02070309020205020404" pitchFamily="49" charset="0"/>
                <a:ea typeface="Times New Roman"/>
                <a:cs typeface="Courier New" panose="02070309020205020404" pitchFamily="49" charset="0"/>
              </a:rPr>
              <a:t>, AVG(</a:t>
            </a:r>
            <a:r>
              <a:rPr lang="en-US" sz="1800" dirty="0" err="1">
                <a:solidFill>
                  <a:srgbClr val="000000"/>
                </a:solidFill>
                <a:latin typeface="Courier New" panose="02070309020205020404" pitchFamily="49" charset="0"/>
                <a:ea typeface="Times New Roman"/>
                <a:cs typeface="Courier New" panose="02070309020205020404" pitchFamily="49" charset="0"/>
              </a:rPr>
              <a:t>sal</a:t>
            </a:r>
            <a:r>
              <a:rPr lang="en-US" sz="1800" dirty="0">
                <a:solidFill>
                  <a:srgbClr val="000000"/>
                </a:solidFill>
                <a:latin typeface="Courier New" panose="02070309020205020404" pitchFamily="49" charset="0"/>
                <a:ea typeface="Times New Roman"/>
                <a:cs typeface="Courier New" panose="02070309020205020404" pitchFamily="49" charset="0"/>
              </a:rPr>
              <a:t>), COUNT(*)</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FROM </a:t>
            </a:r>
            <a:r>
              <a:rPr lang="en-US" sz="1800" dirty="0" smtClean="0">
                <a:solidFill>
                  <a:srgbClr val="000000"/>
                </a:solidFill>
                <a:latin typeface="Courier New" panose="02070309020205020404" pitchFamily="49" charset="0"/>
                <a:ea typeface="Times New Roman"/>
                <a:cs typeface="Courier New" panose="02070309020205020404" pitchFamily="49" charset="0"/>
              </a:rPr>
              <a:t>EMP</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GROUP BY DEPTNO</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ORDER BY </a:t>
            </a:r>
            <a:r>
              <a:rPr lang="en-US" sz="1800" dirty="0" smtClean="0">
                <a:solidFill>
                  <a:srgbClr val="000000"/>
                </a:solidFill>
                <a:latin typeface="Courier New" panose="02070309020205020404" pitchFamily="49" charset="0"/>
                <a:ea typeface="Times New Roman"/>
                <a:cs typeface="Courier New" panose="02070309020205020404" pitchFamily="49" charset="0"/>
              </a:rPr>
              <a:t>DEPTNO</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4848428"/>
              </p:ext>
            </p:extLst>
          </p:nvPr>
        </p:nvGraphicFramePr>
        <p:xfrm>
          <a:off x="539552" y="2636912"/>
          <a:ext cx="7488832" cy="1767840"/>
        </p:xfrm>
        <a:graphic>
          <a:graphicData uri="http://schemas.openxmlformats.org/drawingml/2006/table">
            <a:tbl>
              <a:tblPr firstRow="1">
                <a:tableStyleId>{5C22544A-7EE6-4342-B048-85BDC9FD1C3A}</a:tableStyleId>
              </a:tblPr>
              <a:tblGrid>
                <a:gridCol w="1092121"/>
                <a:gridCol w="4758529"/>
                <a:gridCol w="1638182"/>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2175</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1300</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 xmlns:p14="http://schemas.microsoft.com/office/powerpoint/2010/main" val="968697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SELECT </a:t>
            </a:r>
            <a:r>
              <a:rPr lang="en-US" sz="1800" dirty="0" err="1">
                <a:solidFill>
                  <a:srgbClr val="000000"/>
                </a:solidFill>
                <a:latin typeface="Courier New"/>
                <a:ea typeface="Times New Roman"/>
                <a:cs typeface="Times New Roman"/>
              </a:rPr>
              <a:t>deptno</a:t>
            </a:r>
            <a:r>
              <a:rPr lang="en-US" sz="1800" dirty="0">
                <a:solidFill>
                  <a:srgbClr val="000000"/>
                </a:solidFill>
                <a:latin typeface="Courier New"/>
                <a:ea typeface="Times New Roman"/>
                <a:cs typeface="Times New Roman"/>
              </a:rPr>
              <a:t>, AVG(</a:t>
            </a:r>
            <a:r>
              <a:rPr lang="en-US" sz="1800" dirty="0" err="1">
                <a:solidFill>
                  <a:srgbClr val="000000"/>
                </a:solidFill>
                <a:latin typeface="Courier New"/>
                <a:ea typeface="Times New Roman"/>
                <a:cs typeface="Times New Roman"/>
              </a:rPr>
              <a:t>sal</a:t>
            </a:r>
            <a:r>
              <a:rPr lang="en-US" sz="1800" dirty="0">
                <a:solidFill>
                  <a:srgbClr val="000000"/>
                </a:solidFill>
                <a:latin typeface="Courier New"/>
                <a:ea typeface="Times New Roman"/>
                <a:cs typeface="Times New Roman"/>
              </a:rPr>
              <a:t>), COUNT(*)</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FROM </a:t>
            </a:r>
            <a:r>
              <a:rPr lang="en-US" sz="1800" dirty="0" smtClean="0">
                <a:solidFill>
                  <a:srgbClr val="000000"/>
                </a:solidFill>
                <a:latin typeface="Courier New"/>
                <a:ea typeface="Times New Roman"/>
                <a:cs typeface="Times New Roman"/>
              </a:rPr>
              <a:t>EMP</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GROUP BY DEPTNO</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ORDER BY DEPTNO</a:t>
            </a:r>
            <a:endParaRPr lang="el-GR" sz="2400" dirty="0">
              <a:ea typeface="Calibri"/>
              <a:cs typeface="Times New Roman"/>
            </a:endParaRPr>
          </a:p>
        </p:txBody>
      </p:sp>
      <p:graphicFrame>
        <p:nvGraphicFramePr>
          <p:cNvPr id="4" name="Table 3"/>
          <p:cNvGraphicFramePr>
            <a:graphicFrameLocks noGrp="1"/>
          </p:cNvGraphicFramePr>
          <p:nvPr>
            <p:extLst>
              <p:ext uri="{D42A27DB-BD31-4B8C-83A1-F6EECF244321}">
                <p14:modId xmlns="" xmlns:p14="http://schemas.microsoft.com/office/powerpoint/2010/main" val="2682000673"/>
              </p:ext>
            </p:extLst>
          </p:nvPr>
        </p:nvGraphicFramePr>
        <p:xfrm>
          <a:off x="539552" y="2996952"/>
          <a:ext cx="7056784" cy="1767840"/>
        </p:xfrm>
        <a:graphic>
          <a:graphicData uri="http://schemas.openxmlformats.org/drawingml/2006/table">
            <a:tbl>
              <a:tblPr firstRow="1">
                <a:tableStyleId>{5C22544A-7EE6-4342-B048-85BDC9FD1C3A}</a:tableStyleId>
              </a:tblPr>
              <a:tblGrid>
                <a:gridCol w="1076712"/>
                <a:gridCol w="4833209"/>
                <a:gridCol w="1146863"/>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2916,66666666666666666666666666666666667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2175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1300</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6" name="5 - Ορθογώνιο"/>
          <p:cNvSpPr/>
          <p:nvPr/>
        </p:nvSpPr>
        <p:spPr>
          <a:xfrm>
            <a:off x="611560" y="5075892"/>
            <a:ext cx="4182555" cy="369332"/>
          </a:xfrm>
          <a:prstGeom prst="rect">
            <a:avLst/>
          </a:prstGeom>
        </p:spPr>
        <p:txBody>
          <a:bodyPr wrap="none">
            <a:spAutoFit/>
          </a:bodyPr>
          <a:lstStyle/>
          <a:p>
            <a:r>
              <a:rPr lang="en-US" dirty="0" smtClean="0">
                <a:solidFill>
                  <a:srgbClr val="000000"/>
                </a:solidFill>
                <a:latin typeface="Courier New" panose="02070309020205020404" pitchFamily="49" charset="0"/>
                <a:ea typeface="Times New Roman"/>
                <a:cs typeface="Courier New" panose="02070309020205020404" pitchFamily="49" charset="0"/>
              </a:rPr>
              <a:t>4 rows selected. </a:t>
            </a:r>
            <a:r>
              <a:rPr lang="el-GR" dirty="0" smtClean="0">
                <a:solidFill>
                  <a:srgbClr val="000000"/>
                </a:solidFill>
                <a:latin typeface="Courier New" panose="02070309020205020404" pitchFamily="49" charset="0"/>
                <a:ea typeface="Times New Roman"/>
                <a:cs typeface="Courier New" panose="02070309020205020404" pitchFamily="49" charset="0"/>
              </a:rPr>
              <a:t>0,02 </a:t>
            </a:r>
            <a:r>
              <a:rPr lang="el-GR" dirty="0" err="1" smtClean="0">
                <a:solidFill>
                  <a:srgbClr val="000000"/>
                </a:solidFill>
                <a:latin typeface="Courier New" panose="02070309020205020404" pitchFamily="49" charset="0"/>
                <a:ea typeface="Times New Roman"/>
                <a:cs typeface="Courier New" panose="02070309020205020404" pitchFamily="49" charset="0"/>
              </a:rPr>
              <a:t>seconds</a:t>
            </a:r>
            <a:endParaRPr lang="el-GR" dirty="0"/>
          </a:p>
        </p:txBody>
      </p:sp>
    </p:spTree>
    <p:extLst>
      <p:ext uri="{BB962C8B-B14F-4D97-AF65-F5344CB8AC3E}">
        <p14:creationId xmlns="" xmlns:p14="http://schemas.microsoft.com/office/powerpoint/2010/main" val="12471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η  παρουσίαση των απαραίτητων  εννοιών αλλά και των δηλώσεων SQL ώστε οι φοιτητές να κατανοήσουν σε κάποιο βάθος την τεχνολογία υλοποίησης βάσεων δεδομένων. Γίνεται παρουσίαση, με τη βοήθεια παραδειγμάτων µε γλώσσα SQL.</a:t>
            </a:r>
          </a:p>
          <a:p>
            <a:pPr algn="r" eaLnBrk="0" hangingPunct="0">
              <a:spcBef>
                <a:spcPct val="50000"/>
              </a:spcBef>
              <a:buClr>
                <a:schemeClr val="tx2"/>
              </a:buClr>
              <a:buSzPct val="75000"/>
              <a:buFont typeface="Monotype Sorts" charset="2"/>
              <a:buNone/>
              <a:defRPr/>
            </a:pPr>
            <a:r>
              <a:rPr lang="el-GR" sz="2400" dirty="0" smtClean="0">
                <a:cs typeface="Arial" charset="0"/>
              </a:rPr>
              <a:t>                                     Χ. </a:t>
            </a:r>
            <a:r>
              <a:rPr lang="el-GR" sz="2400" dirty="0" err="1" smtClean="0">
                <a:cs typeface="Arial" charset="0"/>
              </a:rPr>
              <a:t>Σκουρλάς</a:t>
            </a:r>
            <a:endParaRPr lang="el-GR" sz="2400" dirty="0" smtClean="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Tree>
    <p:extLst>
      <p:ext uri="{BB962C8B-B14F-4D97-AF65-F5344CB8AC3E}">
        <p14:creationId xmlns="" xmlns:p14="http://schemas.microsoft.com/office/powerpoint/2010/main" val="2123802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2376264"/>
          </a:xfrm>
        </p:spPr>
        <p:txBody>
          <a:bodyPr>
            <a:noAutofit/>
          </a:bodyPr>
          <a:lstStyle/>
          <a:p>
            <a:pPr marL="0" indent="0">
              <a:lnSpc>
                <a:spcPct val="115000"/>
              </a:lnSpc>
              <a:spcAft>
                <a:spcPts val="0"/>
              </a:spcAft>
              <a:buNone/>
            </a:pPr>
            <a:r>
              <a:rPr lang="en-US" sz="1800" dirty="0" smtClean="0">
                <a:solidFill>
                  <a:srgbClr val="000000"/>
                </a:solidFill>
                <a:latin typeface="Courier New" panose="02070309020205020404" pitchFamily="49" charset="0"/>
                <a:ea typeface="Times New Roman"/>
                <a:cs typeface="Courier New" panose="02070309020205020404" pitchFamily="49" charset="0"/>
              </a:rPr>
              <a:t>SELECT </a:t>
            </a:r>
            <a:r>
              <a:rPr lang="en-US" sz="1800" dirty="0" err="1">
                <a:solidFill>
                  <a:srgbClr val="000000"/>
                </a:solidFill>
                <a:latin typeface="Courier New" panose="02070309020205020404" pitchFamily="49" charset="0"/>
                <a:ea typeface="Times New Roman"/>
                <a:cs typeface="Courier New" panose="02070309020205020404" pitchFamily="49" charset="0"/>
              </a:rPr>
              <a:t>deptno</a:t>
            </a:r>
            <a:r>
              <a:rPr lang="en-US" sz="1800" dirty="0">
                <a:solidFill>
                  <a:srgbClr val="000000"/>
                </a:solidFill>
                <a:latin typeface="Courier New" panose="02070309020205020404" pitchFamily="49" charset="0"/>
                <a:ea typeface="Times New Roman"/>
                <a:cs typeface="Courier New" panose="02070309020205020404" pitchFamily="49" charset="0"/>
              </a:rPr>
              <a:t>, AVG(</a:t>
            </a:r>
            <a:r>
              <a:rPr lang="en-US" sz="1800" dirty="0" err="1">
                <a:solidFill>
                  <a:srgbClr val="000000"/>
                </a:solidFill>
                <a:latin typeface="Courier New" panose="02070309020205020404" pitchFamily="49" charset="0"/>
                <a:ea typeface="Times New Roman"/>
                <a:cs typeface="Courier New" panose="02070309020205020404" pitchFamily="49" charset="0"/>
              </a:rPr>
              <a:t>sal</a:t>
            </a:r>
            <a:r>
              <a:rPr lang="en-US" sz="1800" dirty="0">
                <a:solidFill>
                  <a:srgbClr val="000000"/>
                </a:solidFill>
                <a:latin typeface="Courier New" panose="02070309020205020404" pitchFamily="49" charset="0"/>
                <a:ea typeface="Times New Roman"/>
                <a:cs typeface="Courier New" panose="02070309020205020404" pitchFamily="49" charset="0"/>
              </a:rPr>
              <a:t>), COUNT(*)</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FROM </a:t>
            </a:r>
            <a:r>
              <a:rPr lang="en-US" sz="1800" dirty="0" smtClean="0">
                <a:solidFill>
                  <a:srgbClr val="000000"/>
                </a:solidFill>
                <a:latin typeface="Courier New" panose="02070309020205020404" pitchFamily="49" charset="0"/>
                <a:ea typeface="Times New Roman"/>
                <a:cs typeface="Courier New" panose="02070309020205020404" pitchFamily="49" charset="0"/>
              </a:rPr>
              <a:t>EMP</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GROUP BY DEPTNO</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HAVING COUNT(*)&gt;2</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ORDER BY DEPTNO</a:t>
            </a:r>
            <a:endParaRPr lang="el-GR" sz="2400" dirty="0">
              <a:latin typeface="Courier New" panose="02070309020205020404" pitchFamily="49" charset="0"/>
              <a:ea typeface="Calibri"/>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612606534"/>
              </p:ext>
            </p:extLst>
          </p:nvPr>
        </p:nvGraphicFramePr>
        <p:xfrm>
          <a:off x="539552" y="3573016"/>
          <a:ext cx="7427168" cy="1414272"/>
        </p:xfrm>
        <a:graphic>
          <a:graphicData uri="http://schemas.openxmlformats.org/drawingml/2006/table">
            <a:tbl>
              <a:tblPr firstRow="1">
                <a:tableStyleId>{5C22544A-7EE6-4342-B048-85BDC9FD1C3A}</a:tableStyleId>
              </a:tblPr>
              <a:tblGrid>
                <a:gridCol w="1090464"/>
                <a:gridCol w="4968552"/>
                <a:gridCol w="1368152"/>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2175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1566,66666666666666666666666666666666667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7" name="Rectangle 6"/>
          <p:cNvSpPr/>
          <p:nvPr/>
        </p:nvSpPr>
        <p:spPr>
          <a:xfrm>
            <a:off x="467544" y="5157192"/>
            <a:ext cx="4572000" cy="369332"/>
          </a:xfrm>
          <a:prstGeom prst="rect">
            <a:avLst/>
          </a:prstGeom>
        </p:spPr>
        <p:txBody>
          <a:bodyPr>
            <a:spAutoFit/>
          </a:bodyPr>
          <a:lstStyle/>
          <a:p>
            <a:r>
              <a:rPr lang="en-US" dirty="0" smtClean="0">
                <a:latin typeface="Courier New" panose="02070309020205020404" pitchFamily="49" charset="0"/>
                <a:cs typeface="Courier New" panose="02070309020205020404" pitchFamily="49" charset="0"/>
              </a:rPr>
              <a:t>3 </a:t>
            </a:r>
            <a:r>
              <a:rPr lang="en-US" dirty="0">
                <a:latin typeface="Courier New" panose="02070309020205020404" pitchFamily="49" charset="0"/>
                <a:cs typeface="Courier New" panose="02070309020205020404" pitchFamily="49" charset="0"/>
              </a:rPr>
              <a:t>rows selected. </a:t>
            </a:r>
            <a:r>
              <a:rPr lang="el-GR" dirty="0">
                <a:latin typeface="Courier New" panose="02070309020205020404" pitchFamily="49" charset="0"/>
                <a:cs typeface="Courier New" panose="02070309020205020404" pitchFamily="49" charset="0"/>
              </a:rPr>
              <a:t>0,02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p:txBody>
      </p:sp>
    </p:spTree>
    <p:extLst>
      <p:ext uri="{BB962C8B-B14F-4D97-AF65-F5344CB8AC3E}">
        <p14:creationId xmlns="" xmlns:p14="http://schemas.microsoft.com/office/powerpoint/2010/main" val="2799333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2088232"/>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WHERE JOB NOT IN ('ANALYST')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COUNT(*)&gt;2</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651541838"/>
              </p:ext>
            </p:extLst>
          </p:nvPr>
        </p:nvGraphicFramePr>
        <p:xfrm>
          <a:off x="539552" y="3284984"/>
          <a:ext cx="7283152" cy="1414272"/>
        </p:xfrm>
        <a:graphic>
          <a:graphicData uri="http://schemas.openxmlformats.org/drawingml/2006/table">
            <a:tbl>
              <a:tblPr firstRow="1">
                <a:tableStyleId>{5C22544A-7EE6-4342-B048-85BDC9FD1C3A}</a:tableStyleId>
              </a:tblPr>
              <a:tblGrid>
                <a:gridCol w="1018456"/>
                <a:gridCol w="4968552"/>
                <a:gridCol w="129614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3</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1625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3</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467544" y="4797152"/>
            <a:ext cx="432041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3 rows selected. 0,01 seconds </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177487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job,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DEPTNO,JOB</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DEPTNO,JOB</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596550701"/>
              </p:ext>
            </p:extLst>
          </p:nvPr>
        </p:nvGraphicFramePr>
        <p:xfrm>
          <a:off x="539552" y="2564904"/>
          <a:ext cx="5698976" cy="3889248"/>
        </p:xfrm>
        <a:graphic>
          <a:graphicData uri="http://schemas.openxmlformats.org/drawingml/2006/table">
            <a:tbl>
              <a:tblPr firstRow="1">
                <a:tableStyleId>{5C22544A-7EE6-4342-B048-85BDC9FD1C3A}</a:tableStyleId>
              </a:tblPr>
              <a:tblGrid>
                <a:gridCol w="1306488"/>
                <a:gridCol w="1656184"/>
                <a:gridCol w="1440160"/>
                <a:gridCol w="129614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JOB</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2450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PRESIDENT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5000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ANALYST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3000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950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950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2850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SALESMAN</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1400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4</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ANALYST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467544" y="6466269"/>
            <a:ext cx="4572000" cy="369332"/>
          </a:xfrm>
          <a:prstGeom prst="rect">
            <a:avLst/>
          </a:prstGeom>
        </p:spPr>
        <p:txBody>
          <a:bodyPr>
            <a:spAutoFit/>
          </a:bodyPr>
          <a:lstStyle/>
          <a:p>
            <a:r>
              <a:rPr lang="en-US" dirty="0" smtClean="0">
                <a:latin typeface="Courier New" panose="02070309020205020404" pitchFamily="49" charset="0"/>
                <a:cs typeface="Courier New" panose="02070309020205020404" pitchFamily="49" charset="0"/>
              </a:rPr>
              <a:t>10 </a:t>
            </a:r>
            <a:r>
              <a:rPr lang="en-US" dirty="0">
                <a:latin typeface="Courier New" panose="02070309020205020404" pitchFamily="49" charset="0"/>
                <a:cs typeface="Courier New" panose="02070309020205020404" pitchFamily="49" charset="0"/>
              </a:rPr>
              <a:t>rows selected. </a:t>
            </a:r>
            <a:r>
              <a:rPr lang="el-GR" dirty="0">
                <a:latin typeface="Courier New" panose="02070309020205020404" pitchFamily="49" charset="0"/>
                <a:cs typeface="Courier New" panose="02070309020205020404" pitchFamily="49" charset="0"/>
              </a:rPr>
              <a:t>0,01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p:txBody>
      </p:sp>
    </p:spTree>
    <p:extLst>
      <p:ext uri="{BB962C8B-B14F-4D97-AF65-F5344CB8AC3E}">
        <p14:creationId xmlns="" xmlns:p14="http://schemas.microsoft.com/office/powerpoint/2010/main" val="3706986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Πως κατασκευάζουμε μία νέα βάση (ή νέους πίνακες) και μεταφέρουμε τα δεδομένα από την παλιά βάση (ή τους παλιούς πίνακες) στη νέα </a:t>
            </a:r>
            <a:r>
              <a:rPr lang="el-GR" dirty="0">
                <a:solidFill>
                  <a:schemeClr val="accent4"/>
                </a:solidFill>
              </a:rPr>
              <a:t>βάση (ή </a:t>
            </a:r>
            <a:r>
              <a:rPr lang="el-GR" dirty="0" smtClean="0">
                <a:solidFill>
                  <a:schemeClr val="accent4"/>
                </a:solidFill>
              </a:rPr>
              <a:t>τους νέους </a:t>
            </a:r>
            <a:r>
              <a:rPr lang="el-GR" dirty="0">
                <a:solidFill>
                  <a:schemeClr val="accent4"/>
                </a:solidFill>
              </a:rPr>
              <a:t>πίνακες) </a:t>
            </a:r>
            <a:r>
              <a:rPr lang="el-GR" dirty="0" smtClean="0">
                <a:solidFill>
                  <a:schemeClr val="accent4"/>
                </a:solidFill>
              </a:rPr>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22</a:t>
            </a:r>
            <a:endParaRPr lang="el-GR" dirty="0"/>
          </a:p>
        </p:txBody>
      </p:sp>
    </p:spTree>
    <p:extLst>
      <p:ext uri="{BB962C8B-B14F-4D97-AF65-F5344CB8AC3E}">
        <p14:creationId xmlns="" xmlns:p14="http://schemas.microsoft.com/office/powerpoint/2010/main" val="579689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 name="Content Placeholder 2"/>
          <p:cNvSpPr>
            <a:spLocks noGrp="1"/>
          </p:cNvSpPr>
          <p:nvPr>
            <p:ph idx="1"/>
          </p:nvPr>
        </p:nvSpPr>
        <p:spPr>
          <a:xfrm>
            <a:off x="457200" y="1196752"/>
            <a:ext cx="8229600" cy="5661248"/>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CREATE TABLE </a:t>
            </a:r>
            <a:r>
              <a:rPr lang="en-US" sz="1800" dirty="0" err="1">
                <a:latin typeface="Courier New" panose="02070309020205020404" pitchFamily="49" charset="0"/>
                <a:cs typeface="Courier New" panose="02070309020205020404" pitchFamily="49" charset="0"/>
              </a:rPr>
              <a:t>my_employee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empno</a:t>
            </a:r>
            <a:r>
              <a:rPr lang="en-US" sz="1800" dirty="0">
                <a:latin typeface="Courier New" panose="02070309020205020404" pitchFamily="49" charset="0"/>
                <a:cs typeface="Courier New" panose="02070309020205020404" pitchFamily="49" charset="0"/>
              </a:rPr>
              <a:t> NUMBER(4) NOT NULL,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ename</a:t>
            </a:r>
            <a:r>
              <a:rPr lang="en-US" sz="1800" dirty="0">
                <a:latin typeface="Courier New" panose="02070309020205020404" pitchFamily="49" charset="0"/>
                <a:cs typeface="Courier New" panose="02070309020205020404" pitchFamily="49" charset="0"/>
              </a:rPr>
              <a:t> VARCHAR2(10),</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NUMBER(2))</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CREATE TABLE </a:t>
            </a:r>
            <a:r>
              <a:rPr lang="en-US" sz="1800" dirty="0" err="1">
                <a:latin typeface="Courier New" panose="02070309020205020404" pitchFamily="49" charset="0"/>
                <a:cs typeface="Courier New" panose="02070309020205020404" pitchFamily="49" charset="0"/>
              </a:rPr>
              <a:t>my_department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NUMBER(2) NOT NULL,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l-GR" sz="1800" dirty="0" err="1">
                <a:latin typeface="Courier New" panose="02070309020205020404" pitchFamily="49" charset="0"/>
                <a:cs typeface="Courier New" panose="02070309020205020404" pitchFamily="49" charset="0"/>
              </a:rPr>
              <a:t>dname</a:t>
            </a:r>
            <a:r>
              <a:rPr lang="el-GR" sz="1800" dirty="0">
                <a:latin typeface="Courier New" panose="02070309020205020404" pitchFamily="49" charset="0"/>
                <a:cs typeface="Courier New" panose="02070309020205020404" pitchFamily="49" charset="0"/>
              </a:rPr>
              <a:t> VARCHAR2(14))</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INSERT INTO </a:t>
            </a:r>
            <a:r>
              <a:rPr lang="en-US" sz="1800" dirty="0" err="1">
                <a:latin typeface="Courier New" panose="02070309020205020404" pitchFamily="49" charset="0"/>
                <a:cs typeface="Courier New" panose="02070309020205020404" pitchFamily="49" charset="0"/>
              </a:rPr>
              <a:t>my_department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dname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FROM   </a:t>
            </a:r>
            <a:r>
              <a:rPr lang="en-US" sz="1800" dirty="0" err="1" smtClean="0">
                <a:latin typeface="Courier New" panose="02070309020205020404" pitchFamily="49" charset="0"/>
                <a:cs typeface="Courier New" panose="02070309020205020404" pitchFamily="49" charset="0"/>
              </a:rPr>
              <a:t>dept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4 row(s) inserted. 0,</a:t>
            </a:r>
            <a:r>
              <a:rPr lang="el-GR" sz="1800" dirty="0">
                <a:latin typeface="Courier New" panose="02070309020205020404" pitchFamily="49" charset="0"/>
                <a:cs typeface="Courier New" panose="02070309020205020404" pitchFamily="49" charset="0"/>
              </a:rPr>
              <a:t>0</a:t>
            </a:r>
            <a:r>
              <a:rPr lang="en-US" sz="1800" dirty="0">
                <a:latin typeface="Courier New" panose="02070309020205020404" pitchFamily="49" charset="0"/>
                <a:cs typeface="Courier New" panose="02070309020205020404" pitchFamily="49" charset="0"/>
              </a:rPr>
              <a:t>1</a:t>
            </a:r>
            <a:r>
              <a:rPr lang="el-GR" sz="1800" dirty="0">
                <a:latin typeface="Courier New" panose="02070309020205020404" pitchFamily="49" charset="0"/>
                <a:cs typeface="Courier New" panose="02070309020205020404" pitchFamily="49" charset="0"/>
              </a:rPr>
              <a:t> </a:t>
            </a:r>
            <a:r>
              <a:rPr lang="el-GR" sz="1800" dirty="0" err="1">
                <a:latin typeface="Courier New" panose="02070309020205020404" pitchFamily="49" charset="0"/>
                <a:cs typeface="Courier New" panose="02070309020205020404" pitchFamily="49" charset="0"/>
              </a:rPr>
              <a:t>seconds</a:t>
            </a:r>
            <a:r>
              <a:rPr lang="el-GR" sz="1800" dirty="0">
                <a:latin typeface="Courier New" panose="02070309020205020404" pitchFamily="49" charset="0"/>
                <a:cs typeface="Courier New" panose="02070309020205020404" pitchFamily="49" charset="0"/>
              </a:rPr>
              <a:t> </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INSERT INTO </a:t>
            </a:r>
            <a:r>
              <a:rPr lang="en-US" sz="1800" dirty="0" err="1">
                <a:latin typeface="Courier New" panose="02070309020205020404" pitchFamily="49" charset="0"/>
                <a:cs typeface="Courier New" panose="02070309020205020404" pitchFamily="49" charset="0"/>
              </a:rPr>
              <a:t>my_employee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empno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ename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15 row(s) inserted. </a:t>
            </a:r>
            <a:r>
              <a:rPr lang="el-GR" sz="1800" dirty="0">
                <a:latin typeface="Courier New" panose="02070309020205020404" pitchFamily="49" charset="0"/>
                <a:cs typeface="Courier New" panose="02070309020205020404" pitchFamily="49" charset="0"/>
              </a:rPr>
              <a:t>0,01 </a:t>
            </a:r>
            <a:r>
              <a:rPr lang="el-GR" sz="1800" dirty="0" err="1">
                <a:latin typeface="Courier New" panose="02070309020205020404" pitchFamily="49" charset="0"/>
                <a:cs typeface="Courier New" panose="02070309020205020404" pitchFamily="49" charset="0"/>
              </a:rPr>
              <a:t>seconds</a:t>
            </a:r>
            <a:r>
              <a:rPr lang="el-GR" sz="1800" dirty="0">
                <a:latin typeface="Courier New" panose="02070309020205020404" pitchFamily="49" charset="0"/>
                <a:cs typeface="Courier New" panose="02070309020205020404" pitchFamily="49" charset="0"/>
              </a:rPr>
              <a:t> </a:t>
            </a:r>
          </a:p>
        </p:txBody>
      </p:sp>
    </p:spTree>
    <p:extLst>
      <p:ext uri="{BB962C8B-B14F-4D97-AF65-F5344CB8AC3E}">
        <p14:creationId xmlns="" xmlns:p14="http://schemas.microsoft.com/office/powerpoint/2010/main" val="1813571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395536" y="1196752"/>
            <a:ext cx="3970784" cy="504056"/>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 FROM </a:t>
            </a:r>
            <a:r>
              <a:rPr lang="en-US" sz="1800" dirty="0" err="1">
                <a:latin typeface="Courier New" panose="02070309020205020404" pitchFamily="49" charset="0"/>
                <a:cs typeface="Courier New" panose="02070309020205020404" pitchFamily="49" charset="0"/>
              </a:rPr>
              <a:t>my_department</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506157421"/>
              </p:ext>
            </p:extLst>
          </p:nvPr>
        </p:nvGraphicFramePr>
        <p:xfrm>
          <a:off x="467544" y="1556792"/>
          <a:ext cx="2592288" cy="1592580"/>
        </p:xfrm>
        <a:graphic>
          <a:graphicData uri="http://schemas.openxmlformats.org/drawingml/2006/table">
            <a:tbl>
              <a:tblPr firstRow="1">
                <a:tableStyleId>{5C22544A-7EE6-4342-B048-85BDC9FD1C3A}</a:tableStyleId>
              </a:tblPr>
              <a:tblGrid>
                <a:gridCol w="930565"/>
                <a:gridCol w="1661723"/>
              </a:tblGrid>
              <a:tr h="0">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600" dirty="0">
                          <a:effectLst/>
                        </a:rPr>
                        <a:t>10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20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30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SALES</a:t>
                      </a:r>
                      <a:endParaRPr lang="el-GR" sz="16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40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OPERATIONS</a:t>
                      </a:r>
                      <a:endParaRPr lang="el-GR" sz="16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395536" y="3078252"/>
            <a:ext cx="3887603" cy="338554"/>
          </a:xfrm>
          <a:prstGeom prst="rect">
            <a:avLst/>
          </a:prstGeom>
        </p:spPr>
        <p:txBody>
          <a:bodyPr wrap="none">
            <a:spAutoFit/>
          </a:bodyPr>
          <a:lstStyle/>
          <a:p>
            <a:r>
              <a:rPr lang="en-US" sz="1600" dirty="0" smtClean="0">
                <a:latin typeface="Courier New" panose="02070309020205020404" pitchFamily="49" charset="0"/>
                <a:cs typeface="Courier New" panose="02070309020205020404" pitchFamily="49" charset="0"/>
              </a:rPr>
              <a:t>4 rows selected. </a:t>
            </a:r>
            <a:r>
              <a:rPr lang="el-GR" sz="1600" dirty="0" smtClean="0">
                <a:latin typeface="Courier New" panose="02070309020205020404" pitchFamily="49" charset="0"/>
                <a:cs typeface="Courier New" panose="02070309020205020404" pitchFamily="49" charset="0"/>
              </a:rPr>
              <a:t>0,0</a:t>
            </a:r>
            <a:r>
              <a:rPr lang="en-US" sz="1600" dirty="0" smtClean="0">
                <a:latin typeface="Courier New" panose="02070309020205020404" pitchFamily="49" charset="0"/>
                <a:cs typeface="Courier New" panose="02070309020205020404" pitchFamily="49" charset="0"/>
              </a:rPr>
              <a:t>1</a:t>
            </a:r>
            <a:r>
              <a:rPr lang="el-GR" sz="1600" dirty="0" smtClean="0">
                <a:latin typeface="Courier New" panose="02070309020205020404" pitchFamily="49" charset="0"/>
                <a:cs typeface="Courier New" panose="02070309020205020404" pitchFamily="49" charset="0"/>
              </a:rPr>
              <a:t> </a:t>
            </a:r>
            <a:r>
              <a:rPr lang="el-GR" sz="1600" dirty="0" err="1" smtClean="0">
                <a:latin typeface="Courier New" panose="02070309020205020404" pitchFamily="49" charset="0"/>
                <a:cs typeface="Courier New" panose="02070309020205020404" pitchFamily="49" charset="0"/>
              </a:rPr>
              <a:t>seconds</a:t>
            </a:r>
            <a:r>
              <a:rPr lang="el-GR" sz="1600" dirty="0" smtClean="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p:txBody>
      </p:sp>
      <p:sp>
        <p:nvSpPr>
          <p:cNvPr id="7" name="Rectangle 6"/>
          <p:cNvSpPr/>
          <p:nvPr/>
        </p:nvSpPr>
        <p:spPr>
          <a:xfrm>
            <a:off x="5220072" y="1196752"/>
            <a:ext cx="363112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err="1">
                <a:latin typeface="Courier New" panose="02070309020205020404" pitchFamily="49" charset="0"/>
                <a:cs typeface="Courier New" panose="02070309020205020404" pitchFamily="49" charset="0"/>
              </a:rPr>
              <a:t>my_employee</a:t>
            </a:r>
            <a:endParaRPr lang="el-GR" dirty="0">
              <a:latin typeface="Courier New" panose="02070309020205020404" pitchFamily="49" charset="0"/>
              <a:cs typeface="Courier New" panose="02070309020205020404" pitchFamily="49"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721936257"/>
              </p:ext>
            </p:extLst>
          </p:nvPr>
        </p:nvGraphicFramePr>
        <p:xfrm>
          <a:off x="5220072" y="1556792"/>
          <a:ext cx="3528392" cy="5096256"/>
        </p:xfrm>
        <a:graphic>
          <a:graphicData uri="http://schemas.openxmlformats.org/drawingml/2006/table">
            <a:tbl>
              <a:tblPr firstRow="1">
                <a:tableStyleId>{5C22544A-7EE6-4342-B048-85BDC9FD1C3A}</a:tableStyleId>
              </a:tblPr>
              <a:tblGrid>
                <a:gridCol w="1368152"/>
                <a:gridCol w="1296144"/>
                <a:gridCol w="864096"/>
              </a:tblGrid>
              <a:tr h="229526">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229526">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CLARK</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dirty="0">
                          <a:effectLst/>
                        </a:rPr>
                        <a:t>7999</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 </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 xmlns:p14="http://schemas.microsoft.com/office/powerpoint/2010/main" val="654000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Πως αλλάζουμε πίνακα – </a:t>
            </a:r>
            <a:r>
              <a:rPr lang="el-GR" dirty="0">
                <a:solidFill>
                  <a:schemeClr val="accent4"/>
                </a:solidFill>
              </a:rPr>
              <a:t>εντολή </a:t>
            </a:r>
            <a:r>
              <a:rPr lang="en-US" dirty="0" smtClean="0">
                <a:solidFill>
                  <a:schemeClr val="accent4"/>
                </a:solidFill>
              </a:rPr>
              <a:t>ALTER TABLE</a:t>
            </a:r>
            <a:br>
              <a:rPr lang="en-US" dirty="0" smtClean="0">
                <a:solidFill>
                  <a:schemeClr val="accent4"/>
                </a:solidFill>
              </a:rPr>
            </a:br>
            <a:r>
              <a:rPr lang="el-GR" dirty="0" smtClean="0">
                <a:solidFill>
                  <a:schemeClr val="accent4"/>
                </a:solidFill>
              </a:rPr>
              <a:t>Πως αλλάζουμε τις γραμμές πίνακα – εντολή </a:t>
            </a:r>
            <a:r>
              <a:rPr lang="en-US" dirty="0" smtClean="0">
                <a:solidFill>
                  <a:schemeClr val="accent4"/>
                </a:solidFill>
              </a:rPr>
              <a:t>UPDATE</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25</a:t>
            </a:r>
            <a:endParaRPr lang="el-GR" dirty="0"/>
          </a:p>
        </p:txBody>
      </p:sp>
    </p:spTree>
    <p:extLst>
      <p:ext uri="{BB962C8B-B14F-4D97-AF65-F5344CB8AC3E}">
        <p14:creationId xmlns="" xmlns:p14="http://schemas.microsoft.com/office/powerpoint/2010/main" val="1101898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467544" y="260648"/>
          <a:ext cx="7096125" cy="5418138"/>
        </p:xfrm>
        <a:graphic>
          <a:graphicData uri="http://schemas.openxmlformats.org/presentationml/2006/ole">
            <p:oleObj spid="_x0000_s1034" name="Έγγραφο" r:id="rId3" imgW="5272095" imgH="4027178" progId="Word.Document.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
            </a:r>
            <a:br>
              <a:rPr lang="en-US" dirty="0" smtClean="0">
                <a:solidFill>
                  <a:schemeClr val="accent4"/>
                </a:solidFill>
              </a:rPr>
            </a:br>
            <a:r>
              <a:rPr lang="en-US" dirty="0">
                <a:solidFill>
                  <a:schemeClr val="accent4"/>
                </a:solidFill>
              </a:rPr>
              <a:t/>
            </a:r>
            <a:br>
              <a:rPr lang="en-US" dirty="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   SELECT </a:t>
            </a:r>
            <a:r>
              <a:rPr lang="el-GR" dirty="0" smtClean="0">
                <a:solidFill>
                  <a:schemeClr val="accent4"/>
                </a:solidFill>
              </a:rPr>
              <a:t>που βασίζονται </a:t>
            </a:r>
            <a:r>
              <a:rPr lang="en-US" dirty="0" smtClean="0">
                <a:solidFill>
                  <a:schemeClr val="accent4"/>
                </a:solidFill>
              </a:rPr>
              <a:t/>
            </a:r>
            <a:br>
              <a:rPr lang="en-US" dirty="0" smtClean="0">
                <a:solidFill>
                  <a:schemeClr val="accent4"/>
                </a:solidFill>
              </a:rPr>
            </a:br>
            <a:r>
              <a:rPr lang="el-GR" dirty="0" smtClean="0">
                <a:solidFill>
                  <a:schemeClr val="accent4"/>
                </a:solidFill>
              </a:rPr>
              <a:t>σε</a:t>
            </a:r>
            <a:r>
              <a:rPr lang="en-US" dirty="0" smtClean="0">
                <a:solidFill>
                  <a:schemeClr val="accent4"/>
                </a:solidFill>
              </a:rPr>
              <a:t> </a:t>
            </a:r>
            <a:r>
              <a:rPr lang="el-GR" dirty="0" smtClean="0">
                <a:solidFill>
                  <a:schemeClr val="accent4"/>
                </a:solidFill>
              </a:rPr>
              <a:t>περισσότερους </a:t>
            </a:r>
            <a:r>
              <a:rPr lang="el-GR" dirty="0">
                <a:solidFill>
                  <a:schemeClr val="accent4"/>
                </a:solidFill>
              </a:rPr>
              <a:t>από </a:t>
            </a:r>
            <a:r>
              <a:rPr lang="en-US" dirty="0" smtClean="0">
                <a:solidFill>
                  <a:schemeClr val="accent4"/>
                </a:solidFill>
              </a:rPr>
              <a:t/>
            </a:r>
            <a:br>
              <a:rPr lang="en-US" dirty="0" smtClean="0">
                <a:solidFill>
                  <a:schemeClr val="accent4"/>
                </a:solidFill>
              </a:rPr>
            </a:br>
            <a:r>
              <a:rPr lang="el-GR" dirty="0" smtClean="0">
                <a:solidFill>
                  <a:schemeClr val="accent4"/>
                </a:solidFill>
              </a:rPr>
              <a:t>έναν πίνακες</a:t>
            </a:r>
            <a:br>
              <a:rPr lang="el-GR" dirty="0" smtClean="0">
                <a:solidFill>
                  <a:schemeClr val="accent4"/>
                </a:solidFill>
              </a:rPr>
            </a:br>
            <a:r>
              <a:rPr lang="en-US" dirty="0" smtClean="0">
                <a:solidFill>
                  <a:schemeClr val="accent4"/>
                </a:solidFill>
              </a:rPr>
              <a:t/>
            </a:r>
            <a:br>
              <a:rPr lang="en-US" dirty="0" smtClean="0">
                <a:solidFill>
                  <a:schemeClr val="accent4"/>
                </a:solidFill>
              </a:rPr>
            </a:br>
            <a:r>
              <a:rPr lang="el-GR" dirty="0" smtClean="0">
                <a:solidFill>
                  <a:schemeClr val="accent4"/>
                </a:solidFill>
              </a:rPr>
              <a:t>Στην υποπρόταση </a:t>
            </a:r>
            <a:r>
              <a:rPr lang="en-US" dirty="0" smtClean="0">
                <a:solidFill>
                  <a:schemeClr val="accent4"/>
                </a:solidFill>
              </a:rPr>
              <a:t>WHERE </a:t>
            </a:r>
            <a:r>
              <a:rPr lang="el-GR" dirty="0" smtClean="0">
                <a:solidFill>
                  <a:schemeClr val="accent4"/>
                </a:solidFill>
              </a:rPr>
              <a:t>γράφουμε </a:t>
            </a:r>
            <a:r>
              <a:rPr lang="el-GR" dirty="0" smtClean="0">
                <a:solidFill>
                  <a:srgbClr val="FF0000"/>
                </a:solidFill>
              </a:rPr>
              <a:t>συνθήκη σύνδεσης (</a:t>
            </a:r>
            <a:r>
              <a:rPr lang="en-US" dirty="0" smtClean="0">
                <a:solidFill>
                  <a:srgbClr val="FF0000"/>
                </a:solidFill>
              </a:rPr>
              <a:t>join) </a:t>
            </a:r>
            <a:r>
              <a:rPr lang="el-GR" dirty="0" smtClean="0">
                <a:solidFill>
                  <a:schemeClr val="accent4"/>
                </a:solidFill>
              </a:rPr>
              <a:t>των πινάκων</a:t>
            </a:r>
            <a:r>
              <a:rPr lang="en-US" dirty="0" smtClean="0">
                <a:solidFill>
                  <a:schemeClr val="accent4"/>
                </a:solidFill>
              </a:rPr>
              <a:t>:</a:t>
            </a:r>
            <a:br>
              <a:rPr lang="en-US" dirty="0" smtClean="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SELECT … FROM </a:t>
            </a:r>
            <a:r>
              <a:rPr lang="en-US" dirty="0" err="1" smtClean="0">
                <a:solidFill>
                  <a:srgbClr val="FF0000"/>
                </a:solidFill>
              </a:rPr>
              <a:t>emp</a:t>
            </a:r>
            <a:r>
              <a:rPr lang="en-US" dirty="0" smtClean="0">
                <a:solidFill>
                  <a:srgbClr val="FF0000"/>
                </a:solidFill>
              </a:rPr>
              <a:t>, </a:t>
            </a:r>
            <a:r>
              <a:rPr lang="en-US" dirty="0" err="1" smtClean="0">
                <a:solidFill>
                  <a:srgbClr val="FF0000"/>
                </a:solidFill>
              </a:rPr>
              <a:t>dept</a:t>
            </a:r>
            <a:r>
              <a:rPr lang="en-US" dirty="0" smtClean="0">
                <a:solidFill>
                  <a:schemeClr val="accent4"/>
                </a:solidFill>
              </a:rPr>
              <a:t/>
            </a:r>
            <a:br>
              <a:rPr lang="en-US" dirty="0" smtClean="0">
                <a:solidFill>
                  <a:schemeClr val="accent4"/>
                </a:solidFill>
              </a:rPr>
            </a:br>
            <a:r>
              <a:rPr lang="en-US" dirty="0" smtClean="0">
                <a:solidFill>
                  <a:schemeClr val="accent4"/>
                </a:solidFill>
              </a:rPr>
              <a:t>WHERE </a:t>
            </a:r>
            <a:r>
              <a:rPr lang="en-US" sz="4400" dirty="0" err="1" smtClean="0">
                <a:solidFill>
                  <a:srgbClr val="FF0000"/>
                </a:solidFill>
              </a:rPr>
              <a:t>empno.deptno</a:t>
            </a:r>
            <a:r>
              <a:rPr lang="en-US" sz="4400" dirty="0" smtClean="0">
                <a:solidFill>
                  <a:srgbClr val="FF0000"/>
                </a:solidFill>
              </a:rPr>
              <a:t>=</a:t>
            </a:r>
            <a:r>
              <a:rPr lang="en-US" sz="4400" dirty="0" err="1" smtClean="0">
                <a:solidFill>
                  <a:srgbClr val="FF0000"/>
                </a:solidFill>
              </a:rPr>
              <a:t>dept.deptno</a:t>
            </a:r>
            <a:r>
              <a:rPr lang="en-US" dirty="0" smtClean="0">
                <a:solidFill>
                  <a:schemeClr val="accent4"/>
                </a:solidFill>
              </a:rPr>
              <a:t>;</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27</a:t>
            </a:r>
            <a:endParaRPr lang="el-GR" dirty="0"/>
          </a:p>
        </p:txBody>
      </p:sp>
    </p:spTree>
    <p:extLst>
      <p:ext uri="{BB962C8B-B14F-4D97-AF65-F5344CB8AC3E}">
        <p14:creationId xmlns="" xmlns:p14="http://schemas.microsoft.com/office/powerpoint/2010/main" val="2231997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	Έστω βάση Διοίκησης Προσωπικού αποτελούμενη από τους παρακάτω </a:t>
            </a:r>
            <a:r>
              <a:rPr lang="el-GR" sz="3200" dirty="0" smtClean="0"/>
              <a:t>πίνακες</a:t>
            </a:r>
            <a:endParaRPr lang="el-GR" sz="3200" dirty="0"/>
          </a:p>
        </p:txBody>
      </p:sp>
      <p:graphicFrame>
        <p:nvGraphicFramePr>
          <p:cNvPr id="4" name="Table 3"/>
          <p:cNvGraphicFramePr>
            <a:graphicFrameLocks noGrp="1"/>
          </p:cNvGraphicFramePr>
          <p:nvPr>
            <p:extLst>
              <p:ext uri="{D42A27DB-BD31-4B8C-83A1-F6EECF244321}">
                <p14:modId xmlns="" xmlns:p14="http://schemas.microsoft.com/office/powerpoint/2010/main" val="1856660367"/>
              </p:ext>
            </p:extLst>
          </p:nvPr>
        </p:nvGraphicFramePr>
        <p:xfrm>
          <a:off x="827584" y="1340768"/>
          <a:ext cx="7560841" cy="3901440"/>
        </p:xfrm>
        <a:graphic>
          <a:graphicData uri="http://schemas.openxmlformats.org/drawingml/2006/table">
            <a:tbl>
              <a:tblPr firstRow="1">
                <a:tableStyleId>{5C22544A-7EE6-4342-B048-85BDC9FD1C3A}</a:tableStyleId>
              </a:tblPr>
              <a:tblGrid>
                <a:gridCol w="859612"/>
                <a:gridCol w="928710"/>
                <a:gridCol w="1265996"/>
                <a:gridCol w="778804"/>
                <a:gridCol w="1153567"/>
                <a:gridCol w="776462"/>
                <a:gridCol w="857270"/>
                <a:gridCol w="940420"/>
              </a:tblGrid>
              <a:tr h="0">
                <a:tc>
                  <a:txBody>
                    <a:bodyPr/>
                    <a:lstStyle/>
                    <a:p>
                      <a:pPr>
                        <a:spcAft>
                          <a:spcPts val="0"/>
                        </a:spcAft>
                      </a:pPr>
                      <a:r>
                        <a:rPr lang="en-US" sz="1600" dirty="0" err="1">
                          <a:effectLst/>
                        </a:rPr>
                        <a:t>Empno</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Comm.</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16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7369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SMITH</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7902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17/12/00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800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7499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ALLEN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20/02/01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1600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7521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WARD</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22/02/01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1250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500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JONES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02/04/01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2975</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7654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MARTIN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28/09/01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1250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1400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BLAKE</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01/05/01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2850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7782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CLARK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09/06/01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2450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7788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SCOTT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19/04/07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KING</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PRESIDENT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17/11/01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5000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7844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TURNER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08/09/01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1500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7876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ADAMS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7788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23/05/07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1100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JAMES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03/12/01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950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FORD</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03/12/01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7934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MILLER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7782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23/01/02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1300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7998</a:t>
                      </a:r>
                      <a:endParaRPr lang="el-GR" sz="16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BATES</a:t>
                      </a:r>
                      <a:endParaRPr lang="el-GR" sz="16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17/11/07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 </a:t>
                      </a:r>
                      <a:endParaRPr lang="el-GR" sz="16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1986263948"/>
              </p:ext>
            </p:extLst>
          </p:nvPr>
        </p:nvGraphicFramePr>
        <p:xfrm>
          <a:off x="827584" y="5614548"/>
          <a:ext cx="3816424" cy="1225802"/>
        </p:xfrm>
        <a:graphic>
          <a:graphicData uri="http://schemas.openxmlformats.org/drawingml/2006/table">
            <a:tbl>
              <a:tblPr firstRow="1">
                <a:tableStyleId>{5C22544A-7EE6-4342-B048-85BDC9FD1C3A}</a:tableStyleId>
              </a:tblPr>
              <a:tblGrid>
                <a:gridCol w="1043244"/>
                <a:gridCol w="1452618"/>
                <a:gridCol w="1320562"/>
              </a:tblGrid>
              <a:tr h="250442">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178159">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NEW YORK</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DALLAS</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CHICAGO</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dirty="0">
                          <a:effectLst/>
                        </a:rPr>
                        <a:t>40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OPERATIONS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BOSTON</a:t>
                      </a:r>
                      <a:endParaRPr lang="el-GR" sz="20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755576" y="1052736"/>
            <a:ext cx="2666114"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err="1" smtClean="0">
                <a:latin typeface="Courier New" panose="02070309020205020404" pitchFamily="49" charset="0"/>
                <a:cs typeface="Courier New" panose="02070309020205020404" pitchFamily="49" charset="0"/>
              </a:rPr>
              <a:t>emp</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
        <p:nvSpPr>
          <p:cNvPr id="7" name="Rectangle 6"/>
          <p:cNvSpPr/>
          <p:nvPr/>
        </p:nvSpPr>
        <p:spPr>
          <a:xfrm>
            <a:off x="839412" y="5301208"/>
            <a:ext cx="280397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smtClean="0">
                <a:latin typeface="Courier New" panose="02070309020205020404" pitchFamily="49" charset="0"/>
                <a:cs typeface="Courier New" panose="02070309020205020404" pitchFamily="49" charset="0"/>
              </a:rPr>
              <a:t>dept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75004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44624"/>
            <a:ext cx="786211" cy="1511945"/>
          </a:xfrm>
        </p:spPr>
      </p:pic>
      <p:sp>
        <p:nvSpPr>
          <p:cNvPr id="4" name="Slide Number Placeholder 3"/>
          <p:cNvSpPr>
            <a:spLocks noGrp="1"/>
          </p:cNvSpPr>
          <p:nvPr>
            <p:ph type="sldNum" sz="quarter" idx="12"/>
          </p:nvPr>
        </p:nvSpPr>
        <p:spPr/>
        <p:txBody>
          <a:bodyPr/>
          <a:lstStyle/>
          <a:p>
            <a:pPr>
              <a:defRPr/>
            </a:pPr>
            <a:r>
              <a:rPr lang="en-US" dirty="0" smtClean="0"/>
              <a:t>2</a:t>
            </a:r>
            <a:endParaRPr lang="el-GR" dirty="0"/>
          </a:p>
        </p:txBody>
      </p:sp>
      <p:sp>
        <p:nvSpPr>
          <p:cNvPr id="3" name="Rectangle 2"/>
          <p:cNvSpPr/>
          <p:nvPr/>
        </p:nvSpPr>
        <p:spPr>
          <a:xfrm>
            <a:off x="35496" y="1124744"/>
            <a:ext cx="9289032" cy="3477875"/>
          </a:xfrm>
          <a:prstGeom prst="rect">
            <a:avLst/>
          </a:prstGeom>
        </p:spPr>
        <p:txBody>
          <a:bodyPr wrap="square">
            <a:spAutoFit/>
          </a:bodyPr>
          <a:lstStyle/>
          <a:p>
            <a:pPr marL="0" indent="0" hangingPunct="0">
              <a:buNone/>
            </a:pPr>
            <a:r>
              <a:rPr lang="en-US" sz="2000" dirty="0" smtClean="0"/>
              <a:t>           </a:t>
            </a:r>
            <a:r>
              <a:rPr lang="el-GR" sz="2000" dirty="0" smtClean="0"/>
              <a:t>Θυμίζουμε τη συνηθισμένη σύνταξη </a:t>
            </a:r>
            <a:r>
              <a:rPr lang="el-GR" sz="2000" dirty="0"/>
              <a:t>της εντολής </a:t>
            </a:r>
            <a:r>
              <a:rPr lang="el-GR" sz="2000" dirty="0" smtClean="0"/>
              <a:t>SELECT</a:t>
            </a:r>
            <a:r>
              <a:rPr lang="en-US" sz="2000" dirty="0" smtClean="0"/>
              <a:t> </a:t>
            </a:r>
            <a:r>
              <a:rPr lang="el-GR" sz="2000" dirty="0" smtClean="0"/>
              <a:t>που είδαμε στο προηγούμενο μάθημα:</a:t>
            </a:r>
            <a:endParaRPr lang="el-GR" sz="2000" dirty="0"/>
          </a:p>
          <a:p>
            <a:pPr marL="0" indent="0" hangingPunct="0">
              <a:buNone/>
            </a:pPr>
            <a:r>
              <a:rPr lang="el-GR" sz="2000" b="1" dirty="0" smtClean="0">
                <a:solidFill>
                  <a:srgbClr val="FF0000"/>
                </a:solidFill>
                <a:latin typeface="Courier New" panose="02070309020205020404" pitchFamily="49" charset="0"/>
                <a:cs typeface="Courier New" panose="02070309020205020404" pitchFamily="49" charset="0"/>
              </a:rPr>
              <a:t>SELECT</a:t>
            </a:r>
            <a:r>
              <a:rPr lang="el-GR" sz="2000" dirty="0" smtClean="0"/>
              <a:t>  </a:t>
            </a:r>
            <a:r>
              <a:rPr lang="el-GR" sz="2000" dirty="0"/>
              <a:t>ονόματα </a:t>
            </a:r>
            <a:r>
              <a:rPr lang="el-GR" sz="2000" dirty="0" smtClean="0"/>
              <a:t>στηλών </a:t>
            </a:r>
            <a:r>
              <a:rPr lang="el-GR" sz="2000" dirty="0"/>
              <a:t>ή αριθμητικές εκφράσεις </a:t>
            </a:r>
            <a:r>
              <a:rPr lang="el-GR" sz="2000" dirty="0" smtClean="0"/>
              <a:t>κ.λπ.</a:t>
            </a:r>
            <a:endParaRPr lang="el-GR" sz="2000" dirty="0"/>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FROM</a:t>
            </a:r>
            <a:r>
              <a:rPr lang="el-GR" sz="2000" dirty="0">
                <a:latin typeface="Courier New" panose="02070309020205020404" pitchFamily="49" charset="0"/>
                <a:cs typeface="Courier New" panose="02070309020205020404" pitchFamily="49" charset="0"/>
              </a:rPr>
              <a:t>   </a:t>
            </a:r>
            <a:r>
              <a:rPr lang="el-GR" sz="2000" dirty="0"/>
              <a:t>όνομα πίνακα ή ονόματα πινάκων </a:t>
            </a:r>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WHERE</a:t>
            </a:r>
            <a:r>
              <a:rPr lang="el-GR" sz="2000" dirty="0">
                <a:latin typeface="Courier New" panose="02070309020205020404" pitchFamily="49" charset="0"/>
                <a:cs typeface="Courier New" panose="02070309020205020404" pitchFamily="49" charset="0"/>
              </a:rPr>
              <a:t>  </a:t>
            </a:r>
            <a:r>
              <a:rPr lang="el-GR" sz="2000" dirty="0"/>
              <a:t>συνθήκη</a:t>
            </a:r>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ORDER</a:t>
            </a:r>
            <a:r>
              <a:rPr lang="en-US" sz="2000" b="1" dirty="0">
                <a:solidFill>
                  <a:srgbClr val="FF0000"/>
                </a:solidFill>
                <a:latin typeface="Courier New" panose="02070309020205020404" pitchFamily="49" charset="0"/>
                <a:cs typeface="Courier New" panose="02070309020205020404" pitchFamily="49" charset="0"/>
              </a:rPr>
              <a:t> </a:t>
            </a:r>
            <a:r>
              <a:rPr lang="el-GR" sz="2000" b="1" dirty="0">
                <a:solidFill>
                  <a:srgbClr val="FF0000"/>
                </a:solidFill>
                <a:latin typeface="Courier New" panose="02070309020205020404" pitchFamily="49" charset="0"/>
                <a:cs typeface="Courier New" panose="02070309020205020404" pitchFamily="49" charset="0"/>
              </a:rPr>
              <a:t>BY </a:t>
            </a:r>
            <a:r>
              <a:rPr lang="el-GR" sz="2000" dirty="0"/>
              <a:t>όνομα_πίνακα.όνομα_στήλης ASC ή DESC ή τίποτα</a:t>
            </a:r>
            <a:r>
              <a:rPr lang="el-GR" sz="2000" dirty="0" smtClean="0"/>
              <a:t>,</a:t>
            </a:r>
            <a:r>
              <a:rPr lang="en-US" sz="2000" dirty="0" smtClean="0"/>
              <a:t> </a:t>
            </a:r>
            <a:r>
              <a:rPr lang="el-GR" sz="2000" dirty="0" smtClean="0"/>
              <a:t>κ.λπ.</a:t>
            </a:r>
            <a:r>
              <a:rPr lang="en-US" sz="2000" b="1" dirty="0" smtClean="0">
                <a:solidFill>
                  <a:srgbClr val="FF0000"/>
                </a:solidFill>
              </a:rPr>
              <a:t>;</a:t>
            </a:r>
            <a:endParaRPr lang="el-GR" sz="2000" b="1" dirty="0" smtClean="0">
              <a:solidFill>
                <a:srgbClr val="FF0000"/>
              </a:solidFill>
            </a:endParaRPr>
          </a:p>
          <a:p>
            <a:pPr hangingPunct="0"/>
            <a:r>
              <a:rPr lang="el-GR" altLang="el-GR" sz="2000" b="1" dirty="0" smtClean="0">
                <a:solidFill>
                  <a:schemeClr val="accent4"/>
                </a:solidFill>
                <a:cs typeface="Arial" charset="0"/>
              </a:rPr>
              <a:t>Σύνθετες εντολές </a:t>
            </a:r>
            <a:r>
              <a:rPr lang="en-US" altLang="el-GR" sz="2000" b="1" dirty="0" smtClean="0">
                <a:solidFill>
                  <a:schemeClr val="accent4"/>
                </a:solidFill>
                <a:cs typeface="Arial" charset="0"/>
              </a:rPr>
              <a:t>SELECT </a:t>
            </a:r>
            <a:endParaRPr lang="el-GR" altLang="el-GR" sz="2000" b="1" dirty="0">
              <a:solidFill>
                <a:schemeClr val="accent4"/>
              </a:solidFill>
              <a:cs typeface="Arial" charset="0"/>
            </a:endParaRPr>
          </a:p>
          <a:p>
            <a:r>
              <a:rPr lang="en-US" sz="2000" dirty="0" smtClean="0">
                <a:cs typeface="Arial" charset="0"/>
              </a:rPr>
              <a:t>1) SELECT </a:t>
            </a:r>
            <a:r>
              <a:rPr lang="en-US" sz="2000" dirty="0">
                <a:cs typeface="Arial" charset="0"/>
              </a:rPr>
              <a:t>… </a:t>
            </a:r>
            <a:r>
              <a:rPr lang="en-US" sz="2000" dirty="0" smtClean="0">
                <a:cs typeface="Arial" charset="0"/>
              </a:rPr>
              <a:t>SELECT …; 2) SELECT …GROUP BY …; 3) SELECT … GROUP </a:t>
            </a:r>
            <a:r>
              <a:rPr lang="en-US" sz="2000" dirty="0">
                <a:cs typeface="Arial" charset="0"/>
              </a:rPr>
              <a:t>BY … </a:t>
            </a:r>
            <a:r>
              <a:rPr lang="en-US" sz="2000" dirty="0" smtClean="0">
                <a:cs typeface="Arial" charset="0"/>
              </a:rPr>
              <a:t>HAVING …; 4) SELECT … JOIN …; 5) SELECT … UNION SELECT …; 6) SELECT … INTERSECT SELECT …; 7) SELECT … MINUS SELECT …;</a:t>
            </a:r>
            <a:endParaRPr lang="el-GR" altLang="el-GR" sz="2000" dirty="0" smtClean="0">
              <a:cs typeface="Arial" charset="0"/>
            </a:endParaRPr>
          </a:p>
        </p:txBody>
      </p:sp>
    </p:spTree>
    <p:extLst>
      <p:ext uri="{BB962C8B-B14F-4D97-AF65-F5344CB8AC3E}">
        <p14:creationId xmlns="" xmlns:p14="http://schemas.microsoft.com/office/powerpoint/2010/main" val="392431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Αναζητήσεις βασιζόμενες σε περισσότερους από έναν πίνακες</a:t>
            </a:r>
          </a:p>
        </p:txBody>
      </p:sp>
      <p:sp>
        <p:nvSpPr>
          <p:cNvPr id="4" name="Content Placeholder 3"/>
          <p:cNvSpPr>
            <a:spLocks noGrp="1"/>
          </p:cNvSpPr>
          <p:nvPr>
            <p:ph idx="1"/>
          </p:nvPr>
        </p:nvSpPr>
        <p:spPr/>
        <p:txBody>
          <a:bodyPr>
            <a:normAutofit fontScale="92500"/>
          </a:bodyPr>
          <a:lstStyle/>
          <a:p>
            <a:pPr marL="0" indent="0">
              <a:buNone/>
            </a:pPr>
            <a:r>
              <a:rPr lang="el-GR" sz="2400" b="1" dirty="0"/>
              <a:t>Εντολή </a:t>
            </a:r>
            <a:r>
              <a:rPr lang="en-US" sz="2400" b="1" dirty="0"/>
              <a:t>SELECT</a:t>
            </a:r>
            <a:r>
              <a:rPr lang="en-GB" sz="2400" b="1" dirty="0"/>
              <a:t> … </a:t>
            </a:r>
            <a:r>
              <a:rPr lang="en-US" sz="2400" b="1" dirty="0"/>
              <a:t>FROM table</a:t>
            </a:r>
            <a:r>
              <a:rPr lang="en-GB" sz="2400" b="1" dirty="0"/>
              <a:t>_1, </a:t>
            </a:r>
            <a:r>
              <a:rPr lang="en-US" sz="2400" b="1" dirty="0"/>
              <a:t>table</a:t>
            </a:r>
            <a:r>
              <a:rPr lang="en-GB" sz="2400" b="1" dirty="0"/>
              <a:t>_2 … </a:t>
            </a:r>
            <a:r>
              <a:rPr lang="en-US" sz="2400" b="1" dirty="0"/>
              <a:t>WHERE join</a:t>
            </a:r>
            <a:r>
              <a:rPr lang="el-GR" sz="2400" b="1" dirty="0"/>
              <a:t> …;</a:t>
            </a:r>
            <a:endParaRPr lang="el-GR" sz="2400" dirty="0"/>
          </a:p>
          <a:p>
            <a:pPr marL="0" indent="0">
              <a:buNone/>
            </a:pPr>
            <a:r>
              <a:rPr lang="el-GR" sz="2400" dirty="0"/>
              <a:t>/* Μπορούμε να γράψουμε απλές εντολές </a:t>
            </a:r>
            <a:r>
              <a:rPr lang="en-US" sz="2400" dirty="0"/>
              <a:t>SELECT</a:t>
            </a:r>
            <a:r>
              <a:rPr lang="el-GR" sz="2400" dirty="0"/>
              <a:t> που θα βασίζονται</a:t>
            </a:r>
            <a:r>
              <a:rPr lang="el-GR" sz="2400" dirty="0" smtClean="0"/>
              <a:t>: </a:t>
            </a:r>
            <a:endParaRPr lang="el-GR" sz="2400" dirty="0"/>
          </a:p>
          <a:p>
            <a:pPr marL="0" indent="0">
              <a:buNone/>
            </a:pPr>
            <a:r>
              <a:rPr lang="en-US" sz="2400" dirty="0" smtClean="0"/>
              <a:t>     </a:t>
            </a:r>
            <a:r>
              <a:rPr lang="el-GR" sz="2400" dirty="0" smtClean="0"/>
              <a:t>Σε </a:t>
            </a:r>
            <a:r>
              <a:rPr lang="el-GR" sz="2400" dirty="0"/>
              <a:t>δύο πίνακες </a:t>
            </a:r>
            <a:r>
              <a:rPr lang="el-GR" sz="2400" dirty="0" smtClean="0"/>
              <a:t>με </a:t>
            </a:r>
            <a:r>
              <a:rPr lang="el-GR" sz="2400" dirty="0"/>
              <a:t>χρήση </a:t>
            </a:r>
            <a:r>
              <a:rPr lang="el-GR" sz="2400" dirty="0" smtClean="0"/>
              <a:t>σύνδεσης. </a:t>
            </a:r>
            <a:r>
              <a:rPr lang="el-GR" sz="2400" dirty="0"/>
              <a:t>Σε τρεις ή περισσότερους πίνακες </a:t>
            </a:r>
            <a:r>
              <a:rPr lang="el-GR" sz="2400" dirty="0" smtClean="0"/>
              <a:t>με </a:t>
            </a:r>
            <a:r>
              <a:rPr lang="el-GR" sz="2400" dirty="0"/>
              <a:t>χρήση σύνδεσης ανά δύο και </a:t>
            </a:r>
            <a:r>
              <a:rPr lang="el-GR" sz="2400" dirty="0" smtClean="0"/>
              <a:t>χρήση λογικών τελεστών. </a:t>
            </a:r>
            <a:r>
              <a:rPr lang="el-GR" sz="2400" dirty="0"/>
              <a:t>Σε δύο πίνακες </a:t>
            </a:r>
            <a:r>
              <a:rPr lang="el-GR" sz="2400" dirty="0" smtClean="0"/>
              <a:t>με </a:t>
            </a:r>
            <a:r>
              <a:rPr lang="el-GR" sz="2400" dirty="0"/>
              <a:t>χρήση εξωτερικής </a:t>
            </a:r>
            <a:r>
              <a:rPr lang="el-GR" sz="2400" dirty="0" smtClean="0"/>
              <a:t>σύνδεσης κ.λπ.  </a:t>
            </a:r>
            <a:r>
              <a:rPr lang="el-GR" sz="2400" dirty="0"/>
              <a:t>*/</a:t>
            </a:r>
          </a:p>
          <a:p>
            <a:pPr marL="0" indent="0">
              <a:buNone/>
            </a:pPr>
            <a:r>
              <a:rPr lang="en-US" sz="2400" dirty="0">
                <a:latin typeface="Courier New" panose="02070309020205020404" pitchFamily="49" charset="0"/>
                <a:cs typeface="Courier New" panose="02070309020205020404" pitchFamily="49" charset="0"/>
              </a:rPr>
              <a:t>SELECT </a:t>
            </a:r>
            <a:r>
              <a:rPr lang="en-US" sz="2400" dirty="0" err="1">
                <a:latin typeface="Courier New" panose="02070309020205020404" pitchFamily="49" charset="0"/>
                <a:cs typeface="Courier New" panose="02070309020205020404" pitchFamily="49" charset="0"/>
              </a:rPr>
              <a:t>empno</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ename</a:t>
            </a:r>
            <a:r>
              <a:rPr lang="en-US" sz="2400" dirty="0">
                <a:latin typeface="Courier New" panose="02070309020205020404" pitchFamily="49" charset="0"/>
                <a:cs typeface="Courier New" panose="02070309020205020404" pitchFamily="49" charset="0"/>
              </a:rPr>
              <a:t>, job, </a:t>
            </a:r>
            <a:r>
              <a:rPr lang="en-US" sz="2400" dirty="0" err="1">
                <a:latin typeface="Courier New" panose="02070309020205020404" pitchFamily="49" charset="0"/>
                <a:cs typeface="Courier New" panose="02070309020205020404" pitchFamily="49" charset="0"/>
              </a:rPr>
              <a:t>sal</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sal+nvl</a:t>
            </a:r>
            <a:r>
              <a:rPr lang="en-US" sz="2400" dirty="0">
                <a:latin typeface="Courier New" panose="02070309020205020404" pitchFamily="49" charset="0"/>
                <a:cs typeface="Courier New" panose="02070309020205020404" pitchFamily="49" charset="0"/>
              </a:rPr>
              <a:t>(comm,0), </a:t>
            </a:r>
            <a:r>
              <a:rPr lang="en-US" sz="2400" dirty="0" err="1" smtClean="0">
                <a:latin typeface="Courier New" panose="02070309020205020404" pitchFamily="49" charset="0"/>
                <a:cs typeface="Courier New" panose="02070309020205020404" pitchFamily="49" charset="0"/>
              </a:rPr>
              <a:t>emp.deptno</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dname</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FROM </a:t>
            </a:r>
            <a:r>
              <a:rPr lang="en-US" sz="2400" dirty="0" err="1" smtClean="0">
                <a:latin typeface="Courier New" panose="02070309020205020404" pitchFamily="49" charset="0"/>
                <a:cs typeface="Courier New" panose="02070309020205020404" pitchFamily="49" charset="0"/>
              </a:rPr>
              <a:t>emp</a:t>
            </a:r>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dept</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WHERE </a:t>
            </a:r>
            <a:r>
              <a:rPr lang="en-US" sz="2400" dirty="0" err="1" smtClean="0">
                <a:latin typeface="Courier New" panose="02070309020205020404" pitchFamily="49" charset="0"/>
                <a:cs typeface="Courier New" panose="02070309020205020404" pitchFamily="49" charset="0"/>
              </a:rPr>
              <a:t>emp.deptno</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a:t>
            </a:r>
            <a:r>
              <a:rPr lang="en-US" sz="2400" dirty="0" err="1" smtClean="0">
                <a:latin typeface="Courier New" panose="02070309020205020404" pitchFamily="49" charset="0"/>
                <a:cs typeface="Courier New" panose="02070309020205020404" pitchFamily="49" charset="0"/>
              </a:rPr>
              <a:t>dept.deptno</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AND job IN ('ANALYST', 'PROGRAMMER')</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ORDER BY </a:t>
            </a:r>
            <a:r>
              <a:rPr lang="en-US" sz="2400" dirty="0" err="1">
                <a:latin typeface="Courier New" panose="02070309020205020404" pitchFamily="49" charset="0"/>
                <a:cs typeface="Courier New" panose="02070309020205020404" pitchFamily="49" charset="0"/>
              </a:rPr>
              <a:t>ename</a:t>
            </a:r>
            <a:r>
              <a:rPr lang="el-GR" sz="2400" dirty="0">
                <a:latin typeface="Courier New" panose="02070309020205020404" pitchFamily="49" charset="0"/>
                <a:cs typeface="Courier New" panose="02070309020205020404" pitchFamily="49" charset="0"/>
              </a:rPr>
              <a:t>;</a:t>
            </a:r>
          </a:p>
          <a:p>
            <a:pPr marL="0" indent="0">
              <a:buNone/>
            </a:pPr>
            <a:r>
              <a:rPr lang="en-US" sz="2400" b="1" dirty="0" smtClean="0">
                <a:solidFill>
                  <a:srgbClr val="FF0000"/>
                </a:solidFill>
              </a:rPr>
              <a:t>MySQL: IFNULL</a:t>
            </a:r>
            <a:endParaRPr lang="el-GR" sz="2400" b="1" dirty="0">
              <a:solidFill>
                <a:srgbClr val="FF0000"/>
              </a:solidFill>
            </a:endParaRPr>
          </a:p>
        </p:txBody>
      </p:sp>
    </p:spTree>
    <p:extLst>
      <p:ext uri="{BB962C8B-B14F-4D97-AF65-F5344CB8AC3E}">
        <p14:creationId xmlns="" xmlns:p14="http://schemas.microsoft.com/office/powerpoint/2010/main" val="3636878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dirty="0"/>
          </a:p>
        </p:txBody>
      </p:sp>
      <p:graphicFrame>
        <p:nvGraphicFramePr>
          <p:cNvPr id="6" name="Table 5"/>
          <p:cNvGraphicFramePr>
            <a:graphicFrameLocks noGrp="1"/>
          </p:cNvGraphicFramePr>
          <p:nvPr>
            <p:extLst>
              <p:ext uri="{D42A27DB-BD31-4B8C-83A1-F6EECF244321}">
                <p14:modId xmlns="" xmlns:p14="http://schemas.microsoft.com/office/powerpoint/2010/main" val="2984626126"/>
              </p:ext>
            </p:extLst>
          </p:nvPr>
        </p:nvGraphicFramePr>
        <p:xfrm>
          <a:off x="125760" y="1628800"/>
          <a:ext cx="8892481" cy="3901440"/>
        </p:xfrm>
        <a:graphic>
          <a:graphicData uri="http://schemas.openxmlformats.org/drawingml/2006/table">
            <a:tbl>
              <a:tblPr firstRow="1">
                <a:tableStyleId>{5C22544A-7EE6-4342-B048-85BDC9FD1C3A}</a:tableStyleId>
              </a:tblPr>
              <a:tblGrid>
                <a:gridCol w="735958"/>
                <a:gridCol w="880857"/>
                <a:gridCol w="1102374"/>
                <a:gridCol w="661424"/>
                <a:gridCol w="955390"/>
                <a:gridCol w="587933"/>
                <a:gridCol w="734916"/>
                <a:gridCol w="803612"/>
                <a:gridCol w="1327097"/>
                <a:gridCol w="1102920"/>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smtClean="0">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20</a:t>
                      </a:r>
                      <a:endParaRPr lang="el-GR" sz="1600" dirty="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dirty="0"/>
                        <a:t>7788</a:t>
                      </a:r>
                      <a:endParaRPr lang="el-GR" sz="1600" dirty="0"/>
                    </a:p>
                  </a:txBody>
                  <a:tcPr marL="68580" marR="68580" marT="0" marB="0"/>
                </a:tc>
                <a:tc>
                  <a:txBody>
                    <a:bodyPr/>
                    <a:lstStyle/>
                    <a:p>
                      <a:pPr>
                        <a:spcAft>
                          <a:spcPts val="0"/>
                        </a:spcAft>
                      </a:pPr>
                      <a:r>
                        <a:rPr lang="en-US" sz="1600"/>
                        <a:t>SCOTT</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dirty="0"/>
                        <a:t>7839</a:t>
                      </a:r>
                      <a:endParaRPr lang="el-GR" sz="1600" dirty="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FORD</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7998</a:t>
                      </a:r>
                      <a:endParaRPr lang="el-GR" sz="1600"/>
                    </a:p>
                  </a:txBody>
                  <a:tcPr marL="68580" marR="68580" marT="0" marB="0"/>
                </a:tc>
                <a:tc>
                  <a:txBody>
                    <a:bodyPr/>
                    <a:lstStyle/>
                    <a:p>
                      <a:pPr>
                        <a:spcAft>
                          <a:spcPts val="0"/>
                        </a:spcAft>
                      </a:pPr>
                      <a:r>
                        <a:rPr lang="en-US" sz="1600"/>
                        <a:t>BATES</a:t>
                      </a:r>
                      <a:endParaRPr lang="el-GR" sz="1600"/>
                    </a:p>
                  </a:txBody>
                  <a:tcPr marL="68580" marR="68580" marT="0" marB="0"/>
                </a:tc>
                <a:tc>
                  <a:txBody>
                    <a:bodyPr/>
                    <a:lstStyle/>
                    <a:p>
                      <a:pPr>
                        <a:spcAft>
                          <a:spcPts val="0"/>
                        </a:spcAft>
                      </a:pPr>
                      <a:r>
                        <a:rPr lang="en-US" sz="1600"/>
                        <a:t>ANALYST</a:t>
                      </a:r>
                      <a:endParaRPr lang="el-GR" sz="1600"/>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17/11/07</a:t>
                      </a:r>
                      <a:endParaRPr lang="el-GR" sz="1600"/>
                    </a:p>
                  </a:txBody>
                  <a:tcPr marL="68580" marR="68580" marT="0" marB="0"/>
                </a:tc>
                <a:tc>
                  <a:txBody>
                    <a:bodyPr/>
                    <a:lstStyle/>
                    <a:p>
                      <a:pPr>
                        <a:spcAft>
                          <a:spcPts val="0"/>
                        </a:spcAft>
                      </a:pPr>
                      <a:r>
                        <a:rPr lang="en-US" sz="1600"/>
                        <a:t>1000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sp>
        <p:nvSpPr>
          <p:cNvPr id="8" name="Content Placeholder 2"/>
          <p:cNvSpPr>
            <a:spLocks noGrp="1"/>
          </p:cNvSpPr>
          <p:nvPr>
            <p:ph idx="1"/>
          </p:nvPr>
        </p:nvSpPr>
        <p:spPr>
          <a:xfrm>
            <a:off x="457200" y="548680"/>
            <a:ext cx="8229600" cy="360040"/>
          </a:xfrm>
        </p:spPr>
        <p:txBody>
          <a:bodyPr>
            <a:noAutofit/>
          </a:bodyPr>
          <a:lstStyle/>
          <a:p>
            <a:pPr marL="0" indent="0">
              <a:buNone/>
            </a:pPr>
            <a:r>
              <a:rPr lang="el-GR" sz="1800" dirty="0"/>
              <a:t>Σε λογικό επίπεδο γίνεται σύνδεση των δύο πινάκων</a:t>
            </a:r>
            <a:r>
              <a:rPr lang="el-GR" sz="1800" dirty="0" smtClean="0"/>
              <a:t>: </a:t>
            </a:r>
            <a:r>
              <a:rPr lang="el-GR" sz="1800" b="1" dirty="0" smtClean="0">
                <a:solidFill>
                  <a:srgbClr val="C00000"/>
                </a:solidFill>
              </a:rPr>
              <a:t>Αντί της στήλης </a:t>
            </a:r>
            <a:r>
              <a:rPr lang="en-US" sz="1800" b="1" dirty="0" err="1" smtClean="0">
                <a:solidFill>
                  <a:srgbClr val="C00000"/>
                </a:solidFill>
              </a:rPr>
              <a:t>Deptno</a:t>
            </a:r>
            <a:r>
              <a:rPr lang="el-GR" sz="1800" b="1" dirty="0" smtClean="0">
                <a:solidFill>
                  <a:srgbClr val="C00000"/>
                </a:solidFill>
              </a:rPr>
              <a:t> του πίνακα στην πραγματικότητα έχουμε  δύο στήλες, τις στήλες </a:t>
            </a:r>
            <a:r>
              <a:rPr lang="en-US" sz="1800" b="1" dirty="0" err="1" smtClean="0">
                <a:solidFill>
                  <a:srgbClr val="C00000"/>
                </a:solidFill>
              </a:rPr>
              <a:t>Emp.deptno</a:t>
            </a:r>
            <a:r>
              <a:rPr lang="el-GR" sz="1800" b="1" dirty="0" smtClean="0">
                <a:solidFill>
                  <a:srgbClr val="C00000"/>
                </a:solidFill>
              </a:rPr>
              <a:t>, </a:t>
            </a:r>
            <a:r>
              <a:rPr lang="en-US" sz="1800" b="1" dirty="0" err="1" smtClean="0">
                <a:solidFill>
                  <a:srgbClr val="C00000"/>
                </a:solidFill>
              </a:rPr>
              <a:t>Dept.deptno</a:t>
            </a:r>
            <a:r>
              <a:rPr lang="el-GR" sz="1800" b="1" dirty="0" smtClean="0">
                <a:solidFill>
                  <a:srgbClr val="C00000"/>
                </a:solidFill>
              </a:rPr>
              <a:t>, όπου </a:t>
            </a:r>
            <a:r>
              <a:rPr lang="en-US" sz="1800" b="1" dirty="0" err="1" smtClean="0">
                <a:solidFill>
                  <a:srgbClr val="C00000"/>
                </a:solidFill>
              </a:rPr>
              <a:t>Emp.deptno</a:t>
            </a:r>
            <a:r>
              <a:rPr lang="el-GR" sz="1800" b="1" dirty="0" smtClean="0">
                <a:solidFill>
                  <a:srgbClr val="C00000"/>
                </a:solidFill>
              </a:rPr>
              <a:t>=</a:t>
            </a:r>
            <a:r>
              <a:rPr lang="en-US" sz="1800" b="1" dirty="0" err="1" smtClean="0">
                <a:solidFill>
                  <a:srgbClr val="C00000"/>
                </a:solidFill>
              </a:rPr>
              <a:t>Dept.deptno</a:t>
            </a:r>
            <a:endParaRPr lang="el-GR" sz="1800" b="1" dirty="0">
              <a:solidFill>
                <a:srgbClr val="C00000"/>
              </a:solidFill>
            </a:endParaRPr>
          </a:p>
        </p:txBody>
      </p:sp>
      <p:sp>
        <p:nvSpPr>
          <p:cNvPr id="9" name="Rectangle 8"/>
          <p:cNvSpPr/>
          <p:nvPr/>
        </p:nvSpPr>
        <p:spPr>
          <a:xfrm>
            <a:off x="467544" y="6488668"/>
            <a:ext cx="6768752" cy="369332"/>
          </a:xfrm>
          <a:prstGeom prst="rect">
            <a:avLst/>
          </a:prstGeom>
        </p:spPr>
        <p:txBody>
          <a:bodyPr wrap="square">
            <a:spAutoFit/>
          </a:bodyPr>
          <a:lstStyle/>
          <a:p>
            <a:r>
              <a:rPr lang="el-GR" dirty="0">
                <a:latin typeface="+mn-lt"/>
              </a:rPr>
              <a:t>Προσοχή η </a:t>
            </a:r>
            <a:r>
              <a:rPr lang="el-GR" dirty="0" smtClean="0">
                <a:latin typeface="+mn-lt"/>
              </a:rPr>
              <a:t>υπάλληλος </a:t>
            </a:r>
            <a:r>
              <a:rPr lang="el-GR" dirty="0">
                <a:latin typeface="+mn-lt"/>
              </a:rPr>
              <a:t>7998 δεν συμπεριλαμβάνεται στη σύνδεση.</a:t>
            </a:r>
          </a:p>
        </p:txBody>
      </p:sp>
    </p:spTree>
    <p:extLst>
      <p:ext uri="{BB962C8B-B14F-4D97-AF65-F5344CB8AC3E}">
        <p14:creationId xmlns="" xmlns:p14="http://schemas.microsoft.com/office/powerpoint/2010/main" val="327232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432048"/>
          </a:xfrm>
        </p:spPr>
        <p:txBody>
          <a:bodyPr>
            <a:normAutofit/>
          </a:bodyPr>
          <a:lstStyle/>
          <a:p>
            <a:pPr marL="0" indent="0">
              <a:buNone/>
            </a:pPr>
            <a:r>
              <a:rPr lang="el-GR" sz="2000" dirty="0"/>
              <a:t>Και να η επιλογή στηλών (ή πράξεων μεταξύ των στηλών) για προβολή</a:t>
            </a:r>
          </a:p>
          <a:p>
            <a:pPr marL="0" indent="0">
              <a:buNone/>
            </a:pPr>
            <a:endParaRPr lang="el-GR" sz="2000" dirty="0"/>
          </a:p>
        </p:txBody>
      </p:sp>
      <p:graphicFrame>
        <p:nvGraphicFramePr>
          <p:cNvPr id="4" name="Table 3"/>
          <p:cNvGraphicFramePr>
            <a:graphicFrameLocks noGrp="1"/>
          </p:cNvGraphicFramePr>
          <p:nvPr>
            <p:extLst>
              <p:ext uri="{D42A27DB-BD31-4B8C-83A1-F6EECF244321}">
                <p14:modId xmlns="" xmlns:p14="http://schemas.microsoft.com/office/powerpoint/2010/main" val="3386089017"/>
              </p:ext>
            </p:extLst>
          </p:nvPr>
        </p:nvGraphicFramePr>
        <p:xfrm>
          <a:off x="251520" y="1772816"/>
          <a:ext cx="8640960" cy="1008111"/>
        </p:xfrm>
        <a:graphic>
          <a:graphicData uri="http://schemas.openxmlformats.org/drawingml/2006/table">
            <a:tbl>
              <a:tblPr firstRow="1">
                <a:tableStyleId>{5C22544A-7EE6-4342-B048-85BDC9FD1C3A}</a:tableStyleId>
              </a:tblPr>
              <a:tblGrid>
                <a:gridCol w="864096"/>
                <a:gridCol w="936104"/>
                <a:gridCol w="1080120"/>
                <a:gridCol w="648072"/>
                <a:gridCol w="1872208"/>
                <a:gridCol w="1728192"/>
                <a:gridCol w="1512168"/>
              </a:tblGrid>
              <a:tr h="336037">
                <a:tc>
                  <a:txBody>
                    <a:bodyPr/>
                    <a:lstStyle/>
                    <a:p>
                      <a:pPr>
                        <a:spcAft>
                          <a:spcPts val="0"/>
                        </a:spcAft>
                      </a:pPr>
                      <a:r>
                        <a:rPr lang="en-US" dirty="0" err="1">
                          <a:solidFill>
                            <a:srgbClr val="FFFF00"/>
                          </a:solidFill>
                        </a:rPr>
                        <a:t>Empno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Ename</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Job</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Sal+NVL</a:t>
                      </a:r>
                      <a:r>
                        <a:rPr lang="en-US" dirty="0">
                          <a:solidFill>
                            <a:srgbClr val="FFFF00"/>
                          </a:solidFill>
                        </a:rPr>
                        <a:t>(Comm,0)</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smtClean="0">
                          <a:solidFill>
                            <a:srgbClr val="FFFF00"/>
                          </a:solidFill>
                        </a:rPr>
                        <a:t>Emp.Deptno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Dname</a:t>
                      </a:r>
                      <a:endParaRPr lang="el-GR" dirty="0">
                        <a:solidFill>
                          <a:srgbClr val="FFFF00"/>
                        </a:solidFill>
                      </a:endParaRPr>
                    </a:p>
                  </a:txBody>
                  <a:tcPr marL="68580" marR="68580" marT="0" marB="0">
                    <a:solidFill>
                      <a:srgbClr val="004B82"/>
                    </a:solidFill>
                  </a:tcPr>
                </a:tc>
              </a:tr>
              <a:tr h="336037">
                <a:tc>
                  <a:txBody>
                    <a:bodyPr/>
                    <a:lstStyle/>
                    <a:p>
                      <a:pPr>
                        <a:spcAft>
                          <a:spcPts val="0"/>
                        </a:spcAft>
                      </a:pPr>
                      <a:r>
                        <a:rPr lang="en-US"/>
                        <a:t>7902</a:t>
                      </a:r>
                      <a:endParaRPr lang="el-G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a:t>RESEARCH</a:t>
                      </a:r>
                      <a:endParaRPr lang="el-GR"/>
                    </a:p>
                  </a:txBody>
                  <a:tcPr marL="68580" marR="68580" marT="0" marB="0"/>
                </a:tc>
              </a:tr>
              <a:tr h="336037">
                <a:tc>
                  <a:txBody>
                    <a:bodyPr/>
                    <a:lstStyle/>
                    <a:p>
                      <a:pPr>
                        <a:spcAft>
                          <a:spcPts val="0"/>
                        </a:spcAft>
                      </a:pPr>
                      <a:r>
                        <a:rPr lang="en-US"/>
                        <a:t>7788</a:t>
                      </a:r>
                      <a:endParaRPr lang="el-GR"/>
                    </a:p>
                  </a:txBody>
                  <a:tcPr marL="68580" marR="68580" marT="0" marB="0"/>
                </a:tc>
                <a:tc>
                  <a:txBody>
                    <a:bodyPr/>
                    <a:lstStyle/>
                    <a:p>
                      <a:pPr>
                        <a:spcAft>
                          <a:spcPts val="0"/>
                        </a:spcAft>
                      </a:pPr>
                      <a:r>
                        <a:rPr lang="en-US" dirty="0"/>
                        <a:t>SCOTT</a:t>
                      </a:r>
                      <a:endParaRPr lang="el-GR" dirty="0"/>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
        <p:nvSpPr>
          <p:cNvPr id="5" name="Rectangle 4"/>
          <p:cNvSpPr/>
          <p:nvPr/>
        </p:nvSpPr>
        <p:spPr>
          <a:xfrm>
            <a:off x="457666" y="2980249"/>
            <a:ext cx="8064896" cy="3508140"/>
          </a:xfrm>
          <a:prstGeom prst="rect">
            <a:avLst/>
          </a:prstGeom>
        </p:spPr>
        <p:txBody>
          <a:bodyPr wrap="square">
            <a:spAutoFit/>
          </a:bodyPr>
          <a:lstStyle/>
          <a:p>
            <a:pPr>
              <a:lnSpc>
                <a:spcPct val="114000"/>
              </a:lnSpc>
              <a:spcBef>
                <a:spcPts val="600"/>
              </a:spcBef>
            </a:pPr>
            <a:r>
              <a:rPr lang="el-GR" sz="2000" dirty="0">
                <a:latin typeface="+mn-lt"/>
              </a:rPr>
              <a:t>Να και μία παραλλαγή της προηγούμενης εντολής.</a:t>
            </a:r>
          </a:p>
          <a:p>
            <a:pPr>
              <a:lnSpc>
                <a:spcPct val="114000"/>
              </a:lnSpc>
              <a:spcBef>
                <a:spcPts val="600"/>
              </a:spcBef>
            </a:pPr>
            <a:r>
              <a:rPr lang="en-US" dirty="0">
                <a:latin typeface="Courier New" panose="02070309020205020404" pitchFamily="49" charset="0"/>
                <a:cs typeface="Courier New" panose="02070309020205020404" pitchFamily="49" charset="0"/>
              </a:rPr>
              <a:t>SELECT </a:t>
            </a:r>
            <a:r>
              <a:rPr lang="en-US" dirty="0" err="1">
                <a:latin typeface="Courier New" panose="02070309020205020404" pitchFamily="49" charset="0"/>
                <a:cs typeface="Courier New" panose="02070309020205020404" pitchFamily="49" charset="0"/>
              </a:rPr>
              <a:t>empno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ename</a:t>
            </a:r>
            <a:r>
              <a:rPr lang="en-US" dirty="0">
                <a:latin typeface="Courier New" panose="02070309020205020404" pitchFamily="49" charset="0"/>
                <a:cs typeface="Courier New" panose="02070309020205020404" pitchFamily="49" charset="0"/>
              </a:rPr>
              <a:t>, job, </a:t>
            </a:r>
            <a:r>
              <a:rPr lang="en-US" dirty="0" err="1">
                <a:latin typeface="Courier New" panose="02070309020205020404" pitchFamily="49" charset="0"/>
                <a:cs typeface="Courier New" panose="02070309020205020404" pitchFamily="49" charset="0"/>
              </a:rPr>
              <a:t>sal</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sal+nvl</a:t>
            </a:r>
            <a:r>
              <a:rPr lang="en-US" dirty="0">
                <a:latin typeface="Courier New" panose="02070309020205020404" pitchFamily="49" charset="0"/>
                <a:cs typeface="Courier New" panose="02070309020205020404" pitchFamily="49" charset="0"/>
              </a:rPr>
              <a:t>(comm,0), </a:t>
            </a:r>
            <a:r>
              <a:rPr lang="en-US" dirty="0" err="1" smtClean="0">
                <a:latin typeface="Courier New" panose="02070309020205020404" pitchFamily="49" charset="0"/>
                <a:cs typeface="Courier New" panose="02070309020205020404" pitchFamily="49" charset="0"/>
              </a:rPr>
              <a:t>emp.deptno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dname</a:t>
            </a:r>
            <a:endParaRPr lang="el-GR" dirty="0">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FROM </a:t>
            </a:r>
            <a:r>
              <a:rPr lang="en-US" b="1" dirty="0" smtClean="0">
                <a:solidFill>
                  <a:schemeClr val="accent2"/>
                </a:solidFill>
                <a:latin typeface="Courier New" panose="02070309020205020404" pitchFamily="49" charset="0"/>
                <a:cs typeface="Courier New" panose="02070309020205020404" pitchFamily="49" charset="0"/>
              </a:rPr>
              <a:t>dept </a:t>
            </a:r>
            <a:r>
              <a:rPr lang="en-US" b="1" dirty="0">
                <a:solidFill>
                  <a:schemeClr val="accent2"/>
                </a:solidFill>
                <a:latin typeface="Courier New" panose="02070309020205020404" pitchFamily="49" charset="0"/>
                <a:cs typeface="Courier New" panose="02070309020205020404" pitchFamily="49" charset="0"/>
              </a:rPr>
              <a:t>, </a:t>
            </a:r>
            <a:r>
              <a:rPr lang="en-US" b="1" dirty="0" err="1" smtClean="0">
                <a:solidFill>
                  <a:schemeClr val="accent2"/>
                </a:solidFill>
                <a:latin typeface="Courier New" panose="02070309020205020404" pitchFamily="49" charset="0"/>
                <a:cs typeface="Courier New" panose="02070309020205020404" pitchFamily="49" charset="0"/>
              </a:rPr>
              <a:t>emp</a:t>
            </a:r>
            <a:endParaRPr lang="el-GR" b="1" dirty="0">
              <a:solidFill>
                <a:schemeClr val="accent2"/>
              </a:solidFill>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WHERE </a:t>
            </a:r>
            <a:r>
              <a:rPr lang="en-US" b="1" dirty="0" err="1" smtClean="0">
                <a:solidFill>
                  <a:schemeClr val="accent2"/>
                </a:solidFill>
                <a:latin typeface="Courier New" panose="02070309020205020404" pitchFamily="49" charset="0"/>
                <a:cs typeface="Courier New" panose="02070309020205020404" pitchFamily="49" charset="0"/>
              </a:rPr>
              <a:t>dept.deptno</a:t>
            </a:r>
            <a:r>
              <a:rPr lang="en-US" b="1" dirty="0">
                <a:solidFill>
                  <a:schemeClr val="accent2"/>
                </a:solidFill>
                <a:latin typeface="Courier New" panose="02070309020205020404" pitchFamily="49" charset="0"/>
                <a:cs typeface="Courier New" panose="02070309020205020404" pitchFamily="49" charset="0"/>
              </a:rPr>
              <a:t>= </a:t>
            </a:r>
            <a:r>
              <a:rPr lang="en-US" b="1" dirty="0" err="1" smtClean="0">
                <a:solidFill>
                  <a:schemeClr val="accent2"/>
                </a:solidFill>
                <a:latin typeface="Courier New" panose="02070309020205020404" pitchFamily="49" charset="0"/>
                <a:cs typeface="Courier New" panose="02070309020205020404" pitchFamily="49" charset="0"/>
              </a:rPr>
              <a:t>emp.deptno</a:t>
            </a:r>
            <a:endParaRPr lang="el-GR" b="1" dirty="0">
              <a:solidFill>
                <a:schemeClr val="accent2"/>
              </a:solidFill>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AND job IN ('ANALYST', 'PROGRAMMER')</a:t>
            </a:r>
            <a:endParaRPr lang="el-GR" dirty="0">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ORDER BY </a:t>
            </a:r>
            <a:r>
              <a:rPr lang="en-US" dirty="0" err="1">
                <a:latin typeface="Courier New" panose="02070309020205020404" pitchFamily="49" charset="0"/>
                <a:cs typeface="Courier New" panose="02070309020205020404" pitchFamily="49" charset="0"/>
              </a:rPr>
              <a:t>ename</a:t>
            </a:r>
            <a:r>
              <a:rPr lang="en-US" dirty="0" smtClean="0">
                <a:latin typeface="Courier New" panose="02070309020205020404" pitchFamily="49" charset="0"/>
                <a:cs typeface="Courier New" panose="02070309020205020404" pitchFamily="49" charset="0"/>
              </a:rPr>
              <a:t>;</a:t>
            </a:r>
          </a:p>
          <a:p>
            <a:pPr>
              <a:lnSpc>
                <a:spcPct val="114000"/>
              </a:lnSpc>
              <a:spcBef>
                <a:spcPts val="600"/>
              </a:spcBef>
            </a:pPr>
            <a:endParaRPr lang="en-US" dirty="0">
              <a:latin typeface="Courier New" panose="02070309020205020404" pitchFamily="49" charset="0"/>
              <a:cs typeface="Courier New" panose="02070309020205020404" pitchFamily="49" charset="0"/>
            </a:endParaRPr>
          </a:p>
          <a:p>
            <a:pPr>
              <a:lnSpc>
                <a:spcPct val="114000"/>
              </a:lnSpc>
              <a:spcBef>
                <a:spcPts val="600"/>
              </a:spcBef>
            </a:pPr>
            <a:r>
              <a:rPr lang="en-US" b="1" dirty="0" smtClean="0">
                <a:solidFill>
                  <a:srgbClr val="FF0000"/>
                </a:solidFill>
                <a:latin typeface="Courier New" panose="02070309020205020404" pitchFamily="49" charset="0"/>
                <a:cs typeface="Courier New" panose="02070309020205020404" pitchFamily="49" charset="0"/>
              </a:rPr>
              <a:t>MySQL: IFNULL</a:t>
            </a:r>
            <a:endParaRPr lang="el-GR"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1990498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620688"/>
            <a:ext cx="8229600" cy="432048"/>
          </a:xfrm>
        </p:spPr>
        <p:txBody>
          <a:bodyPr>
            <a:normAutofit fontScale="25000" lnSpcReduction="20000"/>
          </a:bodyPr>
          <a:lstStyle/>
          <a:p>
            <a:pPr marL="0" indent="0">
              <a:buNone/>
            </a:pPr>
            <a:r>
              <a:rPr lang="el-GR" sz="8000" dirty="0" smtClean="0"/>
              <a:t>Σε λογικό επίπεδο γίνεται σύνδεση των δύο πινάκων: </a:t>
            </a:r>
            <a:r>
              <a:rPr lang="el-GR" sz="8000" b="1" dirty="0" smtClean="0">
                <a:solidFill>
                  <a:srgbClr val="C00000"/>
                </a:solidFill>
              </a:rPr>
              <a:t>Αντί της στήλης </a:t>
            </a:r>
            <a:r>
              <a:rPr lang="en-US" sz="8000" b="1" dirty="0" err="1" smtClean="0">
                <a:solidFill>
                  <a:srgbClr val="C00000"/>
                </a:solidFill>
              </a:rPr>
              <a:t>Deptno</a:t>
            </a:r>
            <a:r>
              <a:rPr lang="el-GR" sz="8000" b="1" dirty="0" smtClean="0">
                <a:solidFill>
                  <a:srgbClr val="C00000"/>
                </a:solidFill>
              </a:rPr>
              <a:t> του πίνακα στην πραγματικότητα έχουμε  δύο στήλες, τις στήλες </a:t>
            </a:r>
            <a:r>
              <a:rPr lang="en-US" sz="8000" b="1" dirty="0" err="1" smtClean="0">
                <a:solidFill>
                  <a:srgbClr val="C00000"/>
                </a:solidFill>
              </a:rPr>
              <a:t>Emp.deptno</a:t>
            </a:r>
            <a:r>
              <a:rPr lang="el-GR" sz="8000" b="1" dirty="0" smtClean="0">
                <a:solidFill>
                  <a:srgbClr val="C00000"/>
                </a:solidFill>
              </a:rPr>
              <a:t>, </a:t>
            </a:r>
            <a:r>
              <a:rPr lang="en-US" sz="8000" b="1" dirty="0" err="1" smtClean="0">
                <a:solidFill>
                  <a:srgbClr val="C00000"/>
                </a:solidFill>
              </a:rPr>
              <a:t>Dept.deptno</a:t>
            </a:r>
            <a:r>
              <a:rPr lang="el-GR" sz="8000" b="1" dirty="0" smtClean="0">
                <a:solidFill>
                  <a:srgbClr val="C00000"/>
                </a:solidFill>
              </a:rPr>
              <a:t>, όπου </a:t>
            </a:r>
            <a:r>
              <a:rPr lang="en-US" sz="8000" b="1" dirty="0" err="1" smtClean="0">
                <a:solidFill>
                  <a:srgbClr val="C00000"/>
                </a:solidFill>
              </a:rPr>
              <a:t>Emp.deptno</a:t>
            </a:r>
            <a:r>
              <a:rPr lang="el-GR" sz="8000" b="1" dirty="0" smtClean="0">
                <a:solidFill>
                  <a:srgbClr val="C00000"/>
                </a:solidFill>
              </a:rPr>
              <a:t>=</a:t>
            </a:r>
            <a:r>
              <a:rPr lang="en-US" sz="8000" b="1" dirty="0" err="1" smtClean="0">
                <a:solidFill>
                  <a:srgbClr val="C00000"/>
                </a:solidFill>
              </a:rPr>
              <a:t>Dept.deptno</a:t>
            </a:r>
            <a:endParaRPr lang="el-GR" sz="8000" b="1" dirty="0" smtClean="0">
              <a:solidFill>
                <a:srgbClr val="C00000"/>
              </a:solidFill>
            </a:endParaRPr>
          </a:p>
          <a:p>
            <a:pPr marL="0" indent="0">
              <a:buNone/>
            </a:pPr>
            <a:endParaRPr lang="el-GR" sz="2000" dirty="0"/>
          </a:p>
          <a:p>
            <a:pPr marL="0" indent="0">
              <a:buNone/>
            </a:pPr>
            <a:endParaRPr lang="el-GR" sz="2000" dirty="0"/>
          </a:p>
        </p:txBody>
      </p:sp>
      <p:graphicFrame>
        <p:nvGraphicFramePr>
          <p:cNvPr id="4" name="Table 3"/>
          <p:cNvGraphicFramePr>
            <a:graphicFrameLocks noGrp="1"/>
          </p:cNvGraphicFramePr>
          <p:nvPr>
            <p:extLst>
              <p:ext uri="{D42A27DB-BD31-4B8C-83A1-F6EECF244321}">
                <p14:modId xmlns="" xmlns:p14="http://schemas.microsoft.com/office/powerpoint/2010/main" val="2003928333"/>
              </p:ext>
            </p:extLst>
          </p:nvPr>
        </p:nvGraphicFramePr>
        <p:xfrm>
          <a:off x="179512" y="1628800"/>
          <a:ext cx="8784976" cy="3657600"/>
        </p:xfrm>
        <a:graphic>
          <a:graphicData uri="http://schemas.openxmlformats.org/drawingml/2006/table">
            <a:tbl>
              <a:tblPr firstRow="1">
                <a:tableStyleId>{5C22544A-7EE6-4342-B048-85BDC9FD1C3A}</a:tableStyleId>
              </a:tblPr>
              <a:tblGrid>
                <a:gridCol w="792088"/>
                <a:gridCol w="864096"/>
                <a:gridCol w="1080120"/>
                <a:gridCol w="648072"/>
                <a:gridCol w="936104"/>
                <a:gridCol w="575125"/>
                <a:gridCol w="721019"/>
                <a:gridCol w="878715"/>
                <a:gridCol w="1200051"/>
                <a:gridCol w="1089586"/>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smtClean="0">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SCOTT</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FORD</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bl>
          </a:graphicData>
        </a:graphic>
      </p:graphicFrame>
    </p:spTree>
    <p:extLst>
      <p:ext uri="{BB962C8B-B14F-4D97-AF65-F5344CB8AC3E}">
        <p14:creationId xmlns="" xmlns:p14="http://schemas.microsoft.com/office/powerpoint/2010/main" val="1792233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504056"/>
          </a:xfrm>
        </p:spPr>
        <p:txBody>
          <a:bodyPr>
            <a:normAutofit/>
          </a:bodyPr>
          <a:lstStyle/>
          <a:p>
            <a:pPr marL="0" indent="0">
              <a:buNone/>
            </a:pPr>
            <a:r>
              <a:rPr lang="el-GR" sz="2000" dirty="0"/>
              <a:t>Και να η επιλογή στηλών (ή πράξεων μεταξύ των στηλών) για προβολή</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graphicFrame>
        <p:nvGraphicFramePr>
          <p:cNvPr id="5" name="Table 4"/>
          <p:cNvGraphicFramePr>
            <a:graphicFrameLocks noGrp="1"/>
          </p:cNvGraphicFramePr>
          <p:nvPr>
            <p:extLst>
              <p:ext uri="{D42A27DB-BD31-4B8C-83A1-F6EECF244321}">
                <p14:modId xmlns="" xmlns:p14="http://schemas.microsoft.com/office/powerpoint/2010/main" val="4168260002"/>
              </p:ext>
            </p:extLst>
          </p:nvPr>
        </p:nvGraphicFramePr>
        <p:xfrm>
          <a:off x="539552" y="1772816"/>
          <a:ext cx="8136904" cy="822960"/>
        </p:xfrm>
        <a:graphic>
          <a:graphicData uri="http://schemas.openxmlformats.org/drawingml/2006/table">
            <a:tbl>
              <a:tblPr firstRow="1">
                <a:tableStyleId>{5C22544A-7EE6-4342-B048-85BDC9FD1C3A}</a:tableStyleId>
              </a:tblPr>
              <a:tblGrid>
                <a:gridCol w="864096"/>
                <a:gridCol w="792088"/>
                <a:gridCol w="1008112"/>
                <a:gridCol w="720080"/>
                <a:gridCol w="1872208"/>
                <a:gridCol w="1656184"/>
                <a:gridCol w="1224136"/>
              </a:tblGrid>
              <a:tr h="0">
                <a:tc>
                  <a:txBody>
                    <a:bodyPr/>
                    <a:lstStyle/>
                    <a:p>
                      <a:pPr>
                        <a:spcAft>
                          <a:spcPts val="0"/>
                        </a:spcAft>
                      </a:pPr>
                      <a:r>
                        <a:rPr lang="en-US" dirty="0" err="1"/>
                        <a:t>Empno</a:t>
                      </a:r>
                      <a:endParaRPr lang="el-GR" dirty="0"/>
                    </a:p>
                  </a:txBody>
                  <a:tcPr marL="68580" marR="68580" marT="0" marB="0">
                    <a:solidFill>
                      <a:srgbClr val="004B82"/>
                    </a:solidFill>
                  </a:tcPr>
                </a:tc>
                <a:tc>
                  <a:txBody>
                    <a:bodyPr/>
                    <a:lstStyle/>
                    <a:p>
                      <a:pPr>
                        <a:spcAft>
                          <a:spcPts val="0"/>
                        </a:spcAft>
                      </a:pPr>
                      <a:r>
                        <a:rPr lang="en-US" dirty="0" err="1"/>
                        <a:t>Ename</a:t>
                      </a:r>
                      <a:endParaRPr lang="el-GR" dirty="0"/>
                    </a:p>
                  </a:txBody>
                  <a:tcPr marL="68580" marR="68580" marT="0" marB="0">
                    <a:solidFill>
                      <a:srgbClr val="004B82"/>
                    </a:solidFill>
                  </a:tcPr>
                </a:tc>
                <a:tc>
                  <a:txBody>
                    <a:bodyPr/>
                    <a:lstStyle/>
                    <a:p>
                      <a:pPr>
                        <a:spcAft>
                          <a:spcPts val="0"/>
                        </a:spcAft>
                      </a:pPr>
                      <a:r>
                        <a:rPr lang="en-US" dirty="0"/>
                        <a:t>Job</a:t>
                      </a:r>
                      <a:endParaRPr lang="el-GR" dirty="0"/>
                    </a:p>
                  </a:txBody>
                  <a:tcPr marL="68580" marR="68580" marT="0" marB="0">
                    <a:solidFill>
                      <a:srgbClr val="004B82"/>
                    </a:solidFill>
                  </a:tcPr>
                </a:tc>
                <a:tc>
                  <a:txBody>
                    <a:bodyPr/>
                    <a:lstStyle/>
                    <a:p>
                      <a:pPr>
                        <a:spcAft>
                          <a:spcPts val="0"/>
                        </a:spcAft>
                      </a:pPr>
                      <a:r>
                        <a:rPr lang="en-US" dirty="0"/>
                        <a:t>Sal</a:t>
                      </a:r>
                      <a:endParaRPr lang="el-GR" dirty="0"/>
                    </a:p>
                  </a:txBody>
                  <a:tcPr marL="68580" marR="68580" marT="0" marB="0">
                    <a:solidFill>
                      <a:srgbClr val="004B82"/>
                    </a:solidFill>
                  </a:tcPr>
                </a:tc>
                <a:tc>
                  <a:txBody>
                    <a:bodyPr/>
                    <a:lstStyle/>
                    <a:p>
                      <a:pPr>
                        <a:spcAft>
                          <a:spcPts val="0"/>
                        </a:spcAft>
                      </a:pPr>
                      <a:r>
                        <a:rPr lang="en-US" dirty="0" err="1"/>
                        <a:t>Sal+NVL</a:t>
                      </a:r>
                      <a:r>
                        <a:rPr lang="en-US" dirty="0"/>
                        <a:t>(Comm,0)</a:t>
                      </a:r>
                      <a:endParaRPr lang="el-GR" dirty="0"/>
                    </a:p>
                  </a:txBody>
                  <a:tcPr marL="68580" marR="68580" marT="0" marB="0">
                    <a:solidFill>
                      <a:srgbClr val="004B82"/>
                    </a:solidFill>
                  </a:tcPr>
                </a:tc>
                <a:tc>
                  <a:txBody>
                    <a:bodyPr/>
                    <a:lstStyle/>
                    <a:p>
                      <a:pPr>
                        <a:spcAft>
                          <a:spcPts val="0"/>
                        </a:spcAft>
                      </a:pPr>
                      <a:r>
                        <a:rPr lang="en-US" dirty="0" err="1" smtClean="0"/>
                        <a:t>Emp.Deptno</a:t>
                      </a:r>
                      <a:endParaRPr lang="el-GR" dirty="0"/>
                    </a:p>
                  </a:txBody>
                  <a:tcPr marL="68580" marR="68580" marT="0" marB="0">
                    <a:solidFill>
                      <a:srgbClr val="004B82"/>
                    </a:solidFill>
                  </a:tcPr>
                </a:tc>
                <a:tc>
                  <a:txBody>
                    <a:bodyPr/>
                    <a:lstStyle/>
                    <a:p>
                      <a:pPr>
                        <a:spcAft>
                          <a:spcPts val="0"/>
                        </a:spcAft>
                      </a:pPr>
                      <a:r>
                        <a:rPr lang="en-US" dirty="0" err="1"/>
                        <a:t>Dname</a:t>
                      </a:r>
                      <a:endParaRPr lang="el-GR" dirty="0"/>
                    </a:p>
                  </a:txBody>
                  <a:tcPr marL="68580" marR="68580" marT="0" marB="0">
                    <a:solidFill>
                      <a:srgbClr val="004B82"/>
                    </a:solidFill>
                  </a:tcPr>
                </a:tc>
              </a:tr>
              <a:tr h="0">
                <a:tc>
                  <a:txBody>
                    <a:bodyPr/>
                    <a:lstStyle/>
                    <a:p>
                      <a:pPr>
                        <a:spcAft>
                          <a:spcPts val="0"/>
                        </a:spcAft>
                      </a:pPr>
                      <a:r>
                        <a:rPr lang="en-US"/>
                        <a:t>7902</a:t>
                      </a:r>
                      <a:endParaRPr lang="el-G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a:t>ANALYST</a:t>
                      </a:r>
                      <a:endParaRPr lang="el-G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a:t>RESEARCH</a:t>
                      </a:r>
                      <a:endParaRPr lang="el-GR"/>
                    </a:p>
                  </a:txBody>
                  <a:tcPr marL="68580" marR="68580" marT="0" marB="0"/>
                </a:tc>
              </a:tr>
              <a:tr h="0">
                <a:tc>
                  <a:txBody>
                    <a:bodyPr/>
                    <a:lstStyle/>
                    <a:p>
                      <a:pPr>
                        <a:spcAft>
                          <a:spcPts val="0"/>
                        </a:spcAft>
                      </a:pPr>
                      <a:r>
                        <a:rPr lang="en-US"/>
                        <a:t>7788</a:t>
                      </a:r>
                      <a:endParaRPr lang="el-GR"/>
                    </a:p>
                  </a:txBody>
                  <a:tcPr marL="68580" marR="68580" marT="0" marB="0"/>
                </a:tc>
                <a:tc>
                  <a:txBody>
                    <a:bodyPr/>
                    <a:lstStyle/>
                    <a:p>
                      <a:pPr>
                        <a:spcAft>
                          <a:spcPts val="0"/>
                        </a:spcAft>
                      </a:pPr>
                      <a:r>
                        <a:rPr lang="en-US"/>
                        <a:t>SCOTT</a:t>
                      </a:r>
                      <a:endParaRPr lang="el-GR"/>
                    </a:p>
                  </a:txBody>
                  <a:tcPr marL="68580" marR="68580" marT="0" marB="0"/>
                </a:tc>
                <a:tc>
                  <a:txBody>
                    <a:bodyPr/>
                    <a:lstStyle/>
                    <a:p>
                      <a:pPr>
                        <a:spcAft>
                          <a:spcPts val="0"/>
                        </a:spcAft>
                      </a:pPr>
                      <a:r>
                        <a:rPr lang="en-US"/>
                        <a:t>ANALYST</a:t>
                      </a:r>
                      <a:endParaRPr lang="el-G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Tree>
    <p:extLst>
      <p:ext uri="{BB962C8B-B14F-4D97-AF65-F5344CB8AC3E}">
        <p14:creationId xmlns="" xmlns:p14="http://schemas.microsoft.com/office/powerpoint/2010/main" val="3690145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179512" y="476672"/>
          <a:ext cx="7847013" cy="3560763"/>
        </p:xfrm>
        <a:graphic>
          <a:graphicData uri="http://schemas.openxmlformats.org/presentationml/2006/ole">
            <p:oleObj spid="_x0000_s2058" name="Έγγραφο" r:id="rId3" imgW="5272455" imgH="2390315" progId="Word.Document.12">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 xmlns:p14="http://schemas.microsoft.com/office/powerpoint/2010/main" val="4112168557"/>
              </p:ext>
            </p:extLst>
          </p:nvPr>
        </p:nvGraphicFramePr>
        <p:xfrm>
          <a:off x="125760" y="1916832"/>
          <a:ext cx="8892481" cy="4392496"/>
        </p:xfrm>
        <a:graphic>
          <a:graphicData uri="http://schemas.openxmlformats.org/drawingml/2006/table">
            <a:tbl>
              <a:tblPr firstRow="1">
                <a:tableStyleId>{5C22544A-7EE6-4342-B048-85BDC9FD1C3A}</a:tableStyleId>
              </a:tblPr>
              <a:tblGrid>
                <a:gridCol w="735958"/>
                <a:gridCol w="880857"/>
                <a:gridCol w="1102374"/>
                <a:gridCol w="661424"/>
                <a:gridCol w="955390"/>
                <a:gridCol w="587933"/>
                <a:gridCol w="734916"/>
                <a:gridCol w="803612"/>
                <a:gridCol w="1327097"/>
                <a:gridCol w="1102920"/>
              </a:tblGrid>
              <a:tr h="274531">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smtClean="0">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274531">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dirty="0"/>
                        <a:t>300</a:t>
                      </a:r>
                      <a:endParaRPr lang="el-GR" sz="1600" dirty="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dirty="0"/>
                        <a:t>2975</a:t>
                      </a:r>
                      <a:endParaRPr lang="el-GR" sz="1600" dirty="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dirty="0"/>
                        <a:t>01/05/01</a:t>
                      </a:r>
                      <a:endParaRPr lang="el-GR" sz="1600" dirty="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274531">
                <a:tc>
                  <a:txBody>
                    <a:bodyPr/>
                    <a:lstStyle/>
                    <a:p>
                      <a:pPr>
                        <a:spcAft>
                          <a:spcPts val="0"/>
                        </a:spcAft>
                      </a:pPr>
                      <a:r>
                        <a:rPr lang="en-US" sz="1600" b="1" dirty="0">
                          <a:solidFill>
                            <a:srgbClr val="820000"/>
                          </a:solidFill>
                        </a:rPr>
                        <a:t>7788</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SCOTT</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dirty="0"/>
                        <a:t>7839</a:t>
                      </a:r>
                      <a:endParaRPr lang="el-GR" sz="1600" dirty="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274531">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b="1">
                          <a:solidFill>
                            <a:srgbClr val="820000"/>
                          </a:solidFill>
                        </a:rPr>
                        <a:t>7902</a:t>
                      </a:r>
                      <a:endParaRPr lang="el-GR" sz="1600" b="1">
                        <a:solidFill>
                          <a:srgbClr val="820000"/>
                        </a:solidFill>
                      </a:endParaRPr>
                    </a:p>
                  </a:txBody>
                  <a:tcPr marL="68580" marR="68580" marT="0" marB="0"/>
                </a:tc>
                <a:tc>
                  <a:txBody>
                    <a:bodyPr/>
                    <a:lstStyle/>
                    <a:p>
                      <a:pPr>
                        <a:spcAft>
                          <a:spcPts val="0"/>
                        </a:spcAft>
                      </a:pPr>
                      <a:r>
                        <a:rPr lang="en-US" sz="1600" b="1" dirty="0">
                          <a:solidFill>
                            <a:srgbClr val="820000"/>
                          </a:solidFill>
                        </a:rPr>
                        <a:t>FORD</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274531">
                <a:tc>
                  <a:txBody>
                    <a:bodyPr/>
                    <a:lstStyle/>
                    <a:p>
                      <a:pPr>
                        <a:spcAft>
                          <a:spcPts val="0"/>
                        </a:spcAft>
                      </a:pPr>
                      <a:r>
                        <a:rPr lang="en-US" sz="1600"/>
                        <a:t>7998</a:t>
                      </a:r>
                      <a:endParaRPr lang="el-GR" sz="1600"/>
                    </a:p>
                  </a:txBody>
                  <a:tcPr marL="68580" marR="68580" marT="0" marB="0"/>
                </a:tc>
                <a:tc>
                  <a:txBody>
                    <a:bodyPr/>
                    <a:lstStyle/>
                    <a:p>
                      <a:pPr>
                        <a:spcAft>
                          <a:spcPts val="0"/>
                        </a:spcAft>
                      </a:pPr>
                      <a:r>
                        <a:rPr lang="en-US" sz="1600"/>
                        <a:t>BATES</a:t>
                      </a:r>
                      <a:endParaRPr lang="el-GR" sz="1600"/>
                    </a:p>
                  </a:txBody>
                  <a:tcPr marL="68580" marR="68580" marT="0" marB="0"/>
                </a:tc>
                <a:tc>
                  <a:txBody>
                    <a:bodyPr/>
                    <a:lstStyle/>
                    <a:p>
                      <a:pPr>
                        <a:spcAft>
                          <a:spcPts val="0"/>
                        </a:spcAft>
                      </a:pPr>
                      <a:r>
                        <a:rPr lang="en-US" sz="1600"/>
                        <a:t>ANALYST</a:t>
                      </a:r>
                      <a:endParaRPr lang="el-GR" sz="1600"/>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17/11/07</a:t>
                      </a:r>
                      <a:endParaRPr lang="el-GR" sz="1600"/>
                    </a:p>
                  </a:txBody>
                  <a:tcPr marL="68580" marR="68580" marT="0" marB="0"/>
                </a:tc>
                <a:tc>
                  <a:txBody>
                    <a:bodyPr/>
                    <a:lstStyle/>
                    <a:p>
                      <a:pPr>
                        <a:spcAft>
                          <a:spcPts val="0"/>
                        </a:spcAft>
                      </a:pPr>
                      <a:r>
                        <a:rPr lang="en-US" sz="1600"/>
                        <a:t>1000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sp>
        <p:nvSpPr>
          <p:cNvPr id="6" name="Content Placeholder 2"/>
          <p:cNvSpPr>
            <a:spLocks noGrp="1"/>
          </p:cNvSpPr>
          <p:nvPr>
            <p:ph idx="1"/>
          </p:nvPr>
        </p:nvSpPr>
        <p:spPr>
          <a:xfrm>
            <a:off x="457200" y="1052736"/>
            <a:ext cx="8229600" cy="360040"/>
          </a:xfrm>
        </p:spPr>
        <p:txBody>
          <a:bodyPr>
            <a:noAutofit/>
          </a:bodyPr>
          <a:lstStyle/>
          <a:p>
            <a:pPr>
              <a:spcAft>
                <a:spcPts val="0"/>
              </a:spcAft>
            </a:pPr>
            <a:r>
              <a:rPr lang="el-GR" sz="1800" dirty="0"/>
              <a:t>Σε λογικό επίπεδο γίνεται σύνδεση των δύο πινάκων</a:t>
            </a:r>
            <a:r>
              <a:rPr lang="el-GR" sz="1800" dirty="0" smtClean="0"/>
              <a:t>: Αντί της στήλης </a:t>
            </a:r>
            <a:r>
              <a:rPr lang="en-US" sz="1800" dirty="0" err="1" smtClean="0"/>
              <a:t>Deptno</a:t>
            </a:r>
            <a:r>
              <a:rPr lang="el-GR" sz="1800" dirty="0" smtClean="0"/>
              <a:t> του πίνακα στην πραγματικότητα έχουμε τις στήλες </a:t>
            </a:r>
            <a:r>
              <a:rPr lang="en-US" sz="1800" dirty="0" err="1" smtClean="0"/>
              <a:t>Emp.deptno</a:t>
            </a:r>
            <a:r>
              <a:rPr lang="el-GR" sz="1800" dirty="0" smtClean="0"/>
              <a:t>, </a:t>
            </a:r>
            <a:r>
              <a:rPr lang="en-US" sz="1800" dirty="0" err="1" smtClean="0"/>
              <a:t>Dept.deptno</a:t>
            </a:r>
            <a:r>
              <a:rPr lang="el-GR" sz="1800" dirty="0" smtClean="0"/>
              <a:t> </a:t>
            </a:r>
          </a:p>
          <a:p>
            <a:pPr marL="0" indent="0">
              <a:buNone/>
            </a:pPr>
            <a:endParaRPr lang="el-GR" sz="1800" dirty="0"/>
          </a:p>
        </p:txBody>
      </p:sp>
    </p:spTree>
    <p:extLst>
      <p:ext uri="{BB962C8B-B14F-4D97-AF65-F5344CB8AC3E}">
        <p14:creationId xmlns="" xmlns:p14="http://schemas.microsoft.com/office/powerpoint/2010/main" val="2380732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864096"/>
          </a:xfrm>
        </p:spPr>
        <p:txBody>
          <a:bodyPr>
            <a:normAutofit/>
          </a:bodyPr>
          <a:lstStyle/>
          <a:p>
            <a:pPr marL="0" indent="0">
              <a:buNone/>
            </a:pPr>
            <a:r>
              <a:rPr lang="el-GR" sz="2000" dirty="0"/>
              <a:t>Προσοχή η υπάλληλος 7998 συμπεριλαμβάνεται στη σύνδεση. Επομένως τα αποτελέσματα είναι</a:t>
            </a:r>
            <a:r>
              <a:rPr lang="en-US" sz="2000" dirty="0"/>
              <a:t>: </a:t>
            </a:r>
            <a:endParaRPr lang="el-GR" sz="2000" dirty="0"/>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graphicFrame>
        <p:nvGraphicFramePr>
          <p:cNvPr id="5" name="Table 4"/>
          <p:cNvGraphicFramePr>
            <a:graphicFrameLocks noGrp="1"/>
          </p:cNvGraphicFramePr>
          <p:nvPr>
            <p:extLst>
              <p:ext uri="{D42A27DB-BD31-4B8C-83A1-F6EECF244321}">
                <p14:modId xmlns="" xmlns:p14="http://schemas.microsoft.com/office/powerpoint/2010/main" val="3288133223"/>
              </p:ext>
            </p:extLst>
          </p:nvPr>
        </p:nvGraphicFramePr>
        <p:xfrm>
          <a:off x="431541" y="1988840"/>
          <a:ext cx="8280918" cy="1097280"/>
        </p:xfrm>
        <a:graphic>
          <a:graphicData uri="http://schemas.openxmlformats.org/drawingml/2006/table">
            <a:tbl>
              <a:tblPr firstRow="1">
                <a:tableStyleId>{5C22544A-7EE6-4342-B048-85BDC9FD1C3A}</a:tableStyleId>
              </a:tblPr>
              <a:tblGrid>
                <a:gridCol w="864095"/>
                <a:gridCol w="864096"/>
                <a:gridCol w="1008112"/>
                <a:gridCol w="648072"/>
                <a:gridCol w="1872208"/>
                <a:gridCol w="1728192"/>
                <a:gridCol w="1296143"/>
              </a:tblGrid>
              <a:tr h="0">
                <a:tc>
                  <a:txBody>
                    <a:bodyPr/>
                    <a:lstStyle/>
                    <a:p>
                      <a:pPr>
                        <a:spcAft>
                          <a:spcPts val="0"/>
                        </a:spcAft>
                      </a:pPr>
                      <a:r>
                        <a:rPr lang="en-US" dirty="0" err="1">
                          <a:solidFill>
                            <a:srgbClr val="FFFF00"/>
                          </a:solidFill>
                        </a:rPr>
                        <a:t>Empno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Ename</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Job</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r>
                        <a:rPr lang="el-GR" dirty="0">
                          <a:solidFill>
                            <a:srgbClr val="FFFF00"/>
                          </a:solidFill>
                        </a:rPr>
                        <a:t>+</a:t>
                      </a:r>
                      <a:r>
                        <a:rPr lang="en-US" dirty="0">
                          <a:solidFill>
                            <a:srgbClr val="FFFF00"/>
                          </a:solidFill>
                        </a:rPr>
                        <a:t>NVL</a:t>
                      </a:r>
                      <a:r>
                        <a:rPr lang="el-GR" dirty="0">
                          <a:solidFill>
                            <a:srgbClr val="FFFF00"/>
                          </a:solidFill>
                        </a:rPr>
                        <a:t>(</a:t>
                      </a:r>
                      <a:r>
                        <a:rPr lang="en-US" dirty="0" err="1">
                          <a:solidFill>
                            <a:srgbClr val="FFFF00"/>
                          </a:solidFill>
                        </a:rPr>
                        <a:t>Comm</a:t>
                      </a:r>
                      <a:r>
                        <a:rPr lang="el-GR" dirty="0">
                          <a:solidFill>
                            <a:srgbClr val="FFFF00"/>
                          </a:solidFill>
                        </a:rPr>
                        <a:t>,0)</a:t>
                      </a:r>
                    </a:p>
                  </a:txBody>
                  <a:tcPr marL="68580" marR="68580" marT="0" marB="0">
                    <a:solidFill>
                      <a:srgbClr val="004B82"/>
                    </a:solidFill>
                  </a:tcPr>
                </a:tc>
                <a:tc>
                  <a:txBody>
                    <a:bodyPr/>
                    <a:lstStyle/>
                    <a:p>
                      <a:pPr>
                        <a:spcAft>
                          <a:spcPts val="0"/>
                        </a:spcAft>
                      </a:pPr>
                      <a:r>
                        <a:rPr lang="en-US" dirty="0" err="1" smtClean="0">
                          <a:solidFill>
                            <a:srgbClr val="FFFF00"/>
                          </a:solidFill>
                        </a:rPr>
                        <a:t>Emp</a:t>
                      </a:r>
                      <a:r>
                        <a:rPr lang="el-GR" dirty="0">
                          <a:solidFill>
                            <a:srgbClr val="FFFF00"/>
                          </a:solidFill>
                        </a:rPr>
                        <a:t>.</a:t>
                      </a:r>
                      <a:r>
                        <a:rPr lang="en-US" dirty="0" err="1">
                          <a:solidFill>
                            <a:srgbClr val="FFFF00"/>
                          </a:solidFill>
                        </a:rPr>
                        <a:t>Deptno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Dname</a:t>
                      </a:r>
                      <a:endParaRPr lang="el-GR" dirty="0">
                        <a:solidFill>
                          <a:srgbClr val="FFFF00"/>
                        </a:solidFill>
                      </a:endParaRPr>
                    </a:p>
                  </a:txBody>
                  <a:tcPr marL="68580" marR="68580" marT="0" marB="0">
                    <a:solidFill>
                      <a:srgbClr val="004B82"/>
                    </a:solidFill>
                  </a:tcPr>
                </a:tc>
              </a:tr>
              <a:tr h="0">
                <a:tc>
                  <a:txBody>
                    <a:bodyPr/>
                    <a:lstStyle/>
                    <a:p>
                      <a:pPr>
                        <a:spcAft>
                          <a:spcPts val="0"/>
                        </a:spcAft>
                      </a:pPr>
                      <a:r>
                        <a:rPr lang="en-US"/>
                        <a:t>7998</a:t>
                      </a:r>
                      <a:endParaRPr lang="el-GR"/>
                    </a:p>
                  </a:txBody>
                  <a:tcPr marL="68580" marR="68580" marT="0" marB="0"/>
                </a:tc>
                <a:tc>
                  <a:txBody>
                    <a:bodyPr/>
                    <a:lstStyle/>
                    <a:p>
                      <a:pPr>
                        <a:spcAft>
                          <a:spcPts val="0"/>
                        </a:spcAft>
                      </a:pPr>
                      <a:r>
                        <a:rPr lang="en-US"/>
                        <a:t>BATES</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1000</a:t>
                      </a:r>
                    </a:p>
                  </a:txBody>
                  <a:tcPr marL="68580" marR="68580" marT="0" marB="0"/>
                </a:tc>
                <a:tc>
                  <a:txBody>
                    <a:bodyPr/>
                    <a:lstStyle/>
                    <a:p>
                      <a:pPr>
                        <a:spcAft>
                          <a:spcPts val="0"/>
                        </a:spcAft>
                      </a:pPr>
                      <a:r>
                        <a:rPr lang="el-GR"/>
                        <a:t>1000</a:t>
                      </a:r>
                    </a:p>
                  </a:txBody>
                  <a:tcPr marL="68580" marR="68580" marT="0" marB="0"/>
                </a:tc>
                <a:tc>
                  <a:txBody>
                    <a:bodyPr/>
                    <a:lstStyle/>
                    <a:p>
                      <a:pPr>
                        <a:spcAft>
                          <a:spcPts val="0"/>
                        </a:spcAft>
                      </a:pPr>
                      <a:r>
                        <a:rPr lang="en-US"/>
                        <a:t> </a:t>
                      </a:r>
                      <a:endParaRPr lang="el-GR"/>
                    </a:p>
                  </a:txBody>
                  <a:tcPr marL="68580" marR="68580" marT="0" marB="0"/>
                </a:tc>
                <a:tc>
                  <a:txBody>
                    <a:bodyPr/>
                    <a:lstStyle/>
                    <a:p>
                      <a:pPr>
                        <a:spcAft>
                          <a:spcPts val="0"/>
                        </a:spcAft>
                      </a:pPr>
                      <a:r>
                        <a:rPr lang="en-US"/>
                        <a:t> </a:t>
                      </a:r>
                      <a:endParaRPr lang="el-GR"/>
                    </a:p>
                  </a:txBody>
                  <a:tcPr marL="68580" marR="68580" marT="0" marB="0"/>
                </a:tc>
              </a:tr>
              <a:tr h="0">
                <a:tc>
                  <a:txBody>
                    <a:bodyPr/>
                    <a:lstStyle/>
                    <a:p>
                      <a:pPr>
                        <a:spcAft>
                          <a:spcPts val="0"/>
                        </a:spcAft>
                      </a:pPr>
                      <a:r>
                        <a:rPr lang="el-GR"/>
                        <a:t>7902</a:t>
                      </a: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20</a:t>
                      </a:r>
                    </a:p>
                  </a:txBody>
                  <a:tcPr marL="68580" marR="68580" marT="0" marB="0"/>
                </a:tc>
                <a:tc>
                  <a:txBody>
                    <a:bodyPr/>
                    <a:lstStyle/>
                    <a:p>
                      <a:pPr>
                        <a:spcAft>
                          <a:spcPts val="0"/>
                        </a:spcAft>
                      </a:pPr>
                      <a:r>
                        <a:rPr lang="en-US"/>
                        <a:t>RESEARCH</a:t>
                      </a:r>
                      <a:endParaRPr lang="el-GR"/>
                    </a:p>
                  </a:txBody>
                  <a:tcPr marL="68580" marR="68580" marT="0" marB="0"/>
                </a:tc>
              </a:tr>
              <a:tr h="0">
                <a:tc>
                  <a:txBody>
                    <a:bodyPr/>
                    <a:lstStyle/>
                    <a:p>
                      <a:pPr>
                        <a:spcAft>
                          <a:spcPts val="0"/>
                        </a:spcAft>
                      </a:pPr>
                      <a:r>
                        <a:rPr lang="el-GR"/>
                        <a:t>7788</a:t>
                      </a:r>
                    </a:p>
                  </a:txBody>
                  <a:tcPr marL="68580" marR="68580" marT="0" marB="0"/>
                </a:tc>
                <a:tc>
                  <a:txBody>
                    <a:bodyPr/>
                    <a:lstStyle/>
                    <a:p>
                      <a:pPr>
                        <a:spcAft>
                          <a:spcPts val="0"/>
                        </a:spcAft>
                      </a:pPr>
                      <a:r>
                        <a:rPr lang="en-US"/>
                        <a:t>SCOTT</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20</a:t>
                      </a: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Tree>
    <p:extLst>
      <p:ext uri="{BB962C8B-B14F-4D97-AF65-F5344CB8AC3E}">
        <p14:creationId xmlns="" xmlns:p14="http://schemas.microsoft.com/office/powerpoint/2010/main" val="2772572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107504" y="1124744"/>
            <a:ext cx="8229600" cy="2520280"/>
          </a:xfrm>
        </p:spPr>
        <p:txBody>
          <a:bodyPr>
            <a:normAutofit/>
          </a:bodyPr>
          <a:lstStyle/>
          <a:p>
            <a:pPr marL="0" indent="0">
              <a:buNone/>
            </a:pPr>
            <a:r>
              <a:rPr lang="en-US" sz="1600" kern="600" spc="-100" dirty="0">
                <a:latin typeface="Courier New" panose="02070309020205020404" pitchFamily="49" charset="0"/>
                <a:cs typeface="Courier New" panose="02070309020205020404" pitchFamily="49" charset="0"/>
              </a:rPr>
              <a:t>SELECT </a:t>
            </a:r>
            <a:r>
              <a:rPr lang="en-US" sz="1600" kern="600" spc="-100" dirty="0" err="1">
                <a:latin typeface="Courier New" panose="02070309020205020404" pitchFamily="49" charset="0"/>
                <a:cs typeface="Courier New" panose="02070309020205020404" pitchFamily="49" charset="0"/>
              </a:rPr>
              <a:t>ename</a:t>
            </a:r>
            <a:r>
              <a:rPr lang="en-US" sz="1600" kern="600" spc="-100" dirty="0">
                <a:latin typeface="Courier New" panose="02070309020205020404" pitchFamily="49" charset="0"/>
                <a:cs typeface="Courier New" panose="02070309020205020404" pitchFamily="49" charset="0"/>
              </a:rPr>
              <a:t>, job, </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 </a:t>
            </a:r>
            <a:r>
              <a:rPr lang="en-US" sz="1600" kern="600" spc="-100" dirty="0" err="1">
                <a:latin typeface="Courier New" panose="02070309020205020404" pitchFamily="49" charset="0"/>
                <a:cs typeface="Courier New" panose="02070309020205020404" pitchFamily="49" charset="0"/>
              </a:rPr>
              <a:t>deptno</a:t>
            </a:r>
            <a:r>
              <a:rPr lang="en-US" sz="1600" kern="600" spc="-100" dirty="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FROM </a:t>
            </a:r>
            <a:r>
              <a:rPr lang="en-US" sz="1600" kern="600" spc="-100" dirty="0" smtClean="0">
                <a:latin typeface="Courier New" panose="02070309020205020404" pitchFamily="49" charset="0"/>
                <a:cs typeface="Courier New" panose="02070309020205020404" pitchFamily="49" charset="0"/>
              </a:rPr>
              <a:t>EMP</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&gt;(</a:t>
            </a:r>
            <a:r>
              <a:rPr lang="en-US" sz="1600" kern="600" spc="-100" dirty="0">
                <a:latin typeface="Courier New" panose="02070309020205020404" pitchFamily="49" charset="0"/>
                <a:cs typeface="Courier New" panose="02070309020205020404" pitchFamily="49" charset="0"/>
              </a:rPr>
              <a:t>SELECT MIN(</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FROM EMP</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deptno</a:t>
            </a:r>
            <a:r>
              <a:rPr lang="en-US" sz="1600" kern="600" spc="-100" dirty="0">
                <a:latin typeface="Courier New" panose="02070309020205020404" pitchFamily="49" charset="0"/>
                <a:cs typeface="Courier New" panose="02070309020205020404" pitchFamily="49" charset="0"/>
              </a:rPr>
              <a:t> IN (SELECT </a:t>
            </a:r>
            <a:r>
              <a:rPr lang="en-US" sz="1600" kern="600" spc="-100" dirty="0" err="1">
                <a:latin typeface="Courier New" panose="02070309020205020404" pitchFamily="49" charset="0"/>
                <a:cs typeface="Courier New" panose="02070309020205020404" pitchFamily="49" charset="0"/>
              </a:rPr>
              <a:t>deptno</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a:latin typeface="Courier New" panose="02070309020205020404" pitchFamily="49" charset="0"/>
                <a:cs typeface="Courier New" panose="02070309020205020404" pitchFamily="49" charset="0"/>
              </a:rPr>
              <a:t>FROM </a:t>
            </a:r>
            <a:r>
              <a:rPr lang="en-US" sz="1600" kern="600" spc="-100" dirty="0" err="1" smtClean="0">
                <a:latin typeface="Courier New" panose="02070309020205020404" pitchFamily="49" charset="0"/>
                <a:cs typeface="Courier New" panose="02070309020205020404" pitchFamily="49" charset="0"/>
              </a:rPr>
              <a:t>dept</a:t>
            </a:r>
            <a:r>
              <a:rPr lang="en-US" sz="1600" kern="600" spc="-100" dirty="0" smtClean="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WHERE </a:t>
            </a:r>
            <a:r>
              <a:rPr lang="en-US" sz="1600" kern="600" spc="-100" dirty="0" err="1">
                <a:latin typeface="Courier New" panose="02070309020205020404" pitchFamily="49" charset="0"/>
                <a:cs typeface="Courier New" panose="02070309020205020404" pitchFamily="49" charset="0"/>
              </a:rPr>
              <a:t>dname</a:t>
            </a:r>
            <a:r>
              <a:rPr lang="en-US" sz="1600" kern="600" spc="-100" dirty="0">
                <a:latin typeface="Courier New" panose="02070309020205020404" pitchFamily="49" charset="0"/>
                <a:cs typeface="Courier New" panose="02070309020205020404" pitchFamily="49" charset="0"/>
              </a:rPr>
              <a:t>='ACCOUNTING' OR </a:t>
            </a:r>
            <a:r>
              <a:rPr lang="en-US" sz="1600" kern="600" spc="-100" dirty="0" err="1">
                <a:latin typeface="Courier New" panose="02070309020205020404" pitchFamily="49" charset="0"/>
                <a:cs typeface="Courier New" panose="02070309020205020404" pitchFamily="49" charset="0"/>
              </a:rPr>
              <a:t>dname</a:t>
            </a:r>
            <a:r>
              <a:rPr lang="en-US" sz="1600" kern="600" spc="-100" dirty="0">
                <a:latin typeface="Courier New" panose="02070309020205020404" pitchFamily="49" charset="0"/>
                <a:cs typeface="Courier New" panose="02070309020205020404" pitchFamily="49" charset="0"/>
              </a:rPr>
              <a:t>='SALES</a:t>
            </a:r>
            <a:r>
              <a:rPr lang="en-US" sz="1600" kern="600" spc="-100" dirty="0" smtClean="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l-GR" sz="1600" kern="600" spc="-100" dirty="0">
                <a:latin typeface="Courier New" panose="02070309020205020404" pitchFamily="49" charset="0"/>
                <a:cs typeface="Courier New" panose="02070309020205020404" pitchFamily="49" charset="0"/>
              </a:rPr>
              <a:t>ORDER BY </a:t>
            </a:r>
            <a:r>
              <a:rPr lang="el-GR" sz="1600" kern="600" spc="-100" dirty="0" err="1">
                <a:latin typeface="Courier New" panose="02070309020205020404" pitchFamily="49" charset="0"/>
                <a:cs typeface="Courier New" panose="02070309020205020404" pitchFamily="49" charset="0"/>
              </a:rPr>
              <a:t>deptno</a:t>
            </a:r>
            <a:r>
              <a:rPr lang="el-GR" sz="1600" kern="600" spc="-100" dirty="0">
                <a:latin typeface="Courier New" panose="02070309020205020404" pitchFamily="49" charset="0"/>
                <a:cs typeface="Courier New" panose="02070309020205020404" pitchFamily="49" charset="0"/>
              </a:rPr>
              <a:t>, </a:t>
            </a:r>
            <a:r>
              <a:rPr lang="el-GR" sz="1600" kern="600" spc="-100" dirty="0" err="1" smtClean="0">
                <a:latin typeface="Courier New" panose="02070309020205020404" pitchFamily="49" charset="0"/>
                <a:cs typeface="Courier New" panose="02070309020205020404" pitchFamily="49" charset="0"/>
              </a:rPr>
              <a:t>ename</a:t>
            </a:r>
            <a:endParaRPr lang="el-GR" sz="1600" kern="600" spc="-1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810362549"/>
              </p:ext>
            </p:extLst>
          </p:nvPr>
        </p:nvGraphicFramePr>
        <p:xfrm>
          <a:off x="5471592" y="2379055"/>
          <a:ext cx="3672408" cy="4459224"/>
        </p:xfrm>
        <a:graphic>
          <a:graphicData uri="http://schemas.openxmlformats.org/drawingml/2006/table">
            <a:tbl>
              <a:tblPr firstRow="1">
                <a:tableStyleId>{5C22544A-7EE6-4342-B048-85BDC9FD1C3A}</a:tableStyleId>
              </a:tblPr>
              <a:tblGrid>
                <a:gridCol w="864096"/>
                <a:gridCol w="1152128"/>
                <a:gridCol w="720080"/>
                <a:gridCol w="936104"/>
              </a:tblGrid>
              <a:tr h="235518">
                <a:tc>
                  <a:txBody>
                    <a:bodyPr/>
                    <a:lstStyle/>
                    <a:p>
                      <a:pPr algn="ctr">
                        <a:lnSpc>
                          <a:spcPct val="115000"/>
                        </a:lnSpc>
                        <a:spcAft>
                          <a:spcPts val="0"/>
                        </a:spcAft>
                      </a:pPr>
                      <a:r>
                        <a:rPr lang="el-GR"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235518">
                <a:tc>
                  <a:txBody>
                    <a:bodyPr/>
                    <a:lstStyle/>
                    <a:p>
                      <a:pPr>
                        <a:lnSpc>
                          <a:spcPct val="115000"/>
                        </a:lnSpc>
                        <a:spcAft>
                          <a:spcPts val="0"/>
                        </a:spcAft>
                      </a:pPr>
                      <a:r>
                        <a:rPr lang="el-GR"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dirty="0">
                          <a:effectLst/>
                        </a:rPr>
                        <a:t>2450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dirty="0">
                          <a:effectLst/>
                        </a:rPr>
                        <a:t>FORD</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1300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 </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 xmlns:p14="http://schemas.microsoft.com/office/powerpoint/2010/main" val="319207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5" name="Content Placeholder 4"/>
          <p:cNvSpPr>
            <a:spLocks noGrp="1"/>
          </p:cNvSpPr>
          <p:nvPr>
            <p:ph idx="1"/>
          </p:nvPr>
        </p:nvSpPr>
        <p:spPr>
          <a:xfrm>
            <a:off x="457200" y="1196752"/>
            <a:ext cx="8229600" cy="1008112"/>
          </a:xfrm>
        </p:spPr>
        <p:txBody>
          <a:bodyPr>
            <a:normAutofit/>
          </a:bodyPr>
          <a:lstStyle/>
          <a:p>
            <a:pPr marL="0" indent="0">
              <a:spcBef>
                <a:spcPts val="0"/>
              </a:spcBef>
              <a:buNone/>
            </a:pPr>
            <a:r>
              <a:rPr lang="en-US" sz="1600" dirty="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empno</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ename</a:t>
            </a:r>
            <a:r>
              <a:rPr lang="en-US" sz="1600" dirty="0">
                <a:latin typeface="Courier New" panose="02070309020205020404" pitchFamily="49" charset="0"/>
                <a:cs typeface="Courier New" panose="02070309020205020404" pitchFamily="49" charset="0"/>
              </a:rPr>
              <a:t>, job, </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sal+NVL</a:t>
            </a:r>
            <a:r>
              <a:rPr lang="en-US" sz="1600" dirty="0">
                <a:latin typeface="Courier New" panose="02070309020205020404" pitchFamily="49" charset="0"/>
                <a:cs typeface="Courier New" panose="02070309020205020404" pitchFamily="49" charset="0"/>
              </a:rPr>
              <a:t>(comm,0), </a:t>
            </a:r>
            <a:r>
              <a:rPr lang="en-US" sz="1600" dirty="0" err="1" smtClean="0">
                <a:latin typeface="Courier New" panose="02070309020205020404" pitchFamily="49" charset="0"/>
                <a:cs typeface="Courier New" panose="02070309020205020404" pitchFamily="49" charset="0"/>
              </a:rPr>
              <a:t>emp.deptno</a:t>
            </a:r>
            <a:endParaRPr lang="el-GR" sz="1600" dirty="0">
              <a:latin typeface="Courier New" panose="02070309020205020404" pitchFamily="49" charset="0"/>
              <a:cs typeface="Courier New" panose="02070309020205020404" pitchFamily="49" charset="0"/>
            </a:endParaRPr>
          </a:p>
          <a:p>
            <a:pPr marL="0" indent="0">
              <a:spcBef>
                <a:spcPts val="0"/>
              </a:spcBef>
              <a:buNone/>
            </a:pPr>
            <a:r>
              <a:rPr lang="en-US" sz="1600" dirty="0">
                <a:latin typeface="Courier New" panose="02070309020205020404" pitchFamily="49" charset="0"/>
                <a:cs typeface="Courier New" panose="02070309020205020404" pitchFamily="49" charset="0"/>
              </a:rPr>
              <a:t>FROM </a:t>
            </a:r>
            <a:r>
              <a:rPr lang="en-US" sz="1600" dirty="0" err="1" smtClean="0">
                <a:latin typeface="Courier New" panose="02070309020205020404" pitchFamily="49" charset="0"/>
                <a:cs typeface="Courier New" panose="02070309020205020404" pitchFamily="49" charset="0"/>
              </a:rPr>
              <a:t>emp</a:t>
            </a:r>
            <a:r>
              <a:rPr lang="en-US" sz="1600" dirty="0" smtClean="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pPr marL="0" indent="0">
              <a:spcBef>
                <a:spcPts val="0"/>
              </a:spcBef>
              <a:buNone/>
            </a:pPr>
            <a:r>
              <a:rPr lang="en-US" sz="1600" dirty="0">
                <a:latin typeface="Courier New" panose="02070309020205020404" pitchFamily="49" charset="0"/>
                <a:cs typeface="Courier New" panose="02070309020205020404" pitchFamily="49" charset="0"/>
              </a:rPr>
              <a:t>INNER JOIN </a:t>
            </a:r>
            <a:r>
              <a:rPr lang="en-US" sz="1600" dirty="0" err="1" smtClean="0">
                <a:latin typeface="Courier New" panose="02070309020205020404" pitchFamily="49" charset="0"/>
                <a:cs typeface="Courier New" panose="02070309020205020404" pitchFamily="49" charset="0"/>
              </a:rPr>
              <a:t>dept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ON </a:t>
            </a:r>
            <a:r>
              <a:rPr lang="en-US" sz="1600" dirty="0" err="1" smtClean="0">
                <a:latin typeface="Courier New" panose="02070309020205020404" pitchFamily="49" charset="0"/>
                <a:cs typeface="Courier New" panose="02070309020205020404" pitchFamily="49" charset="0"/>
              </a:rPr>
              <a:t>emp.deptno</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dept.deptno</a:t>
            </a:r>
            <a:endParaRPr lang="el-GR" sz="1600"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504926167"/>
              </p:ext>
            </p:extLst>
          </p:nvPr>
        </p:nvGraphicFramePr>
        <p:xfrm>
          <a:off x="467544" y="2060848"/>
          <a:ext cx="8229600" cy="4777740"/>
        </p:xfrm>
        <a:graphic>
          <a:graphicData uri="http://schemas.openxmlformats.org/drawingml/2006/table">
            <a:tbl>
              <a:tblPr firstRow="1">
                <a:tableStyleId>{5C22544A-7EE6-4342-B048-85BDC9FD1C3A}</a:tableStyleId>
              </a:tblPr>
              <a:tblGrid>
                <a:gridCol w="1152128"/>
                <a:gridCol w="1080120"/>
                <a:gridCol w="1440160"/>
                <a:gridCol w="1080120"/>
                <a:gridCol w="2105472"/>
                <a:gridCol w="1371600"/>
              </a:tblGrid>
              <a:tr h="196822">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196822">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CLERK</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10</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 xmlns:p14="http://schemas.microsoft.com/office/powerpoint/2010/main" val="1888837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400" dirty="0"/>
              <a:t>Κύριος στόχος του μαθήματος είναι να εφοδιάσει τους φοιτητές µε γνώσεις έτσι ώστε να κατανοήσουν σε κάποιο βάθος θέματα υλοποίησης βάσεων με χρήση </a:t>
            </a:r>
            <a:r>
              <a:rPr lang="el-GR" altLang="el-GR" sz="2400" dirty="0" smtClean="0"/>
              <a:t>SQL</a:t>
            </a:r>
            <a:r>
              <a:rPr lang="en-US" altLang="el-GR" sz="2400" dirty="0" smtClean="0"/>
              <a:t>.</a:t>
            </a:r>
          </a:p>
          <a:p>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a:cs typeface="Arial" charset="0"/>
              </a:rPr>
              <a:t>Υλοποίηση σχεσιακής βάσης δεδομένων, </a:t>
            </a:r>
            <a:r>
              <a:rPr lang="en-US" sz="2400" dirty="0">
                <a:cs typeface="Arial" charset="0"/>
              </a:rPr>
              <a:t>SQL, SELECT … SELECT, GROUP BY, GROUP BY … HAVING, JOIN, UNION, INTERSECT, MINUS</a:t>
            </a:r>
          </a:p>
          <a:p>
            <a:pPr>
              <a:defRPr/>
            </a:pPr>
            <a:endParaRPr lang="el-GR" sz="2400" dirty="0">
              <a:cs typeface="Arial" charset="0"/>
            </a:endParaRPr>
          </a:p>
        </p:txBody>
      </p:sp>
    </p:spTree>
    <p:extLst>
      <p:ext uri="{BB962C8B-B14F-4D97-AF65-F5344CB8AC3E}">
        <p14:creationId xmlns="" xmlns:p14="http://schemas.microsoft.com/office/powerpoint/2010/main" val="4045814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1296144"/>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smtClean="0">
                <a:latin typeface="Courier New" panose="02070309020205020404" pitchFamily="49" charset="0"/>
                <a:cs typeface="Courier New" panose="02070309020205020404" pitchFamily="49" charset="0"/>
              </a:rPr>
              <a:t>dept.deptno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dname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dept</a:t>
            </a:r>
            <a:r>
              <a:rPr lang="en-US" sz="1800" dirty="0" smtClean="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LEFT JOIN </a:t>
            </a:r>
            <a:r>
              <a:rPr lang="en-US" sz="1800" dirty="0" err="1" smtClean="0">
                <a:latin typeface="Courier New" panose="02070309020205020404" pitchFamily="49" charset="0"/>
                <a:cs typeface="Courier New" panose="02070309020205020404" pitchFamily="49" charset="0"/>
              </a:rPr>
              <a:t>emp</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ON </a:t>
            </a:r>
            <a:r>
              <a:rPr lang="en-US" sz="1800" dirty="0" err="1" smtClean="0">
                <a:latin typeface="Courier New" panose="02070309020205020404" pitchFamily="49" charset="0"/>
                <a:cs typeface="Courier New" panose="02070309020205020404" pitchFamily="49" charset="0"/>
              </a:rPr>
              <a:t>dept.deptno</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emp.deptno</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966935546"/>
              </p:ext>
            </p:extLst>
          </p:nvPr>
        </p:nvGraphicFramePr>
        <p:xfrm>
          <a:off x="2195736" y="2492896"/>
          <a:ext cx="4186808" cy="1767840"/>
        </p:xfrm>
        <a:graphic>
          <a:graphicData uri="http://schemas.openxmlformats.org/drawingml/2006/table">
            <a:tbl>
              <a:tblPr firstRow="1">
                <a:tableStyleId>{5C22544A-7EE6-4342-B048-85BDC9FD1C3A}</a:tableStyleId>
              </a:tblPr>
              <a:tblGrid>
                <a:gridCol w="2026568"/>
                <a:gridCol w="2160240"/>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DNAME</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ACCOUNTING</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40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OPERATIONS</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RESEARCH</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SALES</a:t>
                      </a:r>
                      <a:endParaRPr lang="el-GR" sz="18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 xmlns:p14="http://schemas.microsoft.com/office/powerpoint/2010/main" val="2383369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67544" y="1052736"/>
            <a:ext cx="8229600" cy="1368152"/>
          </a:xfrm>
        </p:spPr>
        <p:txBody>
          <a:bodyPr>
            <a:normAutofit/>
          </a:bodyPr>
          <a:lstStyle/>
          <a:p>
            <a:pPr marL="0" indent="0">
              <a:buNone/>
            </a:pPr>
            <a:r>
              <a:rPr lang="en-US" sz="1400" dirty="0">
                <a:latin typeface="Courier New" panose="02070309020205020404" pitchFamily="49" charset="0"/>
                <a:cs typeface="Courier New" panose="02070309020205020404" pitchFamily="49" charset="0"/>
              </a:rPr>
              <a:t>SELECT </a:t>
            </a:r>
            <a:r>
              <a:rPr lang="en-US" sz="1400" dirty="0" err="1">
                <a:latin typeface="Courier New" panose="02070309020205020404" pitchFamily="49" charset="0"/>
                <a:cs typeface="Courier New" panose="02070309020205020404" pitchFamily="49" charset="0"/>
              </a:rPr>
              <a:t>empno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ename</a:t>
            </a:r>
            <a:r>
              <a:rPr lang="en-US" sz="1400" dirty="0">
                <a:latin typeface="Courier New" panose="02070309020205020404" pitchFamily="49" charset="0"/>
                <a:cs typeface="Courier New" panose="02070309020205020404" pitchFamily="49" charset="0"/>
              </a:rPr>
              <a:t>, job, </a:t>
            </a:r>
            <a:r>
              <a:rPr lang="en-US" sz="1400" dirty="0" err="1">
                <a:latin typeface="Courier New" panose="02070309020205020404" pitchFamily="49" charset="0"/>
                <a:cs typeface="Courier New" panose="02070309020205020404" pitchFamily="49" charset="0"/>
              </a:rPr>
              <a:t>sal</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sal+nvl</a:t>
            </a:r>
            <a:r>
              <a:rPr lang="en-US" sz="1400" dirty="0">
                <a:latin typeface="Courier New" panose="02070309020205020404" pitchFamily="49" charset="0"/>
                <a:cs typeface="Courier New" panose="02070309020205020404" pitchFamily="49" charset="0"/>
              </a:rPr>
              <a:t>(comm,0), </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EMP.deptno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dname</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FROM </a:t>
            </a:r>
            <a:r>
              <a:rPr lang="en-US" sz="1400" dirty="0" smtClean="0">
                <a:latin typeface="Courier New" panose="02070309020205020404" pitchFamily="49" charset="0"/>
                <a:cs typeface="Courier New" panose="02070309020205020404" pitchFamily="49" charset="0"/>
              </a:rPr>
              <a:t>EMP, DEPT</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WHERE </a:t>
            </a:r>
            <a:r>
              <a:rPr lang="en-US" sz="1400" dirty="0" err="1" smtClean="0">
                <a:latin typeface="Courier New" panose="02070309020205020404" pitchFamily="49" charset="0"/>
                <a:cs typeface="Courier New" panose="02070309020205020404" pitchFamily="49" charset="0"/>
              </a:rPr>
              <a:t>emp.deptno</a:t>
            </a:r>
            <a:r>
              <a:rPr lang="en-US" sz="1400" dirty="0">
                <a:latin typeface="Courier New" panose="02070309020205020404" pitchFamily="49" charset="0"/>
                <a:cs typeface="Courier New" panose="02070309020205020404" pitchFamily="49" charset="0"/>
              </a:rPr>
              <a:t>(+) = </a:t>
            </a:r>
            <a:r>
              <a:rPr lang="en-US" sz="1400" dirty="0" err="1" smtClean="0">
                <a:latin typeface="Courier New" panose="02070309020205020404" pitchFamily="49" charset="0"/>
                <a:cs typeface="Courier New" panose="02070309020205020404" pitchFamily="49" charset="0"/>
              </a:rPr>
              <a:t>dept.deptno</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ORDER BY </a:t>
            </a:r>
            <a:r>
              <a:rPr lang="en-US" sz="1400" dirty="0" err="1">
                <a:latin typeface="Courier New" panose="02070309020205020404" pitchFamily="49" charset="0"/>
                <a:cs typeface="Courier New" panose="02070309020205020404" pitchFamily="49" charset="0"/>
              </a:rPr>
              <a:t>ename</a:t>
            </a:r>
            <a:endParaRPr lang="el-GR" sz="1400" dirty="0">
              <a:latin typeface="Courier New" panose="02070309020205020404" pitchFamily="49" charset="0"/>
              <a:cs typeface="Courier New" panose="02070309020205020404" pitchFamily="49" charset="0"/>
            </a:endParaRPr>
          </a:p>
          <a:p>
            <a:pPr marL="0" indent="0">
              <a:buNone/>
            </a:pPr>
            <a:endParaRPr lang="el-GR" sz="14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020783126"/>
              </p:ext>
            </p:extLst>
          </p:nvPr>
        </p:nvGraphicFramePr>
        <p:xfrm>
          <a:off x="611560" y="2322576"/>
          <a:ext cx="7920880" cy="4535424"/>
        </p:xfrm>
        <a:graphic>
          <a:graphicData uri="http://schemas.openxmlformats.org/drawingml/2006/table">
            <a:tbl>
              <a:tblPr firstRow="1">
                <a:tableStyleId>{5C22544A-7EE6-4342-B048-85BDC9FD1C3A}</a:tableStyleId>
              </a:tblPr>
              <a:tblGrid>
                <a:gridCol w="864096"/>
                <a:gridCol w="936104"/>
                <a:gridCol w="1152128"/>
                <a:gridCol w="648072"/>
                <a:gridCol w="1944216"/>
                <a:gridCol w="864096"/>
                <a:gridCol w="1512168"/>
              </a:tblGrid>
              <a:tr h="193522">
                <a:tc>
                  <a:txBody>
                    <a:bodyPr/>
                    <a:lstStyle/>
                    <a:p>
                      <a:pPr algn="ctr">
                        <a:lnSpc>
                          <a:spcPct val="115000"/>
                        </a:lnSpc>
                        <a:spcAft>
                          <a:spcPts val="0"/>
                        </a:spcAft>
                      </a:pPr>
                      <a:r>
                        <a:rPr lang="el-GR" sz="1400" spc="50" dirty="0">
                          <a:effectLst/>
                        </a:rPr>
                        <a:t>EMPNO</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ENAME</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JOB</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SAL</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SAL+NVL(COMM,0)</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DEPTNO</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DNAME</a:t>
                      </a:r>
                      <a:endParaRPr lang="el-GR" sz="1400" dirty="0">
                        <a:effectLst/>
                        <a:latin typeface="Calibri"/>
                        <a:ea typeface="Calibri"/>
                        <a:cs typeface="Times New Roman"/>
                      </a:endParaRPr>
                    </a:p>
                  </a:txBody>
                  <a:tcPr marL="57785" marR="57785" marT="19050" marB="19050" anchor="b">
                    <a:solidFill>
                      <a:srgbClr val="004B82"/>
                    </a:solidFill>
                  </a:tcPr>
                </a:tc>
              </a:tr>
              <a:tr h="193522">
                <a:tc>
                  <a:txBody>
                    <a:bodyPr/>
                    <a:lstStyle/>
                    <a:p>
                      <a:pPr>
                        <a:lnSpc>
                          <a:spcPct val="115000"/>
                        </a:lnSpc>
                        <a:spcAft>
                          <a:spcPts val="0"/>
                        </a:spcAft>
                      </a:pPr>
                      <a:r>
                        <a:rPr lang="el-GR" sz="1400">
                          <a:effectLst/>
                        </a:rPr>
                        <a:t>7876</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ADAMS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1100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1100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7499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ALLEN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1600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dirty="0">
                          <a:effectLst/>
                        </a:rPr>
                        <a:t>1900</a:t>
                      </a:r>
                      <a:endParaRPr lang="el-GR" sz="14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7698</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BLAKE</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2850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2850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7782</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CLARK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2450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2450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7902</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FORD</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ANALYST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JAMES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950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950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7566</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JONES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2975</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2975</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7839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KING</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PRESIDENT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5000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5000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7654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MARTIN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1250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2650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7934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MILLER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1300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1300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7788</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SCOTT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ANALYST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7369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SMITH</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800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800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7844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TURNER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1500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1500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n-US" sz="1400">
                          <a:effectLst/>
                        </a:rPr>
                        <a:t>7521</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WARD</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1250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1750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dirty="0">
                          <a:effectLst/>
                        </a:rPr>
                        <a:t>OPERATIONS</a:t>
                      </a:r>
                      <a:endParaRPr lang="el-GR" sz="14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 xmlns:p14="http://schemas.microsoft.com/office/powerpoint/2010/main" val="3942792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a:r>
            <a:br>
              <a:rPr lang="en-US" dirty="0" smtClean="0">
                <a:solidFill>
                  <a:schemeClr val="accent4"/>
                </a:solidFill>
              </a:rPr>
            </a:br>
            <a:r>
              <a:rPr lang="el-GR" dirty="0" smtClean="0">
                <a:solidFill>
                  <a:schemeClr val="accent4"/>
                </a:solidFill>
              </a:rPr>
              <a:t>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l-GR" dirty="0" smtClean="0">
                <a:solidFill>
                  <a:schemeClr val="accent4"/>
                </a:solidFill>
              </a:rPr>
              <a:t>που </a:t>
            </a:r>
            <a:r>
              <a:rPr lang="en-US" dirty="0" smtClean="0">
                <a:solidFill>
                  <a:schemeClr val="accent4"/>
                </a:solidFill>
              </a:rPr>
              <a:t/>
            </a:r>
            <a:br>
              <a:rPr lang="en-US" dirty="0" smtClean="0">
                <a:solidFill>
                  <a:schemeClr val="accent4"/>
                </a:solidFill>
              </a:rPr>
            </a:br>
            <a:r>
              <a:rPr lang="el-GR" dirty="0" smtClean="0">
                <a:solidFill>
                  <a:schemeClr val="accent4"/>
                </a:solidFill>
              </a:rPr>
              <a:t>περιλαμβάνουν </a:t>
            </a:r>
            <a:r>
              <a:rPr lang="en-US" dirty="0" smtClean="0">
                <a:solidFill>
                  <a:schemeClr val="accent4"/>
                </a:solidFill>
              </a:rPr>
              <a:t/>
            </a:r>
            <a:br>
              <a:rPr lang="en-US" dirty="0" smtClean="0">
                <a:solidFill>
                  <a:schemeClr val="accent4"/>
                </a:solidFill>
              </a:rPr>
            </a:br>
            <a:r>
              <a:rPr lang="en-US" dirty="0" smtClean="0">
                <a:solidFill>
                  <a:schemeClr val="accent4"/>
                </a:solidFill>
              </a:rPr>
              <a:t>UNION, INTERSECT, MINUS.</a:t>
            </a:r>
            <a:r>
              <a:rPr lang="el-GR" dirty="0" smtClean="0">
                <a:solidFill>
                  <a:schemeClr val="accent4"/>
                </a:solidFill>
              </a:rPr>
              <a:t/>
            </a:r>
            <a:br>
              <a:rPr lang="el-GR" dirty="0" smtClean="0">
                <a:solidFill>
                  <a:schemeClr val="accent4"/>
                </a:solidFill>
              </a:rPr>
            </a:br>
            <a:r>
              <a:rPr lang="en-US" dirty="0">
                <a:solidFill>
                  <a:schemeClr val="accent4"/>
                </a:solidFill>
              </a:rPr>
              <a:t/>
            </a:r>
            <a:br>
              <a:rPr lang="en-US" dirty="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UNION</a:t>
            </a:r>
            <a:r>
              <a:rPr lang="en-US" dirty="0">
                <a:solidFill>
                  <a:schemeClr val="accent4"/>
                </a:solidFill>
              </a:rPr>
              <a:t> SELECT …; </a:t>
            </a:r>
            <a:r>
              <a:rPr lang="el-GR" dirty="0" smtClean="0">
                <a:solidFill>
                  <a:srgbClr val="FF0000"/>
                </a:solidFill>
              </a:rPr>
              <a:t>ένωση</a:t>
            </a: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INTERSECT</a:t>
            </a:r>
            <a:r>
              <a:rPr lang="en-US" dirty="0">
                <a:solidFill>
                  <a:schemeClr val="accent4"/>
                </a:solidFill>
              </a:rPr>
              <a:t> SELECT …; </a:t>
            </a:r>
            <a:r>
              <a:rPr lang="el-GR" dirty="0" smtClean="0">
                <a:solidFill>
                  <a:srgbClr val="FF0000"/>
                </a:solidFill>
              </a:rPr>
              <a:t>Τομή</a:t>
            </a:r>
            <a:r>
              <a:rPr lang="el-GR" dirty="0" smtClean="0">
                <a:solidFill>
                  <a:schemeClr val="accent4"/>
                </a:solidFill>
              </a:rPr>
              <a:t> </a:t>
            </a: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MINUS SELECT </a:t>
            </a:r>
            <a:r>
              <a:rPr lang="en-US" dirty="0" smtClean="0">
                <a:solidFill>
                  <a:schemeClr val="accent4"/>
                </a:solidFill>
              </a:rPr>
              <a:t>…;</a:t>
            </a:r>
            <a:r>
              <a:rPr lang="el-GR" dirty="0" smtClean="0">
                <a:solidFill>
                  <a:schemeClr val="accent4"/>
                </a:solidFill>
              </a:rPr>
              <a:t> </a:t>
            </a:r>
            <a:r>
              <a:rPr lang="el-GR" dirty="0" smtClean="0">
                <a:solidFill>
                  <a:srgbClr val="FF0000"/>
                </a:solidFill>
              </a:rPr>
              <a:t>διαφορά</a:t>
            </a:r>
            <a:r>
              <a:rPr lang="en-US" dirty="0">
                <a:solidFill>
                  <a:schemeClr val="accent4"/>
                </a:solidFill>
              </a:rPr>
              <a:t/>
            </a:r>
            <a:br>
              <a:rPr lang="en-US" dirty="0">
                <a:solidFill>
                  <a:schemeClr val="accent4"/>
                </a:solidFill>
              </a:rPr>
            </a:br>
            <a:r>
              <a:rPr lang="el-GR" dirty="0" smtClean="0">
                <a:solidFill>
                  <a:schemeClr val="accent4"/>
                </a:solidFill>
              </a:rPr>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41</a:t>
            </a:r>
            <a:endParaRPr lang="el-GR" dirty="0"/>
          </a:p>
        </p:txBody>
      </p:sp>
    </p:spTree>
    <p:extLst>
      <p:ext uri="{BB962C8B-B14F-4D97-AF65-F5344CB8AC3E}">
        <p14:creationId xmlns="" xmlns:p14="http://schemas.microsoft.com/office/powerpoint/2010/main" val="1729224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19256" cy="5400600"/>
          </a:xfrm>
        </p:spPr>
        <p:txBody>
          <a:bodyPr>
            <a:normAutofit fontScale="62500" lnSpcReduction="20000"/>
          </a:bodyPr>
          <a:lstStyle/>
          <a:p>
            <a:pPr marL="0" indent="0">
              <a:buNone/>
            </a:pPr>
            <a:r>
              <a:rPr lang="el-GR" b="1" dirty="0">
                <a:solidFill>
                  <a:srgbClr val="820000"/>
                </a:solidFill>
              </a:rPr>
              <a:t>Προσοχή</a:t>
            </a:r>
            <a:r>
              <a:rPr lang="el-GR" dirty="0">
                <a:solidFill>
                  <a:srgbClr val="820000"/>
                </a:solidFill>
              </a:rPr>
              <a:t>! </a:t>
            </a:r>
            <a:endParaRPr lang="en-US" dirty="0" smtClean="0">
              <a:solidFill>
                <a:srgbClr val="820000"/>
              </a:solidFill>
            </a:endParaRPr>
          </a:p>
          <a:p>
            <a:pPr marL="0" indent="0">
              <a:lnSpc>
                <a:spcPct val="120000"/>
              </a:lnSpc>
              <a:buNone/>
            </a:pPr>
            <a:r>
              <a:rPr lang="el-GR" dirty="0" smtClean="0"/>
              <a:t>Κάποια </a:t>
            </a:r>
            <a:r>
              <a:rPr lang="el-GR" dirty="0"/>
              <a:t>προϊόντα δεν υποστηρίζουν όλους τους παρακάτω τελεστές. Για παράδειγμα το προϊόν της </a:t>
            </a:r>
            <a:r>
              <a:rPr lang="en-US" dirty="0" err="1"/>
              <a:t>mySQL</a:t>
            </a:r>
            <a:r>
              <a:rPr lang="en-US" dirty="0"/>
              <a:t> </a:t>
            </a:r>
            <a:r>
              <a:rPr lang="el-GR" dirty="0"/>
              <a:t>δεν υποστηρίζει </a:t>
            </a:r>
            <a:r>
              <a:rPr lang="en-US" dirty="0"/>
              <a:t>INTERSECT </a:t>
            </a:r>
            <a:r>
              <a:rPr lang="el-GR" dirty="0"/>
              <a:t>, </a:t>
            </a:r>
            <a:r>
              <a:rPr lang="en-US" dirty="0"/>
              <a:t>MINUS</a:t>
            </a:r>
            <a:r>
              <a:rPr lang="el-GR" dirty="0"/>
              <a:t> και επομένως ο ενδιαφερόμενος πρέπει να υλοποιήσει με χρήση </a:t>
            </a:r>
            <a:r>
              <a:rPr lang="en-US" dirty="0"/>
              <a:t>SQL </a:t>
            </a:r>
            <a:r>
              <a:rPr lang="el-GR" dirty="0"/>
              <a:t>τις αντίστοιχες εντολές.</a:t>
            </a:r>
          </a:p>
          <a:p>
            <a:pPr marL="0" indent="0">
              <a:buNone/>
            </a:pPr>
            <a:r>
              <a:rPr lang="el-GR" b="1" dirty="0"/>
              <a:t> </a:t>
            </a:r>
            <a:endParaRPr lang="el-GR" dirty="0"/>
          </a:p>
          <a:p>
            <a:pPr marL="0" indent="0">
              <a:buNone/>
            </a:pPr>
            <a:r>
              <a:rPr lang="el-GR" b="1" dirty="0"/>
              <a:t>Σύνθεση απλών αναζητήσεων με χρήση τελεστών της θεωρίας συνόλων:</a:t>
            </a:r>
            <a:endParaRPr lang="el-GR" dirty="0"/>
          </a:p>
          <a:p>
            <a:pPr marL="0" indent="0">
              <a:buNone/>
            </a:pPr>
            <a:r>
              <a:rPr lang="en-US" b="1" dirty="0" smtClean="0"/>
              <a:t>UNION </a:t>
            </a:r>
            <a:r>
              <a:rPr lang="en-US" b="1" dirty="0"/>
              <a:t>/ INTERSECT / MINUS</a:t>
            </a:r>
            <a:endParaRPr lang="el-GR" dirty="0"/>
          </a:p>
          <a:p>
            <a:pPr marL="0" indent="0">
              <a:buNone/>
            </a:pP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empno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 job, </a:t>
            </a:r>
            <a:r>
              <a:rPr lang="en-US" sz="2900" dirty="0" err="1">
                <a:latin typeface="Courier New" panose="02070309020205020404" pitchFamily="49" charset="0"/>
                <a:cs typeface="Courier New" panose="02070309020205020404" pitchFamily="49" charset="0"/>
              </a:rPr>
              <a:t>sal</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sal+nvl</a:t>
            </a:r>
            <a:r>
              <a:rPr lang="en-US" sz="2900" dirty="0">
                <a:latin typeface="Courier New" panose="02070309020205020404" pitchFamily="49" charset="0"/>
                <a:cs typeface="Courier New" panose="02070309020205020404" pitchFamily="49" charset="0"/>
              </a:rPr>
              <a:t>(comm,0),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dname</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FROM </a:t>
            </a:r>
            <a:r>
              <a:rPr lang="en-US" sz="2900" dirty="0" err="1" smtClean="0">
                <a:latin typeface="Courier New" panose="02070309020205020404" pitchFamily="49" charset="0"/>
                <a:cs typeface="Courier New" panose="02070309020205020404" pitchFamily="49" charset="0"/>
              </a:rPr>
              <a:t>emp</a:t>
            </a: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dept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WHERE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 </a:t>
            </a:r>
            <a:r>
              <a:rPr lang="en-US" sz="2900" dirty="0" err="1" smtClean="0">
                <a:latin typeface="Courier New" panose="02070309020205020404" pitchFamily="49" charset="0"/>
                <a:cs typeface="Courier New" panose="02070309020205020404" pitchFamily="49" charset="0"/>
              </a:rPr>
              <a:t>dept.deptno</a:t>
            </a:r>
            <a:endParaRPr lang="el-GR" sz="2900" dirty="0">
              <a:latin typeface="Courier New" panose="02070309020205020404" pitchFamily="49" charset="0"/>
              <a:cs typeface="Courier New" panose="02070309020205020404" pitchFamily="49" charset="0"/>
            </a:endParaRPr>
          </a:p>
          <a:p>
            <a:pPr marL="0" indent="0">
              <a:buNone/>
            </a:pPr>
            <a:r>
              <a:rPr lang="en-US" sz="2900" dirty="0" smtClean="0">
                <a:latin typeface="Courier New" panose="02070309020205020404" pitchFamily="49" charset="0"/>
                <a:cs typeface="Courier New" panose="02070309020205020404" pitchFamily="49" charset="0"/>
              </a:rPr>
              <a:t>UNION (</a:t>
            </a:r>
            <a:r>
              <a:rPr lang="el-GR" sz="2900" dirty="0" smtClean="0">
                <a:latin typeface="Courier New" panose="02070309020205020404" pitchFamily="49" charset="0"/>
                <a:cs typeface="Courier New" panose="02070309020205020404" pitchFamily="49" charset="0"/>
              </a:rPr>
              <a:t>ή </a:t>
            </a:r>
            <a:r>
              <a:rPr lang="en-US" sz="2900" dirty="0" smtClean="0">
                <a:latin typeface="Courier New" panose="02070309020205020404" pitchFamily="49" charset="0"/>
                <a:cs typeface="Courier New" panose="02070309020205020404" pitchFamily="49" charset="0"/>
              </a:rPr>
              <a:t>INTERSECT </a:t>
            </a:r>
            <a:r>
              <a:rPr lang="el-GR" sz="2900" dirty="0" smtClean="0">
                <a:latin typeface="Courier New" panose="02070309020205020404" pitchFamily="49" charset="0"/>
                <a:cs typeface="Courier New" panose="02070309020205020404" pitchFamily="49" charset="0"/>
              </a:rPr>
              <a:t>ή</a:t>
            </a:r>
            <a:r>
              <a:rPr lang="en-US" sz="2900" dirty="0" smtClean="0">
                <a:latin typeface="Courier New" panose="02070309020205020404" pitchFamily="49" charset="0"/>
                <a:cs typeface="Courier New" panose="02070309020205020404" pitchFamily="49" charset="0"/>
              </a:rPr>
              <a:t> MINUS)</a:t>
            </a:r>
            <a:r>
              <a:rPr lang="el-GR" sz="2900" dirty="0" smtClean="0">
                <a:latin typeface="Courier New" panose="02070309020205020404" pitchFamily="49" charset="0"/>
                <a:cs typeface="Courier New" panose="02070309020205020404" pitchFamily="49" charset="0"/>
              </a:rPr>
              <a:t> </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empno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 job, </a:t>
            </a:r>
            <a:r>
              <a:rPr lang="en-US" sz="2900" dirty="0" err="1">
                <a:latin typeface="Courier New" panose="02070309020205020404" pitchFamily="49" charset="0"/>
                <a:cs typeface="Courier New" panose="02070309020205020404" pitchFamily="49" charset="0"/>
              </a:rPr>
              <a:t>sal</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sal+nvl</a:t>
            </a:r>
            <a:r>
              <a:rPr lang="en-US" sz="2900" dirty="0">
                <a:latin typeface="Courier New" panose="02070309020205020404" pitchFamily="49" charset="0"/>
                <a:cs typeface="Courier New" panose="02070309020205020404" pitchFamily="49" charset="0"/>
              </a:rPr>
              <a:t>(comm,0),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dname</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FROM </a:t>
            </a:r>
            <a:r>
              <a:rPr lang="en-US" sz="2900" dirty="0" err="1" smtClean="0">
                <a:latin typeface="Courier New" panose="02070309020205020404" pitchFamily="49" charset="0"/>
                <a:cs typeface="Courier New" panose="02070309020205020404" pitchFamily="49" charset="0"/>
              </a:rPr>
              <a:t>emp</a:t>
            </a: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dept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WHERE </a:t>
            </a:r>
            <a:r>
              <a:rPr lang="en-US" sz="2900" dirty="0" err="1" smtClean="0">
                <a:latin typeface="Courier New" panose="02070309020205020404" pitchFamily="49" charset="0"/>
                <a:cs typeface="Courier New" panose="02070309020205020404" pitchFamily="49" charset="0"/>
              </a:rPr>
              <a:t>emp.deptno</a:t>
            </a:r>
            <a:r>
              <a:rPr lang="en-US" sz="2900" dirty="0" smtClean="0">
                <a:latin typeface="Courier New" panose="02070309020205020404" pitchFamily="49" charset="0"/>
                <a:cs typeface="Courier New" panose="02070309020205020404" pitchFamily="49" charset="0"/>
              </a:rPr>
              <a:t> </a:t>
            </a:r>
            <a:r>
              <a:rPr lang="en-US" sz="2900" dirty="0">
                <a:latin typeface="Courier New" panose="02070309020205020404" pitchFamily="49" charset="0"/>
                <a:cs typeface="Courier New" panose="02070309020205020404" pitchFamily="49" charset="0"/>
              </a:rPr>
              <a:t>= </a:t>
            </a:r>
            <a:r>
              <a:rPr lang="en-US" sz="2900" dirty="0" err="1" smtClean="0">
                <a:latin typeface="Courier New" panose="02070309020205020404" pitchFamily="49" charset="0"/>
                <a:cs typeface="Courier New" panose="02070309020205020404" pitchFamily="49" charset="0"/>
              </a:rPr>
              <a:t>dept.deptno</a:t>
            </a:r>
            <a:r>
              <a:rPr lang="en-US" sz="2900" dirty="0">
                <a:latin typeface="Courier New" panose="02070309020205020404" pitchFamily="49" charset="0"/>
                <a:cs typeface="Courier New" panose="02070309020205020404" pitchFamily="49" charset="0"/>
              </a:rPr>
              <a: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ORDER BY </a:t>
            </a:r>
            <a:r>
              <a:rPr lang="en-US" sz="2900" dirty="0" err="1">
                <a:latin typeface="Courier New" panose="02070309020205020404" pitchFamily="49" charset="0"/>
                <a:cs typeface="Courier New" panose="02070309020205020404" pitchFamily="49" charset="0"/>
              </a:rPr>
              <a:t>ename</a:t>
            </a:r>
            <a:r>
              <a:rPr lang="en-US" sz="2900" dirty="0" smtClean="0">
                <a:latin typeface="Courier New" panose="02070309020205020404" pitchFamily="49" charset="0"/>
                <a:cs typeface="Courier New" panose="02070309020205020404" pitchFamily="49" charset="0"/>
              </a:rPr>
              <a:t>;</a:t>
            </a:r>
          </a:p>
          <a:p>
            <a:pPr marL="0" indent="0">
              <a:buNone/>
            </a:pPr>
            <a:endParaRPr lang="el-GR" sz="2900" dirty="0">
              <a:latin typeface="Courier New" panose="02070309020205020404" pitchFamily="49" charset="0"/>
              <a:cs typeface="Courier New" panose="02070309020205020404" pitchFamily="49" charset="0"/>
            </a:endParaRPr>
          </a:p>
          <a:p>
            <a:pPr marL="0" indent="0">
              <a:buNone/>
            </a:pPr>
            <a:endParaRPr lang="el-GR" dirty="0"/>
          </a:p>
        </p:txBody>
      </p:sp>
    </p:spTree>
    <p:extLst>
      <p:ext uri="{BB962C8B-B14F-4D97-AF65-F5344CB8AC3E}">
        <p14:creationId xmlns="" xmlns:p14="http://schemas.microsoft.com/office/powerpoint/2010/main" val="568895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empno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US" sz="2000" dirty="0">
                <a:latin typeface="Courier New" panose="02070309020205020404" pitchFamily="49" charset="0"/>
                <a:cs typeface="Courier New" panose="02070309020205020404" pitchFamily="49" charset="0"/>
              </a:rPr>
              <a:t>, job,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sal+nvl</a:t>
            </a:r>
            <a:r>
              <a:rPr lang="en-US" sz="2000" dirty="0">
                <a:latin typeface="Courier New" panose="02070309020205020404" pitchFamily="49" charset="0"/>
                <a:cs typeface="Courier New" panose="02070309020205020404" pitchFamily="49" charset="0"/>
              </a:rPr>
              <a:t>(comm,0),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EMP.deptno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dname</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smtClean="0">
                <a:latin typeface="Courier New" panose="02070309020205020404" pitchFamily="49" charset="0"/>
                <a:cs typeface="Courier New" panose="02070309020205020404" pitchFamily="49" charset="0"/>
              </a:rPr>
              <a:t>EMP, DEPT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smtClean="0">
                <a:latin typeface="Courier New" panose="02070309020205020404" pitchFamily="49" charset="0"/>
                <a:cs typeface="Courier New" panose="02070309020205020404" pitchFamily="49" charset="0"/>
              </a:rPr>
              <a:t>EMP.deptno</a:t>
            </a:r>
            <a:r>
              <a:rPr lang="en-US" sz="2000" dirty="0">
                <a:latin typeface="Courier New" panose="02070309020205020404" pitchFamily="49" charset="0"/>
                <a:cs typeface="Courier New" panose="02070309020205020404" pitchFamily="49" charset="0"/>
              </a:rPr>
              <a:t>(+) = </a:t>
            </a:r>
            <a:r>
              <a:rPr lang="en-US" sz="2000" dirty="0" err="1" smtClean="0">
                <a:latin typeface="Courier New" panose="02070309020205020404" pitchFamily="49" charset="0"/>
                <a:cs typeface="Courier New" panose="02070309020205020404" pitchFamily="49" charset="0"/>
              </a:rPr>
              <a:t>DEPT.deptno</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UNION</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empno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US" sz="2000" dirty="0">
                <a:latin typeface="Courier New" panose="02070309020205020404" pitchFamily="49" charset="0"/>
                <a:cs typeface="Courier New" panose="02070309020205020404" pitchFamily="49" charset="0"/>
              </a:rPr>
              <a:t>, job,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sal+nvl</a:t>
            </a:r>
            <a:r>
              <a:rPr lang="en-US" sz="2000" dirty="0">
                <a:latin typeface="Courier New" panose="02070309020205020404" pitchFamily="49" charset="0"/>
                <a:cs typeface="Courier New" panose="02070309020205020404" pitchFamily="49" charset="0"/>
              </a:rPr>
              <a:t>(comm,0),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EMP.deptno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dname</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smtClean="0">
                <a:latin typeface="Courier New" panose="02070309020205020404" pitchFamily="49" charset="0"/>
                <a:cs typeface="Courier New" panose="02070309020205020404" pitchFamily="49" charset="0"/>
              </a:rPr>
              <a:t>EMP, DEPT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smtClean="0">
                <a:latin typeface="Courier New" panose="02070309020205020404" pitchFamily="49" charset="0"/>
                <a:cs typeface="Courier New" panose="02070309020205020404" pitchFamily="49" charset="0"/>
              </a:rPr>
              <a:t>EMP.deptno</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DEPT.deptno</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ORDER BY </a:t>
            </a:r>
            <a:r>
              <a:rPr lang="en-US" sz="2000" dirty="0" err="1">
                <a:latin typeface="Courier New" panose="02070309020205020404" pitchFamily="49" charset="0"/>
                <a:cs typeface="Courier New" panose="02070309020205020404" pitchFamily="49" charset="0"/>
              </a:rPr>
              <a:t>ename</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33140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4" name="Table 3"/>
          <p:cNvGraphicFramePr>
            <a:graphicFrameLocks noGrp="1"/>
          </p:cNvGraphicFramePr>
          <p:nvPr>
            <p:extLst>
              <p:ext uri="{D42A27DB-BD31-4B8C-83A1-F6EECF244321}">
                <p14:modId xmlns="" xmlns:p14="http://schemas.microsoft.com/office/powerpoint/2010/main" val="3828967772"/>
              </p:ext>
            </p:extLst>
          </p:nvPr>
        </p:nvGraphicFramePr>
        <p:xfrm>
          <a:off x="457201" y="1196752"/>
          <a:ext cx="8229599" cy="5414772"/>
        </p:xfrm>
        <a:graphic>
          <a:graphicData uri="http://schemas.openxmlformats.org/drawingml/2006/table">
            <a:tbl>
              <a:tblPr firstRow="1">
                <a:tableStyleId>{5C22544A-7EE6-4342-B048-85BDC9FD1C3A}</a:tableStyleId>
              </a:tblPr>
              <a:tblGrid>
                <a:gridCol w="864096"/>
                <a:gridCol w="1008112"/>
                <a:gridCol w="1080120"/>
                <a:gridCol w="792088"/>
                <a:gridCol w="2133869"/>
                <a:gridCol w="962475"/>
                <a:gridCol w="1388839"/>
              </a:tblGrid>
              <a:tr h="0">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OPERATIONS</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 xmlns:p14="http://schemas.microsoft.com/office/powerpoint/2010/main" val="271847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rmAutofit/>
          </a:bodyPr>
          <a:lstStyle/>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SELECT </a:t>
            </a:r>
            <a:r>
              <a:rPr lang="en-US" sz="2000" dirty="0" err="1">
                <a:solidFill>
                  <a:srgbClr val="000000"/>
                </a:solidFill>
                <a:latin typeface="Courier New"/>
                <a:ea typeface="Times New Roman"/>
                <a:cs typeface="Times New Roman"/>
              </a:rPr>
              <a:t>empno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ename</a:t>
            </a:r>
            <a:r>
              <a:rPr lang="en-US" sz="2000" dirty="0">
                <a:solidFill>
                  <a:srgbClr val="000000"/>
                </a:solidFill>
                <a:latin typeface="Courier New"/>
                <a:ea typeface="Times New Roman"/>
                <a:cs typeface="Times New Roman"/>
              </a:rPr>
              <a:t>, job, </a:t>
            </a:r>
            <a:r>
              <a:rPr lang="en-US" sz="2000" dirty="0" err="1">
                <a:solidFill>
                  <a:srgbClr val="000000"/>
                </a:solidFill>
                <a:latin typeface="Courier New"/>
                <a:ea typeface="Times New Roman"/>
                <a:cs typeface="Times New Roman"/>
              </a:rPr>
              <a:t>sal</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sal+nvl</a:t>
            </a:r>
            <a:r>
              <a:rPr lang="en-US" sz="2000" dirty="0">
                <a:solidFill>
                  <a:srgbClr val="000000"/>
                </a:solidFill>
                <a:latin typeface="Courier New"/>
                <a:ea typeface="Times New Roman"/>
                <a:cs typeface="Times New Roman"/>
              </a:rPr>
              <a:t>(comm,0), </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   </a:t>
            </a:r>
            <a:r>
              <a:rPr lang="en-US" sz="2000" dirty="0" err="1" smtClean="0">
                <a:solidFill>
                  <a:srgbClr val="000000"/>
                </a:solidFill>
                <a:latin typeface="Courier New"/>
                <a:ea typeface="Times New Roman"/>
                <a:cs typeface="Times New Roman"/>
              </a:rPr>
              <a:t>EMP.deptno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dname</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FROM </a:t>
            </a:r>
            <a:r>
              <a:rPr lang="en-US" sz="2000" dirty="0" smtClean="0">
                <a:solidFill>
                  <a:srgbClr val="000000"/>
                </a:solidFill>
                <a:latin typeface="Courier New"/>
                <a:ea typeface="Times New Roman"/>
                <a:cs typeface="Times New Roman"/>
              </a:rPr>
              <a:t>EMP, DEPT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WHERE </a:t>
            </a:r>
            <a:r>
              <a:rPr lang="en-US" sz="2000" dirty="0" err="1" smtClean="0">
                <a:solidFill>
                  <a:srgbClr val="000000"/>
                </a:solidFill>
                <a:latin typeface="Courier New"/>
                <a:ea typeface="Times New Roman"/>
                <a:cs typeface="Times New Roman"/>
              </a:rPr>
              <a:t>EMP.deptno</a:t>
            </a:r>
            <a:r>
              <a:rPr lang="en-US" sz="2000" dirty="0">
                <a:solidFill>
                  <a:srgbClr val="000000"/>
                </a:solidFill>
                <a:latin typeface="Courier New"/>
                <a:ea typeface="Times New Roman"/>
                <a:cs typeface="Times New Roman"/>
              </a:rPr>
              <a:t>(+) = </a:t>
            </a:r>
            <a:r>
              <a:rPr lang="en-US" sz="2000" dirty="0" err="1" smtClean="0">
                <a:solidFill>
                  <a:srgbClr val="000000"/>
                </a:solidFill>
                <a:latin typeface="Courier New"/>
                <a:ea typeface="Times New Roman"/>
                <a:cs typeface="Times New Roman"/>
              </a:rPr>
              <a:t>DEPT.deptno</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INTERSECT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SELECT </a:t>
            </a:r>
            <a:r>
              <a:rPr lang="en-US" sz="2000" dirty="0" err="1">
                <a:solidFill>
                  <a:srgbClr val="000000"/>
                </a:solidFill>
                <a:latin typeface="Courier New"/>
                <a:ea typeface="Times New Roman"/>
                <a:cs typeface="Times New Roman"/>
              </a:rPr>
              <a:t>empno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ename</a:t>
            </a:r>
            <a:r>
              <a:rPr lang="en-US" sz="2000" dirty="0">
                <a:solidFill>
                  <a:srgbClr val="000000"/>
                </a:solidFill>
                <a:latin typeface="Courier New"/>
                <a:ea typeface="Times New Roman"/>
                <a:cs typeface="Times New Roman"/>
              </a:rPr>
              <a:t>, job, </a:t>
            </a:r>
            <a:r>
              <a:rPr lang="en-US" sz="2000" dirty="0" err="1">
                <a:solidFill>
                  <a:srgbClr val="000000"/>
                </a:solidFill>
                <a:latin typeface="Courier New"/>
                <a:ea typeface="Times New Roman"/>
                <a:cs typeface="Times New Roman"/>
              </a:rPr>
              <a:t>sal</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sal+nvl</a:t>
            </a:r>
            <a:r>
              <a:rPr lang="en-US" sz="2000" dirty="0">
                <a:solidFill>
                  <a:srgbClr val="000000"/>
                </a:solidFill>
                <a:latin typeface="Courier New"/>
                <a:ea typeface="Times New Roman"/>
                <a:cs typeface="Times New Roman"/>
              </a:rPr>
              <a:t>(comm,0), </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   </a:t>
            </a:r>
            <a:r>
              <a:rPr lang="en-US" sz="2000" dirty="0" err="1" smtClean="0">
                <a:solidFill>
                  <a:srgbClr val="000000"/>
                </a:solidFill>
                <a:latin typeface="Courier New"/>
                <a:ea typeface="Times New Roman"/>
                <a:cs typeface="Times New Roman"/>
              </a:rPr>
              <a:t>EMP.deptno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dname</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FROM </a:t>
            </a:r>
            <a:r>
              <a:rPr lang="en-US" sz="2000" dirty="0" smtClean="0">
                <a:solidFill>
                  <a:srgbClr val="000000"/>
                </a:solidFill>
                <a:latin typeface="Courier New"/>
                <a:ea typeface="Times New Roman"/>
                <a:cs typeface="Times New Roman"/>
              </a:rPr>
              <a:t>EMP, DEPT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WHERE </a:t>
            </a:r>
            <a:r>
              <a:rPr lang="en-US" sz="2000" dirty="0" err="1" smtClean="0">
                <a:solidFill>
                  <a:srgbClr val="000000"/>
                </a:solidFill>
                <a:latin typeface="Courier New"/>
                <a:ea typeface="Times New Roman"/>
                <a:cs typeface="Times New Roman"/>
              </a:rPr>
              <a:t>EMP.deptno</a:t>
            </a:r>
            <a:r>
              <a:rPr lang="en-US" sz="2000" dirty="0" smtClean="0">
                <a:solidFill>
                  <a:srgbClr val="000000"/>
                </a:solidFill>
                <a:latin typeface="Courier New"/>
                <a:ea typeface="Times New Roman"/>
                <a:cs typeface="Times New Roman"/>
              </a:rPr>
              <a:t> </a:t>
            </a:r>
            <a:r>
              <a:rPr lang="en-US" sz="2000" dirty="0">
                <a:solidFill>
                  <a:srgbClr val="000000"/>
                </a:solidFill>
                <a:latin typeface="Courier New"/>
                <a:ea typeface="Times New Roman"/>
                <a:cs typeface="Times New Roman"/>
              </a:rPr>
              <a:t>= </a:t>
            </a:r>
            <a:r>
              <a:rPr lang="en-US" sz="2000" dirty="0" err="1" smtClean="0">
                <a:solidFill>
                  <a:srgbClr val="000000"/>
                </a:solidFill>
                <a:latin typeface="Courier New"/>
                <a:ea typeface="Times New Roman"/>
                <a:cs typeface="Times New Roman"/>
              </a:rPr>
              <a:t>DEPT.deptno</a:t>
            </a:r>
            <a:r>
              <a:rPr lang="en-US" sz="2000" dirty="0">
                <a:solidFill>
                  <a:srgbClr val="000000"/>
                </a:solidFill>
                <a:latin typeface="Courier New"/>
                <a:ea typeface="Times New Roman"/>
                <a:cs typeface="Times New Roman"/>
              </a:rPr>
              <a: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000000"/>
                </a:solidFill>
                <a:latin typeface="Courier New"/>
                <a:ea typeface="Times New Roman"/>
                <a:cs typeface="Times New Roman"/>
              </a:rPr>
              <a:t>ORDER BY </a:t>
            </a:r>
            <a:r>
              <a:rPr lang="el-GR" sz="2000" dirty="0" err="1">
                <a:solidFill>
                  <a:srgbClr val="000000"/>
                </a:solidFill>
                <a:latin typeface="Courier New"/>
                <a:ea typeface="Times New Roman"/>
                <a:cs typeface="Times New Roman"/>
              </a:rPr>
              <a:t>ename</a:t>
            </a:r>
            <a:endParaRPr lang="el-GR" sz="2800" dirty="0">
              <a:ea typeface="Calibri"/>
              <a:cs typeface="Times New Roman"/>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 xmlns:p14="http://schemas.microsoft.com/office/powerpoint/2010/main" val="4001343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graphicFrame>
        <p:nvGraphicFramePr>
          <p:cNvPr id="5" name="Table 4"/>
          <p:cNvGraphicFramePr>
            <a:graphicFrameLocks noGrp="1"/>
          </p:cNvGraphicFramePr>
          <p:nvPr>
            <p:extLst>
              <p:ext uri="{D42A27DB-BD31-4B8C-83A1-F6EECF244321}">
                <p14:modId xmlns="" xmlns:p14="http://schemas.microsoft.com/office/powerpoint/2010/main" val="1448049067"/>
              </p:ext>
            </p:extLst>
          </p:nvPr>
        </p:nvGraphicFramePr>
        <p:xfrm>
          <a:off x="457201" y="1196752"/>
          <a:ext cx="8229599" cy="4777740"/>
        </p:xfrm>
        <a:graphic>
          <a:graphicData uri="http://schemas.openxmlformats.org/drawingml/2006/table">
            <a:tbl>
              <a:tblPr firstRow="1">
                <a:tableStyleId>{5C22544A-7EE6-4342-B048-85BDC9FD1C3A}</a:tableStyleId>
              </a:tblPr>
              <a:tblGrid>
                <a:gridCol w="936104"/>
                <a:gridCol w="936104"/>
                <a:gridCol w="1224136"/>
                <a:gridCol w="864096"/>
                <a:gridCol w="1917845"/>
                <a:gridCol w="962475"/>
                <a:gridCol w="1388839"/>
              </a:tblGrid>
              <a:tr h="0">
                <a:tc>
                  <a:txBody>
                    <a:bodyPr/>
                    <a:lstStyle/>
                    <a:p>
                      <a:pPr algn="ctr">
                        <a:lnSpc>
                          <a:spcPct val="115000"/>
                        </a:lnSpc>
                        <a:spcAft>
                          <a:spcPts val="0"/>
                        </a:spcAft>
                      </a:pPr>
                      <a:r>
                        <a:rPr lang="el-GR"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l-GR"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SALES</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 xmlns:p14="http://schemas.microsoft.com/office/powerpoint/2010/main" val="1692346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8028384" cy="216024"/>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SELECT </a:t>
            </a:r>
            <a:r>
              <a:rPr lang="el-GR" dirty="0" smtClean="0">
                <a:solidFill>
                  <a:schemeClr val="accent4"/>
                </a:solidFill>
              </a:rPr>
              <a:t>που περιλαμβάνουν σύνδεση πινάκων. Χρησιμοποιείται τελεστής </a:t>
            </a:r>
            <a:r>
              <a:rPr lang="en-US" dirty="0" smtClean="0">
                <a:solidFill>
                  <a:schemeClr val="accent4"/>
                </a:solidFill>
              </a:rPr>
              <a:t>JOIN </a:t>
            </a:r>
            <a:r>
              <a:rPr lang="en-US" dirty="0" smtClean="0">
                <a:solidFill>
                  <a:schemeClr val="accent4"/>
                </a:solidFill>
              </a:rPr>
              <a:t/>
            </a:r>
            <a:br>
              <a:rPr lang="en-US" dirty="0" smtClean="0">
                <a:solidFill>
                  <a:schemeClr val="accent4"/>
                </a:solidFill>
              </a:rPr>
            </a:br>
            <a:r>
              <a:rPr lang="el-GR" dirty="0" smtClean="0">
                <a:solidFill>
                  <a:schemeClr val="accent4"/>
                </a:solidFill>
              </a:rPr>
              <a:t>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47</a:t>
            </a:r>
            <a:endParaRPr lang="el-GR" dirty="0"/>
          </a:p>
        </p:txBody>
      </p:sp>
      <p:pic>
        <p:nvPicPr>
          <p:cNvPr id="82948" name="Εικόνα 27"/>
          <p:cNvPicPr>
            <a:picLocks noChangeAspect="1" noChangeArrowheads="1"/>
          </p:cNvPicPr>
          <p:nvPr/>
        </p:nvPicPr>
        <p:blipFill>
          <a:blip r:embed="rId3" cstate="print"/>
          <a:srcRect/>
          <a:stretch>
            <a:fillRect/>
          </a:stretch>
        </p:blipFill>
        <p:spPr bwMode="auto">
          <a:xfrm>
            <a:off x="1403648" y="1628800"/>
            <a:ext cx="2343150" cy="1400175"/>
          </a:xfrm>
          <a:prstGeom prst="rect">
            <a:avLst/>
          </a:prstGeom>
          <a:noFill/>
        </p:spPr>
      </p:pic>
      <p:pic>
        <p:nvPicPr>
          <p:cNvPr id="82947" name="Εικόνα 26"/>
          <p:cNvPicPr>
            <a:picLocks noChangeAspect="1" noChangeArrowheads="1"/>
          </p:cNvPicPr>
          <p:nvPr/>
        </p:nvPicPr>
        <p:blipFill>
          <a:blip r:embed="rId4" cstate="print"/>
          <a:srcRect/>
          <a:stretch>
            <a:fillRect/>
          </a:stretch>
        </p:blipFill>
        <p:spPr bwMode="auto">
          <a:xfrm>
            <a:off x="1403648" y="3356992"/>
            <a:ext cx="2352675" cy="1390650"/>
          </a:xfrm>
          <a:prstGeom prst="rect">
            <a:avLst/>
          </a:prstGeom>
          <a:noFill/>
        </p:spPr>
      </p:pic>
      <p:pic>
        <p:nvPicPr>
          <p:cNvPr id="82946" name="Εικόνα 28"/>
          <p:cNvPicPr>
            <a:picLocks noChangeAspect="1" noChangeArrowheads="1"/>
          </p:cNvPicPr>
          <p:nvPr/>
        </p:nvPicPr>
        <p:blipFill>
          <a:blip r:embed="rId5" cstate="print"/>
          <a:srcRect/>
          <a:stretch>
            <a:fillRect/>
          </a:stretch>
        </p:blipFill>
        <p:spPr bwMode="auto">
          <a:xfrm>
            <a:off x="5868144" y="1628800"/>
            <a:ext cx="2305050" cy="1371600"/>
          </a:xfrm>
          <a:prstGeom prst="rect">
            <a:avLst/>
          </a:prstGeom>
          <a:noFill/>
        </p:spPr>
      </p:pic>
      <p:pic>
        <p:nvPicPr>
          <p:cNvPr id="82945" name="Εικόνα 29"/>
          <p:cNvPicPr>
            <a:picLocks noChangeAspect="1" noChangeArrowheads="1"/>
          </p:cNvPicPr>
          <p:nvPr/>
        </p:nvPicPr>
        <p:blipFill>
          <a:blip r:embed="rId6" cstate="print"/>
          <a:srcRect/>
          <a:stretch>
            <a:fillRect/>
          </a:stretch>
        </p:blipFill>
        <p:spPr bwMode="auto">
          <a:xfrm>
            <a:off x="5868144" y="3212976"/>
            <a:ext cx="2324100" cy="1381125"/>
          </a:xfrm>
          <a:prstGeom prst="rect">
            <a:avLst/>
          </a:prstGeom>
          <a:noFill/>
        </p:spPr>
      </p:pic>
      <p:sp>
        <p:nvSpPr>
          <p:cNvPr id="82949" name="Rectangle 5"/>
          <p:cNvSpPr>
            <a:spLocks noChangeArrowheads="1"/>
          </p:cNvSpPr>
          <p:nvPr/>
        </p:nvSpPr>
        <p:spPr bwMode="auto">
          <a:xfrm>
            <a:off x="286797" y="1794882"/>
            <a:ext cx="684803"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0" name="Rectangle 6"/>
          <p:cNvSpPr>
            <a:spLocks noChangeArrowheads="1"/>
          </p:cNvSpPr>
          <p:nvPr/>
        </p:nvSpPr>
        <p:spPr bwMode="auto">
          <a:xfrm>
            <a:off x="179512" y="3501008"/>
            <a:ext cx="1071127"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LEFT</a:t>
            </a: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1" name="Rectangle 7"/>
          <p:cNvSpPr>
            <a:spLocks noChangeArrowheads="1"/>
          </p:cNvSpPr>
          <p:nvPr/>
        </p:nvSpPr>
        <p:spPr bwMode="auto">
          <a:xfrm>
            <a:off x="4516746" y="2204864"/>
            <a:ext cx="120738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RIGHT</a:t>
            </a: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2" name="Rectangle 8"/>
          <p:cNvSpPr>
            <a:spLocks noChangeArrowheads="1"/>
          </p:cNvSpPr>
          <p:nvPr/>
        </p:nvSpPr>
        <p:spPr bwMode="auto">
          <a:xfrm>
            <a:off x="4604463" y="3501008"/>
            <a:ext cx="111966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FULL JOIN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3" name="Rectangle 9"/>
          <p:cNvSpPr>
            <a:spLocks noChangeArrowheads="1"/>
          </p:cNvSpPr>
          <p:nvPr/>
        </p:nvSpPr>
        <p:spPr bwMode="auto">
          <a:xfrm>
            <a:off x="457200" y="554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38701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0" hangingPunct="0"/>
            <a:r>
              <a:rPr lang="el-GR" sz="3200" dirty="0" smtClean="0">
                <a:cs typeface="Times New Roman" pitchFamily="18" charset="0"/>
              </a:rPr>
              <a:t>Περιπτώσεις </a:t>
            </a:r>
            <a:r>
              <a:rPr lang="en-US" sz="3200" dirty="0" smtClean="0">
                <a:cs typeface="Times New Roman" pitchFamily="18" charset="0"/>
              </a:rPr>
              <a:t>SQL</a:t>
            </a:r>
            <a:r>
              <a:rPr lang="el-GR" sz="3200" dirty="0" smtClean="0">
                <a:cs typeface="Times New Roman" pitchFamily="18" charset="0"/>
              </a:rPr>
              <a:t> </a:t>
            </a:r>
            <a:r>
              <a:rPr lang="en-US" sz="3200" dirty="0" smtClean="0">
                <a:cs typeface="Times New Roman" pitchFamily="18" charset="0"/>
              </a:rPr>
              <a:t>JOINs</a:t>
            </a:r>
            <a:r>
              <a:rPr lang="el-GR" sz="3200" dirty="0" smtClean="0">
                <a:cs typeface="Times New Roman" pitchFamily="18" charset="0"/>
              </a:rPr>
              <a:t> -</a:t>
            </a:r>
            <a:r>
              <a:rPr lang="en-US" sz="3200" dirty="0" smtClean="0"/>
              <a:t> </a:t>
            </a:r>
            <a:r>
              <a:rPr lang="el-GR" sz="3200" dirty="0" smtClean="0"/>
              <a:t>παραδείγματα σε </a:t>
            </a:r>
            <a:r>
              <a:rPr lang="en-US" sz="3200" dirty="0" err="1" smtClean="0"/>
              <a:t>mySQL</a:t>
            </a:r>
            <a:endParaRPr lang="en-US" sz="3200" dirty="0"/>
          </a:p>
        </p:txBody>
      </p:sp>
      <p:sp>
        <p:nvSpPr>
          <p:cNvPr id="5" name="4 - Θέση περιεχομένου"/>
          <p:cNvSpPr>
            <a:spLocks noGrp="1"/>
          </p:cNvSpPr>
          <p:nvPr>
            <p:ph idx="1"/>
          </p:nvPr>
        </p:nvSpPr>
        <p:spPr/>
        <p:txBody>
          <a:bodyPr>
            <a:normAutofit fontScale="40000" lnSpcReduction="20000"/>
          </a:bodyPr>
          <a:lstStyle/>
          <a:p>
            <a:pPr fontAlgn="base" hangingPunct="0">
              <a:buNone/>
            </a:pPr>
            <a:r>
              <a:rPr lang="en-US" sz="3400" dirty="0" smtClean="0">
                <a:latin typeface="Courier New" pitchFamily="49" charset="0"/>
                <a:cs typeface="Courier New" pitchFamily="49" charset="0"/>
              </a:rPr>
              <a:t>CREATE TABLE DEPT(DEPTNO INT(2) NOT NULL,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DNAME VARCHAR(14), LOC VARCHAR(14),</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KEY(DEPTNO));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EMP(EMPNO INT(4) NOT NULL,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ENAME VARCHAR(10), JOB VARCHAR(25),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HIREDATE DATE, MGR INT(4),  SAL FLOAT(7,2), COMM FLOAT(7,2),</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DEPTNO INT(2),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KEY(EMPNO),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FOREIGN KEY(DEPTNO) REFERENCES DEPT(DEPTNO));</a:t>
            </a:r>
            <a:endParaRPr lang="el-GR" sz="3400" dirty="0" smtClean="0">
              <a:latin typeface="Courier New" pitchFamily="49" charset="0"/>
              <a:cs typeface="Courier New" pitchFamily="49" charset="0"/>
            </a:endParaRPr>
          </a:p>
          <a:p>
            <a:pPr fontAlgn="base" hangingPunct="0">
              <a:buNone/>
            </a:pP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PROJ (</a:t>
            </a:r>
            <a:r>
              <a:rPr lang="en-US" sz="3400" dirty="0" err="1" smtClean="0">
                <a:latin typeface="Courier New" pitchFamily="49" charset="0"/>
                <a:cs typeface="Courier New" pitchFamily="49" charset="0"/>
              </a:rPr>
              <a:t>projno</a:t>
            </a:r>
            <a:r>
              <a:rPr lang="en-US" sz="3400" dirty="0" smtClean="0">
                <a:latin typeface="Courier New" pitchFamily="49" charset="0"/>
                <a:cs typeface="Courier New" pitchFamily="49" charset="0"/>
              </a:rPr>
              <a:t> INT(3) NOT NULL,</a:t>
            </a:r>
            <a:br>
              <a:rPr lang="en-US" sz="3400" dirty="0" smtClean="0">
                <a:latin typeface="Courier New" pitchFamily="49" charset="0"/>
                <a:cs typeface="Courier New" pitchFamily="49" charset="0"/>
              </a:rPr>
            </a:br>
            <a:r>
              <a:rPr lang="en-US" sz="3400" dirty="0" smtClean="0">
                <a:latin typeface="Courier New" pitchFamily="49" charset="0"/>
                <a:cs typeface="Courier New" pitchFamily="49" charset="0"/>
              </a:rPr>
              <a:t>                   </a:t>
            </a:r>
            <a:r>
              <a:rPr lang="en-US" sz="3400" dirty="0" err="1" smtClean="0">
                <a:latin typeface="Courier New" pitchFamily="49" charset="0"/>
                <a:cs typeface="Courier New" pitchFamily="49" charset="0"/>
              </a:rPr>
              <a:t>pname</a:t>
            </a:r>
            <a:r>
              <a:rPr lang="en-US" sz="3400" dirty="0" smtClean="0">
                <a:latin typeface="Courier New" pitchFamily="49" charset="0"/>
                <a:cs typeface="Courier New" pitchFamily="49" charset="0"/>
              </a:rPr>
              <a:t> VARCHAR(15),</a:t>
            </a:r>
            <a:br>
              <a:rPr lang="en-US" sz="3400" dirty="0" smtClean="0">
                <a:latin typeface="Courier New" pitchFamily="49" charset="0"/>
                <a:cs typeface="Courier New" pitchFamily="49" charset="0"/>
              </a:rPr>
            </a:br>
            <a:r>
              <a:rPr lang="en-US" sz="3400" dirty="0" smtClean="0">
                <a:latin typeface="Courier New" pitchFamily="49" charset="0"/>
                <a:cs typeface="Courier New" pitchFamily="49" charset="0"/>
              </a:rPr>
              <a:t>                   budget FLOAT(12,2),</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a:t>
            </a:r>
            <a:r>
              <a:rPr lang="en-US" sz="3400" dirty="0" err="1" smtClean="0">
                <a:latin typeface="Courier New" pitchFamily="49" charset="0"/>
                <a:cs typeface="Courier New" pitchFamily="49" charset="0"/>
              </a:rPr>
              <a:t>projno</a:t>
            </a:r>
            <a:r>
              <a:rPr lang="en-US" sz="3400" dirty="0" smtClean="0">
                <a:latin typeface="Courier New" pitchFamily="49" charset="0"/>
                <a:cs typeface="Courier New" pitchFamily="49" charset="0"/>
              </a:rPr>
              <a:t>));</a:t>
            </a:r>
            <a:endParaRPr lang="el-GR" sz="3400" dirty="0" smtClean="0">
              <a:latin typeface="Courier New" pitchFamily="49" charset="0"/>
              <a:cs typeface="Courier New" pitchFamily="49" charset="0"/>
            </a:endParaRPr>
          </a:p>
          <a:p>
            <a:pPr fontAlgn="base" hangingPunct="0">
              <a:buNone/>
            </a:pP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ASSIGN(</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EMPNO INT(4) NOT NULL, PROJNO INT(3) NOT NULL,</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PTIME INT(3),</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PRIMARY KEY(EMPNO,PROJNO),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FOREIGN KEY(EMPNO) REFERENCES EMP(EMPNO),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FOREIGN KEY(PROJNO) REFERENCES PROJ(PROJNO));</a:t>
            </a:r>
            <a:endParaRPr lang="el-GR" sz="3400" dirty="0" smtClean="0">
              <a:latin typeface="Courier New" pitchFamily="49" charset="0"/>
              <a:cs typeface="Courier New" pitchFamily="49" charset="0"/>
            </a:endParaRPr>
          </a:p>
          <a:p>
            <a:endParaRPr lang="el-GR" dirty="0"/>
          </a:p>
        </p:txBody>
      </p:sp>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altLang="el-GR" dirty="0"/>
              <a:t>Επισκόπηση κάποιων σύνθετων εντολών της γλώσσας </a:t>
            </a:r>
            <a:r>
              <a:rPr lang="el-GR" altLang="el-GR" dirty="0" smtClean="0"/>
              <a:t>SQL</a:t>
            </a:r>
            <a:endParaRPr lang="el-GR" dirty="0"/>
          </a:p>
        </p:txBody>
      </p:sp>
      <p:sp>
        <p:nvSpPr>
          <p:cNvPr id="5" name="Subtitle 4"/>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4106923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332656"/>
            <a:ext cx="8229600" cy="6336704"/>
          </a:xfrm>
        </p:spPr>
        <p:txBody>
          <a:bodyPr>
            <a:normAutofit fontScale="55000" lnSpcReduction="20000"/>
          </a:bodyPr>
          <a:lstStyle/>
          <a:p>
            <a:pPr fontAlgn="base" hangingPunct="0">
              <a:buNone/>
            </a:pPr>
            <a:r>
              <a:rPr lang="en-US" sz="2500" dirty="0" smtClean="0">
                <a:latin typeface="Courier New" pitchFamily="49" charset="0"/>
                <a:cs typeface="Courier New" pitchFamily="49" charset="0"/>
              </a:rPr>
              <a:t>INSERT INTO DEPT(DEPTNO, DNAME, LOC)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(10, 'ACCOUNTING', 'NEW YORK');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(20, 'RESEARCH', 'DALLAS');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(30, 'SALES', 'CHICAGO');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(40, 'OPERATIONS', 'BOSTON');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(10, 'CODD', 'ANALYST', '1989/01/01', 15, 3000,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(15, 'ELMASRI', 'ANALYST', '1995/05/02', 15, 1200, 150,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(20, 'NAVATHE', 'SALESMAN', '1977/07/07', 20, 2000, NULL, 20);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(30, 'DATE', 'PROGRAMMER', '2004/05/04', 15, 1800, 200, 10);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(11, 'CODD', 'ANALYST', '1989/01/01', 15, 2900,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(12, 'CODD', 'PROGRAMMER', '1995/05/02', 15, 1200, 150,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(21, 'CODD', 'SALESMAN', '1977/07/07', 20, 2000,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(22, 'CODD', 'PROGRAMMER', '1995/05/02', 15, 1200, 150, 20);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(23, 'CODD', 'SALESMAN', '1977/07/07', 20, 2000, NULL, 20);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(77, 'BATES', 'SALESMAN', '1987/07/07', 20, 2000, NULL, NULL);</a:t>
            </a:r>
            <a:endParaRPr lang="el-GR" sz="25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a:p>
        </p:txBody>
      </p:sp>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VALUES(100, 'PAYROLL', 100000);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VALUES(200, 'PERSONNEL',200000 );</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VALUES(300, 'SALES', 150000);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VALUES(10,100, 40);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 200, 60);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VALUES(15, 100, 100);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VALUES(20, 200, 100);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VALUES(30, 100, 100);</a:t>
            </a:r>
            <a:endParaRPr lang="el-GR" sz="16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1600" dirty="0">
                <a:latin typeface="Courier New" pitchFamily="49" charset="0"/>
                <a:cs typeface="Courier New" pitchFamily="49" charset="0"/>
              </a:rPr>
              <a:t>SELECT EMPNO, ENAME, EMP.DEPTNO, DEPT.DNAME, SAL, COMM</a:t>
            </a:r>
          </a:p>
          <a:p>
            <a:pPr>
              <a:buNone/>
            </a:pPr>
            <a:r>
              <a:rPr lang="en-US" sz="1600" dirty="0">
                <a:latin typeface="Courier New" pitchFamily="49" charset="0"/>
                <a:cs typeface="Courier New" pitchFamily="49" charset="0"/>
              </a:rPr>
              <a:t>        FROM </a:t>
            </a:r>
            <a:r>
              <a:rPr lang="en-US" sz="1600" dirty="0" err="1">
                <a:latin typeface="Courier New" pitchFamily="49" charset="0"/>
                <a:cs typeface="Courier New" pitchFamily="49" charset="0"/>
              </a:rPr>
              <a:t>emp</a:t>
            </a:r>
            <a:endParaRPr lang="en-US" sz="1600" dirty="0">
              <a:latin typeface="Courier New" pitchFamily="49" charset="0"/>
              <a:cs typeface="Courier New" pitchFamily="49" charset="0"/>
            </a:endParaRPr>
          </a:p>
          <a:p>
            <a:pPr>
              <a:buNone/>
            </a:pPr>
            <a:r>
              <a:rPr lang="en-US" sz="1600" dirty="0">
                <a:latin typeface="Courier New" pitchFamily="49" charset="0"/>
                <a:cs typeface="Courier New" pitchFamily="49" charset="0"/>
              </a:rPr>
              <a:t>		INNER JOIN </a:t>
            </a:r>
            <a:r>
              <a:rPr lang="en-US" sz="1600" dirty="0" err="1">
                <a:latin typeface="Courier New" pitchFamily="49" charset="0"/>
                <a:cs typeface="Courier New" pitchFamily="49" charset="0"/>
              </a:rPr>
              <a:t>dept</a:t>
            </a:r>
            <a:r>
              <a:rPr lang="en-US" sz="1600" dirty="0">
                <a:latin typeface="Courier New" pitchFamily="49" charset="0"/>
                <a:cs typeface="Courier New" pitchFamily="49" charset="0"/>
              </a:rPr>
              <a:t> ON </a:t>
            </a:r>
            <a:r>
              <a:rPr lang="en-US" sz="1600" dirty="0" err="1">
                <a:latin typeface="Courier New" pitchFamily="49" charset="0"/>
                <a:cs typeface="Courier New" pitchFamily="49" charset="0"/>
              </a:rPr>
              <a:t>emp.deptno</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dept.deptno</a:t>
            </a:r>
            <a:endParaRPr lang="en-US" sz="1600" dirty="0">
              <a:latin typeface="Courier New" pitchFamily="49" charset="0"/>
              <a:cs typeface="Courier New" pitchFamily="49" charset="0"/>
            </a:endParaRPr>
          </a:p>
          <a:p>
            <a:pPr>
              <a:buNone/>
            </a:pPr>
            <a:r>
              <a:rPr lang="en-US" sz="1600" dirty="0">
                <a:latin typeface="Courier New" pitchFamily="49" charset="0"/>
                <a:cs typeface="Courier New" pitchFamily="49" charset="0"/>
              </a:rPr>
              <a:t>		ORDER BY </a:t>
            </a:r>
            <a:r>
              <a:rPr lang="en-US" sz="1600" dirty="0" err="1">
                <a:latin typeface="Courier New" pitchFamily="49" charset="0"/>
                <a:cs typeface="Courier New" pitchFamily="49" charset="0"/>
              </a:rPr>
              <a:t>ename</a:t>
            </a:r>
            <a:r>
              <a:rPr lang="en-US" sz="1600" dirty="0">
                <a:latin typeface="Courier New" pitchFamily="49" charset="0"/>
                <a:cs typeface="Courier New" pitchFamily="49" charset="0"/>
              </a:rPr>
              <a:t>;</a:t>
            </a:r>
            <a:endParaRPr lang="el-GR" sz="18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1475656" y="2837284"/>
            <a:ext cx="5760640" cy="2607940"/>
          </a:xfrm>
          <a:prstGeom prst="rect">
            <a:avLst/>
          </a:prstGeom>
          <a:noFill/>
          <a:ln w="9525">
            <a:noFill/>
            <a:miter lim="800000"/>
            <a:headEnd/>
            <a:tailEnd/>
          </a:ln>
        </p:spPr>
      </p:pic>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n-US" sz="2000" dirty="0" smtClean="0">
                <a:latin typeface="Courier New" pitchFamily="49" charset="0"/>
                <a:cs typeface="Courier New" pitchFamily="49" charset="0"/>
              </a:rPr>
              <a:t>SELECT </a:t>
            </a:r>
            <a:r>
              <a:rPr lang="en-US" sz="2000" dirty="0" err="1">
                <a:latin typeface="Courier New" pitchFamily="49" charset="0"/>
                <a:cs typeface="Courier New" pitchFamily="49" charset="0"/>
              </a:rPr>
              <a:t>empno</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dept.deptno</a:t>
            </a:r>
            <a:r>
              <a:rPr lang="en-US" sz="2000" dirty="0">
                <a:latin typeface="Courier New" pitchFamily="49" charset="0"/>
                <a:cs typeface="Courier New" pitchFamily="49" charset="0"/>
              </a:rPr>
              <a:t> </a:t>
            </a:r>
          </a:p>
          <a:p>
            <a:pPr>
              <a:buNone/>
            </a:pPr>
            <a:r>
              <a:rPr lang="en-US" sz="2000" dirty="0">
                <a:latin typeface="Courier New" pitchFamily="49" charset="0"/>
                <a:cs typeface="Courier New" pitchFamily="49" charset="0"/>
              </a:rPr>
              <a:t>FROM </a:t>
            </a:r>
            <a:r>
              <a:rPr lang="en-US" sz="2000" dirty="0" err="1">
                <a:latin typeface="Courier New" pitchFamily="49" charset="0"/>
                <a:cs typeface="Courier New" pitchFamily="49" charset="0"/>
              </a:rPr>
              <a:t>emp</a:t>
            </a:r>
            <a:endParaRPr lang="en-US" sz="2000" dirty="0">
              <a:latin typeface="Courier New" pitchFamily="49" charset="0"/>
              <a:cs typeface="Courier New" pitchFamily="49" charset="0"/>
            </a:endParaRPr>
          </a:p>
          <a:p>
            <a:pPr>
              <a:buNone/>
            </a:pPr>
            <a:r>
              <a:rPr lang="en-US" sz="2000" b="1" dirty="0">
                <a:latin typeface="Courier New" pitchFamily="49" charset="0"/>
                <a:cs typeface="Courier New" pitchFamily="49" charset="0"/>
              </a:rPr>
              <a:t>INNER JOIN</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a:t>
            </a:r>
            <a:r>
              <a:rPr lang="en-US" sz="2000" dirty="0">
                <a:latin typeface="Courier New" pitchFamily="49" charset="0"/>
                <a:cs typeface="Courier New" pitchFamily="49" charset="0"/>
              </a:rPr>
              <a:t> ON </a:t>
            </a:r>
            <a:r>
              <a:rPr lang="en-US" sz="2000" dirty="0" err="1">
                <a:latin typeface="Courier New" pitchFamily="49" charset="0"/>
                <a:cs typeface="Courier New" pitchFamily="49" charset="0"/>
              </a:rPr>
              <a:t>emp.deptno</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dept.deptno</a:t>
            </a:r>
            <a:endParaRPr lang="en-US" sz="2000" dirty="0">
              <a:latin typeface="Courier New" pitchFamily="49" charset="0"/>
              <a:cs typeface="Courier New" pitchFamily="49" charset="0"/>
            </a:endParaRPr>
          </a:p>
          <a:p>
            <a:pPr>
              <a:buNone/>
            </a:pPr>
            <a:r>
              <a:rPr lang="en-US" sz="2000" dirty="0">
                <a:latin typeface="Courier New" pitchFamily="49" charset="0"/>
                <a:cs typeface="Courier New" pitchFamily="49" charset="0"/>
              </a:rPr>
              <a:t>ORDER BY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a:t>
            </a:r>
          </a:p>
          <a:p>
            <a:pPr>
              <a:buNone/>
            </a:pPr>
            <a:r>
              <a:rPr lang="en-US" sz="2000" dirty="0">
                <a:latin typeface="Courier New" pitchFamily="49" charset="0"/>
                <a:cs typeface="Courier New" pitchFamily="49" charset="0"/>
              </a:rPr>
              <a:t> </a:t>
            </a:r>
          </a:p>
          <a:p>
            <a:pPr>
              <a:buNone/>
            </a:pPr>
            <a:r>
              <a:rPr lang="en-US" sz="2000" dirty="0">
                <a:latin typeface="Courier New" pitchFamily="49" charset="0"/>
                <a:cs typeface="Courier New" pitchFamily="49" charset="0"/>
              </a:rPr>
              <a:t>SELECT </a:t>
            </a:r>
            <a:r>
              <a:rPr lang="en-US" sz="2000" dirty="0" err="1">
                <a:latin typeface="Courier New" pitchFamily="49" charset="0"/>
                <a:cs typeface="Courier New" pitchFamily="49" charset="0"/>
              </a:rPr>
              <a:t>empno</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dept.deptno</a:t>
            </a:r>
            <a:r>
              <a:rPr lang="en-US" sz="2000" dirty="0">
                <a:latin typeface="Courier New" pitchFamily="49" charset="0"/>
                <a:cs typeface="Courier New" pitchFamily="49" charset="0"/>
              </a:rPr>
              <a:t> </a:t>
            </a:r>
          </a:p>
          <a:p>
            <a:pPr>
              <a:buNone/>
            </a:pPr>
            <a:r>
              <a:rPr lang="en-US" sz="2000" dirty="0">
                <a:latin typeface="Courier New" pitchFamily="49" charset="0"/>
                <a:cs typeface="Courier New" pitchFamily="49" charset="0"/>
              </a:rPr>
              <a:t>FROM </a:t>
            </a:r>
            <a:r>
              <a:rPr lang="en-US" sz="2000" dirty="0" err="1">
                <a:latin typeface="Courier New" pitchFamily="49" charset="0"/>
                <a:cs typeface="Courier New" pitchFamily="49" charset="0"/>
              </a:rPr>
              <a:t>emp</a:t>
            </a:r>
            <a:endParaRPr lang="en-US" sz="2000" dirty="0">
              <a:latin typeface="Courier New" pitchFamily="49" charset="0"/>
              <a:cs typeface="Courier New" pitchFamily="49" charset="0"/>
            </a:endParaRPr>
          </a:p>
          <a:p>
            <a:pPr>
              <a:buNone/>
            </a:pPr>
            <a:r>
              <a:rPr lang="en-US" sz="2000" b="1" dirty="0">
                <a:latin typeface="Courier New" pitchFamily="49" charset="0"/>
                <a:cs typeface="Courier New" pitchFamily="49" charset="0"/>
              </a:rPr>
              <a:t>JOIN</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a:t>
            </a:r>
            <a:r>
              <a:rPr lang="en-US" sz="2000" dirty="0">
                <a:latin typeface="Courier New" pitchFamily="49" charset="0"/>
                <a:cs typeface="Courier New" pitchFamily="49" charset="0"/>
              </a:rPr>
              <a:t> ON </a:t>
            </a:r>
            <a:r>
              <a:rPr lang="en-US" sz="2000" dirty="0" err="1">
                <a:latin typeface="Courier New" pitchFamily="49" charset="0"/>
                <a:cs typeface="Courier New" pitchFamily="49" charset="0"/>
              </a:rPr>
              <a:t>emp.deptno</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dept.deptno</a:t>
            </a:r>
            <a:endParaRPr lang="en-US" sz="2000" dirty="0">
              <a:latin typeface="Courier New" pitchFamily="49" charset="0"/>
              <a:cs typeface="Courier New" pitchFamily="49" charset="0"/>
            </a:endParaRPr>
          </a:p>
          <a:p>
            <a:pPr>
              <a:buNone/>
            </a:pPr>
            <a:r>
              <a:rPr lang="en-US" sz="2000" dirty="0">
                <a:latin typeface="Courier New" pitchFamily="49" charset="0"/>
                <a:cs typeface="Courier New" pitchFamily="49" charset="0"/>
              </a:rPr>
              <a:t>ORDER BY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a:t>
            </a: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5641032" y="4149080"/>
            <a:ext cx="2819400" cy="2400300"/>
          </a:xfrm>
          <a:prstGeom prst="rect">
            <a:avLst/>
          </a:prstGeom>
          <a:noFill/>
          <a:ln w="9525">
            <a:noFill/>
            <a:miter lim="800000"/>
            <a:headEnd/>
            <a:tailEnd/>
          </a:ln>
        </p:spPr>
      </p:pic>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179512" y="1124744"/>
            <a:ext cx="8784976" cy="5544616"/>
          </a:xfrm>
        </p:spPr>
        <p:txBody>
          <a:bodyPr>
            <a:normAutofit/>
          </a:bodyPr>
          <a:lstStyle/>
          <a:p>
            <a:pPr>
              <a:buNone/>
            </a:pPr>
            <a:r>
              <a:rPr lang="el-GR" sz="16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EMPNO, ENAME, EMP.DEPTNO, DEPT.DNAME, SAL, COMM</a:t>
            </a:r>
            <a:endParaRPr lang="el-GR" sz="2000" dirty="0" smtClean="0">
              <a:latin typeface="Courier New" pitchFamily="49" charset="0"/>
              <a:cs typeface="Courier New" pitchFamily="49" charset="0"/>
            </a:endParaRPr>
          </a:p>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INNER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dirty="0">
              <a:latin typeface="Courier New" pitchFamily="49" charset="0"/>
              <a:cs typeface="Courier New" pitchFamily="49" charset="0"/>
            </a:endParaRPr>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1941934" y="3284984"/>
            <a:ext cx="4286250" cy="2247900"/>
          </a:xfrm>
          <a:prstGeom prst="rect">
            <a:avLst/>
          </a:prstGeom>
          <a:noFill/>
          <a:ln w="9525">
            <a:noFill/>
            <a:miter lim="800000"/>
            <a:headEnd/>
            <a:tailEnd/>
          </a:ln>
        </p:spPr>
      </p:pic>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LEFT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2555776" y="3059782"/>
            <a:ext cx="2838450" cy="2457450"/>
          </a:xfrm>
          <a:prstGeom prst="rect">
            <a:avLst/>
          </a:prstGeom>
          <a:noFill/>
          <a:ln w="9525">
            <a:noFill/>
            <a:miter lim="800000"/>
            <a:headEnd/>
            <a:tailEnd/>
          </a:ln>
        </p:spPr>
      </p:pic>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RIGHT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55298" name="Picture 2"/>
          <p:cNvPicPr>
            <a:picLocks noChangeAspect="1" noChangeArrowheads="1"/>
          </p:cNvPicPr>
          <p:nvPr/>
        </p:nvPicPr>
        <p:blipFill>
          <a:blip r:embed="rId2" cstate="print"/>
          <a:srcRect/>
          <a:stretch>
            <a:fillRect/>
          </a:stretch>
        </p:blipFill>
        <p:spPr bwMode="auto">
          <a:xfrm>
            <a:off x="1979712" y="3118073"/>
            <a:ext cx="3257550" cy="2543175"/>
          </a:xfrm>
          <a:prstGeom prst="rect">
            <a:avLst/>
          </a:prstGeom>
          <a:noFill/>
          <a:ln w="9525">
            <a:noFill/>
            <a:miter lim="800000"/>
            <a:headEnd/>
            <a:tailEnd/>
          </a:ln>
        </p:spPr>
      </p:pic>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column_names</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table1</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FULL JOIN</a:t>
            </a:r>
            <a:r>
              <a:rPr lang="en-US" sz="2000" dirty="0" smtClean="0">
                <a:latin typeface="Courier New" pitchFamily="49" charset="0"/>
                <a:cs typeface="Courier New" pitchFamily="49" charset="0"/>
              </a:rPr>
              <a:t> table2</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table1.column_name=table2.column_name;</a:t>
            </a:r>
            <a:endParaRPr lang="el-GR"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a:t>
            </a:r>
            <a:endParaRPr lang="el-GR" sz="2000" dirty="0" smtClean="0">
              <a:latin typeface="Courier New" pitchFamily="49" charset="0"/>
              <a:cs typeface="Courier New" pitchFamily="49" charset="0"/>
            </a:endParaRPr>
          </a:p>
          <a:p>
            <a:pPr>
              <a:buNone/>
            </a:pPr>
            <a:r>
              <a:rPr lang="el-GR" sz="2000" b="1" dirty="0" smtClean="0"/>
              <a:t>Δεν υποστηρίζεται στο προϊόν </a:t>
            </a:r>
            <a:r>
              <a:rPr lang="en-US" sz="2000" b="1" dirty="0" err="1" smtClean="0"/>
              <a:t>mySQL</a:t>
            </a:r>
            <a:r>
              <a:rPr lang="el-GR" sz="2000" b="1" dirty="0" smtClean="0"/>
              <a:t>. </a:t>
            </a:r>
            <a:endParaRPr lang="el-GR" sz="2000" dirty="0" smtClean="0"/>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5056584" y="3068960"/>
            <a:ext cx="2971800" cy="3257550"/>
          </a:xfrm>
          <a:prstGeom prst="rect">
            <a:avLst/>
          </a:prstGeom>
          <a:noFill/>
          <a:ln w="9525">
            <a:noFill/>
            <a:miter lim="800000"/>
            <a:headEnd/>
            <a:tailEnd/>
          </a:ln>
        </p:spPr>
      </p:pic>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LEFT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UNION</a:t>
            </a:r>
            <a:endParaRPr lang="el-GR" sz="2000" b="1"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RIGHT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584176"/>
          </a:xfrm>
        </p:spPr>
        <p:txBody>
          <a:bodyPr>
            <a:normAutofit fontScale="90000"/>
          </a:bodyPr>
          <a:lstStyle/>
          <a:p>
            <a:pPr algn="l"/>
            <a:r>
              <a:rPr lang="en-US" sz="2000" b="0" dirty="0" smtClean="0"/>
              <a:t>SELECT </a:t>
            </a:r>
            <a:r>
              <a:rPr lang="en-US" sz="2000" b="0" dirty="0" err="1" smtClean="0"/>
              <a:t>assign.empno</a:t>
            </a:r>
            <a:r>
              <a:rPr lang="en-US" sz="2000" b="0" dirty="0" smtClean="0"/>
              <a:t>, </a:t>
            </a:r>
            <a:r>
              <a:rPr lang="en-US" sz="2000" b="0" dirty="0" err="1" smtClean="0"/>
              <a:t>ename</a:t>
            </a:r>
            <a:r>
              <a:rPr lang="en-US" sz="2000" b="0" dirty="0" smtClean="0"/>
              <a:t>, </a:t>
            </a:r>
            <a:r>
              <a:rPr lang="en-US" sz="2000" b="0" dirty="0" err="1" smtClean="0"/>
              <a:t>dname</a:t>
            </a:r>
            <a:r>
              <a:rPr lang="en-US" sz="2000" b="0" dirty="0" smtClean="0"/>
              <a:t>, </a:t>
            </a:r>
            <a:r>
              <a:rPr lang="en-US" sz="2000" b="0" dirty="0" err="1" smtClean="0"/>
              <a:t>assign.projno</a:t>
            </a:r>
            <a:r>
              <a:rPr lang="en-US" sz="2000" b="0" dirty="0" smtClean="0"/>
              <a:t>, </a:t>
            </a:r>
            <a:r>
              <a:rPr lang="en-US" sz="2000" b="0" dirty="0" err="1" smtClean="0"/>
              <a:t>ptime</a:t>
            </a:r>
            <a:r>
              <a:rPr lang="en-US" sz="2000" b="0" dirty="0" smtClean="0"/>
              <a:t/>
            </a:r>
            <a:br>
              <a:rPr lang="en-US" sz="2000" b="0" dirty="0" smtClean="0"/>
            </a:br>
            <a:r>
              <a:rPr lang="en-US" sz="2000" b="0" dirty="0" smtClean="0"/>
              <a:t>FROM dept</a:t>
            </a:r>
            <a:br>
              <a:rPr lang="en-US" sz="2000" b="0" dirty="0" smtClean="0"/>
            </a:br>
            <a:r>
              <a:rPr lang="en-US" sz="2000" b="0" dirty="0" smtClean="0"/>
              <a:t>INNER JOIN </a:t>
            </a:r>
            <a:r>
              <a:rPr lang="en-US" sz="2000" b="0" dirty="0" err="1" smtClean="0"/>
              <a:t>emp</a:t>
            </a:r>
            <a:r>
              <a:rPr lang="en-US" sz="2000" b="0" dirty="0" smtClean="0"/>
              <a:t> ON </a:t>
            </a:r>
            <a:r>
              <a:rPr lang="en-US" sz="2000" b="0" dirty="0" err="1" smtClean="0"/>
              <a:t>dept.deptno</a:t>
            </a:r>
            <a:r>
              <a:rPr lang="en-US" sz="2000" b="0" dirty="0" smtClean="0"/>
              <a:t>=</a:t>
            </a:r>
            <a:r>
              <a:rPr lang="en-US" sz="2000" b="0" dirty="0" err="1" smtClean="0"/>
              <a:t>emp.empno</a:t>
            </a:r>
            <a:r>
              <a:rPr lang="en-US" sz="2000" b="0" dirty="0" smtClean="0"/>
              <a:t/>
            </a:r>
            <a:br>
              <a:rPr lang="en-US" sz="2000" b="0" dirty="0" smtClean="0"/>
            </a:br>
            <a:r>
              <a:rPr lang="en-US" sz="2000" b="0" dirty="0" smtClean="0"/>
              <a:t>JOIN assign ON </a:t>
            </a:r>
            <a:r>
              <a:rPr lang="en-US" sz="2000" b="0" dirty="0" err="1" smtClean="0"/>
              <a:t>emp.empno</a:t>
            </a:r>
            <a:r>
              <a:rPr lang="en-US" sz="2000" b="0" dirty="0" smtClean="0"/>
              <a:t>=</a:t>
            </a:r>
            <a:r>
              <a:rPr lang="en-US" sz="2000" b="0" dirty="0" err="1" smtClean="0"/>
              <a:t>assign.empno</a:t>
            </a:r>
            <a:r>
              <a:rPr lang="en-US" sz="2000" b="0" dirty="0" smtClean="0"/>
              <a:t/>
            </a:r>
            <a:br>
              <a:rPr lang="en-US" sz="2000" b="0" dirty="0" smtClean="0"/>
            </a:br>
            <a:r>
              <a:rPr lang="en-US" sz="2000" b="0" dirty="0" smtClean="0"/>
              <a:t>JOIN </a:t>
            </a:r>
            <a:r>
              <a:rPr lang="en-US" sz="2000" b="0" dirty="0" err="1" smtClean="0"/>
              <a:t>proj</a:t>
            </a:r>
            <a:r>
              <a:rPr lang="en-US" sz="2000" b="0" dirty="0" smtClean="0"/>
              <a:t> ON </a:t>
            </a:r>
            <a:r>
              <a:rPr lang="en-US" sz="2000" b="0" dirty="0" err="1" smtClean="0"/>
              <a:t>assign.projno</a:t>
            </a:r>
            <a:r>
              <a:rPr lang="en-US" sz="2000" b="0" dirty="0" smtClean="0"/>
              <a:t>=</a:t>
            </a:r>
            <a:r>
              <a:rPr lang="en-US" sz="2000" b="0" dirty="0" err="1" smtClean="0"/>
              <a:t>proj.projno</a:t>
            </a:r>
            <a:r>
              <a:rPr lang="en-US" sz="2000" b="0" dirty="0" smtClean="0"/>
              <a:t>;</a:t>
            </a:r>
            <a:endParaRPr lang="el-GR" sz="2000" b="0" dirty="0"/>
          </a:p>
        </p:txBody>
      </p:sp>
      <p:pic>
        <p:nvPicPr>
          <p:cNvPr id="56325" name="Picture 5"/>
          <p:cNvPicPr>
            <a:picLocks noGrp="1" noChangeAspect="1" noChangeArrowheads="1"/>
          </p:cNvPicPr>
          <p:nvPr>
            <p:ph idx="1"/>
          </p:nvPr>
        </p:nvPicPr>
        <p:blipFill>
          <a:blip r:embed="rId2" cstate="print"/>
          <a:srcRect/>
          <a:stretch>
            <a:fillRect/>
          </a:stretch>
        </p:blipFill>
        <p:spPr bwMode="auto">
          <a:xfrm>
            <a:off x="2085975" y="2517254"/>
            <a:ext cx="4972050" cy="1847850"/>
          </a:xfrm>
          <a:prstGeom prst="rect">
            <a:avLst/>
          </a:prstGeom>
          <a:noFill/>
          <a:ln w="9525">
            <a:noFill/>
            <a:miter lim="800000"/>
            <a:headEnd/>
            <a:tailEnd/>
          </a:ln>
        </p:spPr>
      </p:pic>
      <p:pic>
        <p:nvPicPr>
          <p:cNvPr id="56326" name="Picture 6"/>
          <p:cNvPicPr>
            <a:picLocks noChangeAspect="1" noChangeArrowheads="1"/>
          </p:cNvPicPr>
          <p:nvPr/>
        </p:nvPicPr>
        <p:blipFill>
          <a:blip r:embed="rId2" cstate="print"/>
          <a:srcRect/>
          <a:stretch>
            <a:fillRect/>
          </a:stretch>
        </p:blipFill>
        <p:spPr bwMode="auto">
          <a:xfrm>
            <a:off x="309422" y="2145035"/>
            <a:ext cx="7911123" cy="2940149"/>
          </a:xfrm>
          <a:prstGeom prst="rect">
            <a:avLst/>
          </a:prstGeom>
          <a:noFill/>
          <a:ln w="9525">
            <a:noFill/>
            <a:miter lim="800000"/>
            <a:headEnd/>
            <a:tailEnd/>
          </a:ln>
        </p:spPr>
      </p:pic>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Απλές αναζητήσεις βασιζόμενες σε ένα </a:t>
            </a:r>
            <a:r>
              <a:rPr lang="el-GR" sz="3200" dirty="0" smtClean="0"/>
              <a:t>πίνακα</a:t>
            </a:r>
            <a:r>
              <a:rPr lang="el-GR" sz="3200" dirty="0"/>
              <a:t/>
            </a:r>
            <a:br>
              <a:rPr lang="el-GR" sz="3200" dirty="0"/>
            </a:br>
            <a:r>
              <a:rPr lang="el-GR" sz="3200" dirty="0"/>
              <a:t>Εντολή </a:t>
            </a:r>
            <a:r>
              <a:rPr lang="en-US" sz="3200" dirty="0"/>
              <a:t>SELECT</a:t>
            </a:r>
            <a:r>
              <a:rPr lang="el-GR" sz="3200" dirty="0"/>
              <a:t> … </a:t>
            </a:r>
            <a:r>
              <a:rPr lang="en-US" sz="3200" dirty="0"/>
              <a:t>FROM </a:t>
            </a:r>
            <a:r>
              <a:rPr lang="en-US" sz="3200" dirty="0" err="1"/>
              <a:t>tablename</a:t>
            </a:r>
            <a:r>
              <a:rPr lang="el-GR" sz="3200" dirty="0"/>
              <a:t> …;</a:t>
            </a:r>
          </a:p>
        </p:txBody>
      </p:sp>
      <p:sp>
        <p:nvSpPr>
          <p:cNvPr id="3" name="Content Placeholder 2"/>
          <p:cNvSpPr>
            <a:spLocks noGrp="1"/>
          </p:cNvSpPr>
          <p:nvPr>
            <p:ph idx="1"/>
          </p:nvPr>
        </p:nvSpPr>
        <p:spPr/>
        <p:txBody>
          <a:bodyPr>
            <a:normAutofit fontScale="62500" lnSpcReduction="20000"/>
          </a:bodyPr>
          <a:lstStyle/>
          <a:p>
            <a:pPr marL="0" indent="0">
              <a:buNone/>
            </a:pPr>
            <a:r>
              <a:rPr lang="el-GR" dirty="0"/>
              <a:t>Μία αρκετά γενική μορφή της εντολής αναζήτησης είναι η παρακάτω:</a:t>
            </a:r>
          </a:p>
          <a:p>
            <a:pPr marL="0" indent="0">
              <a:buNone/>
            </a:pPr>
            <a:r>
              <a:rPr lang="el-GR" dirty="0"/>
              <a:t> </a:t>
            </a:r>
          </a:p>
          <a:p>
            <a:pPr marL="0" indent="0">
              <a:buNone/>
            </a:pPr>
            <a:r>
              <a:rPr lang="en-US" dirty="0">
                <a:latin typeface="Courier New" panose="02070309020205020404" pitchFamily="49" charset="0"/>
                <a:cs typeface="Courier New" panose="02070309020205020404" pitchFamily="49" charset="0"/>
              </a:rPr>
              <a:t>SELECT</a:t>
            </a:r>
            <a:r>
              <a:rPr lang="el-GR" dirty="0">
                <a:latin typeface="Courier New" panose="02070309020205020404" pitchFamily="49" charset="0"/>
                <a:cs typeface="Courier New" panose="02070309020205020404" pitchFamily="49" charset="0"/>
              </a:rPr>
              <a:t> </a:t>
            </a:r>
            <a:r>
              <a:rPr lang="el-GR" dirty="0"/>
              <a:t>απλές στήλες, τίτλοι στα αποτελέσματα, πράξεις μεταξύ </a:t>
            </a:r>
          </a:p>
          <a:p>
            <a:pPr marL="0" indent="0">
              <a:buNone/>
            </a:pPr>
            <a:r>
              <a:rPr lang="el-GR" dirty="0"/>
              <a:t>    στηλών, συναρτήσεις, τελεστής </a:t>
            </a:r>
            <a:r>
              <a:rPr lang="en-US" dirty="0"/>
              <a:t>DISTINCT</a:t>
            </a:r>
            <a:r>
              <a:rPr lang="el-GR" dirty="0"/>
              <a:t>, χρήση παρενθέσεων</a:t>
            </a:r>
          </a:p>
          <a:p>
            <a:pPr marL="0" indent="0">
              <a:buNone/>
            </a:pPr>
            <a:r>
              <a:rPr lang="en-US" dirty="0">
                <a:latin typeface="Courier New" panose="02070309020205020404" pitchFamily="49" charset="0"/>
                <a:cs typeface="Courier New" panose="02070309020205020404" pitchFamily="49" charset="0"/>
              </a:rPr>
              <a:t>FROM</a:t>
            </a:r>
            <a:r>
              <a:rPr lang="el-GR" dirty="0"/>
              <a:t> όνομα πίνακα</a:t>
            </a:r>
          </a:p>
          <a:p>
            <a:pPr marL="0" indent="0">
              <a:buNone/>
            </a:pPr>
            <a:r>
              <a:rPr lang="en-US" dirty="0">
                <a:latin typeface="Courier New" panose="02070309020205020404" pitchFamily="49" charset="0"/>
                <a:cs typeface="Courier New" panose="02070309020205020404" pitchFamily="49" charset="0"/>
              </a:rPr>
              <a:t>WHERE</a:t>
            </a:r>
            <a:r>
              <a:rPr lang="el-GR" dirty="0"/>
              <a:t> συνθήκη, όπου η συνθήκη ανάλογα και με την </a:t>
            </a:r>
            <a:r>
              <a:rPr lang="el-GR" dirty="0" err="1"/>
              <a:t>εντολη</a:t>
            </a:r>
            <a:r>
              <a:rPr lang="el-GR" dirty="0"/>
              <a:t> θα </a:t>
            </a:r>
          </a:p>
          <a:p>
            <a:pPr marL="0" indent="0">
              <a:buNone/>
            </a:pPr>
            <a:r>
              <a:rPr lang="el-GR" dirty="0"/>
              <a:t>     περιλαμβάνει παρενθέσεις, τελεστές </a:t>
            </a:r>
            <a:r>
              <a:rPr lang="en-US" dirty="0"/>
              <a:t>Boole</a:t>
            </a:r>
            <a:r>
              <a:rPr lang="el-GR" dirty="0"/>
              <a:t> (</a:t>
            </a:r>
            <a:r>
              <a:rPr lang="en-US" dirty="0"/>
              <a:t>AND</a:t>
            </a:r>
            <a:r>
              <a:rPr lang="el-GR" dirty="0"/>
              <a:t>, </a:t>
            </a:r>
            <a:r>
              <a:rPr lang="en-US" dirty="0"/>
              <a:t>OR</a:t>
            </a:r>
            <a:r>
              <a:rPr lang="el-GR" dirty="0"/>
              <a:t>, </a:t>
            </a:r>
            <a:r>
              <a:rPr lang="en-US" dirty="0"/>
              <a:t>NOT</a:t>
            </a:r>
            <a:r>
              <a:rPr lang="el-GR" dirty="0"/>
              <a:t>),  </a:t>
            </a:r>
          </a:p>
          <a:p>
            <a:pPr marL="0" indent="0">
              <a:buNone/>
            </a:pPr>
            <a:r>
              <a:rPr lang="el-GR" dirty="0"/>
              <a:t>     </a:t>
            </a:r>
            <a:r>
              <a:rPr lang="en-US" dirty="0">
                <a:latin typeface="Courier New" panose="02070309020205020404" pitchFamily="49" charset="0"/>
                <a:cs typeface="Courier New" panose="02070309020205020404" pitchFamily="49" charset="0"/>
              </a:rPr>
              <a:t>BETWEEN</a:t>
            </a:r>
            <a:r>
              <a:rPr lang="el-GR" dirty="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AND</a:t>
            </a:r>
            <a:r>
              <a:rPr lang="el-GR"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LIKE</a:t>
            </a:r>
            <a:r>
              <a:rPr lang="el-GR" dirty="0"/>
              <a:t>, τελεστές σύγκρισης </a:t>
            </a:r>
            <a:r>
              <a:rPr lang="el-GR" dirty="0">
                <a:latin typeface="Courier New" panose="02070309020205020404" pitchFamily="49" charset="0"/>
                <a:cs typeface="Courier New" panose="02070309020205020404" pitchFamily="49" charset="0"/>
              </a:rPr>
              <a:t>(&gt;, &lt;, &gt;=, &lt;=, </a:t>
            </a:r>
          </a:p>
          <a:p>
            <a:pPr marL="0" indent="0">
              <a:buNone/>
            </a:pPr>
            <a:r>
              <a:rPr lang="el-GR" dirty="0">
                <a:latin typeface="Courier New" panose="02070309020205020404" pitchFamily="49" charset="0"/>
                <a:cs typeface="Courier New" panose="02070309020205020404" pitchFamily="49" charset="0"/>
              </a:rPr>
              <a:t>     &lt;&gt;</a:t>
            </a:r>
            <a:r>
              <a:rPr lang="el-GR" dirty="0"/>
              <a:t>), φωλιασμένη αναζήτηση</a:t>
            </a:r>
          </a:p>
          <a:p>
            <a:pPr marL="0" indent="0">
              <a:buNone/>
            </a:pPr>
            <a:r>
              <a:rPr lang="en-US" dirty="0">
                <a:latin typeface="Courier New" panose="02070309020205020404" pitchFamily="49" charset="0"/>
                <a:cs typeface="Courier New" panose="02070309020205020404" pitchFamily="49" charset="0"/>
              </a:rPr>
              <a:t>GROUP BY</a:t>
            </a:r>
            <a:r>
              <a:rPr lang="el-GR" dirty="0">
                <a:latin typeface="Courier New" panose="02070309020205020404" pitchFamily="49" charset="0"/>
                <a:cs typeface="Courier New" panose="02070309020205020404" pitchFamily="49" charset="0"/>
              </a:rPr>
              <a:t> </a:t>
            </a:r>
            <a:r>
              <a:rPr lang="el-GR" dirty="0"/>
              <a:t>απλές στήλες ή πράξεις μεταξύ στηλών (επιτρέπεται η </a:t>
            </a:r>
          </a:p>
          <a:p>
            <a:pPr marL="0" indent="0">
              <a:buNone/>
            </a:pPr>
            <a:r>
              <a:rPr lang="el-GR" dirty="0"/>
              <a:t>     χρήση παρενθέσεων)</a:t>
            </a:r>
          </a:p>
          <a:p>
            <a:pPr marL="0" indent="0">
              <a:buNone/>
            </a:pPr>
            <a:r>
              <a:rPr lang="en-US" dirty="0">
                <a:latin typeface="Courier New" panose="02070309020205020404" pitchFamily="49" charset="0"/>
                <a:cs typeface="Courier New" panose="02070309020205020404" pitchFamily="49" charset="0"/>
              </a:rPr>
              <a:t>HAVING</a:t>
            </a:r>
            <a:r>
              <a:rPr lang="el-GR" dirty="0"/>
              <a:t> συνθήκη που περιλαμβάνει στήλες που ανήκουν στην </a:t>
            </a:r>
          </a:p>
          <a:p>
            <a:pPr marL="0" indent="0">
              <a:buNone/>
            </a:pPr>
            <a:r>
              <a:rPr lang="el-GR" dirty="0"/>
              <a:t>     </a:t>
            </a:r>
            <a:r>
              <a:rPr lang="el-GR" dirty="0" err="1"/>
              <a:t>υποπρόταση</a:t>
            </a:r>
            <a:r>
              <a:rPr lang="el-GR" dirty="0"/>
              <a:t> </a:t>
            </a:r>
            <a:r>
              <a:rPr lang="en-US" dirty="0">
                <a:latin typeface="Courier New" panose="02070309020205020404" pitchFamily="49" charset="0"/>
                <a:cs typeface="Courier New" panose="02070309020205020404" pitchFamily="49" charset="0"/>
              </a:rPr>
              <a:t>GROUP BY</a:t>
            </a:r>
            <a:r>
              <a:rPr lang="el-GR" dirty="0">
                <a:latin typeface="Courier New" panose="02070309020205020404" pitchFamily="49" charset="0"/>
                <a:cs typeface="Courier New" panose="02070309020205020404" pitchFamily="49" charset="0"/>
              </a:rPr>
              <a:t> </a:t>
            </a:r>
            <a:r>
              <a:rPr lang="el-GR" dirty="0"/>
              <a:t>ή άλλες στήλες με ταυτόχρονη χρήση </a:t>
            </a:r>
          </a:p>
          <a:p>
            <a:pPr marL="0" indent="0">
              <a:buNone/>
            </a:pPr>
            <a:r>
              <a:rPr lang="el-GR" dirty="0"/>
              <a:t>     (</a:t>
            </a:r>
            <a:r>
              <a:rPr lang="el-GR" dirty="0" err="1"/>
              <a:t>ομαδοποιητικών</a:t>
            </a:r>
            <a:r>
              <a:rPr lang="el-GR" dirty="0"/>
              <a:t>, αθροιστικών) συναρτήσεων </a:t>
            </a:r>
          </a:p>
          <a:p>
            <a:pPr marL="0" indent="0">
              <a:buNone/>
            </a:pPr>
            <a:r>
              <a:rPr lang="en-US" dirty="0">
                <a:latin typeface="Courier New" panose="02070309020205020404" pitchFamily="49" charset="0"/>
                <a:cs typeface="Courier New" panose="02070309020205020404" pitchFamily="49" charset="0"/>
              </a:rPr>
              <a:t>ORDER BY</a:t>
            </a:r>
            <a:r>
              <a:rPr lang="el-GR" dirty="0">
                <a:latin typeface="Courier New" panose="02070309020205020404" pitchFamily="49" charset="0"/>
                <a:cs typeface="Courier New" panose="02070309020205020404" pitchFamily="49" charset="0"/>
              </a:rPr>
              <a:t> </a:t>
            </a:r>
            <a:r>
              <a:rPr lang="el-GR" dirty="0"/>
              <a:t>κριτήρια ταξινόμησης;</a:t>
            </a:r>
          </a:p>
          <a:p>
            <a:pPr marL="0" indent="0">
              <a:buNone/>
            </a:pPr>
            <a:endParaRPr lang="el-GR" dirty="0"/>
          </a:p>
        </p:txBody>
      </p:sp>
    </p:spTree>
    <p:extLst>
      <p:ext uri="{BB962C8B-B14F-4D97-AF65-F5344CB8AC3E}">
        <p14:creationId xmlns="" xmlns:p14="http://schemas.microsoft.com/office/powerpoint/2010/main" val="24128727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endParaRPr lang="el-GR" sz="2000" b="1" dirty="0" smtClean="0"/>
          </a:p>
          <a:p>
            <a:pPr lvl="0"/>
            <a:r>
              <a:rPr lang="en-US" sz="2800" dirty="0" smtClean="0"/>
              <a:t>Oracle INNER JOIN (or simple join)</a:t>
            </a:r>
            <a:endParaRPr lang="el-GR" sz="2800" dirty="0" smtClean="0"/>
          </a:p>
          <a:p>
            <a:pPr lvl="0"/>
            <a:r>
              <a:rPr lang="en-US" sz="2800" dirty="0" smtClean="0"/>
              <a:t>Oracle LEFT OUTER JOIN (or LEFT JOIN)</a:t>
            </a:r>
            <a:endParaRPr lang="el-GR" sz="2800" dirty="0" smtClean="0"/>
          </a:p>
          <a:p>
            <a:pPr lvl="0"/>
            <a:r>
              <a:rPr lang="en-US" sz="2800" dirty="0" smtClean="0"/>
              <a:t>Oracle RIGHT OUTER JOIN (or RIGHT JOIN)</a:t>
            </a:r>
            <a:endParaRPr lang="el-GR" sz="2800" dirty="0" smtClean="0"/>
          </a:p>
          <a:p>
            <a:pPr lvl="0"/>
            <a:r>
              <a:rPr lang="en-US" sz="2800" dirty="0" smtClean="0"/>
              <a:t>Oracle FULL OUTER JOIN (or FULL JOIN)</a:t>
            </a:r>
            <a:endParaRPr lang="el-GR" sz="2800" dirty="0" smtClean="0"/>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r>
              <a:rPr lang="en-US" dirty="0" smtClean="0">
                <a:ea typeface="+mn-ea"/>
                <a:cs typeface="+mn-cs"/>
              </a:rPr>
              <a:t>Oracle/PLSQL: Joins</a:t>
            </a:r>
            <a:endParaRPr lang="el-GR" dirty="0"/>
          </a:p>
        </p:txBody>
      </p:sp>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l-GR" altLang="el-GR" dirty="0" smtClean="0"/>
              <a:t>Περιορισμοί - </a:t>
            </a:r>
            <a:r>
              <a:rPr lang="en-US" altLang="el-GR" dirty="0" smtClean="0"/>
              <a:t>Constraints</a:t>
            </a:r>
            <a:endParaRPr lang="el-GR" altLang="el-GR" dirty="0" smtClean="0"/>
          </a:p>
        </p:txBody>
      </p:sp>
      <p:sp>
        <p:nvSpPr>
          <p:cNvPr id="32771" name="Subtitle 2"/>
          <p:cNvSpPr>
            <a:spLocks noGrp="1"/>
          </p:cNvSpPr>
          <p:nvPr>
            <p:ph idx="1"/>
          </p:nvPr>
        </p:nvSpPr>
        <p:spPr/>
        <p:txBody>
          <a:bodyPr>
            <a:normAutofit/>
          </a:bodyPr>
          <a:lstStyle/>
          <a:p>
            <a:pPr marL="0" indent="0" algn="l">
              <a:buNone/>
            </a:pPr>
            <a:r>
              <a:rPr lang="en-US" altLang="el-GR" sz="1600" dirty="0" smtClean="0">
                <a:latin typeface="Courier New" panose="02070309020205020404" pitchFamily="49" charset="0"/>
                <a:cs typeface="Courier New" panose="02070309020205020404" pitchFamily="49" charset="0"/>
              </a:rPr>
              <a:t>CREATE TABLE account(</a:t>
            </a:r>
            <a:r>
              <a:rPr lang="en-US" altLang="el-GR" sz="1600" dirty="0" err="1" smtClean="0">
                <a:latin typeface="Courier New" panose="02070309020205020404" pitchFamily="49" charset="0"/>
                <a:cs typeface="Courier New" panose="02070309020205020404" pitchFamily="49" charset="0"/>
              </a:rPr>
              <a:t>accno</a:t>
            </a:r>
            <a:r>
              <a:rPr lang="en-US" altLang="el-GR" sz="1600" dirty="0" smtClean="0">
                <a:latin typeface="Courier New" panose="02070309020205020404" pitchFamily="49" charset="0"/>
                <a:cs typeface="Courier New" panose="02070309020205020404" pitchFamily="49" charset="0"/>
              </a:rPr>
              <a:t> NUMBER NOT NULL, </a:t>
            </a:r>
          </a:p>
          <a:p>
            <a:pPr marL="0" indent="0" algn="l">
              <a:buNone/>
            </a:pPr>
            <a:r>
              <a:rPr lang="en-US" altLang="el-GR" sz="1600" dirty="0" smtClean="0">
                <a:latin typeface="Courier New" panose="02070309020205020404" pitchFamily="49" charset="0"/>
                <a:cs typeface="Courier New" panose="02070309020205020404" pitchFamily="49" charset="0"/>
              </a:rPr>
              <a:t>          balance NUMBER, </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CHAR(20), </a:t>
            </a:r>
          </a:p>
          <a:p>
            <a:pPr marL="0" indent="0" algn="l">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type CHAR(1) CHECK (type=</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D</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 OR type=</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C</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a:t>
            </a:r>
          </a:p>
          <a:p>
            <a:pPr marL="0" indent="0" algn="l">
              <a:buNone/>
            </a:pPr>
            <a:endParaRPr lang="el-GR" altLang="el-GR" sz="1600" dirty="0" smtClean="0">
              <a:latin typeface="Courier New" panose="02070309020205020404" pitchFamily="49" charset="0"/>
              <a:cs typeface="Courier New" panose="02070309020205020404" pitchFamily="49" charset="0"/>
            </a:endParaRPr>
          </a:p>
          <a:p>
            <a:pPr marL="0" indent="0" algn="l">
              <a:buNone/>
            </a:pPr>
            <a:r>
              <a:rPr lang="el-GR" altLang="el-GR" sz="1600" dirty="0" smtClean="0">
                <a:latin typeface="Courier New" panose="02070309020205020404" pitchFamily="49" charset="0"/>
                <a:cs typeface="Courier New" panose="02070309020205020404" pitchFamily="49" charset="0"/>
              </a:rPr>
              <a:t>Εναλλακτικά </a:t>
            </a:r>
            <a:endParaRPr lang="en-US"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ADD</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CONSTRAINT type _constraint CHECK (type=‘D’ OR type=‘C’);</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ADD</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CONSTRAINT </a:t>
            </a:r>
            <a:r>
              <a:rPr lang="en-US" altLang="el-GR" sz="1600" dirty="0" err="1" smtClean="0">
                <a:latin typeface="Courier New" panose="02070309020205020404" pitchFamily="49" charset="0"/>
                <a:cs typeface="Courier New" panose="02070309020205020404" pitchFamily="49" charset="0"/>
              </a:rPr>
              <a:t>PrimaryKey_constraint</a:t>
            </a:r>
            <a:r>
              <a:rPr lang="en-US" altLang="el-GR" sz="1600" dirty="0" smtClean="0">
                <a:latin typeface="Courier New" panose="02070309020205020404" pitchFamily="49" charset="0"/>
                <a:cs typeface="Courier New" panose="02070309020205020404" pitchFamily="49" charset="0"/>
              </a:rPr>
              <a:t> PRIMARY KY(</a:t>
            </a:r>
            <a:r>
              <a:rPr lang="en-US" altLang="el-GR" sz="1600" dirty="0" err="1" smtClean="0">
                <a:latin typeface="Courier New" panose="02070309020205020404" pitchFamily="49" charset="0"/>
                <a:cs typeface="Courier New" panose="02070309020205020404" pitchFamily="49" charset="0"/>
              </a:rPr>
              <a:t>accno</a:t>
            </a:r>
            <a:r>
              <a:rPr lang="en-US" altLang="el-GR" sz="1600" dirty="0" smtClean="0">
                <a:latin typeface="Courier New" panose="02070309020205020404" pitchFamily="49" charset="0"/>
                <a:cs typeface="Courier New" panose="02070309020205020404" pitchFamily="49" charset="0"/>
              </a:rPr>
              <a:t>)); </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ADD (FOREIGN KEY(</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REFERENCES bank(</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a:t>
            </a: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MODIFY CONSTRAINT </a:t>
            </a:r>
            <a:r>
              <a:rPr lang="el-GR" altLang="el-GR" sz="1600" dirty="0" smtClean="0">
                <a:latin typeface="Courier New" panose="02070309020205020404" pitchFamily="49" charset="0"/>
                <a:cs typeface="Courier New" panose="02070309020205020404" pitchFamily="49" charset="0"/>
              </a:rPr>
              <a:t> </a:t>
            </a:r>
            <a:r>
              <a:rPr lang="en-US" altLang="el-GR" sz="1600" dirty="0" err="1" smtClean="0">
                <a:latin typeface="Courier New" panose="02070309020205020404" pitchFamily="49" charset="0"/>
                <a:cs typeface="Courier New" panose="02070309020205020404" pitchFamily="49" charset="0"/>
              </a:rPr>
              <a:t>type_constraint</a:t>
            </a:r>
            <a:r>
              <a:rPr lang="en-US" altLang="el-GR" sz="1600" dirty="0" smtClean="0">
                <a:latin typeface="Courier New" panose="02070309020205020404" pitchFamily="49" charset="0"/>
                <a:cs typeface="Courier New" panose="02070309020205020404" pitchFamily="49" charset="0"/>
              </a:rPr>
              <a:t> </a:t>
            </a:r>
          </a:p>
          <a:p>
            <a:pPr marL="0" indent="0" algn="l">
              <a:buNone/>
            </a:pPr>
            <a:r>
              <a:rPr lang="en-US" altLang="el-GR" sz="1600" dirty="0" smtClean="0">
                <a:latin typeface="Courier New" panose="02070309020205020404" pitchFamily="49" charset="0"/>
                <a:cs typeface="Courier New" panose="02070309020205020404" pitchFamily="49" charset="0"/>
              </a:rPr>
              <a:t>                CHECK (type=‘D’ OR type=‘C’ OR type=‘S’);</a:t>
            </a:r>
          </a:p>
          <a:p>
            <a:pPr marL="0" indent="0" algn="l">
              <a:buNone/>
            </a:pPr>
            <a:r>
              <a:rPr lang="en-US" altLang="el-GR" sz="1600" dirty="0" smtClean="0">
                <a:latin typeface="Courier New" panose="02070309020205020404" pitchFamily="49" charset="0"/>
                <a:cs typeface="Courier New" panose="02070309020205020404" pitchFamily="49" charset="0"/>
              </a:rPr>
              <a:t>ALTER TABLE account DROP CONSTRAINT </a:t>
            </a:r>
            <a:r>
              <a:rPr lang="el-GR" altLang="el-GR" sz="1600" dirty="0" smtClean="0">
                <a:latin typeface="Courier New" panose="02070309020205020404" pitchFamily="49" charset="0"/>
                <a:cs typeface="Courier New" panose="02070309020205020404" pitchFamily="49" charset="0"/>
              </a:rPr>
              <a:t> </a:t>
            </a:r>
            <a:r>
              <a:rPr lang="en-US" altLang="el-GR" sz="1600" dirty="0" err="1" smtClean="0">
                <a:latin typeface="Courier New" panose="02070309020205020404" pitchFamily="49" charset="0"/>
                <a:cs typeface="Courier New" panose="02070309020205020404" pitchFamily="49" charset="0"/>
              </a:rPr>
              <a:t>type_constraint</a:t>
            </a:r>
            <a:r>
              <a:rPr lang="en-US" altLang="el-GR" sz="1600" dirty="0" smtClean="0">
                <a:latin typeface="Courier New" panose="02070309020205020404" pitchFamily="49" charset="0"/>
                <a:cs typeface="Courier New" panose="02070309020205020404" pitchFamily="49" charset="0"/>
              </a:rPr>
              <a:t>;</a:t>
            </a:r>
          </a:p>
          <a:p>
            <a:pPr marL="0" indent="0">
              <a:buNone/>
            </a:pPr>
            <a:endParaRPr lang="en-US" altLang="el-GR" sz="1600" dirty="0" smtClean="0">
              <a:latin typeface="Courier New" panose="02070309020205020404" pitchFamily="49" charset="0"/>
              <a:cs typeface="Courier New" panose="02070309020205020404" pitchFamily="49" charset="0"/>
            </a:endParaRPr>
          </a:p>
          <a:p>
            <a:pPr marL="0" indent="0">
              <a:buNone/>
            </a:pPr>
            <a:endParaRPr lang="el-GR" altLang="el-GR" sz="1600" dirty="0" smtClean="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10622630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l-GR" dirty="0" smtClean="0"/>
              <a:t> </a:t>
            </a:r>
            <a:r>
              <a:rPr lang="el-GR" altLang="el-GR" dirty="0" smtClean="0"/>
              <a:t>Μετάπτωση</a:t>
            </a:r>
            <a:r>
              <a:rPr lang="en-US" altLang="el-GR" dirty="0" smtClean="0"/>
              <a:t> (ORACLE)</a:t>
            </a:r>
            <a:r>
              <a:rPr lang="el-GR" altLang="el-GR" dirty="0" smtClean="0"/>
              <a:t> </a:t>
            </a:r>
          </a:p>
        </p:txBody>
      </p:sp>
      <p:sp>
        <p:nvSpPr>
          <p:cNvPr id="33795" name="Subtitle 2"/>
          <p:cNvSpPr>
            <a:spLocks noGrp="1"/>
          </p:cNvSpPr>
          <p:nvPr>
            <p:ph idx="1"/>
          </p:nvPr>
        </p:nvSpPr>
        <p:spPr/>
        <p:txBody>
          <a:bodyPr>
            <a:normAutofit/>
          </a:bodyPr>
          <a:lstStyle/>
          <a:p>
            <a:pPr marL="0" indent="0" algn="l">
              <a:buNone/>
            </a:pPr>
            <a:r>
              <a:rPr lang="el-GR" altLang="el-GR" sz="1800" dirty="0" smtClean="0">
                <a:latin typeface="Courier New" panose="02070309020205020404" pitchFamily="49" charset="0"/>
                <a:cs typeface="Courier New" panose="02070309020205020404" pitchFamily="49" charset="0"/>
              </a:rPr>
              <a:t>Συνάρτηση </a:t>
            </a:r>
            <a:r>
              <a:rPr lang="en-US" altLang="el-GR" sz="1800" dirty="0" smtClean="0">
                <a:latin typeface="Courier New" panose="02070309020205020404" pitchFamily="49" charset="0"/>
                <a:cs typeface="Courier New" panose="02070309020205020404" pitchFamily="49" charset="0"/>
              </a:rPr>
              <a:t>DECODE</a:t>
            </a:r>
          </a:p>
          <a:p>
            <a:pPr marL="0" indent="0" algn="l">
              <a:buNone/>
            </a:pPr>
            <a:r>
              <a:rPr lang="en-US" altLang="el-GR" sz="1800" dirty="0" smtClean="0">
                <a:latin typeface="Courier New" panose="02070309020205020404" pitchFamily="49" charset="0"/>
                <a:cs typeface="Courier New" panose="02070309020205020404" pitchFamily="49" charset="0"/>
              </a:rPr>
              <a:t>SELECT </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DECODE(</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'ACCOUNTING', '</a:t>
            </a:r>
            <a:r>
              <a:rPr lang="el-GR" altLang="el-GR" sz="1800" dirty="0" smtClean="0">
                <a:latin typeface="Courier New" panose="02070309020205020404" pitchFamily="49" charset="0"/>
                <a:cs typeface="Courier New" panose="02070309020205020404" pitchFamily="49" charset="0"/>
              </a:rPr>
              <a:t>ΛΟΓΙΣΤΗΡΙΟ',</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RESEARCH',  '</a:t>
            </a:r>
            <a:r>
              <a:rPr lang="el-GR" altLang="el-GR" sz="1800" dirty="0" smtClean="0">
                <a:latin typeface="Courier New" panose="02070309020205020404" pitchFamily="49" charset="0"/>
                <a:cs typeface="Courier New" panose="02070309020205020404" pitchFamily="49" charset="0"/>
              </a:rPr>
              <a:t>ΕΡΕΥΝΑ',</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SALES', '</a:t>
            </a:r>
            <a:r>
              <a:rPr lang="el-GR" altLang="el-GR" sz="1800" dirty="0" smtClean="0">
                <a:latin typeface="Courier New" panose="02070309020205020404" pitchFamily="49" charset="0"/>
                <a:cs typeface="Courier New" panose="02070309020205020404" pitchFamily="49" charset="0"/>
              </a:rPr>
              <a:t>ΠΩΛΗΣΕΙΣ',</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OPERATIONS', '</a:t>
            </a:r>
            <a:r>
              <a:rPr lang="el-GR" altLang="el-GR" sz="1800" dirty="0" smtClean="0">
                <a:latin typeface="Courier New" panose="02070309020205020404" pitchFamily="49" charset="0"/>
                <a:cs typeface="Courier New" panose="02070309020205020404" pitchFamily="49" charset="0"/>
              </a:rPr>
              <a:t>ΥΠΟΣΤΗΡΙΞΗ',</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'ΑΛΛΟ ΤΜΗΜΑ' )</a:t>
            </a:r>
          </a:p>
          <a:p>
            <a:pPr marL="0" indent="0" algn="l">
              <a:buNone/>
            </a:pPr>
            <a:r>
              <a:rPr lang="en-US" altLang="el-GR" sz="1800" dirty="0" smtClean="0">
                <a:latin typeface="Courier New" panose="02070309020205020404" pitchFamily="49" charset="0"/>
                <a:cs typeface="Courier New" panose="02070309020205020404" pitchFamily="49" charset="0"/>
              </a:rPr>
              <a:t>FROM </a:t>
            </a:r>
            <a:r>
              <a:rPr lang="en-US" altLang="el-GR" sz="1800" dirty="0" err="1" smtClean="0">
                <a:latin typeface="Courier New" panose="02070309020205020404" pitchFamily="49" charset="0"/>
                <a:cs typeface="Courier New" panose="02070309020205020404" pitchFamily="49" charset="0"/>
              </a:rPr>
              <a:t>Dept</a:t>
            </a:r>
            <a:r>
              <a:rPr lang="en-US" altLang="el-GR" sz="1800" dirty="0" smtClean="0">
                <a:latin typeface="Courier New" panose="02070309020205020404" pitchFamily="49" charset="0"/>
                <a:cs typeface="Courier New" panose="02070309020205020404" pitchFamily="49" charset="0"/>
              </a:rPr>
              <a:t>;</a:t>
            </a:r>
          </a:p>
          <a:p>
            <a:pPr marL="0" indent="0">
              <a:buNone/>
            </a:pPr>
            <a:endParaRPr lang="el-GR" altLang="el-GR" sz="4000" dirty="0" smtClean="0"/>
          </a:p>
        </p:txBody>
      </p:sp>
    </p:spTree>
    <p:extLst>
      <p:ext uri="{BB962C8B-B14F-4D97-AF65-F5344CB8AC3E}">
        <p14:creationId xmlns="" xmlns:p14="http://schemas.microsoft.com/office/powerpoint/2010/main" val="25297224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l-GR" dirty="0" smtClean="0"/>
              <a:t> </a:t>
            </a:r>
            <a:r>
              <a:rPr lang="el-GR" altLang="el-GR" dirty="0" smtClean="0"/>
              <a:t>Μετάπτωση</a:t>
            </a:r>
            <a:r>
              <a:rPr lang="en-US" altLang="el-GR" dirty="0" smtClean="0"/>
              <a:t> (ORACLE)</a:t>
            </a:r>
            <a:r>
              <a:rPr lang="el-GR" altLang="el-GR" dirty="0" smtClean="0"/>
              <a:t> </a:t>
            </a:r>
          </a:p>
        </p:txBody>
      </p:sp>
      <p:sp>
        <p:nvSpPr>
          <p:cNvPr id="33795" name="Subtitle 2"/>
          <p:cNvSpPr>
            <a:spLocks noGrp="1"/>
          </p:cNvSpPr>
          <p:nvPr>
            <p:ph idx="1"/>
          </p:nvPr>
        </p:nvSpPr>
        <p:spPr/>
        <p:txBody>
          <a:bodyPr>
            <a:normAutofit/>
          </a:bodyPr>
          <a:lstStyle/>
          <a:p>
            <a:pPr marL="0" indent="0" algn="l">
              <a:buNone/>
            </a:pPr>
            <a:r>
              <a:rPr lang="el-GR" altLang="el-GR" sz="2000" dirty="0" smtClean="0"/>
              <a:t>Η συνάρτηση αυτή μπορεί να μας δώσει πολλές λύσεις και σε πολλά προβλήματα αναδιοργάνωσης της βάσης. Ακολουθεί παράδειγμα δημιουργίας νέου πίνακα και αυτόματη μεταγραφή των στοιχείων από τον παλιό. </a:t>
            </a:r>
          </a:p>
          <a:p>
            <a:pPr marL="0" indent="0" algn="l">
              <a:buNone/>
            </a:pPr>
            <a:r>
              <a:rPr lang="en-US" altLang="el-GR" sz="1800" dirty="0" smtClean="0">
                <a:latin typeface="Courier New" panose="02070309020205020404" pitchFamily="49" charset="0"/>
                <a:cs typeface="Courier New" panose="02070309020205020404" pitchFamily="49" charset="0"/>
              </a:rPr>
              <a:t>CREATE TABLE </a:t>
            </a:r>
            <a:r>
              <a:rPr lang="en-US" altLang="el-GR" sz="1800" dirty="0" err="1" smtClean="0">
                <a:latin typeface="Courier New" panose="02070309020205020404" pitchFamily="49" charset="0"/>
                <a:cs typeface="Courier New" panose="02070309020205020404" pitchFamily="49" charset="0"/>
              </a:rPr>
              <a:t>New_Dept</a:t>
            </a:r>
            <a:r>
              <a:rPr lang="en-US" altLang="el-GR" sz="1800" dirty="0" smtClean="0">
                <a:latin typeface="Courier New" panose="02070309020205020404" pitchFamily="49" charset="0"/>
                <a:cs typeface="Courier New" panose="02070309020205020404" pitchFamily="49" charset="0"/>
              </a:rPr>
              <a:t> (….);</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US" altLang="el-GR" sz="1800" dirty="0" smtClean="0">
                <a:latin typeface="Courier New" panose="02070309020205020404" pitchFamily="49" charset="0"/>
                <a:cs typeface="Courier New" panose="02070309020205020404" pitchFamily="49" charset="0"/>
              </a:rPr>
              <a:t>INSERT INTO </a:t>
            </a:r>
            <a:r>
              <a:rPr lang="en-US" altLang="el-GR" sz="1800" dirty="0" err="1" smtClean="0">
                <a:latin typeface="Courier New" panose="02070309020205020404" pitchFamily="49" charset="0"/>
                <a:cs typeface="Courier New" panose="02070309020205020404" pitchFamily="49" charset="0"/>
              </a:rPr>
              <a:t>New_Dept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    SELECT </a:t>
            </a:r>
            <a:r>
              <a:rPr lang="en-US" altLang="el-GR" sz="1800" dirty="0" err="1" smtClean="0">
                <a:latin typeface="Courier New" panose="02070309020205020404" pitchFamily="49" charset="0"/>
                <a:cs typeface="Courier New" panose="02070309020205020404" pitchFamily="49" charset="0"/>
              </a:rPr>
              <a:t>deptno</a:t>
            </a:r>
            <a:r>
              <a:rPr lang="en-US" altLang="el-GR" sz="1800" dirty="0" smtClean="0">
                <a:latin typeface="Courier New" panose="02070309020205020404" pitchFamily="49" charset="0"/>
                <a:cs typeface="Courier New" panose="02070309020205020404" pitchFamily="49" charset="0"/>
              </a:rPr>
              <a:t> , decode(</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 loc FROM Dept; </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US" altLang="el-GR" sz="1800" dirty="0" smtClean="0"/>
              <a:t> </a:t>
            </a:r>
            <a:endParaRPr lang="el-GR" altLang="el-GR" sz="1800" dirty="0" smtClean="0"/>
          </a:p>
          <a:p>
            <a:pPr marL="0" indent="0" algn="l">
              <a:buNone/>
            </a:pPr>
            <a:r>
              <a:rPr lang="el-GR" altLang="el-GR" sz="1800" b="1" dirty="0" smtClean="0"/>
              <a:t>Διαφέρουν οι παρακάτω εντολές; Γιατί;</a:t>
            </a:r>
            <a:endParaRPr lang="el-GR" altLang="el-GR" sz="1800" dirty="0" smtClean="0"/>
          </a:p>
          <a:p>
            <a:pPr marL="0" indent="0" algn="l">
              <a:buNone/>
            </a:pPr>
            <a:r>
              <a:rPr lang="en-GB" altLang="el-GR" sz="1800" dirty="0" smtClean="0">
                <a:latin typeface="Courier New" panose="02070309020205020404" pitchFamily="49" charset="0"/>
                <a:cs typeface="Courier New" panose="02070309020205020404" pitchFamily="49" charset="0"/>
              </a:rPr>
              <a:t>select SUM(</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 COUNT(</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select AVG(</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select SUM(</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 COUNT(*)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 </a:t>
            </a:r>
            <a:endParaRPr lang="el-GR" altLang="el-GR" sz="1800" dirty="0" smtClean="0">
              <a:latin typeface="Courier New" panose="02070309020205020404" pitchFamily="49" charset="0"/>
              <a:cs typeface="Courier New" panose="02070309020205020404" pitchFamily="49" charset="0"/>
            </a:endParaRPr>
          </a:p>
          <a:p>
            <a:pPr marL="0" indent="0">
              <a:buNone/>
            </a:pPr>
            <a:endParaRPr lang="el-GR" altLang="el-GR" sz="4000" dirty="0" smtClean="0"/>
          </a:p>
        </p:txBody>
      </p:sp>
    </p:spTree>
    <p:extLst>
      <p:ext uri="{BB962C8B-B14F-4D97-AF65-F5344CB8AC3E}">
        <p14:creationId xmlns="" xmlns:p14="http://schemas.microsoft.com/office/powerpoint/2010/main" val="5717685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3713036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9: </a:t>
            </a:r>
            <a:r>
              <a:rPr lang="el-GR" sz="2000" dirty="0" err="1"/>
              <a:t>Yλοποίηση</a:t>
            </a:r>
            <a:r>
              <a:rPr lang="el-GR" sz="2000" dirty="0"/>
              <a:t> σχεσιακών βάσεων δεδομένων - Σύνθετες εντολές </a:t>
            </a:r>
            <a:r>
              <a:rPr lang="el-GR" sz="2000" dirty="0" smtClean="0"/>
              <a:t>SQL». Έκδοση: </a:t>
            </a:r>
            <a:r>
              <a:rPr lang="en-US" sz="2000" dirty="0" smtClean="0"/>
              <a:t>2</a:t>
            </a:r>
            <a:r>
              <a:rPr lang="el-GR" sz="2000" dirty="0" smtClean="0"/>
              <a:t>.0. Αθήνα 201</a:t>
            </a:r>
            <a:r>
              <a:rPr lang="en-US" sz="2000" dirty="0" smtClean="0"/>
              <a:t>6</a:t>
            </a:r>
            <a:r>
              <a:rPr lang="el-GR" sz="2000" dirty="0" smtClean="0"/>
              <a:t>. Διαθέσιμο από τη δικτυακή διεύθυνση: </a:t>
            </a:r>
            <a:r>
              <a:rPr lang="en-US" sz="2000" dirty="0" smtClean="0">
                <a:hlinkClick r:id="rId3"/>
              </a:rPr>
              <a:t>pyles.teiath.gr</a:t>
            </a:r>
            <a:r>
              <a:rPr lang="el-GR" sz="2000" dirty="0" smtClean="0"/>
              <a:t>.</a:t>
            </a:r>
          </a:p>
          <a:p>
            <a:endParaRPr lang="el-GR" sz="2000" dirty="0"/>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 xmlns:p14="http://schemas.microsoft.com/office/powerpoint/2010/main" val="4937158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Μία κάπως σύνθετη </a:t>
            </a:r>
            <a:r>
              <a:rPr lang="el-GR" dirty="0" smtClean="0"/>
              <a:t>εντολή</a:t>
            </a:r>
            <a:r>
              <a:rPr lang="en-US" dirty="0" smtClean="0"/>
              <a:t> (oracle)</a:t>
            </a:r>
            <a:endParaRPr lang="el-GR" dirty="0"/>
          </a:p>
        </p:txBody>
      </p:sp>
      <p:sp>
        <p:nvSpPr>
          <p:cNvPr id="3" name="Content Placeholder 2"/>
          <p:cNvSpPr>
            <a:spLocks noGrp="1"/>
          </p:cNvSpPr>
          <p:nvPr>
            <p:ph idx="1"/>
          </p:nvPr>
        </p:nvSpPr>
        <p:spPr>
          <a:xfrm>
            <a:off x="457200" y="1196752"/>
            <a:ext cx="8507288" cy="5040560"/>
          </a:xfrm>
        </p:spPr>
        <p:txBody>
          <a:bodyPr>
            <a:normAutofit/>
          </a:bodyPr>
          <a:lstStyle/>
          <a:p>
            <a:pPr marL="0" indent="0">
              <a:buNone/>
            </a:pPr>
            <a:r>
              <a:rPr lang="en-US" sz="2200" dirty="0">
                <a:latin typeface="Courier New" panose="02070309020205020404" pitchFamily="49" charset="0"/>
                <a:cs typeface="Courier New" panose="02070309020205020404" pitchFamily="49" charset="0"/>
              </a:rPr>
              <a:t>SELECT </a:t>
            </a:r>
            <a:r>
              <a:rPr lang="en-US" sz="2200" dirty="0" err="1">
                <a:latin typeface="Courier New" panose="02070309020205020404" pitchFamily="49" charset="0"/>
                <a:cs typeface="Courier New" panose="02070309020205020404" pitchFamily="49" charset="0"/>
              </a:rPr>
              <a:t>ename</a:t>
            </a:r>
            <a:r>
              <a:rPr lang="el-GR" sz="2200" dirty="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job</a:t>
            </a:r>
            <a:r>
              <a:rPr lang="el-GR"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FROM </a:t>
            </a:r>
            <a:r>
              <a:rPr lang="en-US" sz="2200" dirty="0" smtClean="0">
                <a:latin typeface="Courier New" panose="02070309020205020404" pitchFamily="49" charset="0"/>
                <a:cs typeface="Courier New" panose="02070309020205020404" pitchFamily="49" charset="0"/>
              </a:rPr>
              <a:t>EMP</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WHERE (job IN ('ANALYST', 'PROGRAMMER', ‘CLERK’))</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&gt;= 1300 OR </a:t>
            </a:r>
            <a:r>
              <a:rPr lang="en-US" sz="2200" dirty="0" err="1">
                <a:latin typeface="Courier New" panose="02070309020205020404" pitchFamily="49" charset="0"/>
                <a:cs typeface="Courier New" panose="02070309020205020404" pitchFamily="49" charset="0"/>
              </a:rPr>
              <a:t>sal+NVL</a:t>
            </a:r>
            <a:r>
              <a:rPr lang="en-US" sz="2200" dirty="0">
                <a:latin typeface="Courier New" panose="02070309020205020404" pitchFamily="49" charset="0"/>
                <a:cs typeface="Courier New" panose="02070309020205020404" pitchFamily="49" charset="0"/>
              </a:rPr>
              <a:t>(comm,0) &gt;= 1500)</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LIKE ‘%ES’</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hiredate</a:t>
            </a:r>
            <a:r>
              <a:rPr lang="en-US" sz="2200" dirty="0">
                <a:latin typeface="Courier New" panose="02070309020205020404" pitchFamily="49" charset="0"/>
                <a:cs typeface="Courier New" panose="02070309020205020404" pitchFamily="49" charset="0"/>
              </a:rPr>
              <a:t> BETWEEN ‘</a:t>
            </a:r>
            <a:r>
              <a:rPr lang="en-US" sz="2200" dirty="0" smtClean="0">
                <a:latin typeface="Courier New" panose="02070309020205020404" pitchFamily="49" charset="0"/>
                <a:cs typeface="Courier New" panose="02070309020205020404" pitchFamily="49" charset="0"/>
              </a:rPr>
              <a:t>01/01/19</a:t>
            </a:r>
            <a:r>
              <a:rPr lang="en-GB" sz="2200" dirty="0" smtClean="0">
                <a:latin typeface="Courier New" panose="02070309020205020404" pitchFamily="49" charset="0"/>
                <a:cs typeface="Courier New" panose="02070309020205020404" pitchFamily="49" charset="0"/>
              </a:rPr>
              <a:t>70</a:t>
            </a:r>
            <a:r>
              <a:rPr lang="en-US" sz="2200" dirty="0">
                <a:latin typeface="Courier New" panose="02070309020205020404" pitchFamily="49" charset="0"/>
                <a:cs typeface="Courier New" panose="02070309020205020404" pitchFamily="49" charset="0"/>
              </a:rPr>
              <a:t>’ AND ‘</a:t>
            </a:r>
            <a:r>
              <a:rPr lang="en-US" sz="2200" dirty="0" smtClean="0">
                <a:latin typeface="Courier New" panose="02070309020205020404" pitchFamily="49" charset="0"/>
                <a:cs typeface="Courier New" panose="02070309020205020404" pitchFamily="49" charset="0"/>
              </a:rPr>
              <a:t>31/12/19</a:t>
            </a:r>
            <a:r>
              <a:rPr lang="en-GB" sz="2200" dirty="0" smtClean="0">
                <a:latin typeface="Courier New" panose="02070309020205020404" pitchFamily="49" charset="0"/>
                <a:cs typeface="Courier New" panose="02070309020205020404" pitchFamily="49" charset="0"/>
              </a:rPr>
              <a:t>89</a:t>
            </a:r>
            <a:r>
              <a:rPr lang="en-US" sz="2200" dirty="0">
                <a:latin typeface="Courier New" panose="02070309020205020404" pitchFamily="49" charset="0"/>
                <a:cs typeface="Courier New" panose="02070309020205020404" pitchFamily="49" charset="0"/>
              </a:rPr>
              <a:t>’</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ORDER BY job,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sal</a:t>
            </a:r>
            <a:r>
              <a:rPr lang="en-US" sz="2200" dirty="0" smtClean="0">
                <a:latin typeface="Courier New" panose="02070309020205020404" pitchFamily="49" charset="0"/>
                <a:cs typeface="Courier New" panose="02070309020205020404" pitchFamily="49" charset="0"/>
              </a:rPr>
              <a:t>;</a:t>
            </a:r>
          </a:p>
          <a:p>
            <a:pPr marL="0" indent="0">
              <a:buNone/>
            </a:pPr>
            <a:endParaRPr lang="en-US" sz="2200" dirty="0">
              <a:latin typeface="Courier New" panose="02070309020205020404" pitchFamily="49" charset="0"/>
              <a:cs typeface="Courier New" panose="02070309020205020404" pitchFamily="49" charset="0"/>
            </a:endParaRPr>
          </a:p>
          <a:p>
            <a:pPr marL="0" indent="0">
              <a:buNone/>
            </a:pPr>
            <a:r>
              <a:rPr lang="en-US" sz="2200" b="1" dirty="0" smtClean="0">
                <a:solidFill>
                  <a:srgbClr val="FF0000"/>
                </a:solidFill>
                <a:latin typeface="Courier New" panose="02070309020205020404" pitchFamily="49" charset="0"/>
                <a:cs typeface="Courier New" panose="02070309020205020404" pitchFamily="49" charset="0"/>
              </a:rPr>
              <a:t>MySQL: IFNULL</a:t>
            </a:r>
          </a:p>
          <a:p>
            <a:pPr marL="0" indent="0">
              <a:buNone/>
            </a:pPr>
            <a:r>
              <a:rPr lang="en-US" sz="2200" b="1" dirty="0" err="1" smtClean="0">
                <a:solidFill>
                  <a:srgbClr val="FF0000"/>
                </a:solidFill>
                <a:latin typeface="Courier New" panose="02070309020205020404" pitchFamily="49" charset="0"/>
                <a:cs typeface="Courier New" panose="02070309020205020404" pitchFamily="49" charset="0"/>
              </a:rPr>
              <a:t>Hiredate</a:t>
            </a:r>
            <a:r>
              <a:rPr lang="en-US" sz="2200" b="1" dirty="0" smtClean="0">
                <a:solidFill>
                  <a:srgbClr val="FF0000"/>
                </a:solidFill>
                <a:latin typeface="Courier New" panose="02070309020205020404" pitchFamily="49" charset="0"/>
                <a:cs typeface="Courier New" panose="02070309020205020404" pitchFamily="49" charset="0"/>
              </a:rPr>
              <a:t> BETWEEN ‘1970/01/01’ AND ‘1989/12/31’</a:t>
            </a:r>
            <a:endParaRPr lang="el-GR" sz="22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98158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7</a:t>
            </a:r>
            <a:endParaRPr lang="el-GR" dirty="0"/>
          </a:p>
        </p:txBody>
      </p:sp>
      <p:sp>
        <p:nvSpPr>
          <p:cNvPr id="3" name="Rectangle 2"/>
          <p:cNvSpPr/>
          <p:nvPr/>
        </p:nvSpPr>
        <p:spPr>
          <a:xfrm>
            <a:off x="107504" y="1844824"/>
            <a:ext cx="8928992" cy="1569660"/>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2) SELECT …GROUP BY …; 3) SELECT … GROUP </a:t>
            </a:r>
            <a:r>
              <a:rPr lang="en-US" sz="2400" dirty="0">
                <a:cs typeface="Arial" charset="0"/>
              </a:rPr>
              <a:t>BY … </a:t>
            </a:r>
            <a:r>
              <a:rPr lang="en-US" sz="2400" dirty="0" smtClean="0">
                <a:cs typeface="Arial" charset="0"/>
              </a:rPr>
              <a:t>HAVING …; 4) SELECT … JOIN …; 5) SELECT … UNION SELECT …; 6) SELECT … INTERSECT SELECT …; 7) SELECT … MINUS SELECT …;</a:t>
            </a:r>
            <a:endParaRPr lang="el-GR" altLang="el-GR" sz="2400" dirty="0" smtClean="0">
              <a:cs typeface="Arial" charset="0"/>
            </a:endParaRPr>
          </a:p>
        </p:txBody>
      </p:sp>
    </p:spTree>
    <p:extLst>
      <p:ext uri="{BB962C8B-B14F-4D97-AF65-F5344CB8AC3E}">
        <p14:creationId xmlns="" xmlns:p14="http://schemas.microsoft.com/office/powerpoint/2010/main" val="1688387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8</a:t>
            </a:r>
            <a:endParaRPr lang="el-GR" dirty="0"/>
          </a:p>
        </p:txBody>
      </p:sp>
      <p:sp>
        <p:nvSpPr>
          <p:cNvPr id="3" name="Rectangle 2"/>
          <p:cNvSpPr/>
          <p:nvPr/>
        </p:nvSpPr>
        <p:spPr>
          <a:xfrm>
            <a:off x="107504" y="1844824"/>
            <a:ext cx="8928992" cy="1569660"/>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2) SELECT …GROUP BY …; 3) SELECT … GROUP </a:t>
            </a:r>
            <a:r>
              <a:rPr lang="en-US" sz="2400" dirty="0">
                <a:cs typeface="Arial" charset="0"/>
              </a:rPr>
              <a:t>BY … </a:t>
            </a:r>
            <a:r>
              <a:rPr lang="en-US" sz="2400" dirty="0" smtClean="0">
                <a:cs typeface="Arial" charset="0"/>
              </a:rPr>
              <a:t>HAVING …; 4) SELECT … JOIN …; 5) SELECT … UNION SELECT …; 6) SELECT … INTERSECT SELECT …; 7) SELECT … MINUS SELECT …;</a:t>
            </a:r>
            <a:endParaRPr lang="el-GR" altLang="el-GR" sz="2400" dirty="0" smtClean="0">
              <a:cs typeface="Arial" charset="0"/>
            </a:endParaRPr>
          </a:p>
        </p:txBody>
      </p:sp>
    </p:spTree>
    <p:extLst>
      <p:ext uri="{BB962C8B-B14F-4D97-AF65-F5344CB8AC3E}">
        <p14:creationId xmlns="" xmlns:p14="http://schemas.microsoft.com/office/powerpoint/2010/main" val="17237931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984</TotalTime>
  <Words>3933</Words>
  <Application>Microsoft Office PowerPoint</Application>
  <PresentationFormat>Προβολή στην οθόνη (4:3)</PresentationFormat>
  <Paragraphs>2026</Paragraphs>
  <Slides>69</Slides>
  <Notes>9</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69</vt:i4>
      </vt:variant>
    </vt:vector>
  </HeadingPairs>
  <TitlesOfParts>
    <vt:vector size="71" baseType="lpstr">
      <vt:lpstr>exo-opistho_simeiomata</vt:lpstr>
      <vt:lpstr>Έγγραφο</vt:lpstr>
      <vt:lpstr>Βάσεις Δεδομένων I</vt:lpstr>
      <vt:lpstr>Περιγραφή Ενότητας</vt:lpstr>
      <vt:lpstr>Εντολή SELECT</vt:lpstr>
      <vt:lpstr>Στόχος Ενότητας</vt:lpstr>
      <vt:lpstr>Επισκόπηση κάποιων σύνθετων εντολών της γλώσσας SQL</vt:lpstr>
      <vt:lpstr>Απλές αναζητήσεις βασιζόμενες σε ένα πίνακα Εντολή SELECT … FROM tablename …;</vt:lpstr>
      <vt:lpstr>Μία κάπως σύνθετη εντολή (oracle)</vt:lpstr>
      <vt:lpstr>Εντολή SELECT που περιλαμβάνει φωλιασμένο SELECT</vt:lpstr>
      <vt:lpstr>Εντολή SELECT που περιλαμβάνει φωλιασμένο SELECT</vt:lpstr>
      <vt:lpstr>Εντολή SELECT που περιλαμβάνει φωλιασμένο SELECT</vt:lpstr>
      <vt:lpstr>Υποαναζήτηση φωλιασμένη σε αναζήτηση</vt:lpstr>
      <vt:lpstr>Εντολή SELECT που περιλαμβάνει GROUP BY</vt:lpstr>
      <vt:lpstr>Χρήση υποπρότασης GROUP BY </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       Πως κατασκευάζουμε μία νέα βάση (ή νέους πίνακες) και μεταφέρουμε τα δεδομένα από την παλιά βάση (ή τους παλιούς πίνακες) στη νέα βάση (ή τους νέους πίνακες)  </vt:lpstr>
      <vt:lpstr>Διαφάνεια 23</vt:lpstr>
      <vt:lpstr>Διαφάνεια 24</vt:lpstr>
      <vt:lpstr>       Πως αλλάζουμε πίνακα – εντολή ALTER TABLE Πως αλλάζουμε τις γραμμές πίνακα – εντολή UPDATE</vt:lpstr>
      <vt:lpstr>Διαφάνεια 26</vt:lpstr>
      <vt:lpstr>              SELECT που βασίζονται  σε περισσότερους από  έναν πίνακες  Στην υποπρόταση WHERE γράφουμε συνθήκη σύνδεσης (join) των πινάκων:  SELECT … FROM emp, dept WHERE empno.deptno=dept.deptno;</vt:lpstr>
      <vt:lpstr> Έστω βάση Διοίκησης Προσωπικού αποτελούμενη από τους παρακάτω πίνακες</vt:lpstr>
      <vt:lpstr>Αναζητήσεις βασιζόμενες σε περισσότερους από έναν πίνακες</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                 SELECT που  περιλαμβάνουν  UNION, INTERSECT, MINUS.  SELECT … UNION SELECT …; ένωση SELECT … INTERSECT SELECT …; Τομή  SELECT … MINUS SELECT …; διαφορά  </vt:lpstr>
      <vt:lpstr>Διαφάνεια 42</vt:lpstr>
      <vt:lpstr>Διαφάνεια 43</vt:lpstr>
      <vt:lpstr>Διαφάνεια 44</vt:lpstr>
      <vt:lpstr>Διαφάνεια 45</vt:lpstr>
      <vt:lpstr>Διαφάνεια 46</vt:lpstr>
      <vt:lpstr>        SELECT που περιλαμβάνουν σύνδεση πινάκων. Χρησιμοποιείται τελεστής JOIN          </vt:lpstr>
      <vt:lpstr>Περιπτώσεις SQL JOINs - παραδείγματα σε mySQL</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SELECT assign.empno, ename, dname, assign.projno, ptime FROM dept INNER JOIN emp ON dept.deptno=emp.empno JOIN assign ON emp.empno=assign.empno JOIN proj ON assign.projno=proj.projno;</vt:lpstr>
      <vt:lpstr>Oracle/PLSQL: Joins</vt:lpstr>
      <vt:lpstr>Περιορισμοί - Constraints</vt:lpstr>
      <vt:lpstr> Μετάπτωση (ORACLE) </vt:lpstr>
      <vt:lpstr> Μετάπτωση (ORACLE)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109</cp:revision>
  <dcterms:created xsi:type="dcterms:W3CDTF">2014-10-20T11:54:42Z</dcterms:created>
  <dcterms:modified xsi:type="dcterms:W3CDTF">2016-12-01T09:46:26Z</dcterms:modified>
</cp:coreProperties>
</file>