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0"/>
  </p:notesMasterIdLst>
  <p:handoutMasterIdLst>
    <p:handoutMasterId r:id="rId41"/>
  </p:handoutMasterIdLst>
  <p:sldIdLst>
    <p:sldId id="256" r:id="rId2"/>
    <p:sldId id="284" r:id="rId3"/>
    <p:sldId id="285" r:id="rId4"/>
    <p:sldId id="287" r:id="rId5"/>
    <p:sldId id="288" r:id="rId6"/>
    <p:sldId id="289" r:id="rId7"/>
    <p:sldId id="301" r:id="rId8"/>
    <p:sldId id="290" r:id="rId9"/>
    <p:sldId id="292" r:id="rId10"/>
    <p:sldId id="293" r:id="rId11"/>
    <p:sldId id="294" r:id="rId12"/>
    <p:sldId id="297" r:id="rId13"/>
    <p:sldId id="298" r:id="rId14"/>
    <p:sldId id="300" r:id="rId15"/>
    <p:sldId id="296" r:id="rId16"/>
    <p:sldId id="269" r:id="rId17"/>
    <p:sldId id="270" r:id="rId18"/>
    <p:sldId id="271" r:id="rId19"/>
    <p:sldId id="272" r:id="rId20"/>
    <p:sldId id="273" r:id="rId21"/>
    <p:sldId id="274" r:id="rId22"/>
    <p:sldId id="275" r:id="rId23"/>
    <p:sldId id="286" r:id="rId24"/>
    <p:sldId id="276" r:id="rId25"/>
    <p:sldId id="277" r:id="rId26"/>
    <p:sldId id="278" r:id="rId27"/>
    <p:sldId id="279" r:id="rId28"/>
    <p:sldId id="280" r:id="rId29"/>
    <p:sldId id="299" r:id="rId30"/>
    <p:sldId id="281" r:id="rId31"/>
    <p:sldId id="282" r:id="rId32"/>
    <p:sldId id="283" r:id="rId33"/>
    <p:sldId id="257" r:id="rId34"/>
    <p:sldId id="262" r:id="rId35"/>
    <p:sldId id="264" r:id="rId36"/>
    <p:sldId id="265" r:id="rId37"/>
    <p:sldId id="266" r:id="rId38"/>
    <p:sldId id="261"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18/10/2017</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18/10/2017</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7E6FFF87-29D5-4A9B-BEB2-00667C2AFA2E}" type="slidenum">
              <a:rPr lang="el-GR" altLang="el-GR" sz="1300"/>
              <a:pPr eaLnBrk="1" hangingPunct="1"/>
              <a:t>24</a:t>
            </a:fld>
            <a:endParaRPr lang="el-GR" altLang="el-GR" sz="13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234857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A9452AF-CCB1-4467-A655-888ADA94F176}" type="slidenum">
              <a:rPr lang="el-GR" altLang="el-GR" sz="1300"/>
              <a:pPr eaLnBrk="1" hangingPunct="1"/>
              <a:t>27</a:t>
            </a:fld>
            <a:endParaRPr lang="el-GR" altLang="el-GR"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14731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A9452AF-CCB1-4467-A655-888ADA94F176}" type="slidenum">
              <a:rPr lang="el-GR" altLang="el-GR" sz="1300"/>
              <a:pPr eaLnBrk="1" hangingPunct="1"/>
              <a:t>28</a:t>
            </a:fld>
            <a:endParaRPr lang="el-GR" altLang="el-GR"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8478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E33A305-A7C4-42F0-9C0F-A8F8978DBD8D}" type="slidenum">
              <a:rPr lang="el-GR" altLang="el-GR" sz="1300"/>
              <a:pPr eaLnBrk="1" hangingPunct="1"/>
              <a:t>29</a:t>
            </a:fld>
            <a:endParaRPr lang="el-GR" altLang="el-GR"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3738533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9AC0EAE9-0952-4878-BF36-1B51519295E1}" type="slidenum">
              <a:rPr lang="el-GR" altLang="el-GR" sz="1300"/>
              <a:pPr eaLnBrk="1" hangingPunct="1"/>
              <a:t>30</a:t>
            </a:fld>
            <a:endParaRPr lang="el-GR" altLang="el-GR" sz="13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3605802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939419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1BF517BD-06BD-4C6C-B1E0-697BDB08DD07}" type="slidenum">
              <a:rPr lang="el-GR" altLang="el-GR" sz="1300"/>
              <a:pPr eaLnBrk="1" hangingPunct="1">
                <a:buFont typeface="Times New Roman" pitchFamily="18" charset="0"/>
                <a:buNone/>
              </a:pPr>
              <a:t>6</a:t>
            </a:fld>
            <a:endParaRPr lang="el-GR" altLang="el-GR" sz="1300"/>
          </a:p>
        </p:txBody>
      </p:sp>
      <p:sp>
        <p:nvSpPr>
          <p:cNvPr id="5939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939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val="309532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2"/>
          <p:cNvSpPr>
            <a:spLocks noGrp="1" noChangeArrowheads="1"/>
          </p:cNvSpPr>
          <p:nvPr>
            <p:ph type="sldNum" sz="quarter"/>
          </p:nvPr>
        </p:nvSpPr>
        <p:spPr>
          <a:noFill/>
        </p:spPr>
        <p:txBody>
          <a:bodyPr/>
          <a:lstStyle/>
          <a:p>
            <a:pPr>
              <a:buFont typeface="Times New Roman" pitchFamily="18" charset="0"/>
              <a:buNone/>
            </a:pPr>
            <a:fld id="{88DB5867-F5B6-4179-A6F2-3BD0EEBD2149}" type="slidenum">
              <a:rPr lang="el-GR" smtClean="0">
                <a:latin typeface="Times New Roman" pitchFamily="18" charset="0"/>
              </a:rPr>
              <a:pPr>
                <a:buFont typeface="Times New Roman" pitchFamily="18" charset="0"/>
                <a:buNone/>
              </a:pPr>
              <a:t>11</a:t>
            </a:fld>
            <a:endParaRPr lang="el-GR" smtClean="0">
              <a:latin typeface="Times New Roman" pitchFamily="18" charset="0"/>
            </a:endParaRPr>
          </a:p>
        </p:txBody>
      </p:sp>
      <p:sp>
        <p:nvSpPr>
          <p:cNvPr id="116739" name="Text Box 1"/>
          <p:cNvSpPr txBox="1">
            <a:spLocks noChangeArrowheads="1"/>
          </p:cNvSpPr>
          <p:nvPr/>
        </p:nvSpPr>
        <p:spPr bwMode="auto">
          <a:xfrm>
            <a:off x="985838" y="733425"/>
            <a:ext cx="4886325" cy="36639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6740" name="Text Box 2"/>
          <p:cNvSpPr>
            <a:spLocks noGrp="1" noChangeArrowheads="1"/>
          </p:cNvSpPr>
          <p:nvPr>
            <p:ph type="body"/>
          </p:nvPr>
        </p:nvSpPr>
        <p:spPr>
          <a:xfrm>
            <a:off x="914400" y="4641850"/>
            <a:ext cx="5005388" cy="4468813"/>
          </a:xfrm>
          <a:noFill/>
          <a:ln/>
        </p:spPr>
        <p:txBody>
          <a:bodyPr wrap="none" anchor="ct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2911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22"/>
          <p:cNvSpPr>
            <a:spLocks noGrp="1" noChangeArrowheads="1"/>
          </p:cNvSpPr>
          <p:nvPr>
            <p:ph type="sldNum" sz="quarter"/>
          </p:nvPr>
        </p:nvSpPr>
        <p:spPr>
          <a:noFill/>
        </p:spPr>
        <p:txBody>
          <a:bodyPr/>
          <a:lstStyle/>
          <a:p>
            <a:pPr>
              <a:buFont typeface="Times New Roman" pitchFamily="18" charset="0"/>
              <a:buNone/>
            </a:pPr>
            <a:fld id="{11ECD320-7825-4F56-B23D-266C137E8C7A}" type="slidenum">
              <a:rPr lang="el-GR" smtClean="0">
                <a:latin typeface="Times New Roman" pitchFamily="18" charset="0"/>
              </a:rPr>
              <a:pPr>
                <a:buFont typeface="Times New Roman" pitchFamily="18" charset="0"/>
                <a:buNone/>
              </a:pPr>
              <a:t>12</a:t>
            </a:fld>
            <a:endParaRPr lang="el-GR" smtClean="0">
              <a:latin typeface="Times New Roman" pitchFamily="18" charset="0"/>
            </a:endParaRPr>
          </a:p>
        </p:txBody>
      </p:sp>
      <p:sp>
        <p:nvSpPr>
          <p:cNvPr id="117763" name="Text Box 1"/>
          <p:cNvSpPr txBox="1">
            <a:spLocks noChangeArrowheads="1"/>
          </p:cNvSpPr>
          <p:nvPr/>
        </p:nvSpPr>
        <p:spPr bwMode="auto">
          <a:xfrm>
            <a:off x="985838" y="733425"/>
            <a:ext cx="4886325" cy="366395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117764" name="Text Box 2"/>
          <p:cNvSpPr>
            <a:spLocks noGrp="1" noChangeArrowheads="1"/>
          </p:cNvSpPr>
          <p:nvPr>
            <p:ph type="body"/>
          </p:nvPr>
        </p:nvSpPr>
        <p:spPr>
          <a:xfrm>
            <a:off x="914400" y="4641850"/>
            <a:ext cx="5005388" cy="4468813"/>
          </a:xfrm>
          <a:noFill/>
          <a:ln/>
        </p:spPr>
        <p:txBody>
          <a:bodyPr wrap="none" anchor="ct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7364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1"/>
          <p:cNvSpPr>
            <a:spLocks noGrp="1" noChangeArrowheads="1"/>
          </p:cNvSpPr>
          <p:nvPr>
            <p:ph type="sldNum" sz="quarter"/>
          </p:nvPr>
        </p:nvSpPr>
        <p:spPr>
          <a:noFill/>
        </p:spPr>
        <p:txBody>
          <a:bodyPr/>
          <a:lstStyle/>
          <a:p>
            <a:pPr>
              <a:buFont typeface="Times New Roman" pitchFamily="18" charset="0"/>
              <a:buNone/>
            </a:pPr>
            <a:fld id="{52AD9367-9859-4E12-86D6-B0B3E8ADB305}" type="slidenum">
              <a:rPr lang="el-GR" smtClean="0">
                <a:latin typeface="Times New Roman" pitchFamily="18" charset="0"/>
              </a:rPr>
              <a:pPr>
                <a:buFont typeface="Times New Roman" pitchFamily="18" charset="0"/>
                <a:buNone/>
              </a:pPr>
              <a:t>13</a:t>
            </a:fld>
            <a:endParaRPr lang="el-GR" smtClean="0">
              <a:latin typeface="Times New Roman" pitchFamily="18" charset="0"/>
            </a:endParaRPr>
          </a:p>
        </p:txBody>
      </p:sp>
      <p:sp>
        <p:nvSpPr>
          <p:cNvPr id="87043" name="Text Box 1"/>
          <p:cNvSpPr txBox="1">
            <a:spLocks noChangeArrowheads="1"/>
          </p:cNvSpPr>
          <p:nvPr/>
        </p:nvSpPr>
        <p:spPr bwMode="auto">
          <a:xfrm>
            <a:off x="985838" y="733425"/>
            <a:ext cx="4886325" cy="3663950"/>
          </a:xfrm>
          <a:prstGeom prst="rect">
            <a:avLst/>
          </a:prstGeom>
          <a:solidFill>
            <a:srgbClr val="FFFFFF"/>
          </a:solidFill>
          <a:ln w="9360">
            <a:solidFill>
              <a:srgbClr val="000000"/>
            </a:solidFill>
            <a:miter lim="800000"/>
            <a:headEnd/>
            <a:tailEnd/>
          </a:ln>
        </p:spPr>
        <p:txBody>
          <a:bodyPr wrap="none" anchor="ctr"/>
          <a:lstStyle/>
          <a:p>
            <a:endParaRPr lang="el-GR"/>
          </a:p>
        </p:txBody>
      </p:sp>
      <p:sp>
        <p:nvSpPr>
          <p:cNvPr id="87044" name="Rectangle 2"/>
          <p:cNvSpPr>
            <a:spLocks noGrp="1" noChangeArrowheads="1"/>
          </p:cNvSpPr>
          <p:nvPr>
            <p:ph type="body"/>
          </p:nvPr>
        </p:nvSpPr>
        <p:spPr>
          <a:xfrm>
            <a:off x="914400" y="4641850"/>
            <a:ext cx="5006975" cy="4470400"/>
          </a:xfrm>
          <a:noFill/>
          <a:ln/>
        </p:spPr>
        <p:txBody>
          <a:bodyPr wrap="none" anchor="ctr"/>
          <a:lstStyle/>
          <a:p>
            <a:endParaRPr 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64346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DA1BD75-EFE4-4A92-9A6A-89E25730CF2A}" type="slidenum">
              <a:rPr lang="el-GR" altLang="el-GR" sz="1300"/>
              <a:pPr eaLnBrk="1" hangingPunct="1"/>
              <a:t>15</a:t>
            </a:fld>
            <a:endParaRPr lang="el-GR" altLang="el-GR" sz="13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407120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0291B60-1592-456E-A3E9-B0815C45AD3A}" type="slidenum">
              <a:rPr lang="el-GR" altLang="el-GR" sz="1300"/>
              <a:pPr eaLnBrk="1" hangingPunct="1"/>
              <a:t>16</a:t>
            </a:fld>
            <a:endParaRPr lang="el-GR" altLang="el-GR" sz="13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83904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4A441819-8F8E-45FF-B81E-0BA7DFB380FE}" type="slidenum">
              <a:rPr lang="el-GR" altLang="el-GR" sz="1300"/>
              <a:pPr eaLnBrk="1" hangingPunct="1"/>
              <a:t>23</a:t>
            </a:fld>
            <a:endParaRPr lang="el-GR" altLang="el-GR"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46891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urceforge.net/projects/dia-installer/files/dia-win32-installer/0.96.1-7/dia-setup-0.96.1-7.exe/download" TargetMode="External"/><Relationship Id="rId2" Type="http://schemas.openxmlformats.org/officeDocument/2006/relationships/hyperlink" Target="http://dev.mysql.com/downloads/workbench/" TargetMode="External"/><Relationship Id="rId1" Type="http://schemas.openxmlformats.org/officeDocument/2006/relationships/slideLayout" Target="../slideLayouts/slideLayout2.xml"/><Relationship Id="rId5" Type="http://schemas.openxmlformats.org/officeDocument/2006/relationships/hyperlink" Target="http://office.microsoft.com/en-us/visio/" TargetMode="External"/><Relationship Id="rId4" Type="http://schemas.openxmlformats.org/officeDocument/2006/relationships/hyperlink" Target="http://www-01.ibm.com/software/awdtools/developer/rose/" TargetMode="Externa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Table_(database)" TargetMode="External"/><Relationship Id="rId2" Type="http://schemas.openxmlformats.org/officeDocument/2006/relationships/hyperlink" Target="https://en.wikipedia.org/wiki/Data_(computing)" TargetMode="External"/><Relationship Id="rId1" Type="http://schemas.openxmlformats.org/officeDocument/2006/relationships/slideLayout" Target="../slideLayouts/slideLayout2.xml"/><Relationship Id="rId6" Type="http://schemas.openxmlformats.org/officeDocument/2006/relationships/hyperlink" Target="https://en.wikipedia.org/wiki/Process_(computing)" TargetMode="External"/><Relationship Id="rId5" Type="http://schemas.openxmlformats.org/officeDocument/2006/relationships/hyperlink" Target="https://en.wikipedia.org/wiki/View_(SQL)" TargetMode="External"/><Relationship Id="rId4" Type="http://schemas.openxmlformats.org/officeDocument/2006/relationships/hyperlink" Target="https://en.wikipedia.org/wiki/Query_langua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91%CE%B3%CE%B3%CE%BB%CE%B9%CE%BA%CE%AE_%CE%B3%CE%BB%CF%8E%CF%83%CF%83%CE%B1" TargetMode="External"/><Relationship Id="rId2" Type="http://schemas.openxmlformats.org/officeDocument/2006/relationships/hyperlink" Target="https://el.wikipedia.org/wiki/%CE%93%CE%B1%CE%BB%CE%BB%CE%B9%CE%BA%CE%AE_%CE%B3%CE%BB%CF%8E%CF%83%CF%83%CE%B1" TargetMode="External"/><Relationship Id="rId1" Type="http://schemas.openxmlformats.org/officeDocument/2006/relationships/slideLayout" Target="../slideLayouts/slideLayout2.xml"/><Relationship Id="rId4" Type="http://schemas.openxmlformats.org/officeDocument/2006/relationships/hyperlink" Target="https://el.wikipedia.org/wiki/%CE%93%CE%B5%CF%81%CE%BC%CE%B1%CE%BD%CE%B9%CE%BA%CE%AE_%CE%B3%CE%BB%CF%8E%CF%83%CF%83%CE%B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1</a:t>
            </a:r>
            <a:r>
              <a:rPr lang="el-GR" sz="2800" dirty="0" smtClean="0"/>
              <a:t>:</a:t>
            </a:r>
            <a:r>
              <a:rPr lang="en-US" sz="2800" dirty="0" smtClean="0"/>
              <a:t> </a:t>
            </a:r>
            <a:r>
              <a:rPr lang="el-GR" sz="2800" dirty="0" smtClean="0"/>
              <a:t>«</a:t>
            </a:r>
            <a:r>
              <a:rPr lang="el-GR" sz="2800" dirty="0"/>
              <a:t>Προσανατολισμού» (</a:t>
            </a:r>
            <a:r>
              <a:rPr lang="el-GR" sz="2800" dirty="0" err="1"/>
              <a:t>orientation</a:t>
            </a:r>
            <a:r>
              <a:rPr lang="el-GR" sz="2800" dirty="0" smtClean="0"/>
              <a:t>) - </a:t>
            </a:r>
            <a:r>
              <a:rPr lang="el-GR" sz="2800" dirty="0"/>
              <a:t>Εισαγωγή </a:t>
            </a:r>
            <a:endParaRPr lang="el-GR" sz="2800" dirty="0" smtClean="0"/>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 (Ted </a:t>
            </a:r>
            <a:r>
              <a:rPr lang="en-US" dirty="0" err="1" smtClean="0"/>
              <a:t>Codd</a:t>
            </a:r>
            <a:r>
              <a:rPr lang="en-US" dirty="0" smtClean="0"/>
              <a:t>)</a:t>
            </a:r>
            <a:endParaRPr lang="el-GR" dirty="0"/>
          </a:p>
        </p:txBody>
      </p:sp>
      <p:sp>
        <p:nvSpPr>
          <p:cNvPr id="4" name="Text Placeholder 3"/>
          <p:cNvSpPr>
            <a:spLocks noGrp="1"/>
          </p:cNvSpPr>
          <p:nvPr>
            <p:ph type="body" sz="half" idx="2"/>
          </p:nvPr>
        </p:nvSpPr>
        <p:spPr/>
        <p:txBody>
          <a:bodyPr/>
          <a:lstStyle/>
          <a:p>
            <a:r>
              <a:rPr lang="en-US" dirty="0" smtClean="0"/>
              <a:t>Wikipedia (CC)</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9" name="Picture Placeholder 8"/>
          <p:cNvSpPr>
            <a:spLocks noGrp="1"/>
          </p:cNvSpPr>
          <p:nvPr>
            <p:ph type="pic" idx="1"/>
          </p:nvPr>
        </p:nvSpPr>
        <p:spPr/>
      </p:sp>
      <p:pic>
        <p:nvPicPr>
          <p:cNvPr id="11" name="Picture 10"/>
          <p:cNvPicPr>
            <a:picLocks noChangeAspect="1"/>
          </p:cNvPicPr>
          <p:nvPr/>
        </p:nvPicPr>
        <p:blipFill>
          <a:blip r:embed="rId2" cstate="print"/>
          <a:stretch>
            <a:fillRect/>
          </a:stretch>
        </p:blipFill>
        <p:spPr>
          <a:xfrm>
            <a:off x="874279" y="980728"/>
            <a:ext cx="7432355" cy="3456384"/>
          </a:xfrm>
          <a:prstGeom prst="rect">
            <a:avLst/>
          </a:prstGeom>
        </p:spPr>
      </p:pic>
      <p:pic>
        <p:nvPicPr>
          <p:cNvPr id="12" name="Picture 4" descr="cod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3763" y="4595813"/>
            <a:ext cx="1431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622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l-GR"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9195" b="9195"/>
          <a:stretch>
            <a:fillRect/>
          </a:stretch>
        </p:blipFill>
        <p:spPr/>
      </p:pic>
      <p:sp>
        <p:nvSpPr>
          <p:cNvPr id="4" name="Text Placeholder 3"/>
          <p:cNvSpPr>
            <a:spLocks noGrp="1"/>
          </p:cNvSpPr>
          <p:nvPr>
            <p:ph type="body" sz="half" idx="2"/>
          </p:nvPr>
        </p:nvSpPr>
        <p:spPr/>
        <p:txBody>
          <a:bodyPr/>
          <a:lstStyle/>
          <a:p>
            <a:r>
              <a:rPr lang="en-US" dirty="0" smtClean="0"/>
              <a:t>Wikipedia (CC)</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45685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830263" y="152400"/>
            <a:ext cx="6532562" cy="371513"/>
          </a:xfrm>
          <a:prstGeom prst="rect">
            <a:avLst/>
          </a:prstGeom>
          <a:noFill/>
          <a:ln w="9525">
            <a:noFill/>
            <a:round/>
            <a:headEnd/>
            <a:tailEnd/>
          </a:ln>
          <a:effectLst/>
        </p:spPr>
        <p:txBody>
          <a:bodyPr lIns="90000" tIns="46800" rIns="90000" bIns="46800">
            <a:spAutoFit/>
          </a:bodyPr>
          <a:lstStyle/>
          <a:p>
            <a:pPr eaLnBrk="1">
              <a:buFont typeface="Times New Roman"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dirty="0">
                <a:solidFill>
                  <a:srgbClr val="003399"/>
                </a:solidFill>
                <a:effectLst>
                  <a:outerShdw blurRad="38100" dist="38100" dir="2700000" algn="tl">
                    <a:srgbClr val="DDDDDD"/>
                  </a:outerShdw>
                </a:effectLst>
                <a:latin typeface="Cambria" pitchFamily="18" charset="0"/>
                <a:cs typeface="Arial" pitchFamily="32" charset="0"/>
              </a:rPr>
              <a:t>Client-Server </a:t>
            </a:r>
            <a:r>
              <a:rPr lang="en-US" b="1" dirty="0" smtClean="0">
                <a:solidFill>
                  <a:srgbClr val="003399"/>
                </a:solidFill>
                <a:effectLst>
                  <a:outerShdw blurRad="38100" dist="38100" dir="2700000" algn="tl">
                    <a:srgbClr val="DDDDDD"/>
                  </a:outerShdw>
                </a:effectLst>
                <a:latin typeface="Cambria" pitchFamily="18" charset="0"/>
                <a:cs typeface="Arial" pitchFamily="32" charset="0"/>
              </a:rPr>
              <a:t>perspective (</a:t>
            </a:r>
            <a:r>
              <a:rPr lang="en-US" b="1" dirty="0" err="1" smtClean="0">
                <a:solidFill>
                  <a:srgbClr val="003399"/>
                </a:solidFill>
                <a:effectLst>
                  <a:outerShdw blurRad="38100" dist="38100" dir="2700000" algn="tl">
                    <a:srgbClr val="DDDDDD"/>
                  </a:outerShdw>
                </a:effectLst>
                <a:latin typeface="Cambria" pitchFamily="18" charset="0"/>
                <a:cs typeface="Arial" pitchFamily="32" charset="0"/>
              </a:rPr>
              <a:t>dbtech</a:t>
            </a:r>
            <a:r>
              <a:rPr lang="en-US" b="1" dirty="0" smtClean="0">
                <a:solidFill>
                  <a:srgbClr val="003399"/>
                </a:solidFill>
                <a:effectLst>
                  <a:outerShdw blurRad="38100" dist="38100" dir="2700000" algn="tl">
                    <a:srgbClr val="DDDDDD"/>
                  </a:outerShdw>
                </a:effectLst>
                <a:latin typeface="Cambria" pitchFamily="18" charset="0"/>
                <a:cs typeface="Arial" pitchFamily="32" charset="0"/>
              </a:rPr>
              <a:t> (CC</a:t>
            </a:r>
            <a:r>
              <a:rPr lang="en-US" dirty="0" smtClean="0">
                <a:solidFill>
                  <a:schemeClr val="tx1"/>
                </a:solidFill>
                <a:effectLst>
                  <a:outerShdw blurRad="38100" dist="38100" dir="2700000" algn="tl">
                    <a:srgbClr val="DDDDDD"/>
                  </a:outerShdw>
                </a:effectLst>
                <a:latin typeface="Cambria" pitchFamily="18" charset="0"/>
                <a:cs typeface="Arial" pitchFamily="32" charset="0"/>
              </a:rPr>
              <a:t>))</a:t>
            </a:r>
            <a:endParaRPr lang="en-US" b="1" dirty="0">
              <a:solidFill>
                <a:srgbClr val="003399"/>
              </a:solidFill>
              <a:effectLst>
                <a:outerShdw blurRad="38100" dist="38100" dir="2700000" algn="tl">
                  <a:srgbClr val="DDDDDD"/>
                </a:outerShdw>
              </a:effectLst>
              <a:latin typeface="Cambria" pitchFamily="18" charset="0"/>
              <a:cs typeface="Arial" pitchFamily="32" charset="0"/>
            </a:endParaRPr>
          </a:p>
        </p:txBody>
      </p:sp>
      <p:sp>
        <p:nvSpPr>
          <p:cNvPr id="66563" name="Text Box 2"/>
          <p:cNvSpPr txBox="1">
            <a:spLocks noChangeArrowheads="1"/>
          </p:cNvSpPr>
          <p:nvPr/>
        </p:nvSpPr>
        <p:spPr bwMode="auto">
          <a:xfrm>
            <a:off x="8699500" y="6516688"/>
            <a:ext cx="265113" cy="276225"/>
          </a:xfrm>
          <a:prstGeom prst="rect">
            <a:avLst/>
          </a:prstGeom>
          <a:noFill/>
          <a:ln w="9525">
            <a:noFill/>
            <a:round/>
            <a:headEnd/>
            <a:tailEnd/>
          </a:ln>
        </p:spPr>
        <p:txBody>
          <a:bodyPr wrap="none" lIns="90000" tIns="46800" rIns="90000" bIns="46800">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3333CC"/>
                </a:solidFill>
                <a:latin typeface="Arial" charset="0"/>
              </a:rPr>
              <a:t>5</a:t>
            </a:r>
          </a:p>
        </p:txBody>
      </p:sp>
      <p:pic>
        <p:nvPicPr>
          <p:cNvPr id="66564" name="Picture 3"/>
          <p:cNvPicPr>
            <a:picLocks noChangeAspect="1" noChangeArrowheads="1"/>
          </p:cNvPicPr>
          <p:nvPr/>
        </p:nvPicPr>
        <p:blipFill>
          <a:blip r:embed="rId3" cstate="print"/>
          <a:srcRect/>
          <a:stretch>
            <a:fillRect/>
          </a:stretch>
        </p:blipFill>
        <p:spPr bwMode="auto">
          <a:xfrm>
            <a:off x="336550" y="873125"/>
            <a:ext cx="8618538" cy="5238750"/>
          </a:xfrm>
          <a:prstGeom prst="rect">
            <a:avLst/>
          </a:prstGeom>
          <a:noFill/>
          <a:ln w="9525">
            <a:noFill/>
            <a:round/>
            <a:headEnd/>
            <a:tailEnd/>
          </a:ln>
        </p:spPr>
      </p:pic>
    </p:spTree>
    <p:extLst>
      <p:ext uri="{BB962C8B-B14F-4D97-AF65-F5344CB8AC3E}">
        <p14:creationId xmlns:p14="http://schemas.microsoft.com/office/powerpoint/2010/main" val="36479467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830263" y="152400"/>
            <a:ext cx="6532562" cy="433068"/>
          </a:xfrm>
          <a:prstGeom prst="rect">
            <a:avLst/>
          </a:prstGeom>
          <a:noFill/>
          <a:ln w="9525">
            <a:noFill/>
            <a:round/>
            <a:headEnd/>
            <a:tailEnd/>
          </a:ln>
          <a:effectLst/>
        </p:spPr>
        <p:txBody>
          <a:bodyPr lIns="90000" tIns="46800" rIns="90000" bIns="46800">
            <a:spAutoFit/>
          </a:bodyPr>
          <a:lstStyle/>
          <a:p>
            <a:pPr eaLnBrk="1">
              <a:buFont typeface="Times New Roman"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b="1" dirty="0">
                <a:solidFill>
                  <a:srgbClr val="003399"/>
                </a:solidFill>
                <a:effectLst>
                  <a:outerShdw blurRad="38100" dist="38100" dir="2700000" algn="tl">
                    <a:srgbClr val="DDDDDD"/>
                  </a:outerShdw>
                </a:effectLst>
                <a:latin typeface="Cambria" pitchFamily="18" charset="0"/>
                <a:cs typeface="Arial" pitchFamily="32" charset="0"/>
              </a:rPr>
              <a:t>Client-Server </a:t>
            </a:r>
            <a:r>
              <a:rPr lang="en-US" sz="2200" b="1" dirty="0" smtClean="0">
                <a:solidFill>
                  <a:srgbClr val="003399"/>
                </a:solidFill>
                <a:effectLst>
                  <a:outerShdw blurRad="38100" dist="38100" dir="2700000" algn="tl">
                    <a:srgbClr val="DDDDDD"/>
                  </a:outerShdw>
                </a:effectLst>
                <a:latin typeface="Cambria" pitchFamily="18" charset="0"/>
                <a:cs typeface="Arial" pitchFamily="32" charset="0"/>
              </a:rPr>
              <a:t>perspective </a:t>
            </a:r>
            <a:r>
              <a:rPr lang="en-US" sz="2000" b="1" dirty="0">
                <a:solidFill>
                  <a:srgbClr val="003399"/>
                </a:solidFill>
                <a:effectLst>
                  <a:outerShdw blurRad="38100" dist="38100" dir="2700000" algn="tl">
                    <a:srgbClr val="DDDDDD"/>
                  </a:outerShdw>
                </a:effectLst>
                <a:latin typeface="Cambria" pitchFamily="18" charset="0"/>
                <a:cs typeface="Arial" pitchFamily="32" charset="0"/>
              </a:rPr>
              <a:t>(</a:t>
            </a:r>
            <a:r>
              <a:rPr lang="en-US" sz="2000" b="1" dirty="0" err="1">
                <a:solidFill>
                  <a:srgbClr val="003399"/>
                </a:solidFill>
                <a:effectLst>
                  <a:outerShdw blurRad="38100" dist="38100" dir="2700000" algn="tl">
                    <a:srgbClr val="DDDDDD"/>
                  </a:outerShdw>
                </a:effectLst>
                <a:latin typeface="Cambria" pitchFamily="18" charset="0"/>
                <a:cs typeface="Arial" pitchFamily="32" charset="0"/>
              </a:rPr>
              <a:t>dbtech</a:t>
            </a:r>
            <a:r>
              <a:rPr lang="en-US" sz="2000" b="1" dirty="0">
                <a:solidFill>
                  <a:srgbClr val="003399"/>
                </a:solidFill>
                <a:effectLst>
                  <a:outerShdw blurRad="38100" dist="38100" dir="2700000" algn="tl">
                    <a:srgbClr val="DDDDDD"/>
                  </a:outerShdw>
                </a:effectLst>
                <a:latin typeface="Cambria" pitchFamily="18" charset="0"/>
                <a:cs typeface="Arial" pitchFamily="32" charset="0"/>
              </a:rPr>
              <a:t> (CC</a:t>
            </a:r>
            <a:r>
              <a:rPr lang="en-US" sz="2000" dirty="0">
                <a:effectLst>
                  <a:outerShdw blurRad="38100" dist="38100" dir="2700000" algn="tl">
                    <a:srgbClr val="DDDDDD"/>
                  </a:outerShdw>
                </a:effectLst>
                <a:latin typeface="Cambria" pitchFamily="18" charset="0"/>
                <a:cs typeface="Arial" pitchFamily="32" charset="0"/>
              </a:rPr>
              <a:t>))</a:t>
            </a:r>
            <a:endParaRPr lang="en-US" sz="2200" b="1" dirty="0">
              <a:solidFill>
                <a:srgbClr val="003399"/>
              </a:solidFill>
              <a:effectLst>
                <a:outerShdw blurRad="38100" dist="38100" dir="2700000" algn="tl">
                  <a:srgbClr val="DDDDDD"/>
                </a:outerShdw>
              </a:effectLst>
              <a:latin typeface="Cambria" pitchFamily="18" charset="0"/>
              <a:cs typeface="Arial" pitchFamily="32" charset="0"/>
            </a:endParaRPr>
          </a:p>
        </p:txBody>
      </p:sp>
      <p:sp>
        <p:nvSpPr>
          <p:cNvPr id="67587" name="Text Box 2"/>
          <p:cNvSpPr txBox="1">
            <a:spLocks noChangeArrowheads="1"/>
          </p:cNvSpPr>
          <p:nvPr/>
        </p:nvSpPr>
        <p:spPr bwMode="auto">
          <a:xfrm>
            <a:off x="8699500" y="6516688"/>
            <a:ext cx="265113" cy="276225"/>
          </a:xfrm>
          <a:prstGeom prst="rect">
            <a:avLst/>
          </a:prstGeom>
          <a:noFill/>
          <a:ln w="9525">
            <a:noFill/>
            <a:round/>
            <a:headEnd/>
            <a:tailEnd/>
          </a:ln>
        </p:spPr>
        <p:txBody>
          <a:bodyPr wrap="none" lIns="90000" tIns="46800" rIns="90000" bIns="46800">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3333CC"/>
                </a:solidFill>
                <a:latin typeface="Arial" charset="0"/>
              </a:rPr>
              <a:t>6</a:t>
            </a:r>
          </a:p>
        </p:txBody>
      </p:sp>
      <p:sp>
        <p:nvSpPr>
          <p:cNvPr id="67588" name="Text Box 3"/>
          <p:cNvSpPr txBox="1">
            <a:spLocks noChangeArrowheads="1"/>
          </p:cNvSpPr>
          <p:nvPr/>
        </p:nvSpPr>
        <p:spPr bwMode="auto">
          <a:xfrm>
            <a:off x="830264" y="3846513"/>
            <a:ext cx="7518400" cy="2530475"/>
          </a:xfrm>
          <a:prstGeom prst="rect">
            <a:avLst/>
          </a:prstGeom>
          <a:noFill/>
          <a:ln w="9525">
            <a:noFill/>
            <a:round/>
            <a:headEnd/>
            <a:tailEnd/>
          </a:ln>
        </p:spPr>
        <p:txBody>
          <a:bodyPr wrap="none" lIns="90000" tIns="45000" rIns="90000" bIns="45000"/>
          <a:lstStyle/>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Arial Narrow" pitchFamily="34" charset="0"/>
              </a:rPr>
              <a:t> </a:t>
            </a:r>
            <a:r>
              <a:rPr lang="en-US" sz="2000" dirty="0">
                <a:solidFill>
                  <a:srgbClr val="000000"/>
                </a:solidFill>
                <a:latin typeface="Cambria" pitchFamily="18" charset="0"/>
              </a:rPr>
              <a:t>Client-initiated DB connection / SQL-session</a:t>
            </a:r>
          </a:p>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DB services used to pass SQL commands as </a:t>
            </a:r>
          </a:p>
          <a:p>
            <a:pPr>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parameters to API functions/methods</a:t>
            </a:r>
          </a:p>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An SQL command may involve &gt;1 SQL statements</a:t>
            </a:r>
          </a:p>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SQL commands execute in atomic fashion at the DB server</a:t>
            </a:r>
          </a:p>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Logical level client-server dialogue, utilizing the SQL language syntax</a:t>
            </a:r>
          </a:p>
          <a:p>
            <a:pPr>
              <a:buSzPct val="45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DB server generated exceptions and diagnostics facilitate</a:t>
            </a:r>
          </a:p>
          <a:p>
            <a:pPr>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ambria" pitchFamily="18" charset="0"/>
              </a:rPr>
              <a:t>   user transaction support at the application level</a:t>
            </a:r>
          </a:p>
        </p:txBody>
      </p:sp>
      <p:pic>
        <p:nvPicPr>
          <p:cNvPr id="67589" name="Picture 4"/>
          <p:cNvPicPr>
            <a:picLocks noChangeAspect="1" noChangeArrowheads="1"/>
          </p:cNvPicPr>
          <p:nvPr/>
        </p:nvPicPr>
        <p:blipFill>
          <a:blip r:embed="rId3" cstate="print"/>
          <a:srcRect/>
          <a:stretch>
            <a:fillRect/>
          </a:stretch>
        </p:blipFill>
        <p:spPr bwMode="auto">
          <a:xfrm>
            <a:off x="1670050" y="693738"/>
            <a:ext cx="5588000" cy="3162300"/>
          </a:xfrm>
          <a:prstGeom prst="rect">
            <a:avLst/>
          </a:prstGeom>
          <a:noFill/>
          <a:ln w="9525">
            <a:noFill/>
            <a:round/>
            <a:headEnd/>
            <a:tailEnd/>
          </a:ln>
        </p:spPr>
      </p:pic>
    </p:spTree>
    <p:extLst>
      <p:ext uri="{BB962C8B-B14F-4D97-AF65-F5344CB8AC3E}">
        <p14:creationId xmlns:p14="http://schemas.microsoft.com/office/powerpoint/2010/main" val="1024940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23528" y="152400"/>
            <a:ext cx="8136903" cy="463846"/>
          </a:xfrm>
          <a:prstGeom prst="rect">
            <a:avLst/>
          </a:prstGeom>
          <a:noFill/>
          <a:ln w="9525">
            <a:noFill/>
            <a:round/>
            <a:headEnd/>
            <a:tailEnd/>
          </a:ln>
          <a:effectLst/>
        </p:spPr>
        <p:txBody>
          <a:bodyPr wrap="square" lIns="90000" tIns="46800" rIns="90000" bIns="46800">
            <a:spAutoFit/>
          </a:bodyPr>
          <a:lstStyle/>
          <a:p>
            <a:pPr eaLnBrk="1">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b="1" dirty="0">
                <a:solidFill>
                  <a:srgbClr val="003399"/>
                </a:solidFill>
                <a:effectLst>
                  <a:outerShdw blurRad="38100" dist="38100" dir="2700000" algn="tl">
                    <a:srgbClr val="C0C0C0"/>
                  </a:outerShdw>
                </a:effectLst>
                <a:latin typeface="Cambria" pitchFamily="18" charset="0"/>
              </a:rPr>
              <a:t>DB </a:t>
            </a:r>
            <a:r>
              <a:rPr lang="en-US" sz="2200" b="1" dirty="0" smtClean="0">
                <a:solidFill>
                  <a:srgbClr val="003399"/>
                </a:solidFill>
                <a:effectLst>
                  <a:outerShdw blurRad="38100" dist="38100" dir="2700000" algn="tl">
                    <a:srgbClr val="C0C0C0"/>
                  </a:outerShdw>
                </a:effectLst>
                <a:latin typeface="Cambria" pitchFamily="18" charset="0"/>
              </a:rPr>
              <a:t>applications </a:t>
            </a:r>
            <a:r>
              <a:rPr lang="en-US" sz="2200" b="1" dirty="0">
                <a:solidFill>
                  <a:srgbClr val="003399"/>
                </a:solidFill>
                <a:effectLst>
                  <a:outerShdw blurRad="38100" dist="38100" dir="2700000" algn="tl">
                    <a:srgbClr val="C0C0C0"/>
                  </a:outerShdw>
                </a:effectLst>
                <a:latin typeface="Cambria" pitchFamily="18" charset="0"/>
              </a:rPr>
              <a:t>architecture: conceptual </a:t>
            </a:r>
            <a:r>
              <a:rPr lang="en-US" sz="2200" b="1" dirty="0" smtClean="0">
                <a:solidFill>
                  <a:srgbClr val="003399"/>
                </a:solidFill>
                <a:effectLst>
                  <a:outerShdw blurRad="38100" dist="38100" dir="2700000" algn="tl">
                    <a:srgbClr val="C0C0C0"/>
                  </a:outerShdw>
                </a:effectLst>
                <a:latin typeface="Cambria" pitchFamily="18" charset="0"/>
              </a:rPr>
              <a:t>level</a:t>
            </a:r>
            <a:r>
              <a:rPr lang="el-GR" sz="2200" b="1" dirty="0" smtClean="0">
                <a:solidFill>
                  <a:srgbClr val="003399"/>
                </a:solidFill>
                <a:effectLst>
                  <a:outerShdw blurRad="38100" dist="38100" dir="2700000" algn="tl">
                    <a:srgbClr val="C0C0C0"/>
                  </a:outerShdw>
                </a:effectLst>
                <a:latin typeface="Cambria" pitchFamily="18" charset="0"/>
              </a:rPr>
              <a:t> </a:t>
            </a:r>
            <a:r>
              <a:rPr lang="en-US" sz="2400" b="1" dirty="0">
                <a:solidFill>
                  <a:srgbClr val="003399"/>
                </a:solidFill>
                <a:effectLst>
                  <a:outerShdw blurRad="38100" dist="38100" dir="2700000" algn="tl">
                    <a:srgbClr val="DDDDDD"/>
                  </a:outerShdw>
                </a:effectLst>
                <a:latin typeface="Cambria" pitchFamily="18" charset="0"/>
                <a:cs typeface="Arial" pitchFamily="32" charset="0"/>
              </a:rPr>
              <a:t>(</a:t>
            </a:r>
            <a:r>
              <a:rPr lang="en-US" sz="2400" b="1" dirty="0" err="1">
                <a:solidFill>
                  <a:srgbClr val="003399"/>
                </a:solidFill>
                <a:effectLst>
                  <a:outerShdw blurRad="38100" dist="38100" dir="2700000" algn="tl">
                    <a:srgbClr val="DDDDDD"/>
                  </a:outerShdw>
                </a:effectLst>
                <a:latin typeface="Cambria" pitchFamily="18" charset="0"/>
                <a:cs typeface="Arial" pitchFamily="32" charset="0"/>
              </a:rPr>
              <a:t>dbtech</a:t>
            </a:r>
            <a:r>
              <a:rPr lang="en-US" sz="2400" b="1" dirty="0">
                <a:solidFill>
                  <a:srgbClr val="003399"/>
                </a:solidFill>
                <a:effectLst>
                  <a:outerShdw blurRad="38100" dist="38100" dir="2700000" algn="tl">
                    <a:srgbClr val="DDDDDD"/>
                  </a:outerShdw>
                </a:effectLst>
                <a:latin typeface="Cambria" pitchFamily="18" charset="0"/>
                <a:cs typeface="Arial" pitchFamily="32" charset="0"/>
              </a:rPr>
              <a:t> (CC</a:t>
            </a:r>
            <a:r>
              <a:rPr lang="en-US" sz="2400" dirty="0">
                <a:effectLst>
                  <a:outerShdw blurRad="38100" dist="38100" dir="2700000" algn="tl">
                    <a:srgbClr val="DDDDDD"/>
                  </a:outerShdw>
                </a:effectLst>
                <a:latin typeface="Cambria" pitchFamily="18" charset="0"/>
                <a:cs typeface="Arial" pitchFamily="32" charset="0"/>
              </a:rPr>
              <a:t>))</a:t>
            </a:r>
            <a:endParaRPr lang="en-US" sz="2200" b="1" dirty="0">
              <a:solidFill>
                <a:srgbClr val="003399"/>
              </a:solidFill>
              <a:effectLst>
                <a:outerShdw blurRad="38100" dist="38100" dir="2700000" algn="tl">
                  <a:srgbClr val="C0C0C0"/>
                </a:outerShdw>
              </a:effectLst>
              <a:latin typeface="Cambria" pitchFamily="18" charset="0"/>
            </a:endParaRPr>
          </a:p>
        </p:txBody>
      </p:sp>
      <p:sp>
        <p:nvSpPr>
          <p:cNvPr id="31747" name="Text Box 2"/>
          <p:cNvSpPr txBox="1">
            <a:spLocks noChangeArrowheads="1"/>
          </p:cNvSpPr>
          <p:nvPr/>
        </p:nvSpPr>
        <p:spPr bwMode="auto">
          <a:xfrm>
            <a:off x="8699500" y="6516688"/>
            <a:ext cx="265113" cy="276225"/>
          </a:xfrm>
          <a:prstGeom prst="rect">
            <a:avLst/>
          </a:prstGeom>
          <a:noFill/>
          <a:ln w="9525">
            <a:noFill/>
            <a:round/>
            <a:headEnd/>
            <a:tailEnd/>
          </a:ln>
        </p:spPr>
        <p:txBody>
          <a:bodyPr wrap="none" lIns="90000" tIns="46800" rIns="90000" bIns="46800">
            <a:spAutoFit/>
          </a:bodyPr>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3333CC"/>
                </a:solidFill>
                <a:latin typeface="Arial" charset="0"/>
              </a:rPr>
              <a:t>2</a:t>
            </a:r>
          </a:p>
        </p:txBody>
      </p:sp>
      <p:pic>
        <p:nvPicPr>
          <p:cNvPr id="31748" name="Picture 3"/>
          <p:cNvPicPr>
            <a:picLocks noChangeAspect="1" noChangeArrowheads="1"/>
          </p:cNvPicPr>
          <p:nvPr/>
        </p:nvPicPr>
        <p:blipFill>
          <a:blip r:embed="rId3" cstate="print"/>
          <a:srcRect/>
          <a:stretch>
            <a:fillRect/>
          </a:stretch>
        </p:blipFill>
        <p:spPr bwMode="auto">
          <a:xfrm>
            <a:off x="2008188" y="865188"/>
            <a:ext cx="4960937" cy="5024437"/>
          </a:xfrm>
          <a:prstGeom prst="rect">
            <a:avLst/>
          </a:prstGeom>
          <a:noFill/>
          <a:ln w="9525">
            <a:noFill/>
            <a:round/>
            <a:headEnd/>
            <a:tailEnd/>
          </a:ln>
        </p:spPr>
      </p:pic>
      <p:pic>
        <p:nvPicPr>
          <p:cNvPr id="31749" name="Picture 4"/>
          <p:cNvPicPr>
            <a:picLocks noChangeAspect="1" noChangeArrowheads="1"/>
          </p:cNvPicPr>
          <p:nvPr/>
        </p:nvPicPr>
        <p:blipFill>
          <a:blip r:embed="rId4" cstate="print"/>
          <a:srcRect/>
          <a:stretch>
            <a:fillRect/>
          </a:stretch>
        </p:blipFill>
        <p:spPr bwMode="auto">
          <a:xfrm>
            <a:off x="4967288" y="801688"/>
            <a:ext cx="1066800" cy="904875"/>
          </a:xfrm>
          <a:prstGeom prst="rect">
            <a:avLst/>
          </a:prstGeom>
          <a:noFill/>
          <a:ln w="9525">
            <a:noFill/>
            <a:round/>
            <a:headEnd/>
            <a:tailEnd/>
          </a:ln>
        </p:spPr>
      </p:pic>
      <p:pic>
        <p:nvPicPr>
          <p:cNvPr id="31750" name="Picture 5"/>
          <p:cNvPicPr>
            <a:picLocks noChangeAspect="1" noChangeArrowheads="1"/>
          </p:cNvPicPr>
          <p:nvPr/>
        </p:nvPicPr>
        <p:blipFill>
          <a:blip r:embed="rId4" cstate="print"/>
          <a:srcRect/>
          <a:stretch>
            <a:fillRect/>
          </a:stretch>
        </p:blipFill>
        <p:spPr bwMode="auto">
          <a:xfrm>
            <a:off x="2762250" y="865188"/>
            <a:ext cx="1066800" cy="904875"/>
          </a:xfrm>
          <a:prstGeom prst="rect">
            <a:avLst/>
          </a:prstGeom>
          <a:noFill/>
          <a:ln w="9525">
            <a:noFill/>
            <a:round/>
            <a:headEnd/>
            <a:tailEnd/>
          </a:ln>
        </p:spPr>
      </p:pic>
      <p:pic>
        <p:nvPicPr>
          <p:cNvPr id="31751" name="Picture 6"/>
          <p:cNvPicPr>
            <a:picLocks noChangeAspect="1" noChangeArrowheads="1"/>
          </p:cNvPicPr>
          <p:nvPr/>
        </p:nvPicPr>
        <p:blipFill>
          <a:blip r:embed="rId4" cstate="print"/>
          <a:srcRect/>
          <a:stretch>
            <a:fillRect/>
          </a:stretch>
        </p:blipFill>
        <p:spPr bwMode="auto">
          <a:xfrm>
            <a:off x="6034088" y="801688"/>
            <a:ext cx="1066800" cy="904875"/>
          </a:xfrm>
          <a:prstGeom prst="rect">
            <a:avLst/>
          </a:prstGeom>
          <a:noFill/>
          <a:ln w="9525">
            <a:noFill/>
            <a:round/>
            <a:headEnd/>
            <a:tailEnd/>
          </a:ln>
        </p:spPr>
      </p:pic>
      <p:pic>
        <p:nvPicPr>
          <p:cNvPr id="31752" name="Picture 7"/>
          <p:cNvPicPr>
            <a:picLocks noChangeAspect="1" noChangeArrowheads="1"/>
          </p:cNvPicPr>
          <p:nvPr/>
        </p:nvPicPr>
        <p:blipFill>
          <a:blip r:embed="rId4" cstate="print"/>
          <a:srcRect/>
          <a:stretch>
            <a:fillRect/>
          </a:stretch>
        </p:blipFill>
        <p:spPr bwMode="auto">
          <a:xfrm>
            <a:off x="1695450" y="865188"/>
            <a:ext cx="1066800" cy="904875"/>
          </a:xfrm>
          <a:prstGeom prst="rect">
            <a:avLst/>
          </a:prstGeom>
          <a:noFill/>
          <a:ln w="9525">
            <a:noFill/>
            <a:round/>
            <a:headEnd/>
            <a:tailEnd/>
          </a:ln>
        </p:spPr>
      </p:pic>
    </p:spTree>
    <p:extLst>
      <p:ext uri="{BB962C8B-B14F-4D97-AF65-F5344CB8AC3E}">
        <p14:creationId xmlns:p14="http://schemas.microsoft.com/office/powerpoint/2010/main" val="3011369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876056" cy="566738"/>
          </a:xfrm>
        </p:spPr>
        <p:txBody>
          <a:bodyPr/>
          <a:lstStyle/>
          <a:p>
            <a:r>
              <a:rPr lang="en-US" sz="2800" dirty="0" smtClean="0"/>
              <a:t>             Cloud Computing</a:t>
            </a:r>
            <a:endParaRPr lang="el-GR" sz="2800" dirty="0"/>
          </a:p>
        </p:txBody>
      </p:sp>
      <p:sp>
        <p:nvSpPr>
          <p:cNvPr id="4" name="Text Placeholder 3"/>
          <p:cNvSpPr>
            <a:spLocks noGrp="1"/>
          </p:cNvSpPr>
          <p:nvPr>
            <p:ph type="body" sz="half" idx="2"/>
          </p:nvPr>
        </p:nvSpPr>
        <p:spPr/>
        <p:txBody>
          <a:bodyPr/>
          <a:lstStyle/>
          <a:p>
            <a:r>
              <a:rPr lang="en-US" dirty="0" smtClean="0"/>
              <a:t>Wikipedia (CC)</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4098" name="Picture 2" descr="https://upload.wikimedia.org/wikipedia/commons/thumb/b/b5/Cloud_computing.svg/400px-Cloud_computing.svg.pn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8564" b="8564"/>
          <a:stretch>
            <a:fillRect/>
          </a:stretch>
        </p:blipFill>
        <p:spPr bwMode="auto">
          <a:xfrm>
            <a:off x="1259632" y="426876"/>
            <a:ext cx="6341749" cy="475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270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Περιγραφή Μαθήματος</a:t>
            </a:r>
            <a:endParaRPr lang="el-GR" sz="3600" dirty="0"/>
          </a:p>
        </p:txBody>
      </p:sp>
      <p:sp>
        <p:nvSpPr>
          <p:cNvPr id="3" name="Content Placeholder 2"/>
          <p:cNvSpPr>
            <a:spLocks noGrp="1"/>
          </p:cNvSpPr>
          <p:nvPr>
            <p:ph idx="1"/>
          </p:nvPr>
        </p:nvSpPr>
        <p:spPr/>
        <p:txBody>
          <a:bodyPr>
            <a:noAutofit/>
          </a:bodyPr>
          <a:lstStyle/>
          <a:p>
            <a:r>
              <a:rPr lang="el-GR" altLang="el-GR" sz="2000" dirty="0">
                <a:cs typeface="Arial" charset="0"/>
              </a:rPr>
              <a:t>Το μάθημα αποτελεί το βασικό εισαγωγικό μάθημα στην τεχνολογία και τις έννοιες των</a:t>
            </a:r>
            <a:r>
              <a:rPr lang="en-US" altLang="el-GR" sz="2000" dirty="0">
                <a:cs typeface="Arial" charset="0"/>
              </a:rPr>
              <a:t> </a:t>
            </a:r>
            <a:r>
              <a:rPr lang="el-GR" altLang="el-GR" sz="2000" dirty="0">
                <a:cs typeface="Arial" charset="0"/>
              </a:rPr>
              <a:t>Βάσεων Δεδομένων και στην ανάπτυξη εφαρμογών με χρήση Συστημάτων Διαχείρισης</a:t>
            </a:r>
            <a:r>
              <a:rPr lang="en-US" altLang="el-GR" sz="2000" dirty="0">
                <a:cs typeface="Arial" charset="0"/>
              </a:rPr>
              <a:t> </a:t>
            </a:r>
            <a:r>
              <a:rPr lang="el-GR" altLang="el-GR" sz="2000" dirty="0">
                <a:cs typeface="Arial" charset="0"/>
              </a:rPr>
              <a:t>Βάσεων Δεδομένων (ΣΔΒΔ).</a:t>
            </a:r>
          </a:p>
          <a:p>
            <a:r>
              <a:rPr lang="el-GR" altLang="el-GR" sz="2000" dirty="0">
                <a:cs typeface="Arial" charset="0"/>
              </a:rPr>
              <a:t>Ή ύλη του μαθήματος στοχεύει στην εισαγωγή των σπουδαστών στις απαραίτητες βασικές</a:t>
            </a:r>
            <a:r>
              <a:rPr lang="en-US" altLang="el-GR" sz="2000" dirty="0">
                <a:cs typeface="Arial" charset="0"/>
              </a:rPr>
              <a:t> </a:t>
            </a:r>
            <a:r>
              <a:rPr lang="el-GR" altLang="el-GR" sz="2000" dirty="0">
                <a:cs typeface="Arial" charset="0"/>
              </a:rPr>
              <a:t>έννοιες των βάσεων δεδομένων, των Συστημάτων Βάσεων Δεδομένων (ΣΒΔ) και των ΣΔΒΔ</a:t>
            </a:r>
            <a:r>
              <a:rPr lang="en-US" altLang="el-GR" sz="2000" dirty="0">
                <a:cs typeface="Arial" charset="0"/>
              </a:rPr>
              <a:t> </a:t>
            </a:r>
            <a:r>
              <a:rPr lang="el-GR" altLang="el-GR" sz="2000" dirty="0">
                <a:cs typeface="Arial" charset="0"/>
              </a:rPr>
              <a:t>ώστε οι φοιτητές να κατανοήσουν την τεχνολογία των βάσεων δεδομένων, των ΣΒΔ και των</a:t>
            </a:r>
            <a:r>
              <a:rPr lang="en-US" altLang="el-GR" sz="2000" dirty="0">
                <a:cs typeface="Arial" charset="0"/>
              </a:rPr>
              <a:t> </a:t>
            </a:r>
            <a:r>
              <a:rPr lang="el-GR" altLang="el-GR" sz="2000" dirty="0">
                <a:cs typeface="Arial" charset="0"/>
              </a:rPr>
              <a:t>Προϊόντων Διαχείρισης Βάσεων Δεδομένων (ΠΔΒΔ). Έμφαση δίδεται στην παρουσίαση των</a:t>
            </a:r>
            <a:r>
              <a:rPr lang="en-US" altLang="el-GR" sz="2000" dirty="0">
                <a:cs typeface="Arial" charset="0"/>
              </a:rPr>
              <a:t> </a:t>
            </a:r>
            <a:r>
              <a:rPr lang="el-GR" altLang="el-GR" sz="2000" dirty="0">
                <a:cs typeface="Arial" charset="0"/>
              </a:rPr>
              <a:t>εννοιών της σχεδίασης βάσεων δεδομένων της βασιζόμενης σε επιχειρησιακούς κανόνες</a:t>
            </a:r>
            <a:r>
              <a:rPr lang="en-US" altLang="el-GR" sz="2000" dirty="0">
                <a:cs typeface="Arial" charset="0"/>
              </a:rPr>
              <a:t> </a:t>
            </a:r>
            <a:r>
              <a:rPr lang="el-GR" altLang="el-GR" sz="2000" dirty="0">
                <a:cs typeface="Arial" charset="0"/>
              </a:rPr>
              <a:t>και στην υλοποίηση με προϊόντα που υποστηρίζουν τη γλώσσα SQL, έτσι ώστε ο φοιτητής</a:t>
            </a:r>
            <a:r>
              <a:rPr lang="en-US" altLang="el-GR" sz="2000" dirty="0">
                <a:cs typeface="Arial" charset="0"/>
              </a:rPr>
              <a:t> </a:t>
            </a:r>
            <a:r>
              <a:rPr lang="el-GR" altLang="el-GR" sz="2000" dirty="0">
                <a:cs typeface="Arial" charset="0"/>
              </a:rPr>
              <a:t>να έχει μία συνολική αντίληψη των διαδικασιών και μεθοδολογιών σχεδίασης και</a:t>
            </a:r>
            <a:r>
              <a:rPr lang="en-US" altLang="el-GR" sz="2000" dirty="0">
                <a:cs typeface="Arial" charset="0"/>
              </a:rPr>
              <a:t> </a:t>
            </a:r>
            <a:r>
              <a:rPr lang="el-GR" altLang="el-GR" sz="2000" dirty="0">
                <a:cs typeface="Arial" charset="0"/>
              </a:rPr>
              <a:t>υλοποίησης ΣΒΔ. Με αυτή την έννοια το μάθημα αποτελεί τη βάση πάνω στην οποία</a:t>
            </a:r>
            <a:r>
              <a:rPr lang="en-US" altLang="el-GR" sz="2000" dirty="0">
                <a:cs typeface="Arial" charset="0"/>
              </a:rPr>
              <a:t> </a:t>
            </a:r>
            <a:r>
              <a:rPr lang="el-GR" altLang="el-GR" sz="2000" dirty="0">
                <a:cs typeface="Arial" charset="0"/>
              </a:rPr>
              <a:t>συγκεκριμένες μεθοδολογίες και τεχνικές σχεδίασης και ανάπτυξης συστημάτων βάσεων</a:t>
            </a:r>
            <a:r>
              <a:rPr lang="en-US" altLang="el-GR" sz="2000" dirty="0">
                <a:cs typeface="Arial" charset="0"/>
              </a:rPr>
              <a:t> </a:t>
            </a:r>
            <a:r>
              <a:rPr lang="el-GR" altLang="el-GR" sz="2000" dirty="0">
                <a:cs typeface="Arial" charset="0"/>
              </a:rPr>
              <a:t>δεδομένων αναπτύσσονται στο πλαίσιο του μαθήματος «Βάσης Δεδομένων ΙΙ</a:t>
            </a:r>
            <a:r>
              <a:rPr lang="el-GR" altLang="el-GR" sz="2000" dirty="0" smtClean="0">
                <a:cs typeface="Arial" charset="0"/>
              </a:rPr>
              <a:t>».</a:t>
            </a:r>
            <a:endParaRPr lang="el-GR" sz="2000" dirty="0"/>
          </a:p>
        </p:txBody>
      </p:sp>
    </p:spTree>
    <p:extLst>
      <p:ext uri="{BB962C8B-B14F-4D97-AF65-F5344CB8AC3E}">
        <p14:creationId xmlns:p14="http://schemas.microsoft.com/office/powerpoint/2010/main" val="1154893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Μαθησιακά Αποτελέσματα</a:t>
            </a:r>
            <a:endParaRPr lang="el-GR" sz="3600" dirty="0"/>
          </a:p>
        </p:txBody>
      </p:sp>
      <p:sp>
        <p:nvSpPr>
          <p:cNvPr id="3" name="Content Placeholder 2"/>
          <p:cNvSpPr>
            <a:spLocks noGrp="1"/>
          </p:cNvSpPr>
          <p:nvPr>
            <p:ph idx="1"/>
          </p:nvPr>
        </p:nvSpPr>
        <p:spPr>
          <a:xfrm>
            <a:off x="457200" y="1196752"/>
            <a:ext cx="8229600" cy="5400600"/>
          </a:xfrm>
        </p:spPr>
        <p:txBody>
          <a:bodyPr>
            <a:normAutofit fontScale="25000" lnSpcReduction="20000"/>
          </a:bodyPr>
          <a:lstStyle/>
          <a:p>
            <a:pPr marL="0" indent="0">
              <a:buNone/>
            </a:pPr>
            <a:r>
              <a:rPr lang="el-GR" altLang="el-GR" sz="8000" dirty="0">
                <a:cs typeface="Arial" charset="0"/>
              </a:rPr>
              <a:t>Κύριος στόχος του μαθήματος είναι να εφοδιάσει τους φοιτητές με τις </a:t>
            </a:r>
            <a:r>
              <a:rPr lang="el-GR" altLang="el-GR" sz="8000" dirty="0" smtClean="0">
                <a:cs typeface="Arial" charset="0"/>
              </a:rPr>
              <a:t>απαραίτητες γνώσεις </a:t>
            </a:r>
            <a:r>
              <a:rPr lang="el-GR" altLang="el-GR" sz="8000" dirty="0">
                <a:cs typeface="Arial" charset="0"/>
              </a:rPr>
              <a:t>έτσι ώστε να είναι ικανοί να σχεδιάσουν βάσεις δεδομένων και </a:t>
            </a:r>
            <a:r>
              <a:rPr lang="el-GR" altLang="el-GR" sz="8000" dirty="0" smtClean="0">
                <a:cs typeface="Arial" charset="0"/>
              </a:rPr>
              <a:t>συστήματα βάσεων </a:t>
            </a:r>
            <a:r>
              <a:rPr lang="el-GR" altLang="el-GR" sz="8000" dirty="0">
                <a:cs typeface="Arial" charset="0"/>
              </a:rPr>
              <a:t>δεδομένων και να υλοποιήσουν βάσεις δεδομένων με χρήση γλώσσας SQL.</a:t>
            </a:r>
          </a:p>
          <a:p>
            <a:pPr marL="0" indent="0">
              <a:buNone/>
            </a:pPr>
            <a:r>
              <a:rPr lang="el-GR" altLang="el-GR" sz="8000" dirty="0" smtClean="0">
                <a:cs typeface="Arial" charset="0"/>
              </a:rPr>
              <a:t>Με </a:t>
            </a:r>
            <a:r>
              <a:rPr lang="el-GR" altLang="el-GR" sz="8000" dirty="0">
                <a:cs typeface="Arial" charset="0"/>
              </a:rPr>
              <a:t>την επιτυχή ολοκλήρωση του μαθήματος οι φοιτητές:</a:t>
            </a:r>
          </a:p>
          <a:p>
            <a:r>
              <a:rPr lang="el-GR" altLang="el-GR" sz="8000" dirty="0" smtClean="0">
                <a:cs typeface="Arial" charset="0"/>
              </a:rPr>
              <a:t>θα </a:t>
            </a:r>
            <a:r>
              <a:rPr lang="el-GR" altLang="el-GR" sz="8000" dirty="0">
                <a:cs typeface="Arial" charset="0"/>
              </a:rPr>
              <a:t>έχουν κατανοήσει τα βασικά εργαλεία της τεχνολογίας βάσεων δεδομένων </a:t>
            </a:r>
            <a:r>
              <a:rPr lang="el-GR" altLang="el-GR" sz="8000" dirty="0" smtClean="0">
                <a:cs typeface="Arial" charset="0"/>
              </a:rPr>
              <a:t>και γνωστών </a:t>
            </a:r>
            <a:r>
              <a:rPr lang="el-GR" altLang="el-GR" sz="8000" dirty="0">
                <a:cs typeface="Arial" charset="0"/>
              </a:rPr>
              <a:t>ΠΔΒΔ,</a:t>
            </a:r>
          </a:p>
          <a:p>
            <a:r>
              <a:rPr lang="el-GR" altLang="el-GR" sz="8000" dirty="0" smtClean="0">
                <a:cs typeface="Arial" charset="0"/>
              </a:rPr>
              <a:t>θα </a:t>
            </a:r>
            <a:r>
              <a:rPr lang="el-GR" altLang="el-GR" sz="8000" dirty="0">
                <a:cs typeface="Arial" charset="0"/>
              </a:rPr>
              <a:t>έχουν κατανοήσει βασικά θέματα δοσοληψιών (</a:t>
            </a:r>
            <a:r>
              <a:rPr lang="el-GR" altLang="el-GR" sz="8000" dirty="0" err="1">
                <a:cs typeface="Arial" charset="0"/>
              </a:rPr>
              <a:t>transactions</a:t>
            </a:r>
            <a:r>
              <a:rPr lang="el-GR" altLang="el-GR" sz="8000" dirty="0">
                <a:cs typeface="Arial" charset="0"/>
              </a:rPr>
              <a:t>), διαχείρισης βάσεων (</a:t>
            </a:r>
            <a:r>
              <a:rPr lang="el-GR" altLang="el-GR" sz="8000" dirty="0" err="1">
                <a:cs typeface="Arial" charset="0"/>
              </a:rPr>
              <a:t>database</a:t>
            </a:r>
            <a:r>
              <a:rPr lang="el-GR" altLang="el-GR" sz="8000" dirty="0">
                <a:cs typeface="Arial" charset="0"/>
              </a:rPr>
              <a:t> </a:t>
            </a:r>
            <a:r>
              <a:rPr lang="el-GR" altLang="el-GR" sz="8000" dirty="0" err="1">
                <a:cs typeface="Arial" charset="0"/>
              </a:rPr>
              <a:t>administration</a:t>
            </a:r>
            <a:r>
              <a:rPr lang="el-GR" altLang="el-GR" sz="8000" dirty="0">
                <a:cs typeface="Arial" charset="0"/>
              </a:rPr>
              <a:t>) και διαχείρισης όψεων (</a:t>
            </a:r>
            <a:r>
              <a:rPr lang="el-GR" altLang="el-GR" sz="8000" dirty="0" err="1">
                <a:cs typeface="Arial" charset="0"/>
              </a:rPr>
              <a:t>views</a:t>
            </a:r>
            <a:r>
              <a:rPr lang="el-GR" altLang="el-GR" sz="8000" dirty="0">
                <a:cs typeface="Arial" charset="0"/>
              </a:rPr>
              <a:t>)</a:t>
            </a:r>
          </a:p>
          <a:p>
            <a:r>
              <a:rPr lang="el-GR" altLang="el-GR" sz="8000" dirty="0" smtClean="0">
                <a:cs typeface="Arial" charset="0"/>
              </a:rPr>
              <a:t>θα </a:t>
            </a:r>
            <a:r>
              <a:rPr lang="el-GR" altLang="el-GR" sz="8000" dirty="0">
                <a:cs typeface="Arial" charset="0"/>
              </a:rPr>
              <a:t>είναι σε θέση να </a:t>
            </a:r>
            <a:r>
              <a:rPr lang="el-GR" altLang="el-GR" sz="8000" dirty="0" smtClean="0">
                <a:cs typeface="Arial" charset="0"/>
              </a:rPr>
              <a:t>αναλύσουν </a:t>
            </a:r>
            <a:r>
              <a:rPr lang="el-GR" altLang="el-GR" sz="8000" dirty="0">
                <a:cs typeface="Arial" charset="0"/>
              </a:rPr>
              <a:t>επιχειρησιακούς κανόνες για να </a:t>
            </a:r>
            <a:r>
              <a:rPr lang="el-GR" altLang="el-GR" sz="8000" dirty="0" smtClean="0">
                <a:cs typeface="Arial" charset="0"/>
              </a:rPr>
              <a:t>σχεδιάσουν βάσεις δεδομένων</a:t>
            </a:r>
            <a:r>
              <a:rPr lang="el-GR" altLang="el-GR" sz="8000" dirty="0">
                <a:cs typeface="Arial" charset="0"/>
              </a:rPr>
              <a:t>,</a:t>
            </a:r>
          </a:p>
          <a:p>
            <a:r>
              <a:rPr lang="el-GR" altLang="el-GR" sz="8000" dirty="0" smtClean="0">
                <a:cs typeface="Arial" charset="0"/>
              </a:rPr>
              <a:t>θα </a:t>
            </a:r>
            <a:r>
              <a:rPr lang="el-GR" altLang="el-GR" sz="8000" dirty="0">
                <a:cs typeface="Arial" charset="0"/>
              </a:rPr>
              <a:t>είναι σε θέση να </a:t>
            </a:r>
            <a:r>
              <a:rPr lang="el-GR" altLang="el-GR" sz="8000" dirty="0" smtClean="0">
                <a:cs typeface="Arial" charset="0"/>
              </a:rPr>
              <a:t>εφαρμόσουν </a:t>
            </a:r>
            <a:r>
              <a:rPr lang="el-GR" altLang="el-GR" sz="8000" dirty="0">
                <a:cs typeface="Arial" charset="0"/>
              </a:rPr>
              <a:t>τις βασικές τεχνικές σχεδίασης και υλοποίησης απλών βάσεων δεδομένων,</a:t>
            </a:r>
          </a:p>
          <a:p>
            <a:r>
              <a:rPr lang="el-GR" altLang="el-GR" sz="8000" dirty="0" smtClean="0">
                <a:cs typeface="Arial" charset="0"/>
              </a:rPr>
              <a:t>θα </a:t>
            </a:r>
            <a:r>
              <a:rPr lang="el-GR" altLang="el-GR" sz="8000" dirty="0">
                <a:cs typeface="Arial" charset="0"/>
              </a:rPr>
              <a:t>είναι σε θέση να </a:t>
            </a:r>
            <a:r>
              <a:rPr lang="el-GR" altLang="el-GR" sz="8000" dirty="0" smtClean="0">
                <a:cs typeface="Arial" charset="0"/>
              </a:rPr>
              <a:t>εφαρμόσουν </a:t>
            </a:r>
            <a:r>
              <a:rPr lang="el-GR" altLang="el-GR" sz="8000" dirty="0">
                <a:cs typeface="Arial" charset="0"/>
              </a:rPr>
              <a:t>τις βασικές τεχνικές χρήσης γλώσσας SQL για </a:t>
            </a:r>
            <a:r>
              <a:rPr lang="el-GR" altLang="el-GR" sz="8000" dirty="0" smtClean="0">
                <a:cs typeface="Arial" charset="0"/>
              </a:rPr>
              <a:t>την υλοποίηση </a:t>
            </a:r>
            <a:r>
              <a:rPr lang="el-GR" altLang="el-GR" sz="8000" dirty="0">
                <a:cs typeface="Arial" charset="0"/>
              </a:rPr>
              <a:t>συστημάτων βάσεων δεδομένων</a:t>
            </a:r>
          </a:p>
          <a:p>
            <a:r>
              <a:rPr lang="el-GR" altLang="el-GR" sz="8000" dirty="0" smtClean="0">
                <a:cs typeface="Arial" charset="0"/>
              </a:rPr>
              <a:t>θα </a:t>
            </a:r>
            <a:r>
              <a:rPr lang="el-GR" altLang="el-GR" sz="8000" dirty="0">
                <a:cs typeface="Arial" charset="0"/>
              </a:rPr>
              <a:t>έχουν συνεργαστεί με συμφοιτητές τους για να δημιουργήσουν και </a:t>
            </a:r>
            <a:r>
              <a:rPr lang="el-GR" altLang="el-GR" sz="8000" dirty="0" smtClean="0">
                <a:cs typeface="Arial" charset="0"/>
              </a:rPr>
              <a:t>να παρουσιάσουν </a:t>
            </a:r>
            <a:r>
              <a:rPr lang="el-GR" altLang="el-GR" sz="8000" dirty="0">
                <a:cs typeface="Arial" charset="0"/>
              </a:rPr>
              <a:t>ένα σχέδιο σε μια μελέτη περίπτωσης έργου σχεδιασμού συστήματος βάσης δεδομένων και υλοποίησης με χρήση γλώσσας SQL</a:t>
            </a:r>
            <a:endParaRPr lang="el-GR" altLang="el-GR" sz="8000" b="1" dirty="0">
              <a:cs typeface="Arial" charset="0"/>
            </a:endParaRPr>
          </a:p>
          <a:p>
            <a:endParaRPr lang="el-GR" dirty="0"/>
          </a:p>
        </p:txBody>
      </p:sp>
    </p:spTree>
    <p:extLst>
      <p:ext uri="{BB962C8B-B14F-4D97-AF65-F5344CB8AC3E}">
        <p14:creationId xmlns:p14="http://schemas.microsoft.com/office/powerpoint/2010/main" val="1283562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Περίγραμμα ύλης </a:t>
            </a:r>
            <a:r>
              <a:rPr lang="el-GR" sz="3600" dirty="0" smtClean="0"/>
              <a:t>µ</a:t>
            </a:r>
            <a:r>
              <a:rPr lang="el-GR" sz="3600" dirty="0" err="1" smtClean="0"/>
              <a:t>αθήµατος</a:t>
            </a:r>
            <a:endParaRPr lang="el-GR" sz="3600" dirty="0"/>
          </a:p>
        </p:txBody>
      </p:sp>
      <p:sp>
        <p:nvSpPr>
          <p:cNvPr id="3" name="Content Placeholder 2"/>
          <p:cNvSpPr>
            <a:spLocks noGrp="1"/>
          </p:cNvSpPr>
          <p:nvPr>
            <p:ph idx="1"/>
          </p:nvPr>
        </p:nvSpPr>
        <p:spPr>
          <a:xfrm>
            <a:off x="457200" y="1196752"/>
            <a:ext cx="8229600" cy="5328592"/>
          </a:xfrm>
        </p:spPr>
        <p:txBody>
          <a:bodyPr>
            <a:normAutofit fontScale="62500" lnSpcReduction="20000"/>
          </a:bodyPr>
          <a:lstStyle/>
          <a:p>
            <a:pPr marL="357188" indent="-357188">
              <a:lnSpc>
                <a:spcPct val="120000"/>
              </a:lnSpc>
              <a:spcBef>
                <a:spcPts val="600"/>
              </a:spcBef>
              <a:buFont typeface="+mj-lt"/>
              <a:buAutoNum type="arabicPeriod"/>
            </a:pPr>
            <a:r>
              <a:rPr lang="el-GR" altLang="el-GR" dirty="0" smtClean="0">
                <a:cs typeface="Arial" charset="0"/>
              </a:rPr>
              <a:t>Βάσεις </a:t>
            </a:r>
            <a:r>
              <a:rPr lang="el-GR" altLang="el-GR" dirty="0">
                <a:cs typeface="Arial" charset="0"/>
              </a:rPr>
              <a:t>δεδομένων, Συστήματα Βάσεων Δεδομένων, Συστήματα Διαχείρισης Βάσεων Δεδομένων, Αρχιτεκτονική συστημάτων βάσεων δεδομένων.</a:t>
            </a:r>
          </a:p>
          <a:p>
            <a:pPr marL="357188" indent="-357188">
              <a:lnSpc>
                <a:spcPct val="120000"/>
              </a:lnSpc>
              <a:spcBef>
                <a:spcPts val="600"/>
              </a:spcBef>
              <a:buFont typeface="+mj-lt"/>
              <a:buAutoNum type="arabicPeriod"/>
            </a:pPr>
            <a:r>
              <a:rPr lang="el-GR" altLang="el-GR" dirty="0" smtClean="0">
                <a:cs typeface="Arial" charset="0"/>
              </a:rPr>
              <a:t>Δομές </a:t>
            </a:r>
            <a:r>
              <a:rPr lang="el-GR" altLang="el-GR" dirty="0">
                <a:cs typeface="Arial" charset="0"/>
              </a:rPr>
              <a:t>Δεδομένων για Βάσεις Δεδομένων.</a:t>
            </a:r>
          </a:p>
          <a:p>
            <a:pPr marL="357188" indent="-357188">
              <a:lnSpc>
                <a:spcPct val="120000"/>
              </a:lnSpc>
              <a:spcBef>
                <a:spcPts val="600"/>
              </a:spcBef>
              <a:buFont typeface="+mj-lt"/>
              <a:buAutoNum type="arabicPeriod"/>
            </a:pPr>
            <a:r>
              <a:rPr lang="el-GR" altLang="el-GR" dirty="0" smtClean="0">
                <a:cs typeface="Arial" charset="0"/>
              </a:rPr>
              <a:t>Βασικές </a:t>
            </a:r>
            <a:r>
              <a:rPr lang="el-GR" altLang="el-GR" dirty="0">
                <a:cs typeface="Arial" charset="0"/>
              </a:rPr>
              <a:t>έννοιες δεδομένων (ανεξαρτησία δεδομένων, κανόνες </a:t>
            </a:r>
            <a:r>
              <a:rPr lang="el-GR" altLang="el-GR" dirty="0" smtClean="0">
                <a:cs typeface="Arial" charset="0"/>
              </a:rPr>
              <a:t>ακεραιότητας, περιορισμοί </a:t>
            </a:r>
            <a:r>
              <a:rPr lang="el-GR" altLang="el-GR" dirty="0">
                <a:cs typeface="Arial" charset="0"/>
              </a:rPr>
              <a:t>κλπ.).</a:t>
            </a:r>
          </a:p>
          <a:p>
            <a:pPr marL="357188" indent="-357188">
              <a:lnSpc>
                <a:spcPct val="120000"/>
              </a:lnSpc>
              <a:spcBef>
                <a:spcPts val="600"/>
              </a:spcBef>
              <a:buFont typeface="+mj-lt"/>
              <a:buAutoNum type="arabicPeriod"/>
            </a:pPr>
            <a:r>
              <a:rPr lang="el-GR" altLang="el-GR" dirty="0" smtClean="0">
                <a:cs typeface="Arial" charset="0"/>
              </a:rPr>
              <a:t>Ιεραρχικό</a:t>
            </a:r>
            <a:r>
              <a:rPr lang="el-GR" altLang="el-GR" dirty="0">
                <a:cs typeface="Arial" charset="0"/>
              </a:rPr>
              <a:t>, Δικτυωτό και Σχεσιακό μοντέλο δεδομένων.</a:t>
            </a:r>
          </a:p>
          <a:p>
            <a:pPr marL="357188" indent="-357188">
              <a:lnSpc>
                <a:spcPct val="120000"/>
              </a:lnSpc>
              <a:spcBef>
                <a:spcPts val="600"/>
              </a:spcBef>
              <a:buFont typeface="+mj-lt"/>
              <a:buAutoNum type="arabicPeriod"/>
            </a:pPr>
            <a:r>
              <a:rPr lang="el-GR" altLang="el-GR" dirty="0" smtClean="0">
                <a:cs typeface="Arial" charset="0"/>
              </a:rPr>
              <a:t>Σχεσιακή </a:t>
            </a:r>
            <a:r>
              <a:rPr lang="el-GR" altLang="el-GR" dirty="0">
                <a:cs typeface="Arial" charset="0"/>
              </a:rPr>
              <a:t>άλγεβρα, Σχεσιακός λογισμός και QBE.</a:t>
            </a:r>
          </a:p>
          <a:p>
            <a:pPr marL="357188" indent="-357188">
              <a:lnSpc>
                <a:spcPct val="120000"/>
              </a:lnSpc>
              <a:spcBef>
                <a:spcPts val="600"/>
              </a:spcBef>
              <a:buFont typeface="+mj-lt"/>
              <a:buAutoNum type="arabicPeriod"/>
            </a:pPr>
            <a:r>
              <a:rPr lang="el-GR" altLang="el-GR" dirty="0" smtClean="0">
                <a:cs typeface="Arial" charset="0"/>
              </a:rPr>
              <a:t>Σχεδίαση </a:t>
            </a:r>
            <a:r>
              <a:rPr lang="el-GR" altLang="el-GR" dirty="0">
                <a:cs typeface="Arial" charset="0"/>
              </a:rPr>
              <a:t>βάσεων δεδομένων (</a:t>
            </a:r>
            <a:r>
              <a:rPr lang="el-GR" altLang="el-GR" dirty="0" err="1">
                <a:cs typeface="Arial" charset="0"/>
              </a:rPr>
              <a:t>Κανονικοποίηση</a:t>
            </a:r>
            <a:r>
              <a:rPr lang="el-GR" altLang="el-GR" dirty="0">
                <a:cs typeface="Arial" charset="0"/>
              </a:rPr>
              <a:t>, Μοντέλο Οντοτήτων – Συσχετίσεων).</a:t>
            </a:r>
          </a:p>
          <a:p>
            <a:pPr marL="357188" indent="-357188">
              <a:lnSpc>
                <a:spcPct val="120000"/>
              </a:lnSpc>
              <a:spcBef>
                <a:spcPts val="600"/>
              </a:spcBef>
              <a:buFont typeface="+mj-lt"/>
              <a:buAutoNum type="arabicPeriod"/>
            </a:pPr>
            <a:r>
              <a:rPr lang="el-GR" altLang="el-GR" dirty="0" smtClean="0">
                <a:cs typeface="Arial" charset="0"/>
              </a:rPr>
              <a:t>Δομημένη </a:t>
            </a:r>
            <a:r>
              <a:rPr lang="el-GR" altLang="el-GR" dirty="0">
                <a:cs typeface="Arial" charset="0"/>
              </a:rPr>
              <a:t>Γλώσσα Επερωτήσεων (SQL).</a:t>
            </a:r>
          </a:p>
          <a:p>
            <a:pPr marL="357188" indent="-357188">
              <a:lnSpc>
                <a:spcPct val="120000"/>
              </a:lnSpc>
              <a:spcBef>
                <a:spcPts val="600"/>
              </a:spcBef>
              <a:buFont typeface="+mj-lt"/>
              <a:buAutoNum type="arabicPeriod"/>
            </a:pPr>
            <a:r>
              <a:rPr lang="el-GR" altLang="el-GR" dirty="0" err="1" smtClean="0">
                <a:cs typeface="Arial" charset="0"/>
              </a:rPr>
              <a:t>Ενημερωσιμότητα</a:t>
            </a:r>
            <a:r>
              <a:rPr lang="el-GR" altLang="el-GR" dirty="0" smtClean="0">
                <a:cs typeface="Arial" charset="0"/>
              </a:rPr>
              <a:t> </a:t>
            </a:r>
            <a:r>
              <a:rPr lang="el-GR" altLang="el-GR" dirty="0">
                <a:cs typeface="Arial" charset="0"/>
              </a:rPr>
              <a:t>όψεων.</a:t>
            </a:r>
          </a:p>
          <a:p>
            <a:pPr marL="357188" indent="-357188">
              <a:lnSpc>
                <a:spcPct val="120000"/>
              </a:lnSpc>
              <a:spcBef>
                <a:spcPts val="600"/>
              </a:spcBef>
              <a:buFont typeface="+mj-lt"/>
              <a:buAutoNum type="arabicPeriod"/>
            </a:pPr>
            <a:r>
              <a:rPr lang="el-GR" altLang="el-GR" dirty="0" smtClean="0">
                <a:cs typeface="Arial" charset="0"/>
              </a:rPr>
              <a:t>Ο </a:t>
            </a:r>
            <a:r>
              <a:rPr lang="el-GR" altLang="el-GR" dirty="0">
                <a:cs typeface="Arial" charset="0"/>
              </a:rPr>
              <a:t>Ρόλος και τα καθήκοντα του Διαχειριστή Βάσεων Δεδομένων.</a:t>
            </a:r>
          </a:p>
          <a:p>
            <a:pPr marL="357188" indent="-357188">
              <a:lnSpc>
                <a:spcPct val="120000"/>
              </a:lnSpc>
              <a:spcBef>
                <a:spcPts val="600"/>
              </a:spcBef>
              <a:buFont typeface="+mj-lt"/>
              <a:buAutoNum type="arabicPeriod"/>
            </a:pPr>
            <a:r>
              <a:rPr lang="el-GR" altLang="el-GR" dirty="0" smtClean="0">
                <a:cs typeface="Arial" charset="0"/>
              </a:rPr>
              <a:t>Συναλλαγές </a:t>
            </a:r>
            <a:r>
              <a:rPr lang="el-GR" altLang="el-GR" dirty="0">
                <a:cs typeface="Arial" charset="0"/>
              </a:rPr>
              <a:t>(</a:t>
            </a:r>
            <a:r>
              <a:rPr lang="el-GR" altLang="el-GR" dirty="0" err="1">
                <a:cs typeface="Arial" charset="0"/>
              </a:rPr>
              <a:t>transactions</a:t>
            </a:r>
            <a:r>
              <a:rPr lang="el-GR" altLang="el-GR" dirty="0">
                <a:cs typeface="Arial" charset="0"/>
              </a:rPr>
              <a:t>).</a:t>
            </a:r>
          </a:p>
          <a:p>
            <a:pPr marL="514350" indent="-514350">
              <a:buFont typeface="+mj-lt"/>
              <a:buAutoNum type="arabicPeriod"/>
            </a:pPr>
            <a:endParaRPr lang="el-GR" dirty="0"/>
          </a:p>
        </p:txBody>
      </p:sp>
    </p:spTree>
    <p:extLst>
      <p:ext uri="{BB962C8B-B14F-4D97-AF65-F5344CB8AC3E}">
        <p14:creationId xmlns:p14="http://schemas.microsoft.com/office/powerpoint/2010/main" val="2559278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normAutofit/>
          </a:bodyPr>
          <a:lstStyle/>
          <a:p>
            <a:r>
              <a:rPr lang="el-GR" altLang="el-GR" sz="3600" b="1" dirty="0" smtClean="0"/>
              <a:t>Περιεχόμενα Μαθήματος</a:t>
            </a:r>
            <a:r>
              <a:rPr lang="en-US" altLang="el-GR" sz="3600" b="1" dirty="0" smtClean="0"/>
              <a:t> </a:t>
            </a:r>
            <a:r>
              <a:rPr lang="el-GR" altLang="el-GR" sz="3600" b="1" dirty="0" smtClean="0"/>
              <a:t>/ Ενότητες</a:t>
            </a:r>
            <a:endParaRPr lang="el-GR" altLang="el-GR" sz="3600" dirty="0" smtClean="0"/>
          </a:p>
        </p:txBody>
      </p:sp>
      <p:sp>
        <p:nvSpPr>
          <p:cNvPr id="9219" name="2 - Υπότιτλος"/>
          <p:cNvSpPr>
            <a:spLocks noGrp="1"/>
          </p:cNvSpPr>
          <p:nvPr>
            <p:ph idx="1"/>
          </p:nvPr>
        </p:nvSpPr>
        <p:spPr/>
        <p:txBody>
          <a:bodyPr>
            <a:normAutofit/>
          </a:bodyPr>
          <a:lstStyle/>
          <a:p>
            <a:pPr algn="l"/>
            <a:r>
              <a:rPr lang="el-GR" altLang="el-GR" sz="2400" dirty="0" smtClean="0"/>
              <a:t>Ενότητα 1:  Εισαγωγή στο μάθημα</a:t>
            </a:r>
          </a:p>
          <a:p>
            <a:pPr algn="l"/>
            <a:r>
              <a:rPr lang="el-GR" altLang="el-GR" sz="2400" dirty="0" smtClean="0"/>
              <a:t>Ενότητα 2: Εισαγωγή στις βάσεις δεδομένων: Βάσεις δεδομένων, Συστήματα Βάσεων Δεδομένων, Συστήματα Διαχείρισης Βάσεων Δεδομένων, Αρχιτεκτονική συστημάτων βάσεων δεδομένων, Εισαγωγή στις βάσεις δεδομένων: Βάσεις δεδομένων, Συστήματα Βάσεων Δεδομένων, Αρχιτεκτονική συστημάτων βάσεων δεδομένων, Συστήματα Διαχείρισης Βάσεων Δεδομένων, Μοντέλα δεδομένων (ιστορικά μοντέλα, Ιεραρχικό, Δικτυωτό), Σχεσιακό  μοντέλο</a:t>
            </a:r>
          </a:p>
          <a:p>
            <a:pPr algn="l"/>
            <a:r>
              <a:rPr lang="el-GR" altLang="el-GR" sz="2400" dirty="0" smtClean="0"/>
              <a:t>Ενότητα 3: Σχεσιακές βάσεις δεδομένων. Βασικές έννοιες δεδομένων: ανεξαρτησία δεδομένων, κανόνες ακεραιότητας, περιορισμοί κλπ. Σχεσιακή άλγεβρα</a:t>
            </a:r>
          </a:p>
        </p:txBody>
      </p:sp>
    </p:spTree>
    <p:extLst>
      <p:ext uri="{BB962C8B-B14F-4D97-AF65-F5344CB8AC3E}">
        <p14:creationId xmlns:p14="http://schemas.microsoft.com/office/powerpoint/2010/main" val="2513045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1008"/>
            <a:ext cx="8229600" cy="2736304"/>
          </a:xfrm>
        </p:spPr>
        <p:txBody>
          <a:bodyPr>
            <a:noAutofit/>
          </a:bodyPr>
          <a:lstStyle/>
          <a:p>
            <a:r>
              <a:rPr lang="el-GR" sz="2000" dirty="0"/>
              <a:t>Στην πρώτη συνάντηση γίνεται παρουσίαση του μαθήματος και μία σύντομη και περιεκτική επισκόπηση κάποιων βασικών εννοιών των Βάσεων Δεδομένων. </a:t>
            </a:r>
            <a:br>
              <a:rPr lang="el-GR" sz="2000" dirty="0"/>
            </a:br>
            <a:r>
              <a:rPr lang="el-GR" sz="2000" dirty="0"/>
              <a:t>Η διεκπεραίωση των θεμάτων γίνεται κυρίως με χρήση παραδειγμάτων. Έτσι στην αρχική ενότητα αναφέρονται σημαντικές έννοιες - εργαλεία για το μάθημα, όπως: σχεσιακό μοντέλο, μοντέλο οντοτήτων-συσχετίσεων. Τέλος, η ενότητα θα προσεγγίσει για πρώτη φορά το σημαντικό θέμα της διαχείρισης βάσης δεδομένων με γλώσσα SQL. </a:t>
            </a:r>
            <a:br>
              <a:rPr lang="el-GR" sz="2000" dirty="0"/>
            </a:br>
            <a:endParaRPr lang="el-GR" sz="20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pic>
        <p:nvPicPr>
          <p:cNvPr id="6148" name="Picture 5" descr="Skourlas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371600"/>
            <a:ext cx="1524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Line 7"/>
          <p:cNvSpPr>
            <a:spLocks noChangeShapeType="1"/>
          </p:cNvSpPr>
          <p:nvPr/>
        </p:nvSpPr>
        <p:spPr bwMode="auto">
          <a:xfrm>
            <a:off x="2286000" y="2424113"/>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0" name="Line 8"/>
          <p:cNvSpPr>
            <a:spLocks noChangeShapeType="1"/>
          </p:cNvSpPr>
          <p:nvPr/>
        </p:nvSpPr>
        <p:spPr bwMode="auto">
          <a:xfrm>
            <a:off x="5181600" y="2438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 name="Title 3"/>
          <p:cNvSpPr>
            <a:spLocks noGrp="1"/>
          </p:cNvSpPr>
          <p:nvPr>
            <p:ph type="title"/>
          </p:nvPr>
        </p:nvSpPr>
        <p:spPr/>
        <p:txBody>
          <a:bodyPr>
            <a:normAutofit/>
          </a:bodyPr>
          <a:lstStyle/>
          <a:p>
            <a:r>
              <a:rPr lang="el-GR" sz="3600" dirty="0"/>
              <a:t>Εναρκτήρια συνάντηση</a:t>
            </a:r>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normAutofit/>
          </a:bodyPr>
          <a:lstStyle/>
          <a:p>
            <a:r>
              <a:rPr lang="el-GR" altLang="el-GR" sz="3600" b="1" smtClean="0"/>
              <a:t>Περιεχόμενα Μαθήματος</a:t>
            </a:r>
            <a:r>
              <a:rPr lang="en-US" altLang="el-GR" sz="3600" b="1" smtClean="0"/>
              <a:t> </a:t>
            </a:r>
            <a:r>
              <a:rPr lang="el-GR" altLang="el-GR" sz="3600" b="1" smtClean="0"/>
              <a:t>/ Ενότητες</a:t>
            </a:r>
            <a:endParaRPr lang="el-GR" altLang="el-GR" sz="3600" smtClean="0"/>
          </a:p>
        </p:txBody>
      </p:sp>
      <p:sp>
        <p:nvSpPr>
          <p:cNvPr id="10243" name="2 - Υπότιτλος"/>
          <p:cNvSpPr>
            <a:spLocks noGrp="1"/>
          </p:cNvSpPr>
          <p:nvPr>
            <p:ph idx="1"/>
          </p:nvPr>
        </p:nvSpPr>
        <p:spPr/>
        <p:txBody>
          <a:bodyPr>
            <a:normAutofit fontScale="92500"/>
          </a:bodyPr>
          <a:lstStyle/>
          <a:p>
            <a:pPr algn="l"/>
            <a:r>
              <a:rPr lang="el-GR" altLang="el-GR" sz="2600" dirty="0" smtClean="0"/>
              <a:t>Ενότητα 4: Σχεδίαση βάσεων δεδομένων. Εισαγωγή στη Μοντελοποίηση. Μοντέλο Οντοτήτων – Συσχετίσεων</a:t>
            </a:r>
          </a:p>
          <a:p>
            <a:pPr algn="l"/>
            <a:r>
              <a:rPr lang="el-GR" altLang="el-GR" sz="2600" dirty="0" smtClean="0"/>
              <a:t>Ενότητα 5: Σχεδίαση βάσεων δεδομένων. </a:t>
            </a:r>
            <a:r>
              <a:rPr lang="el-GR" altLang="el-GR" sz="2600" dirty="0" err="1" smtClean="0"/>
              <a:t>Κανονικοποίηση</a:t>
            </a:r>
            <a:endParaRPr lang="el-GR" altLang="el-GR" sz="2600" dirty="0" smtClean="0"/>
          </a:p>
          <a:p>
            <a:pPr algn="l"/>
            <a:r>
              <a:rPr lang="el-GR" altLang="el-GR" sz="2600" dirty="0" smtClean="0"/>
              <a:t>Ενότητα 6: Σχεδίαση βάσεων δεδομένων. Εμβάθυνση στη μοντελοποίηση και την </a:t>
            </a:r>
            <a:r>
              <a:rPr lang="el-GR" altLang="el-GR" sz="2600" dirty="0" err="1" smtClean="0"/>
              <a:t>Κανονικοποίηση</a:t>
            </a:r>
            <a:r>
              <a:rPr lang="el-GR" altLang="el-GR" sz="2600" dirty="0" smtClean="0"/>
              <a:t>. Ενοποίηση διαφορετικών συστημάτων βάσεων δεδομένων</a:t>
            </a:r>
          </a:p>
          <a:p>
            <a:pPr algn="l"/>
            <a:r>
              <a:rPr lang="el-GR" altLang="el-GR" sz="2600" dirty="0" smtClean="0"/>
              <a:t>Ενότητα 7: Σχεδίαση βάσεων δεδομένων. Παραδείγματα</a:t>
            </a:r>
          </a:p>
          <a:p>
            <a:r>
              <a:rPr lang="el-GR" altLang="el-GR" sz="2600" dirty="0" smtClean="0"/>
              <a:t>Ενότητα </a:t>
            </a:r>
            <a:r>
              <a:rPr lang="el-GR" altLang="el-GR" sz="2600" dirty="0"/>
              <a:t>8: Δομημένη Γλώσσα Επερωτήσεων (SQL) – Εισαγωγή στην υλοποίηση σχεσιακών βάσεων </a:t>
            </a:r>
            <a:r>
              <a:rPr lang="el-GR" altLang="el-GR" sz="2600" dirty="0" smtClean="0"/>
              <a:t>δεδομένων</a:t>
            </a:r>
            <a:endParaRPr lang="el-GR" altLang="el-GR" sz="2600" dirty="0"/>
          </a:p>
          <a:p>
            <a:r>
              <a:rPr lang="el-GR" altLang="el-GR" sz="2600" dirty="0"/>
              <a:t>Ενότητα 9: </a:t>
            </a:r>
            <a:r>
              <a:rPr lang="el-GR" altLang="el-GR" sz="2600" dirty="0" err="1"/>
              <a:t>Yλοποίηση</a:t>
            </a:r>
            <a:r>
              <a:rPr lang="el-GR" altLang="el-GR" sz="2600" dirty="0"/>
              <a:t> σχεσιακών βάσεων </a:t>
            </a:r>
            <a:r>
              <a:rPr lang="el-GR" altLang="el-GR" sz="2600" dirty="0" smtClean="0"/>
              <a:t>δεδομένων. </a:t>
            </a:r>
            <a:r>
              <a:rPr lang="el-GR" altLang="el-GR" sz="2600" dirty="0"/>
              <a:t>Σύνθετες εντολές </a:t>
            </a:r>
            <a:r>
              <a:rPr lang="en-US" altLang="el-GR" sz="2600" dirty="0" smtClean="0"/>
              <a:t>SQL</a:t>
            </a:r>
            <a:endParaRPr lang="el-GR" altLang="el-GR" sz="2600" dirty="0"/>
          </a:p>
          <a:p>
            <a:pPr algn="l"/>
            <a:endParaRPr lang="el-GR" altLang="el-GR" dirty="0" smtClean="0"/>
          </a:p>
        </p:txBody>
      </p:sp>
    </p:spTree>
    <p:extLst>
      <p:ext uri="{BB962C8B-B14F-4D97-AF65-F5344CB8AC3E}">
        <p14:creationId xmlns:p14="http://schemas.microsoft.com/office/powerpoint/2010/main" val="1059072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normAutofit/>
          </a:bodyPr>
          <a:lstStyle/>
          <a:p>
            <a:r>
              <a:rPr lang="el-GR" altLang="el-GR" sz="3600" b="1" smtClean="0"/>
              <a:t>Περιεχόμενα Μαθήματος</a:t>
            </a:r>
            <a:r>
              <a:rPr lang="en-US" altLang="el-GR" sz="3600" b="1" smtClean="0"/>
              <a:t> </a:t>
            </a:r>
            <a:r>
              <a:rPr lang="el-GR" altLang="el-GR" sz="3600" b="1" smtClean="0"/>
              <a:t>/ Ενότητες</a:t>
            </a:r>
            <a:endParaRPr lang="el-GR" altLang="el-GR" sz="3600" smtClean="0"/>
          </a:p>
        </p:txBody>
      </p:sp>
      <p:sp>
        <p:nvSpPr>
          <p:cNvPr id="11267" name="2 - Υπότιτλος"/>
          <p:cNvSpPr>
            <a:spLocks noGrp="1"/>
          </p:cNvSpPr>
          <p:nvPr>
            <p:ph idx="1"/>
          </p:nvPr>
        </p:nvSpPr>
        <p:spPr/>
        <p:txBody>
          <a:bodyPr>
            <a:normAutofit/>
          </a:bodyPr>
          <a:lstStyle/>
          <a:p>
            <a:pPr algn="l"/>
            <a:r>
              <a:rPr lang="el-GR" altLang="el-GR" sz="2400" dirty="0" smtClean="0"/>
              <a:t>Ενότητα 10: </a:t>
            </a:r>
            <a:r>
              <a:rPr lang="en-US" altLang="el-GR" sz="2400" dirty="0" smtClean="0"/>
              <a:t>Y</a:t>
            </a:r>
            <a:r>
              <a:rPr lang="el-GR" altLang="el-GR" sz="2400" dirty="0" err="1" smtClean="0"/>
              <a:t>λοποίηση</a:t>
            </a:r>
            <a:r>
              <a:rPr lang="el-GR" altLang="el-GR" sz="2400" dirty="0" smtClean="0"/>
              <a:t> σχεσιακών βάσεων δεδομένων. Δηλώσεις SQL που περιλαμβάνουν EXIST, ANY, ALL</a:t>
            </a:r>
          </a:p>
          <a:p>
            <a:pPr algn="l"/>
            <a:r>
              <a:rPr lang="el-GR" altLang="el-GR" sz="2400" dirty="0" smtClean="0"/>
              <a:t>Ενότητα 11: Ενιαίο παράδειγμα σχεδίασης σχεσιακής βάσης δεδομένων και υλοποίησης με Γλώσσα SQL</a:t>
            </a:r>
          </a:p>
          <a:p>
            <a:pPr algn="l"/>
            <a:r>
              <a:rPr lang="el-GR" altLang="el-GR" sz="2400" dirty="0" smtClean="0"/>
              <a:t>Ενότητα 12: Όψεις (</a:t>
            </a:r>
            <a:r>
              <a:rPr lang="en-US" altLang="el-GR" sz="2400" dirty="0" smtClean="0"/>
              <a:t>Views</a:t>
            </a:r>
            <a:r>
              <a:rPr lang="el-GR" altLang="el-GR" sz="2400" dirty="0" smtClean="0"/>
              <a:t>). </a:t>
            </a:r>
            <a:r>
              <a:rPr lang="el-GR" altLang="el-GR" sz="2400" dirty="0" err="1" smtClean="0"/>
              <a:t>Ενημερωσιμότητα</a:t>
            </a:r>
            <a:r>
              <a:rPr lang="el-GR" altLang="el-GR" sz="2400" dirty="0" smtClean="0"/>
              <a:t> όψεων </a:t>
            </a:r>
          </a:p>
          <a:p>
            <a:pPr algn="l"/>
            <a:r>
              <a:rPr lang="el-GR" altLang="el-GR" sz="2400" dirty="0" smtClean="0"/>
              <a:t>Ενότητα 13: Ο Ρόλος και τα καθήκοντα του Διαχειριστή Βάσεων Δεδομένων. Γλώσσα ελέγχου δεδομένων Δοσοληψίες. Δηλώσεις </a:t>
            </a:r>
            <a:r>
              <a:rPr lang="en-US" altLang="el-GR" sz="2400" dirty="0" smtClean="0"/>
              <a:t>COMMIT</a:t>
            </a:r>
            <a:r>
              <a:rPr lang="el-GR" altLang="el-GR" sz="2400" dirty="0" smtClean="0"/>
              <a:t>, </a:t>
            </a:r>
            <a:r>
              <a:rPr lang="en-US" altLang="el-GR" sz="2400" dirty="0" smtClean="0"/>
              <a:t>ROLLBACK</a:t>
            </a:r>
            <a:r>
              <a:rPr lang="el-GR" altLang="el-GR" sz="2400" dirty="0" smtClean="0"/>
              <a:t> της Γλώσσας </a:t>
            </a:r>
            <a:r>
              <a:rPr lang="en-US" altLang="el-GR" sz="2400" dirty="0" smtClean="0"/>
              <a:t>SQL</a:t>
            </a:r>
            <a:endParaRPr lang="el-GR" altLang="el-GR" sz="2400" dirty="0" smtClean="0"/>
          </a:p>
          <a:p>
            <a:pPr algn="l"/>
            <a:r>
              <a:rPr lang="el-GR" altLang="el-GR" sz="2400" dirty="0" smtClean="0"/>
              <a:t>Ενότητα </a:t>
            </a:r>
            <a:r>
              <a:rPr lang="en-US" altLang="el-GR" sz="2400" dirty="0" smtClean="0"/>
              <a:t>14: Case study: American Elections</a:t>
            </a:r>
            <a:endParaRPr lang="el-GR" altLang="el-GR" sz="2400" dirty="0" smtClean="0"/>
          </a:p>
        </p:txBody>
      </p:sp>
    </p:spTree>
    <p:extLst>
      <p:ext uri="{BB962C8B-B14F-4D97-AF65-F5344CB8AC3E}">
        <p14:creationId xmlns:p14="http://schemas.microsoft.com/office/powerpoint/2010/main" val="1714349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1196752"/>
            <a:ext cx="8229600" cy="5661248"/>
          </a:xfrm>
        </p:spPr>
        <p:txBody>
          <a:bodyPr>
            <a:normAutofit fontScale="62500" lnSpcReduction="20000"/>
          </a:bodyPr>
          <a:lstStyle/>
          <a:p>
            <a:pPr marL="357188" indent="-357188">
              <a:lnSpc>
                <a:spcPct val="120000"/>
              </a:lnSpc>
              <a:spcBef>
                <a:spcPts val="600"/>
              </a:spcBef>
              <a:buFont typeface="+mj-lt"/>
              <a:buAutoNum type="arabicPeriod"/>
            </a:pPr>
            <a:r>
              <a:rPr lang="el-GR" altLang="el-GR" dirty="0" smtClean="0">
                <a:cs typeface="Arial" charset="0"/>
              </a:rPr>
              <a:t>Χ</a:t>
            </a:r>
            <a:r>
              <a:rPr lang="el-GR" altLang="el-GR" dirty="0">
                <a:cs typeface="Arial" charset="0"/>
              </a:rPr>
              <a:t>. </a:t>
            </a:r>
            <a:r>
              <a:rPr lang="el-GR" altLang="el-GR" dirty="0" err="1">
                <a:cs typeface="Arial" charset="0"/>
              </a:rPr>
              <a:t>Σκουρλάς</a:t>
            </a:r>
            <a:r>
              <a:rPr lang="el-GR" altLang="el-GR" dirty="0">
                <a:cs typeface="Arial" charset="0"/>
              </a:rPr>
              <a:t>, Σχεσιακές Βάσεις Δεδομένων, Εκδόσεις Νέων Τεχνολογιών</a:t>
            </a:r>
          </a:p>
          <a:p>
            <a:pPr marL="357188" indent="-357188">
              <a:lnSpc>
                <a:spcPct val="120000"/>
              </a:lnSpc>
              <a:spcBef>
                <a:spcPts val="600"/>
              </a:spcBef>
              <a:buFont typeface="+mj-lt"/>
              <a:buAutoNum type="arabicPeriod"/>
            </a:pPr>
            <a:r>
              <a:rPr lang="el-GR" altLang="el-GR" dirty="0" smtClean="0">
                <a:cs typeface="Arial" charset="0"/>
              </a:rPr>
              <a:t>J</a:t>
            </a:r>
            <a:r>
              <a:rPr lang="el-GR" altLang="el-GR" dirty="0">
                <a:cs typeface="Arial" charset="0"/>
              </a:rPr>
              <a:t>. </a:t>
            </a:r>
            <a:r>
              <a:rPr lang="el-GR" altLang="el-GR" dirty="0" err="1">
                <a:cs typeface="Arial" charset="0"/>
              </a:rPr>
              <a:t>Ullman</a:t>
            </a:r>
            <a:r>
              <a:rPr lang="el-GR" altLang="el-GR" dirty="0">
                <a:cs typeface="Arial" charset="0"/>
              </a:rPr>
              <a:t>, J. </a:t>
            </a:r>
            <a:r>
              <a:rPr lang="el-GR" altLang="el-GR" dirty="0" err="1">
                <a:cs typeface="Arial" charset="0"/>
              </a:rPr>
              <a:t>Widom</a:t>
            </a:r>
            <a:r>
              <a:rPr lang="el-GR" altLang="el-GR" dirty="0">
                <a:cs typeface="Arial" charset="0"/>
              </a:rPr>
              <a:t>, Βασικές αρχές για τα συστήματα Βάσεων Δεδομένων</a:t>
            </a:r>
          </a:p>
          <a:p>
            <a:pPr marL="357188" indent="-357188">
              <a:lnSpc>
                <a:spcPct val="120000"/>
              </a:lnSpc>
              <a:spcBef>
                <a:spcPts val="600"/>
              </a:spcBef>
              <a:buFont typeface="+mj-lt"/>
              <a:buAutoNum type="arabicPeriod"/>
            </a:pPr>
            <a:r>
              <a:rPr lang="el-GR" altLang="el-GR" dirty="0" smtClean="0">
                <a:cs typeface="Arial" charset="0"/>
              </a:rPr>
              <a:t>Β</a:t>
            </a:r>
            <a:r>
              <a:rPr lang="el-GR" altLang="el-GR" dirty="0">
                <a:cs typeface="Arial" charset="0"/>
              </a:rPr>
              <a:t>. </a:t>
            </a:r>
            <a:r>
              <a:rPr lang="el-GR" altLang="el-GR" dirty="0" err="1">
                <a:cs typeface="Arial" charset="0"/>
              </a:rPr>
              <a:t>Ταμπακάς</a:t>
            </a:r>
            <a:r>
              <a:rPr lang="el-GR" altLang="el-GR" dirty="0">
                <a:cs typeface="Arial" charset="0"/>
              </a:rPr>
              <a:t>, Εισαγωγή στις Βάσεις Δεδομένων </a:t>
            </a:r>
          </a:p>
          <a:p>
            <a:pPr marL="357188" indent="-357188">
              <a:lnSpc>
                <a:spcPct val="120000"/>
              </a:lnSpc>
              <a:spcBef>
                <a:spcPts val="600"/>
              </a:spcBef>
              <a:buFont typeface="+mj-lt"/>
              <a:buAutoNum type="arabicPeriod"/>
            </a:pPr>
            <a:r>
              <a:rPr lang="el-GR" altLang="el-GR" dirty="0" err="1" smtClean="0">
                <a:cs typeface="Arial" charset="0"/>
              </a:rPr>
              <a:t>Elmasri</a:t>
            </a:r>
            <a:r>
              <a:rPr lang="el-GR" altLang="el-GR" dirty="0" smtClean="0">
                <a:cs typeface="Arial" charset="0"/>
              </a:rPr>
              <a:t> </a:t>
            </a:r>
            <a:r>
              <a:rPr lang="el-GR" altLang="el-GR" dirty="0">
                <a:cs typeface="Arial" charset="0"/>
              </a:rPr>
              <a:t>R., </a:t>
            </a:r>
            <a:r>
              <a:rPr lang="el-GR" altLang="el-GR" dirty="0" err="1">
                <a:cs typeface="Arial" charset="0"/>
              </a:rPr>
              <a:t>Navathe</a:t>
            </a:r>
            <a:r>
              <a:rPr lang="el-GR" altLang="el-GR" dirty="0">
                <a:cs typeface="Arial" charset="0"/>
              </a:rPr>
              <a:t> S.B., Θεμελιώδεις Αρχές Συστημάτων Βάσεων Δεδομένων, Τόμος Α’, (μετάφραση Μ. Χατζόπουλου), Εκδόσεις Δίαυλος</a:t>
            </a:r>
          </a:p>
          <a:p>
            <a:pPr marL="357188" indent="-357188">
              <a:lnSpc>
                <a:spcPct val="120000"/>
              </a:lnSpc>
              <a:spcBef>
                <a:spcPts val="600"/>
              </a:spcBef>
              <a:buFont typeface="+mj-lt"/>
              <a:buAutoNum type="arabicPeriod"/>
            </a:pPr>
            <a:r>
              <a:rPr lang="el-GR" altLang="el-GR" dirty="0" err="1" smtClean="0">
                <a:cs typeface="Arial" charset="0"/>
              </a:rPr>
              <a:t>Silberschatz</a:t>
            </a:r>
            <a:r>
              <a:rPr lang="el-GR" altLang="el-GR" dirty="0" smtClean="0">
                <a:cs typeface="Arial" charset="0"/>
              </a:rPr>
              <a:t> </a:t>
            </a:r>
            <a:r>
              <a:rPr lang="el-GR" altLang="el-GR" dirty="0">
                <a:cs typeface="Arial" charset="0"/>
              </a:rPr>
              <a:t>A., </a:t>
            </a:r>
            <a:r>
              <a:rPr lang="el-GR" altLang="el-GR" dirty="0" err="1">
                <a:cs typeface="Arial" charset="0"/>
              </a:rPr>
              <a:t>Korth</a:t>
            </a:r>
            <a:r>
              <a:rPr lang="el-GR" altLang="el-GR" dirty="0">
                <a:cs typeface="Arial" charset="0"/>
              </a:rPr>
              <a:t> H.F., </a:t>
            </a:r>
            <a:r>
              <a:rPr lang="el-GR" altLang="el-GR" dirty="0" err="1">
                <a:cs typeface="Arial" charset="0"/>
              </a:rPr>
              <a:t>Sudarshan</a:t>
            </a:r>
            <a:r>
              <a:rPr lang="el-GR" altLang="el-GR" dirty="0">
                <a:cs typeface="Arial" charset="0"/>
              </a:rPr>
              <a:t> S., Συστήματα βάσεων δεδομένων – Η πλήρης θεωρία των βάσεων δεδομένων, Εκδόσεις </a:t>
            </a:r>
            <a:r>
              <a:rPr lang="el-GR" altLang="el-GR" dirty="0" err="1">
                <a:cs typeface="Arial" charset="0"/>
              </a:rPr>
              <a:t>Γκιούρδα</a:t>
            </a:r>
            <a:endParaRPr lang="el-GR" altLang="el-GR" dirty="0">
              <a:cs typeface="Arial" charset="0"/>
            </a:endParaRPr>
          </a:p>
          <a:p>
            <a:pPr marL="357188" indent="-357188">
              <a:lnSpc>
                <a:spcPct val="120000"/>
              </a:lnSpc>
              <a:spcBef>
                <a:spcPts val="600"/>
              </a:spcBef>
              <a:buFont typeface="+mj-lt"/>
              <a:buAutoNum type="arabicPeriod"/>
            </a:pPr>
            <a:r>
              <a:rPr lang="en-US" altLang="el-GR" dirty="0" err="1" smtClean="0">
                <a:cs typeface="Arial" charset="0"/>
              </a:rPr>
              <a:t>Ramakrishnan</a:t>
            </a:r>
            <a:r>
              <a:rPr lang="en-US" altLang="el-GR" dirty="0" smtClean="0">
                <a:cs typeface="Arial" charset="0"/>
              </a:rPr>
              <a:t> </a:t>
            </a:r>
            <a:r>
              <a:rPr lang="en-US" altLang="el-GR" dirty="0">
                <a:cs typeface="Arial" charset="0"/>
              </a:rPr>
              <a:t>R., </a:t>
            </a:r>
            <a:r>
              <a:rPr lang="en-US" altLang="el-GR" dirty="0" err="1">
                <a:cs typeface="Arial" charset="0"/>
              </a:rPr>
              <a:t>Gehrke</a:t>
            </a:r>
            <a:r>
              <a:rPr lang="en-US" altLang="el-GR" dirty="0">
                <a:cs typeface="Arial" charset="0"/>
              </a:rPr>
              <a:t> J., </a:t>
            </a:r>
            <a:r>
              <a:rPr lang="el-GR" altLang="el-GR" dirty="0">
                <a:cs typeface="Arial" charset="0"/>
              </a:rPr>
              <a:t>Συστήματα διαχείρισης βάσεων δεδομένων, (μετάφραση Δ. </a:t>
            </a:r>
            <a:r>
              <a:rPr lang="el-GR" altLang="el-GR" dirty="0" err="1">
                <a:cs typeface="Arial" charset="0"/>
              </a:rPr>
              <a:t>Δέρβου</a:t>
            </a:r>
            <a:r>
              <a:rPr lang="el-GR" altLang="el-GR" dirty="0">
                <a:cs typeface="Arial" charset="0"/>
              </a:rPr>
              <a:t>, Α. </a:t>
            </a:r>
            <a:r>
              <a:rPr lang="el-GR" altLang="el-GR" dirty="0" err="1">
                <a:cs typeface="Arial" charset="0"/>
              </a:rPr>
              <a:t>Ευαγγελίδη</a:t>
            </a:r>
            <a:r>
              <a:rPr lang="el-GR" altLang="el-GR" dirty="0">
                <a:cs typeface="Arial" charset="0"/>
              </a:rPr>
              <a:t>), </a:t>
            </a:r>
            <a:r>
              <a:rPr lang="en-US" altLang="el-GR" dirty="0">
                <a:cs typeface="Arial" charset="0"/>
              </a:rPr>
              <a:t>E</a:t>
            </a:r>
            <a:r>
              <a:rPr lang="el-GR" altLang="el-GR" dirty="0" err="1">
                <a:cs typeface="Arial" charset="0"/>
              </a:rPr>
              <a:t>κδόσεις</a:t>
            </a:r>
            <a:r>
              <a:rPr lang="el-GR" altLang="el-GR" dirty="0">
                <a:cs typeface="Arial" charset="0"/>
              </a:rPr>
              <a:t> </a:t>
            </a:r>
            <a:r>
              <a:rPr lang="el-GR" altLang="el-GR" dirty="0" err="1">
                <a:cs typeface="Arial" charset="0"/>
              </a:rPr>
              <a:t>Τζιόλα</a:t>
            </a:r>
            <a:endParaRPr lang="el-GR" altLang="el-GR" dirty="0">
              <a:cs typeface="Arial" charset="0"/>
            </a:endParaRPr>
          </a:p>
          <a:p>
            <a:pPr marL="357188" indent="-357188">
              <a:lnSpc>
                <a:spcPct val="120000"/>
              </a:lnSpc>
              <a:spcBef>
                <a:spcPts val="600"/>
              </a:spcBef>
              <a:buFont typeface="+mj-lt"/>
              <a:buAutoNum type="arabicPeriod"/>
            </a:pPr>
            <a:r>
              <a:rPr lang="en-US" altLang="el-GR" dirty="0" smtClean="0">
                <a:cs typeface="Arial" charset="0"/>
              </a:rPr>
              <a:t>Date </a:t>
            </a:r>
            <a:r>
              <a:rPr lang="en-US" altLang="el-GR" dirty="0">
                <a:cs typeface="Arial" charset="0"/>
              </a:rPr>
              <a:t>A.J., An introduction to database systems, vol.1, Addison-Wesley</a:t>
            </a:r>
          </a:p>
          <a:p>
            <a:pPr marL="357188" indent="-357188">
              <a:lnSpc>
                <a:spcPct val="120000"/>
              </a:lnSpc>
              <a:spcBef>
                <a:spcPts val="600"/>
              </a:spcBef>
              <a:buFont typeface="+mj-lt"/>
              <a:buAutoNum type="arabicPeriod"/>
            </a:pPr>
            <a:r>
              <a:rPr lang="en-US" altLang="el-GR" dirty="0" smtClean="0">
                <a:cs typeface="Arial" charset="0"/>
              </a:rPr>
              <a:t>Connolly </a:t>
            </a:r>
            <a:r>
              <a:rPr lang="en-US" altLang="el-GR" dirty="0">
                <a:cs typeface="Arial" charset="0"/>
              </a:rPr>
              <a:t>T., </a:t>
            </a:r>
            <a:r>
              <a:rPr lang="en-US" altLang="el-GR" dirty="0" err="1">
                <a:cs typeface="Arial" charset="0"/>
              </a:rPr>
              <a:t>Begg</a:t>
            </a:r>
            <a:r>
              <a:rPr lang="en-US" altLang="el-GR" dirty="0">
                <a:cs typeface="Arial" charset="0"/>
              </a:rPr>
              <a:t> C., Database solutions. A step-by-step guide to building databases,</a:t>
            </a:r>
            <a:r>
              <a:rPr lang="el-GR" altLang="el-GR" dirty="0">
                <a:cs typeface="Arial" charset="0"/>
              </a:rPr>
              <a:t> </a:t>
            </a:r>
            <a:r>
              <a:rPr lang="en-US" altLang="el-GR" dirty="0">
                <a:cs typeface="Arial" charset="0"/>
              </a:rPr>
              <a:t>Addison-Wesley</a:t>
            </a:r>
          </a:p>
          <a:p>
            <a:pPr>
              <a:lnSpc>
                <a:spcPct val="120000"/>
              </a:lnSpc>
              <a:spcBef>
                <a:spcPts val="1200"/>
              </a:spcBef>
            </a:pPr>
            <a:r>
              <a:rPr lang="el-GR" altLang="el-GR" dirty="0" smtClean="0">
                <a:cs typeface="Arial" charset="0"/>
              </a:rPr>
              <a:t>Τεχνικές </a:t>
            </a:r>
            <a:r>
              <a:rPr lang="el-GR" altLang="el-GR" dirty="0">
                <a:cs typeface="Arial" charset="0"/>
              </a:rPr>
              <a:t>αναφορές, κεφάλαια διπλωματικών εργασιών, ανασκοπήσεις (</a:t>
            </a:r>
            <a:r>
              <a:rPr lang="en-US" altLang="el-GR" dirty="0">
                <a:cs typeface="Arial" charset="0"/>
              </a:rPr>
              <a:t>review papers) </a:t>
            </a:r>
            <a:r>
              <a:rPr lang="el-GR" altLang="el-GR" dirty="0">
                <a:cs typeface="Arial" charset="0"/>
              </a:rPr>
              <a:t>και άρθρα σε θέματα αιχμής για τις βάσεις δεδομένων και τις εφαρμογές τους.</a:t>
            </a:r>
          </a:p>
          <a:p>
            <a:pPr marL="0" indent="0">
              <a:buNone/>
            </a:pPr>
            <a:endParaRPr lang="el-GR" dirty="0"/>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Τι είναι οι βάσεις δεδομένων</a:t>
            </a:r>
            <a:r>
              <a:rPr lang="en-US" dirty="0" smtClean="0">
                <a:solidFill>
                  <a:schemeClr val="accent4"/>
                </a:solidFill>
              </a:rPr>
              <a:t> </a:t>
            </a:r>
            <a:br>
              <a:rPr lang="en-US" dirty="0" smtClean="0">
                <a:solidFill>
                  <a:schemeClr val="accent4"/>
                </a:solidFill>
              </a:rPr>
            </a:br>
            <a:r>
              <a:rPr lang="el-GR" smtClean="0">
                <a:solidFill>
                  <a:schemeClr val="accent4"/>
                </a:solidFill>
              </a:rPr>
              <a:t>μια πρώτη προσέγγιση </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3" name="Rectangle 2"/>
          <p:cNvSpPr/>
          <p:nvPr/>
        </p:nvSpPr>
        <p:spPr>
          <a:xfrm>
            <a:off x="251520" y="1844824"/>
            <a:ext cx="6912768" cy="5262979"/>
          </a:xfrm>
          <a:prstGeom prst="rect">
            <a:avLst/>
          </a:prstGeom>
        </p:spPr>
        <p:txBody>
          <a:bodyPr wrap="square">
            <a:spAutoFit/>
          </a:bodyPr>
          <a:lstStyle/>
          <a:p>
            <a:pPr marL="357188" indent="0">
              <a:buNone/>
            </a:pPr>
            <a:r>
              <a:rPr lang="el-GR" altLang="el-GR" sz="2400" b="1" dirty="0" smtClean="0">
                <a:solidFill>
                  <a:schemeClr val="accent4"/>
                </a:solidFill>
                <a:cs typeface="Arial" charset="0"/>
              </a:rPr>
              <a:t>Πρώτη παρουσίαση εννοιών και τεχνικών με παραδείγματα</a:t>
            </a:r>
          </a:p>
          <a:p>
            <a:pPr marL="357188" indent="0">
              <a:buNone/>
            </a:pPr>
            <a:r>
              <a:rPr lang="el-GR" altLang="el-GR" sz="2400" dirty="0" smtClean="0">
                <a:solidFill>
                  <a:srgbClr val="000000"/>
                </a:solidFill>
              </a:rPr>
              <a:t>Θα παρουσιάσουμε «πρακτικά» την έννοια της μοντελοποίησης με το Μοντέλο Οντοτήτων Συσχετίσεων και τις Σχεσιακές Βάσεις δεδομένων</a:t>
            </a:r>
            <a:r>
              <a:rPr lang="el-GR" altLang="el-GR" sz="2400" dirty="0">
                <a:solidFill>
                  <a:srgbClr val="000000"/>
                </a:solidFill>
              </a:rPr>
              <a:t>. Στις σχεσιακές βάσεις δεδομένων </a:t>
            </a:r>
            <a:r>
              <a:rPr lang="el-GR" altLang="el-GR" sz="2400" dirty="0" smtClean="0">
                <a:solidFill>
                  <a:srgbClr val="000000"/>
                </a:solidFill>
              </a:rPr>
              <a:t>όλα τα δεδομένα τα βλέπουμε πίνακες.</a:t>
            </a:r>
          </a:p>
          <a:p>
            <a:pPr marL="357188" indent="0">
              <a:buNone/>
            </a:pPr>
            <a:r>
              <a:rPr lang="el-GR" altLang="el-GR" sz="2400" dirty="0" smtClean="0">
                <a:solidFill>
                  <a:srgbClr val="000000"/>
                </a:solidFill>
              </a:rPr>
              <a:t>Θα πάρουμε μια γεύση προγραμματισμού με </a:t>
            </a:r>
            <a:r>
              <a:rPr lang="el-GR" altLang="el-GR" sz="2400" b="1" dirty="0" smtClean="0">
                <a:solidFill>
                  <a:schemeClr val="accent4"/>
                </a:solidFill>
              </a:rPr>
              <a:t>Γλώσσα </a:t>
            </a:r>
            <a:r>
              <a:rPr lang="en-US" altLang="el-GR" sz="2400" b="1" dirty="0" smtClean="0">
                <a:solidFill>
                  <a:schemeClr val="accent4"/>
                </a:solidFill>
              </a:rPr>
              <a:t>SQL.</a:t>
            </a:r>
            <a:endParaRPr lang="el-GR" altLang="el-GR" sz="2400" b="1" dirty="0" smtClean="0">
              <a:solidFill>
                <a:schemeClr val="accent4"/>
              </a:solidFill>
            </a:endParaRPr>
          </a:p>
          <a:p>
            <a:pPr marL="357188" indent="0">
              <a:buNone/>
            </a:pPr>
            <a:r>
              <a:rPr lang="el-GR" altLang="el-GR" sz="2400" dirty="0" smtClean="0">
                <a:solidFill>
                  <a:srgbClr val="000000"/>
                </a:solidFill>
              </a:rPr>
              <a:t>Θα επισημάνουμε ότι ο προγραμματισμός βάσεων διαφέρει ανάλογα με το προϊόν που χρησιμοποιούμε.</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2964257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a:t>
            </a:r>
            <a:r>
              <a:rPr lang="el-GR" dirty="0" smtClean="0"/>
              <a:t>μοντελοποίηση</a:t>
            </a:r>
            <a:endParaRPr lang="el-GR" dirty="0"/>
          </a:p>
        </p:txBody>
      </p:sp>
      <p:sp>
        <p:nvSpPr>
          <p:cNvPr id="13314" name="Rectangle 3"/>
          <p:cNvSpPr>
            <a:spLocks noGrp="1" noChangeArrowheads="1"/>
          </p:cNvSpPr>
          <p:nvPr>
            <p:ph idx="1"/>
          </p:nvPr>
        </p:nvSpPr>
        <p:spPr/>
        <p:txBody>
          <a:bodyPr>
            <a:normAutofit/>
          </a:bodyPr>
          <a:lstStyle/>
          <a:p>
            <a:pPr algn="l" eaLnBrk="1" hangingPunct="1">
              <a:spcBef>
                <a:spcPts val="600"/>
              </a:spcBef>
            </a:pPr>
            <a:r>
              <a:rPr lang="el-GR" altLang="el-GR" sz="2400" dirty="0" smtClean="0">
                <a:cs typeface="Arial" charset="0"/>
              </a:rPr>
              <a:t>Όταν θέλουμε να μοντελοποιήσουμε ένα σύστημα βάσης δεδομένων σχεδιάζουμε </a:t>
            </a:r>
            <a:r>
              <a:rPr lang="el-GR" altLang="el-GR" sz="2400" b="1" dirty="0" smtClean="0">
                <a:solidFill>
                  <a:srgbClr val="820000"/>
                </a:solidFill>
                <a:cs typeface="Arial" charset="0"/>
              </a:rPr>
              <a:t>ένα</a:t>
            </a:r>
            <a:r>
              <a:rPr lang="el-GR" altLang="el-GR" sz="2400" dirty="0" smtClean="0">
                <a:cs typeface="Arial" charset="0"/>
              </a:rPr>
              <a:t> ειδικό μοντέλο για όλες τις εφαρμογές που μας ενδιαφέρουν, το </a:t>
            </a:r>
            <a:r>
              <a:rPr lang="el-GR" altLang="el-GR" sz="2400" b="1" dirty="0" smtClean="0">
                <a:solidFill>
                  <a:srgbClr val="820000"/>
                </a:solidFill>
                <a:cs typeface="Arial" charset="0"/>
              </a:rPr>
              <a:t>Μοντέλο Οντοτήτων Συσχετίσεων (ΜΟΣ)</a:t>
            </a:r>
            <a:r>
              <a:rPr lang="el-GR" altLang="el-GR" sz="2400" dirty="0" smtClean="0">
                <a:cs typeface="Arial" charset="0"/>
              </a:rPr>
              <a:t>. Το μοντέλο αναπαριστά όλες τις οντότητες (</a:t>
            </a:r>
            <a:r>
              <a:rPr lang="en-US" altLang="el-GR" sz="2400" dirty="0" smtClean="0">
                <a:cs typeface="Arial" charset="0"/>
              </a:rPr>
              <a:t>entities</a:t>
            </a:r>
            <a:r>
              <a:rPr lang="el-GR" altLang="el-GR" sz="2400" dirty="0" smtClean="0">
                <a:cs typeface="Arial" charset="0"/>
              </a:rPr>
              <a:t>) και τις μεταξύ τους συσχετίσεις (</a:t>
            </a:r>
            <a:r>
              <a:rPr lang="en-US" altLang="el-GR" sz="2400" dirty="0" smtClean="0">
                <a:cs typeface="Arial" charset="0"/>
              </a:rPr>
              <a:t>relationships</a:t>
            </a:r>
            <a:r>
              <a:rPr lang="el-GR" altLang="el-GR" sz="2400" dirty="0" smtClean="0">
                <a:cs typeface="Arial" charset="0"/>
              </a:rPr>
              <a:t>). </a:t>
            </a:r>
            <a:endParaRPr lang="el-GR" altLang="el-GR" sz="2400" dirty="0" smtClean="0"/>
          </a:p>
          <a:p>
            <a:pPr eaLnBrk="1" hangingPunct="1">
              <a:lnSpc>
                <a:spcPct val="80000"/>
              </a:lnSpc>
            </a:pPr>
            <a:endParaRPr lang="el-GR" altLang="el-GR" sz="1800" dirty="0" smtClean="0"/>
          </a:p>
        </p:txBody>
      </p:sp>
      <p:sp>
        <p:nvSpPr>
          <p:cNvPr id="13315" name="Rectangle 5"/>
          <p:cNvSpPr>
            <a:spLocks noChangeArrowheads="1"/>
          </p:cNvSpPr>
          <p:nvPr/>
        </p:nvSpPr>
        <p:spPr bwMode="auto">
          <a:xfrm>
            <a:off x="1919288"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Tree>
    <p:extLst>
      <p:ext uri="{BB962C8B-B14F-4D97-AF65-F5344CB8AC3E}">
        <p14:creationId xmlns:p14="http://schemas.microsoft.com/office/powerpoint/2010/main" val="2750925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l-GR" altLang="el-GR" sz="3600" dirty="0" smtClean="0">
                <a:latin typeface="+mn-lt"/>
              </a:rPr>
              <a:t>Συμβολισμοί</a:t>
            </a:r>
          </a:p>
        </p:txBody>
      </p:sp>
      <p:sp>
        <p:nvSpPr>
          <p:cNvPr id="14339" name="Rectangle 3"/>
          <p:cNvSpPr>
            <a:spLocks noGrp="1" noChangeArrowheads="1"/>
          </p:cNvSpPr>
          <p:nvPr>
            <p:ph idx="1"/>
          </p:nvPr>
        </p:nvSpPr>
        <p:spPr/>
        <p:txBody>
          <a:bodyPr/>
          <a:lstStyle/>
          <a:p>
            <a:pPr eaLnBrk="1" hangingPunct="1"/>
            <a:r>
              <a:rPr lang="en-US" altLang="el-GR" sz="2400" b="1" dirty="0" smtClean="0">
                <a:solidFill>
                  <a:srgbClr val="820000"/>
                </a:solidFill>
              </a:rPr>
              <a:t>Peter Chen</a:t>
            </a:r>
          </a:p>
          <a:p>
            <a:pPr eaLnBrk="1" hangingPunct="1"/>
            <a:r>
              <a:rPr lang="en-US" altLang="el-GR" sz="2400" b="1" dirty="0" err="1" smtClean="0">
                <a:solidFill>
                  <a:srgbClr val="820000"/>
                </a:solidFill>
              </a:rPr>
              <a:t>Navathe</a:t>
            </a:r>
            <a:r>
              <a:rPr lang="en-US" altLang="el-GR" sz="2400" b="1" dirty="0" smtClean="0">
                <a:solidFill>
                  <a:srgbClr val="820000"/>
                </a:solidFill>
              </a:rPr>
              <a:t> </a:t>
            </a:r>
            <a:r>
              <a:rPr lang="en-US" altLang="el-GR" sz="2400" b="1" dirty="0" err="1" smtClean="0">
                <a:solidFill>
                  <a:srgbClr val="820000"/>
                </a:solidFill>
              </a:rPr>
              <a:t>Elmasri</a:t>
            </a:r>
            <a:endParaRPr lang="en-US" altLang="el-GR" sz="2400" b="1" dirty="0" smtClean="0">
              <a:solidFill>
                <a:srgbClr val="820000"/>
              </a:solidFill>
            </a:endParaRPr>
          </a:p>
          <a:p>
            <a:pPr eaLnBrk="1" hangingPunct="1"/>
            <a:r>
              <a:rPr lang="en-US" altLang="el-GR" sz="2400" dirty="0" smtClean="0"/>
              <a:t>Oracle Designer Case Tool</a:t>
            </a:r>
          </a:p>
          <a:p>
            <a:pPr eaLnBrk="1" hangingPunct="1"/>
            <a:r>
              <a:rPr lang="en-US" altLang="el-GR" sz="2400" dirty="0" smtClean="0"/>
              <a:t>UML</a:t>
            </a:r>
          </a:p>
          <a:p>
            <a:pPr eaLnBrk="1" hangingPunct="1"/>
            <a:r>
              <a:rPr lang="en-US" altLang="el-GR" sz="2400" dirty="0" smtClean="0"/>
              <a:t>MS ACCESS</a:t>
            </a:r>
          </a:p>
          <a:p>
            <a:pPr eaLnBrk="1" hangingPunct="1"/>
            <a:endParaRPr lang="el-GR" altLang="el-GR" dirty="0" smtClean="0">
              <a:latin typeface="Arial" charset="0"/>
            </a:endParaRPr>
          </a:p>
        </p:txBody>
      </p:sp>
    </p:spTree>
    <p:extLst>
      <p:ext uri="{BB962C8B-B14F-4D97-AF65-F5344CB8AC3E}">
        <p14:creationId xmlns:p14="http://schemas.microsoft.com/office/powerpoint/2010/main" val="1941155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rmAutofit/>
          </a:bodyPr>
          <a:lstStyle/>
          <a:p>
            <a:r>
              <a:rPr lang="el-GR" altLang="el-GR" sz="3600" dirty="0" smtClean="0">
                <a:latin typeface="+mn-lt"/>
                <a:cs typeface="Arial" charset="0"/>
              </a:rPr>
              <a:t>Εργαλεία Σχεδίασης Μοντέλου</a:t>
            </a:r>
          </a:p>
        </p:txBody>
      </p:sp>
      <p:sp>
        <p:nvSpPr>
          <p:cNvPr id="15363" name="2 - Υπότιτλος"/>
          <p:cNvSpPr>
            <a:spLocks noGrp="1"/>
          </p:cNvSpPr>
          <p:nvPr>
            <p:ph idx="1"/>
          </p:nvPr>
        </p:nvSpPr>
        <p:spPr/>
        <p:txBody>
          <a:bodyPr>
            <a:normAutofit/>
          </a:bodyPr>
          <a:lstStyle/>
          <a:p>
            <a:pPr algn="l"/>
            <a:r>
              <a:rPr lang="en-US" altLang="el-GR" sz="2400" dirty="0" smtClean="0">
                <a:hlinkClick r:id="rId2"/>
              </a:rPr>
              <a:t>mySQL Workbench </a:t>
            </a:r>
            <a:endParaRPr lang="en-US" altLang="el-GR" sz="2400" dirty="0" smtClean="0"/>
          </a:p>
          <a:p>
            <a:pPr algn="l"/>
            <a:endParaRPr lang="en-US" altLang="el-GR" sz="2400" dirty="0" smtClean="0"/>
          </a:p>
          <a:p>
            <a:pPr algn="l"/>
            <a:r>
              <a:rPr lang="en-US" altLang="el-GR" sz="2400" dirty="0" smtClean="0">
                <a:hlinkClick r:id="rId3"/>
              </a:rPr>
              <a:t>Dia</a:t>
            </a:r>
            <a:endParaRPr lang="en-US" altLang="el-GR" sz="2400" dirty="0" smtClean="0"/>
          </a:p>
          <a:p>
            <a:pPr algn="l"/>
            <a:endParaRPr lang="en-US" altLang="el-GR" sz="2400" dirty="0" smtClean="0"/>
          </a:p>
          <a:p>
            <a:pPr algn="l"/>
            <a:r>
              <a:rPr lang="en-US" altLang="el-GR" sz="2400" dirty="0" smtClean="0">
                <a:hlinkClick r:id="rId4"/>
              </a:rPr>
              <a:t>Rational Rose</a:t>
            </a:r>
            <a:endParaRPr lang="en-US" altLang="el-GR" sz="2400" dirty="0" smtClean="0"/>
          </a:p>
          <a:p>
            <a:pPr algn="l"/>
            <a:endParaRPr lang="en-US" altLang="el-GR" sz="2400" dirty="0" smtClean="0"/>
          </a:p>
          <a:p>
            <a:pPr algn="l"/>
            <a:r>
              <a:rPr lang="en-US" altLang="el-GR" sz="2400" dirty="0" smtClean="0">
                <a:hlinkClick r:id="rId5"/>
              </a:rPr>
              <a:t>Microsoft Visio</a:t>
            </a:r>
            <a:endParaRPr lang="en-US" altLang="el-GR" sz="2400" dirty="0" smtClean="0"/>
          </a:p>
        </p:txBody>
      </p:sp>
    </p:spTree>
    <p:extLst>
      <p:ext uri="{BB962C8B-B14F-4D97-AF65-F5344CB8AC3E}">
        <p14:creationId xmlns:p14="http://schemas.microsoft.com/office/powerpoint/2010/main" val="1948311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Μοντέλο οντοτήτων συσχετίσεων με συμβολισμό </a:t>
            </a:r>
            <a:r>
              <a:rPr lang="el-GR" dirty="0" err="1"/>
              <a:t>Navathe</a:t>
            </a:r>
            <a:r>
              <a:rPr lang="el-GR" dirty="0"/>
              <a:t>-</a:t>
            </a:r>
            <a:r>
              <a:rPr lang="el-GR" dirty="0" err="1"/>
              <a:t>Elmasri</a:t>
            </a:r>
            <a:r>
              <a:rPr lang="el-GR" dirty="0"/>
              <a:t> </a:t>
            </a:r>
          </a:p>
        </p:txBody>
      </p:sp>
      <p:pic>
        <p:nvPicPr>
          <p:cNvPr id="102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31640" y="1214231"/>
            <a:ext cx="6480720" cy="565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483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116632"/>
            <a:ext cx="8229600" cy="648072"/>
          </a:xfrm>
        </p:spPr>
        <p:txBody>
          <a:bodyPr>
            <a:noAutofit/>
          </a:bodyPr>
          <a:lstStyle/>
          <a:p>
            <a:pPr eaLnBrk="1" hangingPunct="1"/>
            <a:r>
              <a:rPr lang="el-GR" altLang="el-GR" sz="3200" b="1" dirty="0" smtClean="0">
                <a:latin typeface="+mn-lt"/>
                <a:cs typeface="Arial" charset="0"/>
              </a:rPr>
              <a:t>Διαχείριση σχεσιακών βάσεων δεδομένων με γλώσσα </a:t>
            </a:r>
            <a:r>
              <a:rPr lang="en-US" altLang="el-GR" sz="3200" b="1" dirty="0" smtClean="0">
                <a:latin typeface="+mn-lt"/>
                <a:cs typeface="Arial" charset="0"/>
              </a:rPr>
              <a:t>SQL</a:t>
            </a:r>
            <a:endParaRPr lang="el-GR" altLang="el-GR" sz="3200" b="1" dirty="0" smtClean="0">
              <a:latin typeface="+mn-lt"/>
              <a:cs typeface="Arial" charset="0"/>
            </a:endParaRPr>
          </a:p>
        </p:txBody>
      </p:sp>
      <p:sp>
        <p:nvSpPr>
          <p:cNvPr id="16387" name="Rectangle 3"/>
          <p:cNvSpPr>
            <a:spLocks noGrp="1" noChangeArrowheads="1"/>
          </p:cNvSpPr>
          <p:nvPr>
            <p:ph idx="1"/>
          </p:nvPr>
        </p:nvSpPr>
        <p:spPr>
          <a:xfrm>
            <a:off x="467544" y="980728"/>
            <a:ext cx="8229600" cy="432048"/>
          </a:xfrm>
        </p:spPr>
        <p:txBody>
          <a:bodyPr>
            <a:normAutofit/>
          </a:bodyPr>
          <a:lstStyle/>
          <a:p>
            <a:pPr algn="just" eaLnBrk="1" hangingPunct="1"/>
            <a:r>
              <a:rPr lang="el-GR" altLang="el-GR" sz="2000" dirty="0" smtClean="0">
                <a:cs typeface="Arial" charset="0"/>
              </a:rPr>
              <a:t>Απόσπασμα απλουστευμένης σχεσιακής (</a:t>
            </a:r>
            <a:r>
              <a:rPr lang="en-US" altLang="el-GR" sz="2000" dirty="0" smtClean="0">
                <a:cs typeface="Arial" charset="0"/>
              </a:rPr>
              <a:t>relational</a:t>
            </a:r>
            <a:r>
              <a:rPr lang="el-GR" altLang="el-GR" sz="2000" dirty="0" smtClean="0">
                <a:cs typeface="Arial" charset="0"/>
              </a:rPr>
              <a:t>) βάσης δεδομένων</a:t>
            </a:r>
          </a:p>
        </p:txBody>
      </p:sp>
      <p:sp>
        <p:nvSpPr>
          <p:cNvPr id="16390" name="Text Box 166"/>
          <p:cNvSpPr txBox="1">
            <a:spLocks noChangeArrowheads="1"/>
          </p:cNvSpPr>
          <p:nvPr/>
        </p:nvSpPr>
        <p:spPr bwMode="auto">
          <a:xfrm>
            <a:off x="7596336" y="1943396"/>
            <a:ext cx="129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600" dirty="0">
                <a:latin typeface="+mn-lt"/>
              </a:rPr>
              <a:t>Πίνακας «Φοιτητή»</a:t>
            </a:r>
          </a:p>
        </p:txBody>
      </p:sp>
      <p:sp>
        <p:nvSpPr>
          <p:cNvPr id="16391" name="Text Box 167"/>
          <p:cNvSpPr txBox="1">
            <a:spLocks noChangeArrowheads="1"/>
          </p:cNvSpPr>
          <p:nvPr/>
        </p:nvSpPr>
        <p:spPr bwMode="auto">
          <a:xfrm>
            <a:off x="7000809" y="4797152"/>
            <a:ext cx="14165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600" dirty="0">
                <a:latin typeface="+mn-lt"/>
              </a:rPr>
              <a:t>Πίνακας «Μαθήματος»</a:t>
            </a:r>
          </a:p>
        </p:txBody>
      </p:sp>
      <p:graphicFrame>
        <p:nvGraphicFramePr>
          <p:cNvPr id="169" name="Table 168"/>
          <p:cNvGraphicFramePr>
            <a:graphicFrameLocks noGrp="1"/>
          </p:cNvGraphicFramePr>
          <p:nvPr>
            <p:extLst>
              <p:ext uri="{D42A27DB-BD31-4B8C-83A1-F6EECF244321}">
                <p14:modId xmlns:p14="http://schemas.microsoft.com/office/powerpoint/2010/main" val="4225051873"/>
              </p:ext>
            </p:extLst>
          </p:nvPr>
        </p:nvGraphicFramePr>
        <p:xfrm>
          <a:off x="827584" y="3200400"/>
          <a:ext cx="6096000" cy="3657600"/>
        </p:xfrm>
        <a:graphic>
          <a:graphicData uri="http://schemas.openxmlformats.org/drawingml/2006/table">
            <a:tbl>
              <a:tblPr firstRow="1" bandRow="1">
                <a:tableStyleId>{5C22544A-7EE6-4342-B048-85BDC9FD1C3A}</a:tableStyleId>
              </a:tblPr>
              <a:tblGrid>
                <a:gridCol w="3960440"/>
                <a:gridCol w="2135560"/>
              </a:tblGrid>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Μάθημα</a:t>
                      </a:r>
                      <a:endParaRPr lang="el-GR" sz="1400" b="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Κωδικός μαθήματος</a:t>
                      </a:r>
                      <a:endParaRPr lang="el-GR" sz="1400" b="0" dirty="0">
                        <a:latin typeface="+mn-lt"/>
                      </a:endParaRPr>
                    </a:p>
                  </a:txBody>
                  <a:tcPr>
                    <a:solidFill>
                      <a:srgbClr val="004B82"/>
                    </a:solidFill>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Αρχές Οικονομικής 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Α1</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Προγραμματισμός Η/Υ Ι</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Α5</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Ανθρώπινες Σχέσεις στην εργασία</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Α8</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Προγραμματισμός Η/Υ  ΙΙ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Β5</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Χρήμα - Πίστη - Τράπεζες</a:t>
                      </a:r>
                      <a:endParaRPr lang="en-US" altLang="el-GR" sz="1400" b="0" dirty="0">
                        <a:latin typeface="+mn-lt"/>
                        <a:cs typeface="Times New Roman" pitchFamily="18" charset="0"/>
                      </a:endParaRPr>
                    </a:p>
                  </a:txBody>
                  <a:tcPr/>
                </a:tc>
                <a:tc>
                  <a:txBody>
                    <a:bodyPr/>
                    <a:lstStyle/>
                    <a:p>
                      <a:pPr algn="l"/>
                      <a:r>
                        <a:rPr lang="el-GR" altLang="el-GR" sz="1400" b="0" dirty="0" smtClean="0">
                          <a:latin typeface="+mn-lt"/>
                          <a:cs typeface="Arial" charset="0"/>
                        </a:rPr>
                        <a:t>Γ1</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Εισαγωγή στο Αστικό Δίκαιο</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Α4</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Στατιστική Επιχειρήσεων</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Β2</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Οικονομική της Διοίκησης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Γ3</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Ιστορία και Αρχές Συνεργατισμού</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Γ7</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Συστήματα Πληροφοριών Διοίκησης</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Γ6</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Γενική Λογιστική 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Α3</a:t>
                      </a:r>
                      <a:endParaRPr lang="el-GR" sz="1400" b="0" dirty="0">
                        <a:latin typeface="+mn-lt"/>
                      </a:endParaRPr>
                    </a:p>
                  </a:txBody>
                  <a:tcPr/>
                </a:tc>
              </a:tr>
            </a:tbl>
          </a:graphicData>
        </a:graphic>
      </p:graphicFrame>
      <p:graphicFrame>
        <p:nvGraphicFramePr>
          <p:cNvPr id="170" name="Table 169"/>
          <p:cNvGraphicFramePr>
            <a:graphicFrameLocks noGrp="1"/>
          </p:cNvGraphicFramePr>
          <p:nvPr>
            <p:extLst>
              <p:ext uri="{D42A27DB-BD31-4B8C-83A1-F6EECF244321}">
                <p14:modId xmlns:p14="http://schemas.microsoft.com/office/powerpoint/2010/main" val="2337028698"/>
              </p:ext>
            </p:extLst>
          </p:nvPr>
        </p:nvGraphicFramePr>
        <p:xfrm>
          <a:off x="827584" y="1307034"/>
          <a:ext cx="6768752" cy="1828800"/>
        </p:xfrm>
        <a:graphic>
          <a:graphicData uri="http://schemas.openxmlformats.org/drawingml/2006/table">
            <a:tbl>
              <a:tblPr firstRow="1" bandRow="1">
                <a:tableStyleId>{5C22544A-7EE6-4342-B048-85BDC9FD1C3A}</a:tableStyleId>
              </a:tblPr>
              <a:tblGrid>
                <a:gridCol w="1692188"/>
                <a:gridCol w="1692188"/>
                <a:gridCol w="2088232"/>
                <a:gridCol w="1296144"/>
              </a:tblGrid>
              <a:tr h="201131">
                <a:tc>
                  <a:txBody>
                    <a:bodyPr/>
                    <a:lstStyle/>
                    <a:p>
                      <a:pPr algn="l" eaLnBrk="1" hangingPunct="1"/>
                      <a:r>
                        <a:rPr lang="el-GR" altLang="el-GR" sz="1400" b="1" dirty="0" smtClean="0">
                          <a:solidFill>
                            <a:srgbClr val="FFFFFF"/>
                          </a:solidFill>
                          <a:latin typeface="+mn-lt"/>
                          <a:cs typeface="Arial" charset="0"/>
                        </a:rPr>
                        <a:t>Επώνυμο </a:t>
                      </a:r>
                      <a:endParaRPr lang="en-US" altLang="el-GR" sz="14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Όνομα</a:t>
                      </a:r>
                      <a:endParaRPr lang="el-GR" sz="14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1" dirty="0" smtClean="0">
                          <a:solidFill>
                            <a:srgbClr val="FFFFFF"/>
                          </a:solidFill>
                          <a:latin typeface="+mn-lt"/>
                          <a:cs typeface="Arial" charset="0"/>
                        </a:rPr>
                        <a:t>Αριθμός</a:t>
                      </a:r>
                      <a:r>
                        <a:rPr lang="el-GR" altLang="el-GR" sz="1400" b="1" dirty="0" smtClean="0">
                          <a:solidFill>
                            <a:srgbClr val="FFFFFF"/>
                          </a:solidFill>
                          <a:latin typeface="+mn-lt"/>
                        </a:rPr>
                        <a:t> </a:t>
                      </a:r>
                      <a:r>
                        <a:rPr lang="el-GR" altLang="el-GR" sz="1400" b="1" dirty="0" smtClean="0">
                          <a:solidFill>
                            <a:srgbClr val="FFFFFF"/>
                          </a:solidFill>
                          <a:latin typeface="+mn-lt"/>
                          <a:cs typeface="Arial" charset="0"/>
                        </a:rPr>
                        <a:t>Μητρώου</a:t>
                      </a:r>
                      <a:endParaRPr lang="el-GR" sz="1400" b="1" dirty="0">
                        <a:latin typeface="+mn-lt"/>
                      </a:endParaRPr>
                    </a:p>
                  </a:txBody>
                  <a:tcPr>
                    <a:solidFill>
                      <a:srgbClr val="004B82"/>
                    </a:solidFill>
                  </a:tcPr>
                </a:tc>
                <a:tc>
                  <a:txBody>
                    <a:bodyPr/>
                    <a:lstStyle/>
                    <a:p>
                      <a:pPr algn="l" eaLnBrk="1" hangingPunct="1"/>
                      <a:r>
                        <a:rPr lang="el-GR" altLang="el-GR" sz="1400" b="1" dirty="0" smtClean="0">
                          <a:solidFill>
                            <a:srgbClr val="FFFFFF"/>
                          </a:solidFill>
                          <a:latin typeface="+mn-lt"/>
                          <a:cs typeface="Arial" charset="0"/>
                        </a:rPr>
                        <a:t>Εξάμηνο</a:t>
                      </a:r>
                      <a:endParaRPr lang="en-US" altLang="el-GR" sz="1400" b="1" dirty="0">
                        <a:latin typeface="+mn-lt"/>
                        <a:cs typeface="Times New Roman" pitchFamily="18" charset="0"/>
                      </a:endParaRPr>
                    </a:p>
                  </a:txBody>
                  <a:tcPr>
                    <a:solidFill>
                      <a:srgbClr val="004B82"/>
                    </a:solidFill>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Κυριακόπουλος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Νικηφόρος</a:t>
                      </a:r>
                      <a:endParaRPr lang="el-GR" sz="1400" b="0" dirty="0">
                        <a:latin typeface="+mn-lt"/>
                      </a:endParaRPr>
                    </a:p>
                  </a:txBody>
                  <a:tcPr/>
                </a:tc>
                <a:tc>
                  <a:txBody>
                    <a:bodyPr/>
                    <a:lstStyle/>
                    <a:p>
                      <a:pPr algn="l"/>
                      <a:r>
                        <a:rPr lang="el-GR" altLang="el-GR" sz="1400" b="0" dirty="0" smtClean="0">
                          <a:latin typeface="+mn-lt"/>
                          <a:cs typeface="Arial" charset="0"/>
                        </a:rPr>
                        <a:t>213</a:t>
                      </a:r>
                      <a:endParaRPr lang="el-GR" sz="1400" b="0" dirty="0">
                        <a:latin typeface="+mn-lt"/>
                      </a:endParaRPr>
                    </a:p>
                  </a:txBody>
                  <a:tcPr/>
                </a:tc>
                <a:tc>
                  <a:txBody>
                    <a:bodyPr/>
                    <a:lstStyle/>
                    <a:p>
                      <a:pPr algn="l" eaLnBrk="1" hangingPunct="1"/>
                      <a:r>
                        <a:rPr lang="el-GR" altLang="el-GR" sz="1400" b="0" dirty="0" smtClean="0">
                          <a:latin typeface="+mn-lt"/>
                          <a:cs typeface="Arial" charset="0"/>
                        </a:rPr>
                        <a:t>Δ</a:t>
                      </a:r>
                      <a:endParaRPr lang="en-US" altLang="el-GR" sz="1400" b="0" dirty="0">
                        <a:latin typeface="+mn-lt"/>
                        <a:cs typeface="Times New Roman" pitchFamily="18" charset="0"/>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Αποστόλου</a:t>
                      </a:r>
                      <a:endParaRPr lang="el-GR" sz="1400" b="0" dirty="0">
                        <a:latin typeface="+mn-lt"/>
                      </a:endParaRPr>
                    </a:p>
                  </a:txBody>
                  <a:tcPr/>
                </a:tc>
                <a:tc>
                  <a:txBody>
                    <a:bodyPr/>
                    <a:lstStyle/>
                    <a:p>
                      <a:pPr algn="l" eaLnBrk="1" hangingPunct="1"/>
                      <a:r>
                        <a:rPr lang="el-GR" altLang="el-GR" sz="1400" b="0" dirty="0" smtClean="0">
                          <a:latin typeface="+mn-lt"/>
                          <a:cs typeface="Arial" charset="0"/>
                        </a:rPr>
                        <a:t>Ζωή</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816</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a:t>
                      </a:r>
                      <a:endParaRPr lang="el-GR" sz="1400" b="0" dirty="0">
                        <a:latin typeface="+mn-lt"/>
                      </a:endParaRPr>
                    </a:p>
                  </a:txBody>
                  <a:tcPr/>
                </a:tc>
              </a:tr>
              <a:tr h="201131">
                <a:tc>
                  <a:txBody>
                    <a:bodyPr/>
                    <a:lstStyle/>
                    <a:p>
                      <a:pPr algn="l" eaLnBrk="1" hangingPunct="1"/>
                      <a:r>
                        <a:rPr lang="el-GR" altLang="el-GR" sz="1400" b="0" dirty="0" smtClean="0">
                          <a:latin typeface="+mn-lt"/>
                          <a:cs typeface="Arial" charset="0"/>
                        </a:rPr>
                        <a:t>Παπαπέτρου</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Νικόλαος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450</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a:t>
                      </a:r>
                      <a:endParaRPr lang="el-GR" sz="1400" b="0" dirty="0">
                        <a:latin typeface="+mn-lt"/>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err="1" smtClean="0">
                          <a:latin typeface="+mn-lt"/>
                          <a:cs typeface="Arial" charset="0"/>
                        </a:rPr>
                        <a:t>Ζευγαρίδης</a:t>
                      </a:r>
                      <a:endParaRPr lang="el-GR" sz="1400" b="0" dirty="0">
                        <a:latin typeface="+mn-lt"/>
                      </a:endParaRPr>
                    </a:p>
                  </a:txBody>
                  <a:tcPr/>
                </a:tc>
                <a:tc>
                  <a:txBody>
                    <a:bodyPr/>
                    <a:lstStyle/>
                    <a:p>
                      <a:pPr algn="l"/>
                      <a:r>
                        <a:rPr lang="el-GR" altLang="el-GR" sz="1400" b="0" dirty="0" smtClean="0">
                          <a:latin typeface="+mn-lt"/>
                          <a:cs typeface="Arial" charset="0"/>
                        </a:rPr>
                        <a:t>Ορέστης</a:t>
                      </a:r>
                      <a:endParaRPr lang="el-GR" sz="1400" b="0" dirty="0">
                        <a:latin typeface="+mn-lt"/>
                      </a:endParaRPr>
                    </a:p>
                  </a:txBody>
                  <a:tcPr/>
                </a:tc>
                <a:tc>
                  <a:txBody>
                    <a:bodyPr/>
                    <a:lstStyle/>
                    <a:p>
                      <a:pPr algn="l"/>
                      <a:r>
                        <a:rPr lang="el-GR" altLang="el-GR" sz="1400" b="0" dirty="0" smtClean="0">
                          <a:latin typeface="+mn-lt"/>
                          <a:cs typeface="Arial" charset="0"/>
                        </a:rPr>
                        <a:t>346</a:t>
                      </a:r>
                      <a:endParaRPr lang="el-GR" sz="1400" b="0" dirty="0">
                        <a:latin typeface="+mn-lt"/>
                      </a:endParaRPr>
                    </a:p>
                  </a:txBody>
                  <a:tcPr/>
                </a:tc>
                <a:tc>
                  <a:txBody>
                    <a:bodyPr/>
                    <a:lstStyle/>
                    <a:p>
                      <a:pPr algn="l"/>
                      <a:r>
                        <a:rPr lang="el-GR" altLang="el-GR" sz="1400" b="0" dirty="0" smtClean="0">
                          <a:latin typeface="+mn-lt"/>
                          <a:cs typeface="Arial" charset="0"/>
                        </a:rPr>
                        <a:t>Γ</a:t>
                      </a:r>
                      <a:endParaRPr lang="el-GR" sz="1400" b="0" dirty="0">
                        <a:latin typeface="+mn-lt"/>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err="1" smtClean="0">
                          <a:latin typeface="+mn-lt"/>
                          <a:cs typeface="Arial" charset="0"/>
                        </a:rPr>
                        <a:t>Κοταμανίδου</a:t>
                      </a:r>
                      <a:endParaRPr lang="el-GR" sz="1400" b="0" dirty="0">
                        <a:latin typeface="+mn-lt"/>
                      </a:endParaRPr>
                    </a:p>
                  </a:txBody>
                  <a:tcPr/>
                </a:tc>
                <a:tc>
                  <a:txBody>
                    <a:bodyPr/>
                    <a:lstStyle/>
                    <a:p>
                      <a:pPr algn="l" eaLnBrk="1" hangingPunct="1"/>
                      <a:r>
                        <a:rPr lang="el-GR" altLang="el-GR" sz="1400" b="0" dirty="0" smtClean="0">
                          <a:latin typeface="+mn-lt"/>
                          <a:cs typeface="Arial" charset="0"/>
                        </a:rPr>
                        <a:t>Ειρήνη</a:t>
                      </a:r>
                      <a:endParaRPr lang="en-US" altLang="el-GR" sz="1400" b="0" dirty="0">
                        <a:latin typeface="+mn-lt"/>
                        <a:cs typeface="Times New Roman" pitchFamily="18" charset="0"/>
                      </a:endParaRPr>
                    </a:p>
                  </a:txBody>
                  <a:tcPr/>
                </a:tc>
                <a:tc>
                  <a:txBody>
                    <a:bodyPr/>
                    <a:lstStyle/>
                    <a:p>
                      <a:pPr algn="l"/>
                      <a:r>
                        <a:rPr lang="el-GR" altLang="el-GR" sz="1400" b="0" dirty="0" smtClean="0">
                          <a:latin typeface="+mn-lt"/>
                          <a:cs typeface="Arial" charset="0"/>
                        </a:rPr>
                        <a:t>610</a:t>
                      </a:r>
                      <a:endParaRPr lang="el-GR" sz="1400" b="0" dirty="0">
                        <a:latin typeface="+mn-lt"/>
                      </a:endParaRPr>
                    </a:p>
                  </a:txBody>
                  <a:tcPr/>
                </a:tc>
                <a:tc>
                  <a:txBody>
                    <a:bodyPr/>
                    <a:lstStyle/>
                    <a:p>
                      <a:pPr algn="l"/>
                      <a:r>
                        <a:rPr lang="el-GR" altLang="el-GR" sz="1400" b="0" dirty="0" smtClean="0">
                          <a:latin typeface="+mn-lt"/>
                          <a:cs typeface="Arial" charset="0"/>
                        </a:rPr>
                        <a:t>Α</a:t>
                      </a:r>
                      <a:endParaRPr lang="el-GR" sz="1400" b="0" dirty="0">
                        <a:latin typeface="+mn-lt"/>
                      </a:endParaRPr>
                    </a:p>
                  </a:txBody>
                  <a:tcPr/>
                </a:tc>
              </a:tr>
            </a:tbl>
          </a:graphicData>
        </a:graphic>
      </p:graphicFrame>
    </p:spTree>
    <p:extLst>
      <p:ext uri="{BB962C8B-B14F-4D97-AF65-F5344CB8AC3E}">
        <p14:creationId xmlns:p14="http://schemas.microsoft.com/office/powerpoint/2010/main" val="1805002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116632"/>
            <a:ext cx="8229600" cy="648072"/>
          </a:xfrm>
        </p:spPr>
        <p:txBody>
          <a:bodyPr>
            <a:noAutofit/>
          </a:bodyPr>
          <a:lstStyle/>
          <a:p>
            <a:pPr eaLnBrk="1" hangingPunct="1"/>
            <a:r>
              <a:rPr lang="el-GR" altLang="el-GR" sz="3200" b="1" dirty="0" smtClean="0">
                <a:latin typeface="+mn-lt"/>
                <a:cs typeface="Arial" charset="0"/>
              </a:rPr>
              <a:t>Διαχείριση σχεσιακών βάσεων δεδομένων με γλώσσα </a:t>
            </a:r>
            <a:r>
              <a:rPr lang="en-US" altLang="el-GR" sz="3200" b="1" dirty="0" smtClean="0">
                <a:latin typeface="+mn-lt"/>
                <a:cs typeface="Arial" charset="0"/>
              </a:rPr>
              <a:t>SQL</a:t>
            </a:r>
            <a:endParaRPr lang="el-GR" altLang="el-GR" sz="3200" b="1" dirty="0" smtClean="0">
              <a:latin typeface="+mn-lt"/>
              <a:cs typeface="Arial" charset="0"/>
            </a:endParaRPr>
          </a:p>
        </p:txBody>
      </p:sp>
      <p:sp>
        <p:nvSpPr>
          <p:cNvPr id="16387" name="Rectangle 3"/>
          <p:cNvSpPr>
            <a:spLocks noGrp="1" noChangeArrowheads="1"/>
          </p:cNvSpPr>
          <p:nvPr>
            <p:ph idx="1"/>
          </p:nvPr>
        </p:nvSpPr>
        <p:spPr>
          <a:xfrm>
            <a:off x="467544" y="980728"/>
            <a:ext cx="8229600" cy="432048"/>
          </a:xfrm>
        </p:spPr>
        <p:txBody>
          <a:bodyPr>
            <a:normAutofit/>
          </a:bodyPr>
          <a:lstStyle/>
          <a:p>
            <a:pPr algn="just" eaLnBrk="1" hangingPunct="1"/>
            <a:r>
              <a:rPr lang="el-GR" altLang="el-GR" sz="2000" dirty="0" smtClean="0">
                <a:cs typeface="Arial" charset="0"/>
              </a:rPr>
              <a:t>Απόσπασμα απλουστευμένης σχεσιακής (</a:t>
            </a:r>
            <a:r>
              <a:rPr lang="en-US" altLang="el-GR" sz="2000" dirty="0" smtClean="0">
                <a:cs typeface="Arial" charset="0"/>
              </a:rPr>
              <a:t>relational</a:t>
            </a:r>
            <a:r>
              <a:rPr lang="el-GR" altLang="el-GR" sz="2000" dirty="0" smtClean="0">
                <a:cs typeface="Arial" charset="0"/>
              </a:rPr>
              <a:t>) βάσης δεδομένων</a:t>
            </a:r>
          </a:p>
        </p:txBody>
      </p:sp>
      <p:sp>
        <p:nvSpPr>
          <p:cNvPr id="16390" name="Text Box 166"/>
          <p:cNvSpPr txBox="1">
            <a:spLocks noChangeArrowheads="1"/>
          </p:cNvSpPr>
          <p:nvPr/>
        </p:nvSpPr>
        <p:spPr bwMode="auto">
          <a:xfrm>
            <a:off x="7596336" y="1943396"/>
            <a:ext cx="129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600" dirty="0">
                <a:latin typeface="+mn-lt"/>
              </a:rPr>
              <a:t>Πίνακας </a:t>
            </a:r>
            <a:r>
              <a:rPr lang="el-GR" altLang="el-GR" sz="1600" dirty="0" smtClean="0">
                <a:latin typeface="+mn-lt"/>
              </a:rPr>
              <a:t>«</a:t>
            </a:r>
            <a:r>
              <a:rPr lang="en-US" altLang="el-GR" sz="1600" dirty="0" smtClean="0">
                <a:latin typeface="+mn-lt"/>
              </a:rPr>
              <a:t>FOITHTES</a:t>
            </a:r>
            <a:r>
              <a:rPr lang="el-GR" altLang="el-GR" sz="1600" dirty="0" smtClean="0">
                <a:latin typeface="+mn-lt"/>
              </a:rPr>
              <a:t>»</a:t>
            </a:r>
            <a:endParaRPr lang="el-GR" altLang="el-GR" sz="1600" dirty="0">
              <a:latin typeface="+mn-lt"/>
            </a:endParaRPr>
          </a:p>
        </p:txBody>
      </p:sp>
      <p:sp>
        <p:nvSpPr>
          <p:cNvPr id="16391" name="Text Box 167"/>
          <p:cNvSpPr txBox="1">
            <a:spLocks noChangeArrowheads="1"/>
          </p:cNvSpPr>
          <p:nvPr/>
        </p:nvSpPr>
        <p:spPr bwMode="auto">
          <a:xfrm>
            <a:off x="7000808" y="4797152"/>
            <a:ext cx="1603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1600" dirty="0">
                <a:latin typeface="+mn-lt"/>
              </a:rPr>
              <a:t>Πίνακας </a:t>
            </a:r>
            <a:r>
              <a:rPr lang="el-GR" altLang="el-GR" sz="1600" dirty="0" smtClean="0">
                <a:latin typeface="+mn-lt"/>
              </a:rPr>
              <a:t>«</a:t>
            </a:r>
            <a:r>
              <a:rPr lang="en-US" altLang="el-GR" sz="1600" dirty="0" smtClean="0">
                <a:latin typeface="+mn-lt"/>
              </a:rPr>
              <a:t>MATHIMATA</a:t>
            </a:r>
            <a:r>
              <a:rPr lang="el-GR" altLang="el-GR" sz="1600" dirty="0" smtClean="0">
                <a:latin typeface="+mn-lt"/>
              </a:rPr>
              <a:t>»</a:t>
            </a:r>
            <a:endParaRPr lang="el-GR" altLang="el-GR" sz="1600" dirty="0">
              <a:latin typeface="+mn-lt"/>
            </a:endParaRPr>
          </a:p>
        </p:txBody>
      </p:sp>
      <p:graphicFrame>
        <p:nvGraphicFramePr>
          <p:cNvPr id="169" name="Table 168"/>
          <p:cNvGraphicFramePr>
            <a:graphicFrameLocks noGrp="1"/>
          </p:cNvGraphicFramePr>
          <p:nvPr>
            <p:extLst>
              <p:ext uri="{D42A27DB-BD31-4B8C-83A1-F6EECF244321}">
                <p14:modId xmlns:p14="http://schemas.microsoft.com/office/powerpoint/2010/main" val="3726855090"/>
              </p:ext>
            </p:extLst>
          </p:nvPr>
        </p:nvGraphicFramePr>
        <p:xfrm>
          <a:off x="827584" y="3200400"/>
          <a:ext cx="6096000" cy="3657600"/>
        </p:xfrm>
        <a:graphic>
          <a:graphicData uri="http://schemas.openxmlformats.org/drawingml/2006/table">
            <a:tbl>
              <a:tblPr firstRow="1" bandRow="1">
                <a:tableStyleId>{5C22544A-7EE6-4342-B048-85BDC9FD1C3A}</a:tableStyleId>
              </a:tblPr>
              <a:tblGrid>
                <a:gridCol w="3960440"/>
                <a:gridCol w="2135560"/>
              </a:tblGrid>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cs typeface="Arial" charset="0"/>
                        </a:rPr>
                        <a:t>MATHIMA</a:t>
                      </a:r>
                      <a:endParaRPr lang="el-GR" sz="1400" b="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KWDIKOS_MATHIMATOS</a:t>
                      </a:r>
                      <a:endParaRPr lang="el-GR" sz="1400" b="0" dirty="0">
                        <a:latin typeface="+mn-lt"/>
                      </a:endParaRPr>
                    </a:p>
                  </a:txBody>
                  <a:tcPr>
                    <a:solidFill>
                      <a:srgbClr val="004B82"/>
                    </a:solidFill>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Αρχές Οικονομικής 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Α1</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Προγραμματισμός Η/Υ Ι</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Α5</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Ανθρώπινες Σχέσεις στην εργασία</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Α8</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Προγραμματισμός Η/Υ  ΙΙ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Β5</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Χρήμα - Πίστη - Τράπεζες</a:t>
                      </a:r>
                      <a:endParaRPr lang="en-US" altLang="el-GR" sz="1400" b="0" dirty="0">
                        <a:latin typeface="+mn-lt"/>
                        <a:cs typeface="Times New Roman" pitchFamily="18" charset="0"/>
                      </a:endParaRPr>
                    </a:p>
                  </a:txBody>
                  <a:tcPr/>
                </a:tc>
                <a:tc>
                  <a:txBody>
                    <a:bodyPr/>
                    <a:lstStyle/>
                    <a:p>
                      <a:pPr algn="l"/>
                      <a:r>
                        <a:rPr lang="el-GR" altLang="el-GR" sz="1400" b="0" dirty="0" smtClean="0">
                          <a:latin typeface="+mn-lt"/>
                          <a:cs typeface="Arial" charset="0"/>
                        </a:rPr>
                        <a:t>Γ1</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Εισαγωγή στο Αστικό Δίκαιο</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Α4</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Στατιστική Επιχειρήσεων</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Β2</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Οικονομική της Διοίκησης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Γ3</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Ιστορία και Αρχές Συνεργατισμού</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Γ7</a:t>
                      </a:r>
                      <a:endParaRPr lang="el-GR" sz="1400" b="0" dirty="0">
                        <a:latin typeface="+mn-lt"/>
                      </a:endParaRPr>
                    </a:p>
                  </a:txBody>
                  <a:tcPr/>
                </a:tc>
              </a:tr>
              <a:tr h="168463">
                <a:tc>
                  <a:txBody>
                    <a:bodyPr/>
                    <a:lstStyle/>
                    <a:p>
                      <a:pPr algn="l" eaLnBrk="1" hangingPunct="1"/>
                      <a:r>
                        <a:rPr lang="el-GR" altLang="el-GR" sz="1400" b="0" dirty="0" smtClean="0">
                          <a:latin typeface="+mn-lt"/>
                          <a:cs typeface="Arial" charset="0"/>
                        </a:rPr>
                        <a:t>Συστήματα Πληροφοριών Διοίκησης</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Γ6</a:t>
                      </a:r>
                      <a:endParaRPr lang="el-GR" sz="1400" b="0" dirty="0">
                        <a:latin typeface="+mn-lt"/>
                      </a:endParaRPr>
                    </a:p>
                  </a:txBody>
                  <a:tcPr/>
                </a:tc>
              </a:tr>
              <a:tr h="168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Γενική Λογιστική Ι</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Α3</a:t>
                      </a:r>
                      <a:endParaRPr lang="el-GR" sz="1400" b="0" dirty="0">
                        <a:latin typeface="+mn-lt"/>
                      </a:endParaRPr>
                    </a:p>
                  </a:txBody>
                  <a:tcPr/>
                </a:tc>
              </a:tr>
            </a:tbl>
          </a:graphicData>
        </a:graphic>
      </p:graphicFrame>
      <p:graphicFrame>
        <p:nvGraphicFramePr>
          <p:cNvPr id="170" name="Table 169"/>
          <p:cNvGraphicFramePr>
            <a:graphicFrameLocks noGrp="1"/>
          </p:cNvGraphicFramePr>
          <p:nvPr>
            <p:extLst>
              <p:ext uri="{D42A27DB-BD31-4B8C-83A1-F6EECF244321}">
                <p14:modId xmlns:p14="http://schemas.microsoft.com/office/powerpoint/2010/main" val="3567849711"/>
              </p:ext>
            </p:extLst>
          </p:nvPr>
        </p:nvGraphicFramePr>
        <p:xfrm>
          <a:off x="827584" y="1307034"/>
          <a:ext cx="6768752" cy="1828800"/>
        </p:xfrm>
        <a:graphic>
          <a:graphicData uri="http://schemas.openxmlformats.org/drawingml/2006/table">
            <a:tbl>
              <a:tblPr firstRow="1" bandRow="1">
                <a:tableStyleId>{5C22544A-7EE6-4342-B048-85BDC9FD1C3A}</a:tableStyleId>
              </a:tblPr>
              <a:tblGrid>
                <a:gridCol w="1692188"/>
                <a:gridCol w="1692188"/>
                <a:gridCol w="2088232"/>
                <a:gridCol w="1296144"/>
              </a:tblGrid>
              <a:tr h="201131">
                <a:tc>
                  <a:txBody>
                    <a:bodyPr/>
                    <a:lstStyle/>
                    <a:p>
                      <a:pPr algn="l" eaLnBrk="1" hangingPunct="1"/>
                      <a:r>
                        <a:rPr lang="en-US" altLang="el-GR" sz="1400" b="1" dirty="0" smtClean="0">
                          <a:solidFill>
                            <a:srgbClr val="FFFFFF"/>
                          </a:solidFill>
                          <a:latin typeface="+mn-lt"/>
                          <a:cs typeface="Arial" charset="0"/>
                        </a:rPr>
                        <a:t>EPWNYMO</a:t>
                      </a:r>
                      <a:r>
                        <a:rPr lang="el-GR" altLang="el-GR" sz="1400" b="1" dirty="0" smtClean="0">
                          <a:solidFill>
                            <a:srgbClr val="FFFFFF"/>
                          </a:solidFill>
                          <a:latin typeface="+mn-lt"/>
                          <a:cs typeface="Arial" charset="0"/>
                        </a:rPr>
                        <a:t> </a:t>
                      </a:r>
                      <a:endParaRPr lang="en-US" altLang="el-GR" sz="14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ONOMA</a:t>
                      </a:r>
                      <a:endParaRPr lang="el-GR" sz="14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400" b="1" dirty="0" smtClean="0">
                          <a:solidFill>
                            <a:srgbClr val="FFFFFF"/>
                          </a:solidFill>
                          <a:latin typeface="+mn-lt"/>
                          <a:cs typeface="Arial" charset="0"/>
                        </a:rPr>
                        <a:t>ARITMHT</a:t>
                      </a:r>
                      <a:endParaRPr lang="el-GR" sz="1400" b="1" dirty="0">
                        <a:latin typeface="+mn-lt"/>
                      </a:endParaRPr>
                    </a:p>
                  </a:txBody>
                  <a:tcPr>
                    <a:solidFill>
                      <a:srgbClr val="004B82"/>
                    </a:solidFill>
                  </a:tcPr>
                </a:tc>
                <a:tc>
                  <a:txBody>
                    <a:bodyPr/>
                    <a:lstStyle/>
                    <a:p>
                      <a:pPr algn="l" eaLnBrk="1" hangingPunct="1"/>
                      <a:r>
                        <a:rPr lang="en-US" altLang="el-GR" sz="1400" b="1" dirty="0" smtClean="0">
                          <a:solidFill>
                            <a:srgbClr val="FFFFFF"/>
                          </a:solidFill>
                          <a:latin typeface="+mn-lt"/>
                          <a:cs typeface="Arial" charset="0"/>
                        </a:rPr>
                        <a:t>EXAMHNO</a:t>
                      </a:r>
                      <a:endParaRPr lang="en-US" altLang="el-GR" sz="1400" b="1" dirty="0">
                        <a:latin typeface="+mn-lt"/>
                        <a:cs typeface="Times New Roman" pitchFamily="18" charset="0"/>
                      </a:endParaRPr>
                    </a:p>
                  </a:txBody>
                  <a:tcPr>
                    <a:solidFill>
                      <a:srgbClr val="004B82"/>
                    </a:solidFill>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Κυριακόπουλος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Νικηφόρος</a:t>
                      </a:r>
                      <a:endParaRPr lang="el-GR" sz="1400" b="0" dirty="0">
                        <a:latin typeface="+mn-lt"/>
                      </a:endParaRPr>
                    </a:p>
                  </a:txBody>
                  <a:tcPr/>
                </a:tc>
                <a:tc>
                  <a:txBody>
                    <a:bodyPr/>
                    <a:lstStyle/>
                    <a:p>
                      <a:pPr algn="l"/>
                      <a:r>
                        <a:rPr lang="el-GR" altLang="el-GR" sz="1400" b="0" dirty="0" smtClean="0">
                          <a:latin typeface="+mn-lt"/>
                          <a:cs typeface="Arial" charset="0"/>
                        </a:rPr>
                        <a:t>213</a:t>
                      </a:r>
                      <a:endParaRPr lang="el-GR" sz="1400" b="0" dirty="0">
                        <a:latin typeface="+mn-lt"/>
                      </a:endParaRPr>
                    </a:p>
                  </a:txBody>
                  <a:tcPr/>
                </a:tc>
                <a:tc>
                  <a:txBody>
                    <a:bodyPr/>
                    <a:lstStyle/>
                    <a:p>
                      <a:pPr algn="l" eaLnBrk="1" hangingPunct="1"/>
                      <a:r>
                        <a:rPr lang="el-GR" altLang="el-GR" sz="1400" b="0" dirty="0" smtClean="0">
                          <a:latin typeface="+mn-lt"/>
                          <a:cs typeface="Arial" charset="0"/>
                        </a:rPr>
                        <a:t>Δ</a:t>
                      </a:r>
                      <a:endParaRPr lang="en-US" altLang="el-GR" sz="1400" b="0" dirty="0">
                        <a:latin typeface="+mn-lt"/>
                        <a:cs typeface="Times New Roman" pitchFamily="18" charset="0"/>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Αποστόλου</a:t>
                      </a:r>
                      <a:endParaRPr lang="el-GR" sz="1400" b="0" dirty="0">
                        <a:latin typeface="+mn-lt"/>
                      </a:endParaRPr>
                    </a:p>
                  </a:txBody>
                  <a:tcPr/>
                </a:tc>
                <a:tc>
                  <a:txBody>
                    <a:bodyPr/>
                    <a:lstStyle/>
                    <a:p>
                      <a:pPr algn="l" eaLnBrk="1" hangingPunct="1"/>
                      <a:r>
                        <a:rPr lang="el-GR" altLang="el-GR" sz="1400" b="0" dirty="0" smtClean="0">
                          <a:latin typeface="+mn-lt"/>
                          <a:cs typeface="Arial" charset="0"/>
                        </a:rPr>
                        <a:t>Ζωή</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816</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Α</a:t>
                      </a:r>
                      <a:endParaRPr lang="el-GR" sz="1400" b="0" dirty="0">
                        <a:latin typeface="+mn-lt"/>
                      </a:endParaRPr>
                    </a:p>
                  </a:txBody>
                  <a:tcPr/>
                </a:tc>
              </a:tr>
              <a:tr h="201131">
                <a:tc>
                  <a:txBody>
                    <a:bodyPr/>
                    <a:lstStyle/>
                    <a:p>
                      <a:pPr algn="l" eaLnBrk="1" hangingPunct="1"/>
                      <a:r>
                        <a:rPr lang="el-GR" altLang="el-GR" sz="1400" b="0" dirty="0" smtClean="0">
                          <a:latin typeface="+mn-lt"/>
                          <a:cs typeface="Arial" charset="0"/>
                        </a:rPr>
                        <a:t>Παπαπέτρου</a:t>
                      </a:r>
                      <a:endParaRPr lang="en-US" altLang="el-GR" sz="14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Νικόλαος</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450</a:t>
                      </a:r>
                      <a:endParaRPr lang="el-GR" sz="14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smtClean="0">
                          <a:latin typeface="+mn-lt"/>
                          <a:cs typeface="Arial" charset="0"/>
                        </a:rPr>
                        <a:t>Β</a:t>
                      </a:r>
                      <a:endParaRPr lang="el-GR" sz="1400" b="0" dirty="0">
                        <a:latin typeface="+mn-lt"/>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err="1" smtClean="0">
                          <a:latin typeface="+mn-lt"/>
                          <a:cs typeface="Arial" charset="0"/>
                        </a:rPr>
                        <a:t>Ζευγαρίδης</a:t>
                      </a:r>
                      <a:endParaRPr lang="el-GR" sz="1400" b="0" dirty="0">
                        <a:latin typeface="+mn-lt"/>
                      </a:endParaRPr>
                    </a:p>
                  </a:txBody>
                  <a:tcPr/>
                </a:tc>
                <a:tc>
                  <a:txBody>
                    <a:bodyPr/>
                    <a:lstStyle/>
                    <a:p>
                      <a:pPr algn="l"/>
                      <a:r>
                        <a:rPr lang="el-GR" altLang="el-GR" sz="1400" b="0" dirty="0" smtClean="0">
                          <a:latin typeface="+mn-lt"/>
                          <a:cs typeface="Arial" charset="0"/>
                        </a:rPr>
                        <a:t>Ορέστης</a:t>
                      </a:r>
                      <a:endParaRPr lang="el-GR" sz="1400" b="0" dirty="0">
                        <a:latin typeface="+mn-lt"/>
                      </a:endParaRPr>
                    </a:p>
                  </a:txBody>
                  <a:tcPr/>
                </a:tc>
                <a:tc>
                  <a:txBody>
                    <a:bodyPr/>
                    <a:lstStyle/>
                    <a:p>
                      <a:pPr algn="l"/>
                      <a:r>
                        <a:rPr lang="el-GR" altLang="el-GR" sz="1400" b="0" dirty="0" smtClean="0">
                          <a:latin typeface="+mn-lt"/>
                          <a:cs typeface="Arial" charset="0"/>
                        </a:rPr>
                        <a:t>346</a:t>
                      </a:r>
                      <a:endParaRPr lang="el-GR" sz="1400" b="0" dirty="0">
                        <a:latin typeface="+mn-lt"/>
                      </a:endParaRPr>
                    </a:p>
                  </a:txBody>
                  <a:tcPr/>
                </a:tc>
                <a:tc>
                  <a:txBody>
                    <a:bodyPr/>
                    <a:lstStyle/>
                    <a:p>
                      <a:pPr algn="l"/>
                      <a:r>
                        <a:rPr lang="el-GR" altLang="el-GR" sz="1400" b="0" dirty="0" smtClean="0">
                          <a:latin typeface="+mn-lt"/>
                          <a:cs typeface="Arial" charset="0"/>
                        </a:rPr>
                        <a:t>Γ</a:t>
                      </a:r>
                      <a:endParaRPr lang="el-GR" sz="1400" b="0" dirty="0">
                        <a:latin typeface="+mn-lt"/>
                      </a:endParaRPr>
                    </a:p>
                  </a:txBody>
                  <a:tcPr/>
                </a:tc>
              </a:tr>
              <a:tr h="201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400" b="0" dirty="0" err="1" smtClean="0">
                          <a:latin typeface="+mn-lt"/>
                          <a:cs typeface="Arial" charset="0"/>
                        </a:rPr>
                        <a:t>Κοταμανίδου</a:t>
                      </a:r>
                      <a:endParaRPr lang="el-GR" sz="1400" b="0" dirty="0">
                        <a:latin typeface="+mn-lt"/>
                      </a:endParaRPr>
                    </a:p>
                  </a:txBody>
                  <a:tcPr/>
                </a:tc>
                <a:tc>
                  <a:txBody>
                    <a:bodyPr/>
                    <a:lstStyle/>
                    <a:p>
                      <a:pPr algn="l" eaLnBrk="1" hangingPunct="1"/>
                      <a:r>
                        <a:rPr lang="el-GR" altLang="el-GR" sz="1400" b="0" dirty="0" smtClean="0">
                          <a:latin typeface="+mn-lt"/>
                          <a:cs typeface="Arial" charset="0"/>
                        </a:rPr>
                        <a:t>Ειρήνη</a:t>
                      </a:r>
                      <a:endParaRPr lang="en-US" altLang="el-GR" sz="1400" b="0" dirty="0">
                        <a:latin typeface="+mn-lt"/>
                        <a:cs typeface="Times New Roman" pitchFamily="18" charset="0"/>
                      </a:endParaRPr>
                    </a:p>
                  </a:txBody>
                  <a:tcPr/>
                </a:tc>
                <a:tc>
                  <a:txBody>
                    <a:bodyPr/>
                    <a:lstStyle/>
                    <a:p>
                      <a:pPr algn="l"/>
                      <a:r>
                        <a:rPr lang="el-GR" altLang="el-GR" sz="1400" b="0" dirty="0" smtClean="0">
                          <a:latin typeface="+mn-lt"/>
                          <a:cs typeface="Arial" charset="0"/>
                        </a:rPr>
                        <a:t>610</a:t>
                      </a:r>
                      <a:endParaRPr lang="el-GR" sz="1400" b="0" dirty="0">
                        <a:latin typeface="+mn-lt"/>
                      </a:endParaRPr>
                    </a:p>
                  </a:txBody>
                  <a:tcPr/>
                </a:tc>
                <a:tc>
                  <a:txBody>
                    <a:bodyPr/>
                    <a:lstStyle/>
                    <a:p>
                      <a:pPr algn="l"/>
                      <a:r>
                        <a:rPr lang="el-GR" altLang="el-GR" sz="1400" b="0" dirty="0" smtClean="0">
                          <a:latin typeface="+mn-lt"/>
                          <a:cs typeface="Arial" charset="0"/>
                        </a:rPr>
                        <a:t>Α</a:t>
                      </a:r>
                      <a:endParaRPr lang="el-GR" sz="1400" b="0" dirty="0">
                        <a:latin typeface="+mn-lt"/>
                      </a:endParaRPr>
                    </a:p>
                  </a:txBody>
                  <a:tcPr/>
                </a:tc>
              </a:tr>
            </a:tbl>
          </a:graphicData>
        </a:graphic>
      </p:graphicFrame>
    </p:spTree>
    <p:extLst>
      <p:ext uri="{BB962C8B-B14F-4D97-AF65-F5344CB8AC3E}">
        <p14:creationId xmlns:p14="http://schemas.microsoft.com/office/powerpoint/2010/main" val="260134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Τι είναι οι βάσεις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3" name="Rectangle 2"/>
          <p:cNvSpPr/>
          <p:nvPr/>
        </p:nvSpPr>
        <p:spPr>
          <a:xfrm>
            <a:off x="251520" y="1844824"/>
            <a:ext cx="6912768" cy="2677656"/>
          </a:xfrm>
          <a:prstGeom prst="rect">
            <a:avLst/>
          </a:prstGeom>
        </p:spPr>
        <p:txBody>
          <a:bodyPr wrap="square">
            <a:spAutoFit/>
          </a:bodyPr>
          <a:lstStyle/>
          <a:p>
            <a:r>
              <a:rPr lang="el-GR" altLang="el-GR" sz="2400" b="1" dirty="0" smtClean="0">
                <a:solidFill>
                  <a:schemeClr val="accent4"/>
                </a:solidFill>
                <a:cs typeface="Arial" charset="0"/>
              </a:rPr>
              <a:t>Στην παρουσίαση αυτή πρέπει να ανατρέχετε τακτικά όλο το εξάμηνο για βλέπετε στοιχεία για το περιεχόμενο του μαθήματος, τα περιγράμματα, τους μαθησιακούς στόχους, τη βιβλιογραφία. </a:t>
            </a: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spTree>
    <p:extLst>
      <p:ext uri="{BB962C8B-B14F-4D97-AF65-F5344CB8AC3E}">
        <p14:creationId xmlns:p14="http://schemas.microsoft.com/office/powerpoint/2010/main" val="2213513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l-GR" altLang="el-GR" sz="3600" b="1" dirty="0" smtClean="0">
                <a:latin typeface="+mn-lt"/>
                <a:cs typeface="Arial" charset="0"/>
              </a:rPr>
              <a:t>Δημιουργία βάσεως δεδομένων</a:t>
            </a:r>
          </a:p>
        </p:txBody>
      </p:sp>
      <p:sp>
        <p:nvSpPr>
          <p:cNvPr id="17411" name="Rectangle 3"/>
          <p:cNvSpPr>
            <a:spLocks noGrp="1" noChangeArrowheads="1"/>
          </p:cNvSpPr>
          <p:nvPr>
            <p:ph idx="1"/>
          </p:nvPr>
        </p:nvSpPr>
        <p:spPr/>
        <p:txBody>
          <a:bodyPr>
            <a:normAutofit/>
          </a:bodyPr>
          <a:lstStyle/>
          <a:p>
            <a:pPr algn="just" eaLnBrk="1" hangingPunct="1"/>
            <a:r>
              <a:rPr lang="el-GR" altLang="el-GR" sz="2400" dirty="0" smtClean="0">
                <a:cs typeface="Arial" charset="0"/>
              </a:rPr>
              <a:t>Για να δημιουργηθεί αυτό το σχήμα της βάσης δεδομένων μπορούμε να χρησιμοποιήσουμε τις παρακάτω εντολές σε γλώσσα </a:t>
            </a:r>
            <a:r>
              <a:rPr lang="en-US" altLang="el-GR" sz="2400" dirty="0" smtClean="0">
                <a:cs typeface="Arial" charset="0"/>
              </a:rPr>
              <a:t>SQL </a:t>
            </a:r>
            <a:r>
              <a:rPr lang="en-US" altLang="el-GR" sz="2400" b="1" dirty="0" smtClean="0">
                <a:solidFill>
                  <a:srgbClr val="FF0000"/>
                </a:solidFill>
                <a:cs typeface="Arial" charset="0"/>
              </a:rPr>
              <a:t>(Oracle)</a:t>
            </a:r>
            <a:r>
              <a:rPr lang="el-GR" altLang="el-GR" sz="2400" dirty="0" smtClean="0">
                <a:cs typeface="Arial" charset="0"/>
              </a:rPr>
              <a:t>:</a:t>
            </a:r>
            <a:endParaRPr lang="en-US" altLang="el-GR" sz="2400" dirty="0" smtClean="0">
              <a:cs typeface="Arial" charset="0"/>
            </a:endParaRPr>
          </a:p>
          <a:p>
            <a:pPr marL="0" indent="0" algn="just" eaLnBrk="1" hangingPunct="1">
              <a:buNone/>
            </a:pPr>
            <a:r>
              <a:rPr lang="el-GR" altLang="el-GR" sz="1800" dirty="0" smtClean="0">
                <a:latin typeface="Arial" charset="0"/>
                <a:cs typeface="Arial" charset="0"/>
              </a:rPr>
              <a:t> </a:t>
            </a:r>
          </a:p>
          <a:p>
            <a:pPr marL="0" indent="0" eaLnBrk="1" hangingPunct="1">
              <a:buNone/>
            </a:pPr>
            <a:r>
              <a:rPr lang="en-US" altLang="el-GR" sz="1800" dirty="0" smtClean="0">
                <a:latin typeface="Courier New" panose="02070309020205020404" pitchFamily="49" charset="0"/>
                <a:cs typeface="Courier New" panose="02070309020205020404" pitchFamily="49" charset="0"/>
              </a:rPr>
              <a:t>CREATE TABLE FOITHTES(EPWNYMO VARCHAR2(20)</a:t>
            </a:r>
            <a:r>
              <a:rPr lang="el-GR"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 NOT NULL,</a:t>
            </a:r>
          </a:p>
          <a:p>
            <a:pPr marL="0" indent="0" eaLnBrk="1" hangingPunct="1">
              <a:buNone/>
            </a:pPr>
            <a:r>
              <a:rPr lang="en-US" altLang="el-GR" sz="1800" dirty="0" smtClean="0">
                <a:latin typeface="Courier New" panose="02070309020205020404" pitchFamily="49" charset="0"/>
                <a:cs typeface="Courier New" panose="02070309020205020404" pitchFamily="49" charset="0"/>
              </a:rPr>
              <a:t>    ONOMA VARCHAR2(20) NOT NULL, </a:t>
            </a:r>
          </a:p>
          <a:p>
            <a:pPr marL="0" indent="0" eaLnBrk="1" hangingPunct="1">
              <a:buNone/>
            </a:pPr>
            <a:r>
              <a:rPr lang="en-US" altLang="el-GR" sz="1800" dirty="0" smtClean="0">
                <a:latin typeface="Courier New" panose="02070309020205020404" pitchFamily="49" charset="0"/>
                <a:cs typeface="Courier New" panose="02070309020205020404" pitchFamily="49" charset="0"/>
              </a:rPr>
              <a:t>    ARITMHT NUMBER NOT NULL,    </a:t>
            </a:r>
          </a:p>
          <a:p>
            <a:pPr marL="0" indent="0" eaLnBrk="1" hangingPunct="1">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ΕΧΑΜΗΝΟ</a:t>
            </a:r>
            <a:r>
              <a:rPr lang="en-US" altLang="el-GR" sz="1800" dirty="0" smtClean="0">
                <a:latin typeface="Courier New" panose="02070309020205020404" pitchFamily="49" charset="0"/>
                <a:cs typeface="Courier New" panose="02070309020205020404" pitchFamily="49" charset="0"/>
              </a:rPr>
              <a:t> CHAR(3), PRIMARY KEY(ARITMHT));</a:t>
            </a:r>
          </a:p>
          <a:p>
            <a:pPr marL="0" indent="0" eaLnBrk="1" hangingPunct="1">
              <a:buNone/>
            </a:pPr>
            <a:r>
              <a:rPr lang="en-US" altLang="el-GR" sz="1800" dirty="0" smtClean="0">
                <a:latin typeface="Courier New" panose="02070309020205020404" pitchFamily="49" charset="0"/>
                <a:cs typeface="Courier New" panose="02070309020205020404" pitchFamily="49" charset="0"/>
              </a:rPr>
              <a:t>CREATE TABLE MATHIMATA(LEKTIKO VARCHAR2(20) NOT NULL,</a:t>
            </a:r>
          </a:p>
          <a:p>
            <a:pPr marL="0" indent="0" eaLnBrk="1" hangingPunct="1">
              <a:buNone/>
            </a:pPr>
            <a:r>
              <a:rPr lang="en-US" altLang="el-GR" sz="1800" dirty="0" smtClean="0">
                <a:latin typeface="Courier New" panose="02070309020205020404" pitchFamily="49" charset="0"/>
                <a:cs typeface="Courier New" panose="02070309020205020404" pitchFamily="49" charset="0"/>
              </a:rPr>
              <a:t>                         KWD_MAT NUMBER NOT NULL,</a:t>
            </a:r>
          </a:p>
          <a:p>
            <a:pPr marL="0" indent="0" eaLnBrk="1" hangingPunct="1">
              <a:buNone/>
            </a:pPr>
            <a:r>
              <a:rPr lang="el-GR"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PRIMARY KEY(KWD_MAT));</a:t>
            </a:r>
          </a:p>
          <a:p>
            <a:pPr marL="0" indent="0" algn="l" eaLnBrk="1" hangingPunct="1">
              <a:buNone/>
            </a:pPr>
            <a:r>
              <a:rPr lang="en-US" altLang="el-GR" sz="1800" dirty="0" smtClean="0">
                <a:latin typeface="Arial" charset="0"/>
                <a:cs typeface="Arial" charset="0"/>
              </a:rPr>
              <a:t> </a:t>
            </a:r>
          </a:p>
        </p:txBody>
      </p:sp>
    </p:spTree>
    <p:extLst>
      <p:ext uri="{BB962C8B-B14F-4D97-AF65-F5344CB8AC3E}">
        <p14:creationId xmlns:p14="http://schemas.microsoft.com/office/powerpoint/2010/main" val="1236700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Πρώτη αναφορά στην Εισαγωγή </a:t>
            </a:r>
            <a:r>
              <a:rPr lang="el-GR" dirty="0" smtClean="0"/>
              <a:t>στοιχείων</a:t>
            </a:r>
            <a:endParaRPr lang="el-GR" dirty="0"/>
          </a:p>
        </p:txBody>
      </p:sp>
      <p:sp>
        <p:nvSpPr>
          <p:cNvPr id="18434" name="Rectangle 4"/>
          <p:cNvSpPr>
            <a:spLocks noGrp="1" noChangeArrowheads="1"/>
          </p:cNvSpPr>
          <p:nvPr>
            <p:ph idx="1"/>
          </p:nvPr>
        </p:nvSpPr>
        <p:spPr>
          <a:noFill/>
        </p:spPr>
        <p:txBody>
          <a:bodyPr>
            <a:normAutofit/>
          </a:bodyPr>
          <a:lstStyle/>
          <a:p>
            <a:pPr marL="0" indent="0" eaLnBrk="1" hangingPunct="1">
              <a:buNone/>
            </a:pPr>
            <a:r>
              <a:rPr lang="en-US" altLang="el-GR" sz="1800" dirty="0" smtClean="0">
                <a:latin typeface="Courier New" panose="02070309020205020404" pitchFamily="49" charset="0"/>
                <a:cs typeface="Courier New" panose="02070309020205020404" pitchFamily="49" charset="0"/>
              </a:rPr>
              <a:t>INSERT INTO KATHIGHTES(EPWNYMO_KAT,  </a:t>
            </a:r>
            <a:r>
              <a:rPr lang="el-GR" altLang="el-GR" sz="1800" dirty="0" smtClean="0">
                <a:latin typeface="Courier New" panose="02070309020205020404" pitchFamily="49" charset="0"/>
                <a:cs typeface="Courier New" panose="02070309020205020404" pitchFamily="49" charset="0"/>
              </a:rPr>
              <a:t>  </a:t>
            </a:r>
          </a:p>
          <a:p>
            <a:pPr marL="0" indent="0" eaLnBrk="1" hangingPunct="1">
              <a:buNone/>
            </a:pPr>
            <a:r>
              <a:rPr lang="el-GR"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ONOMA_KAT,</a:t>
            </a:r>
            <a:r>
              <a:rPr lang="el-GR" altLang="el-GR" sz="1800" dirty="0" smtClean="0">
                <a:latin typeface="Courier New" panose="02070309020205020404" pitchFamily="49" charset="0"/>
                <a:cs typeface="Courier New" panose="02070309020205020404" pitchFamily="49" charset="0"/>
              </a:rPr>
              <a:t> </a:t>
            </a:r>
            <a:r>
              <a:rPr lang="de-DE" altLang="el-GR" sz="1800" dirty="0" smtClean="0">
                <a:latin typeface="Courier New" panose="02070309020205020404" pitchFamily="49" charset="0"/>
                <a:cs typeface="Courier New" panose="02070309020205020404" pitchFamily="49" charset="0"/>
              </a:rPr>
              <a:t>DIEFTH_KAT,  ARITMHT_KAT) </a:t>
            </a:r>
            <a:endParaRPr lang="en-US" altLang="el-GR" sz="1800" dirty="0" smtClean="0">
              <a:latin typeface="Courier New" panose="02070309020205020404" pitchFamily="49" charset="0"/>
              <a:cs typeface="Courier New" panose="02070309020205020404" pitchFamily="49" charset="0"/>
            </a:endParaRPr>
          </a:p>
          <a:p>
            <a:pPr marL="0" indent="0" eaLnBrk="1" hangingPunct="1">
              <a:buNone/>
            </a:pPr>
            <a:r>
              <a:rPr lang="de-DE" altLang="el-GR" sz="1800" dirty="0" smtClean="0">
                <a:latin typeface="Courier New" panose="02070309020205020404" pitchFamily="49" charset="0"/>
                <a:cs typeface="Courier New" panose="02070309020205020404" pitchFamily="49" charset="0"/>
              </a:rPr>
              <a:t>        </a:t>
            </a:r>
            <a:r>
              <a:rPr lang="en-US" altLang="el-GR" sz="1800" dirty="0" smtClean="0">
                <a:latin typeface="Courier New" panose="02070309020205020404" pitchFamily="49" charset="0"/>
                <a:cs typeface="Courier New" panose="02070309020205020404" pitchFamily="49" charset="0"/>
              </a:rPr>
              <a:t>VALUES (‘</a:t>
            </a:r>
            <a:r>
              <a:rPr lang="en-US" altLang="el-GR" sz="1800" dirty="0" err="1" smtClean="0">
                <a:latin typeface="Courier New" panose="02070309020205020404" pitchFamily="49" charset="0"/>
                <a:cs typeface="Courier New" panose="02070309020205020404" pitchFamily="49" charset="0"/>
              </a:rPr>
              <a:t>Codd</a:t>
            </a:r>
            <a:r>
              <a:rPr lang="en-US" altLang="el-GR" sz="1800" dirty="0" smtClean="0">
                <a:latin typeface="Courier New" panose="02070309020205020404" pitchFamily="49" charset="0"/>
                <a:cs typeface="Courier New" panose="02070309020205020404" pitchFamily="49" charset="0"/>
              </a:rPr>
              <a:t>’, ‘Ted’, ‘Mass.’, 10); </a:t>
            </a:r>
          </a:p>
          <a:p>
            <a:pPr marL="0" indent="0" eaLnBrk="1" hangingPunct="1">
              <a:buNone/>
            </a:pPr>
            <a:r>
              <a:rPr lang="en-US" altLang="el-GR" sz="1800" dirty="0" smtClean="0">
                <a:latin typeface="Courier New" panose="02070309020205020404" pitchFamily="49" charset="0"/>
                <a:cs typeface="Courier New" panose="02070309020205020404" pitchFamily="49" charset="0"/>
              </a:rPr>
              <a:t>INSERT INTO KATHIGHTES  VALUES (‘Ullman’, ‘Jeffrey’, ‘Calif.’, 20);</a:t>
            </a:r>
            <a:r>
              <a:rPr lang="el-GR" altLang="el-GR" sz="1800" dirty="0" smtClean="0">
                <a:latin typeface="Courier New" panose="02070309020205020404" pitchFamily="49" charset="0"/>
                <a:cs typeface="Courier New" panose="02070309020205020404" pitchFamily="49" charset="0"/>
              </a:rPr>
              <a:t> κ.τ.λ. </a:t>
            </a:r>
          </a:p>
        </p:txBody>
      </p:sp>
    </p:spTree>
    <p:extLst>
      <p:ext uri="{BB962C8B-B14F-4D97-AF65-F5344CB8AC3E}">
        <p14:creationId xmlns:p14="http://schemas.microsoft.com/office/powerpoint/2010/main" val="3942650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1882438531"/>
              </p:ext>
            </p:extLst>
          </p:nvPr>
        </p:nvGraphicFramePr>
        <p:xfrm>
          <a:off x="107504" y="1196752"/>
          <a:ext cx="8928992" cy="5372547"/>
        </p:xfrm>
        <a:graphic>
          <a:graphicData uri="http://schemas.openxmlformats.org/drawingml/2006/table">
            <a:tbl>
              <a:tblPr firstRow="1">
                <a:tableStyleId>{BC89EF96-8CEA-46FF-86C4-4CE0E7609802}</a:tableStyleId>
              </a:tblPr>
              <a:tblGrid>
                <a:gridCol w="4448694"/>
                <a:gridCol w="4480298"/>
              </a:tblGrid>
              <a:tr h="318665">
                <a:tc>
                  <a:txBody>
                    <a:bodyPr/>
                    <a:lstStyle/>
                    <a:p>
                      <a:pPr>
                        <a:lnSpc>
                          <a:spcPct val="115000"/>
                        </a:lnSpc>
                        <a:spcAft>
                          <a:spcPts val="0"/>
                        </a:spcAft>
                      </a:pPr>
                      <a:r>
                        <a:rPr lang="en-US" sz="1400" dirty="0">
                          <a:solidFill>
                            <a:schemeClr val="bg1"/>
                          </a:solidFill>
                        </a:rPr>
                        <a:t>mySQL</a:t>
                      </a:r>
                      <a:endParaRPr lang="el-GR" sz="1400" b="1" dirty="0">
                        <a:solidFill>
                          <a:schemeClr val="bg1"/>
                        </a:solidFill>
                        <a:latin typeface="Calibri"/>
                        <a:ea typeface="Calibri"/>
                        <a:cs typeface="Times New Roman"/>
                      </a:endParaRPr>
                    </a:p>
                  </a:txBody>
                  <a:tcPr marL="68535" marR="68535" marT="0" marB="0">
                    <a:solidFill>
                      <a:srgbClr val="004B82"/>
                    </a:solidFill>
                  </a:tcPr>
                </a:tc>
                <a:tc>
                  <a:txBody>
                    <a:bodyPr/>
                    <a:lstStyle/>
                    <a:p>
                      <a:pPr>
                        <a:lnSpc>
                          <a:spcPct val="115000"/>
                        </a:lnSpc>
                        <a:spcAft>
                          <a:spcPts val="0"/>
                        </a:spcAft>
                      </a:pPr>
                      <a:r>
                        <a:rPr lang="en-US" sz="1400" dirty="0">
                          <a:solidFill>
                            <a:schemeClr val="bg1"/>
                          </a:solidFill>
                        </a:rPr>
                        <a:t>Oracle </a:t>
                      </a:r>
                      <a:endParaRPr lang="el-GR" sz="1400" b="1" dirty="0">
                        <a:solidFill>
                          <a:schemeClr val="bg1"/>
                        </a:solidFill>
                        <a:latin typeface="Calibri"/>
                        <a:ea typeface="Calibri"/>
                        <a:cs typeface="Times New Roman"/>
                      </a:endParaRPr>
                    </a:p>
                  </a:txBody>
                  <a:tcPr marL="68535" marR="68535" marT="0" marB="0">
                    <a:solidFill>
                      <a:srgbClr val="004B82"/>
                    </a:solidFill>
                  </a:tcPr>
                </a:tc>
              </a:tr>
              <a:tr h="318665">
                <a:tc>
                  <a:txBody>
                    <a:bodyPr/>
                    <a:lstStyle/>
                    <a:p>
                      <a:pPr>
                        <a:lnSpc>
                          <a:spcPct val="115000"/>
                        </a:lnSpc>
                        <a:spcAft>
                          <a:spcPts val="0"/>
                        </a:spcAft>
                      </a:pPr>
                      <a:r>
                        <a:rPr lang="en-US" sz="1400" dirty="0"/>
                        <a:t>CREATE DATABASE </a:t>
                      </a:r>
                      <a:r>
                        <a:rPr lang="en-US" sz="1400" dirty="0" err="1"/>
                        <a:t>new_personnel</a:t>
                      </a:r>
                      <a:r>
                        <a:rPr lang="en-US" sz="1400" dirty="0"/>
                        <a:t>;</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endParaRPr lang="en-US" sz="1400" dirty="0">
                        <a:latin typeface="Calibri"/>
                        <a:ea typeface="Calibri"/>
                        <a:cs typeface="Times New Roman"/>
                      </a:endParaRPr>
                    </a:p>
                  </a:txBody>
                  <a:tcPr marL="68535" marR="68535" marT="0" marB="0"/>
                </a:tc>
              </a:tr>
              <a:tr h="318665">
                <a:tc>
                  <a:txBody>
                    <a:bodyPr/>
                    <a:lstStyle/>
                    <a:p>
                      <a:pPr>
                        <a:lnSpc>
                          <a:spcPct val="115000"/>
                        </a:lnSpc>
                        <a:spcAft>
                          <a:spcPts val="0"/>
                        </a:spcAft>
                      </a:pPr>
                      <a:r>
                        <a:rPr lang="en-US" sz="1400" dirty="0"/>
                        <a:t>USE </a:t>
                      </a:r>
                      <a:r>
                        <a:rPr lang="en-US" sz="1400" dirty="0" err="1"/>
                        <a:t>new_personnel</a:t>
                      </a:r>
                      <a:r>
                        <a:rPr lang="en-US" sz="1400" dirty="0"/>
                        <a:t>;</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endParaRPr lang="en-US" sz="1400" dirty="0">
                        <a:latin typeface="Calibri"/>
                        <a:ea typeface="Calibri"/>
                        <a:cs typeface="Times New Roman"/>
                      </a:endParaRPr>
                    </a:p>
                  </a:txBody>
                  <a:tcPr marL="68535" marR="68535" marT="0" marB="0"/>
                </a:tc>
              </a:tr>
              <a:tr h="463512">
                <a:tc>
                  <a:txBody>
                    <a:bodyPr/>
                    <a:lstStyle/>
                    <a:p>
                      <a:pPr>
                        <a:lnSpc>
                          <a:spcPct val="115000"/>
                        </a:lnSpc>
                        <a:spcAft>
                          <a:spcPts val="0"/>
                        </a:spcAft>
                      </a:pPr>
                      <a:r>
                        <a:rPr lang="en-US" sz="1400" dirty="0"/>
                        <a:t>CREATE TABLE DEPT(DEPTNO INT(2) NOT NULL, </a:t>
                      </a:r>
                      <a:endParaRPr lang="el-GR" sz="1400" dirty="0"/>
                    </a:p>
                    <a:p>
                      <a:pPr>
                        <a:lnSpc>
                          <a:spcPct val="115000"/>
                        </a:lnSpc>
                        <a:spcAft>
                          <a:spcPts val="0"/>
                        </a:spcAft>
                      </a:pPr>
                      <a:r>
                        <a:rPr lang="en-US" sz="1400" dirty="0"/>
                        <a:t>                     DNAME VARCHAR(14), LOC VARCHAR(14));</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r>
                        <a:rPr lang="en-US" sz="1400" dirty="0"/>
                        <a:t>CREATE TABLE DEPT(DEPTNO NUMBER(2) NOT NULL, </a:t>
                      </a:r>
                      <a:endParaRPr lang="el-GR" sz="1400" dirty="0"/>
                    </a:p>
                    <a:p>
                      <a:pPr>
                        <a:lnSpc>
                          <a:spcPct val="115000"/>
                        </a:lnSpc>
                        <a:spcAft>
                          <a:spcPts val="0"/>
                        </a:spcAft>
                      </a:pPr>
                      <a:r>
                        <a:rPr lang="en-US" sz="1400" dirty="0"/>
                        <a:t>         DNAME VARCHAR2(14), LOC VARCHAR2(14));</a:t>
                      </a:r>
                      <a:endParaRPr lang="el-GR" sz="1400" dirty="0">
                        <a:latin typeface="Calibri"/>
                        <a:ea typeface="Calibri"/>
                        <a:cs typeface="Times New Roman"/>
                      </a:endParaRPr>
                    </a:p>
                  </a:txBody>
                  <a:tcPr marL="68535" marR="68535" marT="0" marB="0"/>
                </a:tc>
              </a:tr>
              <a:tr h="1158781">
                <a:tc>
                  <a:txBody>
                    <a:bodyPr/>
                    <a:lstStyle/>
                    <a:p>
                      <a:pPr>
                        <a:lnSpc>
                          <a:spcPct val="115000"/>
                        </a:lnSpc>
                        <a:spcAft>
                          <a:spcPts val="0"/>
                        </a:spcAft>
                      </a:pPr>
                      <a:r>
                        <a:rPr lang="en-US" sz="1400" dirty="0"/>
                        <a:t>CREATE TABLE EMP(EMPNO INT(4) NOT NULL, </a:t>
                      </a:r>
                      <a:endParaRPr lang="el-GR" sz="1400" dirty="0"/>
                    </a:p>
                    <a:p>
                      <a:pPr>
                        <a:lnSpc>
                          <a:spcPct val="115000"/>
                        </a:lnSpc>
                        <a:spcAft>
                          <a:spcPts val="0"/>
                        </a:spcAft>
                      </a:pPr>
                      <a:r>
                        <a:rPr lang="en-US" sz="1400" dirty="0"/>
                        <a:t>                    ENAME VARCHAR(10), JOB VARCHAR(25), </a:t>
                      </a:r>
                      <a:endParaRPr lang="el-GR" sz="1400" dirty="0"/>
                    </a:p>
                    <a:p>
                      <a:pPr>
                        <a:lnSpc>
                          <a:spcPct val="115000"/>
                        </a:lnSpc>
                        <a:spcAft>
                          <a:spcPts val="0"/>
                        </a:spcAft>
                      </a:pPr>
                      <a:r>
                        <a:rPr lang="en-US" sz="1400" dirty="0"/>
                        <a:t>                    HIREDATE DATE, MGR INT(4),  </a:t>
                      </a:r>
                      <a:endParaRPr lang="el-GR" sz="1400" dirty="0"/>
                    </a:p>
                    <a:p>
                      <a:pPr>
                        <a:lnSpc>
                          <a:spcPct val="115000"/>
                        </a:lnSpc>
                        <a:spcAft>
                          <a:spcPts val="0"/>
                        </a:spcAft>
                      </a:pPr>
                      <a:r>
                        <a:rPr lang="en-US" sz="1400" dirty="0"/>
                        <a:t>                    SAL FLOAT(7,2), COMM FLOAT(7,2),</a:t>
                      </a:r>
                      <a:endParaRPr lang="el-GR" sz="1400" dirty="0"/>
                    </a:p>
                    <a:p>
                      <a:pPr>
                        <a:lnSpc>
                          <a:spcPct val="115000"/>
                        </a:lnSpc>
                        <a:spcAft>
                          <a:spcPts val="0"/>
                        </a:spcAft>
                      </a:pPr>
                      <a:r>
                        <a:rPr lang="en-US" sz="1400" dirty="0"/>
                        <a:t>                    DEPTNO INT(2));</a:t>
                      </a:r>
                      <a:endParaRPr lang="el-GR" sz="1400" dirty="0">
                        <a:latin typeface="Calibri"/>
                        <a:ea typeface="Calibri"/>
                        <a:cs typeface="Times New Roman"/>
                      </a:endParaRPr>
                    </a:p>
                  </a:txBody>
                  <a:tcPr marL="68535" marR="68535" marT="0" marB="0"/>
                </a:tc>
                <a:tc>
                  <a:txBody>
                    <a:bodyPr/>
                    <a:lstStyle/>
                    <a:p>
                      <a:pPr>
                        <a:lnSpc>
                          <a:spcPct val="115000"/>
                        </a:lnSpc>
                        <a:spcAft>
                          <a:spcPts val="0"/>
                        </a:spcAft>
                      </a:pPr>
                      <a:r>
                        <a:rPr lang="en-US" sz="1400" dirty="0"/>
                        <a:t>CREATE TABLE EMP(EMPNO NUMBER(4) NOT NULL,     </a:t>
                      </a:r>
                      <a:endParaRPr lang="el-GR" sz="1400" dirty="0"/>
                    </a:p>
                    <a:p>
                      <a:pPr>
                        <a:lnSpc>
                          <a:spcPct val="115000"/>
                        </a:lnSpc>
                        <a:spcAft>
                          <a:spcPts val="0"/>
                        </a:spcAft>
                      </a:pPr>
                      <a:r>
                        <a:rPr lang="en-US" sz="1400" dirty="0"/>
                        <a:t>       ENAME VARCHAR2(10), JOB VARCHAR2(25), </a:t>
                      </a:r>
                      <a:endParaRPr lang="el-GR" sz="1400" dirty="0"/>
                    </a:p>
                    <a:p>
                      <a:pPr>
                        <a:lnSpc>
                          <a:spcPct val="115000"/>
                        </a:lnSpc>
                        <a:spcAft>
                          <a:spcPts val="0"/>
                        </a:spcAft>
                      </a:pPr>
                      <a:r>
                        <a:rPr lang="en-US" sz="1400" dirty="0"/>
                        <a:t>       HIREDATE DATE, MGR NUMBER(4),  </a:t>
                      </a:r>
                      <a:endParaRPr lang="el-GR" sz="1400" dirty="0"/>
                    </a:p>
                    <a:p>
                      <a:pPr>
                        <a:lnSpc>
                          <a:spcPct val="115000"/>
                        </a:lnSpc>
                        <a:spcAft>
                          <a:spcPts val="0"/>
                        </a:spcAft>
                      </a:pPr>
                      <a:r>
                        <a:rPr lang="en-US" sz="1400" dirty="0"/>
                        <a:t>       SAL NUMBER(7,2), COMM NUMBER(7,2),</a:t>
                      </a:r>
                      <a:endParaRPr lang="el-GR" sz="1400" dirty="0"/>
                    </a:p>
                    <a:p>
                      <a:pPr>
                        <a:lnSpc>
                          <a:spcPct val="115000"/>
                        </a:lnSpc>
                        <a:spcAft>
                          <a:spcPts val="0"/>
                        </a:spcAft>
                      </a:pPr>
                      <a:r>
                        <a:rPr lang="en-US" sz="1400" dirty="0"/>
                        <a:t>       DEPTNO NUMBER(2));</a:t>
                      </a:r>
                      <a:endParaRPr lang="el-GR" sz="1400" dirty="0">
                        <a:latin typeface="Calibri"/>
                        <a:ea typeface="Calibri"/>
                        <a:cs typeface="Times New Roman"/>
                      </a:endParaRPr>
                    </a:p>
                  </a:txBody>
                  <a:tcPr marL="68535" marR="68535" marT="0" marB="0"/>
                </a:tc>
              </a:tr>
              <a:tr h="927026">
                <a:tc>
                  <a:txBody>
                    <a:bodyPr/>
                    <a:lstStyle/>
                    <a:p>
                      <a:pPr>
                        <a:lnSpc>
                          <a:spcPct val="115000"/>
                        </a:lnSpc>
                        <a:spcAft>
                          <a:spcPts val="0"/>
                        </a:spcAft>
                      </a:pPr>
                      <a:r>
                        <a:rPr lang="en-US" sz="1400"/>
                        <a:t>INSERT INTO DEPT(DEPTNO, DNAME, LOC) </a:t>
                      </a:r>
                      <a:endParaRPr lang="el-GR" sz="1400"/>
                    </a:p>
                    <a:p>
                      <a:pPr>
                        <a:lnSpc>
                          <a:spcPct val="115000"/>
                        </a:lnSpc>
                        <a:spcAft>
                          <a:spcPts val="0"/>
                        </a:spcAft>
                      </a:pPr>
                      <a:r>
                        <a:rPr lang="en-US" sz="1400"/>
                        <a:t>            VALUES (10, 'ACCOUNTING', 'NEW YORK'); </a:t>
                      </a:r>
                      <a:endParaRPr lang="el-GR" sz="1400"/>
                    </a:p>
                    <a:p>
                      <a:pPr>
                        <a:lnSpc>
                          <a:spcPct val="115000"/>
                        </a:lnSpc>
                        <a:spcAft>
                          <a:spcPts val="0"/>
                        </a:spcAft>
                      </a:pPr>
                      <a:r>
                        <a:rPr lang="en-US" sz="1400"/>
                        <a:t>INSERT INTO EMP</a:t>
                      </a:r>
                      <a:endParaRPr lang="el-GR" sz="1400"/>
                    </a:p>
                    <a:p>
                      <a:pPr>
                        <a:lnSpc>
                          <a:spcPct val="115000"/>
                        </a:lnSpc>
                        <a:spcAft>
                          <a:spcPts val="0"/>
                        </a:spcAft>
                      </a:pPr>
                      <a:r>
                        <a:rPr lang="en-US" sz="1400"/>
                        <a:t>    VALUES (10, 'CODD', 'ANALYST', '1989/01/01', 15, 3000, NULL, 10);</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INSERT INTO DEPT(DEPTNO, DNAME, LOC) </a:t>
                      </a:r>
                      <a:endParaRPr lang="el-GR" sz="1400" dirty="0"/>
                    </a:p>
                    <a:p>
                      <a:pPr>
                        <a:lnSpc>
                          <a:spcPct val="115000"/>
                        </a:lnSpc>
                        <a:spcAft>
                          <a:spcPts val="0"/>
                        </a:spcAft>
                      </a:pPr>
                      <a:r>
                        <a:rPr lang="en-US" sz="1400" dirty="0"/>
                        <a:t>            VALUES (10, 'ACCOUNTING', 'NEW YORK'); </a:t>
                      </a:r>
                      <a:endParaRPr lang="el-GR" sz="1400" dirty="0"/>
                    </a:p>
                    <a:p>
                      <a:pPr>
                        <a:lnSpc>
                          <a:spcPct val="115000"/>
                        </a:lnSpc>
                        <a:spcAft>
                          <a:spcPts val="0"/>
                        </a:spcAft>
                      </a:pPr>
                      <a:r>
                        <a:rPr lang="en-US" sz="1400" dirty="0"/>
                        <a:t>INSERT INTO EMP</a:t>
                      </a:r>
                      <a:endParaRPr lang="el-GR" sz="1400" dirty="0"/>
                    </a:p>
                    <a:p>
                      <a:pPr>
                        <a:lnSpc>
                          <a:spcPct val="115000"/>
                        </a:lnSpc>
                        <a:spcAft>
                          <a:spcPts val="0"/>
                        </a:spcAft>
                      </a:pPr>
                      <a:r>
                        <a:rPr lang="en-US" sz="1400" dirty="0"/>
                        <a:t>     VALUES (10, 'CODD', 'ANALYST', '01/01/1989', 15, 3000, NULL, 10);</a:t>
                      </a:r>
                      <a:endParaRPr lang="el-GR" sz="1400" dirty="0">
                        <a:latin typeface="Calibri"/>
                        <a:ea typeface="Calibri"/>
                        <a:cs typeface="Times New Roman"/>
                      </a:endParaRPr>
                    </a:p>
                  </a:txBody>
                  <a:tcPr marL="68535" marR="68535" marT="0" marB="0"/>
                </a:tc>
              </a:tr>
              <a:tr h="463512">
                <a:tc>
                  <a:txBody>
                    <a:bodyPr/>
                    <a:lstStyle/>
                    <a:p>
                      <a:pPr>
                        <a:lnSpc>
                          <a:spcPct val="115000"/>
                        </a:lnSpc>
                        <a:spcAft>
                          <a:spcPts val="0"/>
                        </a:spcAft>
                      </a:pPr>
                      <a:r>
                        <a:rPr lang="en-US" sz="1400"/>
                        <a:t>SELECT * FROM EMP;</a:t>
                      </a:r>
                      <a:endParaRPr lang="el-GR" sz="1400"/>
                    </a:p>
                    <a:p>
                      <a:pPr>
                        <a:lnSpc>
                          <a:spcPct val="115000"/>
                        </a:lnSpc>
                        <a:spcAft>
                          <a:spcPts val="0"/>
                        </a:spcAft>
                      </a:pPr>
                      <a:r>
                        <a:rPr lang="en-US" sz="1400"/>
                        <a:t>SELECT * FROM DEPT;</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SELECT * FROM EMP;</a:t>
                      </a:r>
                      <a:endParaRPr lang="el-GR" sz="1400" dirty="0"/>
                    </a:p>
                    <a:p>
                      <a:pPr>
                        <a:lnSpc>
                          <a:spcPct val="115000"/>
                        </a:lnSpc>
                        <a:spcAft>
                          <a:spcPts val="0"/>
                        </a:spcAft>
                      </a:pPr>
                      <a:r>
                        <a:rPr lang="en-US" sz="1400" dirty="0"/>
                        <a:t>SELECT * FROM DEPT;</a:t>
                      </a:r>
                      <a:endParaRPr lang="el-GR" sz="1400" dirty="0">
                        <a:latin typeface="Calibri"/>
                        <a:ea typeface="Calibri"/>
                        <a:cs typeface="Times New Roman"/>
                      </a:endParaRPr>
                    </a:p>
                  </a:txBody>
                  <a:tcPr marL="68535" marR="68535" marT="0" marB="0"/>
                </a:tc>
              </a:tr>
              <a:tr h="463512">
                <a:tc>
                  <a:txBody>
                    <a:bodyPr/>
                    <a:lstStyle/>
                    <a:p>
                      <a:pPr>
                        <a:lnSpc>
                          <a:spcPct val="115000"/>
                        </a:lnSpc>
                        <a:spcAft>
                          <a:spcPts val="0"/>
                        </a:spcAft>
                      </a:pPr>
                      <a:r>
                        <a:rPr lang="en-US" sz="1400"/>
                        <a:t>DROP TABLE EMP;</a:t>
                      </a:r>
                      <a:endParaRPr lang="el-GR" sz="1400"/>
                    </a:p>
                    <a:p>
                      <a:pPr>
                        <a:lnSpc>
                          <a:spcPct val="115000"/>
                        </a:lnSpc>
                        <a:spcAft>
                          <a:spcPts val="0"/>
                        </a:spcAft>
                      </a:pPr>
                      <a:r>
                        <a:rPr lang="en-US" sz="1400"/>
                        <a:t>DROP TABLE DEPT;</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DROP TABLE EMP;</a:t>
                      </a:r>
                      <a:endParaRPr lang="el-GR" sz="1400" dirty="0"/>
                    </a:p>
                    <a:p>
                      <a:pPr>
                        <a:lnSpc>
                          <a:spcPct val="115000"/>
                        </a:lnSpc>
                        <a:spcAft>
                          <a:spcPts val="0"/>
                        </a:spcAft>
                      </a:pPr>
                      <a:r>
                        <a:rPr lang="en-US" sz="1400" dirty="0"/>
                        <a:t>DROP TABLE DEPT;</a:t>
                      </a:r>
                      <a:endParaRPr lang="el-GR" sz="1400" dirty="0">
                        <a:latin typeface="Calibri"/>
                        <a:ea typeface="Calibri"/>
                        <a:cs typeface="Times New Roman"/>
                      </a:endParaRPr>
                    </a:p>
                  </a:txBody>
                  <a:tcPr marL="68535" marR="68535" marT="0" marB="0"/>
                </a:tc>
              </a:tr>
              <a:tr h="231756">
                <a:tc>
                  <a:txBody>
                    <a:bodyPr/>
                    <a:lstStyle/>
                    <a:p>
                      <a:pPr>
                        <a:lnSpc>
                          <a:spcPct val="115000"/>
                        </a:lnSpc>
                        <a:spcAft>
                          <a:spcPts val="0"/>
                        </a:spcAft>
                      </a:pPr>
                      <a:r>
                        <a:rPr lang="en-US" sz="1400"/>
                        <a:t>DROP DATABASE NEW_PERSONNEL;</a:t>
                      </a:r>
                      <a:endParaRPr lang="el-GR" sz="1400">
                        <a:latin typeface="Calibri"/>
                        <a:ea typeface="Calibri"/>
                        <a:cs typeface="Times New Roman"/>
                      </a:endParaRPr>
                    </a:p>
                  </a:txBody>
                  <a:tcPr marL="68535" marR="68535" marT="0" marB="0"/>
                </a:tc>
                <a:tc>
                  <a:txBody>
                    <a:bodyPr/>
                    <a:lstStyle/>
                    <a:p>
                      <a:pPr>
                        <a:lnSpc>
                          <a:spcPct val="115000"/>
                        </a:lnSpc>
                        <a:spcAft>
                          <a:spcPts val="0"/>
                        </a:spcAft>
                      </a:pPr>
                      <a:endParaRPr lang="en-US" sz="1400" dirty="0">
                        <a:latin typeface="Calibri"/>
                        <a:ea typeface="Calibri"/>
                        <a:cs typeface="Times New Roman"/>
                      </a:endParaRPr>
                    </a:p>
                  </a:txBody>
                  <a:tcPr marL="68535" marR="68535" marT="0" marB="0"/>
                </a:tc>
              </a:tr>
              <a:tr h="231756">
                <a:tc>
                  <a:txBody>
                    <a:bodyPr/>
                    <a:lstStyle/>
                    <a:p>
                      <a:pPr>
                        <a:lnSpc>
                          <a:spcPct val="115000"/>
                        </a:lnSpc>
                        <a:spcAft>
                          <a:spcPts val="0"/>
                        </a:spcAft>
                      </a:pPr>
                      <a:r>
                        <a:rPr lang="en-US" sz="1400"/>
                        <a:t>SHOW TABLES;</a:t>
                      </a:r>
                      <a:endParaRPr lang="el-GR" sz="1400">
                        <a:latin typeface="Calibri"/>
                        <a:ea typeface="Calibri"/>
                        <a:cs typeface="Times New Roman"/>
                      </a:endParaRPr>
                    </a:p>
                  </a:txBody>
                  <a:tcPr marL="68535" marR="68535" marT="0" marB="0"/>
                </a:tc>
                <a:tc>
                  <a:txBody>
                    <a:bodyPr/>
                    <a:lstStyle/>
                    <a:p>
                      <a:pPr>
                        <a:lnSpc>
                          <a:spcPct val="115000"/>
                        </a:lnSpc>
                        <a:spcAft>
                          <a:spcPts val="0"/>
                        </a:spcAft>
                      </a:pPr>
                      <a:r>
                        <a:rPr lang="en-US" sz="1400" dirty="0"/>
                        <a:t>SELECT * FROM Tab;</a:t>
                      </a:r>
                      <a:endParaRPr lang="el-GR" sz="1400" dirty="0">
                        <a:latin typeface="Calibri"/>
                        <a:ea typeface="Calibri"/>
                        <a:cs typeface="Times New Roman"/>
                      </a:endParaRPr>
                    </a:p>
                  </a:txBody>
                  <a:tcPr marL="68535" marR="68535" marT="0" marB="0"/>
                </a:tc>
              </a:tr>
            </a:tbl>
          </a:graphicData>
        </a:graphic>
      </p:graphicFrame>
      <p:sp>
        <p:nvSpPr>
          <p:cNvPr id="4" name="Title 3"/>
          <p:cNvSpPr>
            <a:spLocks noGrp="1"/>
          </p:cNvSpPr>
          <p:nvPr>
            <p:ph type="title"/>
          </p:nvPr>
        </p:nvSpPr>
        <p:spPr/>
        <p:txBody>
          <a:bodyPr>
            <a:normAutofit fontScale="90000"/>
          </a:bodyPr>
          <a:lstStyle/>
          <a:p>
            <a:r>
              <a:rPr lang="el-GR" dirty="0"/>
              <a:t>Υλοποίηση  με χρήση </a:t>
            </a:r>
            <a:r>
              <a:rPr lang="el-GR" dirty="0" err="1"/>
              <a:t>MySQL</a:t>
            </a:r>
            <a:r>
              <a:rPr lang="el-GR" dirty="0"/>
              <a:t>, </a:t>
            </a:r>
            <a:r>
              <a:rPr lang="el-GR" dirty="0" err="1"/>
              <a:t>Oracle</a:t>
            </a:r>
            <a:r>
              <a:rPr lang="el-GR" dirty="0"/>
              <a:t>: </a:t>
            </a:r>
            <a:br>
              <a:rPr lang="el-GR" dirty="0"/>
            </a:br>
            <a:r>
              <a:rPr lang="el-GR" dirty="0"/>
              <a:t>Συγκριτικός Πίνακας </a:t>
            </a:r>
            <a:r>
              <a:rPr lang="el-GR" dirty="0" smtClean="0"/>
              <a:t>διαφορών</a:t>
            </a:r>
            <a:endParaRPr lang="el-GR" dirty="0"/>
          </a:p>
        </p:txBody>
      </p:sp>
    </p:spTree>
    <p:extLst>
      <p:ext uri="{BB962C8B-B14F-4D97-AF65-F5344CB8AC3E}">
        <p14:creationId xmlns:p14="http://schemas.microsoft.com/office/powerpoint/2010/main" val="3843000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Σκουρλάς 201</a:t>
            </a:r>
            <a:r>
              <a:rPr lang="en-US" sz="2000" dirty="0" smtClean="0"/>
              <a:t>6</a:t>
            </a:r>
            <a:r>
              <a:rPr lang="el-GR" sz="2000" dirty="0" smtClean="0"/>
              <a:t>.</a:t>
            </a:r>
          </a:p>
          <a:p>
            <a:pPr marL="0" indent="0">
              <a:spcBef>
                <a:spcPts val="0"/>
              </a:spcBef>
              <a:buNone/>
            </a:pPr>
            <a:r>
              <a:rPr lang="el-GR" sz="2000" dirty="0" smtClean="0"/>
              <a:t>Χ</a:t>
            </a:r>
            <a:r>
              <a:rPr lang="el-GR" sz="2000" dirty="0"/>
              <a:t>. </a:t>
            </a:r>
            <a:r>
              <a:rPr lang="el-GR" sz="2000" dirty="0" err="1" smtClean="0"/>
              <a:t>Σκουρλάς</a:t>
            </a:r>
            <a:r>
              <a:rPr lang="el-GR" sz="2000" dirty="0" smtClean="0"/>
              <a:t>. «Βάσεις Δεδομένων Ι. </a:t>
            </a:r>
            <a:r>
              <a:rPr lang="el-GR" sz="2000" dirty="0"/>
              <a:t>Ενότητα 1: «Προσανατολισμού» (</a:t>
            </a:r>
            <a:r>
              <a:rPr lang="el-GR" sz="2000" dirty="0" err="1"/>
              <a:t>orientation</a:t>
            </a:r>
            <a:r>
              <a:rPr lang="el-GR" sz="2000" dirty="0"/>
              <a:t>) - Εισαγωγή </a:t>
            </a:r>
            <a:r>
              <a:rPr lang="el-GR" sz="2000" dirty="0" smtClean="0"/>
              <a:t>». Έκδοση: </a:t>
            </a:r>
            <a:r>
              <a:rPr lang="en-US" sz="2000" dirty="0" smtClean="0"/>
              <a:t>2</a:t>
            </a:r>
            <a:r>
              <a:rPr lang="el-GR" sz="2000" dirty="0" smtClean="0"/>
              <a:t>.0. Αθήνα 201</a:t>
            </a:r>
            <a:r>
              <a:rPr lang="en-US" sz="2000" dirty="0" smtClean="0"/>
              <a:t>6</a:t>
            </a:r>
            <a:r>
              <a:rPr lang="el-GR" sz="2000" dirty="0" smtClean="0"/>
              <a:t>. Διαθέσιμο από τη δικτυακή διεύθυνση: </a:t>
            </a:r>
            <a:r>
              <a:rPr lang="en-US" sz="2000" dirty="0" smtClean="0">
                <a:hlinkClick r:id="rId3"/>
              </a:rPr>
              <a:t>pyles.teiath.gr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Βάση Δεδομένων (</a:t>
            </a:r>
            <a:r>
              <a:rPr lang="en-US" dirty="0" smtClean="0"/>
              <a:t>database)</a:t>
            </a:r>
            <a:endParaRPr lang="el-GR" dirty="0"/>
          </a:p>
        </p:txBody>
      </p:sp>
      <p:sp>
        <p:nvSpPr>
          <p:cNvPr id="3" name="Content Placeholder 2"/>
          <p:cNvSpPr>
            <a:spLocks noGrp="1"/>
          </p:cNvSpPr>
          <p:nvPr>
            <p:ph idx="1"/>
          </p:nvPr>
        </p:nvSpPr>
        <p:spPr/>
        <p:txBody>
          <a:bodyPr>
            <a:normAutofit fontScale="85000" lnSpcReduction="20000"/>
          </a:bodyPr>
          <a:lstStyle/>
          <a:p>
            <a:r>
              <a:rPr lang="el-GR" dirty="0"/>
              <a:t>Μία βάση δεδομένων είναι ένα είδος ηλεκτρονικής αρχειοθέτησης δεδομένων (στοιχείων) - data ενός οργανισμού ή μιας επιχείρησης ή ακόμη και ενός φυσικού προσώπου πχ ενός μεμονωμένου επαγγελματία. Μαζί με τα στοιχεία υπάρχει το σύνολο των εφαρμογών που επιτρέπουν στους χρήστες της βάσης να καταχωρήσουν και να ανακτήσουν τα στοιχεία αυτά. Σε μία εκπαιδευτική βάση παράδειγμα Δεδομένων είναι τα στοιχεία σπουδαστών και καθηγητών, οι βαθμολογίες, οι δηλώσεις των μαθημάτων κατά την εγγραφή του σπουδαστή κ.λπ. Παράδειγμα εφαρμογής είναι τα προγράμματα που «αναλαμβάνουν» τη διαχείριση των βαθμολογιών των σπουδαστών.</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220737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Βάση Δεδομένων (</a:t>
            </a:r>
            <a:r>
              <a:rPr lang="en-US" dirty="0" smtClean="0"/>
              <a:t>database)</a:t>
            </a:r>
            <a:endParaRPr lang="el-GR" dirty="0"/>
          </a:p>
        </p:txBody>
      </p:sp>
      <p:sp>
        <p:nvSpPr>
          <p:cNvPr id="3" name="Content Placeholder 2"/>
          <p:cNvSpPr>
            <a:spLocks noGrp="1"/>
          </p:cNvSpPr>
          <p:nvPr>
            <p:ph idx="1"/>
          </p:nvPr>
        </p:nvSpPr>
        <p:spPr/>
        <p:txBody>
          <a:bodyPr>
            <a:normAutofit/>
          </a:bodyPr>
          <a:lstStyle/>
          <a:p>
            <a:r>
              <a:rPr lang="en-US" dirty="0" smtClean="0"/>
              <a:t>A</a:t>
            </a:r>
            <a:r>
              <a:rPr lang="en-US" dirty="0"/>
              <a:t> </a:t>
            </a:r>
            <a:r>
              <a:rPr lang="en-US" b="1" dirty="0"/>
              <a:t>database</a:t>
            </a:r>
            <a:r>
              <a:rPr lang="en-US" dirty="0"/>
              <a:t> is an organized collection of </a:t>
            </a:r>
            <a:r>
              <a:rPr lang="en-US" dirty="0" smtClean="0">
                <a:hlinkClick r:id="rId2" tooltip="Data (computing)"/>
              </a:rPr>
              <a:t>data</a:t>
            </a:r>
            <a:r>
              <a:rPr lang="en-US" dirty="0" smtClean="0"/>
              <a:t>. It </a:t>
            </a:r>
            <a:r>
              <a:rPr lang="en-US" dirty="0"/>
              <a:t>is the collection of schemes, </a:t>
            </a:r>
            <a:r>
              <a:rPr lang="en-US" dirty="0">
                <a:hlinkClick r:id="rId3" tooltip="Table (database)"/>
              </a:rPr>
              <a:t>tables</a:t>
            </a:r>
            <a:r>
              <a:rPr lang="en-US" dirty="0"/>
              <a:t>, </a:t>
            </a:r>
            <a:r>
              <a:rPr lang="en-US" dirty="0">
                <a:hlinkClick r:id="rId4" tooltip="Query language"/>
              </a:rPr>
              <a:t>queries</a:t>
            </a:r>
            <a:r>
              <a:rPr lang="en-US" dirty="0"/>
              <a:t>, reports, </a:t>
            </a:r>
            <a:r>
              <a:rPr lang="en-US" dirty="0">
                <a:hlinkClick r:id="rId5" tooltip="View (SQL)"/>
              </a:rPr>
              <a:t>views</a:t>
            </a:r>
            <a:r>
              <a:rPr lang="en-US" dirty="0"/>
              <a:t> and other objects. The data is typically organized to model aspects of reality in a way that supports </a:t>
            </a:r>
            <a:r>
              <a:rPr lang="en-US" dirty="0">
                <a:hlinkClick r:id="rId6" tooltip="Process (computing)"/>
              </a:rPr>
              <a:t>processes</a:t>
            </a:r>
            <a:r>
              <a:rPr lang="en-US" dirty="0"/>
              <a:t> requiring information, such as modelling the availability of rooms in hotels in a way that supports finding a hotel with vacancies</a:t>
            </a:r>
            <a:r>
              <a:rPr lang="en-US" dirty="0" smtClean="0"/>
              <a:t>.</a:t>
            </a:r>
          </a:p>
          <a:p>
            <a:pPr marL="0" indent="0">
              <a:buNone/>
            </a:pPr>
            <a:r>
              <a:rPr lang="en-US" b="1" dirty="0" smtClean="0">
                <a:solidFill>
                  <a:srgbClr val="FF0000"/>
                </a:solidFill>
              </a:rPr>
              <a:t>Wikipedia (CC)</a:t>
            </a:r>
            <a:endParaRPr lang="el-GR" b="1" dirty="0">
              <a:solidFill>
                <a:srgbClr val="FF0000"/>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568924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Βάση Δεδομένων (</a:t>
            </a:r>
            <a:r>
              <a:rPr lang="en-US" dirty="0" smtClean="0"/>
              <a:t>database)</a:t>
            </a:r>
            <a:endParaRPr lang="el-GR" dirty="0"/>
          </a:p>
        </p:txBody>
      </p:sp>
      <p:sp>
        <p:nvSpPr>
          <p:cNvPr id="3" name="Content Placeholder 2"/>
          <p:cNvSpPr>
            <a:spLocks noGrp="1"/>
          </p:cNvSpPr>
          <p:nvPr>
            <p:ph idx="1"/>
          </p:nvPr>
        </p:nvSpPr>
        <p:spPr>
          <a:xfrm>
            <a:off x="179512" y="1196752"/>
            <a:ext cx="8712968" cy="5040560"/>
          </a:xfrm>
        </p:spPr>
        <p:txBody>
          <a:bodyPr>
            <a:normAutofit/>
          </a:bodyPr>
          <a:lstStyle/>
          <a:p>
            <a:r>
              <a:rPr lang="el-GR" dirty="0" smtClean="0"/>
              <a:t>Με </a:t>
            </a:r>
            <a:r>
              <a:rPr lang="el-GR" dirty="0"/>
              <a:t>τον όρο </a:t>
            </a:r>
            <a:r>
              <a:rPr lang="el-GR" b="1" dirty="0"/>
              <a:t>βάση δεδομένων</a:t>
            </a:r>
            <a:r>
              <a:rPr lang="el-GR" dirty="0"/>
              <a:t> (</a:t>
            </a:r>
            <a:r>
              <a:rPr lang="el-GR" dirty="0">
                <a:hlinkClick r:id="rId2" tooltip="Γαλλική γλώσσα"/>
              </a:rPr>
              <a:t>γαλλ.</a:t>
            </a:r>
            <a:r>
              <a:rPr lang="el-GR" dirty="0"/>
              <a:t>: </a:t>
            </a:r>
            <a:r>
              <a:rPr lang="el-GR" i="1" dirty="0"/>
              <a:t>Base de données</a:t>
            </a:r>
            <a:r>
              <a:rPr lang="el-GR" dirty="0"/>
              <a:t>, </a:t>
            </a:r>
            <a:r>
              <a:rPr lang="el-GR" dirty="0">
                <a:hlinkClick r:id="rId3" tooltip="Αγγλική γλώσσα"/>
              </a:rPr>
              <a:t>αγγλ.</a:t>
            </a:r>
            <a:r>
              <a:rPr lang="el-GR" dirty="0"/>
              <a:t>: </a:t>
            </a:r>
            <a:r>
              <a:rPr lang="el-GR" i="1" dirty="0"/>
              <a:t>database</a:t>
            </a:r>
            <a:r>
              <a:rPr lang="el-GR" dirty="0"/>
              <a:t>, </a:t>
            </a:r>
            <a:r>
              <a:rPr lang="el-GR" dirty="0">
                <a:hlinkClick r:id="rId4" tooltip="Γερμανική γλώσσα"/>
              </a:rPr>
              <a:t>γερμ.</a:t>
            </a:r>
            <a:r>
              <a:rPr lang="el-GR" dirty="0"/>
              <a:t>: </a:t>
            </a:r>
            <a:r>
              <a:rPr lang="el-GR" i="1" dirty="0"/>
              <a:t>Datenbank</a:t>
            </a:r>
            <a:r>
              <a:rPr lang="el-GR" dirty="0"/>
              <a:t>) εννοείται μία συλλογή από </a:t>
            </a:r>
            <a:r>
              <a:rPr lang="el-GR" i="1" dirty="0"/>
              <a:t>συστηματικά μορφοποιημένα</a:t>
            </a:r>
            <a:r>
              <a:rPr lang="el-GR" dirty="0"/>
              <a:t> σχετιζόμενα δεδομένα στα οποία είναι δυνατή η ανάκτηση δεδομένων μέσω αναζήτησης κατ' </a:t>
            </a:r>
            <a:r>
              <a:rPr lang="el-GR" dirty="0" smtClean="0"/>
              <a:t>απαίτηση. </a:t>
            </a:r>
            <a:endParaRPr lang="en-US" dirty="0" smtClean="0"/>
          </a:p>
          <a:p>
            <a:pPr marL="0" indent="0">
              <a:buNone/>
            </a:pPr>
            <a:r>
              <a:rPr lang="el-GR" b="1" dirty="0" smtClean="0">
                <a:solidFill>
                  <a:srgbClr val="FF0000"/>
                </a:solidFill>
              </a:rPr>
              <a:t>ΒΙΚΙΠΑΙΔΕΙΑ </a:t>
            </a:r>
            <a:r>
              <a:rPr lang="en-US" b="1" dirty="0" smtClean="0">
                <a:solidFill>
                  <a:srgbClr val="FF0000"/>
                </a:solidFill>
              </a:rPr>
              <a:t>(CC)</a:t>
            </a:r>
            <a:endParaRPr lang="el-GR" b="1" dirty="0" smtClean="0">
              <a:solidFill>
                <a:srgbClr val="FF0000"/>
              </a:solidFill>
            </a:endParaRP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943280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Σύστημα Βάσης Δεδομένων </a:t>
            </a:r>
          </a:p>
        </p:txBody>
      </p:sp>
      <p:sp>
        <p:nvSpPr>
          <p:cNvPr id="3" name="Content Placeholder 2"/>
          <p:cNvSpPr>
            <a:spLocks noGrp="1"/>
          </p:cNvSpPr>
          <p:nvPr>
            <p:ph idx="1"/>
          </p:nvPr>
        </p:nvSpPr>
        <p:spPr>
          <a:xfrm>
            <a:off x="457200" y="1196752"/>
            <a:ext cx="8229600" cy="5400600"/>
          </a:xfrm>
        </p:spPr>
        <p:txBody>
          <a:bodyPr>
            <a:normAutofit fontScale="32500" lnSpcReduction="20000"/>
          </a:bodyPr>
          <a:lstStyle/>
          <a:p>
            <a:pPr marL="0" indent="0">
              <a:lnSpc>
                <a:spcPct val="120000"/>
              </a:lnSpc>
              <a:spcAft>
                <a:spcPts val="600"/>
              </a:spcAft>
              <a:buSzPct val="45000"/>
              <a:buNone/>
            </a:pPr>
            <a:r>
              <a:rPr lang="el-GR" altLang="el-GR" sz="7400" dirty="0" smtClean="0">
                <a:solidFill>
                  <a:srgbClr val="000000"/>
                </a:solidFill>
              </a:rPr>
              <a:t>Ένα </a:t>
            </a:r>
            <a:r>
              <a:rPr lang="el-GR" altLang="el-GR" sz="7400" dirty="0">
                <a:solidFill>
                  <a:srgbClr val="000000"/>
                </a:solidFill>
              </a:rPr>
              <a:t>Σύστημα  Βάσης Δεδομένων είναι ένα σύστημα </a:t>
            </a:r>
            <a:r>
              <a:rPr lang="el-GR" altLang="el-GR" sz="7400" dirty="0" smtClean="0">
                <a:solidFill>
                  <a:srgbClr val="000000"/>
                </a:solidFill>
              </a:rPr>
              <a:t>καταχώρησης</a:t>
            </a:r>
            <a:r>
              <a:rPr lang="el-GR" altLang="el-GR" sz="7400" dirty="0">
                <a:solidFill>
                  <a:srgbClr val="000000"/>
                </a:solidFill>
              </a:rPr>
              <a:t>, ενημέρωσης και ανάκτησης δεδομένων </a:t>
            </a:r>
            <a:r>
              <a:rPr lang="el-GR" altLang="el-GR" sz="7400" dirty="0" smtClean="0">
                <a:solidFill>
                  <a:srgbClr val="000000"/>
                </a:solidFill>
              </a:rPr>
              <a:t>βασιζόμενο </a:t>
            </a:r>
            <a:r>
              <a:rPr lang="el-GR" altLang="el-GR" sz="7400" dirty="0">
                <a:solidFill>
                  <a:srgbClr val="000000"/>
                </a:solidFill>
              </a:rPr>
              <a:t>σε υπολογιστή και αποτελείται από </a:t>
            </a:r>
            <a:r>
              <a:rPr lang="el-GR" altLang="el-GR" sz="7400" dirty="0" smtClean="0">
                <a:solidFill>
                  <a:srgbClr val="000000"/>
                </a:solidFill>
              </a:rPr>
              <a:t>συνιστώσες</a:t>
            </a:r>
            <a:r>
              <a:rPr lang="el-GR" altLang="el-GR" sz="7400" dirty="0">
                <a:solidFill>
                  <a:srgbClr val="000000"/>
                </a:solidFill>
              </a:rPr>
              <a:t>: </a:t>
            </a:r>
          </a:p>
          <a:p>
            <a:pPr>
              <a:lnSpc>
                <a:spcPct val="120000"/>
              </a:lnSpc>
              <a:spcAft>
                <a:spcPts val="600"/>
              </a:spcAft>
              <a:buSzPct val="100000"/>
            </a:pPr>
            <a:r>
              <a:rPr lang="el-GR" altLang="el-GR" sz="7400" dirty="0" smtClean="0">
                <a:solidFill>
                  <a:srgbClr val="000000"/>
                </a:solidFill>
              </a:rPr>
              <a:t>Δεδομένα </a:t>
            </a:r>
            <a:r>
              <a:rPr lang="el-GR" altLang="el-GR" sz="7400" dirty="0">
                <a:solidFill>
                  <a:srgbClr val="000000"/>
                </a:solidFill>
              </a:rPr>
              <a:t>(</a:t>
            </a:r>
            <a:r>
              <a:rPr lang="el-GR" altLang="el-GR" sz="7400" dirty="0" err="1">
                <a:solidFill>
                  <a:srgbClr val="000000"/>
                </a:solidFill>
              </a:rPr>
              <a:t>Data</a:t>
            </a:r>
            <a:r>
              <a:rPr lang="el-GR" altLang="el-GR" sz="7400" dirty="0">
                <a:solidFill>
                  <a:srgbClr val="000000"/>
                </a:solidFill>
              </a:rPr>
              <a:t>). Προσοχή στη διαφορά των </a:t>
            </a:r>
          </a:p>
          <a:p>
            <a:pPr>
              <a:lnSpc>
                <a:spcPct val="120000"/>
              </a:lnSpc>
              <a:spcAft>
                <a:spcPts val="600"/>
              </a:spcAft>
              <a:buSzPct val="100000"/>
              <a:buNone/>
            </a:pPr>
            <a:r>
              <a:rPr lang="el-GR" altLang="el-GR" sz="7400" dirty="0">
                <a:solidFill>
                  <a:srgbClr val="000000"/>
                </a:solidFill>
              </a:rPr>
              <a:t>εννοιών: Δεδομένα, Πληροφορία και Γνώση.</a:t>
            </a:r>
          </a:p>
          <a:p>
            <a:pPr>
              <a:lnSpc>
                <a:spcPct val="120000"/>
              </a:lnSpc>
              <a:spcAft>
                <a:spcPts val="600"/>
              </a:spcAft>
              <a:buSzPct val="100000"/>
            </a:pPr>
            <a:r>
              <a:rPr lang="el-GR" altLang="el-GR" sz="7400" dirty="0" smtClean="0">
                <a:solidFill>
                  <a:srgbClr val="000000"/>
                </a:solidFill>
              </a:rPr>
              <a:t>Υλικό </a:t>
            </a:r>
            <a:r>
              <a:rPr lang="el-GR" altLang="el-GR" sz="7400" dirty="0">
                <a:solidFill>
                  <a:srgbClr val="000000"/>
                </a:solidFill>
              </a:rPr>
              <a:t>(</a:t>
            </a:r>
            <a:r>
              <a:rPr lang="el-GR" altLang="el-GR" sz="7400" dirty="0" err="1">
                <a:solidFill>
                  <a:srgbClr val="000000"/>
                </a:solidFill>
              </a:rPr>
              <a:t>Hardware</a:t>
            </a:r>
            <a:r>
              <a:rPr lang="el-GR" altLang="el-GR" sz="7400" dirty="0">
                <a:solidFill>
                  <a:srgbClr val="000000"/>
                </a:solidFill>
              </a:rPr>
              <a:t>) </a:t>
            </a:r>
          </a:p>
          <a:p>
            <a:pPr>
              <a:lnSpc>
                <a:spcPct val="120000"/>
              </a:lnSpc>
              <a:spcAft>
                <a:spcPts val="600"/>
              </a:spcAft>
              <a:buSzPct val="100000"/>
            </a:pPr>
            <a:r>
              <a:rPr lang="el-GR" altLang="el-GR" sz="7400" dirty="0" smtClean="0">
                <a:solidFill>
                  <a:srgbClr val="000000"/>
                </a:solidFill>
              </a:rPr>
              <a:t>Λογισμικό </a:t>
            </a:r>
            <a:r>
              <a:rPr lang="el-GR" altLang="el-GR" sz="7400" dirty="0">
                <a:solidFill>
                  <a:srgbClr val="000000"/>
                </a:solidFill>
              </a:rPr>
              <a:t>(Software) , με κυριότερο στοιχείο του το </a:t>
            </a:r>
            <a:r>
              <a:rPr lang="el-GR" altLang="el-GR" sz="7400" dirty="0" smtClean="0">
                <a:solidFill>
                  <a:srgbClr val="000000"/>
                </a:solidFill>
              </a:rPr>
              <a:t>Σύστημα </a:t>
            </a:r>
            <a:r>
              <a:rPr lang="el-GR" altLang="el-GR" sz="7400" dirty="0">
                <a:solidFill>
                  <a:srgbClr val="000000"/>
                </a:solidFill>
              </a:rPr>
              <a:t>Διαχείρισης Βάσεων Δεδομένων (πχ Oracle, </a:t>
            </a:r>
            <a:r>
              <a:rPr lang="el-GR" altLang="el-GR" sz="7400" dirty="0" smtClean="0">
                <a:solidFill>
                  <a:srgbClr val="000000"/>
                </a:solidFill>
              </a:rPr>
              <a:t>mySQL)</a:t>
            </a:r>
            <a:r>
              <a:rPr lang="en-US" altLang="el-GR" sz="7400" dirty="0">
                <a:solidFill>
                  <a:srgbClr val="000000"/>
                </a:solidFill>
              </a:rPr>
              <a:t>,</a:t>
            </a:r>
            <a:r>
              <a:rPr lang="el-GR" altLang="el-GR" sz="7400" dirty="0" smtClean="0">
                <a:solidFill>
                  <a:srgbClr val="000000"/>
                </a:solidFill>
              </a:rPr>
              <a:t> και εφαρμογές </a:t>
            </a:r>
            <a:r>
              <a:rPr lang="el-GR" altLang="el-GR" sz="7400" dirty="0">
                <a:solidFill>
                  <a:srgbClr val="000000"/>
                </a:solidFill>
              </a:rPr>
              <a:t>για </a:t>
            </a:r>
            <a:r>
              <a:rPr lang="el-GR" altLang="el-GR" sz="7400" dirty="0" smtClean="0">
                <a:solidFill>
                  <a:srgbClr val="000000"/>
                </a:solidFill>
              </a:rPr>
              <a:t>τους τελικούς χρήστες (</a:t>
            </a:r>
            <a:r>
              <a:rPr lang="en-US" altLang="el-GR" sz="7400" dirty="0" smtClean="0">
                <a:solidFill>
                  <a:srgbClr val="000000"/>
                </a:solidFill>
              </a:rPr>
              <a:t>end-users)</a:t>
            </a:r>
            <a:r>
              <a:rPr lang="el-GR" altLang="el-GR" sz="7400" dirty="0" smtClean="0">
                <a:solidFill>
                  <a:srgbClr val="000000"/>
                </a:solidFill>
              </a:rPr>
              <a:t>. </a:t>
            </a:r>
            <a:endParaRPr lang="el-GR" altLang="el-GR" sz="7400" dirty="0">
              <a:solidFill>
                <a:srgbClr val="000000"/>
              </a:solidFill>
            </a:endParaRPr>
          </a:p>
          <a:p>
            <a:pPr>
              <a:lnSpc>
                <a:spcPct val="120000"/>
              </a:lnSpc>
              <a:spcAft>
                <a:spcPts val="600"/>
              </a:spcAft>
              <a:buSzPct val="100000"/>
            </a:pPr>
            <a:r>
              <a:rPr lang="el-GR" altLang="el-GR" sz="7400" dirty="0" smtClean="0">
                <a:solidFill>
                  <a:srgbClr val="000000"/>
                </a:solidFill>
              </a:rPr>
              <a:t>Χρήστες (</a:t>
            </a:r>
            <a:r>
              <a:rPr lang="en-US" altLang="el-GR" sz="7400" dirty="0" smtClean="0">
                <a:solidFill>
                  <a:srgbClr val="000000"/>
                </a:solidFill>
              </a:rPr>
              <a:t>end-u</a:t>
            </a:r>
            <a:r>
              <a:rPr lang="el-GR" altLang="el-GR" sz="7400" dirty="0" smtClean="0">
                <a:solidFill>
                  <a:srgbClr val="000000"/>
                </a:solidFill>
              </a:rPr>
              <a:t>sers</a:t>
            </a:r>
            <a:r>
              <a:rPr lang="el-GR" altLang="el-GR" sz="7400" dirty="0">
                <a:solidFill>
                  <a:srgbClr val="000000"/>
                </a:solidFill>
              </a:rPr>
              <a:t>) </a:t>
            </a:r>
          </a:p>
          <a:p>
            <a:pPr marL="0" indent="0">
              <a:buSzPct val="45000"/>
              <a:buNone/>
            </a:pPr>
            <a:endParaRPr lang="en-US" altLang="el-GR" dirty="0">
              <a:solidFill>
                <a:srgbClr val="000000"/>
              </a:solidFill>
            </a:endParaRPr>
          </a:p>
          <a:p>
            <a:pPr marL="0" indent="0">
              <a:buSzPct val="45000"/>
              <a:buNone/>
            </a:pPr>
            <a:endParaRPr lang="el-GR" altLang="el-GR" dirty="0">
              <a:solidFill>
                <a:srgbClr val="000000"/>
              </a:solidFill>
            </a:endParaRPr>
          </a:p>
          <a:p>
            <a:pPr marL="0" indent="0">
              <a:buSzPct val="45000"/>
              <a:buNone/>
            </a:pPr>
            <a:r>
              <a:rPr lang="en-US" altLang="el-GR" dirty="0">
                <a:solidFill>
                  <a:srgbClr val="000000"/>
                </a:solidFill>
              </a:rPr>
              <a:t>   </a:t>
            </a:r>
          </a:p>
          <a:p>
            <a:pPr marL="0" indent="0">
              <a:buNone/>
            </a:pPr>
            <a:endParaRPr lang="el-GR" dirty="0"/>
          </a:p>
        </p:txBody>
      </p:sp>
    </p:spTree>
    <p:extLst>
      <p:ext uri="{BB962C8B-B14F-4D97-AF65-F5344CB8AC3E}">
        <p14:creationId xmlns:p14="http://schemas.microsoft.com/office/powerpoint/2010/main" val="25948512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26558"/>
            <a:ext cx="5486400" cy="566738"/>
          </a:xfrm>
        </p:spPr>
        <p:txBody>
          <a:bodyPr>
            <a:normAutofit/>
          </a:bodyPr>
          <a:lstStyle/>
          <a:p>
            <a:r>
              <a:rPr lang="en-US" dirty="0" smtClean="0"/>
              <a:t>The world sample database</a:t>
            </a:r>
            <a:endParaRPr lang="el-GR" dirty="0"/>
          </a:p>
        </p:txBody>
      </p:sp>
      <p:sp>
        <p:nvSpPr>
          <p:cNvPr id="4" name="Text Placeholder 3"/>
          <p:cNvSpPr>
            <a:spLocks noGrp="1"/>
          </p:cNvSpPr>
          <p:nvPr>
            <p:ph type="body" sz="half" idx="2"/>
          </p:nvPr>
        </p:nvSpPr>
        <p:spPr>
          <a:xfrm>
            <a:off x="1475656" y="6080522"/>
            <a:ext cx="6624736" cy="804862"/>
          </a:xfrm>
        </p:spPr>
        <p:txBody>
          <a:bodyPr/>
          <a:lstStyle/>
          <a:p>
            <a:r>
              <a:rPr lang="en-US" dirty="0"/>
              <a:t>https://dev.mysql.com/doc/world-setup/en/world-setup-installation.html</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725" y="308187"/>
            <a:ext cx="8159723" cy="5497077"/>
          </a:xfrm>
          <a:prstGeom prst="rect">
            <a:avLst/>
          </a:prstGeom>
        </p:spPr>
      </p:pic>
      <p:sp>
        <p:nvSpPr>
          <p:cNvPr id="7" name="Rectangle 3"/>
          <p:cNvSpPr>
            <a:spLocks noChangeArrowheads="1"/>
          </p:cNvSpPr>
          <p:nvPr/>
        </p:nvSpPr>
        <p:spPr bwMode="auto">
          <a:xfrm>
            <a:off x="0" y="-461664"/>
            <a:ext cx="17203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l-GR"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anose="020B0604020202020204" pitchFamily="34" charset="0"/>
              </a:rPr>
              <a:t>the </a:t>
            </a:r>
            <a:r>
              <a:rPr kumimoji="0" lang="el-GR" altLang="el-GR" sz="1000" b="0" i="0" u="none" strike="noStrike" cap="none" normalizeH="0" baseline="0" dirty="0" smtClean="0">
                <a:ln>
                  <a:noFill/>
                </a:ln>
                <a:solidFill>
                  <a:schemeClr val="tx1"/>
                </a:solidFill>
                <a:effectLst/>
                <a:latin typeface="Arial Unicode MS" panose="020B0604020202020204" pitchFamily="34" charset="-128"/>
              </a:rPr>
              <a:t>world</a:t>
            </a:r>
            <a:r>
              <a:rPr kumimoji="0" lang="el-GR" altLang="el-GR" sz="800" b="0" i="0" u="none" strike="noStrike" cap="none" normalizeH="0" baseline="0" dirty="0" smtClean="0">
                <a:ln>
                  <a:noFill/>
                </a:ln>
                <a:solidFill>
                  <a:schemeClr val="tx1"/>
                </a:solidFill>
                <a:effectLst/>
              </a:rPr>
              <a:t> sample database </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anose="020B0604020202020204" pitchFamily="34" charset="0"/>
              </a:rPr>
              <a:t>the </a:t>
            </a:r>
            <a:r>
              <a:rPr kumimoji="0" lang="el-GR" altLang="el-GR" sz="1000" b="0" i="0" u="none" strike="noStrike" cap="none" normalizeH="0" baseline="0" dirty="0" smtClean="0">
                <a:ln>
                  <a:noFill/>
                </a:ln>
                <a:solidFill>
                  <a:schemeClr val="tx1"/>
                </a:solidFill>
                <a:effectLst/>
                <a:latin typeface="Arial Unicode MS" panose="020B0604020202020204" pitchFamily="34" charset="-128"/>
              </a:rPr>
              <a:t>world</a:t>
            </a:r>
            <a:r>
              <a:rPr kumimoji="0" lang="el-GR" altLang="el-GR" sz="800" b="0" i="0" u="none" strike="noStrike" cap="none" normalizeH="0" baseline="0" dirty="0" smtClean="0">
                <a:ln>
                  <a:noFill/>
                </a:ln>
                <a:solidFill>
                  <a:schemeClr val="tx1"/>
                </a:solidFill>
                <a:effectLst/>
              </a:rPr>
              <a:t> sample database </a:t>
            </a: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6595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Models </a:t>
            </a:r>
            <a:endParaRPr lang="el-GR"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026" r="2026"/>
          <a:stretch>
            <a:fillRect/>
          </a:stretch>
        </p:blipFill>
        <p:spPr/>
      </p:pic>
      <p:sp>
        <p:nvSpPr>
          <p:cNvPr id="4" name="Text Placeholder 3"/>
          <p:cNvSpPr>
            <a:spLocks noGrp="1"/>
          </p:cNvSpPr>
          <p:nvPr>
            <p:ph type="body" sz="half" idx="2"/>
          </p:nvPr>
        </p:nvSpPr>
        <p:spPr/>
        <p:txBody>
          <a:bodyPr/>
          <a:lstStyle/>
          <a:p>
            <a:r>
              <a:rPr lang="en-US" dirty="0" smtClean="0"/>
              <a:t>Wikipedia (CC)</a:t>
            </a: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3594985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230</TotalTime>
  <Words>2214</Words>
  <Application>Microsoft Office PowerPoint</Application>
  <PresentationFormat>On-screen Show (4:3)</PresentationFormat>
  <Paragraphs>342</Paragraphs>
  <Slides>38</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 Unicode MS</vt:lpstr>
      <vt:lpstr>ＭＳ Ｐゴシック</vt:lpstr>
      <vt:lpstr>Arial</vt:lpstr>
      <vt:lpstr>Arial Narrow</vt:lpstr>
      <vt:lpstr>Calibri</vt:lpstr>
      <vt:lpstr>Cambria</vt:lpstr>
      <vt:lpstr>Courier New</vt:lpstr>
      <vt:lpstr>Times New Roman</vt:lpstr>
      <vt:lpstr>Wingdings</vt:lpstr>
      <vt:lpstr>exo-opistho_simeiomata</vt:lpstr>
      <vt:lpstr>Βάσεις Δεδομένων I</vt:lpstr>
      <vt:lpstr>Εναρκτήρια συνάντηση</vt:lpstr>
      <vt:lpstr>Τι είναι οι βάσεις δεδομένων</vt:lpstr>
      <vt:lpstr>Βάση Δεδομένων (database)</vt:lpstr>
      <vt:lpstr>Βάση Δεδομένων (database)</vt:lpstr>
      <vt:lpstr>Βάση Δεδομένων (database)</vt:lpstr>
      <vt:lpstr>Σύστημα Βάσης Δεδομένων </vt:lpstr>
      <vt:lpstr>The world sample database</vt:lpstr>
      <vt:lpstr>Data Models </vt:lpstr>
      <vt:lpstr>Relations (Ted Codd)</vt:lpstr>
      <vt:lpstr>Database</vt:lpstr>
      <vt:lpstr>PowerPoint Presentation</vt:lpstr>
      <vt:lpstr>PowerPoint Presentation</vt:lpstr>
      <vt:lpstr>PowerPoint Presentation</vt:lpstr>
      <vt:lpstr>             Cloud Computing</vt:lpstr>
      <vt:lpstr>Περιγραφή Μαθήματος</vt:lpstr>
      <vt:lpstr>Μαθησιακά Αποτελέσματα</vt:lpstr>
      <vt:lpstr>Περίγραμμα ύλης µαθήµατος</vt:lpstr>
      <vt:lpstr>Περιεχόμενα Μαθήματος / Ενότητες</vt:lpstr>
      <vt:lpstr>Περιεχόμενα Μαθήματος / Ενότητες</vt:lpstr>
      <vt:lpstr>Περιεχόμενα Μαθήματος / Ενότητες</vt:lpstr>
      <vt:lpstr>Ενδεικτική Βιβλιογραφία</vt:lpstr>
      <vt:lpstr>Τι είναι οι βάσεις δεδομένων  μια πρώτη προσέγγιση </vt:lpstr>
      <vt:lpstr>Η μοντελοποίηση</vt:lpstr>
      <vt:lpstr>Συμβολισμοί</vt:lpstr>
      <vt:lpstr>Εργαλεία Σχεδίασης Μοντέλου</vt:lpstr>
      <vt:lpstr>Μοντέλο οντοτήτων συσχετίσεων με συμβολισμό Navathe-Elmasri </vt:lpstr>
      <vt:lpstr>Διαχείριση σχεσιακών βάσεων δεδομένων με γλώσσα SQL</vt:lpstr>
      <vt:lpstr>Διαχείριση σχεσιακών βάσεων δεδομένων με γλώσσα SQL</vt:lpstr>
      <vt:lpstr>Δημιουργία βάσεως δεδομένων</vt:lpstr>
      <vt:lpstr>Πρώτη αναφορά στην Εισαγωγή στοιχείων</vt:lpstr>
      <vt:lpstr>Υλοποίηση  με χρήση MySQL, Oracle:  Συγκριτικός Πίνακας διαφορών</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Christos</cp:lastModifiedBy>
  <cp:revision>29</cp:revision>
  <dcterms:created xsi:type="dcterms:W3CDTF">2014-10-20T11:54:42Z</dcterms:created>
  <dcterms:modified xsi:type="dcterms:W3CDTF">2017-10-18T16:16:00Z</dcterms:modified>
</cp:coreProperties>
</file>