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81" r:id="rId3"/>
    <p:sldId id="282" r:id="rId4"/>
    <p:sldId id="283" r:id="rId5"/>
    <p:sldId id="271" r:id="rId6"/>
    <p:sldId id="273" r:id="rId7"/>
    <p:sldId id="274" r:id="rId8"/>
    <p:sldId id="284" r:id="rId9"/>
    <p:sldId id="275" r:id="rId10"/>
    <p:sldId id="276" r:id="rId11"/>
    <p:sldId id="277" r:id="rId12"/>
    <p:sldId id="285" r:id="rId13"/>
    <p:sldId id="278" r:id="rId14"/>
    <p:sldId id="279" r:id="rId15"/>
    <p:sldId id="280"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1219"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30/11/2017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30/11/2017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61214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5537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a:t>
            </a:r>
            <a:r>
              <a:rPr lang="el-GR" sz="2800" dirty="0" err="1"/>
              <a:t>Κανονικοποίηση</a:t>
            </a:r>
            <a:endParaRPr lang="el-GR" sz="2800" dirty="0"/>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3" name="Table 2"/>
          <p:cNvGraphicFramePr>
            <a:graphicFrameLocks noGrp="1"/>
          </p:cNvGraphicFramePr>
          <p:nvPr>
            <p:extLst>
              <p:ext uri="{D42A27DB-BD31-4B8C-83A1-F6EECF244321}">
                <p14:modId xmlns="" xmlns:p14="http://schemas.microsoft.com/office/powerpoint/2010/main" val="2173756525"/>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155186503"/>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499404893"/>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 xmlns:p14="http://schemas.microsoft.com/office/powerpoint/2010/main" val="211700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3" name="Table 2"/>
          <p:cNvGraphicFramePr>
            <a:graphicFrameLocks noGrp="1"/>
          </p:cNvGraphicFramePr>
          <p:nvPr>
            <p:extLst>
              <p:ext uri="{D42A27DB-BD31-4B8C-83A1-F6EECF244321}">
                <p14:modId xmlns="" xmlns:p14="http://schemas.microsoft.com/office/powerpoint/2010/main" val="193719684"/>
              </p:ext>
            </p:extLst>
          </p:nvPr>
        </p:nvGraphicFramePr>
        <p:xfrm>
          <a:off x="1979712" y="1988840"/>
          <a:ext cx="3500017" cy="548640"/>
        </p:xfrm>
        <a:graphic>
          <a:graphicData uri="http://schemas.openxmlformats.org/drawingml/2006/table">
            <a:tbl>
              <a:tblPr firstRow="1">
                <a:tableStyleId>{5C22544A-7EE6-4342-B048-85BDC9FD1C3A}</a:tableStyleId>
              </a:tblPr>
              <a:tblGrid>
                <a:gridCol w="1512169"/>
                <a:gridCol w="1008112"/>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683900904"/>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186734797"/>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2"/>
          <p:cNvGraphicFramePr>
            <a:graphicFrameLocks noGrp="1"/>
          </p:cNvGraphicFramePr>
          <p:nvPr>
            <p:extLst>
              <p:ext uri="{D42A27DB-BD31-4B8C-83A1-F6EECF244321}">
                <p14:modId xmlns="" xmlns:p14="http://schemas.microsoft.com/office/powerpoint/2010/main" val="193719684"/>
              </p:ext>
            </p:extLst>
          </p:nvPr>
        </p:nvGraphicFramePr>
        <p:xfrm>
          <a:off x="1979713" y="5040600"/>
          <a:ext cx="4176462" cy="822960"/>
        </p:xfrm>
        <a:graphic>
          <a:graphicData uri="http://schemas.openxmlformats.org/drawingml/2006/table">
            <a:tbl>
              <a:tblPr firstRow="1">
                <a:tableStyleId>{5C22544A-7EE6-4342-B048-85BDC9FD1C3A}</a:tableStyleId>
              </a:tblPr>
              <a:tblGrid>
                <a:gridCol w="1594648"/>
                <a:gridCol w="1442778"/>
                <a:gridCol w="1139036"/>
              </a:tblGrid>
              <a:tr h="0">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 </a:t>
                      </a:r>
                      <a:r>
                        <a:rPr lang="el-GR" sz="1800" dirty="0" smtClean="0">
                          <a:effectLst/>
                        </a:rPr>
                        <a:t>Κύριο κλειδί</a:t>
                      </a:r>
                      <a:endParaRPr lang="el-GR" sz="1800" dirty="0" smtClean="0">
                        <a:effectLst/>
                        <a:latin typeface="Times New Roman"/>
                        <a:ea typeface="Times New Roman"/>
                      </a:endParaRPr>
                    </a:p>
                    <a:p>
                      <a:pPr>
                        <a:spcAft>
                          <a:spcPts val="0"/>
                        </a:spcAft>
                      </a:pP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 xmlns:p14="http://schemas.microsoft.com/office/powerpoint/2010/main" val="360316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Rectangle 2"/>
          <p:cNvSpPr/>
          <p:nvPr/>
        </p:nvSpPr>
        <p:spPr>
          <a:xfrm>
            <a:off x="251520" y="1844824"/>
            <a:ext cx="7416824" cy="1200329"/>
          </a:xfrm>
          <a:prstGeom prst="rect">
            <a:avLst/>
          </a:prstGeom>
        </p:spPr>
        <p:txBody>
          <a:bodyPr wrap="square">
            <a:spAutoFit/>
          </a:bodyPr>
          <a:lstStyle/>
          <a:p>
            <a:r>
              <a:rPr lang="el-GR" altLang="el-GR" sz="2400" b="1" dirty="0" smtClean="0">
                <a:solidFill>
                  <a:schemeClr val="accent4"/>
                </a:solidFill>
                <a:cs typeface="Arial" charset="0"/>
              </a:rPr>
              <a:t>Να και το μοντέλο οντοτήτων συσχετίσεων. Ξεκινήστε από αυτό και με τη συνταγή κατασκευάστε την Τρίτη </a:t>
            </a:r>
            <a:r>
              <a:rPr lang="el-GR" altLang="el-GR" sz="2400" b="1" smtClean="0">
                <a:solidFill>
                  <a:schemeClr val="accent4"/>
                </a:solidFill>
                <a:cs typeface="Arial" charset="0"/>
              </a:rPr>
              <a:t>Κανονική Μορφή.</a:t>
            </a:r>
            <a:endParaRPr lang="el-GR" altLang="el-GR" sz="2400" dirty="0" smtClean="0">
              <a:cs typeface="Arial" charset="0"/>
            </a:endParaRPr>
          </a:p>
        </p:txBody>
      </p:sp>
    </p:spTree>
    <p:extLst>
      <p:ext uri="{BB962C8B-B14F-4D97-AF65-F5344CB8AC3E}">
        <p14:creationId xmlns="" xmlns:p14="http://schemas.microsoft.com/office/powerpoint/2010/main" val="168068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11188" y="1158875"/>
            <a:ext cx="7561262" cy="433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 xmlns:p14="http://schemas.microsoft.com/office/powerpoint/2010/main" val="264966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mtClean="0"/>
              <a:t>Κανονική μορφή </a:t>
            </a:r>
            <a:r>
              <a:rPr lang="en-US" smtClean="0"/>
              <a:t>BOYCE-CODD</a:t>
            </a:r>
            <a:endParaRPr lang="el-GR" dirty="0"/>
          </a:p>
        </p:txBody>
      </p:sp>
      <p:sp>
        <p:nvSpPr>
          <p:cNvPr id="7" name="Content Placeholder 6"/>
          <p:cNvSpPr>
            <a:spLocks noGrp="1"/>
          </p:cNvSpPr>
          <p:nvPr>
            <p:ph idx="1"/>
          </p:nvPr>
        </p:nvSpPr>
        <p:spPr>
          <a:xfrm>
            <a:off x="457200" y="980728"/>
            <a:ext cx="8229600" cy="2376264"/>
          </a:xfrm>
        </p:spPr>
        <p:txBody>
          <a:bodyPr>
            <a:normAutofit/>
          </a:bodyPr>
          <a:lstStyle/>
          <a:p>
            <a:r>
              <a:rPr lang="el-GR" sz="2000" dirty="0"/>
              <a:t>Έστω βάση δεδομένων εκπαιδευτικού ιδρύματος. Δώστε παράδειγμα πίνακα που είναι στην Τρίτη κανονική μορφή αλλά όχι στην κανονική μορφή </a:t>
            </a:r>
            <a:r>
              <a:rPr lang="en-US" sz="2000" dirty="0"/>
              <a:t>Boyce</a:t>
            </a:r>
            <a:r>
              <a:rPr lang="el-GR" sz="2000" dirty="0"/>
              <a:t>-</a:t>
            </a:r>
            <a:r>
              <a:rPr lang="en-US" sz="2000" dirty="0" err="1"/>
              <a:t>Codd</a:t>
            </a:r>
            <a:r>
              <a:rPr lang="el-GR" sz="2000" dirty="0"/>
              <a:t>. Μη ξεχάσετε να αναφέρετε τους περιορισμούς που ισχύουν. Γράψτε την κανονική μορφή </a:t>
            </a:r>
            <a:r>
              <a:rPr lang="en-US" sz="2000" dirty="0"/>
              <a:t>Boyce</a:t>
            </a:r>
            <a:r>
              <a:rPr lang="el-GR" sz="2000" dirty="0"/>
              <a:t>-</a:t>
            </a:r>
            <a:r>
              <a:rPr lang="en-US" sz="2000" dirty="0" err="1"/>
              <a:t>Codd</a:t>
            </a:r>
            <a:r>
              <a:rPr lang="el-GR" sz="2000" dirty="0"/>
              <a:t>. Τι κερδίσαμε πηγαίνοντας στη μορφή αυτή; </a:t>
            </a:r>
          </a:p>
          <a:p>
            <a:r>
              <a:rPr lang="el-GR" sz="2000" dirty="0" smtClean="0"/>
              <a:t>Έστω </a:t>
            </a:r>
            <a:r>
              <a:rPr lang="el-GR" sz="2000" dirty="0"/>
              <a:t>ότι ο πίνακας </a:t>
            </a:r>
            <a:r>
              <a:rPr lang="en-US" sz="2000" dirty="0"/>
              <a:t>STUD</a:t>
            </a:r>
            <a:r>
              <a:rPr lang="el-GR" sz="2000" dirty="0"/>
              <a:t>_</a:t>
            </a:r>
            <a:r>
              <a:rPr lang="en-US" sz="2000" dirty="0"/>
              <a:t>COUR</a:t>
            </a:r>
            <a:r>
              <a:rPr lang="el-GR" sz="2000" dirty="0"/>
              <a:t>_</a:t>
            </a:r>
            <a:r>
              <a:rPr lang="en-US" sz="2000" dirty="0"/>
              <a:t>TEACH</a:t>
            </a:r>
            <a:r>
              <a:rPr lang="el-GR" sz="2000" dirty="0"/>
              <a:t> ανήκει στο Σύστημα Βάσης Δεδομένων ενός τριτοβάθμιου </a:t>
            </a:r>
            <a:r>
              <a:rPr lang="el-GR" sz="2000" dirty="0" smtClean="0"/>
              <a:t>ιδρύματος.</a:t>
            </a:r>
            <a:endParaRPr lang="el-GR" sz="2000" dirty="0"/>
          </a:p>
        </p:txBody>
      </p:sp>
      <p:sp>
        <p:nvSpPr>
          <p:cNvPr id="8" name="Rectangle 7"/>
          <p:cNvSpPr/>
          <p:nvPr/>
        </p:nvSpPr>
        <p:spPr>
          <a:xfrm>
            <a:off x="3050494" y="3275692"/>
            <a:ext cx="3043013" cy="369332"/>
          </a:xfrm>
          <a:prstGeom prst="rect">
            <a:avLst/>
          </a:prstGeom>
        </p:spPr>
        <p:txBody>
          <a:bodyPr wrap="none">
            <a:spAutoFit/>
          </a:bodyPr>
          <a:lstStyle/>
          <a:p>
            <a:r>
              <a:rPr lang="el-GR" b="1" dirty="0">
                <a:latin typeface="+mn-lt"/>
              </a:rPr>
              <a:t>ΠΙΝΑΚΑΣ </a:t>
            </a:r>
            <a:r>
              <a:rPr lang="en-US" b="1" dirty="0">
                <a:latin typeface="+mn-lt"/>
              </a:rPr>
              <a:t>STUD</a:t>
            </a:r>
            <a:r>
              <a:rPr lang="el-GR" b="1" dirty="0">
                <a:latin typeface="+mn-lt"/>
              </a:rPr>
              <a:t>_</a:t>
            </a:r>
            <a:r>
              <a:rPr lang="en-US" b="1" dirty="0">
                <a:latin typeface="+mn-lt"/>
              </a:rPr>
              <a:t>COUR</a:t>
            </a:r>
            <a:r>
              <a:rPr lang="el-GR" b="1" dirty="0">
                <a:latin typeface="+mn-lt"/>
              </a:rPr>
              <a:t>_</a:t>
            </a:r>
            <a:r>
              <a:rPr lang="en-US" b="1" dirty="0">
                <a:latin typeface="+mn-lt"/>
              </a:rPr>
              <a:t>TEACH</a:t>
            </a:r>
            <a:endParaRPr lang="el-GR" dirty="0">
              <a:latin typeface="+mn-lt"/>
            </a:endParaRPr>
          </a:p>
        </p:txBody>
      </p:sp>
      <p:graphicFrame>
        <p:nvGraphicFramePr>
          <p:cNvPr id="9" name="Table 8"/>
          <p:cNvGraphicFramePr>
            <a:graphicFrameLocks noGrp="1"/>
          </p:cNvGraphicFramePr>
          <p:nvPr>
            <p:extLst>
              <p:ext uri="{D42A27DB-BD31-4B8C-83A1-F6EECF244321}">
                <p14:modId xmlns="" xmlns:p14="http://schemas.microsoft.com/office/powerpoint/2010/main" val="1706899172"/>
              </p:ext>
            </p:extLst>
          </p:nvPr>
        </p:nvGraphicFramePr>
        <p:xfrm>
          <a:off x="1799692" y="3713568"/>
          <a:ext cx="5544616" cy="2523744"/>
        </p:xfrm>
        <a:graphic>
          <a:graphicData uri="http://schemas.openxmlformats.org/drawingml/2006/table">
            <a:tbl>
              <a:tblPr firstRow="1">
                <a:tableStyleId>{B301B821-A1FF-4177-AEE7-76D212191A09}</a:tableStyleId>
              </a:tblPr>
              <a:tblGrid>
                <a:gridCol w="2394059"/>
                <a:gridCol w="1643927"/>
                <a:gridCol w="1506630"/>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smtClean="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ΠΑΠΟΥΤΣΗΣ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ΞΑΝΘΑΚΗΣ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bl>
          </a:graphicData>
        </a:graphic>
      </p:graphicFrame>
      <p:sp>
        <p:nvSpPr>
          <p:cNvPr id="10" name="Rectangle 9"/>
          <p:cNvSpPr/>
          <p:nvPr/>
        </p:nvSpPr>
        <p:spPr>
          <a:xfrm>
            <a:off x="0" y="6211668"/>
            <a:ext cx="7848872" cy="646331"/>
          </a:xfrm>
          <a:prstGeom prst="rect">
            <a:avLst/>
          </a:prstGeom>
        </p:spPr>
        <p:txBody>
          <a:bodyPr wrap="square">
            <a:spAutoFit/>
          </a:bodyPr>
          <a:lstStyle/>
          <a:p>
            <a:r>
              <a:rPr lang="el-GR" dirty="0">
                <a:latin typeface="+mn-lt"/>
              </a:rPr>
              <a:t>Για τον πίνακα αυτό μπορούμε να πούμε ότι βρίσκεται στην τρίτη κανονική μορφή και το κύριο κλειδί του είναι το σύνθετο κλειδί (</a:t>
            </a:r>
            <a:r>
              <a:rPr lang="en-US" dirty="0">
                <a:latin typeface="+mn-lt"/>
              </a:rPr>
              <a:t>Student</a:t>
            </a:r>
            <a:r>
              <a:rPr lang="el-GR" dirty="0">
                <a:latin typeface="+mn-lt"/>
              </a:rPr>
              <a:t>, </a:t>
            </a:r>
            <a:r>
              <a:rPr lang="en-US" dirty="0">
                <a:latin typeface="+mn-lt"/>
              </a:rPr>
              <a:t>Course</a:t>
            </a:r>
            <a:r>
              <a:rPr lang="el-GR" dirty="0">
                <a:latin typeface="+mn-lt"/>
              </a:rPr>
              <a:t>).</a:t>
            </a:r>
          </a:p>
        </p:txBody>
      </p:sp>
      <p:sp>
        <p:nvSpPr>
          <p:cNvPr id="11" name="10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 xmlns:p14="http://schemas.microsoft.com/office/powerpoint/2010/main" val="231096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Περιορισμός </a:t>
            </a:r>
          </a:p>
        </p:txBody>
      </p:sp>
      <p:sp>
        <p:nvSpPr>
          <p:cNvPr id="5" name="Content Placeholder 4"/>
          <p:cNvSpPr>
            <a:spLocks noGrp="1"/>
          </p:cNvSpPr>
          <p:nvPr>
            <p:ph idx="1"/>
          </p:nvPr>
        </p:nvSpPr>
        <p:spPr>
          <a:xfrm>
            <a:off x="457200" y="1196752"/>
            <a:ext cx="8229600" cy="1728192"/>
          </a:xfrm>
        </p:spPr>
        <p:txBody>
          <a:bodyPr>
            <a:normAutofit fontScale="92500" lnSpcReduction="10000"/>
          </a:bodyPr>
          <a:lstStyle/>
          <a:p>
            <a:r>
              <a:rPr lang="el-GR" sz="2000" dirty="0"/>
              <a:t>Αν ένας διδάσκων διδάσκει ακριβώς ένα μάθημα θα μπορούσε το χαρακτηριστικό </a:t>
            </a:r>
            <a:r>
              <a:rPr lang="en-US" sz="2000" dirty="0"/>
              <a:t>Teacher</a:t>
            </a:r>
            <a:r>
              <a:rPr lang="el-GR" sz="2000" dirty="0"/>
              <a:t> να καθορίζει το χαρακτηριστικό </a:t>
            </a:r>
            <a:r>
              <a:rPr lang="en-US" sz="2000" dirty="0"/>
              <a:t>Course</a:t>
            </a:r>
            <a:r>
              <a:rPr lang="el-GR" sz="2000" dirty="0"/>
              <a:t>. Δηλαδή, στο παράδειγμά μας έχουμε μία (σχετικά ασυνήθιστη) περίπτωση όπου χαρακτηριστικό εκτός κλειδιού ορίζει τμήμα του σύνθετου κλειδιού ενός πίνακα της τρίτης κανονικής μορφής</a:t>
            </a:r>
            <a:r>
              <a:rPr lang="el-GR" sz="2000" dirty="0" smtClean="0"/>
              <a:t>.</a:t>
            </a:r>
          </a:p>
          <a:p>
            <a:r>
              <a:rPr lang="el-GR" sz="2000" dirty="0"/>
              <a:t>Η  κανονική μορφή </a:t>
            </a:r>
            <a:r>
              <a:rPr lang="en-US" sz="2000" dirty="0"/>
              <a:t>Boyce</a:t>
            </a:r>
            <a:r>
              <a:rPr lang="el-GR" sz="2000" dirty="0"/>
              <a:t>-</a:t>
            </a:r>
            <a:r>
              <a:rPr lang="en-US" sz="2000" dirty="0" err="1"/>
              <a:t>Codd</a:t>
            </a:r>
            <a:r>
              <a:rPr lang="en-US" sz="2000" dirty="0"/>
              <a:t> </a:t>
            </a:r>
            <a:r>
              <a:rPr lang="el-GR" sz="2000" dirty="0"/>
              <a:t>έχει δύο </a:t>
            </a:r>
            <a:r>
              <a:rPr lang="el-GR" sz="2000" dirty="0" smtClean="0"/>
              <a:t>πίνακες:</a:t>
            </a:r>
            <a:endParaRPr lang="el-GR" sz="2000" dirty="0"/>
          </a:p>
          <a:p>
            <a:endParaRPr lang="el-GR" sz="2000" dirty="0"/>
          </a:p>
        </p:txBody>
      </p:sp>
      <p:sp>
        <p:nvSpPr>
          <p:cNvPr id="7" name="Rectangle 6"/>
          <p:cNvSpPr/>
          <p:nvPr/>
        </p:nvSpPr>
        <p:spPr>
          <a:xfrm>
            <a:off x="6664351" y="3578532"/>
            <a:ext cx="2417457" cy="646331"/>
          </a:xfrm>
          <a:prstGeom prst="rect">
            <a:avLst/>
          </a:prstGeom>
        </p:spPr>
        <p:txBody>
          <a:bodyPr wrap="none">
            <a:spAutoFit/>
          </a:bodyPr>
          <a:lstStyle/>
          <a:p>
            <a:pPr algn="r" hangingPunct="0"/>
            <a:r>
              <a:rPr lang="el-GR" dirty="0">
                <a:latin typeface="+mn-lt"/>
              </a:rPr>
              <a:t>κύριο κλειδί = (</a:t>
            </a:r>
            <a:r>
              <a:rPr lang="en-US" dirty="0">
                <a:latin typeface="+mn-lt"/>
              </a:rPr>
              <a:t>Student</a:t>
            </a:r>
            <a:r>
              <a:rPr lang="en-US" dirty="0" smtClean="0">
                <a:latin typeface="+mn-lt"/>
              </a:rPr>
              <a:t>,</a:t>
            </a:r>
            <a:endParaRPr lang="el-GR" dirty="0" smtClean="0">
              <a:latin typeface="+mn-lt"/>
            </a:endParaRPr>
          </a:p>
          <a:p>
            <a:pPr algn="r" hangingPunct="0"/>
            <a:r>
              <a:rPr lang="en-US" dirty="0" smtClean="0">
                <a:latin typeface="+mn-lt"/>
              </a:rPr>
              <a:t> </a:t>
            </a:r>
            <a:r>
              <a:rPr lang="en-US" dirty="0">
                <a:latin typeface="+mn-lt"/>
              </a:rPr>
              <a:t>Teacher)</a:t>
            </a:r>
            <a:endParaRPr lang="el-GR" dirty="0">
              <a:latin typeface="+mn-lt"/>
            </a:endParaRPr>
          </a:p>
        </p:txBody>
      </p:sp>
      <p:sp>
        <p:nvSpPr>
          <p:cNvPr id="8" name="Rectangle 7"/>
          <p:cNvSpPr/>
          <p:nvPr/>
        </p:nvSpPr>
        <p:spPr>
          <a:xfrm>
            <a:off x="942146" y="3717032"/>
            <a:ext cx="2059538"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STUDENT</a:t>
            </a:r>
            <a:endParaRPr lang="el-GR" dirty="0">
              <a:latin typeface="+mn-lt"/>
            </a:endParaRPr>
          </a:p>
        </p:txBody>
      </p:sp>
      <p:sp>
        <p:nvSpPr>
          <p:cNvPr id="9" name="Rectangle 8"/>
          <p:cNvSpPr/>
          <p:nvPr/>
        </p:nvSpPr>
        <p:spPr>
          <a:xfrm>
            <a:off x="510439" y="5557882"/>
            <a:ext cx="2463367"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COUR_TEACH</a:t>
            </a:r>
            <a:endParaRPr lang="el-GR" dirty="0">
              <a:latin typeface="+mn-lt"/>
            </a:endParaRPr>
          </a:p>
        </p:txBody>
      </p:sp>
      <p:sp>
        <p:nvSpPr>
          <p:cNvPr id="10" name="Rectangle 9"/>
          <p:cNvSpPr/>
          <p:nvPr/>
        </p:nvSpPr>
        <p:spPr>
          <a:xfrm>
            <a:off x="6665763" y="5557882"/>
            <a:ext cx="2336537" cy="369332"/>
          </a:xfrm>
          <a:prstGeom prst="rect">
            <a:avLst/>
          </a:prstGeom>
        </p:spPr>
        <p:txBody>
          <a:bodyPr wrap="none">
            <a:spAutoFit/>
          </a:bodyPr>
          <a:lstStyle/>
          <a:p>
            <a:r>
              <a:rPr lang="el-GR" dirty="0">
                <a:latin typeface="+mn-lt"/>
              </a:rPr>
              <a:t> κύριο κλειδί = </a:t>
            </a:r>
            <a:r>
              <a:rPr lang="en-US" dirty="0">
                <a:latin typeface="+mn-lt"/>
              </a:rPr>
              <a:t>Teacher</a:t>
            </a:r>
            <a:endParaRPr lang="el-GR" dirty="0">
              <a:latin typeface="+mn-lt"/>
            </a:endParaRPr>
          </a:p>
        </p:txBody>
      </p:sp>
      <p:sp>
        <p:nvSpPr>
          <p:cNvPr id="11" name="Rectangle 10"/>
          <p:cNvSpPr/>
          <p:nvPr/>
        </p:nvSpPr>
        <p:spPr>
          <a:xfrm>
            <a:off x="0" y="6467391"/>
            <a:ext cx="8616316" cy="369332"/>
          </a:xfrm>
          <a:prstGeom prst="rect">
            <a:avLst/>
          </a:prstGeom>
        </p:spPr>
        <p:txBody>
          <a:bodyPr wrap="square">
            <a:spAutoFit/>
          </a:bodyPr>
          <a:lstStyle/>
          <a:p>
            <a:r>
              <a:rPr lang="el-GR" dirty="0">
                <a:latin typeface="+mn-lt"/>
              </a:rPr>
              <a:t>Αν μία σχέση είναι στη κανονική μορφή (BCNF) τότε είναι και στην τρίτη κανονική μορφή.</a:t>
            </a:r>
          </a:p>
        </p:txBody>
      </p:sp>
      <p:graphicFrame>
        <p:nvGraphicFramePr>
          <p:cNvPr id="12" name="Table 11"/>
          <p:cNvGraphicFramePr>
            <a:graphicFrameLocks noGrp="1"/>
          </p:cNvGraphicFramePr>
          <p:nvPr>
            <p:extLst>
              <p:ext uri="{D42A27DB-BD31-4B8C-83A1-F6EECF244321}">
                <p14:modId xmlns="" xmlns:p14="http://schemas.microsoft.com/office/powerpoint/2010/main" val="557638491"/>
              </p:ext>
            </p:extLst>
          </p:nvPr>
        </p:nvGraphicFramePr>
        <p:xfrm>
          <a:off x="3203848" y="3059668"/>
          <a:ext cx="3456384" cy="1682496"/>
        </p:xfrm>
        <a:graphic>
          <a:graphicData uri="http://schemas.openxmlformats.org/drawingml/2006/table">
            <a:tbl>
              <a:tblPr firstRow="1">
                <a:tableStyleId>{B301B821-A1FF-4177-AEE7-76D212191A09}</a:tableStyleId>
              </a:tblPr>
              <a:tblGrid>
                <a:gridCol w="2093407"/>
                <a:gridCol w="1362977"/>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ΜΑΥΡΟΥΔΑΚΗΣ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ΠΑΠΟΥΤΣΗΣ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ΔΟΥΜΑ</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 xmlns:p14="http://schemas.microsoft.com/office/powerpoint/2010/main" val="1781867505"/>
              </p:ext>
            </p:extLst>
          </p:nvPr>
        </p:nvGraphicFramePr>
        <p:xfrm>
          <a:off x="3203848" y="5013176"/>
          <a:ext cx="3456384" cy="1402080"/>
        </p:xfrm>
        <a:graphic>
          <a:graphicData uri="http://schemas.openxmlformats.org/drawingml/2006/table">
            <a:tbl>
              <a:tblPr firstRow="1">
                <a:tableStyleId>{B301B821-A1FF-4177-AEE7-76D212191A09}</a:tableStyleId>
              </a:tblPr>
              <a:tblGrid>
                <a:gridCol w="1340643"/>
                <a:gridCol w="2115741"/>
              </a:tblGrid>
              <a:tr h="0">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a:effectLst/>
                        </a:rPr>
                        <a:t>ΣΚΟΥΡΛΑΣ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a:effectLst/>
                        </a:rPr>
                        <a:t>PROLOG</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14" name="1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 xmlns:p14="http://schemas.microsoft.com/office/powerpoint/2010/main" val="2081006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201</a:t>
            </a:r>
            <a:r>
              <a:rPr lang="en-US" sz="2000" dirty="0" smtClean="0"/>
              <a:t>7</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5: Σχεδίαση βάσεων δεδομένων -  </a:t>
            </a:r>
            <a:r>
              <a:rPr lang="el-GR" sz="2000" dirty="0" err="1" smtClean="0"/>
              <a:t>Κανονικοποίηση</a:t>
            </a:r>
            <a:r>
              <a:rPr lang="el-GR" sz="2000" dirty="0" smtClean="0"/>
              <a:t>». Έκδοση: </a:t>
            </a:r>
            <a:r>
              <a:rPr lang="en-US" sz="2000" dirty="0" smtClean="0"/>
              <a:t>2</a:t>
            </a:r>
            <a:r>
              <a:rPr lang="el-GR" sz="2000" dirty="0" smtClean="0"/>
              <a:t>.0. Αθήνα 201</a:t>
            </a:r>
            <a:r>
              <a:rPr lang="en-US" sz="2000" dirty="0" smtClean="0"/>
              <a:t>7</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a:t>
            </a:r>
            <a:r>
              <a:rPr lang="el-GR" sz="2400" dirty="0" err="1">
                <a:cs typeface="Arial" charset="0"/>
              </a:rPr>
              <a:t>Έµφαση</a:t>
            </a:r>
            <a:r>
              <a:rPr lang="el-GR" sz="2400" dirty="0">
                <a:cs typeface="Arial" charset="0"/>
              </a:rPr>
              <a:t> δίδεται στην παρουσίαση των εννοιών της </a:t>
            </a:r>
            <a:r>
              <a:rPr lang="el-GR" sz="2400" dirty="0" err="1">
                <a:cs typeface="Arial" charset="0"/>
              </a:rPr>
              <a:t>κανονικοποίησης</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 xmlns:p14="http://schemas.microsoft.com/office/powerpoint/2010/main"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σχεδιάσουν 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err="1">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a:cs typeface="Arial" charset="0"/>
              </a:rPr>
              <a:t>Codd</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 xmlns:p14="http://schemas.microsoft.com/office/powerpoint/2010/main" val="306854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324544" y="1484784"/>
            <a:ext cx="9145016" cy="3539430"/>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000" b="1" dirty="0" smtClean="0">
                <a:solidFill>
                  <a:schemeClr val="accent4"/>
                </a:solidFill>
                <a:cs typeface="Arial" charset="0"/>
              </a:rPr>
              <a:t>Πρέπει να μάθετε τις έννοιες</a:t>
            </a:r>
            <a:r>
              <a:rPr lang="en-US" altLang="el-GR" sz="2000" b="1" dirty="0">
                <a:solidFill>
                  <a:schemeClr val="accent4"/>
                </a:solidFill>
                <a:cs typeface="Arial" charset="0"/>
              </a:rPr>
              <a:t>:</a:t>
            </a:r>
          </a:p>
          <a:p>
            <a:pPr marL="814388" indent="-457200">
              <a:buAutoNum type="arabicParenR"/>
            </a:pPr>
            <a:r>
              <a:rPr lang="el-GR" altLang="el-GR" sz="2000" dirty="0" smtClean="0">
                <a:cs typeface="Arial" charset="0"/>
              </a:rPr>
              <a:t>Κανονικοποίηση</a:t>
            </a:r>
          </a:p>
          <a:p>
            <a:pPr marL="814388" indent="-457200">
              <a:buAutoNum type="arabicParenR"/>
            </a:pPr>
            <a:r>
              <a:rPr lang="el-GR" altLang="el-GR" sz="2000" dirty="0" smtClean="0">
                <a:cs typeface="Arial" charset="0"/>
              </a:rPr>
              <a:t>Πρώτη Κανονική Μορφή – 1Ν</a:t>
            </a:r>
            <a:r>
              <a:rPr lang="en-US" altLang="el-GR" sz="2000" dirty="0" smtClean="0">
                <a:cs typeface="Arial" charset="0"/>
              </a:rPr>
              <a:t>F</a:t>
            </a:r>
            <a:r>
              <a:rPr lang="el-GR" altLang="el-GR" sz="2000" dirty="0" smtClean="0">
                <a:cs typeface="Arial" charset="0"/>
              </a:rPr>
              <a:t>, Δεύτερη Κανονική Μορφή</a:t>
            </a:r>
            <a:r>
              <a:rPr lang="el-GR" altLang="el-GR" sz="2000" dirty="0">
                <a:cs typeface="Arial" charset="0"/>
              </a:rPr>
              <a:t> – </a:t>
            </a:r>
            <a:r>
              <a:rPr lang="en-US" altLang="el-GR" sz="2000" dirty="0" smtClean="0">
                <a:cs typeface="Arial" charset="0"/>
              </a:rPr>
              <a:t>2</a:t>
            </a:r>
            <a:r>
              <a:rPr lang="el-GR" altLang="el-GR" sz="2000" dirty="0" smtClean="0">
                <a:cs typeface="Arial" charset="0"/>
              </a:rPr>
              <a:t>Ν</a:t>
            </a:r>
            <a:r>
              <a:rPr lang="en-US" altLang="el-GR" sz="2000" dirty="0">
                <a:cs typeface="Arial" charset="0"/>
              </a:rPr>
              <a:t>F</a:t>
            </a:r>
            <a:r>
              <a:rPr lang="el-GR" altLang="el-GR" sz="2000" dirty="0" smtClean="0">
                <a:cs typeface="Arial" charset="0"/>
              </a:rPr>
              <a:t>, Τρίτη Κανονική Μορφή</a:t>
            </a:r>
            <a:r>
              <a:rPr lang="el-GR" altLang="el-GR" sz="2000" dirty="0">
                <a:cs typeface="Arial" charset="0"/>
              </a:rPr>
              <a:t> – </a:t>
            </a:r>
            <a:r>
              <a:rPr lang="en-US" altLang="el-GR" sz="2000" dirty="0" smtClean="0">
                <a:cs typeface="Arial" charset="0"/>
              </a:rPr>
              <a:t>3</a:t>
            </a:r>
            <a:r>
              <a:rPr lang="el-GR" altLang="el-GR" sz="2000" dirty="0" smtClean="0">
                <a:cs typeface="Arial" charset="0"/>
              </a:rPr>
              <a:t>Ν</a:t>
            </a:r>
            <a:r>
              <a:rPr lang="en-US" altLang="el-GR" sz="2000" dirty="0">
                <a:cs typeface="Arial" charset="0"/>
              </a:rPr>
              <a:t>F</a:t>
            </a:r>
            <a:r>
              <a:rPr lang="el-GR" altLang="el-GR" sz="2000" dirty="0" smtClean="0">
                <a:cs typeface="Arial" charset="0"/>
              </a:rPr>
              <a:t>, Κανονική Μορφή </a:t>
            </a:r>
            <a:r>
              <a:rPr lang="en-US" altLang="el-GR" sz="2000" dirty="0" smtClean="0">
                <a:cs typeface="Arial" charset="0"/>
              </a:rPr>
              <a:t>Boyce </a:t>
            </a:r>
            <a:r>
              <a:rPr lang="en-US" altLang="el-GR" sz="2000" dirty="0" err="1" smtClean="0">
                <a:cs typeface="Arial" charset="0"/>
              </a:rPr>
              <a:t>Codd</a:t>
            </a:r>
            <a:endParaRPr lang="el-GR" altLang="el-GR" sz="2000" dirty="0" smtClean="0">
              <a:cs typeface="Arial" charset="0"/>
            </a:endParaRPr>
          </a:p>
          <a:p>
            <a:pPr marL="814388" indent="-457200">
              <a:buAutoNum type="arabicParenR"/>
            </a:pPr>
            <a:r>
              <a:rPr lang="el-GR" altLang="el-GR" sz="2000" dirty="0" smtClean="0">
                <a:solidFill>
                  <a:srgbClr val="000000"/>
                </a:solidFill>
                <a:cs typeface="Arial" charset="0"/>
              </a:rPr>
              <a:t>Όταν γράφουμε τη σχεσιακή βάση δεδομένων στο «χαρτί» πριν την κατασκευάσουμε πρέπει να τη σχεδιάσουμε στην Τρίτη κανονική μορφή. </a:t>
            </a:r>
          </a:p>
          <a:p>
            <a:pPr marL="814388" indent="-457200">
              <a:buAutoNum type="arabicParenR"/>
            </a:pPr>
            <a:r>
              <a:rPr lang="el-GR" altLang="el-GR" sz="2000" dirty="0" smtClean="0">
                <a:solidFill>
                  <a:srgbClr val="000000"/>
                </a:solidFill>
                <a:cs typeface="Arial" charset="0"/>
              </a:rPr>
              <a:t>Στο προηγούμενο μάθημα όταν μεταγράψαμε το ΜΟΣ σε σχεσιακή βάση στην ουσία σχεδιάσαμε την Τρίτη Κανονική Μορφή</a:t>
            </a:r>
          </a:p>
          <a:p>
            <a:pPr marL="814388" indent="-457200">
              <a:buAutoNum type="arabicParenR"/>
            </a:pPr>
            <a:r>
              <a:rPr lang="el-GR" altLang="el-GR" sz="2000" dirty="0" smtClean="0">
                <a:solidFill>
                  <a:srgbClr val="000000"/>
                </a:solidFill>
                <a:cs typeface="Arial" charset="0"/>
              </a:rPr>
              <a:t>Θα δώσουμε κανόνες ώστε να «περάσουμε»</a:t>
            </a:r>
            <a:r>
              <a:rPr lang="en-US" altLang="el-GR" sz="2000" dirty="0" smtClean="0">
                <a:solidFill>
                  <a:srgbClr val="000000"/>
                </a:solidFill>
                <a:cs typeface="Arial" charset="0"/>
              </a:rPr>
              <a:t> </a:t>
            </a:r>
            <a:r>
              <a:rPr lang="el-GR" altLang="el-GR" sz="2000" dirty="0" smtClean="0">
                <a:solidFill>
                  <a:srgbClr val="000000"/>
                </a:solidFill>
                <a:cs typeface="Arial" charset="0"/>
              </a:rPr>
              <a:t>από την</a:t>
            </a:r>
            <a:r>
              <a:rPr lang="en-US" altLang="el-GR" sz="2000" dirty="0" smtClean="0">
                <a:solidFill>
                  <a:srgbClr val="000000"/>
                </a:solidFill>
                <a:cs typeface="Arial" charset="0"/>
              </a:rPr>
              <a:t> </a:t>
            </a:r>
            <a:r>
              <a:rPr lang="el-GR" altLang="el-GR" sz="2000" dirty="0" smtClean="0">
                <a:cs typeface="Arial" charset="0"/>
              </a:rPr>
              <a:t>Πρώτη, στη Δεύτερη</a:t>
            </a:r>
            <a:r>
              <a:rPr lang="el-GR" altLang="el-GR" sz="2000" dirty="0">
                <a:cs typeface="Arial" charset="0"/>
              </a:rPr>
              <a:t> και μετά </a:t>
            </a:r>
            <a:r>
              <a:rPr lang="el-GR" altLang="el-GR" sz="2000" dirty="0" smtClean="0">
                <a:cs typeface="Arial" charset="0"/>
              </a:rPr>
              <a:t>στην Τρίτη </a:t>
            </a:r>
            <a:endParaRPr lang="en-US" altLang="el-GR" sz="2000" dirty="0" smtClean="0">
              <a:cs typeface="Arial" charset="0"/>
            </a:endParaRPr>
          </a:p>
          <a:p>
            <a:pPr marL="814388" indent="-457200"/>
            <a:r>
              <a:rPr lang="en-US" altLang="el-GR" sz="2000" dirty="0" smtClean="0">
                <a:cs typeface="Arial" charset="0"/>
              </a:rPr>
              <a:t>       </a:t>
            </a:r>
            <a:r>
              <a:rPr lang="el-GR" altLang="el-GR" sz="2000" dirty="0" smtClean="0">
                <a:cs typeface="Arial" charset="0"/>
              </a:rPr>
              <a:t>Κανονική Μορφή</a:t>
            </a:r>
          </a:p>
        </p:txBody>
      </p:sp>
    </p:spTree>
    <p:extLst>
      <p:ext uri="{BB962C8B-B14F-4D97-AF65-F5344CB8AC3E}">
        <p14:creationId xmlns="" xmlns:p14="http://schemas.microsoft.com/office/powerpoint/2010/main" val="164902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 xmlns:p14="http://schemas.microsoft.com/office/powerpoint/2010/main" val="378840515"/>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smtClean="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smtClean="0">
                          <a:effectLst/>
                        </a:rPr>
                        <a:t>PL/I</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5" name="Rectangle 4"/>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 xmlns:p14="http://schemas.microsoft.com/office/powerpoint/2010/main" val="15364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Κανόνες</a:t>
            </a:r>
            <a:endParaRPr lang="el-GR" dirty="0"/>
          </a:p>
        </p:txBody>
      </p:sp>
      <p:sp>
        <p:nvSpPr>
          <p:cNvPr id="14338" name="Rectangle 3"/>
          <p:cNvSpPr>
            <a:spLocks noGrp="1" noChangeArrowheads="1"/>
          </p:cNvSpPr>
          <p:nvPr>
            <p:ph idx="1"/>
          </p:nvPr>
        </p:nvSpPr>
        <p:spPr/>
        <p:txBody>
          <a:bodyPr>
            <a:no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lvl="1">
              <a:lnSpc>
                <a:spcPct val="80000"/>
              </a:lnSpc>
            </a:pPr>
            <a:r>
              <a:rPr lang="el-GR" altLang="el-GR" sz="2200" dirty="0" smtClean="0"/>
              <a:t>Σε κάθε πίνακα δεν πρέπει να εμφανίζονται σύνθετα πεδία ορισμού ανά στήλη. Σε περιγραφική προσέγγιση, ο πίνακας δεν έχει σύνθετες στήλες</a:t>
            </a:r>
            <a:r>
              <a:rPr lang="en-US" altLang="el-GR" sz="2200" dirty="0" smtClean="0"/>
              <a:t> </a:t>
            </a:r>
            <a:r>
              <a:rPr lang="el-GR" altLang="el-GR" sz="2200" dirty="0" smtClean="0"/>
              <a:t>και σε κάθε γραμμή του πίνακα</a:t>
            </a:r>
            <a:r>
              <a:rPr lang="en-US" altLang="el-GR" sz="2200" dirty="0" smtClean="0"/>
              <a:t> </a:t>
            </a:r>
            <a:r>
              <a:rPr lang="el-GR" altLang="el-GR" sz="2200" dirty="0" smtClean="0"/>
              <a:t>κάθε «θέση» της πρέπει να περιέχει ακριβώς μια τιμή ή τιμή </a:t>
            </a:r>
            <a:r>
              <a:rPr lang="en-US" altLang="el-GR" sz="2200" dirty="0" smtClean="0"/>
              <a:t>NULL</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lvl="1">
              <a:lnSpc>
                <a:spcPct val="80000"/>
              </a:lnSpc>
            </a:pPr>
            <a:r>
              <a:rPr lang="el-GR" altLang="el-GR" sz="2200" dirty="0" smtClean="0"/>
              <a:t>Αν το κύριο κλειδί του πίνακα, δηλαδή το κλειδί που ορίζει μονοσήμαντα όλες τις στήλες του, είναι σύνθετο (αποτελείται από περισσότερες από μία στήλες) και ένα τμήμα του ορίζει μονοσήμαντα κάποιες στήλες πρέπει το τμήμα αυτό και οι στήλες που ορίζει να αποτελέσουν ξεχωριστό πίνακα.</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lvl="1">
              <a:lnSpc>
                <a:spcPct val="80000"/>
              </a:lnSpc>
            </a:pPr>
            <a:r>
              <a:rPr lang="el-GR" altLang="el-GR" sz="2200" dirty="0" smtClean="0"/>
              <a:t>Σε κάθε πίνακα, όλες οι στήλες πρέπει να αντιστοιχούν απ‘ ευθείας στο κλειδί χωρίς μεταβατικές εξαρτήσεις διαμέσου άλλων στηλών.</a:t>
            </a:r>
          </a:p>
          <a:p>
            <a:pPr lvl="1">
              <a:lnSpc>
                <a:spcPct val="80000"/>
              </a:lnSpc>
            </a:pPr>
            <a:r>
              <a:rPr lang="el-GR" altLang="el-GR" sz="2200" smtClean="0"/>
              <a:t>Συχνά οι </a:t>
            </a:r>
            <a:r>
              <a:rPr lang="el-GR" altLang="el-GR" sz="2200" dirty="0" smtClean="0"/>
              <a:t>κανόνες διατυπώνονται και με τους όρους </a:t>
            </a:r>
            <a:r>
              <a:rPr lang="el-GR" altLang="el-GR" sz="2200" b="1" dirty="0" smtClean="0">
                <a:solidFill>
                  <a:srgbClr val="820000"/>
                </a:solidFill>
              </a:rPr>
              <a:t>σχέση</a:t>
            </a:r>
            <a:r>
              <a:rPr lang="el-GR" altLang="el-GR" sz="2200" dirty="0" smtClean="0"/>
              <a:t> (αντί του όρου πίνακας) και </a:t>
            </a:r>
            <a:r>
              <a:rPr lang="el-GR" altLang="el-GR" sz="2200" b="1" dirty="0" smtClean="0">
                <a:solidFill>
                  <a:srgbClr val="820000"/>
                </a:solidFill>
              </a:rPr>
              <a:t>χαρακτηριστικό</a:t>
            </a:r>
            <a:r>
              <a:rPr lang="el-GR" altLang="el-GR" sz="2200" dirty="0" smtClean="0">
                <a:solidFill>
                  <a:srgbClr val="FF0000"/>
                </a:solidFill>
              </a:rPr>
              <a:t> </a:t>
            </a:r>
            <a:r>
              <a:rPr lang="el-GR" altLang="el-GR" sz="2200" dirty="0" smtClean="0"/>
              <a:t>(αντί στήλη).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 xmlns:p14="http://schemas.microsoft.com/office/powerpoint/2010/main" val="2632880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4" name="Table 3"/>
          <p:cNvGraphicFramePr>
            <a:graphicFrameLocks noGrp="1"/>
          </p:cNvGraphicFramePr>
          <p:nvPr>
            <p:extLst>
              <p:ext uri="{D42A27DB-BD31-4B8C-83A1-F6EECF244321}">
                <p14:modId xmlns="" xmlns:p14="http://schemas.microsoft.com/office/powerpoint/2010/main" val="3636151040"/>
              </p:ext>
            </p:extLst>
          </p:nvPr>
        </p:nvGraphicFramePr>
        <p:xfrm>
          <a:off x="1187624"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595418957"/>
              </p:ext>
            </p:extLst>
          </p:nvPr>
        </p:nvGraphicFramePr>
        <p:xfrm>
          <a:off x="1187624"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2880036408"/>
              </p:ext>
            </p:extLst>
          </p:nvPr>
        </p:nvGraphicFramePr>
        <p:xfrm>
          <a:off x="1187624" y="3212976"/>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453105003"/>
              </p:ext>
            </p:extLst>
          </p:nvPr>
        </p:nvGraphicFramePr>
        <p:xfrm>
          <a:off x="1187624" y="4149080"/>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373402295"/>
              </p:ext>
            </p:extLst>
          </p:nvPr>
        </p:nvGraphicFramePr>
        <p:xfrm>
          <a:off x="1187624" y="50851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sp>
        <p:nvSpPr>
          <p:cNvPr id="9" name="8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 xmlns:p14="http://schemas.microsoft.com/office/powerpoint/2010/main" val="371830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Rectangle 2"/>
          <p:cNvSpPr/>
          <p:nvPr/>
        </p:nvSpPr>
        <p:spPr>
          <a:xfrm>
            <a:off x="251520" y="1844824"/>
            <a:ext cx="7416824" cy="830997"/>
          </a:xfrm>
          <a:prstGeom prst="rect">
            <a:avLst/>
          </a:prstGeom>
        </p:spPr>
        <p:txBody>
          <a:bodyPr wrap="square">
            <a:spAutoFit/>
          </a:bodyPr>
          <a:lstStyle/>
          <a:p>
            <a:r>
              <a:rPr lang="el-GR" altLang="el-GR" sz="2400" b="1" dirty="0" smtClean="0">
                <a:solidFill>
                  <a:schemeClr val="accent4"/>
                </a:solidFill>
                <a:cs typeface="Arial" charset="0"/>
              </a:rPr>
              <a:t>Μελετήστε και το παράδειγμα με το σύστημα διαχείρισης παραγγελιών.</a:t>
            </a:r>
            <a:endParaRPr lang="el-GR" altLang="el-GR" sz="2400" dirty="0" smtClean="0">
              <a:cs typeface="Arial" charset="0"/>
            </a:endParaRPr>
          </a:p>
        </p:txBody>
      </p:sp>
    </p:spTree>
    <p:extLst>
      <p:ext uri="{BB962C8B-B14F-4D97-AF65-F5344CB8AC3E}">
        <p14:creationId xmlns="" xmlns:p14="http://schemas.microsoft.com/office/powerpoint/2010/main" val="119228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3" name="Table 2"/>
          <p:cNvGraphicFramePr>
            <a:graphicFrameLocks noGrp="1"/>
          </p:cNvGraphicFramePr>
          <p:nvPr>
            <p:extLst>
              <p:ext uri="{D42A27DB-BD31-4B8C-83A1-F6EECF244321}">
                <p14:modId xmlns="" xmlns:p14="http://schemas.microsoft.com/office/powerpoint/2010/main" val="2925632988"/>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5" name="Rectangle 4"/>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 xmlns:p14="http://schemas.microsoft.com/office/powerpoint/2010/main" val="2758709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422</TotalTime>
  <Words>1296</Words>
  <Application>Microsoft Office PowerPoint</Application>
  <PresentationFormat>Προβολή στην οθόνη (4:3)</PresentationFormat>
  <Paragraphs>384</Paragraphs>
  <Slides>21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exo-opistho_simeiomata</vt:lpstr>
      <vt:lpstr>Βάσεις Δεδομένων I</vt:lpstr>
      <vt:lpstr>Περιγραφή Ενότητας</vt:lpstr>
      <vt:lpstr>Στόχος Ενότητας</vt:lpstr>
      <vt:lpstr>Εισαγωγή στην Κανονικοποίηση βάσεων δεδομένων</vt:lpstr>
      <vt:lpstr>Απλοποιημένη βάση διαχείρισης προσωπικού (personnel)</vt:lpstr>
      <vt:lpstr>Κανόνες</vt:lpstr>
      <vt:lpstr>Τρίτη Κανονική Μορφή</vt:lpstr>
      <vt:lpstr>Εισαγωγή στην Κανονικοποίηση βάσεων δεδομένων</vt:lpstr>
      <vt:lpstr>Απλοποιημένο σύστημα διαχείρισης παραγγελιών (orders)</vt:lpstr>
      <vt:lpstr>Δεύτερη κανονική μορφή</vt:lpstr>
      <vt:lpstr>Τρίτη κανονική μορφή</vt:lpstr>
      <vt:lpstr>Εισαγωγή στην Κανονικοποίηση βάσεων δεδομένων</vt:lpstr>
      <vt:lpstr>Διαφάνεια 12</vt:lpstr>
      <vt:lpstr>Κανονική μορφή BOYCE-CODD</vt:lpstr>
      <vt:lpstr>Περιορισμός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Skourlas</cp:lastModifiedBy>
  <cp:revision>52</cp:revision>
  <dcterms:created xsi:type="dcterms:W3CDTF">2014-10-20T11:54:42Z</dcterms:created>
  <dcterms:modified xsi:type="dcterms:W3CDTF">2017-11-30T09:00:05Z</dcterms:modified>
</cp:coreProperties>
</file>