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7"/>
  </p:notesMasterIdLst>
  <p:handoutMasterIdLst>
    <p:handoutMasterId r:id="rId48"/>
  </p:handoutMasterIdLst>
  <p:sldIdLst>
    <p:sldId id="256" r:id="rId2"/>
    <p:sldId id="281" r:id="rId3"/>
    <p:sldId id="282" r:id="rId4"/>
    <p:sldId id="312" r:id="rId5"/>
    <p:sldId id="313" r:id="rId6"/>
    <p:sldId id="283" r:id="rId7"/>
    <p:sldId id="284" r:id="rId8"/>
    <p:sldId id="309" r:id="rId9"/>
    <p:sldId id="286" r:id="rId10"/>
    <p:sldId id="310" r:id="rId11"/>
    <p:sldId id="314" r:id="rId12"/>
    <p:sldId id="288" r:id="rId13"/>
    <p:sldId id="315" r:id="rId14"/>
    <p:sldId id="289" r:id="rId15"/>
    <p:sldId id="290" r:id="rId16"/>
    <p:sldId id="311" r:id="rId17"/>
    <p:sldId id="291" r:id="rId18"/>
    <p:sldId id="292" r:id="rId19"/>
    <p:sldId id="293" r:id="rId20"/>
    <p:sldId id="316" r:id="rId21"/>
    <p:sldId id="294" r:id="rId22"/>
    <p:sldId id="295" r:id="rId23"/>
    <p:sldId id="317" r:id="rId24"/>
    <p:sldId id="296" r:id="rId25"/>
    <p:sldId id="318" r:id="rId26"/>
    <p:sldId id="297" r:id="rId27"/>
    <p:sldId id="299" r:id="rId28"/>
    <p:sldId id="298" r:id="rId29"/>
    <p:sldId id="300" r:id="rId30"/>
    <p:sldId id="319" r:id="rId31"/>
    <p:sldId id="301" r:id="rId32"/>
    <p:sldId id="302" r:id="rId33"/>
    <p:sldId id="303" r:id="rId34"/>
    <p:sldId id="304" r:id="rId35"/>
    <p:sldId id="320" r:id="rId36"/>
    <p:sldId id="305" r:id="rId37"/>
    <p:sldId id="306" r:id="rId38"/>
    <p:sldId id="307" r:id="rId39"/>
    <p:sldId id="308" r:id="rId40"/>
    <p:sldId id="257" r:id="rId41"/>
    <p:sldId id="262" r:id="rId42"/>
    <p:sldId id="264" r:id="rId43"/>
    <p:sldId id="265"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6" d="100"/>
          <a:sy n="76" d="100"/>
        </p:scale>
        <p:origin x="-1219"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30/11/2017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30/11/2017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31524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86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Παραδείγματα - Επανάληψη</a:t>
            </a:r>
            <a:endParaRPr lang="el-GR" sz="2800" dirty="0"/>
          </a:p>
          <a:p>
            <a:pPr>
              <a:spcBef>
                <a:spcPts val="0"/>
              </a:spcBef>
              <a:spcAft>
                <a:spcPts val="1200"/>
              </a:spcAft>
            </a:pPr>
            <a:r>
              <a:rPr lang="el-GR" sz="600" dirty="0" smtClean="0"/>
              <a:t> </a:t>
            </a:r>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 xmlns:a14="http://schemas.microsoft.com/office/drawing/2010/main"/>
              </a:ext>
            </a:extLst>
          </a:blip>
          <a:srcRect/>
          <a:stretch>
            <a:fillRect/>
          </a:stretch>
        </p:blipFill>
        <p:spPr bwMode="auto">
          <a:xfrm>
            <a:off x="1859514" y="764704"/>
            <a:ext cx="7272337" cy="460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err="1"/>
              <a:t>νικήτης</a:t>
            </a:r>
            <a:r>
              <a:rPr lang="el-GR" altLang="el-GR" sz="2000" dirty="0"/>
              <a:t>, ο Πρόεδρος, ακριβώς ένα </a:t>
            </a:r>
            <a:r>
              <a:rPr lang="el-GR" altLang="el-GR" sz="2000" dirty="0" err="1"/>
              <a:t>κόμα</a:t>
            </a:r>
            <a:r>
              <a:rPr lang="el-GR" altLang="el-GR" sz="2000" dirty="0"/>
              <a:t>, 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err="1"/>
              <a:t>κόμα</a:t>
            </a:r>
            <a:r>
              <a:rPr lang="el-GR" altLang="el-GR" sz="2000" dirty="0"/>
              <a:t> και ξεκινά </a:t>
            </a:r>
            <a:r>
              <a:rPr lang="el-GR" altLang="el-GR" sz="2000" dirty="0" err="1"/>
              <a:t>απο</a:t>
            </a:r>
            <a:r>
              <a:rPr lang="el-GR" altLang="el-GR" sz="2000" dirty="0"/>
              <a:t> 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 xmlns:p14="http://schemas.microsoft.com/office/powerpoint/2010/main" val="52981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676456" cy="1440160"/>
          </a:xfrm>
        </p:spPr>
        <p:txBody>
          <a:bodyPr>
            <a:normAutofit fontScale="90000"/>
          </a:bodyPr>
          <a:lstStyle/>
          <a:p>
            <a:r>
              <a:rPr lang="el-GR" dirty="0" smtClean="0">
                <a:solidFill>
                  <a:schemeClr val="accent4"/>
                </a:solidFill>
              </a:rPr>
              <a:t>Από το μοντέλο οντοτήτων συσχετίσεων στην Τρίτη κανονική μορφή. </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 xmlns:p14="http://schemas.microsoft.com/office/powerpoint/2010/main" val="182380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Για τη μετάβαση </a:t>
            </a:r>
            <a:r>
              <a:rPr lang="el-GR" sz="2800" dirty="0" err="1"/>
              <a:t>απο</a:t>
            </a:r>
            <a:r>
              <a:rPr lang="el-GR" sz="2800" dirty="0"/>
              <a:t> το μοντέλο οντοτήτων - σχέσεων σε πίνακες ακολούθησε τους εξής κανόνες</a:t>
            </a:r>
          </a:p>
        </p:txBody>
      </p:sp>
      <p:sp>
        <p:nvSpPr>
          <p:cNvPr id="18434" name="Rectangle 3"/>
          <p:cNvSpPr>
            <a:spLocks noGrp="1" noChangeArrowheads="1"/>
          </p:cNvSpPr>
          <p:nvPr>
            <p:ph idx="1"/>
          </p:nvPr>
        </p:nvSpPr>
        <p:spPr>
          <a:xfrm>
            <a:off x="457200" y="1196752"/>
            <a:ext cx="8229600" cy="5661248"/>
          </a:xfrm>
        </p:spPr>
        <p:txBody>
          <a:bodyPr>
            <a:normAutofit fontScale="92500" lnSpcReduction="10000"/>
          </a:bodyPr>
          <a:lstStyle/>
          <a:p>
            <a:pPr eaLnBrk="1" hangingPunct="1"/>
            <a:r>
              <a:rPr lang="el-GR" altLang="el-GR" sz="2000" b="1" dirty="0" smtClean="0">
                <a:solidFill>
                  <a:srgbClr val="820000"/>
                </a:solidFill>
              </a:rPr>
              <a:t>Κανόνας 1:  </a:t>
            </a:r>
            <a:r>
              <a:rPr lang="el-GR" altLang="el-GR" sz="2000" dirty="0" smtClean="0"/>
              <a:t>Για κάθε τύπο οντότητα θα έχεις ένα πίνακα που θα περιλαμβάνει σαν στήλες τουλάχιστον όλα τα χαρακτηριστικά (</a:t>
            </a:r>
            <a:r>
              <a:rPr lang="el-GR" altLang="el-GR" sz="2000" dirty="0" err="1" smtClean="0"/>
              <a:t>attributes</a:t>
            </a:r>
            <a:r>
              <a:rPr lang="el-GR" altLang="el-GR" sz="2000" dirty="0" smtClean="0"/>
              <a:t>) της. Το κύριο κλειδί της οντότητας, απλό ή σύνθετο, θα είναι και κύριο κλειδί του πίνακα που θα αναπαριστά την οντότητα</a:t>
            </a:r>
            <a:endParaRPr lang="el-GR" altLang="el-GR" sz="2000" b="1" u="sng" dirty="0" smtClean="0"/>
          </a:p>
          <a:p>
            <a:pPr eaLnBrk="1" hangingPunct="1"/>
            <a:r>
              <a:rPr lang="el-GR" altLang="el-GR" sz="2000" b="1" dirty="0" smtClean="0">
                <a:solidFill>
                  <a:srgbClr val="820000"/>
                </a:solidFill>
              </a:rPr>
              <a:t>Κανόνας 2:  </a:t>
            </a:r>
            <a:r>
              <a:rPr lang="el-GR" altLang="el-GR" sz="2000" dirty="0" smtClean="0"/>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b="1" u="sng" dirty="0" smtClean="0"/>
          </a:p>
          <a:p>
            <a:pPr eaLnBrk="1" hangingPunct="1"/>
            <a:r>
              <a:rPr lang="el-GR" altLang="el-GR" sz="2000" b="1" dirty="0" smtClean="0">
                <a:solidFill>
                  <a:srgbClr val="820000"/>
                </a:solidFill>
              </a:rPr>
              <a:t>Κανόνας 3:  </a:t>
            </a:r>
            <a:r>
              <a:rPr lang="el-GR" altLang="el-GR" sz="2000" dirty="0" smtClean="0"/>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b="1" u="sng" dirty="0" smtClean="0"/>
          </a:p>
          <a:p>
            <a:pPr eaLnBrk="1" hangingPunct="1"/>
            <a:r>
              <a:rPr lang="el-GR" altLang="el-GR" sz="2000" b="1" dirty="0" smtClean="0">
                <a:solidFill>
                  <a:srgbClr val="820000"/>
                </a:solidFill>
              </a:rPr>
              <a:t>Κανόνας 4:  </a:t>
            </a:r>
            <a:r>
              <a:rPr lang="el-GR" altLang="el-GR" sz="2000" dirty="0" smtClean="0"/>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t>άν</a:t>
            </a:r>
            <a:r>
              <a:rPr lang="el-GR" altLang="el-GR" sz="2000" dirty="0" smtClean="0"/>
              <a:t> υπάρχουν τέτοια χαρακτηριστικά.</a:t>
            </a:r>
            <a:endParaRPr lang="el-GR" altLang="el-GR" sz="2000" b="1" u="sng" dirty="0" smtClean="0"/>
          </a:p>
          <a:p>
            <a:pPr eaLnBrk="1" hangingPunct="1"/>
            <a:r>
              <a:rPr lang="el-GR" altLang="el-GR" sz="2000" b="1" dirty="0" smtClean="0">
                <a:solidFill>
                  <a:srgbClr val="820000"/>
                </a:solidFill>
              </a:rPr>
              <a:t>Κανόνας 5:  </a:t>
            </a:r>
            <a:r>
              <a:rPr lang="el-GR" altLang="el-GR" sz="2000" dirty="0" smtClean="0"/>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 xmlns:p14="http://schemas.microsoft.com/office/powerpoint/2010/main" val="383784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Rectangle 2"/>
          <p:cNvSpPr/>
          <p:nvPr/>
        </p:nvSpPr>
        <p:spPr>
          <a:xfrm>
            <a:off x="251520" y="1844824"/>
            <a:ext cx="7848872" cy="830997"/>
          </a:xfrm>
          <a:prstGeom prst="rect">
            <a:avLst/>
          </a:prstGeom>
        </p:spPr>
        <p:txBody>
          <a:bodyPr wrap="square">
            <a:spAutoFit/>
          </a:bodyPr>
          <a:lstStyle/>
          <a:p>
            <a:r>
              <a:rPr lang="el-GR" altLang="el-GR" sz="2400" b="1" dirty="0" smtClean="0">
                <a:solidFill>
                  <a:schemeClr val="accent4"/>
                </a:solidFill>
                <a:cs typeface="Arial" charset="0"/>
              </a:rPr>
              <a:t>Εκπαιδευτική βάση δεδομένων</a:t>
            </a:r>
          </a:p>
          <a:p>
            <a:r>
              <a:rPr lang="el-GR" altLang="el-GR" sz="2400" b="1" dirty="0" smtClean="0">
                <a:solidFill>
                  <a:schemeClr val="accent4"/>
                </a:solidFill>
                <a:cs typeface="Arial" charset="0"/>
              </a:rPr>
              <a:t>Πίνακες και ΜΟΣ.</a:t>
            </a:r>
          </a:p>
        </p:txBody>
      </p:sp>
    </p:spTree>
    <p:extLst>
      <p:ext uri="{BB962C8B-B14F-4D97-AF65-F5344CB8AC3E}">
        <p14:creationId xmlns="" xmlns:p14="http://schemas.microsoft.com/office/powerpoint/2010/main" val="352877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normAutofit/>
          </a:bodyPr>
          <a:lstStyle/>
          <a:p>
            <a:pPr eaLnBrk="1" hangingPunct="1"/>
            <a:r>
              <a:rPr lang="el-GR" altLang="el-GR" sz="4000" b="1" dirty="0" smtClean="0"/>
              <a:t>Απλουστευμένη εκπαιδευτική βάση δεδομένων</a:t>
            </a:r>
            <a:r>
              <a:rPr lang="el-GR" altLang="el-GR" sz="4000" dirty="0" smtClean="0"/>
              <a:t>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48866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graphicFrame>
        <p:nvGraphicFramePr>
          <p:cNvPr id="5" name="Table 4"/>
          <p:cNvGraphicFramePr>
            <a:graphicFrameLocks noGrp="1"/>
          </p:cNvGraphicFramePr>
          <p:nvPr>
            <p:extLst>
              <p:ext uri="{D42A27DB-BD31-4B8C-83A1-F6EECF244321}">
                <p14:modId xmlns="" xmlns:p14="http://schemas.microsoft.com/office/powerpoint/2010/main" val="3728526038"/>
              </p:ext>
            </p:extLst>
          </p:nvPr>
        </p:nvGraphicFramePr>
        <p:xfrm>
          <a:off x="179512" y="1412776"/>
          <a:ext cx="8640960" cy="1691742"/>
        </p:xfrm>
        <a:graphic>
          <a:graphicData uri="http://schemas.openxmlformats.org/drawingml/2006/table">
            <a:tbl>
              <a:tblPr firstRow="1" bandRow="1">
                <a:tableStyleId>{5C22544A-7EE6-4342-B048-85BDC9FD1C3A}</a:tableStyleId>
              </a:tblPr>
              <a:tblGrid>
                <a:gridCol w="1440160"/>
                <a:gridCol w="1224136"/>
                <a:gridCol w="1368152"/>
                <a:gridCol w="1080120"/>
                <a:gridCol w="1080120"/>
                <a:gridCol w="1224136"/>
                <a:gridCol w="1224136"/>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r>
                        <a:rPr lang="el-GR" sz="1600" b="1" dirty="0">
                          <a:solidFill>
                            <a:srgbClr val="FFFFFF"/>
                          </a:solidFill>
                          <a:effectLst/>
                          <a:latin typeface="+mn-lt"/>
                          <a:ea typeface="Times New Roman"/>
                          <a:cs typeface="Times New Roman"/>
                        </a:rPr>
                        <a:t> </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name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a:solidFill>
                            <a:srgbClr val="FFFFFF"/>
                          </a:solidFill>
                          <a:effectLst/>
                          <a:latin typeface="+mn-lt"/>
                          <a:ea typeface="Times New Roman"/>
                          <a:cs typeface="Times New Roman"/>
                        </a:rPr>
                        <a:t>Student_code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phone</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Κυριακόπουλος</a:t>
                      </a:r>
                    </a:p>
                  </a:txBody>
                  <a:tcPr marL="68580" marR="68580" marT="0" marB="0"/>
                </a:tc>
                <a:tc>
                  <a:txBody>
                    <a:bodyPr/>
                    <a:lstStyle/>
                    <a:p>
                      <a:pPr algn="ctr">
                        <a:spcAft>
                          <a:spcPts val="0"/>
                        </a:spcAft>
                      </a:pPr>
                      <a:r>
                        <a:rPr lang="el-GR" sz="1600">
                          <a:effectLst/>
                          <a:latin typeface="+mn-lt"/>
                          <a:ea typeface="Times New Roman"/>
                          <a:cs typeface="Times New Roman"/>
                        </a:rPr>
                        <a:t>Νικηφόρος</a:t>
                      </a:r>
                    </a:p>
                  </a:txBody>
                  <a:tcPr marL="68580" marR="68580" marT="0" marB="0"/>
                </a:tc>
                <a:tc>
                  <a:txBody>
                    <a:bodyPr/>
                    <a:lstStyle/>
                    <a:p>
                      <a:pPr algn="ctr">
                        <a:spcAft>
                          <a:spcPts val="0"/>
                        </a:spcAft>
                      </a:pPr>
                      <a:r>
                        <a:rPr lang="el-GR" sz="1600" u="sng">
                          <a:effectLst/>
                          <a:latin typeface="+mn-lt"/>
                          <a:ea typeface="Times New Roman"/>
                          <a:cs typeface="Times New Roman"/>
                        </a:rPr>
                        <a:t>213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Δ</a:t>
                      </a:r>
                    </a:p>
                  </a:txBody>
                  <a:tcPr marL="68580" marR="68580" marT="0" marB="0"/>
                </a:tc>
                <a:tc>
                  <a:txBody>
                    <a:bodyPr/>
                    <a:lstStyle/>
                    <a:p>
                      <a:pPr algn="ctr">
                        <a:spcAft>
                          <a:spcPts val="0"/>
                        </a:spcAft>
                      </a:pPr>
                      <a:r>
                        <a:rPr lang="el-GR" sz="1600">
                          <a:effectLst/>
                          <a:latin typeface="+mn-lt"/>
                          <a:ea typeface="Times New Roman"/>
                          <a:cs typeface="Times New Roman"/>
                        </a:rPr>
                        <a:t>Θησέως 3</a:t>
                      </a:r>
                    </a:p>
                  </a:txBody>
                  <a:tcPr marL="68580" marR="68580" marT="0" marB="0"/>
                </a:tc>
                <a:tc>
                  <a:txBody>
                    <a:bodyPr/>
                    <a:lstStyle/>
                    <a:p>
                      <a:pPr algn="ctr">
                        <a:spcAft>
                          <a:spcPts val="0"/>
                        </a:spcAft>
                      </a:pPr>
                      <a:r>
                        <a:rPr lang="el-GR" sz="1600">
                          <a:effectLst/>
                          <a:latin typeface="+mn-lt"/>
                          <a:ea typeface="Times New Roman"/>
                          <a:cs typeface="Times New Roman"/>
                        </a:rPr>
                        <a:t>10/10/86</a:t>
                      </a:r>
                    </a:p>
                  </a:txBody>
                  <a:tcPr marL="68580" marR="68580" marT="0" marB="0"/>
                </a:tc>
                <a:tc>
                  <a:txBody>
                    <a:bodyPr/>
                    <a:lstStyle/>
                    <a:p>
                      <a:pPr algn="ctr">
                        <a:spcAft>
                          <a:spcPts val="0"/>
                        </a:spcAft>
                      </a:pPr>
                      <a:r>
                        <a:rPr lang="el-GR" sz="1600">
                          <a:effectLst/>
                          <a:latin typeface="+mn-lt"/>
                          <a:ea typeface="Times New Roman"/>
                          <a:cs typeface="Times New Roman"/>
                        </a:rPr>
                        <a:t>2101234567</a:t>
                      </a:r>
                    </a:p>
                  </a:txBody>
                  <a:tcPr marL="68580" marR="68580" marT="0" marB="0"/>
                </a:tc>
              </a:tr>
              <a:tr h="281957">
                <a:tc>
                  <a:txBody>
                    <a:bodyPr/>
                    <a:lstStyle/>
                    <a:p>
                      <a:pPr algn="ctr">
                        <a:spcAft>
                          <a:spcPts val="0"/>
                        </a:spcAft>
                      </a:pPr>
                      <a:r>
                        <a:rPr lang="el-GR" sz="1600">
                          <a:effectLst/>
                          <a:latin typeface="+mn-lt"/>
                          <a:ea typeface="Times New Roman"/>
                          <a:cs typeface="Times New Roman"/>
                        </a:rPr>
                        <a:t>Αποστόλου</a:t>
                      </a:r>
                    </a:p>
                  </a:txBody>
                  <a:tcPr marL="68580" marR="68580" marT="0" marB="0"/>
                </a:tc>
                <a:tc>
                  <a:txBody>
                    <a:bodyPr/>
                    <a:lstStyle/>
                    <a:p>
                      <a:pPr algn="ctr">
                        <a:spcAft>
                          <a:spcPts val="0"/>
                        </a:spcAft>
                      </a:pPr>
                      <a:r>
                        <a:rPr lang="el-GR" sz="1600">
                          <a:effectLst/>
                          <a:latin typeface="+mn-lt"/>
                          <a:ea typeface="Times New Roman"/>
                          <a:cs typeface="Times New Roman"/>
                        </a:rPr>
                        <a:t>Ζωή</a:t>
                      </a:r>
                    </a:p>
                  </a:txBody>
                  <a:tcPr marL="68580" marR="68580" marT="0" marB="0"/>
                </a:tc>
                <a:tc>
                  <a:txBody>
                    <a:bodyPr/>
                    <a:lstStyle/>
                    <a:p>
                      <a:pPr algn="ctr">
                        <a:spcAft>
                          <a:spcPts val="0"/>
                        </a:spcAft>
                      </a:pPr>
                      <a:r>
                        <a:rPr lang="el-GR" sz="1600">
                          <a:effectLst/>
                          <a:latin typeface="+mn-lt"/>
                          <a:ea typeface="Times New Roman"/>
                          <a:cs typeface="Times New Roman"/>
                        </a:rPr>
                        <a:t>816</a:t>
                      </a:r>
                    </a:p>
                  </a:txBody>
                  <a:tcPr marL="68580" marR="68580" marT="0" marB="0"/>
                </a:tc>
                <a:tc>
                  <a:txBody>
                    <a:bodyPr/>
                    <a:lstStyle/>
                    <a:p>
                      <a:pPr algn="ctr">
                        <a:spcAft>
                          <a:spcPts val="0"/>
                        </a:spcAft>
                      </a:pPr>
                      <a:r>
                        <a:rPr lang="el-GR" sz="1600" dirty="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Αριάδνης 1</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2102345897</a:t>
                      </a:r>
                    </a:p>
                  </a:txBody>
                  <a:tcPr marL="68580" marR="68580" marT="0" marB="0"/>
                </a:tc>
              </a:tr>
              <a:tr h="281957">
                <a:tc>
                  <a:txBody>
                    <a:bodyPr/>
                    <a:lstStyle/>
                    <a:p>
                      <a:pPr algn="ctr">
                        <a:spcAft>
                          <a:spcPts val="0"/>
                        </a:spcAft>
                      </a:pPr>
                      <a:r>
                        <a:rPr lang="el-GR" sz="1600">
                          <a:effectLst/>
                          <a:latin typeface="+mn-lt"/>
                          <a:ea typeface="Times New Roman"/>
                          <a:cs typeface="Times New Roman"/>
                        </a:rPr>
                        <a:t>Παπαπέτρου</a:t>
                      </a:r>
                    </a:p>
                  </a:txBody>
                  <a:tcPr marL="68580" marR="68580" marT="0" marB="0"/>
                </a:tc>
                <a:tc>
                  <a:txBody>
                    <a:bodyPr/>
                    <a:lstStyle/>
                    <a:p>
                      <a:pPr algn="ctr">
                        <a:spcAft>
                          <a:spcPts val="0"/>
                        </a:spcAft>
                      </a:pPr>
                      <a:r>
                        <a:rPr lang="el-GR" sz="1600">
                          <a:effectLst/>
                          <a:latin typeface="+mn-lt"/>
                          <a:ea typeface="Times New Roman"/>
                          <a:cs typeface="Times New Roman"/>
                        </a:rPr>
                        <a:t>Νικόλαος</a:t>
                      </a:r>
                    </a:p>
                  </a:txBody>
                  <a:tcPr marL="68580" marR="68580" marT="0" marB="0"/>
                </a:tc>
                <a:tc>
                  <a:txBody>
                    <a:bodyPr/>
                    <a:lstStyle/>
                    <a:p>
                      <a:pPr algn="ctr">
                        <a:spcAft>
                          <a:spcPts val="0"/>
                        </a:spcAft>
                      </a:pPr>
                      <a:r>
                        <a:rPr lang="el-GR" sz="1600">
                          <a:effectLst/>
                          <a:latin typeface="+mn-lt"/>
                          <a:ea typeface="Times New Roman"/>
                          <a:cs typeface="Times New Roman"/>
                        </a:rPr>
                        <a:t>450</a:t>
                      </a:r>
                    </a:p>
                  </a:txBody>
                  <a:tcPr marL="68580" marR="68580" marT="0" marB="0"/>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Ειρήνης 4</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2109923456</a:t>
                      </a:r>
                    </a:p>
                  </a:txBody>
                  <a:tcPr marL="68580" marR="68580" marT="0" marB="0"/>
                </a:tc>
              </a:tr>
              <a:tr h="281957">
                <a:tc>
                  <a:txBody>
                    <a:bodyPr/>
                    <a:lstStyle/>
                    <a:p>
                      <a:pPr algn="ctr">
                        <a:spcAft>
                          <a:spcPts val="0"/>
                        </a:spcAft>
                      </a:pPr>
                      <a:r>
                        <a:rPr lang="el-GR" sz="1600">
                          <a:effectLst/>
                          <a:latin typeface="+mn-lt"/>
                          <a:ea typeface="Times New Roman"/>
                          <a:cs typeface="Times New Roman"/>
                        </a:rPr>
                        <a:t>Ζευγαρίδης</a:t>
                      </a:r>
                    </a:p>
                  </a:txBody>
                  <a:tcPr marL="68580" marR="68580" marT="0" marB="0"/>
                </a:tc>
                <a:tc>
                  <a:txBody>
                    <a:bodyPr/>
                    <a:lstStyle/>
                    <a:p>
                      <a:pPr algn="ctr">
                        <a:spcAft>
                          <a:spcPts val="0"/>
                        </a:spcAft>
                      </a:pPr>
                      <a:r>
                        <a:rPr lang="el-GR" sz="1600">
                          <a:effectLst/>
                          <a:latin typeface="+mn-lt"/>
                          <a:ea typeface="Times New Roman"/>
                          <a:cs typeface="Times New Roman"/>
                        </a:rPr>
                        <a:t>Ορέστης</a:t>
                      </a:r>
                    </a:p>
                  </a:txBody>
                  <a:tcPr marL="68580" marR="68580" marT="0" marB="0"/>
                </a:tc>
                <a:tc>
                  <a:txBody>
                    <a:bodyPr/>
                    <a:lstStyle/>
                    <a:p>
                      <a:pPr algn="ctr">
                        <a:spcAft>
                          <a:spcPts val="0"/>
                        </a:spcAft>
                      </a:pPr>
                      <a:r>
                        <a:rPr lang="el-GR" sz="1600">
                          <a:effectLst/>
                          <a:latin typeface="+mn-lt"/>
                          <a:ea typeface="Times New Roman"/>
                          <a:cs typeface="Times New Roman"/>
                        </a:rPr>
                        <a:t>346</a:t>
                      </a:r>
                    </a:p>
                  </a:txBody>
                  <a:tcPr marL="68580" marR="68580" marT="0" marB="0"/>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Αίγλης 10</a:t>
                      </a:r>
                    </a:p>
                  </a:txBody>
                  <a:tcPr marL="68580" marR="68580" marT="0" marB="0"/>
                </a:tc>
                <a:tc>
                  <a:txBody>
                    <a:bodyPr/>
                    <a:lstStyle/>
                    <a:p>
                      <a:pPr algn="ctr">
                        <a:spcAft>
                          <a:spcPts val="0"/>
                        </a:spcAft>
                      </a:pPr>
                      <a:r>
                        <a:rPr lang="el-GR" sz="1600">
                          <a:effectLst/>
                          <a:latin typeface="+mn-lt"/>
                          <a:ea typeface="Times New Roman"/>
                          <a:cs typeface="Times New Roman"/>
                        </a:rPr>
                        <a:t>23/9/88</a:t>
                      </a:r>
                    </a:p>
                  </a:txBody>
                  <a:tcPr marL="68580" marR="68580" marT="0" marB="0"/>
                </a:tc>
                <a:tc>
                  <a:txBody>
                    <a:bodyPr/>
                    <a:lstStyle/>
                    <a:p>
                      <a:pPr algn="ctr">
                        <a:spcAft>
                          <a:spcPts val="0"/>
                        </a:spcAft>
                      </a:pPr>
                      <a:r>
                        <a:rPr lang="el-GR" sz="1600">
                          <a:effectLst/>
                          <a:latin typeface="+mn-lt"/>
                          <a:ea typeface="Times New Roman"/>
                          <a:cs typeface="Times New Roman"/>
                        </a:rPr>
                        <a:t>2108223469</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Κοταμανίδου</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Ειρήνη</a:t>
                      </a:r>
                    </a:p>
                  </a:txBody>
                  <a:tcPr marL="68580" marR="68580" marT="0" marB="0"/>
                </a:tc>
                <a:tc>
                  <a:txBody>
                    <a:bodyPr/>
                    <a:lstStyle/>
                    <a:p>
                      <a:pPr algn="ctr">
                        <a:spcAft>
                          <a:spcPts val="0"/>
                        </a:spcAft>
                      </a:pPr>
                      <a:r>
                        <a:rPr lang="el-GR" sz="1600">
                          <a:effectLst/>
                          <a:latin typeface="+mn-lt"/>
                          <a:ea typeface="Times New Roman"/>
                          <a:cs typeface="Times New Roman"/>
                        </a:rPr>
                        <a:t>610</a:t>
                      </a:r>
                    </a:p>
                  </a:txBody>
                  <a:tcPr marL="68580" marR="68580" marT="0" marB="0"/>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Ειρήνης 7</a:t>
                      </a:r>
                    </a:p>
                  </a:txBody>
                  <a:tcPr marL="68580" marR="68580" marT="0" marB="0"/>
                </a:tc>
                <a:tc>
                  <a:txBody>
                    <a:bodyPr/>
                    <a:lstStyle/>
                    <a:p>
                      <a:pPr algn="ctr">
                        <a:spcAft>
                          <a:spcPts val="0"/>
                        </a:spcAft>
                      </a:pPr>
                      <a:r>
                        <a:rPr lang="el-GR" sz="1600">
                          <a:effectLst/>
                          <a:latin typeface="+mn-lt"/>
                          <a:ea typeface="Times New Roman"/>
                          <a:cs typeface="Times New Roman"/>
                        </a:rPr>
                        <a:t>2/2/89</a:t>
                      </a:r>
                    </a:p>
                  </a:txBody>
                  <a:tcPr marL="68580" marR="68580" marT="0" marB="0"/>
                </a:tc>
                <a:tc>
                  <a:txBody>
                    <a:bodyPr/>
                    <a:lstStyle/>
                    <a:p>
                      <a:pPr algn="ctr">
                        <a:spcAft>
                          <a:spcPts val="0"/>
                        </a:spcAft>
                      </a:pPr>
                      <a:r>
                        <a:rPr lang="el-GR" sz="1600" dirty="0">
                          <a:effectLst/>
                          <a:latin typeface="+mn-lt"/>
                          <a:ea typeface="Times New Roman"/>
                          <a:cs typeface="Times New Roman"/>
                        </a:rPr>
                        <a:t>2107323434</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2149021994"/>
              </p:ext>
            </p:extLst>
          </p:nvPr>
        </p:nvGraphicFramePr>
        <p:xfrm>
          <a:off x="179512" y="3573016"/>
          <a:ext cx="8640961" cy="1897465"/>
        </p:xfrm>
        <a:graphic>
          <a:graphicData uri="http://schemas.openxmlformats.org/drawingml/2006/table">
            <a:tbl>
              <a:tblPr firstRow="1" bandRow="1">
                <a:tableStyleId>{5C22544A-7EE6-4342-B048-85BDC9FD1C3A}</a:tableStyleId>
              </a:tblPr>
              <a:tblGrid>
                <a:gridCol w="936104"/>
                <a:gridCol w="1008112"/>
                <a:gridCol w="864096"/>
                <a:gridCol w="936104"/>
                <a:gridCol w="1224136"/>
                <a:gridCol w="1008112"/>
                <a:gridCol w="1296144"/>
                <a:gridCol w="1368153"/>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smtClean="0">
                          <a:solidFill>
                            <a:srgbClr val="FFFFFF"/>
                          </a:solidFill>
                          <a:effectLst/>
                          <a:latin typeface="+mn-lt"/>
                          <a:ea typeface="Times New Roman"/>
                          <a:cs typeface="Times New Roman"/>
                        </a:rPr>
                        <a:t>Lecturer_code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Phone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Office_</a:t>
                      </a:r>
                      <a:endParaRPr lang="el-GR" sz="1600">
                        <a:effectLst/>
                        <a:latin typeface="+mn-lt"/>
                        <a:ea typeface="Times New Roman"/>
                        <a:cs typeface="Times New Roman"/>
                      </a:endParaRPr>
                    </a:p>
                    <a:p>
                      <a:pPr algn="ctr">
                        <a:spcAft>
                          <a:spcPts val="0"/>
                        </a:spcAft>
                      </a:pPr>
                      <a:r>
                        <a:rPr lang="en-US" sz="1600" b="1">
                          <a:solidFill>
                            <a:srgbClr val="FFFFFF"/>
                          </a:solidFill>
                          <a:effectLst/>
                          <a:latin typeface="+mn-lt"/>
                          <a:ea typeface="Times New Roman"/>
                          <a:cs typeface="Times New Roman"/>
                        </a:rPr>
                        <a:t>Number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err="1">
                          <a:solidFill>
                            <a:srgbClr val="FFFFFF"/>
                          </a:solidFill>
                          <a:effectLst/>
                          <a:latin typeface="+mn-lt"/>
                          <a:ea typeface="Times New Roman"/>
                          <a:cs typeface="Times New Roman"/>
                        </a:rPr>
                        <a:t>speciality</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Codd</a:t>
                      </a:r>
                    </a:p>
                  </a:txBody>
                  <a:tcPr marL="68580" marR="68580" marT="0" marB="0"/>
                </a:tc>
                <a:tc>
                  <a:txBody>
                    <a:bodyPr/>
                    <a:lstStyle/>
                    <a:p>
                      <a:pPr algn="ctr">
                        <a:spcAft>
                          <a:spcPts val="0"/>
                        </a:spcAft>
                      </a:pPr>
                      <a:r>
                        <a:rPr lang="el-GR" sz="1600">
                          <a:effectLst/>
                          <a:latin typeface="+mn-lt"/>
                          <a:ea typeface="Times New Roman"/>
                          <a:cs typeface="Times New Roman"/>
                        </a:rPr>
                        <a:t>Ted</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210</a:t>
                      </a:r>
                      <a:r>
                        <a:rPr lang="en-US" sz="1600" dirty="0">
                          <a:effectLst/>
                          <a:latin typeface="+mn-lt"/>
                          <a:ea typeface="Times New Roman"/>
                          <a:cs typeface="Times New Roman"/>
                        </a:rPr>
                        <a:t>91</a:t>
                      </a:r>
                      <a:r>
                        <a:rPr lang="el-GR" sz="1600" dirty="0">
                          <a:effectLst/>
                          <a:latin typeface="+mn-lt"/>
                          <a:ea typeface="Times New Roman"/>
                          <a:cs typeface="Times New Roman"/>
                        </a:rPr>
                        <a:t>34567</a:t>
                      </a:r>
                    </a:p>
                  </a:txBody>
                  <a:tcPr marL="68580" marR="68580" marT="0" marB="0"/>
                </a:tc>
                <a:tc>
                  <a:txBody>
                    <a:bodyPr/>
                    <a:lstStyle/>
                    <a:p>
                      <a:pPr algn="ctr">
                        <a:spcAft>
                          <a:spcPts val="0"/>
                        </a:spcAft>
                      </a:pPr>
                      <a:r>
                        <a:rPr lang="el-GR" sz="1600" dirty="0">
                          <a:effectLst/>
                          <a:latin typeface="+mn-lt"/>
                          <a:ea typeface="Times New Roman"/>
                          <a:cs typeface="Times New Roman"/>
                        </a:rPr>
                        <a:t>10/10/</a:t>
                      </a:r>
                      <a:r>
                        <a:rPr lang="en-US" sz="1600" dirty="0">
                          <a:effectLst/>
                          <a:latin typeface="+mn-lt"/>
                          <a:ea typeface="Times New Roman"/>
                          <a:cs typeface="Times New Roman"/>
                        </a:rPr>
                        <a:t>5</a:t>
                      </a:r>
                      <a:r>
                        <a:rPr lang="el-GR" sz="1600" dirty="0">
                          <a:effectLst/>
                          <a:latin typeface="+mn-lt"/>
                          <a:ea typeface="Times New Roman"/>
                          <a:cs typeface="Times New Roman"/>
                        </a:rPr>
                        <a:t>6</a:t>
                      </a:r>
                    </a:p>
                  </a:txBody>
                  <a:tcPr marL="68580" marR="68580" marT="0" marB="0"/>
                </a:tc>
                <a:tc>
                  <a:txBody>
                    <a:bodyPr/>
                    <a:lstStyle/>
                    <a:p>
                      <a:pPr algn="ctr">
                        <a:spcAft>
                          <a:spcPts val="0"/>
                        </a:spcAft>
                      </a:pPr>
                      <a:r>
                        <a:rPr lang="el-GR" sz="1600">
                          <a:effectLst/>
                          <a:latin typeface="+mn-lt"/>
                          <a:ea typeface="Times New Roman"/>
                          <a:cs typeface="Times New Roman"/>
                        </a:rPr>
                        <a:t>201</a:t>
                      </a: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Ullman</a:t>
                      </a:r>
                    </a:p>
                  </a:txBody>
                  <a:tcPr marL="68580" marR="68580" marT="0" marB="0"/>
                </a:tc>
                <a:tc>
                  <a:txBody>
                    <a:bodyPr/>
                    <a:lstStyle/>
                    <a:p>
                      <a:pPr algn="ctr">
                        <a:spcAft>
                          <a:spcPts val="0"/>
                        </a:spcAft>
                      </a:pPr>
                      <a:r>
                        <a:rPr lang="el-GR" sz="1600">
                          <a:effectLst/>
                          <a:latin typeface="+mn-lt"/>
                          <a:ea typeface="Times New Roman"/>
                          <a:cs typeface="Times New Roman"/>
                        </a:rPr>
                        <a:t>Jeffrey</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8</a:t>
                      </a:r>
                      <a:r>
                        <a:rPr lang="el-GR" sz="1600">
                          <a:effectLst/>
                          <a:latin typeface="+mn-lt"/>
                          <a:ea typeface="Times New Roman"/>
                          <a:cs typeface="Times New Roman"/>
                        </a:rPr>
                        <a:t>345897</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101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Widom</a:t>
                      </a:r>
                    </a:p>
                  </a:txBody>
                  <a:tcPr marL="68580" marR="68580" marT="0" marB="0"/>
                </a:tc>
                <a:tc>
                  <a:txBody>
                    <a:bodyPr/>
                    <a:lstStyle/>
                    <a:p>
                      <a:pPr algn="ctr">
                        <a:spcAft>
                          <a:spcPts val="0"/>
                        </a:spcAft>
                      </a:pPr>
                      <a:r>
                        <a:rPr lang="el-GR" sz="1600">
                          <a:effectLst/>
                          <a:latin typeface="+mn-lt"/>
                          <a:ea typeface="Times New Roman"/>
                          <a:cs typeface="Times New Roman"/>
                        </a:rPr>
                        <a:t>Jennifer</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77</a:t>
                      </a:r>
                      <a:r>
                        <a:rPr lang="el-GR" sz="1600">
                          <a:effectLst/>
                          <a:latin typeface="+mn-lt"/>
                          <a:ea typeface="Times New Roman"/>
                          <a:cs typeface="Times New Roman"/>
                        </a:rPr>
                        <a:t>23456</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Elmasri</a:t>
                      </a:r>
                    </a:p>
                  </a:txBody>
                  <a:tcPr marL="68580" marR="68580" marT="0" marB="0"/>
                </a:tc>
                <a:tc>
                  <a:txBody>
                    <a:bodyPr/>
                    <a:lstStyle/>
                    <a:p>
                      <a:pPr algn="ctr">
                        <a:spcAft>
                          <a:spcPts val="0"/>
                        </a:spcAft>
                      </a:pPr>
                      <a:r>
                        <a:rPr lang="el-GR" sz="1600">
                          <a:effectLst/>
                          <a:latin typeface="+mn-lt"/>
                          <a:ea typeface="Times New Roman"/>
                          <a:cs typeface="Times New Roman"/>
                        </a:rPr>
                        <a:t>Ramez</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40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234</a:t>
                      </a:r>
                      <a:r>
                        <a:rPr lang="el-GR" sz="1600">
                          <a:effectLst/>
                          <a:latin typeface="+mn-lt"/>
                          <a:ea typeface="Times New Roman"/>
                          <a:cs typeface="Times New Roman"/>
                        </a:rPr>
                        <a:t>3469</a:t>
                      </a:r>
                    </a:p>
                  </a:txBody>
                  <a:tcPr marL="68580" marR="68580" marT="0" marB="0"/>
                </a:tc>
                <a:tc>
                  <a:txBody>
                    <a:bodyPr/>
                    <a:lstStyle/>
                    <a:p>
                      <a:pPr algn="ctr">
                        <a:spcAft>
                          <a:spcPts val="0"/>
                        </a:spcAft>
                      </a:pPr>
                      <a:r>
                        <a:rPr lang="el-GR" sz="1600">
                          <a:effectLst/>
                          <a:latin typeface="+mn-lt"/>
                          <a:ea typeface="Times New Roman"/>
                          <a:cs typeface="Times New Roman"/>
                        </a:rPr>
                        <a:t>23/9/</a:t>
                      </a:r>
                      <a:r>
                        <a:rPr lang="en-US" sz="1600">
                          <a:effectLst/>
                          <a:latin typeface="+mn-lt"/>
                          <a:ea typeface="Times New Roman"/>
                          <a:cs typeface="Times New Roman"/>
                        </a:rPr>
                        <a:t>5</a:t>
                      </a:r>
                      <a:r>
                        <a:rPr lang="el-GR" sz="1600">
                          <a:effectLst/>
                          <a:latin typeface="+mn-lt"/>
                          <a:ea typeface="Times New Roman"/>
                          <a:cs typeface="Times New Roman"/>
                        </a:rPr>
                        <a:t>8</a:t>
                      </a:r>
                    </a:p>
                  </a:txBody>
                  <a:tcPr marL="68580" marR="68580" marT="0" marB="0"/>
                </a:tc>
                <a:tc>
                  <a:txBody>
                    <a:bodyPr/>
                    <a:lstStyle/>
                    <a:p>
                      <a:pPr algn="ctr">
                        <a:spcAft>
                          <a:spcPts val="0"/>
                        </a:spcAft>
                      </a:pPr>
                      <a:r>
                        <a:rPr lang="en-US" sz="1600">
                          <a:effectLst/>
                          <a:latin typeface="+mn-lt"/>
                          <a:ea typeface="Times New Roman"/>
                          <a:cs typeface="Times New Roman"/>
                        </a:rPr>
                        <a:t>231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Navathe</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Shamkant</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50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2107</a:t>
                      </a:r>
                      <a:r>
                        <a:rPr lang="en-US" sz="1600">
                          <a:effectLst/>
                          <a:latin typeface="+mn-lt"/>
                          <a:ea typeface="Times New Roman"/>
                          <a:cs typeface="Times New Roman"/>
                        </a:rPr>
                        <a:t>555</a:t>
                      </a:r>
                      <a:r>
                        <a:rPr lang="el-GR" sz="1600">
                          <a:effectLst/>
                          <a:latin typeface="+mn-lt"/>
                          <a:ea typeface="Times New Roman"/>
                          <a:cs typeface="Times New Roman"/>
                        </a:rPr>
                        <a:t>434</a:t>
                      </a:r>
                    </a:p>
                  </a:txBody>
                  <a:tcPr marL="68580" marR="68580" marT="0" marB="0"/>
                </a:tc>
                <a:tc>
                  <a:txBody>
                    <a:bodyPr/>
                    <a:lstStyle/>
                    <a:p>
                      <a:pPr algn="ctr">
                        <a:spcAft>
                          <a:spcPts val="0"/>
                        </a:spcAft>
                      </a:pPr>
                      <a:r>
                        <a:rPr lang="en-US" sz="1600">
                          <a:effectLst/>
                          <a:latin typeface="+mn-lt"/>
                          <a:ea typeface="Times New Roman"/>
                          <a:cs typeface="Times New Roman"/>
                        </a:rPr>
                        <a:t>1</a:t>
                      </a:r>
                      <a:r>
                        <a:rPr lang="el-GR" sz="1600">
                          <a:effectLst/>
                          <a:latin typeface="+mn-lt"/>
                          <a:ea typeface="Times New Roman"/>
                          <a:cs typeface="Times New Roman"/>
                        </a:rPr>
                        <a:t>2/2/</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123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bl>
          </a:graphicData>
        </a:graphic>
      </p:graphicFrame>
      <p:sp>
        <p:nvSpPr>
          <p:cNvPr id="4" name="Rectangle 3"/>
          <p:cNvSpPr/>
          <p:nvPr/>
        </p:nvSpPr>
        <p:spPr>
          <a:xfrm>
            <a:off x="175752" y="3212976"/>
            <a:ext cx="2188420" cy="369332"/>
          </a:xfrm>
          <a:prstGeom prst="rect">
            <a:avLst/>
          </a:prstGeom>
        </p:spPr>
        <p:txBody>
          <a:bodyPr wrap="none">
            <a:spAutoFit/>
          </a:bodyPr>
          <a:lstStyle/>
          <a:p>
            <a:r>
              <a:rPr lang="el-GR" dirty="0">
                <a:latin typeface="+mn-lt"/>
              </a:rPr>
              <a:t> Πίνακας  </a:t>
            </a:r>
            <a:r>
              <a:rPr lang="el-GR" b="1" dirty="0" smtClean="0">
                <a:latin typeface="+mn-lt"/>
              </a:rPr>
              <a:t>“</a:t>
            </a:r>
            <a:r>
              <a:rPr lang="en-US" b="1" dirty="0" smtClean="0">
                <a:latin typeface="+mn-lt"/>
              </a:rPr>
              <a:t>Lecturer</a:t>
            </a:r>
            <a:r>
              <a:rPr lang="el-GR" b="1" dirty="0" smtClean="0">
                <a:latin typeface="+mn-lt"/>
              </a:rPr>
              <a:t>”</a:t>
            </a:r>
            <a:endParaRPr lang="el-GR" dirty="0">
              <a:latin typeface="+mn-lt"/>
            </a:endParaRPr>
          </a:p>
        </p:txBody>
      </p:sp>
      <p:sp>
        <p:nvSpPr>
          <p:cNvPr id="9" name="Rectangle 8"/>
          <p:cNvSpPr/>
          <p:nvPr/>
        </p:nvSpPr>
        <p:spPr>
          <a:xfrm>
            <a:off x="179512" y="1052736"/>
            <a:ext cx="2068002"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Student</a:t>
            </a:r>
            <a:r>
              <a:rPr lang="el-GR" b="1" dirty="0">
                <a:latin typeface="+mn-lt"/>
              </a:rPr>
              <a:t>”</a:t>
            </a:r>
            <a:endParaRPr lang="el-GR" dirty="0">
              <a:latin typeface="+mn-lt"/>
            </a:endParaRPr>
          </a:p>
        </p:txBody>
      </p:sp>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 xmlns:p14="http://schemas.microsoft.com/office/powerpoint/2010/main" val="287675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 xmlns:p14="http://schemas.microsoft.com/office/powerpoint/2010/main" val="1229432983"/>
              </p:ext>
            </p:extLst>
          </p:nvPr>
        </p:nvGraphicFramePr>
        <p:xfrm>
          <a:off x="179512" y="1556792"/>
          <a:ext cx="8712968" cy="4032444"/>
        </p:xfrm>
        <a:graphic>
          <a:graphicData uri="http://schemas.openxmlformats.org/drawingml/2006/table">
            <a:tbl>
              <a:tblPr firstRow="1" bandRow="1">
                <a:tableStyleId>{5C22544A-7EE6-4342-B048-85BDC9FD1C3A}</a:tableStyleId>
              </a:tblPr>
              <a:tblGrid>
                <a:gridCol w="3312368"/>
                <a:gridCol w="1296144"/>
                <a:gridCol w="1926214"/>
                <a:gridCol w="2178242"/>
              </a:tblGrid>
              <a:tr h="336037">
                <a:tc>
                  <a:txBody>
                    <a:bodyPr/>
                    <a:lstStyle/>
                    <a:p>
                      <a:pPr algn="ctr">
                        <a:spcAft>
                          <a:spcPts val="0"/>
                        </a:spcAft>
                      </a:pPr>
                      <a:r>
                        <a:rPr lang="en-US" sz="1600" b="1" dirty="0" err="1" smtClean="0">
                          <a:solidFill>
                            <a:srgbClr val="FFFFFF"/>
                          </a:solidFill>
                          <a:effectLst/>
                          <a:latin typeface="+mn-lt"/>
                          <a:ea typeface="Times New Roman"/>
                          <a:cs typeface="Times New Roman"/>
                        </a:rPr>
                        <a:t>Course_name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smtClean="0">
                          <a:solidFill>
                            <a:srgbClr val="FFFFFF"/>
                          </a:solidFill>
                          <a:effectLst/>
                          <a:latin typeface="+mn-lt"/>
                          <a:ea typeface="Times New Roman"/>
                          <a:cs typeface="Times New Roman"/>
                        </a:rPr>
                        <a:t>Course_code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smtClean="0">
                          <a:solidFill>
                            <a:srgbClr val="FFFFFF"/>
                          </a:solidFill>
                          <a:effectLst/>
                          <a:latin typeface="+mn-lt"/>
                          <a:ea typeface="Times New Roman"/>
                          <a:cs typeface="Times New Roman"/>
                        </a:rPr>
                        <a:t>curriculum</a:t>
                      </a:r>
                      <a:endParaRPr lang="el-GR" sz="1600" dirty="0">
                        <a:effectLst/>
                        <a:latin typeface="+mn-lt"/>
                        <a:ea typeface="Times New Roman"/>
                        <a:cs typeface="Times New Roman"/>
                      </a:endParaRPr>
                    </a:p>
                  </a:txBody>
                  <a:tcPr marL="68580" marR="68580" marT="0" marB="0">
                    <a:solidFill>
                      <a:srgbClr val="004B82"/>
                    </a:solidFill>
                  </a:tcPr>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Αρχές Οικονομικής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Προγραμματισμός Η/Υ Ι</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Ανθρώπινες Σχέσεις στην εργασία</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Α8</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Προγραμματισμός Η/Υ  ΙΙ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Χρήμα - Πίστη - Τράπεζες</a:t>
                      </a:r>
                      <a:endParaRPr lang="en-US" altLang="el-GR" sz="1600" b="0" dirty="0">
                        <a:latin typeface="+mn-lt"/>
                        <a:cs typeface="Times New Roman" pitchFamily="18" charset="0"/>
                      </a:endParaRPr>
                    </a:p>
                  </a:txBody>
                  <a:tcPr/>
                </a:tc>
                <a:tc>
                  <a:txBody>
                    <a:bodyPr/>
                    <a:lstStyle/>
                    <a:p>
                      <a:pPr algn="l"/>
                      <a:r>
                        <a:rPr lang="el-GR" altLang="el-GR" sz="1600" b="0" dirty="0" smtClean="0">
                          <a:latin typeface="+mn-lt"/>
                          <a:cs typeface="Arial" charset="0"/>
                        </a:rPr>
                        <a:t>Γ1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Εισαγωγή στο Αστικό Δίκαιο</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Α4</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Στατιστική Επιχειρήσεων</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Β2</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Οικονομική της Διοίκησης</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Ιστορία και Αρχές Συνεργατισμού</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Γ7</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Συστήματα Πληροφοριών Διοίκησης</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Γ6</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Γενική Λογιστική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dirty="0">
                          <a:effectLst/>
                          <a:latin typeface="+mn-lt"/>
                          <a:ea typeface="Times New Roman"/>
                          <a:cs typeface="Times New Roman"/>
                        </a:rPr>
                        <a:t> </a:t>
                      </a:r>
                    </a:p>
                  </a:txBody>
                  <a:tcPr marL="68580" marR="68580" marT="0" marB="0"/>
                </a:tc>
              </a:tr>
            </a:tbl>
          </a:graphicData>
        </a:graphic>
      </p:graphicFrame>
      <p:sp>
        <p:nvSpPr>
          <p:cNvPr id="3" name="Rectangle 2"/>
          <p:cNvSpPr/>
          <p:nvPr/>
        </p:nvSpPr>
        <p:spPr>
          <a:xfrm>
            <a:off x="179512" y="1196752"/>
            <a:ext cx="1910395" cy="369332"/>
          </a:xfrm>
          <a:prstGeom prst="rect">
            <a:avLst/>
          </a:prstGeom>
        </p:spPr>
        <p:txBody>
          <a:bodyPr wrap="none">
            <a:spAutoFit/>
          </a:bodyPr>
          <a:lstStyle/>
          <a:p>
            <a:r>
              <a:rPr lang="el-GR" dirty="0">
                <a:latin typeface="+mn-lt"/>
              </a:rPr>
              <a:t>Πίνακας  </a:t>
            </a:r>
            <a:r>
              <a:rPr lang="el-GR" b="1" dirty="0" smtClean="0">
                <a:latin typeface="+mn-lt"/>
              </a:rPr>
              <a:t>“</a:t>
            </a:r>
            <a:r>
              <a:rPr lang="en-US" b="1" dirty="0" smtClean="0">
                <a:latin typeface="+mn-lt"/>
              </a:rPr>
              <a:t>Course</a:t>
            </a:r>
            <a:r>
              <a:rPr lang="el-GR" b="1" dirty="0" smtClean="0">
                <a:latin typeface="+mn-lt"/>
              </a:rPr>
              <a:t>”</a:t>
            </a:r>
            <a:endParaRPr lang="el-GR" dirty="0">
              <a:latin typeface="+mn-lt"/>
            </a:endParaRP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 xmlns:p14="http://schemas.microsoft.com/office/powerpoint/2010/main" val="2396690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 xmlns:p14="http://schemas.microsoft.com/office/powerpoint/2010/main" val="2722670217"/>
              </p:ext>
            </p:extLst>
          </p:nvPr>
        </p:nvGraphicFramePr>
        <p:xfrm>
          <a:off x="611560" y="1628800"/>
          <a:ext cx="3816424" cy="3017520"/>
        </p:xfrm>
        <a:graphic>
          <a:graphicData uri="http://schemas.openxmlformats.org/drawingml/2006/table">
            <a:tbl>
              <a:tblPr firstRow="1" bandRow="1">
                <a:tableStyleId>{5C22544A-7EE6-4342-B048-85BDC9FD1C3A}</a:tableStyleId>
              </a:tblPr>
              <a:tblGrid>
                <a:gridCol w="1512168"/>
                <a:gridCol w="1440160"/>
                <a:gridCol w="864096"/>
              </a:tblGrid>
              <a:tr h="170201">
                <a:tc>
                  <a:txBody>
                    <a:bodyPr/>
                    <a:lstStyle/>
                    <a:p>
                      <a:pPr algn="ctr">
                        <a:spcAft>
                          <a:spcPts val="0"/>
                        </a:spcAft>
                      </a:pPr>
                      <a:r>
                        <a:rPr lang="en-US" sz="1800" b="1" u="none" dirty="0">
                          <a:solidFill>
                            <a:srgbClr val="FFFFFF"/>
                          </a:solidFill>
                          <a:effectLst/>
                          <a:latin typeface="+mn-lt"/>
                          <a:ea typeface="Times New Roman"/>
                          <a:cs typeface="Times New Roman"/>
                        </a:rPr>
                        <a:t>Student_code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err="1" smtClean="0">
                          <a:solidFill>
                            <a:srgbClr val="FFFFFF"/>
                          </a:solidFill>
                          <a:effectLst/>
                          <a:latin typeface="+mn-lt"/>
                          <a:ea typeface="Times New Roman"/>
                          <a:cs typeface="Times New Roman"/>
                        </a:rPr>
                        <a:t>Course_code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a:solidFill>
                            <a:srgbClr val="FFFFFF"/>
                          </a:solidFill>
                          <a:effectLst/>
                          <a:latin typeface="+mn-lt"/>
                          <a:ea typeface="Times New Roman"/>
                          <a:cs typeface="Times New Roman"/>
                        </a:rPr>
                        <a:t>Mark</a:t>
                      </a:r>
                      <a:endParaRPr lang="el-GR" sz="18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80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7</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4</a:t>
                      </a:r>
                    </a:p>
                  </a:txBody>
                  <a:tcPr marL="68580" marR="68580" marT="0" marB="0"/>
                </a:tc>
              </a:tr>
              <a:tr h="170201">
                <a:tc>
                  <a:txBody>
                    <a:bodyPr/>
                    <a:lstStyle/>
                    <a:p>
                      <a:pPr algn="ctr">
                        <a:spcAft>
                          <a:spcPts val="0"/>
                        </a:spcAft>
                      </a:pPr>
                      <a:r>
                        <a:rPr lang="el-GR" sz="180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Α5</a:t>
                      </a:r>
                    </a:p>
                  </a:txBody>
                  <a:tcPr marL="68580" marR="68580" marT="0" marB="0"/>
                </a:tc>
                <a:tc>
                  <a:txBody>
                    <a:bodyPr/>
                    <a:lstStyle/>
                    <a:p>
                      <a:pPr algn="ctr">
                        <a:spcAft>
                          <a:spcPts val="0"/>
                        </a:spcAft>
                      </a:pPr>
                      <a:r>
                        <a:rPr lang="el-GR" sz="1800">
                          <a:effectLst/>
                          <a:latin typeface="+mn-lt"/>
                          <a:ea typeface="Times New Roman"/>
                          <a:cs typeface="Times New Roman"/>
                        </a:rPr>
                        <a:t>6</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Α8</a:t>
                      </a:r>
                    </a:p>
                  </a:txBody>
                  <a:tcPr marL="68580" marR="68580" marT="0" marB="0"/>
                </a:tc>
                <a:tc>
                  <a:txBody>
                    <a:bodyPr/>
                    <a:lstStyle/>
                    <a:p>
                      <a:pPr algn="ctr">
                        <a:spcAft>
                          <a:spcPts val="0"/>
                        </a:spcAft>
                      </a:pPr>
                      <a:r>
                        <a:rPr lang="el-GR" sz="1800">
                          <a:effectLst/>
                          <a:latin typeface="+mn-lt"/>
                          <a:ea typeface="Times New Roman"/>
                          <a:cs typeface="Times New Roman"/>
                        </a:rPr>
                        <a:t>8</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Β2</a:t>
                      </a:r>
                    </a:p>
                  </a:txBody>
                  <a:tcPr marL="68580" marR="68580" marT="0" marB="0"/>
                </a:tc>
                <a:tc>
                  <a:txBody>
                    <a:bodyPr/>
                    <a:lstStyle/>
                    <a:p>
                      <a:pPr algn="ctr">
                        <a:spcAft>
                          <a:spcPts val="0"/>
                        </a:spcAft>
                      </a:pPr>
                      <a:r>
                        <a:rPr lang="el-GR" sz="1800">
                          <a:effectLst/>
                          <a:latin typeface="+mn-lt"/>
                          <a:ea typeface="Times New Roman"/>
                          <a:cs typeface="Times New Roman"/>
                        </a:rPr>
                        <a:t>2</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9</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Γ3</a:t>
                      </a:r>
                    </a:p>
                  </a:txBody>
                  <a:tcPr marL="68580" marR="68580" marT="0" marB="0"/>
                </a:tc>
                <a:tc>
                  <a:txBody>
                    <a:bodyPr/>
                    <a:lstStyle/>
                    <a:p>
                      <a:pPr algn="ctr">
                        <a:spcAft>
                          <a:spcPts val="0"/>
                        </a:spcAft>
                      </a:pPr>
                      <a:r>
                        <a:rPr lang="el-GR" sz="1800">
                          <a:effectLst/>
                          <a:latin typeface="+mn-lt"/>
                          <a:ea typeface="Times New Roman"/>
                          <a:cs typeface="Times New Roman"/>
                        </a:rPr>
                        <a:t>0</a:t>
                      </a:r>
                    </a:p>
                  </a:txBody>
                  <a:tcPr marL="68580" marR="68580" marT="0" marB="0"/>
                </a:tc>
              </a:tr>
              <a:tr h="170201">
                <a:tc>
                  <a:txBody>
                    <a:bodyPr/>
                    <a:lstStyle/>
                    <a:p>
                      <a:pPr algn="ctr">
                        <a:spcAft>
                          <a:spcPts val="0"/>
                        </a:spcAft>
                      </a:pPr>
                      <a:r>
                        <a:rPr lang="el-GR" sz="1800">
                          <a:effectLst/>
                          <a:latin typeface="+mn-lt"/>
                          <a:ea typeface="Times New Roman"/>
                          <a:cs typeface="Times New Roman"/>
                        </a:rPr>
                        <a:t>610</a:t>
                      </a:r>
                    </a:p>
                  </a:txBody>
                  <a:tcPr marL="68580" marR="68580" marT="0" marB="0"/>
                </a:tc>
                <a:tc>
                  <a:txBody>
                    <a:bodyPr/>
                    <a:lstStyle/>
                    <a:p>
                      <a:pPr algn="ctr">
                        <a:spcAft>
                          <a:spcPts val="0"/>
                        </a:spcAft>
                      </a:pPr>
                      <a:r>
                        <a:rPr lang="el-GR" sz="1800">
                          <a:effectLst/>
                          <a:latin typeface="+mn-lt"/>
                          <a:ea typeface="Times New Roman"/>
                          <a:cs typeface="Times New Roman"/>
                        </a:rPr>
                        <a:t>Α1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610</a:t>
                      </a:r>
                    </a:p>
                  </a:txBody>
                  <a:tcPr marL="68580" marR="68580" marT="0" marB="0"/>
                </a:tc>
                <a:tc>
                  <a:txBody>
                    <a:bodyPr/>
                    <a:lstStyle/>
                    <a:p>
                      <a:pPr algn="ctr">
                        <a:spcAft>
                          <a:spcPts val="0"/>
                        </a:spcAft>
                      </a:pPr>
                      <a:r>
                        <a:rPr lang="el-GR" sz="1800" dirty="0">
                          <a:effectLst/>
                          <a:latin typeface="+mn-lt"/>
                          <a:ea typeface="Times New Roman"/>
                          <a:cs typeface="Times New Roman"/>
                        </a:rPr>
                        <a:t>Α3</a:t>
                      </a:r>
                    </a:p>
                  </a:txBody>
                  <a:tcPr marL="68580" marR="68580" marT="0" marB="0"/>
                </a:tc>
                <a:tc>
                  <a:txBody>
                    <a:bodyPr/>
                    <a:lstStyle/>
                    <a:p>
                      <a:pPr algn="ctr">
                        <a:spcAft>
                          <a:spcPts val="0"/>
                        </a:spcAft>
                      </a:pPr>
                      <a:r>
                        <a:rPr lang="el-GR" sz="1800" dirty="0">
                          <a:effectLst/>
                          <a:latin typeface="+mn-lt"/>
                          <a:ea typeface="Times New Roman"/>
                          <a:cs typeface="Times New Roman"/>
                        </a:rPr>
                        <a:t>7</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843558503"/>
              </p:ext>
            </p:extLst>
          </p:nvPr>
        </p:nvGraphicFramePr>
        <p:xfrm>
          <a:off x="5076056" y="1628800"/>
          <a:ext cx="3240360" cy="2956560"/>
        </p:xfrm>
        <a:graphic>
          <a:graphicData uri="http://schemas.openxmlformats.org/drawingml/2006/table">
            <a:tbl>
              <a:tblPr firstRow="1" bandRow="1">
                <a:tableStyleId>{5C22544A-7EE6-4342-B048-85BDC9FD1C3A}</a:tableStyleId>
              </a:tblPr>
              <a:tblGrid>
                <a:gridCol w="1659697"/>
                <a:gridCol w="1580663"/>
              </a:tblGrid>
              <a:tr h="170201">
                <a:tc>
                  <a:txBody>
                    <a:bodyPr/>
                    <a:lstStyle/>
                    <a:p>
                      <a:pPr algn="ctr">
                        <a:spcAft>
                          <a:spcPts val="0"/>
                        </a:spcAft>
                      </a:pPr>
                      <a:r>
                        <a:rPr lang="en-US" sz="1800" b="1" u="none" dirty="0" err="1" smtClean="0">
                          <a:solidFill>
                            <a:srgbClr val="FFFFFF"/>
                          </a:solidFill>
                          <a:effectLst/>
                          <a:latin typeface="+mn-lt"/>
                          <a:ea typeface="Times New Roman"/>
                          <a:cs typeface="Times New Roman"/>
                        </a:rPr>
                        <a:t>Lecturer_code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smtClean="0">
                          <a:solidFill>
                            <a:srgbClr val="FFFFFF"/>
                          </a:solidFill>
                          <a:effectLst/>
                          <a:latin typeface="+mn-lt"/>
                          <a:ea typeface="Times New Roman"/>
                          <a:cs typeface="Times New Roman"/>
                        </a:rPr>
                        <a:t>Course_code</a:t>
                      </a:r>
                      <a:endParaRPr lang="el-GR" sz="16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Α1</a:t>
                      </a:r>
                    </a:p>
                  </a:txBody>
                  <a:tcPr marL="68580" marR="68580" marT="0" marB="0"/>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Α8</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Β5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Γ1</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Α4</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Β2</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Γ3</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Γ7</a:t>
                      </a:r>
                    </a:p>
                  </a:txBody>
                  <a:tcPr marL="68580" marR="68580" marT="0" marB="0"/>
                </a:tc>
              </a:tr>
              <a:tr h="170201">
                <a:tc>
                  <a:txBody>
                    <a:bodyPr/>
                    <a:lstStyle/>
                    <a:p>
                      <a:pPr algn="ctr">
                        <a:spcAft>
                          <a:spcPts val="0"/>
                        </a:spcAft>
                      </a:pPr>
                      <a:r>
                        <a:rPr lang="el-GR" sz="1600" dirty="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Γ6</a:t>
                      </a:r>
                    </a:p>
                  </a:txBody>
                  <a:tcPr marL="68580" marR="68580" marT="0" marB="0"/>
                </a:tc>
              </a:tr>
              <a:tr h="170201">
                <a:tc>
                  <a:txBody>
                    <a:bodyPr/>
                    <a:lstStyle/>
                    <a:p>
                      <a:pPr algn="ctr">
                        <a:spcAft>
                          <a:spcPts val="0"/>
                        </a:spcAft>
                      </a:pPr>
                      <a:r>
                        <a:rPr lang="el-GR" sz="160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Α3</a:t>
                      </a:r>
                    </a:p>
                  </a:txBody>
                  <a:tcPr marL="68580" marR="68580" marT="0" marB="0"/>
                </a:tc>
              </a:tr>
            </a:tbl>
          </a:graphicData>
        </a:graphic>
      </p:graphicFrame>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 xmlns:p14="http://schemas.microsoft.com/office/powerpoint/2010/main" val="123624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3 - Εικόνα" descr="lecturers_M_N.png"/>
          <p:cNvPicPr>
            <a:picLocks noChangeAspect="1"/>
          </p:cNvPicPr>
          <p:nvPr/>
        </p:nvPicPr>
        <p:blipFill>
          <a:blip r:embed="rId2" cstate="print"/>
          <a:stretch>
            <a:fillRect/>
          </a:stretch>
        </p:blipFill>
        <p:spPr>
          <a:xfrm>
            <a:off x="234792" y="1412776"/>
            <a:ext cx="8153632" cy="4076816"/>
          </a:xfrm>
          <a:prstGeom prst="rect">
            <a:avLst/>
          </a:prstGeom>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 xmlns:p14="http://schemas.microsoft.com/office/powerpoint/2010/main" val="282877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normAutofit/>
          </a:bodyPr>
          <a:lstStyle/>
          <a:p>
            <a:pPr eaLnBrk="1" hangingPunct="1"/>
            <a:endParaRPr lang="el-GR" altLang="el-GR" sz="2800" dirty="0" smtClean="0"/>
          </a:p>
        </p:txBody>
      </p:sp>
      <p:sp>
        <p:nvSpPr>
          <p:cNvPr id="2" name="Content Placeholder 1"/>
          <p:cNvSpPr>
            <a:spLocks noGrp="1"/>
          </p:cNvSpPr>
          <p:nvPr>
            <p:ph idx="1"/>
          </p:nvPr>
        </p:nvSpPr>
        <p:spPr/>
        <p:txBody>
          <a:bodyPr>
            <a:normAutofit/>
          </a:bodyPr>
          <a:lstStyle/>
          <a:p>
            <a:r>
              <a:rPr lang="el-GR" altLang="el-GR" sz="2400" dirty="0"/>
              <a:t>Αν </a:t>
            </a:r>
            <a:r>
              <a:rPr lang="en-US" altLang="el-GR" sz="2400" dirty="0"/>
              <a:t>teaches </a:t>
            </a:r>
            <a:r>
              <a:rPr lang="el-GR" altLang="el-GR" sz="2400" b="1" dirty="0"/>
              <a:t>1</a:t>
            </a:r>
            <a:r>
              <a:rPr lang="en-US" altLang="el-GR" sz="2400" b="1" dirty="0"/>
              <a:t>:N</a:t>
            </a:r>
            <a:r>
              <a:rPr lang="en-US" altLang="el-GR" sz="2400" dirty="0"/>
              <a:t> </a:t>
            </a:r>
            <a:r>
              <a:rPr lang="el-GR" altLang="el-GR" sz="2400" dirty="0"/>
              <a:t>τότε η βάση διαφοροποιείται</a:t>
            </a:r>
            <a:br>
              <a:rPr lang="el-GR" altLang="el-GR" sz="2400" dirty="0"/>
            </a:br>
            <a:r>
              <a:rPr lang="el-GR" altLang="el-GR" sz="2400" dirty="0"/>
              <a:t>Καταργείται ο πίνακας </a:t>
            </a:r>
            <a:r>
              <a:rPr lang="en-US" altLang="el-GR" sz="2400" dirty="0"/>
              <a:t>teaches </a:t>
            </a:r>
            <a:r>
              <a:rPr lang="el-GR" altLang="el-GR" sz="2400" dirty="0"/>
              <a:t>και προστίθεται η στήλη </a:t>
            </a:r>
            <a:r>
              <a:rPr lang="en-US" altLang="el-GR" sz="2400" dirty="0" err="1" smtClean="0"/>
              <a:t>lecturer_code</a:t>
            </a:r>
            <a:r>
              <a:rPr lang="en-US" altLang="el-GR" sz="2400" dirty="0" smtClean="0"/>
              <a:t> </a:t>
            </a:r>
            <a:r>
              <a:rPr lang="el-GR" altLang="el-GR" sz="2400" dirty="0"/>
              <a:t>στον πίνακα </a:t>
            </a:r>
            <a:r>
              <a:rPr lang="en-US" altLang="el-GR" sz="2400" dirty="0" smtClean="0"/>
              <a:t>course</a:t>
            </a:r>
            <a:endParaRPr lang="el-GR" sz="2400" dirty="0"/>
          </a:p>
        </p:txBody>
      </p:sp>
      <p:pic>
        <p:nvPicPr>
          <p:cNvPr id="5" name="4 - Εικόνα" descr="lecturers_1_N.png"/>
          <p:cNvPicPr>
            <a:picLocks noChangeAspect="1"/>
          </p:cNvPicPr>
          <p:nvPr/>
        </p:nvPicPr>
        <p:blipFill>
          <a:blip r:embed="rId2" cstate="print"/>
          <a:stretch>
            <a:fillRect/>
          </a:stretch>
        </p:blipFill>
        <p:spPr>
          <a:xfrm>
            <a:off x="522824" y="2492896"/>
            <a:ext cx="7433552" cy="3716776"/>
          </a:xfrm>
          <a:prstGeom prst="rect">
            <a:avLst/>
          </a:prstGeom>
        </p:spPr>
      </p:pic>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 xmlns:p14="http://schemas.microsoft.com/office/powerpoint/2010/main" val="360173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a:t>
            </a:r>
            <a:r>
              <a:rPr lang="el-GR" sz="2400" dirty="0" smtClean="0">
                <a:cs typeface="Arial" charset="0"/>
              </a:rPr>
              <a:t>παρουσιάσει - επαναλάβει </a:t>
            </a:r>
            <a:r>
              <a:rPr lang="el-GR" sz="2400" dirty="0">
                <a:cs typeface="Arial" charset="0"/>
              </a:rPr>
              <a:t>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Έµφαση δίδεται στην παρουσίαση των εννοιών </a:t>
            </a:r>
            <a:r>
              <a:rPr lang="el-GR" sz="2400" dirty="0" smtClean="0">
                <a:cs typeface="Arial" charset="0"/>
              </a:rPr>
              <a:t>της μοντελοποίησης και της </a:t>
            </a:r>
            <a:r>
              <a:rPr lang="el-GR" sz="2400" dirty="0" err="1" smtClean="0">
                <a:cs typeface="Arial" charset="0"/>
              </a:rPr>
              <a:t>κανονικοποίησης</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 xmlns:p14="http://schemas.microsoft.com/office/powerpoint/2010/main" val="72456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βιβλιοθήκης</a:t>
            </a:r>
          </a:p>
        </p:txBody>
      </p:sp>
    </p:spTree>
    <p:extLst>
      <p:ext uri="{BB962C8B-B14F-4D97-AF65-F5344CB8AC3E}">
        <p14:creationId xmlns="" xmlns:p14="http://schemas.microsoft.com/office/powerpoint/2010/main" val="381451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Απλοποιημένη βιβλιοθήκη</a:t>
            </a:r>
          </a:p>
        </p:txBody>
      </p:sp>
      <p:sp>
        <p:nvSpPr>
          <p:cNvPr id="22531" name="Rectangle 3"/>
          <p:cNvSpPr>
            <a:spLocks noGrp="1" noChangeArrowheads="1"/>
          </p:cNvSpPr>
          <p:nvPr>
            <p:ph idx="1"/>
          </p:nvPr>
        </p:nvSpPr>
        <p:spPr/>
        <p:txBody>
          <a:bodyPr>
            <a:normAutofit/>
          </a:bodyPr>
          <a:lstStyle/>
          <a:p>
            <a:pPr eaLnBrk="1" hangingPunct="1"/>
            <a:r>
              <a:rPr lang="en-GB" altLang="el-GR" sz="2800" dirty="0" smtClean="0"/>
              <a:t>BOOK(</a:t>
            </a:r>
            <a:r>
              <a:rPr lang="en-GB" altLang="el-GR" sz="2800" u="sng" dirty="0" smtClean="0"/>
              <a:t>ISBN</a:t>
            </a:r>
            <a:r>
              <a:rPr lang="en-GB" altLang="el-GR" sz="2800" dirty="0" smtClean="0"/>
              <a:t>, Title, Pub</a:t>
            </a:r>
            <a:r>
              <a:rPr lang="el-GR" altLang="el-GR" sz="2800" dirty="0" smtClean="0"/>
              <a:t>_</a:t>
            </a:r>
            <a:r>
              <a:rPr lang="en-US" altLang="el-GR" sz="2800" dirty="0" smtClean="0"/>
              <a:t>code</a:t>
            </a:r>
            <a:r>
              <a:rPr lang="en-GB" altLang="el-GR" sz="2800" dirty="0" smtClean="0"/>
              <a:t>, </a:t>
            </a:r>
            <a:r>
              <a:rPr lang="en-GB" altLang="el-GR" sz="2800" dirty="0" err="1" smtClean="0"/>
              <a:t>Subject_code</a:t>
            </a:r>
            <a:r>
              <a:rPr lang="en-GB" altLang="el-GR" sz="2800" dirty="0" smtClean="0"/>
              <a:t>, </a:t>
            </a:r>
            <a:r>
              <a:rPr lang="en-GB" altLang="el-GR" sz="2800" dirty="0" err="1" smtClean="0"/>
              <a:t>Lang_Code</a:t>
            </a:r>
            <a:r>
              <a:rPr lang="en-GB" altLang="el-GR" sz="2800" dirty="0" smtClean="0"/>
              <a:t>)</a:t>
            </a:r>
          </a:p>
          <a:p>
            <a:pPr eaLnBrk="1" hangingPunct="1"/>
            <a:r>
              <a:rPr lang="en-GB" altLang="el-GR" sz="2800" dirty="0" smtClean="0"/>
              <a:t>AUTHOR (</a:t>
            </a:r>
            <a:r>
              <a:rPr lang="en-GB" altLang="el-GR" sz="2800" u="sng" dirty="0" smtClean="0"/>
              <a:t>Author</a:t>
            </a:r>
            <a:r>
              <a:rPr lang="en-US" altLang="el-GR" sz="2800" u="sng" dirty="0" smtClean="0"/>
              <a:t>_</a:t>
            </a:r>
            <a:r>
              <a:rPr lang="en-GB" altLang="el-GR" sz="2800" u="sng" dirty="0" smtClean="0"/>
              <a:t>No</a:t>
            </a:r>
            <a:r>
              <a:rPr lang="en-GB" altLang="el-GR" sz="2800" dirty="0" smtClean="0"/>
              <a:t>, </a:t>
            </a:r>
            <a:r>
              <a:rPr lang="en-US" altLang="el-GR" sz="2800" dirty="0" smtClean="0"/>
              <a:t>Surname, </a:t>
            </a:r>
            <a:r>
              <a:rPr lang="en-GB" altLang="el-GR" sz="2800" dirty="0" smtClean="0"/>
              <a:t>Name)</a:t>
            </a:r>
            <a:endParaRPr lang="el-GR" altLang="el-GR" sz="2800" dirty="0" smtClean="0"/>
          </a:p>
          <a:p>
            <a:pPr eaLnBrk="1" hangingPunct="1"/>
            <a:r>
              <a:rPr lang="el-GR" altLang="el-GR" sz="2800" dirty="0" smtClean="0"/>
              <a:t>CATEGOR</a:t>
            </a:r>
            <a:r>
              <a:rPr lang="en-US" altLang="el-GR" sz="2800" dirty="0" smtClean="0"/>
              <a:t>Y</a:t>
            </a:r>
            <a:r>
              <a:rPr lang="el-GR" altLang="el-GR" sz="2800" dirty="0" smtClean="0"/>
              <a:t> (</a:t>
            </a:r>
            <a:r>
              <a:rPr lang="en-US" altLang="el-GR" sz="2800" u="sng" dirty="0" smtClean="0"/>
              <a:t>Subject_</a:t>
            </a:r>
            <a:r>
              <a:rPr lang="el-GR" altLang="el-GR" sz="2800" u="sng" dirty="0" err="1" smtClean="0"/>
              <a:t>Code</a:t>
            </a:r>
            <a:r>
              <a:rPr lang="el-GR" altLang="el-GR" sz="2800" dirty="0" smtClean="0"/>
              <a:t>, </a:t>
            </a:r>
            <a:r>
              <a:rPr lang="en-US" altLang="el-GR" sz="2800" dirty="0" smtClean="0"/>
              <a:t>Subject</a:t>
            </a:r>
            <a:r>
              <a:rPr lang="el-GR" altLang="el-GR" sz="2800" dirty="0" smtClean="0"/>
              <a:t>)</a:t>
            </a:r>
          </a:p>
          <a:p>
            <a:pPr eaLnBrk="1" hangingPunct="1"/>
            <a:r>
              <a:rPr lang="el-GR" altLang="el-GR" sz="2800" dirty="0" smtClean="0"/>
              <a:t>WRITER (</a:t>
            </a:r>
            <a:r>
              <a:rPr lang="el-GR" altLang="el-GR" sz="2800" u="sng" dirty="0" smtClean="0"/>
              <a:t>ISBN, </a:t>
            </a:r>
            <a:r>
              <a:rPr lang="el-GR" altLang="el-GR" sz="2800" u="sng" dirty="0" err="1" smtClean="0"/>
              <a:t>Author</a:t>
            </a:r>
            <a:r>
              <a:rPr lang="en-US" altLang="el-GR" sz="2800" u="sng" dirty="0" smtClean="0"/>
              <a:t>_</a:t>
            </a:r>
            <a:r>
              <a:rPr lang="el-GR" altLang="el-GR" sz="2800" u="sng" dirty="0" err="1" smtClean="0"/>
              <a:t>No</a:t>
            </a:r>
            <a:r>
              <a:rPr lang="el-GR" altLang="el-GR" sz="2800" dirty="0" smtClean="0"/>
              <a:t>)</a:t>
            </a:r>
          </a:p>
          <a:p>
            <a:pPr eaLnBrk="1" hangingPunct="1"/>
            <a:r>
              <a:rPr lang="el-GR" altLang="el-GR" sz="2800" dirty="0" smtClean="0"/>
              <a:t>PUBLISHER (</a:t>
            </a:r>
            <a:r>
              <a:rPr lang="el-GR" altLang="el-GR" sz="2800" u="sng" dirty="0" err="1" smtClean="0"/>
              <a:t>Pub</a:t>
            </a:r>
            <a:r>
              <a:rPr lang="en-US" altLang="el-GR" sz="2800" u="sng" dirty="0" smtClean="0"/>
              <a:t>_code</a:t>
            </a:r>
            <a:r>
              <a:rPr lang="el-GR" altLang="el-GR" sz="2800" dirty="0" smtClean="0"/>
              <a:t>, </a:t>
            </a:r>
            <a:r>
              <a:rPr lang="en-US" altLang="el-GR" sz="2800" dirty="0" err="1" smtClean="0"/>
              <a:t>pubname</a:t>
            </a:r>
            <a:r>
              <a:rPr lang="en-US" altLang="el-GR" sz="2800" dirty="0" smtClean="0"/>
              <a:t>, </a:t>
            </a:r>
            <a:r>
              <a:rPr lang="el-GR" altLang="el-GR" sz="2800" dirty="0" err="1" smtClean="0"/>
              <a:t>Loc</a:t>
            </a:r>
            <a:r>
              <a:rPr lang="el-GR" altLang="el-GR" sz="2800" dirty="0" smtClean="0"/>
              <a:t>)</a:t>
            </a:r>
          </a:p>
          <a:p>
            <a:pPr eaLnBrk="1" hangingPunct="1"/>
            <a:r>
              <a:rPr lang="el-GR" altLang="el-GR" sz="2800" dirty="0" err="1" smtClean="0"/>
              <a:t>LANGUAGE(</a:t>
            </a:r>
            <a:r>
              <a:rPr lang="el-GR" altLang="el-GR" sz="2800" u="sng" dirty="0" err="1" smtClean="0"/>
              <a:t>Lang_Code</a:t>
            </a:r>
            <a:r>
              <a:rPr lang="el-GR" altLang="el-GR" sz="2800" dirty="0" smtClean="0"/>
              <a:t>, </a:t>
            </a:r>
            <a:r>
              <a:rPr lang="el-GR" altLang="el-GR" sz="2800" dirty="0" err="1" smtClean="0"/>
              <a:t>Lang</a:t>
            </a:r>
            <a:r>
              <a:rPr lang="el-GR" altLang="el-GR" sz="2800"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 xmlns:p14="http://schemas.microsoft.com/office/powerpoint/2010/main" val="1975882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3554" name="Picture 4"/>
          <p:cNvPicPr>
            <a:picLocks noGrp="1" noChangeAspect="1" noChangeArrowheads="1"/>
          </p:cNvPicPr>
          <p:nvPr>
            <p:ph idx="1"/>
          </p:nvPr>
        </p:nvPicPr>
        <p:blipFill>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tretch>
            <a:fillRect/>
          </a:stretch>
        </p:blipFill>
        <p:spPr>
          <a:xfrm>
            <a:off x="457200" y="1419256"/>
            <a:ext cx="8229600" cy="4595750"/>
          </a:xfrm>
          <a:noFill/>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 xmlns:p14="http://schemas.microsoft.com/office/powerpoint/2010/main" val="207445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βάσης δεδομένων προσωπικού </a:t>
            </a:r>
          </a:p>
        </p:txBody>
      </p:sp>
    </p:spTree>
    <p:extLst>
      <p:ext uri="{BB962C8B-B14F-4D97-AF65-F5344CB8AC3E}">
        <p14:creationId xmlns="" xmlns:p14="http://schemas.microsoft.com/office/powerpoint/2010/main" val="175093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 xmlns:p14="http://schemas.microsoft.com/office/powerpoint/2010/main" val="2214911406"/>
              </p:ext>
            </p:extLst>
          </p:nvPr>
        </p:nvGraphicFramePr>
        <p:xfrm>
          <a:off x="107505" y="1556792"/>
          <a:ext cx="8928990" cy="3434080"/>
        </p:xfrm>
        <a:graphic>
          <a:graphicData uri="http://schemas.openxmlformats.org/drawingml/2006/table">
            <a:tbl>
              <a:tblPr firstRow="1" bandRow="1">
                <a:tableStyleId>{5C22544A-7EE6-4342-B048-85BDC9FD1C3A}</a:tableStyleId>
              </a:tblPr>
              <a:tblGrid>
                <a:gridCol w="1008110"/>
                <a:gridCol w="720080"/>
                <a:gridCol w="792088"/>
                <a:gridCol w="576064"/>
                <a:gridCol w="792088"/>
                <a:gridCol w="720080"/>
                <a:gridCol w="720080"/>
                <a:gridCol w="864096"/>
                <a:gridCol w="1112852"/>
                <a:gridCol w="811726"/>
                <a:gridCol w="811726"/>
              </a:tblGrid>
              <a:tr h="370840">
                <a:tc>
                  <a:txBody>
                    <a:bodyPr/>
                    <a:lstStyle/>
                    <a:p>
                      <a:pPr algn="just">
                        <a:spcAft>
                          <a:spcPts val="0"/>
                        </a:spcAft>
                      </a:pPr>
                      <a:r>
                        <a:rPr lang="el-GR" sz="1600">
                          <a:effectLst/>
                          <a:latin typeface="+mn-lt"/>
                          <a:ea typeface="Times New Roman"/>
                        </a:rPr>
                        <a:t>ENAME</a:t>
                      </a:r>
                    </a:p>
                  </a:txBody>
                  <a:tcPr marL="68580" marR="68580" marT="0" marB="0"/>
                </a:tc>
                <a:tc>
                  <a:txBody>
                    <a:bodyPr/>
                    <a:lstStyle/>
                    <a:p>
                      <a:pPr algn="just">
                        <a:spcAft>
                          <a:spcPts val="0"/>
                        </a:spcAft>
                      </a:pPr>
                      <a:r>
                        <a:rPr lang="el-GR" sz="1600">
                          <a:effectLst/>
                          <a:latin typeface="+mn-lt"/>
                          <a:ea typeface="Times New Roman"/>
                        </a:rPr>
                        <a:t>LANG</a:t>
                      </a:r>
                      <a:r>
                        <a:rPr lang="en-US" sz="1600">
                          <a:effectLst/>
                          <a:latin typeface="+mn-lt"/>
                          <a:ea typeface="Times New Roman"/>
                        </a:rPr>
                        <a:t>UAGE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LANG_CODE</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USE</a:t>
                      </a:r>
                    </a:p>
                  </a:txBody>
                  <a:tcPr marL="68580" marR="68580" marT="0" marB="0"/>
                </a:tc>
                <a:tc>
                  <a:txBody>
                    <a:bodyPr/>
                    <a:lstStyle/>
                    <a:p>
                      <a:pPr algn="just">
                        <a:spcAft>
                          <a:spcPts val="0"/>
                        </a:spcAft>
                      </a:pPr>
                      <a:r>
                        <a:rPr lang="en-US" sz="1600">
                          <a:effectLst/>
                          <a:latin typeface="+mn-lt"/>
                          <a:ea typeface="Times New Roman"/>
                        </a:rPr>
                        <a:t>EMP</a:t>
                      </a:r>
                      <a:endParaRPr lang="el-GR" sz="1600">
                        <a:effectLst/>
                        <a:latin typeface="+mn-lt"/>
                        <a:ea typeface="Times New Roman"/>
                      </a:endParaRPr>
                    </a:p>
                    <a:p>
                      <a:pPr algn="just">
                        <a:spcAft>
                          <a:spcPts val="0"/>
                        </a:spcAft>
                      </a:pPr>
                      <a:r>
                        <a:rPr lang="en-US" sz="1600">
                          <a:effectLst/>
                          <a:latin typeface="+mn-lt"/>
                          <a:ea typeface="Times New Roman"/>
                        </a:rPr>
                        <a:t>NO</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EXPR</a:t>
                      </a:r>
                    </a:p>
                  </a:txBody>
                  <a:tcPr marL="68580" marR="68580" marT="0" marB="0"/>
                </a:tc>
                <a:tc>
                  <a:txBody>
                    <a:bodyPr/>
                    <a:lstStyle/>
                    <a:p>
                      <a:pPr algn="just">
                        <a:spcAft>
                          <a:spcPts val="0"/>
                        </a:spcAft>
                      </a:pPr>
                      <a:r>
                        <a:rPr lang="el-GR" sz="1600">
                          <a:effectLst/>
                          <a:latin typeface="+mn-lt"/>
                          <a:ea typeface="Times New Roman"/>
                        </a:rPr>
                        <a:t>SAL  </a:t>
                      </a:r>
                    </a:p>
                  </a:txBody>
                  <a:tcPr marL="68580" marR="68580" marT="0" marB="0"/>
                </a:tc>
                <a:tc>
                  <a:txBody>
                    <a:bodyPr/>
                    <a:lstStyle/>
                    <a:p>
                      <a:pPr algn="just">
                        <a:spcAft>
                          <a:spcPts val="0"/>
                        </a:spcAft>
                      </a:pPr>
                      <a:r>
                        <a:rPr lang="en-US" sz="1600">
                          <a:effectLst/>
                          <a:latin typeface="+mn-lt"/>
                          <a:ea typeface="Times New Roman"/>
                        </a:rPr>
                        <a:t>P_CODE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PNAME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BUDGET</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P_TIME</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1200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FORTRAN77</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 </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COBOL</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FORTRAN 77</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2</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020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l-GR" sz="1600">
                          <a:effectLst/>
                          <a:latin typeface="+mn-lt"/>
                          <a:ea typeface="Times New Roman"/>
                        </a:rPr>
                        <a:t>1150</a:t>
                      </a:r>
                    </a:p>
                  </a:txBody>
                  <a:tcPr marL="68580" marR="68580" marT="0" marB="0"/>
                </a:tc>
                <a:tc>
                  <a:txBody>
                    <a:bodyPr/>
                    <a:lstStyle/>
                    <a:p>
                      <a:pPr algn="just">
                        <a:spcAft>
                          <a:spcPts val="0"/>
                        </a:spcAft>
                      </a:pPr>
                      <a:r>
                        <a:rPr lang="el-GR" sz="1600">
                          <a:effectLst/>
                          <a:latin typeface="+mn-lt"/>
                          <a:ea typeface="Times New Roman"/>
                        </a:rPr>
                        <a:t>    010</a:t>
                      </a: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PL/I, 1</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1</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1150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r>
              <a:tr h="370840">
                <a:tc>
                  <a:txBody>
                    <a:bodyPr/>
                    <a:lstStyle/>
                    <a:p>
                      <a:pPr algn="just">
                        <a:spcAft>
                          <a:spcPts val="0"/>
                        </a:spcAft>
                      </a:pPr>
                      <a:r>
                        <a:rPr lang="el-GR" sz="1600">
                          <a:effectLst/>
                          <a:latin typeface="+mn-lt"/>
                          <a:ea typeface="Times New Roman"/>
                        </a:rPr>
                        <a:t>ΣΠΥΡΟΥ</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1450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dirty="0">
                          <a:effectLst/>
                          <a:latin typeface="+mn-lt"/>
                          <a:ea typeface="Times New Roman"/>
                        </a:rPr>
                        <a:t>100</a:t>
                      </a:r>
                      <a:endParaRPr lang="el-GR" sz="1600" dirty="0">
                        <a:effectLst/>
                        <a:latin typeface="+mn-lt"/>
                        <a:ea typeface="Times New Roman"/>
                      </a:endParaRPr>
                    </a:p>
                  </a:txBody>
                  <a:tcPr marL="68580" marR="68580" marT="0" marB="0"/>
                </a:tc>
              </a:tr>
            </a:tbl>
          </a:graphicData>
        </a:graphic>
      </p:graphicFrame>
      <p:sp>
        <p:nvSpPr>
          <p:cNvPr id="4" name="Rectangle 3"/>
          <p:cNvSpPr/>
          <p:nvPr/>
        </p:nvSpPr>
        <p:spPr>
          <a:xfrm>
            <a:off x="107503" y="5049883"/>
            <a:ext cx="6284797" cy="646331"/>
          </a:xfrm>
          <a:prstGeom prst="rect">
            <a:avLst/>
          </a:prstGeom>
        </p:spPr>
        <p:txBody>
          <a:bodyPr wrap="non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r>
              <a:rPr lang="el-GR" b="1" dirty="0" smtClean="0">
                <a:latin typeface="+mn-lt"/>
              </a:rPr>
              <a:t>Σχήμα</a:t>
            </a:r>
            <a:r>
              <a:rPr lang="el-GR" dirty="0" smtClean="0">
                <a:latin typeface="+mn-lt"/>
              </a:rPr>
              <a:t>  </a:t>
            </a:r>
            <a:r>
              <a:rPr lang="el-GR" dirty="0">
                <a:latin typeface="+mn-lt"/>
              </a:rPr>
              <a:t>Πρώτη κανονική μορφή βάσης δεδομένων προσωπικού</a:t>
            </a:r>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 xmlns:p14="http://schemas.microsoft.com/office/powerpoint/2010/main" val="1040423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3" name="Rectangle 2"/>
          <p:cNvSpPr/>
          <p:nvPr/>
        </p:nvSpPr>
        <p:spPr>
          <a:xfrm>
            <a:off x="251520" y="1844824"/>
            <a:ext cx="7848872" cy="1200329"/>
          </a:xfrm>
          <a:prstGeom prst="rect">
            <a:avLst/>
          </a:prstGeom>
        </p:spPr>
        <p:txBody>
          <a:bodyPr wrap="square">
            <a:spAutoFit/>
          </a:bodyPr>
          <a:lstStyle/>
          <a:p>
            <a:r>
              <a:rPr lang="el-GR" altLang="el-GR" sz="2400" b="1" dirty="0" smtClean="0">
                <a:solidFill>
                  <a:schemeClr val="accent4"/>
                </a:solidFill>
                <a:cs typeface="Arial" charset="0"/>
              </a:rPr>
              <a:t>Υπενθυμίζουμε τους Κανόνες για τη διαδικασία της κανονικοποίησης. Εφαρμόστε τους στη Διαχείριση της βάσης προσωπικού.</a:t>
            </a:r>
          </a:p>
        </p:txBody>
      </p:sp>
    </p:spTree>
    <p:extLst>
      <p:ext uri="{BB962C8B-B14F-4D97-AF65-F5344CB8AC3E}">
        <p14:creationId xmlns="" xmlns:p14="http://schemas.microsoft.com/office/powerpoint/2010/main" val="3137022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4578" name="Rectangle 3"/>
          <p:cNvSpPr>
            <a:spLocks noGrp="1" noChangeArrowheads="1"/>
          </p:cNvSpPr>
          <p:nvPr>
            <p:ph idx="1"/>
          </p:nvPr>
        </p:nvSpPr>
        <p:spPr/>
        <p:txBody>
          <a:bodyPr>
            <a:norm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μια σχέση/πίνακα δεν πρέπει να εμφανίζονται σύνθετα πεδία ορισμού ανά ιδιότητα (</a:t>
            </a:r>
            <a:r>
              <a:rPr lang="el-GR" altLang="el-GR" sz="2200" dirty="0" err="1" smtClean="0"/>
              <a:t>στήλη),δηλαδή</a:t>
            </a:r>
            <a:r>
              <a:rPr lang="el-GR" altLang="el-GR" sz="2200" dirty="0" smtClean="0"/>
              <a:t>, σε περιγραφική προσέγγιση για κάθε γραμμή του πίνακα, κάθε στήλη αντιστοιχεί σε απλό χαρακτηριστικό και πρέπει να περιέχει ακριβώς μια τιμή.</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Αν το κύριο κλειδί της σχέσης, δηλαδή το κλειδί που ορίζει μονοσήμαντα όλες τις στήλες, είναι σύνθετο (αποτελείται από περισσότερες από μια ιδιότητες) και ένα τμήμα του ορίζει μονοσήμαντα ιδιότητες (στήλες) πρέπει το τμήμα αυτό και οι αντίστοιχες ιδιότητες (στήλες) να αποτελέσουν μια ξεχωριστή σχέση.</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κάθε γραμμή του πίνακα, όλες οι στήλες πρέπει να αντιστοιχούν απ‘ ευθείας στο κλειδί χωρίς μεταβατικές εξαρτήσεις διαμέσου των άλλων στηλών.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 xmlns:p14="http://schemas.microsoft.com/office/powerpoint/2010/main" val="2503431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Autofit/>
          </a:bodyPr>
          <a:lstStyle/>
          <a:p>
            <a:pPr eaLnBrk="1" hangingPunct="1"/>
            <a:r>
              <a:rPr lang="el-GR" altLang="el-GR" sz="3200" smtClean="0"/>
              <a:t>Γράψτε τη Δεύτερη και την Τρίτη Κανονική Μορφή</a:t>
            </a:r>
          </a:p>
        </p:txBody>
      </p:sp>
      <p:graphicFrame>
        <p:nvGraphicFramePr>
          <p:cNvPr id="5" name="Table 4"/>
          <p:cNvGraphicFramePr>
            <a:graphicFrameLocks noGrp="1"/>
          </p:cNvGraphicFramePr>
          <p:nvPr>
            <p:extLst>
              <p:ext uri="{D42A27DB-BD31-4B8C-83A1-F6EECF244321}">
                <p14:modId xmlns="" xmlns:p14="http://schemas.microsoft.com/office/powerpoint/2010/main" val="969711691"/>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dirty="0">
                          <a:effectLst/>
                        </a:rPr>
                        <a:t>ΒΑΛΑΚΟΣ</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400" dirty="0">
                          <a:effectLst/>
                        </a:rPr>
                        <a:t>FORTRAN 77</a:t>
                      </a:r>
                      <a:endParaRPr lang="el-GR" sz="14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PL/I,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7" name="Rectangle 6"/>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
        <p:nvSpPr>
          <p:cNvPr id="8" name="7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 xmlns:p14="http://schemas.microsoft.com/office/powerpoint/2010/main" val="1150552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200" dirty="0" smtClean="0"/>
              <a:t>Δεύτερη και Τρίτη Κανονική Μορφή</a:t>
            </a:r>
            <a:r>
              <a:rPr lang="en-US" altLang="el-GR" sz="3200" dirty="0" smtClean="0"/>
              <a:t>  </a:t>
            </a:r>
            <a:endParaRPr lang="el-GR" altLang="el-GR" sz="3200" dirty="0" smtClean="0"/>
          </a:p>
        </p:txBody>
      </p:sp>
      <p:graphicFrame>
        <p:nvGraphicFramePr>
          <p:cNvPr id="5" name="Table 4"/>
          <p:cNvGraphicFramePr>
            <a:graphicFrameLocks noGrp="1"/>
          </p:cNvGraphicFramePr>
          <p:nvPr>
            <p:extLst>
              <p:ext uri="{D42A27DB-BD31-4B8C-83A1-F6EECF244321}">
                <p14:modId xmlns="" xmlns:p14="http://schemas.microsoft.com/office/powerpoint/2010/main" val="2800441449"/>
              </p:ext>
            </p:extLst>
          </p:nvPr>
        </p:nvGraphicFramePr>
        <p:xfrm>
          <a:off x="1115616"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180878109"/>
              </p:ext>
            </p:extLst>
          </p:nvPr>
        </p:nvGraphicFramePr>
        <p:xfrm>
          <a:off x="1115616"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889466156"/>
              </p:ext>
            </p:extLst>
          </p:nvPr>
        </p:nvGraphicFramePr>
        <p:xfrm>
          <a:off x="1115616" y="4221088"/>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227263030"/>
              </p:ext>
            </p:extLst>
          </p:nvPr>
        </p:nvGraphicFramePr>
        <p:xfrm>
          <a:off x="1115616" y="515719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3553098483"/>
              </p:ext>
            </p:extLst>
          </p:nvPr>
        </p:nvGraphicFramePr>
        <p:xfrm>
          <a:off x="1115616" y="32849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PTIME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endParaRPr lang="el-GR" sz="1800" dirty="0">
                        <a:effectLst/>
                        <a:latin typeface="+mn-lt"/>
                        <a:ea typeface="Times New Roman"/>
                      </a:endParaRPr>
                    </a:p>
                  </a:txBody>
                  <a:tcPr marL="68580" marR="68580" marT="0" marB="0"/>
                </a:tc>
              </a:tr>
            </a:tbl>
          </a:graphicData>
        </a:graphic>
      </p:graphicFrame>
      <p:sp>
        <p:nvSpPr>
          <p:cNvPr id="10" name="9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 xmlns:p14="http://schemas.microsoft.com/office/powerpoint/2010/main" val="148313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rcRect/>
          <a:stretch>
            <a:fillRect/>
          </a:stretch>
        </p:blipFill>
        <p:spPr bwMode="auto">
          <a:xfrm>
            <a:off x="683568" y="1196752"/>
            <a:ext cx="7705725"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 xmlns:p14="http://schemas.microsoft.com/office/powerpoint/2010/main" val="400807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µ</a:t>
            </a:r>
            <a:r>
              <a:rPr lang="el-GR" sz="2400" dirty="0" err="1">
                <a:cs typeface="Arial" charset="0"/>
              </a:rPr>
              <a:t>αθήµατος</a:t>
            </a:r>
            <a:r>
              <a:rPr lang="el-GR" sz="2400" dirty="0">
                <a:cs typeface="Arial" charset="0"/>
              </a:rPr>
              <a:t> είναι να εφοδιάσει τους φοιτητές µε τις απαραίτητες γνώσεις έτσι ώστε να είναι ικανοί να </a:t>
            </a:r>
            <a:r>
              <a:rPr lang="el-GR" sz="2400" dirty="0" smtClean="0">
                <a:cs typeface="Arial" charset="0"/>
              </a:rPr>
              <a:t>μοντελοποιήσουν τη βάση και να σχεδιάσουν </a:t>
            </a:r>
            <a:r>
              <a:rPr lang="el-GR" sz="2400" dirty="0">
                <a:cs typeface="Arial" charset="0"/>
              </a:rPr>
              <a:t>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smtClean="0">
                <a:cs typeface="Arial" charset="0"/>
              </a:rPr>
              <a:t>Μοντελοποίηση, </a:t>
            </a:r>
            <a:r>
              <a:rPr lang="el-GR" sz="2400" dirty="0" err="1" smtClean="0">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a:cs typeface="Arial" charset="0"/>
              </a:rPr>
              <a:t>Codd</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 xmlns:p14="http://schemas.microsoft.com/office/powerpoint/2010/main" val="306854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μισθοδοσίας</a:t>
            </a:r>
          </a:p>
        </p:txBody>
      </p:sp>
    </p:spTree>
    <p:extLst>
      <p:ext uri="{BB962C8B-B14F-4D97-AF65-F5344CB8AC3E}">
        <p14:creationId xmlns="" xmlns:p14="http://schemas.microsoft.com/office/powerpoint/2010/main" val="2898895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l-GR" altLang="el-GR" sz="3200" b="1" smtClean="0"/>
              <a:t>Απλοποιημένη βάση προσωπικού - μισθοδοσίας</a:t>
            </a:r>
          </a:p>
        </p:txBody>
      </p:sp>
      <p:sp>
        <p:nvSpPr>
          <p:cNvPr id="26627" name="Rectangle 3"/>
          <p:cNvSpPr>
            <a:spLocks noGrp="1" noChangeArrowheads="1"/>
          </p:cNvSpPr>
          <p:nvPr>
            <p:ph idx="1"/>
          </p:nvPr>
        </p:nvSpPr>
        <p:spPr/>
        <p:txBody>
          <a:bodyPr>
            <a:normAutofit/>
          </a:bodyPr>
          <a:lstStyle/>
          <a:p>
            <a:pPr eaLnBrk="1" hangingPunct="1"/>
            <a:r>
              <a:rPr lang="en-US" altLang="el-GR" sz="2800" dirty="0" err="1" smtClean="0"/>
              <a:t>empno</a:t>
            </a:r>
            <a:r>
              <a:rPr lang="el-GR" altLang="el-GR" sz="2800" dirty="0" smtClean="0"/>
              <a:t>: κωδικός υπαλλήλου</a:t>
            </a:r>
            <a:endParaRPr lang="en-US" altLang="el-GR" sz="2800" dirty="0" smtClean="0"/>
          </a:p>
          <a:p>
            <a:pPr eaLnBrk="1" hangingPunct="1"/>
            <a:r>
              <a:rPr lang="en-US" altLang="el-GR" sz="2800" dirty="0" smtClean="0"/>
              <a:t>name</a:t>
            </a:r>
            <a:r>
              <a:rPr lang="el-GR" altLang="el-GR" sz="2800" dirty="0" smtClean="0"/>
              <a:t>: ονοματεπώνυμο </a:t>
            </a:r>
            <a:endParaRPr lang="en-US" altLang="el-GR" sz="2800" dirty="0" smtClean="0"/>
          </a:p>
          <a:p>
            <a:pPr eaLnBrk="1" hangingPunct="1"/>
            <a:r>
              <a:rPr lang="en-US" altLang="el-GR" sz="2800" dirty="0" smtClean="0"/>
              <a:t>expr</a:t>
            </a:r>
            <a:r>
              <a:rPr lang="el-GR" altLang="el-GR" sz="2800" dirty="0" smtClean="0"/>
              <a:t>: χρόνια υπηρεσίας στην εταιρεία</a:t>
            </a:r>
            <a:endParaRPr lang="en-US" altLang="el-GR" sz="2800" dirty="0" smtClean="0"/>
          </a:p>
          <a:p>
            <a:pPr eaLnBrk="1" hangingPunct="1"/>
            <a:r>
              <a:rPr lang="en-US" altLang="el-GR" sz="2800" dirty="0" smtClean="0"/>
              <a:t>job</a:t>
            </a:r>
            <a:r>
              <a:rPr lang="el-GR" altLang="el-GR" sz="2800" dirty="0" smtClean="0"/>
              <a:t>: θέση που έχει στο τμήμα</a:t>
            </a:r>
            <a:endParaRPr lang="en-US" altLang="el-GR" sz="2800" dirty="0" smtClean="0"/>
          </a:p>
          <a:p>
            <a:pPr eaLnBrk="1" hangingPunct="1"/>
            <a:r>
              <a:rPr lang="en-US" altLang="el-GR" sz="2800" dirty="0" smtClean="0"/>
              <a:t>basic</a:t>
            </a:r>
            <a:r>
              <a:rPr lang="el-GR" altLang="el-GR" sz="2800" dirty="0" smtClean="0"/>
              <a:t>_</a:t>
            </a:r>
            <a:r>
              <a:rPr lang="en-US" altLang="el-GR" sz="2800" dirty="0" smtClean="0"/>
              <a:t>pay</a:t>
            </a:r>
            <a:r>
              <a:rPr lang="el-GR" altLang="el-GR" sz="2800" dirty="0" smtClean="0"/>
              <a:t>: βασικός μισθός</a:t>
            </a:r>
            <a:endParaRPr lang="en-US" altLang="el-GR" sz="2800" dirty="0" smtClean="0"/>
          </a:p>
          <a:p>
            <a:pPr eaLnBrk="1" hangingPunct="1"/>
            <a:r>
              <a:rPr lang="en-US" altLang="el-GR" sz="2800" dirty="0" smtClean="0"/>
              <a:t>qualification</a:t>
            </a:r>
            <a:r>
              <a:rPr lang="el-GR" altLang="el-GR" sz="2800" dirty="0" smtClean="0"/>
              <a:t>: τίτλος σπουδών</a:t>
            </a:r>
            <a:endParaRPr lang="en-US" altLang="el-GR" sz="2800" dirty="0" smtClean="0"/>
          </a:p>
          <a:p>
            <a:pPr eaLnBrk="1" hangingPunct="1"/>
            <a:r>
              <a:rPr lang="en-US" altLang="el-GR" sz="2800" dirty="0" err="1" smtClean="0"/>
              <a:t>relaxation_allowance</a:t>
            </a:r>
            <a:r>
              <a:rPr lang="el-GR" altLang="el-GR" sz="2800" dirty="0" smtClean="0"/>
              <a:t>: επίδομα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 xmlns:p14="http://schemas.microsoft.com/office/powerpoint/2010/main" val="4066889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200" dirty="0"/>
              <a:t>Ο βασικός μισθός καθορίζεται με προσωπική συμφωνία με τον εργαζόμενο</a:t>
            </a:r>
            <a:endParaRPr lang="el-GR" sz="3200" dirty="0"/>
          </a:p>
        </p:txBody>
      </p:sp>
      <p:sp>
        <p:nvSpPr>
          <p:cNvPr id="3" name="Content Placeholder 2"/>
          <p:cNvSpPr>
            <a:spLocks noGrp="1"/>
          </p:cNvSpPr>
          <p:nvPr>
            <p:ph idx="1"/>
          </p:nvPr>
        </p:nvSpPr>
        <p:spPr>
          <a:xfrm>
            <a:off x="457200" y="1196752"/>
            <a:ext cx="8229600" cy="936104"/>
          </a:xfrm>
        </p:spPr>
        <p:txBody>
          <a:bodyPr>
            <a:normAutofit/>
          </a:bodyPr>
          <a:lstStyle/>
          <a:p>
            <a:r>
              <a:rPr lang="en-US" altLang="el-GR" sz="2400" dirty="0"/>
              <a:t>Employee(</a:t>
            </a:r>
            <a:r>
              <a:rPr lang="en-US" altLang="el-GR" sz="2400" u="sng" dirty="0" err="1"/>
              <a:t>empno</a:t>
            </a:r>
            <a:r>
              <a:rPr lang="en-US" altLang="el-GR" sz="2400" dirty="0"/>
              <a:t>, name, qualification, </a:t>
            </a:r>
            <a:r>
              <a:rPr lang="en-US" altLang="el-GR" sz="2400" dirty="0" err="1"/>
              <a:t>basic_pay</a:t>
            </a:r>
            <a:r>
              <a:rPr lang="en-US" altLang="el-GR" sz="2400" dirty="0"/>
              <a:t>,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endParaRPr lang="el-GR" sz="2400" dirty="0"/>
          </a:p>
        </p:txBody>
      </p:sp>
      <p:pic>
        <p:nvPicPr>
          <p:cNvPr id="6" name="Picture 4"/>
          <p:cNvPicPr>
            <a:picLocks noChangeAspect="1" noChangeArrowheads="1"/>
          </p:cNvPicPr>
          <p:nvPr/>
        </p:nvPicPr>
        <p:blipFill rotWithShape="1">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rcRect/>
          <a:stretch/>
        </p:blipFill>
        <p:spPr>
          <a:xfrm>
            <a:off x="1331640" y="1981199"/>
            <a:ext cx="6347470" cy="4732052"/>
          </a:xfrm>
          <a:prstGeom prst="rect">
            <a:avLst/>
          </a:prstGeom>
          <a:noFill/>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 xmlns:p14="http://schemas.microsoft.com/office/powerpoint/2010/main" val="1199328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l-GR" altLang="el-GR" sz="3200" dirty="0" smtClean="0"/>
              <a:t>Ο βασικός μισθός εξαρτάται από τη θέση</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rotWithShape="1">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rcRect/>
          <a:stretch/>
        </p:blipFill>
        <p:spPr>
          <a:xfrm>
            <a:off x="676736" y="2202584"/>
            <a:ext cx="7200900" cy="4232512"/>
          </a:xfrm>
          <a:prstGeom prst="rect">
            <a:avLst/>
          </a:prstGeom>
          <a:noFill/>
        </p:spPr>
      </p:pic>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 xmlns:p14="http://schemas.microsoft.com/office/powerpoint/2010/main" val="1857444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eaLnBrk="1" hangingPunct="1"/>
            <a:r>
              <a:rPr lang="el-GR" altLang="el-GR" sz="3200" dirty="0" smtClean="0"/>
              <a:t>Ο βασικός μισθός εξαρτάται από τη θέση και τις σπουδές</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br>
              <a:rPr lang="en-US" altLang="el-GR" sz="2400" dirty="0"/>
            </a:br>
            <a:r>
              <a:rPr lang="en-US" altLang="el-GR" sz="2400" dirty="0"/>
              <a:t>Salary(</a:t>
            </a:r>
            <a:r>
              <a:rPr lang="en-US" altLang="el-GR" sz="2400" u="sng" dirty="0"/>
              <a:t>job, qualification</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tretch>
            <a:fillRect/>
          </a:stretch>
        </p:blipFill>
        <p:spPr>
          <a:xfrm>
            <a:off x="467544" y="2492896"/>
            <a:ext cx="8229600" cy="4059936"/>
          </a:xfrm>
          <a:prstGeom prst="rect">
            <a:avLst/>
          </a:prstGeom>
          <a:noFill/>
        </p:spPr>
      </p:pic>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 xmlns:p14="http://schemas.microsoft.com/office/powerpoint/2010/main" val="2105483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3" name="Rectangle 2"/>
          <p:cNvSpPr/>
          <p:nvPr/>
        </p:nvSpPr>
        <p:spPr>
          <a:xfrm>
            <a:off x="251520" y="1844824"/>
            <a:ext cx="7848872" cy="461665"/>
          </a:xfrm>
          <a:prstGeom prst="rect">
            <a:avLst/>
          </a:prstGeom>
        </p:spPr>
        <p:txBody>
          <a:bodyPr wrap="square">
            <a:spAutoFit/>
          </a:bodyPr>
          <a:lstStyle/>
          <a:p>
            <a:r>
              <a:rPr lang="el-GR" altLang="el-GR" sz="2400" b="1" dirty="0" smtClean="0">
                <a:solidFill>
                  <a:schemeClr val="accent4"/>
                </a:solidFill>
                <a:cs typeface="Arial" charset="0"/>
              </a:rPr>
              <a:t>Διαχείριση παραγγελιών</a:t>
            </a:r>
          </a:p>
        </p:txBody>
      </p:sp>
    </p:spTree>
    <p:extLst>
      <p:ext uri="{BB962C8B-B14F-4D97-AF65-F5344CB8AC3E}">
        <p14:creationId xmlns="" xmlns:p14="http://schemas.microsoft.com/office/powerpoint/2010/main" val="879145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5" name="Table 4"/>
          <p:cNvGraphicFramePr>
            <a:graphicFrameLocks noGrp="1"/>
          </p:cNvGraphicFramePr>
          <p:nvPr>
            <p:extLst>
              <p:ext uri="{D42A27DB-BD31-4B8C-83A1-F6EECF244321}">
                <p14:modId xmlns="" xmlns:p14="http://schemas.microsoft.com/office/powerpoint/2010/main" val="1068375309"/>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7" name="Rectangle 6"/>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
        <p:nvSpPr>
          <p:cNvPr id="8" name="7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 xmlns:p14="http://schemas.microsoft.com/office/powerpoint/2010/main" val="3701988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8" name="Table 7"/>
          <p:cNvGraphicFramePr>
            <a:graphicFrameLocks noGrp="1"/>
          </p:cNvGraphicFramePr>
          <p:nvPr>
            <p:extLst>
              <p:ext uri="{D42A27DB-BD31-4B8C-83A1-F6EECF244321}">
                <p14:modId xmlns="" xmlns:p14="http://schemas.microsoft.com/office/powerpoint/2010/main" val="3446552231"/>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358173185"/>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 xmlns:p14="http://schemas.microsoft.com/office/powerpoint/2010/main" val="2919440379"/>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 xmlns:p14="http://schemas.microsoft.com/office/powerpoint/2010/main" val="4258724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l-GR" altLang="el-GR" sz="3600" dirty="0" smtClean="0"/>
              <a:t>Τρίτη κανονική μορφή</a:t>
            </a:r>
            <a:r>
              <a:rPr lang="en-US" altLang="el-GR" sz="3600" dirty="0" smtClean="0"/>
              <a:t> – </a:t>
            </a:r>
            <a:r>
              <a:rPr lang="el-GR" altLang="el-GR" sz="3600" dirty="0" smtClean="0"/>
              <a:t>Διορθώστε</a:t>
            </a:r>
          </a:p>
        </p:txBody>
      </p:sp>
      <p:graphicFrame>
        <p:nvGraphicFramePr>
          <p:cNvPr id="5" name="Table 4"/>
          <p:cNvGraphicFramePr>
            <a:graphicFrameLocks noGrp="1"/>
          </p:cNvGraphicFramePr>
          <p:nvPr>
            <p:extLst>
              <p:ext uri="{D42A27DB-BD31-4B8C-83A1-F6EECF244321}">
                <p14:modId xmlns="" xmlns:p14="http://schemas.microsoft.com/office/powerpoint/2010/main" val="2986681269"/>
              </p:ext>
            </p:extLst>
          </p:nvPr>
        </p:nvGraphicFramePr>
        <p:xfrm>
          <a:off x="1979712" y="1988840"/>
          <a:ext cx="5535510" cy="548640"/>
        </p:xfrm>
        <a:graphic>
          <a:graphicData uri="http://schemas.openxmlformats.org/drawingml/2006/table">
            <a:tbl>
              <a:tblPr firstRow="1">
                <a:tableStyleId>{5C22544A-7EE6-4342-B048-85BDC9FD1C3A}</a:tableStyleId>
              </a:tblPr>
              <a:tblGrid>
                <a:gridCol w="1512169"/>
                <a:gridCol w="1008112"/>
                <a:gridCol w="936104"/>
                <a:gridCol w="1099389"/>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366150093"/>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3084438471"/>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8" name="7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 xmlns:p14="http://schemas.microsoft.com/office/powerpoint/2010/main" val="3316651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a:ext>
            </a:extLst>
          </a:blip>
          <a:srcRect/>
          <a:stretch>
            <a:fillRect/>
          </a:stretch>
        </p:blipFill>
        <p:spPr bwMode="auto">
          <a:xfrm>
            <a:off x="791369" y="1484784"/>
            <a:ext cx="7561262" cy="433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 xmlns:p14="http://schemas.microsoft.com/office/powerpoint/2010/main" val="235489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Σχεδίαση βάσεων δεδομένων</a:t>
            </a:r>
            <a:r>
              <a:rPr lang="en-US" dirty="0" smtClean="0">
                <a:solidFill>
                  <a:schemeClr val="accent4"/>
                </a:solidFill>
              </a:rPr>
              <a:t> </a:t>
            </a:r>
            <a:r>
              <a:rPr lang="el-GR" dirty="0" smtClean="0">
                <a:solidFill>
                  <a:schemeClr val="accent4"/>
                </a:solidFill>
              </a:rPr>
              <a:t>- Επανάληψη</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3" name="Rectangle 2"/>
          <p:cNvSpPr/>
          <p:nvPr/>
        </p:nvSpPr>
        <p:spPr>
          <a:xfrm>
            <a:off x="251520" y="1844824"/>
            <a:ext cx="7848872" cy="1569660"/>
          </a:xfrm>
          <a:prstGeom prst="rect">
            <a:avLst/>
          </a:prstGeom>
        </p:spPr>
        <p:txBody>
          <a:bodyPr wrap="square">
            <a:spAutoFit/>
          </a:bodyPr>
          <a:lstStyle/>
          <a:p>
            <a:r>
              <a:rPr lang="el-GR" altLang="el-GR" sz="2400" b="1" dirty="0" smtClean="0">
                <a:solidFill>
                  <a:schemeClr val="accent4"/>
                </a:solidFill>
                <a:cs typeface="Arial" charset="0"/>
              </a:rPr>
              <a:t>Πρέπει να μάθετε πως να διαχειρίζεστε τα παραδείγματα της επανάληψης. Όλα τα παραδείγματα τέθηκαν σαν θέματα εξετάσεων στο παρελθόν.</a:t>
            </a:r>
          </a:p>
        </p:txBody>
      </p:sp>
    </p:spTree>
    <p:extLst>
      <p:ext uri="{BB962C8B-B14F-4D97-AF65-F5344CB8AC3E}">
        <p14:creationId xmlns="" xmlns:p14="http://schemas.microsoft.com/office/powerpoint/2010/main" val="4161753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7: Σχεδίαση βάσεων δεδομένων -  </a:t>
            </a:r>
            <a:r>
              <a:rPr lang="el-GR" sz="2000" dirty="0" smtClean="0"/>
              <a:t>Παραδείγματα». Έκδοση: </a:t>
            </a:r>
            <a:r>
              <a:rPr lang="en-US" sz="2000" dirty="0" smtClean="0"/>
              <a:t>2</a:t>
            </a:r>
            <a:r>
              <a:rPr lang="el-GR" sz="2000" dirty="0" smtClean="0"/>
              <a:t>.0. Αθήνα 201</a:t>
            </a:r>
            <a:r>
              <a:rPr lang="en-US" sz="2000" dirty="0" smtClean="0"/>
              <a:t>7</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7" name="6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Αμερικανικές προεδρικές εκλογές</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 xmlns:p14="http://schemas.microsoft.com/office/powerpoint/2010/main" val="1229980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l-GR" altLang="el-GR" sz="3200" b="1" dirty="0" smtClean="0"/>
              <a:t>Βάση αμερικανικών προεδρικών εκλογών (</a:t>
            </a:r>
            <a:r>
              <a:rPr lang="en-US" altLang="el-GR" sz="3200" b="1" dirty="0" smtClean="0"/>
              <a:t>American elections</a:t>
            </a:r>
            <a:r>
              <a:rPr lang="el-GR" altLang="el-GR" sz="3200" b="1" dirty="0" smtClean="0"/>
              <a:t>)</a:t>
            </a:r>
            <a:endParaRPr lang="el-GR" altLang="el-GR" sz="3200" dirty="0" smtClean="0"/>
          </a:p>
        </p:txBody>
      </p:sp>
      <p:sp>
        <p:nvSpPr>
          <p:cNvPr id="2" name="Content Placeholder 1"/>
          <p:cNvSpPr>
            <a:spLocks noGrp="1"/>
          </p:cNvSpPr>
          <p:nvPr>
            <p:ph idx="1"/>
          </p:nvPr>
        </p:nvSpPr>
        <p:spPr>
          <a:xfrm>
            <a:off x="457200" y="1196752"/>
            <a:ext cx="8229600" cy="1296144"/>
          </a:xfrm>
        </p:spPr>
        <p:txBody>
          <a:bodyPr>
            <a:normAutofit/>
          </a:bodyPr>
          <a:lstStyle/>
          <a:p>
            <a:r>
              <a:rPr lang="el-GR" altLang="el-GR" sz="2400" dirty="0"/>
              <a:t>Στο δείγμα παρατίθενται εκλογικά αποτελέσματα για τις αναμετρήσεις από το 1952 έως το 1992. Κύριο κλειδί </a:t>
            </a:r>
            <a:r>
              <a:rPr lang="en-US" altLang="el-GR" sz="2400" dirty="0"/>
              <a:t>(year, loser).</a:t>
            </a:r>
            <a:endParaRPr lang="el-GR" sz="2400" dirty="0"/>
          </a:p>
        </p:txBody>
      </p:sp>
      <p:graphicFrame>
        <p:nvGraphicFramePr>
          <p:cNvPr id="3" name="Table 2"/>
          <p:cNvGraphicFramePr>
            <a:graphicFrameLocks noGrp="1"/>
          </p:cNvGraphicFramePr>
          <p:nvPr>
            <p:extLst>
              <p:ext uri="{D42A27DB-BD31-4B8C-83A1-F6EECF244321}">
                <p14:modId xmlns="" xmlns:p14="http://schemas.microsoft.com/office/powerpoint/2010/main" val="3099971821"/>
              </p:ext>
            </p:extLst>
          </p:nvPr>
        </p:nvGraphicFramePr>
        <p:xfrm>
          <a:off x="575556" y="2420888"/>
          <a:ext cx="7992888" cy="3657600"/>
        </p:xfrm>
        <a:graphic>
          <a:graphicData uri="http://schemas.openxmlformats.org/drawingml/2006/table">
            <a:tbl>
              <a:tblPr firstRow="1">
                <a:tableStyleId>{5C22544A-7EE6-4342-B048-85BDC9FD1C3A}</a:tableStyleId>
              </a:tblPr>
              <a:tblGrid>
                <a:gridCol w="648072"/>
                <a:gridCol w="1296144"/>
                <a:gridCol w="1008112"/>
                <a:gridCol w="936104"/>
                <a:gridCol w="936104"/>
                <a:gridCol w="1296144"/>
                <a:gridCol w="936104"/>
                <a:gridCol w="936104"/>
              </a:tblGrid>
              <a:tr h="0">
                <a:tc>
                  <a:txBody>
                    <a:bodyPr/>
                    <a:lstStyle/>
                    <a:p>
                      <a:pPr algn="just">
                        <a:spcAft>
                          <a:spcPts val="0"/>
                        </a:spcAft>
                      </a:pPr>
                      <a:r>
                        <a:rPr lang="el-GR" sz="1600" dirty="0">
                          <a:effectLst/>
                        </a:rPr>
                        <a:t>YEAR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WINNER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W-PARTY</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W_STATE</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LOSER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L_PARTY</a:t>
                      </a:r>
                      <a:endParaRPr lang="el-GR" sz="16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1980</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a:effectLst/>
                        </a:rPr>
                        <a:t>1992</a:t>
                      </a:r>
                    </a:p>
                    <a:p>
                      <a:pPr algn="just">
                        <a:spcAft>
                          <a:spcPts val="0"/>
                        </a:spcAft>
                      </a:pPr>
                      <a:r>
                        <a:rPr lang="el-GR" sz="1600" dirty="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a:effectLst/>
                        </a:rPr>
                        <a:t>EISENHOWER</a:t>
                      </a:r>
                      <a:endParaRPr lang="el-GR" sz="1600">
                        <a:effectLst/>
                      </a:endParaRPr>
                    </a:p>
                    <a:p>
                      <a:pPr algn="just">
                        <a:spcAft>
                          <a:spcPts val="0"/>
                        </a:spcAft>
                      </a:pPr>
                      <a:r>
                        <a:rPr lang="en-GB" sz="1600">
                          <a:effectLst/>
                        </a:rPr>
                        <a:t>EISENHOWER</a:t>
                      </a:r>
                      <a:endParaRPr lang="el-GR" sz="1600">
                        <a:effectLst/>
                      </a:endParaRPr>
                    </a:p>
                    <a:p>
                      <a:pPr algn="just">
                        <a:spcAft>
                          <a:spcPts val="0"/>
                        </a:spcAft>
                      </a:pPr>
                      <a:r>
                        <a:rPr lang="en-GB" sz="1600">
                          <a:effectLst/>
                        </a:rPr>
                        <a:t>KENNEDY</a:t>
                      </a:r>
                      <a:endParaRPr lang="el-GR" sz="1600">
                        <a:effectLst/>
                      </a:endParaRPr>
                    </a:p>
                    <a:p>
                      <a:pPr algn="just">
                        <a:spcAft>
                          <a:spcPts val="0"/>
                        </a:spcAft>
                      </a:pPr>
                      <a:r>
                        <a:rPr lang="en-GB" sz="1600">
                          <a:effectLst/>
                        </a:rPr>
                        <a:t>JOHNSON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BUSH</a:t>
                      </a:r>
                      <a:endParaRPr lang="el-GR" sz="1600">
                        <a:effectLst/>
                      </a:endParaRPr>
                    </a:p>
                    <a:p>
                      <a:pPr algn="just">
                        <a:spcAft>
                          <a:spcPts val="0"/>
                        </a:spcAft>
                      </a:pPr>
                      <a:r>
                        <a:rPr lang="el-GR" sz="1600">
                          <a:effectLst/>
                        </a:rPr>
                        <a:t>CLINTON</a:t>
                      </a:r>
                    </a:p>
                    <a:p>
                      <a:pPr algn="just">
                        <a:spcAft>
                          <a:spcPts val="0"/>
                        </a:spcAft>
                      </a:pPr>
                      <a:r>
                        <a:rPr lang="el-GR" sz="1600">
                          <a:effectLst/>
                        </a:rPr>
                        <a:t>CLINTON</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442</a:t>
                      </a:r>
                    </a:p>
                    <a:p>
                      <a:pPr algn="just">
                        <a:spcAft>
                          <a:spcPts val="0"/>
                        </a:spcAft>
                      </a:pPr>
                      <a:r>
                        <a:rPr lang="el-GR" sz="1600">
                          <a:effectLst/>
                        </a:rPr>
                        <a:t>447</a:t>
                      </a:r>
                    </a:p>
                    <a:p>
                      <a:pPr algn="just">
                        <a:spcAft>
                          <a:spcPts val="0"/>
                        </a:spcAft>
                      </a:pPr>
                      <a:r>
                        <a:rPr lang="el-GR" sz="1600">
                          <a:effectLst/>
                        </a:rPr>
                        <a:t>303</a:t>
                      </a:r>
                    </a:p>
                    <a:p>
                      <a:pPr algn="just">
                        <a:spcAft>
                          <a:spcPts val="0"/>
                        </a:spcAft>
                      </a:pPr>
                      <a:r>
                        <a:rPr lang="el-GR" sz="1600">
                          <a:effectLst/>
                        </a:rPr>
                        <a:t>486</a:t>
                      </a:r>
                    </a:p>
                    <a:p>
                      <a:pPr algn="just">
                        <a:spcAft>
                          <a:spcPts val="0"/>
                        </a:spcAft>
                      </a:pPr>
                      <a:r>
                        <a:rPr lang="el-GR" sz="1600">
                          <a:effectLst/>
                        </a:rPr>
                        <a:t>301</a:t>
                      </a:r>
                    </a:p>
                    <a:p>
                      <a:pPr algn="just">
                        <a:spcAft>
                          <a:spcPts val="0"/>
                        </a:spcAft>
                      </a:pPr>
                      <a:r>
                        <a:rPr lang="el-GR" sz="1600">
                          <a:effectLst/>
                        </a:rPr>
                        <a:t>301</a:t>
                      </a:r>
                    </a:p>
                    <a:p>
                      <a:pPr algn="just">
                        <a:spcAft>
                          <a:spcPts val="0"/>
                        </a:spcAft>
                      </a:pPr>
                      <a:r>
                        <a:rPr lang="el-GR" sz="1600">
                          <a:effectLst/>
                        </a:rPr>
                        <a:t>520</a:t>
                      </a:r>
                    </a:p>
                    <a:p>
                      <a:pPr algn="just">
                        <a:spcAft>
                          <a:spcPts val="0"/>
                        </a:spcAft>
                      </a:pPr>
                      <a:r>
                        <a:rPr lang="el-GR" sz="1600">
                          <a:effectLst/>
                        </a:rPr>
                        <a:t>297</a:t>
                      </a:r>
                    </a:p>
                    <a:p>
                      <a:pPr algn="just">
                        <a:spcAft>
                          <a:spcPts val="0"/>
                        </a:spcAft>
                      </a:pPr>
                      <a:r>
                        <a:rPr lang="el-GR" sz="1600">
                          <a:effectLst/>
                        </a:rPr>
                        <a:t>489</a:t>
                      </a:r>
                    </a:p>
                    <a:p>
                      <a:pPr algn="just">
                        <a:spcAft>
                          <a:spcPts val="0"/>
                        </a:spcAft>
                      </a:pPr>
                      <a:r>
                        <a:rPr lang="el-GR" sz="1600">
                          <a:effectLst/>
                        </a:rPr>
                        <a:t>489</a:t>
                      </a:r>
                    </a:p>
                    <a:p>
                      <a:pPr algn="just">
                        <a:spcAft>
                          <a:spcPts val="0"/>
                        </a:spcAft>
                      </a:pPr>
                      <a:r>
                        <a:rPr lang="el-GR" sz="1600">
                          <a:effectLst/>
                        </a:rPr>
                        <a:t>525</a:t>
                      </a:r>
                    </a:p>
                    <a:p>
                      <a:pPr algn="just">
                        <a:spcAft>
                          <a:spcPts val="0"/>
                        </a:spcAft>
                      </a:pPr>
                      <a:r>
                        <a:rPr lang="el-GR" sz="1600">
                          <a:effectLst/>
                        </a:rPr>
                        <a:t>426</a:t>
                      </a:r>
                    </a:p>
                    <a:p>
                      <a:pPr algn="just">
                        <a:spcAft>
                          <a:spcPts val="0"/>
                        </a:spcAft>
                      </a:pPr>
                      <a:r>
                        <a:rPr lang="en-US" sz="1600">
                          <a:effectLst/>
                        </a:rPr>
                        <a:t>NULL</a:t>
                      </a:r>
                      <a:endParaRPr lang="el-GR" sz="1600">
                        <a:effectLst/>
                      </a:endParaRPr>
                    </a:p>
                    <a:p>
                      <a:pPr algn="just">
                        <a:spcAft>
                          <a:spcPts val="0"/>
                        </a:spcAft>
                      </a:pPr>
                      <a:r>
                        <a:rPr lang="en-US"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l-GR" sz="1600">
                          <a:effectLst/>
                        </a:rPr>
                        <a:t>DEM</a:t>
                      </a:r>
                    </a:p>
                    <a:p>
                      <a:pPr algn="just">
                        <a:spcAft>
                          <a:spcPts val="0"/>
                        </a:spcAft>
                      </a:pPr>
                      <a:r>
                        <a:rPr lang="el-GR" sz="1600">
                          <a:effectLst/>
                        </a:rPr>
                        <a:t>DEM</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TEXAS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MASS.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l-GR" sz="1600">
                          <a:effectLst/>
                        </a:rPr>
                        <a:t>NULL</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STEVENSON</a:t>
                      </a:r>
                      <a:endParaRPr lang="el-GR" sz="1600">
                        <a:effectLst/>
                      </a:endParaRPr>
                    </a:p>
                    <a:p>
                      <a:pPr algn="just">
                        <a:spcAft>
                          <a:spcPts val="0"/>
                        </a:spcAft>
                      </a:pPr>
                      <a:r>
                        <a:rPr lang="en-GB" sz="1600">
                          <a:effectLst/>
                        </a:rPr>
                        <a:t>STEVENSON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GOLDWATER</a:t>
                      </a:r>
                      <a:endParaRPr lang="el-GR" sz="1600">
                        <a:effectLst/>
                      </a:endParaRPr>
                    </a:p>
                    <a:p>
                      <a:pPr algn="just">
                        <a:spcAft>
                          <a:spcPts val="0"/>
                        </a:spcAft>
                      </a:pPr>
                      <a:r>
                        <a:rPr lang="en-GB" sz="1600">
                          <a:effectLst/>
                        </a:rPr>
                        <a:t>HUMPHREY</a:t>
                      </a:r>
                      <a:endParaRPr lang="el-GR" sz="1600">
                        <a:effectLst/>
                      </a:endParaRPr>
                    </a:p>
                    <a:p>
                      <a:pPr algn="just">
                        <a:spcAft>
                          <a:spcPts val="0"/>
                        </a:spcAft>
                      </a:pPr>
                      <a:r>
                        <a:rPr lang="en-GB" sz="1600">
                          <a:effectLst/>
                        </a:rPr>
                        <a:t>WALLACE</a:t>
                      </a:r>
                      <a:endParaRPr lang="el-GR" sz="1600">
                        <a:effectLst/>
                      </a:endParaRPr>
                    </a:p>
                    <a:p>
                      <a:pPr algn="just">
                        <a:spcAft>
                          <a:spcPts val="0"/>
                        </a:spcAft>
                      </a:pPr>
                      <a:r>
                        <a:rPr lang="en-GB" sz="1600">
                          <a:effectLst/>
                        </a:rPr>
                        <a:t>McGOVERN</a:t>
                      </a:r>
                      <a:endParaRPr lang="el-GR" sz="1600">
                        <a:effectLst/>
                      </a:endParaRPr>
                    </a:p>
                    <a:p>
                      <a:pPr algn="just">
                        <a:spcAft>
                          <a:spcPts val="0"/>
                        </a:spcAft>
                      </a:pPr>
                      <a:r>
                        <a:rPr lang="en-GB" sz="1600">
                          <a:effectLst/>
                        </a:rPr>
                        <a:t>FORD</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AN</a:t>
                      </a:r>
                      <a:r>
                        <a:rPr lang="en-US" sz="1600">
                          <a:effectLst/>
                        </a:rPr>
                        <a:t>D</a:t>
                      </a:r>
                      <a:r>
                        <a:rPr lang="en-GB" sz="1600">
                          <a:effectLst/>
                        </a:rPr>
                        <a:t>ERSON</a:t>
                      </a:r>
                      <a:endParaRPr lang="el-GR" sz="1600">
                        <a:effectLst/>
                      </a:endParaRPr>
                    </a:p>
                    <a:p>
                      <a:pPr algn="just">
                        <a:spcAft>
                          <a:spcPts val="0"/>
                        </a:spcAft>
                      </a:pPr>
                      <a:r>
                        <a:rPr lang="en-GB" sz="1600">
                          <a:effectLst/>
                        </a:rPr>
                        <a:t>MONDALE</a:t>
                      </a:r>
                      <a:endParaRPr lang="el-GR" sz="1600">
                        <a:effectLst/>
                      </a:endParaRPr>
                    </a:p>
                    <a:p>
                      <a:pPr algn="just">
                        <a:spcAft>
                          <a:spcPts val="0"/>
                        </a:spcAft>
                      </a:pPr>
                      <a:r>
                        <a:rPr lang="en-GB" sz="1600">
                          <a:effectLst/>
                        </a:rPr>
                        <a:t>DOUKAKIS</a:t>
                      </a:r>
                      <a:endParaRPr lang="el-GR" sz="1600">
                        <a:effectLst/>
                      </a:endParaRPr>
                    </a:p>
                    <a:p>
                      <a:pPr algn="just">
                        <a:spcAft>
                          <a:spcPts val="0"/>
                        </a:spcAft>
                      </a:pPr>
                      <a:r>
                        <a:rPr lang="el-GR" sz="1600">
                          <a:effectLst/>
                        </a:rPr>
                        <a:t>BUSH</a:t>
                      </a:r>
                    </a:p>
                    <a:p>
                      <a:pPr algn="just">
                        <a:spcAft>
                          <a:spcPts val="0"/>
                        </a:spcAft>
                      </a:pPr>
                      <a:r>
                        <a:rPr lang="el-GR" sz="1600">
                          <a:effectLst/>
                        </a:rPr>
                        <a:t>PERAULT</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89</a:t>
                      </a:r>
                    </a:p>
                    <a:p>
                      <a:pPr algn="just">
                        <a:spcAft>
                          <a:spcPts val="0"/>
                        </a:spcAft>
                      </a:pPr>
                      <a:r>
                        <a:rPr lang="el-GR" sz="1600">
                          <a:effectLst/>
                        </a:rPr>
                        <a:t>73</a:t>
                      </a:r>
                    </a:p>
                    <a:p>
                      <a:pPr algn="just">
                        <a:spcAft>
                          <a:spcPts val="0"/>
                        </a:spcAft>
                      </a:pPr>
                      <a:r>
                        <a:rPr lang="el-GR" sz="1600">
                          <a:effectLst/>
                        </a:rPr>
                        <a:t>219</a:t>
                      </a:r>
                    </a:p>
                    <a:p>
                      <a:pPr algn="just">
                        <a:spcAft>
                          <a:spcPts val="0"/>
                        </a:spcAft>
                      </a:pPr>
                      <a:r>
                        <a:rPr lang="el-GR" sz="1600">
                          <a:effectLst/>
                        </a:rPr>
                        <a:t>52</a:t>
                      </a:r>
                    </a:p>
                    <a:p>
                      <a:pPr algn="just">
                        <a:spcAft>
                          <a:spcPts val="0"/>
                        </a:spcAft>
                      </a:pPr>
                      <a:r>
                        <a:rPr lang="el-GR" sz="1600">
                          <a:effectLst/>
                        </a:rPr>
                        <a:t>191</a:t>
                      </a:r>
                    </a:p>
                    <a:p>
                      <a:pPr algn="just">
                        <a:spcAft>
                          <a:spcPts val="0"/>
                        </a:spcAft>
                      </a:pPr>
                      <a:r>
                        <a:rPr lang="el-GR" sz="1600">
                          <a:effectLst/>
                        </a:rPr>
                        <a:t>46</a:t>
                      </a:r>
                    </a:p>
                    <a:p>
                      <a:pPr algn="just">
                        <a:spcAft>
                          <a:spcPts val="0"/>
                        </a:spcAft>
                      </a:pPr>
                      <a:r>
                        <a:rPr lang="el-GR" sz="1600">
                          <a:effectLst/>
                        </a:rPr>
                        <a:t>17</a:t>
                      </a:r>
                    </a:p>
                    <a:p>
                      <a:pPr algn="just">
                        <a:spcAft>
                          <a:spcPts val="0"/>
                        </a:spcAft>
                      </a:pPr>
                      <a:r>
                        <a:rPr lang="el-GR" sz="1600">
                          <a:effectLst/>
                        </a:rPr>
                        <a:t>240</a:t>
                      </a:r>
                    </a:p>
                    <a:p>
                      <a:pPr algn="just">
                        <a:spcAft>
                          <a:spcPts val="0"/>
                        </a:spcAft>
                      </a:pPr>
                      <a:r>
                        <a:rPr lang="el-GR" sz="1600">
                          <a:effectLst/>
                        </a:rPr>
                        <a:t>49</a:t>
                      </a:r>
                    </a:p>
                    <a:p>
                      <a:pPr algn="just">
                        <a:spcAft>
                          <a:spcPts val="0"/>
                        </a:spcAft>
                      </a:pPr>
                      <a:r>
                        <a:rPr lang="el-GR" sz="1600">
                          <a:effectLst/>
                        </a:rPr>
                        <a:t>0</a:t>
                      </a:r>
                    </a:p>
                    <a:p>
                      <a:pPr algn="just">
                        <a:spcAft>
                          <a:spcPts val="0"/>
                        </a:spcAft>
                      </a:pPr>
                      <a:r>
                        <a:rPr lang="el-GR" sz="1600">
                          <a:effectLst/>
                        </a:rPr>
                        <a:t>13</a:t>
                      </a:r>
                    </a:p>
                    <a:p>
                      <a:pPr algn="just">
                        <a:spcAft>
                          <a:spcPts val="0"/>
                        </a:spcAft>
                      </a:pPr>
                      <a:r>
                        <a:rPr lang="el-GR" sz="1600">
                          <a:effectLst/>
                        </a:rPr>
                        <a:t>41</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l-GR" sz="1600" dirty="0">
                          <a:effectLst/>
                        </a:rPr>
                        <a:t>REP</a:t>
                      </a: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120943" y="6142747"/>
            <a:ext cx="890211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REP=REPUBLICAN , DEM=DEMOCRAT , IND=INDEPENDENT</a:t>
            </a:r>
            <a:endParaRPr kumimoji="0" lang="el-GR" altLang="el-GR"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Η αναγραφή </a:t>
            </a: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NULL</a:t>
            </a: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 σε μια θέση του πίνακα σημαίνει ότι η αντίστοιχη στήλη δεν έχει τιμή.</a:t>
            </a:r>
            <a:endParaRPr kumimoji="0" lang="el-GR" altLang="el-GR" b="0" i="0" u="none" strike="noStrike" cap="none" normalizeH="0" baseline="0" dirty="0" smtClean="0">
              <a:ln>
                <a:noFill/>
              </a:ln>
              <a:solidFill>
                <a:schemeClr val="tx1"/>
              </a:solidFill>
              <a:effectLst/>
              <a:latin typeface="+mn-lt"/>
              <a:cs typeface="Arial" pitchFamily="34" charset="0"/>
            </a:endParaRPr>
          </a:p>
        </p:txBody>
      </p:sp>
      <p:sp>
        <p:nvSpPr>
          <p:cNvPr id="6" name="5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 xmlns:p14="http://schemas.microsoft.com/office/powerpoint/2010/main" val="185693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noAutofit/>
          </a:bodyPr>
          <a:lstStyle/>
          <a:p>
            <a:pPr eaLnBrk="1" hangingPunct="1"/>
            <a:r>
              <a:rPr lang="el-GR" altLang="el-GR" sz="2800" dirty="0" smtClean="0"/>
              <a:t>4 πίνακες της τρίτης κανονικής μορφής στους οποίους επιμερίζονται τα στοιχεία των εκλογών. </a:t>
            </a:r>
            <a:r>
              <a:rPr lang="en-US" altLang="el-GR" sz="2800" dirty="0" smtClean="0"/>
              <a:t/>
            </a:r>
            <a:br>
              <a:rPr lang="en-US" altLang="el-GR" sz="2800" dirty="0" smtClean="0"/>
            </a:br>
            <a:r>
              <a:rPr lang="el-GR" altLang="el-GR" sz="2800" dirty="0" smtClean="0"/>
              <a:t>Θυμηθείτε ποιο είναι το κύριο κλειδί κάθε πίνακα.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278260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 xmlns:p14="http://schemas.microsoft.com/office/powerpoint/2010/main" val="346653628"/>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kern="1200" dirty="0">
                          <a:solidFill>
                            <a:schemeClr val="bg1"/>
                          </a:solidFill>
                          <a:effectLst/>
                        </a:rPr>
                        <a:t>WINNER</a:t>
                      </a:r>
                      <a:endParaRPr lang="el-GR" sz="1600" kern="1200" dirty="0">
                        <a:solidFill>
                          <a:schemeClr val="bg1"/>
                        </a:solidFill>
                        <a:effectLst/>
                        <a:latin typeface="Calibri"/>
                        <a:ea typeface="+mn-ea"/>
                        <a:cs typeface="+mn-cs"/>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W-PARTY</a:t>
                      </a:r>
                      <a:endParaRPr lang="el-GR" sz="1600" dirty="0">
                        <a:solidFill>
                          <a:schemeClr val="bg1"/>
                        </a:solidFill>
                        <a:effectLst/>
                        <a:latin typeface="Times New Roman"/>
                        <a:ea typeface="Times New Roman"/>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W_STATE</a:t>
                      </a:r>
                      <a:endParaRPr lang="el-GR" sz="1600" dirty="0">
                        <a:solidFill>
                          <a:schemeClr val="bg1"/>
                        </a:solidFill>
                        <a:effectLst/>
                        <a:latin typeface="Times New Roman"/>
                        <a:ea typeface="Times New Roman"/>
                      </a:endParaRPr>
                    </a:p>
                  </a:txBody>
                  <a:tcPr marL="68580" marR="68580" marT="0" marB="0">
                    <a:solidFill>
                      <a:srgbClr val="004B82"/>
                    </a:solidFill>
                  </a:tcPr>
                </a:tc>
              </a:tr>
              <a:tr h="17497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 xmlns:p14="http://schemas.microsoft.com/office/powerpoint/2010/main" val="3878250609"/>
              </p:ext>
            </p:extLst>
          </p:nvPr>
        </p:nvGraphicFramePr>
        <p:xfrm>
          <a:off x="5292080" y="3444240"/>
          <a:ext cx="3456384" cy="3413760"/>
        </p:xfrm>
        <a:graphic>
          <a:graphicData uri="http://schemas.openxmlformats.org/drawingml/2006/table">
            <a:tbl>
              <a:tblPr/>
              <a:tblGrid>
                <a:gridCol w="1686249"/>
                <a:gridCol w="1770135"/>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L_PARTY</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 xmlns:p14="http://schemas.microsoft.com/office/powerpoint/2010/main" val="1183267052"/>
              </p:ext>
            </p:extLst>
          </p:nvPr>
        </p:nvGraphicFramePr>
        <p:xfrm>
          <a:off x="5292080" y="188640"/>
          <a:ext cx="3578963" cy="2926080"/>
        </p:xfrm>
        <a:graphic>
          <a:graphicData uri="http://schemas.openxmlformats.org/drawingml/2006/table">
            <a:tbl>
              <a:tblPr/>
              <a:tblGrid>
                <a:gridCol w="838007"/>
                <a:gridCol w="1506994"/>
                <a:gridCol w="1233962"/>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WINNER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ext uri="{D42A27DB-BD31-4B8C-83A1-F6EECF244321}">
                <p14:modId xmlns="" xmlns:p14="http://schemas.microsoft.com/office/powerpoint/2010/main" val="477512791"/>
              </p:ext>
            </p:extLst>
          </p:nvPr>
        </p:nvGraphicFramePr>
        <p:xfrm>
          <a:off x="179512" y="3200400"/>
          <a:ext cx="4824536" cy="3657600"/>
        </p:xfrm>
        <a:graphic>
          <a:graphicData uri="http://schemas.openxmlformats.org/drawingml/2006/table">
            <a:tbl>
              <a:tblPr/>
              <a:tblGrid>
                <a:gridCol w="1148236"/>
                <a:gridCol w="2064882"/>
                <a:gridCol w="1611418"/>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a:effectLst/>
                        </a:rPr>
                        <a:t>1952</a:t>
                      </a:r>
                    </a:p>
                    <a:p>
                      <a:pPr algn="just">
                        <a:spcAft>
                          <a:spcPts val="0"/>
                        </a:spcAft>
                      </a:pPr>
                      <a:r>
                        <a:rPr lang="el-GR" sz="1600">
                          <a:effectLst/>
                        </a:rPr>
                        <a:t>1956</a:t>
                      </a:r>
                    </a:p>
                    <a:p>
                      <a:pPr algn="just">
                        <a:spcAft>
                          <a:spcPts val="0"/>
                        </a:spcAft>
                      </a:pPr>
                      <a:r>
                        <a:rPr lang="el-GR" sz="1600">
                          <a:effectLst/>
                        </a:rPr>
                        <a:t>1960</a:t>
                      </a:r>
                    </a:p>
                    <a:p>
                      <a:pPr algn="just">
                        <a:spcAft>
                          <a:spcPts val="0"/>
                        </a:spcAft>
                      </a:pPr>
                      <a:r>
                        <a:rPr lang="el-GR" sz="1600">
                          <a:effectLst/>
                        </a:rPr>
                        <a:t>1964</a:t>
                      </a:r>
                    </a:p>
                    <a:p>
                      <a:pPr algn="just">
                        <a:spcAft>
                          <a:spcPts val="0"/>
                        </a:spcAft>
                      </a:pPr>
                      <a:r>
                        <a:rPr lang="el-GR" sz="1600">
                          <a:effectLst/>
                        </a:rPr>
                        <a:t>1968</a:t>
                      </a:r>
                    </a:p>
                    <a:p>
                      <a:pPr algn="just">
                        <a:spcAft>
                          <a:spcPts val="0"/>
                        </a:spcAft>
                      </a:pPr>
                      <a:r>
                        <a:rPr lang="el-GR" sz="1600">
                          <a:effectLst/>
                        </a:rPr>
                        <a:t>1968</a:t>
                      </a:r>
                    </a:p>
                    <a:p>
                      <a:pPr algn="just">
                        <a:spcAft>
                          <a:spcPts val="0"/>
                        </a:spcAft>
                      </a:pPr>
                      <a:r>
                        <a:rPr lang="el-GR" sz="1600">
                          <a:effectLst/>
                        </a:rPr>
                        <a:t>1972</a:t>
                      </a:r>
                    </a:p>
                    <a:p>
                      <a:pPr algn="just">
                        <a:spcAft>
                          <a:spcPts val="0"/>
                        </a:spcAft>
                      </a:pPr>
                      <a:r>
                        <a:rPr lang="el-GR" sz="1600">
                          <a:effectLst/>
                        </a:rPr>
                        <a:t>1976</a:t>
                      </a:r>
                    </a:p>
                    <a:p>
                      <a:pPr algn="just">
                        <a:spcAft>
                          <a:spcPts val="0"/>
                        </a:spcAft>
                      </a:pPr>
                      <a:r>
                        <a:rPr lang="el-GR" sz="1600">
                          <a:effectLst/>
                        </a:rPr>
                        <a:t>1980 </a:t>
                      </a:r>
                    </a:p>
                    <a:p>
                      <a:pPr algn="just">
                        <a:spcAft>
                          <a:spcPts val="0"/>
                        </a:spcAft>
                      </a:pPr>
                      <a:r>
                        <a:rPr lang="el-GR" sz="1600">
                          <a:effectLst/>
                        </a:rPr>
                        <a:t>1980</a:t>
                      </a:r>
                    </a:p>
                    <a:p>
                      <a:pPr algn="just">
                        <a:spcAft>
                          <a:spcPts val="0"/>
                        </a:spcAft>
                      </a:pPr>
                      <a:r>
                        <a:rPr lang="el-GR" sz="1600">
                          <a:effectLst/>
                        </a:rPr>
                        <a:t>1984</a:t>
                      </a:r>
                    </a:p>
                    <a:p>
                      <a:pPr algn="just">
                        <a:spcAft>
                          <a:spcPts val="0"/>
                        </a:spcAft>
                      </a:pPr>
                      <a:r>
                        <a:rPr lang="el-GR" sz="1600">
                          <a:effectLst/>
                        </a:rPr>
                        <a:t>1988</a:t>
                      </a:r>
                    </a:p>
                    <a:p>
                      <a:pPr algn="just">
                        <a:spcAft>
                          <a:spcPts val="0"/>
                        </a:spcAft>
                      </a:pPr>
                      <a:r>
                        <a:rPr lang="el-GR" sz="1600">
                          <a:effectLst/>
                        </a:rPr>
                        <a:t>1992</a:t>
                      </a:r>
                    </a:p>
                    <a:p>
                      <a:pPr algn="just">
                        <a:spcAft>
                          <a:spcPts val="0"/>
                        </a:spcAft>
                      </a:pPr>
                      <a:r>
                        <a:rPr lang="el-GR" sz="1600">
                          <a:effectLst/>
                        </a:rPr>
                        <a:t>1992</a:t>
                      </a:r>
                      <a:endParaRPr lang="el-GR" sz="160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l-GR" sz="1600" dirty="0">
                          <a:effectLst/>
                        </a:rPr>
                        <a:t>BUSH</a:t>
                      </a: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89</a:t>
                      </a:r>
                    </a:p>
                    <a:p>
                      <a:pPr algn="just">
                        <a:spcAft>
                          <a:spcPts val="0"/>
                        </a:spcAft>
                      </a:pPr>
                      <a:r>
                        <a:rPr lang="el-GR" sz="1600" dirty="0">
                          <a:effectLst/>
                        </a:rPr>
                        <a:t>73</a:t>
                      </a:r>
                    </a:p>
                    <a:p>
                      <a:pPr algn="just">
                        <a:spcAft>
                          <a:spcPts val="0"/>
                        </a:spcAft>
                      </a:pPr>
                      <a:r>
                        <a:rPr lang="el-GR" sz="1600" dirty="0">
                          <a:effectLst/>
                        </a:rPr>
                        <a:t>219</a:t>
                      </a:r>
                    </a:p>
                    <a:p>
                      <a:pPr algn="just">
                        <a:spcAft>
                          <a:spcPts val="0"/>
                        </a:spcAft>
                      </a:pPr>
                      <a:r>
                        <a:rPr lang="el-GR" sz="1600" dirty="0">
                          <a:effectLst/>
                        </a:rPr>
                        <a:t>52</a:t>
                      </a:r>
                    </a:p>
                    <a:p>
                      <a:pPr algn="just">
                        <a:spcAft>
                          <a:spcPts val="0"/>
                        </a:spcAft>
                      </a:pPr>
                      <a:r>
                        <a:rPr lang="el-GR" sz="1600" dirty="0">
                          <a:effectLst/>
                        </a:rPr>
                        <a:t>191</a:t>
                      </a:r>
                    </a:p>
                    <a:p>
                      <a:pPr algn="just">
                        <a:spcAft>
                          <a:spcPts val="0"/>
                        </a:spcAft>
                      </a:pPr>
                      <a:r>
                        <a:rPr lang="el-GR" sz="1600" dirty="0">
                          <a:effectLst/>
                        </a:rPr>
                        <a:t>46</a:t>
                      </a:r>
                    </a:p>
                    <a:p>
                      <a:pPr algn="just">
                        <a:spcAft>
                          <a:spcPts val="0"/>
                        </a:spcAft>
                      </a:pPr>
                      <a:r>
                        <a:rPr lang="el-GR" sz="1600" dirty="0">
                          <a:effectLst/>
                        </a:rPr>
                        <a:t>17</a:t>
                      </a:r>
                    </a:p>
                    <a:p>
                      <a:pPr algn="just">
                        <a:spcAft>
                          <a:spcPts val="0"/>
                        </a:spcAft>
                      </a:pPr>
                      <a:r>
                        <a:rPr lang="el-GR" sz="1600" dirty="0">
                          <a:effectLst/>
                        </a:rPr>
                        <a:t>240</a:t>
                      </a:r>
                    </a:p>
                    <a:p>
                      <a:pPr algn="just">
                        <a:spcAft>
                          <a:spcPts val="0"/>
                        </a:spcAft>
                      </a:pPr>
                      <a:r>
                        <a:rPr lang="el-GR" sz="1600" dirty="0">
                          <a:effectLst/>
                        </a:rPr>
                        <a:t>49</a:t>
                      </a:r>
                    </a:p>
                    <a:p>
                      <a:pPr algn="just">
                        <a:spcAft>
                          <a:spcPts val="0"/>
                        </a:spcAft>
                      </a:pPr>
                      <a:r>
                        <a:rPr lang="el-GR" sz="1600" dirty="0">
                          <a:effectLst/>
                        </a:rPr>
                        <a:t>0</a:t>
                      </a:r>
                    </a:p>
                    <a:p>
                      <a:pPr algn="just">
                        <a:spcAft>
                          <a:spcPts val="0"/>
                        </a:spcAft>
                      </a:pPr>
                      <a:r>
                        <a:rPr lang="el-GR" sz="1600" dirty="0">
                          <a:effectLst/>
                        </a:rPr>
                        <a:t>13</a:t>
                      </a:r>
                    </a:p>
                    <a:p>
                      <a:pPr algn="just">
                        <a:spcAft>
                          <a:spcPts val="0"/>
                        </a:spcAft>
                      </a:pPr>
                      <a:r>
                        <a:rPr lang="el-GR" sz="1600" dirty="0">
                          <a:effectLst/>
                        </a:rPr>
                        <a:t>41</a:t>
                      </a: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sp>
        <p:nvSpPr>
          <p:cNvPr id="23" name="Rectangle 22"/>
          <p:cNvSpPr/>
          <p:nvPr/>
        </p:nvSpPr>
        <p:spPr>
          <a:xfrm>
            <a:off x="107504" y="175802"/>
            <a:ext cx="1266885" cy="338554"/>
          </a:xfrm>
          <a:prstGeom prst="rect">
            <a:avLst/>
          </a:prstGeom>
        </p:spPr>
        <p:txBody>
          <a:bodyPr wrap="none">
            <a:spAutoFit/>
          </a:bodyPr>
          <a:lstStyle/>
          <a:p>
            <a:r>
              <a:rPr lang="en-US" sz="1600" b="1" dirty="0">
                <a:solidFill>
                  <a:prstClr val="black"/>
                </a:solidFill>
                <a:latin typeface="Calibri"/>
              </a:rPr>
              <a:t> </a:t>
            </a:r>
            <a:r>
              <a:rPr lang="el-GR" sz="1600" b="1" dirty="0">
                <a:solidFill>
                  <a:prstClr val="black"/>
                </a:solidFill>
                <a:latin typeface="Calibri"/>
              </a:rPr>
              <a:t>PRESIDENTS</a:t>
            </a:r>
          </a:p>
        </p:txBody>
      </p:sp>
      <p:sp>
        <p:nvSpPr>
          <p:cNvPr id="24" name="Rectangle 23"/>
          <p:cNvSpPr/>
          <p:nvPr/>
        </p:nvSpPr>
        <p:spPr>
          <a:xfrm>
            <a:off x="5148064" y="3159223"/>
            <a:ext cx="861967" cy="338554"/>
          </a:xfrm>
          <a:prstGeom prst="rect">
            <a:avLst/>
          </a:prstGeom>
        </p:spPr>
        <p:txBody>
          <a:bodyPr wrap="none">
            <a:spAutoFit/>
          </a:bodyPr>
          <a:lstStyle/>
          <a:p>
            <a:r>
              <a:rPr lang="el-GR" sz="1600" b="1" dirty="0">
                <a:solidFill>
                  <a:prstClr val="black"/>
                </a:solidFill>
                <a:latin typeface="Calibri"/>
              </a:rPr>
              <a:t> LOSERS</a:t>
            </a:r>
          </a:p>
        </p:txBody>
      </p:sp>
      <p:sp>
        <p:nvSpPr>
          <p:cNvPr id="25" name="Rectangle 24"/>
          <p:cNvSpPr/>
          <p:nvPr/>
        </p:nvSpPr>
        <p:spPr>
          <a:xfrm>
            <a:off x="4358566" y="85723"/>
            <a:ext cx="1006622" cy="584775"/>
          </a:xfrm>
          <a:prstGeom prst="rect">
            <a:avLst/>
          </a:prstGeom>
        </p:spPr>
        <p:txBody>
          <a:bodyPr wrap="none">
            <a:spAutoFit/>
          </a:bodyPr>
          <a:lstStyle/>
          <a:p>
            <a:r>
              <a:rPr lang="en-US" sz="1600" b="1" dirty="0">
                <a:solidFill>
                  <a:prstClr val="black"/>
                </a:solidFill>
                <a:latin typeface="Calibri"/>
              </a:rPr>
              <a:t>E</a:t>
            </a:r>
            <a:r>
              <a:rPr lang="el-GR" sz="1600" b="1" dirty="0">
                <a:solidFill>
                  <a:prstClr val="black"/>
                </a:solidFill>
                <a:latin typeface="Calibri"/>
              </a:rPr>
              <a:t>LECTION</a:t>
            </a:r>
          </a:p>
          <a:p>
            <a:pPr algn="r"/>
            <a:r>
              <a:rPr lang="el-GR" sz="1600" b="1" dirty="0">
                <a:solidFill>
                  <a:prstClr val="black"/>
                </a:solidFill>
                <a:latin typeface="Calibri"/>
              </a:rPr>
              <a:t>WINNER</a:t>
            </a:r>
          </a:p>
        </p:txBody>
      </p:sp>
      <p:sp>
        <p:nvSpPr>
          <p:cNvPr id="26" name="Rectangle 25"/>
          <p:cNvSpPr/>
          <p:nvPr/>
        </p:nvSpPr>
        <p:spPr>
          <a:xfrm>
            <a:off x="107504" y="2864665"/>
            <a:ext cx="1526893" cy="338554"/>
          </a:xfrm>
          <a:prstGeom prst="rect">
            <a:avLst/>
          </a:prstGeom>
        </p:spPr>
        <p:txBody>
          <a:bodyPr wrap="none">
            <a:spAutoFit/>
          </a:bodyPr>
          <a:lstStyle/>
          <a:p>
            <a:r>
              <a:rPr lang="el-GR" sz="1600" b="1" dirty="0">
                <a:solidFill>
                  <a:prstClr val="black"/>
                </a:solidFill>
                <a:latin typeface="Calibri"/>
              </a:rPr>
              <a:t>ELECTIONLOSER</a:t>
            </a:r>
          </a:p>
        </p:txBody>
      </p:sp>
    </p:spTree>
    <p:extLst>
      <p:ext uri="{BB962C8B-B14F-4D97-AF65-F5344CB8AC3E}">
        <p14:creationId xmlns="" xmlns:p14="http://schemas.microsoft.com/office/powerpoint/2010/main" val="8851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l-GR" altLang="el-GR" sz="3600" smtClean="0"/>
              <a:t>Περιορισμοί</a:t>
            </a:r>
          </a:p>
        </p:txBody>
      </p:sp>
      <p:sp>
        <p:nvSpPr>
          <p:cNvPr id="16387" name="Rectangle 3"/>
          <p:cNvSpPr>
            <a:spLocks noGrp="1" noChangeArrowheads="1"/>
          </p:cNvSpPr>
          <p:nvPr>
            <p:ph idx="1"/>
          </p:nvPr>
        </p:nvSpPr>
        <p:spPr/>
        <p:txBody>
          <a:bodyPr/>
          <a:lstStyle/>
          <a:p>
            <a:pPr marL="609600" indent="-609600" eaLnBrk="1" hangingPunct="1">
              <a:lnSpc>
                <a:spcPct val="90000"/>
              </a:lnSpc>
            </a:pPr>
            <a:r>
              <a:rPr lang="el-GR" altLang="el-GR" sz="2400" smtClean="0"/>
              <a:t>Year χαρακτηρίζει μοναδικά την εκλογική αναμέτρηση </a:t>
            </a:r>
            <a:endParaRPr lang="en-GB" altLang="el-GR" sz="2400" smtClean="0"/>
          </a:p>
          <a:p>
            <a:pPr marL="609600" indent="-609600" eaLnBrk="1" hangingPunct="1">
              <a:lnSpc>
                <a:spcPct val="90000"/>
              </a:lnSpc>
            </a:pPr>
            <a:r>
              <a:rPr lang="en-GB" altLang="el-GR" sz="2400" smtClean="0"/>
              <a:t>year</a:t>
            </a:r>
            <a:r>
              <a:rPr lang="el-GR" altLang="el-GR" sz="2400" smtClean="0"/>
              <a:t> - -&gt; </a:t>
            </a:r>
            <a:r>
              <a:rPr lang="en-GB" altLang="el-GR" sz="2400" smtClean="0"/>
              <a:t>winner</a:t>
            </a:r>
            <a:r>
              <a:rPr lang="el-GR" altLang="el-GR" sz="2400" smtClean="0"/>
              <a:t>, </a:t>
            </a:r>
            <a:r>
              <a:rPr lang="en-GB" altLang="el-GR" sz="2400" smtClean="0"/>
              <a:t>w</a:t>
            </a:r>
            <a:r>
              <a:rPr lang="el-GR" altLang="el-GR" sz="2400" smtClean="0"/>
              <a:t>_</a:t>
            </a:r>
            <a:r>
              <a:rPr lang="en-GB" altLang="el-GR" sz="2400" smtClean="0"/>
              <a:t>votes</a:t>
            </a:r>
            <a:r>
              <a:rPr lang="el-GR" altLang="el-GR" sz="2400" smtClean="0"/>
              <a:t>, </a:t>
            </a:r>
            <a:r>
              <a:rPr lang="en-GB" altLang="el-GR" sz="2400" smtClean="0"/>
              <a:t>w</a:t>
            </a:r>
            <a:r>
              <a:rPr lang="el-GR" altLang="el-GR" sz="2400" smtClean="0"/>
              <a:t>_</a:t>
            </a:r>
            <a:r>
              <a:rPr lang="en-GB" altLang="el-GR" sz="2400" smtClean="0"/>
              <a:t>party</a:t>
            </a:r>
            <a:r>
              <a:rPr lang="el-GR" altLang="el-GR" sz="2400" smtClean="0"/>
              <a:t> , </a:t>
            </a:r>
            <a:r>
              <a:rPr lang="en-GB" altLang="el-GR" sz="2400" smtClean="0"/>
              <a:t>w</a:t>
            </a:r>
            <a:r>
              <a:rPr lang="el-GR" altLang="el-GR" sz="2400" smtClean="0"/>
              <a:t>_</a:t>
            </a:r>
            <a:r>
              <a:rPr lang="en-GB" altLang="el-GR" sz="2400" smtClean="0"/>
              <a:t>state  </a:t>
            </a:r>
            <a:r>
              <a:rPr lang="el-GR" altLang="el-GR" sz="2400" smtClean="0"/>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νικήτης, ο Πρόεδρος, ακριβώς ένα κόμμα, αυτό που νίκησε στις εκλογές κτλ.)</a:t>
            </a:r>
          </a:p>
          <a:p>
            <a:pPr marL="609600" indent="-609600" eaLnBrk="1" hangingPunct="1">
              <a:lnSpc>
                <a:spcPct val="90000"/>
              </a:lnSpc>
            </a:pPr>
            <a:r>
              <a:rPr lang="el-GR" altLang="el-GR" sz="2400" smtClean="0"/>
              <a:t>winner - -&gt; w_party , w_state (Ο νικητής, ανήκει ισόβια ως υποψήφιος στο ίδιο κόμμα και ξεκινά απο την ίδια πολιτεία)  </a:t>
            </a:r>
          </a:p>
          <a:p>
            <a:pPr marL="609600" indent="-609600" eaLnBrk="1" hangingPunct="1">
              <a:lnSpc>
                <a:spcPct val="90000"/>
              </a:lnSpc>
            </a:pPr>
            <a:r>
              <a:rPr lang="el-GR" altLang="el-GR" sz="2400" smtClean="0"/>
              <a:t>year, loser  - - &gt; l_votes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 xmlns:p14="http://schemas.microsoft.com/office/powerpoint/2010/main" val="1518473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633</TotalTime>
  <Words>2403</Words>
  <Application>Microsoft Office PowerPoint</Application>
  <PresentationFormat>Προβολή στην οθόνη (4:3)</PresentationFormat>
  <Paragraphs>948</Paragraphs>
  <Slides>45</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exo-opistho_simeiomata</vt:lpstr>
      <vt:lpstr>Βάσεις Δεδομένων I</vt:lpstr>
      <vt:lpstr>Περιγραφή Ενότητας</vt:lpstr>
      <vt:lpstr>Στόχος Ενότητας</vt:lpstr>
      <vt:lpstr>Σχεδίαση βάσεων δεδομένων - Επανάληψη</vt:lpstr>
      <vt:lpstr>Αμερικανικές προεδρικές εκλογές</vt:lpstr>
      <vt:lpstr>Βάση αμερικανικών προεδρικών εκλογών (American elections)</vt:lpstr>
      <vt:lpstr>4 πίνακες της τρίτης κανονικής μορφής στους οποίους επιμερίζονται τα στοιχεία των εκλογών.  Θυμηθείτε ποιο είναι το κύριο κλειδί κάθε πίνακα. </vt:lpstr>
      <vt:lpstr>Διαφάνεια 7</vt:lpstr>
      <vt:lpstr>Περιορισμοί</vt:lpstr>
      <vt:lpstr>Περιορισμοί (constraints)</vt:lpstr>
      <vt:lpstr>Από το μοντέλο οντοτήτων συσχετίσεων στην Τρίτη κανονική μορφή. </vt:lpstr>
      <vt:lpstr>Για τη μετάβαση απο το μοντέλο οντοτήτων - σχέσεων σε πίνακες ακολούθησε τους εξής κανόνες</vt:lpstr>
      <vt:lpstr>Σχεδίαση βάσεων δεδομένων - Επανάληψη</vt:lpstr>
      <vt:lpstr>Απλουστευμένη εκπαιδευτική βάση δεδομένων </vt:lpstr>
      <vt:lpstr>Διαφάνεια 14</vt:lpstr>
      <vt:lpstr>Διαφάνεια 15</vt:lpstr>
      <vt:lpstr>Διαφάνεια 16</vt:lpstr>
      <vt:lpstr>Διαφάνεια 17</vt:lpstr>
      <vt:lpstr>Διαφάνεια 18</vt:lpstr>
      <vt:lpstr>Σχεδίαση βάσεων δεδομένων - Επανάληψη</vt:lpstr>
      <vt:lpstr>Απλοποιημένη βιβλιοθήκη</vt:lpstr>
      <vt:lpstr>Διαφάνεια 21</vt:lpstr>
      <vt:lpstr>Σχεδίαση βάσεων δεδομένων - Επανάληψη</vt:lpstr>
      <vt:lpstr>Απλοποιημένη βάση διαχείρισης προσωπικού (personnel)</vt:lpstr>
      <vt:lpstr>Σχεδίαση βάσεων δεδομένων - Επανάληψη</vt:lpstr>
      <vt:lpstr>Διαφάνεια 25</vt:lpstr>
      <vt:lpstr>Γράψτε τη Δεύτερη και την Τρίτη Κανονική Μορφή</vt:lpstr>
      <vt:lpstr>Δεύτερη και Τρίτη Κανονική Μορφή  </vt:lpstr>
      <vt:lpstr>Διαφάνεια 28</vt:lpstr>
      <vt:lpstr>Σχεδίαση βάσεων δεδομένων - Επανάληψη</vt:lpstr>
      <vt:lpstr>Απλοποιημένη βάση προσωπικού - μισθοδοσίας</vt:lpstr>
      <vt:lpstr>Ο βασικός μισθός καθορίζεται με προσωπική συμφωνία με τον εργαζόμενο</vt:lpstr>
      <vt:lpstr>Ο βασικός μισθός εξαρτάται από τη θέση</vt:lpstr>
      <vt:lpstr>Ο βασικός μισθός εξαρτάται από τη θέση και τις σπουδές</vt:lpstr>
      <vt:lpstr>Σχεδίαση βάσεων δεδομένων - Επανάληψη</vt:lpstr>
      <vt:lpstr>Απλοποιημένο σύστημα διαχείρισης παραγγελιών (orders)</vt:lpstr>
      <vt:lpstr>Δεύτερη κανονική μορφή</vt:lpstr>
      <vt:lpstr>Τρίτη κανονική μορφή – Διορθώστε</vt:lpstr>
      <vt:lpstr>Διαφάνεια 38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72</cp:revision>
  <dcterms:created xsi:type="dcterms:W3CDTF">2014-10-20T11:54:42Z</dcterms:created>
  <dcterms:modified xsi:type="dcterms:W3CDTF">2017-11-30T09:01:13Z</dcterms:modified>
</cp:coreProperties>
</file>