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6"/>
  </p:notesMasterIdLst>
  <p:handoutMasterIdLst>
    <p:handoutMasterId r:id="rId47"/>
  </p:handoutMasterIdLst>
  <p:sldIdLst>
    <p:sldId id="256" r:id="rId2"/>
    <p:sldId id="281" r:id="rId3"/>
    <p:sldId id="282" r:id="rId4"/>
    <p:sldId id="312" r:id="rId5"/>
    <p:sldId id="313" r:id="rId6"/>
    <p:sldId id="283" r:id="rId7"/>
    <p:sldId id="284" r:id="rId8"/>
    <p:sldId id="309" r:id="rId9"/>
    <p:sldId id="286" r:id="rId10"/>
    <p:sldId id="310" r:id="rId11"/>
    <p:sldId id="314" r:id="rId12"/>
    <p:sldId id="288" r:id="rId13"/>
    <p:sldId id="315" r:id="rId14"/>
    <p:sldId id="289" r:id="rId15"/>
    <p:sldId id="290" r:id="rId16"/>
    <p:sldId id="311" r:id="rId17"/>
    <p:sldId id="291" r:id="rId18"/>
    <p:sldId id="292" r:id="rId19"/>
    <p:sldId id="293" r:id="rId20"/>
    <p:sldId id="316" r:id="rId21"/>
    <p:sldId id="294" r:id="rId22"/>
    <p:sldId id="295" r:id="rId23"/>
    <p:sldId id="317" r:id="rId24"/>
    <p:sldId id="296" r:id="rId25"/>
    <p:sldId id="318" r:id="rId26"/>
    <p:sldId id="297" r:id="rId27"/>
    <p:sldId id="299" r:id="rId28"/>
    <p:sldId id="298" r:id="rId29"/>
    <p:sldId id="300" r:id="rId30"/>
    <p:sldId id="319" r:id="rId31"/>
    <p:sldId id="301" r:id="rId32"/>
    <p:sldId id="302" r:id="rId33"/>
    <p:sldId id="303" r:id="rId34"/>
    <p:sldId id="304" r:id="rId35"/>
    <p:sldId id="320" r:id="rId36"/>
    <p:sldId id="305" r:id="rId37"/>
    <p:sldId id="306" r:id="rId38"/>
    <p:sldId id="307" r:id="rId39"/>
    <p:sldId id="308" r:id="rId40"/>
    <p:sldId id="257" r:id="rId41"/>
    <p:sldId id="262" r:id="rId42"/>
    <p:sldId id="264" r:id="rId43"/>
    <p:sldId id="265" r:id="rId44"/>
    <p:sldId id="266"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7" d="100"/>
          <a:sy n="77" d="100"/>
        </p:scale>
        <p:origin x="-1195"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28/11/2018</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28/11/2018</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315244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xmlns=""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86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a:t>
            </a:r>
            <a:r>
              <a:rPr lang="en-US" sz="2800" b="1" dirty="0" smtClean="0"/>
              <a:t>7</a:t>
            </a:r>
            <a:r>
              <a:rPr lang="el-GR" sz="2800" dirty="0" smtClean="0"/>
              <a:t>:</a:t>
            </a:r>
            <a:r>
              <a:rPr lang="en-US" sz="2800" dirty="0" smtClean="0"/>
              <a:t> </a:t>
            </a:r>
            <a:r>
              <a:rPr lang="el-GR" sz="2800" dirty="0"/>
              <a:t>Σχεδίαση βάσεων </a:t>
            </a:r>
            <a:r>
              <a:rPr lang="el-GR" sz="2800" dirty="0" smtClean="0"/>
              <a:t>δεδομένων</a:t>
            </a:r>
            <a:r>
              <a:rPr lang="en-US" sz="2800" dirty="0" smtClean="0"/>
              <a:t> - </a:t>
            </a:r>
            <a:r>
              <a:rPr lang="el-GR" sz="2800" dirty="0" smtClean="0"/>
              <a:t> Παραδείγματα - Επανάληψη</a:t>
            </a:r>
            <a:endParaRPr lang="el-GR" sz="2800" dirty="0"/>
          </a:p>
          <a:p>
            <a:pPr>
              <a:spcBef>
                <a:spcPts val="0"/>
              </a:spcBef>
              <a:spcAft>
                <a:spcPts val="1200"/>
              </a:spcAft>
            </a:pPr>
            <a:r>
              <a:rPr lang="el-GR" sz="600" dirty="0" smtClean="0"/>
              <a:t> </a:t>
            </a:r>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584775"/>
          </a:xfrm>
          <a:prstGeom prst="rect">
            <a:avLst/>
          </a:prstGeom>
        </p:spPr>
        <p:txBody>
          <a:bodyPr>
            <a:spAutoFit/>
          </a:bodyPr>
          <a:lstStyle/>
          <a:p>
            <a:pPr algn="ctr"/>
            <a:r>
              <a:rPr lang="el-GR" sz="1600" dirty="0" smtClean="0"/>
              <a:t>Ανοικτά Ακαδημαϊκά Μαθήματα στο Πανεπιστήμιο Δυτικής Αττικής</a:t>
            </a:r>
          </a:p>
          <a:p>
            <a:pPr algn="ctr"/>
            <a:endParaRPr lang="el-GR" sz="1600" dirty="0">
              <a:latin typeface="+mn-lt"/>
            </a:endParaRPr>
          </a:p>
        </p:txBody>
      </p:sp>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a:ext>
            </a:extLst>
          </a:blip>
          <a:srcRect/>
          <a:stretch>
            <a:fillRect/>
          </a:stretch>
        </p:blipFill>
        <p:spPr bwMode="auto">
          <a:xfrm>
            <a:off x="1859514" y="764704"/>
            <a:ext cx="7272337" cy="460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Περιορισμοί (</a:t>
            </a:r>
            <a:r>
              <a:rPr lang="en-US" dirty="0"/>
              <a:t>constraints</a:t>
            </a:r>
            <a:r>
              <a:rPr lang="en-US" dirty="0" smtClean="0"/>
              <a:t>)</a:t>
            </a:r>
            <a:endParaRPr lang="el-GR" dirty="0"/>
          </a:p>
        </p:txBody>
      </p:sp>
      <p:sp>
        <p:nvSpPr>
          <p:cNvPr id="3" name="Content Placeholder 2"/>
          <p:cNvSpPr>
            <a:spLocks noGrp="1"/>
          </p:cNvSpPr>
          <p:nvPr>
            <p:ph idx="1"/>
          </p:nvPr>
        </p:nvSpPr>
        <p:spPr>
          <a:xfrm>
            <a:off x="0" y="2420888"/>
            <a:ext cx="5652120" cy="4293096"/>
          </a:xfrm>
        </p:spPr>
        <p:txBody>
          <a:bodyPr>
            <a:noAutofit/>
          </a:bodyPr>
          <a:lstStyle/>
          <a:p>
            <a:pPr>
              <a:spcBef>
                <a:spcPts val="600"/>
              </a:spcBef>
              <a:buFont typeface="+mj-lt"/>
              <a:buAutoNum type="arabicPeriod"/>
            </a:pPr>
            <a:r>
              <a:rPr lang="el-GR" altLang="el-GR" sz="2000" dirty="0" smtClean="0"/>
              <a:t>Year </a:t>
            </a:r>
            <a:r>
              <a:rPr lang="el-GR" altLang="el-GR" sz="2000" dirty="0"/>
              <a:t>χαρακτηρίζει μοναδικά την εκλογική αναμέτρηση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-&gt; </a:t>
            </a:r>
            <a:r>
              <a:rPr lang="el-GR" altLang="el-GR" sz="2000" dirty="0" err="1"/>
              <a:t>winner</a:t>
            </a:r>
            <a:r>
              <a:rPr lang="el-GR" altLang="el-GR" sz="2000" dirty="0"/>
              <a:t> , w-</a:t>
            </a:r>
            <a:r>
              <a:rPr lang="el-GR" altLang="el-GR" sz="2000" dirty="0" err="1"/>
              <a:t>votes</a:t>
            </a:r>
            <a:r>
              <a:rPr lang="el-GR" altLang="el-GR" sz="2000" dirty="0"/>
              <a:t> , w-</a:t>
            </a:r>
            <a:r>
              <a:rPr lang="el-GR" altLang="el-GR" sz="2000" dirty="0" err="1"/>
              <a:t>party</a:t>
            </a:r>
            <a:r>
              <a:rPr lang="el-GR" altLang="el-GR" sz="2000" dirty="0"/>
              <a:t> , </a:t>
            </a:r>
            <a:r>
              <a:rPr lang="el-GR" altLang="el-GR" sz="2000" dirty="0" err="1"/>
              <a:t>w_state</a:t>
            </a:r>
            <a:r>
              <a:rPr lang="el-GR" altLang="el-GR" sz="2000" dirty="0"/>
              <a:t>  (Το έτος χαρακτηρίζει μοναδικά κάποια πεδία που περιγράφουν την εκλογική </a:t>
            </a:r>
            <a:r>
              <a:rPr lang="el-GR" altLang="el-GR" sz="2000" dirty="0" smtClean="0"/>
              <a:t>αναμέτρηση. </a:t>
            </a:r>
            <a:r>
              <a:rPr lang="el-GR" altLang="el-GR" sz="2000" dirty="0"/>
              <a:t>Δηλαδή αν σκεφτούμε το έτος μίας εκλογικής αναμέτρησης τότε αυτομάτως έρχεται στο μυαλό μας ακριβώς ένας </a:t>
            </a:r>
            <a:r>
              <a:rPr lang="el-GR" altLang="el-GR" sz="2000" dirty="0" err="1"/>
              <a:t>νικήτης</a:t>
            </a:r>
            <a:r>
              <a:rPr lang="el-GR" altLang="el-GR" sz="2000" dirty="0"/>
              <a:t>, ο Πρόεδρος, ακριβώς ένα </a:t>
            </a:r>
            <a:r>
              <a:rPr lang="el-GR" altLang="el-GR" sz="2000" dirty="0" err="1"/>
              <a:t>κόμα</a:t>
            </a:r>
            <a:r>
              <a:rPr lang="el-GR" altLang="el-GR" sz="2000" dirty="0"/>
              <a:t>, αυτό που νίκησε στις εκλογές κτλ.)</a:t>
            </a:r>
          </a:p>
          <a:p>
            <a:pPr>
              <a:spcBef>
                <a:spcPts val="600"/>
              </a:spcBef>
              <a:buFont typeface="+mj-lt"/>
              <a:buAutoNum type="arabicPeriod"/>
            </a:pPr>
            <a:r>
              <a:rPr lang="el-GR" altLang="el-GR" sz="2000" dirty="0" err="1" smtClean="0"/>
              <a:t>winner</a:t>
            </a:r>
            <a:r>
              <a:rPr lang="el-GR" altLang="el-GR" sz="2000" dirty="0" smtClean="0"/>
              <a:t> </a:t>
            </a:r>
            <a:r>
              <a:rPr lang="el-GR" altLang="el-GR" sz="2000" dirty="0"/>
              <a:t>- -&gt; </a:t>
            </a:r>
            <a:r>
              <a:rPr lang="el-GR" altLang="el-GR" sz="2000" dirty="0" err="1"/>
              <a:t>w_party</a:t>
            </a:r>
            <a:r>
              <a:rPr lang="el-GR" altLang="el-GR" sz="2000" dirty="0"/>
              <a:t> , </a:t>
            </a:r>
            <a:r>
              <a:rPr lang="el-GR" altLang="el-GR" sz="2000" dirty="0" err="1"/>
              <a:t>w_state</a:t>
            </a:r>
            <a:r>
              <a:rPr lang="el-GR" altLang="el-GR" sz="2000" dirty="0"/>
              <a:t> (Ο νικητής, ανήκει ισόβια ως υποψήφιος στο ίδιο </a:t>
            </a:r>
            <a:r>
              <a:rPr lang="el-GR" altLang="el-GR" sz="2000" dirty="0" err="1"/>
              <a:t>κόμα</a:t>
            </a:r>
            <a:r>
              <a:rPr lang="el-GR" altLang="el-GR" sz="2000" dirty="0"/>
              <a:t> και ξεκινά </a:t>
            </a:r>
            <a:r>
              <a:rPr lang="el-GR" altLang="el-GR" sz="2000" dirty="0" err="1"/>
              <a:t>απο</a:t>
            </a:r>
            <a:r>
              <a:rPr lang="el-GR" altLang="el-GR" sz="2000" dirty="0"/>
              <a:t> την ίδια πολιτεία)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a:t>
            </a:r>
            <a:r>
              <a:rPr lang="el-GR" altLang="el-GR" sz="2000" dirty="0" err="1"/>
              <a:t>loser</a:t>
            </a:r>
            <a:r>
              <a:rPr lang="el-GR" altLang="el-GR" sz="2000" dirty="0"/>
              <a:t>  - - &gt; </a:t>
            </a:r>
            <a:r>
              <a:rPr lang="el-GR" altLang="el-GR" sz="2000" dirty="0" err="1"/>
              <a:t>l_votes</a:t>
            </a:r>
            <a:endParaRPr lang="el-GR" altLang="el-GR" sz="2000" dirty="0"/>
          </a:p>
          <a:p>
            <a:pPr marL="0" indent="0">
              <a:buNone/>
            </a:pPr>
            <a:endParaRPr lang="el-GR" sz="2000" dirty="0"/>
          </a:p>
        </p:txBody>
      </p:sp>
    </p:spTree>
    <p:extLst>
      <p:ext uri="{BB962C8B-B14F-4D97-AF65-F5344CB8AC3E}">
        <p14:creationId xmlns:p14="http://schemas.microsoft.com/office/powerpoint/2010/main" xmlns="" val="52981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676456" cy="1440160"/>
          </a:xfrm>
        </p:spPr>
        <p:txBody>
          <a:bodyPr>
            <a:normAutofit fontScale="90000"/>
          </a:bodyPr>
          <a:lstStyle/>
          <a:p>
            <a:r>
              <a:rPr lang="el-GR" dirty="0" smtClean="0">
                <a:solidFill>
                  <a:schemeClr val="accent4"/>
                </a:solidFill>
              </a:rPr>
              <a:t>Από το μοντέλο οντοτήτων συσχετίσεων στην Τρίτη κανονική μορφή. </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7" name="6 - Θέση περιεχομένου"/>
          <p:cNvSpPr>
            <a:spLocks noGrp="1"/>
          </p:cNvSpPr>
          <p:nvPr>
            <p:ph idx="1"/>
          </p:nvPr>
        </p:nvSpPr>
        <p:spPr/>
        <p:txBody>
          <a:bodyPr/>
          <a:lstStyle/>
          <a:p>
            <a:endParaRPr lang="en-US"/>
          </a:p>
        </p:txBody>
      </p:sp>
      <p:pic>
        <p:nvPicPr>
          <p:cNvPr id="8" name="Picture 7"/>
          <p:cNvPicPr>
            <a:picLocks noChangeAspect="1" noChangeArrowheads="1"/>
          </p:cNvPicPr>
          <p:nvPr/>
        </p:nvPicPr>
        <p:blipFill>
          <a:blip r:embed="rId2" cstate="print"/>
          <a:srcRect/>
          <a:stretch>
            <a:fillRect/>
          </a:stretch>
        </p:blipFill>
        <p:spPr bwMode="auto">
          <a:xfrm>
            <a:off x="-108520" y="-27384"/>
            <a:ext cx="1066800" cy="904875"/>
          </a:xfrm>
          <a:prstGeom prst="rect">
            <a:avLst/>
          </a:prstGeom>
          <a:noFill/>
          <a:ln w="9525">
            <a:noFill/>
            <a:round/>
            <a:headEnd/>
            <a:tailEnd/>
          </a:ln>
        </p:spPr>
      </p:pic>
    </p:spTree>
    <p:extLst>
      <p:ext uri="{BB962C8B-B14F-4D97-AF65-F5344CB8AC3E}">
        <p14:creationId xmlns:p14="http://schemas.microsoft.com/office/powerpoint/2010/main" xmlns="" val="1823804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Για τη μετάβαση </a:t>
            </a:r>
            <a:r>
              <a:rPr lang="el-GR" sz="2800" dirty="0" err="1"/>
              <a:t>απο</a:t>
            </a:r>
            <a:r>
              <a:rPr lang="el-GR" sz="2800" dirty="0"/>
              <a:t> το μοντέλο οντοτήτων - σχέσεων σε πίνακες ακολούθησε τους εξής κανόνες</a:t>
            </a:r>
          </a:p>
        </p:txBody>
      </p:sp>
      <p:sp>
        <p:nvSpPr>
          <p:cNvPr id="18434" name="Rectangle 3"/>
          <p:cNvSpPr>
            <a:spLocks noGrp="1" noChangeArrowheads="1"/>
          </p:cNvSpPr>
          <p:nvPr>
            <p:ph idx="1"/>
          </p:nvPr>
        </p:nvSpPr>
        <p:spPr>
          <a:xfrm>
            <a:off x="457200" y="1196752"/>
            <a:ext cx="8229600" cy="5661248"/>
          </a:xfrm>
        </p:spPr>
        <p:txBody>
          <a:bodyPr>
            <a:normAutofit fontScale="92500" lnSpcReduction="10000"/>
          </a:bodyPr>
          <a:lstStyle/>
          <a:p>
            <a:pPr eaLnBrk="1" hangingPunct="1"/>
            <a:r>
              <a:rPr lang="el-GR" altLang="el-GR" sz="2000" b="1" dirty="0" smtClean="0">
                <a:solidFill>
                  <a:srgbClr val="820000"/>
                </a:solidFill>
              </a:rPr>
              <a:t>Κανόνας 1:  </a:t>
            </a:r>
            <a:r>
              <a:rPr lang="el-GR" altLang="el-GR" sz="2000" dirty="0" smtClean="0"/>
              <a:t>Για κάθε τύπο οντότητα θα έχεις ένα πίνακα που θα περιλαμβάνει σαν στήλες τουλάχιστον όλα τα χαρακτηριστικά (</a:t>
            </a:r>
            <a:r>
              <a:rPr lang="el-GR" altLang="el-GR" sz="2000" dirty="0" err="1" smtClean="0"/>
              <a:t>attributes</a:t>
            </a:r>
            <a:r>
              <a:rPr lang="el-GR" altLang="el-GR" sz="2000" dirty="0" smtClean="0"/>
              <a:t>) της. Το κύριο κλειδί της οντότητας, απλό ή σύνθετο, θα είναι και κύριο κλειδί του πίνακα που θα αναπαριστά την οντότητα</a:t>
            </a:r>
            <a:endParaRPr lang="el-GR" altLang="el-GR" sz="2000" b="1" u="sng" dirty="0" smtClean="0"/>
          </a:p>
          <a:p>
            <a:pPr eaLnBrk="1" hangingPunct="1"/>
            <a:r>
              <a:rPr lang="el-GR" altLang="el-GR" sz="2000" b="1" dirty="0" smtClean="0">
                <a:solidFill>
                  <a:srgbClr val="820000"/>
                </a:solidFill>
              </a:rPr>
              <a:t>Κανόνας 2:  </a:t>
            </a:r>
            <a:r>
              <a:rPr lang="el-GR" altLang="el-GR" sz="2000" dirty="0" smtClean="0"/>
              <a:t>Έστω μια συσχέτιση σ:A(K1)--&gt;B(K2) , όπου Α(Κ1), Α(Κ2) οντότητες και K1,K2 τα  κύρια κλειδιά των οντοτήτων. Αν η συσχέτιση σ είναι τύπου 1:Ν τότε  (για τη συσχέτιση σ) δεν κατασκευάζεις ξεχωριστό πίνακα. Απλά προσθέτεις στα χαρακτηριστικά της οντότητας Β(Κ2) το  Κ1 σα ξένο κλειδί.</a:t>
            </a:r>
            <a:endParaRPr lang="el-GR" altLang="el-GR" sz="2000" b="1" u="sng" dirty="0" smtClean="0"/>
          </a:p>
          <a:p>
            <a:pPr eaLnBrk="1" hangingPunct="1"/>
            <a:r>
              <a:rPr lang="el-GR" altLang="el-GR" sz="2000" b="1" dirty="0" smtClean="0">
                <a:solidFill>
                  <a:srgbClr val="820000"/>
                </a:solidFill>
              </a:rPr>
              <a:t>Κανόνας 3:  </a:t>
            </a:r>
            <a:r>
              <a:rPr lang="el-GR" altLang="el-GR" sz="2000" dirty="0" smtClean="0"/>
              <a:t>Αν η παραπάνω συσχέτιση σ είναι τύπου 1:1 τότε  (για τη συσχέτιση σ) δεν κατασκευάζεις ξεχωριστό πίνακα. Απλά προσθέτεις στα χαρακτηριστικά της οντότητας Β(Κ2) το Κ1 σα ξένο κλειδί ή στα χαρακτηριστικά της Α(Κ1) το Κ2 σαν ξένο κλειδί. Ποτέ και τα δύο! </a:t>
            </a:r>
            <a:endParaRPr lang="el-GR" altLang="el-GR" sz="2000" b="1" u="sng" dirty="0" smtClean="0"/>
          </a:p>
          <a:p>
            <a:pPr eaLnBrk="1" hangingPunct="1"/>
            <a:r>
              <a:rPr lang="el-GR" altLang="el-GR" sz="2000" b="1" dirty="0" smtClean="0">
                <a:solidFill>
                  <a:srgbClr val="820000"/>
                </a:solidFill>
              </a:rPr>
              <a:t>Κανόνας 4:  </a:t>
            </a:r>
            <a:r>
              <a:rPr lang="el-GR" altLang="el-GR" sz="2000" dirty="0" smtClean="0"/>
              <a:t>Αν η σχέση είναι Μ:Ν τότε κατασκευάζεις ξεχωριστό  πίνακα που περιλαμβάνει τα Κ1,Κ2, ως ξένα κλειδιά, το (Κ1,Κ2) ως σύνθετο κύριο κλειδί και  τα χαρακτηριστικά της συσχέτισης, </a:t>
            </a:r>
            <a:r>
              <a:rPr lang="el-GR" altLang="el-GR" sz="2000" dirty="0" err="1" smtClean="0"/>
              <a:t>άν</a:t>
            </a:r>
            <a:r>
              <a:rPr lang="el-GR" altLang="el-GR" sz="2000" dirty="0" smtClean="0"/>
              <a:t> υπάρχουν τέτοια χαρακτηριστικά.</a:t>
            </a:r>
            <a:endParaRPr lang="el-GR" altLang="el-GR" sz="2000" b="1" u="sng" dirty="0" smtClean="0"/>
          </a:p>
          <a:p>
            <a:pPr eaLnBrk="1" hangingPunct="1"/>
            <a:r>
              <a:rPr lang="el-GR" altLang="el-GR" sz="2000" b="1" dirty="0" smtClean="0">
                <a:solidFill>
                  <a:srgbClr val="820000"/>
                </a:solidFill>
              </a:rPr>
              <a:t>Κανόνας 5:  </a:t>
            </a:r>
            <a:r>
              <a:rPr lang="el-GR" altLang="el-GR" sz="2000" dirty="0" smtClean="0"/>
              <a:t>Αν μια συσχέτιση συνδέει παραπάνω από δύο οντότητες π.χ. τις οντότητες A(K1), Α(Κ2),  Α(Κ3) με Κ1, Κ2, Κ3 κύρια κλειδιά οντοτήτων αντίστοιχα, τότε για τη συσχέτιση αυτή, συνήθως,  κατασκευάζουμε ξεχωριστό πίνακα με κύριο κλειδί, συνήθως, (Κ1,Κ2,Κ3).</a:t>
            </a:r>
          </a:p>
        </p:txBody>
      </p:sp>
    </p:spTree>
    <p:extLst>
      <p:ext uri="{BB962C8B-B14F-4D97-AF65-F5344CB8AC3E}">
        <p14:creationId xmlns:p14="http://schemas.microsoft.com/office/powerpoint/2010/main" xmlns="" val="383784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 name="Rectangle 2"/>
          <p:cNvSpPr/>
          <p:nvPr/>
        </p:nvSpPr>
        <p:spPr>
          <a:xfrm>
            <a:off x="251520" y="1844824"/>
            <a:ext cx="7848872" cy="830997"/>
          </a:xfrm>
          <a:prstGeom prst="rect">
            <a:avLst/>
          </a:prstGeom>
        </p:spPr>
        <p:txBody>
          <a:bodyPr wrap="square">
            <a:spAutoFit/>
          </a:bodyPr>
          <a:lstStyle/>
          <a:p>
            <a:r>
              <a:rPr lang="el-GR" altLang="el-GR" sz="2400" b="1" dirty="0" smtClean="0">
                <a:solidFill>
                  <a:schemeClr val="accent4"/>
                </a:solidFill>
                <a:cs typeface="Arial" charset="0"/>
              </a:rPr>
              <a:t>Εκπαιδευτική βάση δεδομένων</a:t>
            </a:r>
          </a:p>
          <a:p>
            <a:r>
              <a:rPr lang="el-GR" altLang="el-GR" sz="2400" b="1" dirty="0" smtClean="0">
                <a:solidFill>
                  <a:schemeClr val="accent4"/>
                </a:solidFill>
                <a:cs typeface="Arial" charset="0"/>
              </a:rPr>
              <a:t>Πίνακες και ΜΟΣ.</a:t>
            </a:r>
          </a:p>
        </p:txBody>
      </p:sp>
      <p:sp>
        <p:nvSpPr>
          <p:cNvPr id="7" name="6 - Θέση περιεχομένου"/>
          <p:cNvSpPr>
            <a:spLocks noGrp="1"/>
          </p:cNvSpPr>
          <p:nvPr>
            <p:ph idx="1"/>
          </p:nvPr>
        </p:nvSpPr>
        <p:spPr>
          <a:xfrm>
            <a:off x="457200" y="1196752"/>
            <a:ext cx="8229600" cy="1152128"/>
          </a:xfrm>
        </p:spPr>
        <p:txBody>
          <a:bodyPr/>
          <a:lstStyle/>
          <a:p>
            <a:endParaRPr lang="en-US" dirty="0"/>
          </a:p>
        </p:txBody>
      </p:sp>
      <p:pic>
        <p:nvPicPr>
          <p:cNvPr id="8" name="Picture 7"/>
          <p:cNvPicPr>
            <a:picLocks noChangeAspect="1" noChangeArrowheads="1"/>
          </p:cNvPicPr>
          <p:nvPr/>
        </p:nvPicPr>
        <p:blipFill>
          <a:blip r:embed="rId2" cstate="print"/>
          <a:srcRect/>
          <a:stretch>
            <a:fillRect/>
          </a:stretch>
        </p:blipFill>
        <p:spPr bwMode="auto">
          <a:xfrm>
            <a:off x="179512" y="260648"/>
            <a:ext cx="1066800" cy="904875"/>
          </a:xfrm>
          <a:prstGeom prst="rect">
            <a:avLst/>
          </a:prstGeom>
          <a:noFill/>
          <a:ln w="9525">
            <a:noFill/>
            <a:round/>
            <a:headEnd/>
            <a:tailEnd/>
          </a:ln>
        </p:spPr>
      </p:pic>
    </p:spTree>
    <p:extLst>
      <p:ext uri="{BB962C8B-B14F-4D97-AF65-F5344CB8AC3E}">
        <p14:creationId xmlns:p14="http://schemas.microsoft.com/office/powerpoint/2010/main" xmlns="" val="3528779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normAutofit/>
          </a:bodyPr>
          <a:lstStyle/>
          <a:p>
            <a:pPr eaLnBrk="1" hangingPunct="1"/>
            <a:r>
              <a:rPr lang="el-GR" altLang="el-GR" sz="4000" b="1" dirty="0" smtClean="0"/>
              <a:t>Απλουστευμένη εκπαιδευτική βάση δεδομένων</a:t>
            </a:r>
            <a:r>
              <a:rPr lang="el-GR" altLang="el-GR" sz="4000" dirty="0" smtClean="0"/>
              <a:t>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48866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xmlns="" val="3728526038"/>
              </p:ext>
            </p:extLst>
          </p:nvPr>
        </p:nvGraphicFramePr>
        <p:xfrm>
          <a:off x="179512" y="1412776"/>
          <a:ext cx="8640960" cy="1691742"/>
        </p:xfrm>
        <a:graphic>
          <a:graphicData uri="http://schemas.openxmlformats.org/drawingml/2006/table">
            <a:tbl>
              <a:tblPr firstRow="1" bandRow="1">
                <a:tableStyleId>{5C22544A-7EE6-4342-B048-85BDC9FD1C3A}</a:tableStyleId>
              </a:tblPr>
              <a:tblGrid>
                <a:gridCol w="1440160"/>
                <a:gridCol w="1224136"/>
                <a:gridCol w="1368152"/>
                <a:gridCol w="1080120"/>
                <a:gridCol w="1080120"/>
                <a:gridCol w="1224136"/>
                <a:gridCol w="1224136"/>
              </a:tblGrid>
              <a:tr h="281957">
                <a:tc>
                  <a:txBody>
                    <a:bodyPr/>
                    <a:lstStyle/>
                    <a:p>
                      <a:pPr algn="ctr">
                        <a:spcAft>
                          <a:spcPts val="0"/>
                        </a:spcAft>
                      </a:pPr>
                      <a:r>
                        <a:rPr lang="en-US" sz="1600" b="1" dirty="0">
                          <a:solidFill>
                            <a:srgbClr val="FFFFFF"/>
                          </a:solidFill>
                          <a:effectLst/>
                          <a:latin typeface="+mn-lt"/>
                          <a:ea typeface="Times New Roman"/>
                          <a:cs typeface="Times New Roman"/>
                        </a:rPr>
                        <a:t>Surname</a:t>
                      </a:r>
                      <a:r>
                        <a:rPr lang="el-GR" sz="1600" b="1" dirty="0">
                          <a:solidFill>
                            <a:srgbClr val="FFFFFF"/>
                          </a:solidFill>
                          <a:effectLst/>
                          <a:latin typeface="+mn-lt"/>
                          <a:ea typeface="Times New Roman"/>
                          <a:cs typeface="Times New Roman"/>
                        </a:rPr>
                        <a:t> </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name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a:solidFill>
                            <a:srgbClr val="FFFFFF"/>
                          </a:solidFill>
                          <a:effectLst/>
                          <a:latin typeface="+mn-lt"/>
                          <a:ea typeface="Times New Roman"/>
                          <a:cs typeface="Times New Roman"/>
                        </a:rPr>
                        <a:t>Student_code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semester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Address</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birthdate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a:solidFill>
                            <a:srgbClr val="FFFFFF"/>
                          </a:solidFill>
                          <a:effectLst/>
                          <a:latin typeface="+mn-lt"/>
                          <a:ea typeface="Times New Roman"/>
                          <a:cs typeface="Times New Roman"/>
                        </a:rPr>
                        <a:t>phone</a:t>
                      </a:r>
                      <a:endParaRPr lang="el-GR" sz="1600" dirty="0">
                        <a:effectLst/>
                        <a:latin typeface="+mn-lt"/>
                        <a:ea typeface="Times New Roman"/>
                        <a:cs typeface="Times New Roman"/>
                      </a:endParaRPr>
                    </a:p>
                  </a:txBody>
                  <a:tcPr marL="68580" marR="68580" marT="0" marB="0">
                    <a:solidFill>
                      <a:srgbClr val="004B82"/>
                    </a:solidFill>
                  </a:tcPr>
                </a:tc>
              </a:tr>
              <a:tr h="281957">
                <a:tc>
                  <a:txBody>
                    <a:bodyPr/>
                    <a:lstStyle/>
                    <a:p>
                      <a:pPr algn="ctr">
                        <a:spcAft>
                          <a:spcPts val="0"/>
                        </a:spcAft>
                      </a:pPr>
                      <a:r>
                        <a:rPr lang="el-GR" sz="1600">
                          <a:effectLst/>
                          <a:latin typeface="+mn-lt"/>
                          <a:ea typeface="Times New Roman"/>
                          <a:cs typeface="Times New Roman"/>
                        </a:rPr>
                        <a:t>Κυριακόπουλος</a:t>
                      </a:r>
                    </a:p>
                  </a:txBody>
                  <a:tcPr marL="68580" marR="68580" marT="0" marB="0"/>
                </a:tc>
                <a:tc>
                  <a:txBody>
                    <a:bodyPr/>
                    <a:lstStyle/>
                    <a:p>
                      <a:pPr algn="ctr">
                        <a:spcAft>
                          <a:spcPts val="0"/>
                        </a:spcAft>
                      </a:pPr>
                      <a:r>
                        <a:rPr lang="el-GR" sz="1600">
                          <a:effectLst/>
                          <a:latin typeface="+mn-lt"/>
                          <a:ea typeface="Times New Roman"/>
                          <a:cs typeface="Times New Roman"/>
                        </a:rPr>
                        <a:t>Νικηφόρος</a:t>
                      </a:r>
                    </a:p>
                  </a:txBody>
                  <a:tcPr marL="68580" marR="68580" marT="0" marB="0"/>
                </a:tc>
                <a:tc>
                  <a:txBody>
                    <a:bodyPr/>
                    <a:lstStyle/>
                    <a:p>
                      <a:pPr algn="ctr">
                        <a:spcAft>
                          <a:spcPts val="0"/>
                        </a:spcAft>
                      </a:pPr>
                      <a:r>
                        <a:rPr lang="el-GR" sz="1600" u="sng">
                          <a:effectLst/>
                          <a:latin typeface="+mn-lt"/>
                          <a:ea typeface="Times New Roman"/>
                          <a:cs typeface="Times New Roman"/>
                        </a:rPr>
                        <a:t>213</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Δ</a:t>
                      </a:r>
                    </a:p>
                  </a:txBody>
                  <a:tcPr marL="68580" marR="68580" marT="0" marB="0"/>
                </a:tc>
                <a:tc>
                  <a:txBody>
                    <a:bodyPr/>
                    <a:lstStyle/>
                    <a:p>
                      <a:pPr algn="ctr">
                        <a:spcAft>
                          <a:spcPts val="0"/>
                        </a:spcAft>
                      </a:pPr>
                      <a:r>
                        <a:rPr lang="el-GR" sz="1600">
                          <a:effectLst/>
                          <a:latin typeface="+mn-lt"/>
                          <a:ea typeface="Times New Roman"/>
                          <a:cs typeface="Times New Roman"/>
                        </a:rPr>
                        <a:t>Θησέως 3</a:t>
                      </a:r>
                    </a:p>
                  </a:txBody>
                  <a:tcPr marL="68580" marR="68580" marT="0" marB="0"/>
                </a:tc>
                <a:tc>
                  <a:txBody>
                    <a:bodyPr/>
                    <a:lstStyle/>
                    <a:p>
                      <a:pPr algn="ctr">
                        <a:spcAft>
                          <a:spcPts val="0"/>
                        </a:spcAft>
                      </a:pPr>
                      <a:r>
                        <a:rPr lang="el-GR" sz="1600">
                          <a:effectLst/>
                          <a:latin typeface="+mn-lt"/>
                          <a:ea typeface="Times New Roman"/>
                          <a:cs typeface="Times New Roman"/>
                        </a:rPr>
                        <a:t>10/10/86</a:t>
                      </a:r>
                    </a:p>
                  </a:txBody>
                  <a:tcPr marL="68580" marR="68580" marT="0" marB="0"/>
                </a:tc>
                <a:tc>
                  <a:txBody>
                    <a:bodyPr/>
                    <a:lstStyle/>
                    <a:p>
                      <a:pPr algn="ctr">
                        <a:spcAft>
                          <a:spcPts val="0"/>
                        </a:spcAft>
                      </a:pPr>
                      <a:r>
                        <a:rPr lang="el-GR" sz="1600">
                          <a:effectLst/>
                          <a:latin typeface="+mn-lt"/>
                          <a:ea typeface="Times New Roman"/>
                          <a:cs typeface="Times New Roman"/>
                        </a:rPr>
                        <a:t>2101234567</a:t>
                      </a:r>
                    </a:p>
                  </a:txBody>
                  <a:tcPr marL="68580" marR="68580" marT="0" marB="0"/>
                </a:tc>
              </a:tr>
              <a:tr h="281957">
                <a:tc>
                  <a:txBody>
                    <a:bodyPr/>
                    <a:lstStyle/>
                    <a:p>
                      <a:pPr algn="ctr">
                        <a:spcAft>
                          <a:spcPts val="0"/>
                        </a:spcAft>
                      </a:pPr>
                      <a:r>
                        <a:rPr lang="el-GR" sz="1600">
                          <a:effectLst/>
                          <a:latin typeface="+mn-lt"/>
                          <a:ea typeface="Times New Roman"/>
                          <a:cs typeface="Times New Roman"/>
                        </a:rPr>
                        <a:t>Αποστόλου</a:t>
                      </a:r>
                    </a:p>
                  </a:txBody>
                  <a:tcPr marL="68580" marR="68580" marT="0" marB="0"/>
                </a:tc>
                <a:tc>
                  <a:txBody>
                    <a:bodyPr/>
                    <a:lstStyle/>
                    <a:p>
                      <a:pPr algn="ctr">
                        <a:spcAft>
                          <a:spcPts val="0"/>
                        </a:spcAft>
                      </a:pPr>
                      <a:r>
                        <a:rPr lang="el-GR" sz="1600">
                          <a:effectLst/>
                          <a:latin typeface="+mn-lt"/>
                          <a:ea typeface="Times New Roman"/>
                          <a:cs typeface="Times New Roman"/>
                        </a:rPr>
                        <a:t>Ζωή</a:t>
                      </a:r>
                    </a:p>
                  </a:txBody>
                  <a:tcPr marL="68580" marR="68580" marT="0" marB="0"/>
                </a:tc>
                <a:tc>
                  <a:txBody>
                    <a:bodyPr/>
                    <a:lstStyle/>
                    <a:p>
                      <a:pPr algn="ctr">
                        <a:spcAft>
                          <a:spcPts val="0"/>
                        </a:spcAft>
                      </a:pPr>
                      <a:r>
                        <a:rPr lang="el-GR" sz="1600">
                          <a:effectLst/>
                          <a:latin typeface="+mn-lt"/>
                          <a:ea typeface="Times New Roman"/>
                          <a:cs typeface="Times New Roman"/>
                        </a:rPr>
                        <a:t>816</a:t>
                      </a:r>
                    </a:p>
                  </a:txBody>
                  <a:tcPr marL="68580" marR="68580" marT="0" marB="0"/>
                </a:tc>
                <a:tc>
                  <a:txBody>
                    <a:bodyPr/>
                    <a:lstStyle/>
                    <a:p>
                      <a:pPr algn="ctr">
                        <a:spcAft>
                          <a:spcPts val="0"/>
                        </a:spcAft>
                      </a:pPr>
                      <a:r>
                        <a:rPr lang="el-GR" sz="1600" dirty="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Αριάδνης 1</a:t>
                      </a:r>
                    </a:p>
                  </a:txBody>
                  <a:tcPr marL="68580" marR="68580" marT="0" marB="0"/>
                </a:tc>
                <a:tc>
                  <a:txBody>
                    <a:bodyPr/>
                    <a:lstStyle/>
                    <a:p>
                      <a:pPr algn="ctr">
                        <a:spcAft>
                          <a:spcPts val="0"/>
                        </a:spcAft>
                      </a:pPr>
                      <a:r>
                        <a:rPr lang="el-GR" sz="1600">
                          <a:effectLst/>
                          <a:latin typeface="+mn-lt"/>
                          <a:ea typeface="Times New Roman"/>
                          <a:cs typeface="Times New Roman"/>
                        </a:rPr>
                        <a:t>10/10/89</a:t>
                      </a:r>
                    </a:p>
                  </a:txBody>
                  <a:tcPr marL="68580" marR="68580" marT="0" marB="0"/>
                </a:tc>
                <a:tc>
                  <a:txBody>
                    <a:bodyPr/>
                    <a:lstStyle/>
                    <a:p>
                      <a:pPr algn="ctr">
                        <a:spcAft>
                          <a:spcPts val="0"/>
                        </a:spcAft>
                      </a:pPr>
                      <a:r>
                        <a:rPr lang="el-GR" sz="1600">
                          <a:effectLst/>
                          <a:latin typeface="+mn-lt"/>
                          <a:ea typeface="Times New Roman"/>
                          <a:cs typeface="Times New Roman"/>
                        </a:rPr>
                        <a:t>2102345897</a:t>
                      </a:r>
                    </a:p>
                  </a:txBody>
                  <a:tcPr marL="68580" marR="68580" marT="0" marB="0"/>
                </a:tc>
              </a:tr>
              <a:tr h="281957">
                <a:tc>
                  <a:txBody>
                    <a:bodyPr/>
                    <a:lstStyle/>
                    <a:p>
                      <a:pPr algn="ctr">
                        <a:spcAft>
                          <a:spcPts val="0"/>
                        </a:spcAft>
                      </a:pPr>
                      <a:r>
                        <a:rPr lang="el-GR" sz="1600">
                          <a:effectLst/>
                          <a:latin typeface="+mn-lt"/>
                          <a:ea typeface="Times New Roman"/>
                          <a:cs typeface="Times New Roman"/>
                        </a:rPr>
                        <a:t>Παπαπέτρου</a:t>
                      </a:r>
                    </a:p>
                  </a:txBody>
                  <a:tcPr marL="68580" marR="68580" marT="0" marB="0"/>
                </a:tc>
                <a:tc>
                  <a:txBody>
                    <a:bodyPr/>
                    <a:lstStyle/>
                    <a:p>
                      <a:pPr algn="ctr">
                        <a:spcAft>
                          <a:spcPts val="0"/>
                        </a:spcAft>
                      </a:pPr>
                      <a:r>
                        <a:rPr lang="el-GR" sz="1600">
                          <a:effectLst/>
                          <a:latin typeface="+mn-lt"/>
                          <a:ea typeface="Times New Roman"/>
                          <a:cs typeface="Times New Roman"/>
                        </a:rPr>
                        <a:t>Νικόλαος</a:t>
                      </a:r>
                    </a:p>
                  </a:txBody>
                  <a:tcPr marL="68580" marR="68580" marT="0" marB="0"/>
                </a:tc>
                <a:tc>
                  <a:txBody>
                    <a:bodyPr/>
                    <a:lstStyle/>
                    <a:p>
                      <a:pPr algn="ctr">
                        <a:spcAft>
                          <a:spcPts val="0"/>
                        </a:spcAft>
                      </a:pPr>
                      <a:r>
                        <a:rPr lang="el-GR" sz="1600">
                          <a:effectLst/>
                          <a:latin typeface="+mn-lt"/>
                          <a:ea typeface="Times New Roman"/>
                          <a:cs typeface="Times New Roman"/>
                        </a:rPr>
                        <a:t>450</a:t>
                      </a:r>
                    </a:p>
                  </a:txBody>
                  <a:tcPr marL="68580" marR="68580" marT="0" marB="0"/>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Ειρήνης 4</a:t>
                      </a:r>
                    </a:p>
                  </a:txBody>
                  <a:tcPr marL="68580" marR="68580" marT="0" marB="0"/>
                </a:tc>
                <a:tc>
                  <a:txBody>
                    <a:bodyPr/>
                    <a:lstStyle/>
                    <a:p>
                      <a:pPr algn="ctr">
                        <a:spcAft>
                          <a:spcPts val="0"/>
                        </a:spcAft>
                      </a:pPr>
                      <a:r>
                        <a:rPr lang="el-GR" sz="1600">
                          <a:effectLst/>
                          <a:latin typeface="+mn-lt"/>
                          <a:ea typeface="Times New Roman"/>
                          <a:cs typeface="Times New Roman"/>
                        </a:rPr>
                        <a:t>10/10/89</a:t>
                      </a:r>
                    </a:p>
                  </a:txBody>
                  <a:tcPr marL="68580" marR="68580" marT="0" marB="0"/>
                </a:tc>
                <a:tc>
                  <a:txBody>
                    <a:bodyPr/>
                    <a:lstStyle/>
                    <a:p>
                      <a:pPr algn="ctr">
                        <a:spcAft>
                          <a:spcPts val="0"/>
                        </a:spcAft>
                      </a:pPr>
                      <a:r>
                        <a:rPr lang="el-GR" sz="1600">
                          <a:effectLst/>
                          <a:latin typeface="+mn-lt"/>
                          <a:ea typeface="Times New Roman"/>
                          <a:cs typeface="Times New Roman"/>
                        </a:rPr>
                        <a:t>2109923456</a:t>
                      </a:r>
                    </a:p>
                  </a:txBody>
                  <a:tcPr marL="68580" marR="68580" marT="0" marB="0"/>
                </a:tc>
              </a:tr>
              <a:tr h="281957">
                <a:tc>
                  <a:txBody>
                    <a:bodyPr/>
                    <a:lstStyle/>
                    <a:p>
                      <a:pPr algn="ctr">
                        <a:spcAft>
                          <a:spcPts val="0"/>
                        </a:spcAft>
                      </a:pPr>
                      <a:r>
                        <a:rPr lang="el-GR" sz="1600">
                          <a:effectLst/>
                          <a:latin typeface="+mn-lt"/>
                          <a:ea typeface="Times New Roman"/>
                          <a:cs typeface="Times New Roman"/>
                        </a:rPr>
                        <a:t>Ζευγαρίδης</a:t>
                      </a:r>
                    </a:p>
                  </a:txBody>
                  <a:tcPr marL="68580" marR="68580" marT="0" marB="0"/>
                </a:tc>
                <a:tc>
                  <a:txBody>
                    <a:bodyPr/>
                    <a:lstStyle/>
                    <a:p>
                      <a:pPr algn="ctr">
                        <a:spcAft>
                          <a:spcPts val="0"/>
                        </a:spcAft>
                      </a:pPr>
                      <a:r>
                        <a:rPr lang="el-GR" sz="1600">
                          <a:effectLst/>
                          <a:latin typeface="+mn-lt"/>
                          <a:ea typeface="Times New Roman"/>
                          <a:cs typeface="Times New Roman"/>
                        </a:rPr>
                        <a:t>Ορέστης</a:t>
                      </a:r>
                    </a:p>
                  </a:txBody>
                  <a:tcPr marL="68580" marR="68580" marT="0" marB="0"/>
                </a:tc>
                <a:tc>
                  <a:txBody>
                    <a:bodyPr/>
                    <a:lstStyle/>
                    <a:p>
                      <a:pPr algn="ctr">
                        <a:spcAft>
                          <a:spcPts val="0"/>
                        </a:spcAft>
                      </a:pPr>
                      <a:r>
                        <a:rPr lang="el-GR" sz="1600">
                          <a:effectLst/>
                          <a:latin typeface="+mn-lt"/>
                          <a:ea typeface="Times New Roman"/>
                          <a:cs typeface="Times New Roman"/>
                        </a:rPr>
                        <a:t>346</a:t>
                      </a:r>
                    </a:p>
                  </a:txBody>
                  <a:tcPr marL="68580" marR="68580" marT="0" marB="0"/>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Αίγλης 10</a:t>
                      </a:r>
                    </a:p>
                  </a:txBody>
                  <a:tcPr marL="68580" marR="68580" marT="0" marB="0"/>
                </a:tc>
                <a:tc>
                  <a:txBody>
                    <a:bodyPr/>
                    <a:lstStyle/>
                    <a:p>
                      <a:pPr algn="ctr">
                        <a:spcAft>
                          <a:spcPts val="0"/>
                        </a:spcAft>
                      </a:pPr>
                      <a:r>
                        <a:rPr lang="el-GR" sz="1600">
                          <a:effectLst/>
                          <a:latin typeface="+mn-lt"/>
                          <a:ea typeface="Times New Roman"/>
                          <a:cs typeface="Times New Roman"/>
                        </a:rPr>
                        <a:t>23/9/88</a:t>
                      </a:r>
                    </a:p>
                  </a:txBody>
                  <a:tcPr marL="68580" marR="68580" marT="0" marB="0"/>
                </a:tc>
                <a:tc>
                  <a:txBody>
                    <a:bodyPr/>
                    <a:lstStyle/>
                    <a:p>
                      <a:pPr algn="ctr">
                        <a:spcAft>
                          <a:spcPts val="0"/>
                        </a:spcAft>
                      </a:pPr>
                      <a:r>
                        <a:rPr lang="el-GR" sz="1600">
                          <a:effectLst/>
                          <a:latin typeface="+mn-lt"/>
                          <a:ea typeface="Times New Roman"/>
                          <a:cs typeface="Times New Roman"/>
                        </a:rPr>
                        <a:t>2108223469</a:t>
                      </a:r>
                    </a:p>
                  </a:txBody>
                  <a:tcPr marL="68580" marR="68580" marT="0" marB="0"/>
                </a:tc>
              </a:tr>
              <a:tr h="281957">
                <a:tc>
                  <a:txBody>
                    <a:bodyPr/>
                    <a:lstStyle/>
                    <a:p>
                      <a:pPr algn="ctr">
                        <a:spcAft>
                          <a:spcPts val="0"/>
                        </a:spcAft>
                      </a:pPr>
                      <a:r>
                        <a:rPr lang="el-GR" sz="1600" dirty="0" err="1">
                          <a:effectLst/>
                          <a:latin typeface="+mn-lt"/>
                          <a:ea typeface="Times New Roman"/>
                          <a:cs typeface="Times New Roman"/>
                        </a:rPr>
                        <a:t>Κοταμανίδου</a:t>
                      </a:r>
                      <a:endParaRPr lang="el-GR" sz="1600" dirty="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Ειρήνη</a:t>
                      </a:r>
                    </a:p>
                  </a:txBody>
                  <a:tcPr marL="68580" marR="68580" marT="0" marB="0"/>
                </a:tc>
                <a:tc>
                  <a:txBody>
                    <a:bodyPr/>
                    <a:lstStyle/>
                    <a:p>
                      <a:pPr algn="ctr">
                        <a:spcAft>
                          <a:spcPts val="0"/>
                        </a:spcAft>
                      </a:pPr>
                      <a:r>
                        <a:rPr lang="el-GR" sz="1600">
                          <a:effectLst/>
                          <a:latin typeface="+mn-lt"/>
                          <a:ea typeface="Times New Roman"/>
                          <a:cs typeface="Times New Roman"/>
                        </a:rPr>
                        <a:t>610</a:t>
                      </a:r>
                    </a:p>
                  </a:txBody>
                  <a:tcPr marL="68580" marR="68580" marT="0" marB="0"/>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Ειρήνης 7</a:t>
                      </a:r>
                    </a:p>
                  </a:txBody>
                  <a:tcPr marL="68580" marR="68580" marT="0" marB="0"/>
                </a:tc>
                <a:tc>
                  <a:txBody>
                    <a:bodyPr/>
                    <a:lstStyle/>
                    <a:p>
                      <a:pPr algn="ctr">
                        <a:spcAft>
                          <a:spcPts val="0"/>
                        </a:spcAft>
                      </a:pPr>
                      <a:r>
                        <a:rPr lang="el-GR" sz="1600">
                          <a:effectLst/>
                          <a:latin typeface="+mn-lt"/>
                          <a:ea typeface="Times New Roman"/>
                          <a:cs typeface="Times New Roman"/>
                        </a:rPr>
                        <a:t>2/2/89</a:t>
                      </a:r>
                    </a:p>
                  </a:txBody>
                  <a:tcPr marL="68580" marR="68580" marT="0" marB="0"/>
                </a:tc>
                <a:tc>
                  <a:txBody>
                    <a:bodyPr/>
                    <a:lstStyle/>
                    <a:p>
                      <a:pPr algn="ctr">
                        <a:spcAft>
                          <a:spcPts val="0"/>
                        </a:spcAft>
                      </a:pPr>
                      <a:r>
                        <a:rPr lang="el-GR" sz="1600" dirty="0">
                          <a:effectLst/>
                          <a:latin typeface="+mn-lt"/>
                          <a:ea typeface="Times New Roman"/>
                          <a:cs typeface="Times New Roman"/>
                        </a:rPr>
                        <a:t>2107323434</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149021994"/>
              </p:ext>
            </p:extLst>
          </p:nvPr>
        </p:nvGraphicFramePr>
        <p:xfrm>
          <a:off x="179512" y="3573016"/>
          <a:ext cx="8640961" cy="1897465"/>
        </p:xfrm>
        <a:graphic>
          <a:graphicData uri="http://schemas.openxmlformats.org/drawingml/2006/table">
            <a:tbl>
              <a:tblPr firstRow="1" bandRow="1">
                <a:tableStyleId>{5C22544A-7EE6-4342-B048-85BDC9FD1C3A}</a:tableStyleId>
              </a:tblPr>
              <a:tblGrid>
                <a:gridCol w="936104"/>
                <a:gridCol w="1008112"/>
                <a:gridCol w="864096"/>
                <a:gridCol w="936104"/>
                <a:gridCol w="1224136"/>
                <a:gridCol w="1008112"/>
                <a:gridCol w="1296144"/>
                <a:gridCol w="1368153"/>
              </a:tblGrid>
              <a:tr h="281957">
                <a:tc>
                  <a:txBody>
                    <a:bodyPr/>
                    <a:lstStyle/>
                    <a:p>
                      <a:pPr algn="ctr">
                        <a:spcAft>
                          <a:spcPts val="0"/>
                        </a:spcAft>
                      </a:pPr>
                      <a:r>
                        <a:rPr lang="en-US" sz="1600" b="1" dirty="0">
                          <a:solidFill>
                            <a:srgbClr val="FFFFFF"/>
                          </a:solidFill>
                          <a:effectLst/>
                          <a:latin typeface="+mn-lt"/>
                          <a:ea typeface="Times New Roman"/>
                          <a:cs typeface="Times New Roman"/>
                        </a:rPr>
                        <a:t>Surname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a:solidFill>
                            <a:srgbClr val="FFFFFF"/>
                          </a:solidFill>
                          <a:effectLst/>
                          <a:latin typeface="+mn-lt"/>
                          <a:ea typeface="Times New Roman"/>
                          <a:cs typeface="Times New Roman"/>
                        </a:rPr>
                        <a:t>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address</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a:solidFill>
                            <a:srgbClr val="FFFFFF"/>
                          </a:solidFill>
                          <a:effectLst/>
                          <a:latin typeface="+mn-lt"/>
                          <a:ea typeface="Times New Roman"/>
                          <a:cs typeface="Times New Roman"/>
                        </a:rPr>
                        <a:t>Professor_code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Phone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Birthdate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Office_</a:t>
                      </a:r>
                      <a:endParaRPr lang="el-GR" sz="1600">
                        <a:effectLst/>
                        <a:latin typeface="+mn-lt"/>
                        <a:ea typeface="Times New Roman"/>
                        <a:cs typeface="Times New Roman"/>
                      </a:endParaRPr>
                    </a:p>
                    <a:p>
                      <a:pPr algn="ctr">
                        <a:spcAft>
                          <a:spcPts val="0"/>
                        </a:spcAft>
                      </a:pPr>
                      <a:r>
                        <a:rPr lang="en-US" sz="1600" b="1">
                          <a:solidFill>
                            <a:srgbClr val="FFFFFF"/>
                          </a:solidFill>
                          <a:effectLst/>
                          <a:latin typeface="+mn-lt"/>
                          <a:ea typeface="Times New Roman"/>
                          <a:cs typeface="Times New Roman"/>
                        </a:rPr>
                        <a:t>Number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err="1">
                          <a:solidFill>
                            <a:srgbClr val="FFFFFF"/>
                          </a:solidFill>
                          <a:effectLst/>
                          <a:latin typeface="+mn-lt"/>
                          <a:ea typeface="Times New Roman"/>
                          <a:cs typeface="Times New Roman"/>
                        </a:rPr>
                        <a:t>speciality</a:t>
                      </a:r>
                      <a:endParaRPr lang="el-GR" sz="1600" dirty="0">
                        <a:effectLst/>
                        <a:latin typeface="+mn-lt"/>
                        <a:ea typeface="Times New Roman"/>
                        <a:cs typeface="Times New Roman"/>
                      </a:endParaRPr>
                    </a:p>
                  </a:txBody>
                  <a:tcPr marL="68580" marR="68580" marT="0" marB="0">
                    <a:solidFill>
                      <a:srgbClr val="004B82"/>
                    </a:solidFill>
                  </a:tcPr>
                </a:tc>
              </a:tr>
              <a:tr h="281957">
                <a:tc>
                  <a:txBody>
                    <a:bodyPr/>
                    <a:lstStyle/>
                    <a:p>
                      <a:pPr algn="ctr">
                        <a:spcAft>
                          <a:spcPts val="0"/>
                        </a:spcAft>
                      </a:pPr>
                      <a:r>
                        <a:rPr lang="el-GR" sz="1600">
                          <a:effectLst/>
                          <a:latin typeface="+mn-lt"/>
                          <a:ea typeface="Times New Roman"/>
                          <a:cs typeface="Times New Roman"/>
                        </a:rPr>
                        <a:t>Codd</a:t>
                      </a:r>
                    </a:p>
                  </a:txBody>
                  <a:tcPr marL="68580" marR="68580" marT="0" marB="0"/>
                </a:tc>
                <a:tc>
                  <a:txBody>
                    <a:bodyPr/>
                    <a:lstStyle/>
                    <a:p>
                      <a:pPr algn="ctr">
                        <a:spcAft>
                          <a:spcPts val="0"/>
                        </a:spcAft>
                      </a:pPr>
                      <a:r>
                        <a:rPr lang="el-GR" sz="1600">
                          <a:effectLst/>
                          <a:latin typeface="+mn-lt"/>
                          <a:ea typeface="Times New Roman"/>
                          <a:cs typeface="Times New Roman"/>
                        </a:rPr>
                        <a:t>Ted</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210</a:t>
                      </a:r>
                      <a:r>
                        <a:rPr lang="en-US" sz="1600" dirty="0">
                          <a:effectLst/>
                          <a:latin typeface="+mn-lt"/>
                          <a:ea typeface="Times New Roman"/>
                          <a:cs typeface="Times New Roman"/>
                        </a:rPr>
                        <a:t>91</a:t>
                      </a:r>
                      <a:r>
                        <a:rPr lang="el-GR" sz="1600" dirty="0">
                          <a:effectLst/>
                          <a:latin typeface="+mn-lt"/>
                          <a:ea typeface="Times New Roman"/>
                          <a:cs typeface="Times New Roman"/>
                        </a:rPr>
                        <a:t>34567</a:t>
                      </a:r>
                    </a:p>
                  </a:txBody>
                  <a:tcPr marL="68580" marR="68580" marT="0" marB="0"/>
                </a:tc>
                <a:tc>
                  <a:txBody>
                    <a:bodyPr/>
                    <a:lstStyle/>
                    <a:p>
                      <a:pPr algn="ctr">
                        <a:spcAft>
                          <a:spcPts val="0"/>
                        </a:spcAft>
                      </a:pPr>
                      <a:r>
                        <a:rPr lang="el-GR" sz="1600" dirty="0">
                          <a:effectLst/>
                          <a:latin typeface="+mn-lt"/>
                          <a:ea typeface="Times New Roman"/>
                          <a:cs typeface="Times New Roman"/>
                        </a:rPr>
                        <a:t>10/10/</a:t>
                      </a:r>
                      <a:r>
                        <a:rPr lang="en-US" sz="1600" dirty="0">
                          <a:effectLst/>
                          <a:latin typeface="+mn-lt"/>
                          <a:ea typeface="Times New Roman"/>
                          <a:cs typeface="Times New Roman"/>
                        </a:rPr>
                        <a:t>5</a:t>
                      </a:r>
                      <a:r>
                        <a:rPr lang="el-GR" sz="1600" dirty="0">
                          <a:effectLst/>
                          <a:latin typeface="+mn-lt"/>
                          <a:ea typeface="Times New Roman"/>
                          <a:cs typeface="Times New Roman"/>
                        </a:rPr>
                        <a:t>6</a:t>
                      </a:r>
                    </a:p>
                  </a:txBody>
                  <a:tcPr marL="68580" marR="68580" marT="0" marB="0"/>
                </a:tc>
                <a:tc>
                  <a:txBody>
                    <a:bodyPr/>
                    <a:lstStyle/>
                    <a:p>
                      <a:pPr algn="ctr">
                        <a:spcAft>
                          <a:spcPts val="0"/>
                        </a:spcAft>
                      </a:pPr>
                      <a:r>
                        <a:rPr lang="el-GR" sz="1600">
                          <a:effectLst/>
                          <a:latin typeface="+mn-lt"/>
                          <a:ea typeface="Times New Roman"/>
                          <a:cs typeface="Times New Roman"/>
                        </a:rPr>
                        <a:t>201</a:t>
                      </a: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Ullman</a:t>
                      </a:r>
                    </a:p>
                  </a:txBody>
                  <a:tcPr marL="68580" marR="68580" marT="0" marB="0"/>
                </a:tc>
                <a:tc>
                  <a:txBody>
                    <a:bodyPr/>
                    <a:lstStyle/>
                    <a:p>
                      <a:pPr algn="ctr">
                        <a:spcAft>
                          <a:spcPts val="0"/>
                        </a:spcAft>
                      </a:pPr>
                      <a:r>
                        <a:rPr lang="el-GR" sz="1600">
                          <a:effectLst/>
                          <a:latin typeface="+mn-lt"/>
                          <a:ea typeface="Times New Roman"/>
                          <a:cs typeface="Times New Roman"/>
                        </a:rPr>
                        <a:t>Jeffrey</a:t>
                      </a:r>
                    </a:p>
                  </a:txBody>
                  <a:tcPr marL="68580" marR="68580" marT="0" marB="0"/>
                </a:tc>
                <a:tc>
                  <a:txBody>
                    <a:bodyPr/>
                    <a:lstStyle/>
                    <a:p>
                      <a:pPr algn="ctr">
                        <a:spcAft>
                          <a:spcPts val="0"/>
                        </a:spcAft>
                      </a:pPr>
                      <a:r>
                        <a:rPr lang="el-GR" sz="1600">
                          <a:effectLst/>
                          <a:latin typeface="+mn-lt"/>
                          <a:ea typeface="Times New Roman"/>
                          <a:cs typeface="Times New Roman"/>
                        </a:rPr>
                        <a:t>Calif.</a:t>
                      </a:r>
                    </a:p>
                  </a:txBody>
                  <a:tcPr marL="68580" marR="68580" marT="0" marB="0"/>
                </a:tc>
                <a:tc>
                  <a:txBody>
                    <a:bodyPr/>
                    <a:lstStyle/>
                    <a:p>
                      <a:pPr algn="ctr">
                        <a:spcAft>
                          <a:spcPts val="0"/>
                        </a:spcAft>
                      </a:pPr>
                      <a:r>
                        <a:rPr lang="el-GR" sz="1600" u="sng">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8</a:t>
                      </a:r>
                      <a:r>
                        <a:rPr lang="el-GR" sz="1600">
                          <a:effectLst/>
                          <a:latin typeface="+mn-lt"/>
                          <a:ea typeface="Times New Roman"/>
                          <a:cs typeface="Times New Roman"/>
                        </a:rPr>
                        <a:t>345897</a:t>
                      </a:r>
                    </a:p>
                  </a:txBody>
                  <a:tcPr marL="68580" marR="68580" marT="0" marB="0"/>
                </a:tc>
                <a:tc>
                  <a:txBody>
                    <a:bodyPr/>
                    <a:lstStyle/>
                    <a:p>
                      <a:pPr algn="ctr">
                        <a:spcAft>
                          <a:spcPts val="0"/>
                        </a:spcAft>
                      </a:pPr>
                      <a:r>
                        <a:rPr lang="el-GR" sz="1600">
                          <a:effectLst/>
                          <a:latin typeface="+mn-lt"/>
                          <a:ea typeface="Times New Roman"/>
                          <a:cs typeface="Times New Roman"/>
                        </a:rPr>
                        <a:t>10/10/</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101</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Widom</a:t>
                      </a:r>
                    </a:p>
                  </a:txBody>
                  <a:tcPr marL="68580" marR="68580" marT="0" marB="0"/>
                </a:tc>
                <a:tc>
                  <a:txBody>
                    <a:bodyPr/>
                    <a:lstStyle/>
                    <a:p>
                      <a:pPr algn="ctr">
                        <a:spcAft>
                          <a:spcPts val="0"/>
                        </a:spcAft>
                      </a:pPr>
                      <a:r>
                        <a:rPr lang="el-GR" sz="1600">
                          <a:effectLst/>
                          <a:latin typeface="+mn-lt"/>
                          <a:ea typeface="Times New Roman"/>
                          <a:cs typeface="Times New Roman"/>
                        </a:rPr>
                        <a:t>Jennifer</a:t>
                      </a:r>
                    </a:p>
                  </a:txBody>
                  <a:tcPr marL="68580" marR="68580" marT="0" marB="0"/>
                </a:tc>
                <a:tc>
                  <a:txBody>
                    <a:bodyPr/>
                    <a:lstStyle/>
                    <a:p>
                      <a:pPr algn="ctr">
                        <a:spcAft>
                          <a:spcPts val="0"/>
                        </a:spcAft>
                      </a:pPr>
                      <a:r>
                        <a:rPr lang="el-GR" sz="1600">
                          <a:effectLst/>
                          <a:latin typeface="+mn-lt"/>
                          <a:ea typeface="Times New Roman"/>
                          <a:cs typeface="Times New Roman"/>
                        </a:rPr>
                        <a:t>Calif.</a:t>
                      </a:r>
                    </a:p>
                  </a:txBody>
                  <a:tcPr marL="68580" marR="68580" marT="0" marB="0"/>
                </a:tc>
                <a:tc>
                  <a:txBody>
                    <a:bodyPr/>
                    <a:lstStyle/>
                    <a:p>
                      <a:pPr algn="ctr">
                        <a:spcAft>
                          <a:spcPts val="0"/>
                        </a:spcAft>
                      </a:pPr>
                      <a:r>
                        <a:rPr lang="el-GR" sz="1600" u="sng">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77</a:t>
                      </a:r>
                      <a:r>
                        <a:rPr lang="el-GR" sz="1600">
                          <a:effectLst/>
                          <a:latin typeface="+mn-lt"/>
                          <a:ea typeface="Times New Roman"/>
                          <a:cs typeface="Times New Roman"/>
                        </a:rPr>
                        <a:t>23456</a:t>
                      </a:r>
                    </a:p>
                  </a:txBody>
                  <a:tcPr marL="68580" marR="68580" marT="0" marB="0"/>
                </a:tc>
                <a:tc>
                  <a:txBody>
                    <a:bodyPr/>
                    <a:lstStyle/>
                    <a:p>
                      <a:pPr algn="ctr">
                        <a:spcAft>
                          <a:spcPts val="0"/>
                        </a:spcAft>
                      </a:pPr>
                      <a:r>
                        <a:rPr lang="el-GR" sz="1600">
                          <a:effectLst/>
                          <a:latin typeface="+mn-lt"/>
                          <a:ea typeface="Times New Roman"/>
                          <a:cs typeface="Times New Roman"/>
                        </a:rPr>
                        <a:t>10/10/</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110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Elmasri</a:t>
                      </a:r>
                    </a:p>
                  </a:txBody>
                  <a:tcPr marL="68580" marR="68580" marT="0" marB="0"/>
                </a:tc>
                <a:tc>
                  <a:txBody>
                    <a:bodyPr/>
                    <a:lstStyle/>
                    <a:p>
                      <a:pPr algn="ctr">
                        <a:spcAft>
                          <a:spcPts val="0"/>
                        </a:spcAft>
                      </a:pPr>
                      <a:r>
                        <a:rPr lang="el-GR" sz="1600">
                          <a:effectLst/>
                          <a:latin typeface="+mn-lt"/>
                          <a:ea typeface="Times New Roman"/>
                          <a:cs typeface="Times New Roman"/>
                        </a:rPr>
                        <a:t>Ramez</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40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234</a:t>
                      </a:r>
                      <a:r>
                        <a:rPr lang="el-GR" sz="1600">
                          <a:effectLst/>
                          <a:latin typeface="+mn-lt"/>
                          <a:ea typeface="Times New Roman"/>
                          <a:cs typeface="Times New Roman"/>
                        </a:rPr>
                        <a:t>3469</a:t>
                      </a:r>
                    </a:p>
                  </a:txBody>
                  <a:tcPr marL="68580" marR="68580" marT="0" marB="0"/>
                </a:tc>
                <a:tc>
                  <a:txBody>
                    <a:bodyPr/>
                    <a:lstStyle/>
                    <a:p>
                      <a:pPr algn="ctr">
                        <a:spcAft>
                          <a:spcPts val="0"/>
                        </a:spcAft>
                      </a:pPr>
                      <a:r>
                        <a:rPr lang="el-GR" sz="1600">
                          <a:effectLst/>
                          <a:latin typeface="+mn-lt"/>
                          <a:ea typeface="Times New Roman"/>
                          <a:cs typeface="Times New Roman"/>
                        </a:rPr>
                        <a:t>23/9/</a:t>
                      </a:r>
                      <a:r>
                        <a:rPr lang="en-US" sz="1600">
                          <a:effectLst/>
                          <a:latin typeface="+mn-lt"/>
                          <a:ea typeface="Times New Roman"/>
                          <a:cs typeface="Times New Roman"/>
                        </a:rPr>
                        <a:t>5</a:t>
                      </a:r>
                      <a:r>
                        <a:rPr lang="el-GR" sz="1600">
                          <a:effectLst/>
                          <a:latin typeface="+mn-lt"/>
                          <a:ea typeface="Times New Roman"/>
                          <a:cs typeface="Times New Roman"/>
                        </a:rPr>
                        <a:t>8</a:t>
                      </a:r>
                    </a:p>
                  </a:txBody>
                  <a:tcPr marL="68580" marR="68580" marT="0" marB="0"/>
                </a:tc>
                <a:tc>
                  <a:txBody>
                    <a:bodyPr/>
                    <a:lstStyle/>
                    <a:p>
                      <a:pPr algn="ctr">
                        <a:spcAft>
                          <a:spcPts val="0"/>
                        </a:spcAft>
                      </a:pPr>
                      <a:r>
                        <a:rPr lang="en-US" sz="1600">
                          <a:effectLst/>
                          <a:latin typeface="+mn-lt"/>
                          <a:ea typeface="Times New Roman"/>
                          <a:cs typeface="Times New Roman"/>
                        </a:rPr>
                        <a:t>231</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Ηλεκτρονική</a:t>
                      </a:r>
                    </a:p>
                  </a:txBody>
                  <a:tcPr marL="68580" marR="68580" marT="0" marB="0"/>
                </a:tc>
              </a:tr>
              <a:tr h="281957">
                <a:tc>
                  <a:txBody>
                    <a:bodyPr/>
                    <a:lstStyle/>
                    <a:p>
                      <a:pPr algn="ctr">
                        <a:spcAft>
                          <a:spcPts val="0"/>
                        </a:spcAft>
                      </a:pPr>
                      <a:r>
                        <a:rPr lang="el-GR" sz="1600" dirty="0" err="1">
                          <a:effectLst/>
                          <a:latin typeface="+mn-lt"/>
                          <a:ea typeface="Times New Roman"/>
                          <a:cs typeface="Times New Roman"/>
                        </a:rPr>
                        <a:t>Navathe</a:t>
                      </a:r>
                      <a:endParaRPr lang="el-GR" sz="1600" dirty="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Shamkant</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50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2107</a:t>
                      </a:r>
                      <a:r>
                        <a:rPr lang="en-US" sz="1600">
                          <a:effectLst/>
                          <a:latin typeface="+mn-lt"/>
                          <a:ea typeface="Times New Roman"/>
                          <a:cs typeface="Times New Roman"/>
                        </a:rPr>
                        <a:t>555</a:t>
                      </a:r>
                      <a:r>
                        <a:rPr lang="el-GR" sz="1600">
                          <a:effectLst/>
                          <a:latin typeface="+mn-lt"/>
                          <a:ea typeface="Times New Roman"/>
                          <a:cs typeface="Times New Roman"/>
                        </a:rPr>
                        <a:t>434</a:t>
                      </a:r>
                    </a:p>
                  </a:txBody>
                  <a:tcPr marL="68580" marR="68580" marT="0" marB="0"/>
                </a:tc>
                <a:tc>
                  <a:txBody>
                    <a:bodyPr/>
                    <a:lstStyle/>
                    <a:p>
                      <a:pPr algn="ctr">
                        <a:spcAft>
                          <a:spcPts val="0"/>
                        </a:spcAft>
                      </a:pPr>
                      <a:r>
                        <a:rPr lang="en-US" sz="1600">
                          <a:effectLst/>
                          <a:latin typeface="+mn-lt"/>
                          <a:ea typeface="Times New Roman"/>
                          <a:cs typeface="Times New Roman"/>
                        </a:rPr>
                        <a:t>1</a:t>
                      </a:r>
                      <a:r>
                        <a:rPr lang="el-GR" sz="1600">
                          <a:effectLst/>
                          <a:latin typeface="+mn-lt"/>
                          <a:ea typeface="Times New Roman"/>
                          <a:cs typeface="Times New Roman"/>
                        </a:rPr>
                        <a:t>2/2/</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123</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Ηλεκτρονική</a:t>
                      </a:r>
                    </a:p>
                  </a:txBody>
                  <a:tcPr marL="68580" marR="68580" marT="0" marB="0"/>
                </a:tc>
              </a:tr>
            </a:tbl>
          </a:graphicData>
        </a:graphic>
      </p:graphicFrame>
      <p:sp>
        <p:nvSpPr>
          <p:cNvPr id="4" name="Rectangle 3"/>
          <p:cNvSpPr/>
          <p:nvPr/>
        </p:nvSpPr>
        <p:spPr>
          <a:xfrm>
            <a:off x="175752" y="3212976"/>
            <a:ext cx="2216184" cy="369332"/>
          </a:xfrm>
          <a:prstGeom prst="rect">
            <a:avLst/>
          </a:prstGeom>
        </p:spPr>
        <p:txBody>
          <a:bodyPr wrap="none">
            <a:spAutoFit/>
          </a:bodyPr>
          <a:lstStyle/>
          <a:p>
            <a:r>
              <a:rPr lang="el-GR" dirty="0">
                <a:latin typeface="+mn-lt"/>
              </a:rPr>
              <a:t> Πίνακας  </a:t>
            </a:r>
            <a:r>
              <a:rPr lang="el-GR" b="1" dirty="0">
                <a:latin typeface="+mn-lt"/>
              </a:rPr>
              <a:t>“</a:t>
            </a:r>
            <a:r>
              <a:rPr lang="en-US" b="1" dirty="0">
                <a:latin typeface="+mn-lt"/>
              </a:rPr>
              <a:t>Professor</a:t>
            </a:r>
            <a:r>
              <a:rPr lang="el-GR" b="1" dirty="0">
                <a:latin typeface="+mn-lt"/>
              </a:rPr>
              <a:t>”</a:t>
            </a:r>
            <a:endParaRPr lang="el-GR" dirty="0">
              <a:latin typeface="+mn-lt"/>
            </a:endParaRPr>
          </a:p>
        </p:txBody>
      </p:sp>
      <p:sp>
        <p:nvSpPr>
          <p:cNvPr id="9" name="Rectangle 8"/>
          <p:cNvSpPr/>
          <p:nvPr/>
        </p:nvSpPr>
        <p:spPr>
          <a:xfrm>
            <a:off x="179512" y="1052736"/>
            <a:ext cx="2068002" cy="369332"/>
          </a:xfrm>
          <a:prstGeom prst="rect">
            <a:avLst/>
          </a:prstGeom>
        </p:spPr>
        <p:txBody>
          <a:bodyPr wrap="none">
            <a:spAutoFit/>
          </a:bodyPr>
          <a:lstStyle/>
          <a:p>
            <a:r>
              <a:rPr lang="el-GR" dirty="0">
                <a:latin typeface="+mn-lt"/>
              </a:rPr>
              <a:t> Πίνακας  </a:t>
            </a:r>
            <a:r>
              <a:rPr lang="el-GR" b="1" dirty="0">
                <a:latin typeface="+mn-lt"/>
              </a:rPr>
              <a:t>“</a:t>
            </a:r>
            <a:r>
              <a:rPr lang="en-US" b="1" dirty="0">
                <a:latin typeface="+mn-lt"/>
              </a:rPr>
              <a:t>Student</a:t>
            </a:r>
            <a:r>
              <a:rPr lang="el-GR" b="1" dirty="0">
                <a:latin typeface="+mn-lt"/>
              </a:rPr>
              <a:t>”</a:t>
            </a:r>
            <a:endParaRPr lang="el-GR" dirty="0">
              <a:latin typeface="+mn-lt"/>
            </a:endParaRPr>
          </a:p>
        </p:txBody>
      </p:sp>
    </p:spTree>
    <p:extLst>
      <p:ext uri="{BB962C8B-B14F-4D97-AF65-F5344CB8AC3E}">
        <p14:creationId xmlns:p14="http://schemas.microsoft.com/office/powerpoint/2010/main" xmlns="" val="2876758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Table 3"/>
          <p:cNvGraphicFramePr>
            <a:graphicFrameLocks noGrp="1"/>
          </p:cNvGraphicFramePr>
          <p:nvPr>
            <p:extLst>
              <p:ext uri="{D42A27DB-BD31-4B8C-83A1-F6EECF244321}">
                <p14:modId xmlns:p14="http://schemas.microsoft.com/office/powerpoint/2010/main" xmlns="" val="1229432983"/>
              </p:ext>
            </p:extLst>
          </p:nvPr>
        </p:nvGraphicFramePr>
        <p:xfrm>
          <a:off x="179512" y="1556792"/>
          <a:ext cx="8712968" cy="4032444"/>
        </p:xfrm>
        <a:graphic>
          <a:graphicData uri="http://schemas.openxmlformats.org/drawingml/2006/table">
            <a:tbl>
              <a:tblPr firstRow="1" bandRow="1">
                <a:tableStyleId>{5C22544A-7EE6-4342-B048-85BDC9FD1C3A}</a:tableStyleId>
              </a:tblPr>
              <a:tblGrid>
                <a:gridCol w="3312368"/>
                <a:gridCol w="1296144"/>
                <a:gridCol w="1926214"/>
                <a:gridCol w="2178242"/>
              </a:tblGrid>
              <a:tr h="336037">
                <a:tc>
                  <a:txBody>
                    <a:bodyPr/>
                    <a:lstStyle/>
                    <a:p>
                      <a:pPr algn="ctr">
                        <a:spcAft>
                          <a:spcPts val="0"/>
                        </a:spcAft>
                      </a:pPr>
                      <a:r>
                        <a:rPr lang="en-US" sz="1600" b="1" dirty="0" err="1" smtClean="0">
                          <a:solidFill>
                            <a:srgbClr val="FFFFFF"/>
                          </a:solidFill>
                          <a:effectLst/>
                          <a:latin typeface="+mn-lt"/>
                          <a:ea typeface="Times New Roman"/>
                          <a:cs typeface="Times New Roman"/>
                        </a:rPr>
                        <a:t>Course_name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smtClean="0">
                          <a:solidFill>
                            <a:srgbClr val="FFFFFF"/>
                          </a:solidFill>
                          <a:effectLst/>
                          <a:latin typeface="+mn-lt"/>
                          <a:ea typeface="Times New Roman"/>
                          <a:cs typeface="Times New Roman"/>
                        </a:rPr>
                        <a:t>Course_code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semester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content</a:t>
                      </a:r>
                      <a:endParaRPr lang="el-GR" sz="1600">
                        <a:effectLst/>
                        <a:latin typeface="+mn-lt"/>
                        <a:ea typeface="Times New Roman"/>
                        <a:cs typeface="Times New Roman"/>
                      </a:endParaRPr>
                    </a:p>
                  </a:txBody>
                  <a:tcPr marL="68580" marR="68580" marT="0" marB="0">
                    <a:solidFill>
                      <a:srgbClr val="004B82"/>
                    </a:solidFill>
                  </a:tcPr>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Αρχές Οικονομικής 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Α1</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Προγραμματισμός Η/Υ Ι</a:t>
                      </a:r>
                      <a:endParaRPr lang="en-US" altLang="el-GR" sz="16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Α5</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Ανθρώπινες Σχέσεις στην εργασία</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Α8</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Προγραμματισμός Η/Υ  ΙΙ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Β5</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Χρήμα - Πίστη - Τράπεζες</a:t>
                      </a:r>
                      <a:endParaRPr lang="en-US" altLang="el-GR" sz="1600" b="0" dirty="0">
                        <a:latin typeface="+mn-lt"/>
                        <a:cs typeface="Times New Roman" pitchFamily="18" charset="0"/>
                      </a:endParaRPr>
                    </a:p>
                  </a:txBody>
                  <a:tcPr/>
                </a:tc>
                <a:tc>
                  <a:txBody>
                    <a:bodyPr/>
                    <a:lstStyle/>
                    <a:p>
                      <a:pPr algn="l"/>
                      <a:r>
                        <a:rPr lang="el-GR" altLang="el-GR" sz="1600" b="0" dirty="0" smtClean="0">
                          <a:latin typeface="+mn-lt"/>
                          <a:cs typeface="Arial" charset="0"/>
                        </a:rPr>
                        <a:t>Γ1</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Εισαγωγή στο Αστικό Δίκαιο</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Α4</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Στατιστική Επιχειρήσεων</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Β2</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Οικονομική της Διοίκησης</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Γ3</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Ιστορία και Αρχές Συνεργατισμού</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Γ7</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Συστήματα Πληροφοριών Διοίκησης</a:t>
                      </a:r>
                      <a:endParaRPr lang="en-US" altLang="el-GR" sz="16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Γ6</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Γενική Λογιστική 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Α3</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dirty="0">
                          <a:effectLst/>
                          <a:latin typeface="+mn-lt"/>
                          <a:ea typeface="Times New Roman"/>
                          <a:cs typeface="Times New Roman"/>
                        </a:rPr>
                        <a:t> </a:t>
                      </a:r>
                    </a:p>
                  </a:txBody>
                  <a:tcPr marL="68580" marR="68580" marT="0" marB="0"/>
                </a:tc>
              </a:tr>
            </a:tbl>
          </a:graphicData>
        </a:graphic>
      </p:graphicFrame>
      <p:sp>
        <p:nvSpPr>
          <p:cNvPr id="3" name="Rectangle 2"/>
          <p:cNvSpPr/>
          <p:nvPr/>
        </p:nvSpPr>
        <p:spPr>
          <a:xfrm>
            <a:off x="179512" y="1196752"/>
            <a:ext cx="1910395" cy="369332"/>
          </a:xfrm>
          <a:prstGeom prst="rect">
            <a:avLst/>
          </a:prstGeom>
        </p:spPr>
        <p:txBody>
          <a:bodyPr wrap="none">
            <a:spAutoFit/>
          </a:bodyPr>
          <a:lstStyle/>
          <a:p>
            <a:r>
              <a:rPr lang="el-GR" dirty="0">
                <a:latin typeface="+mn-lt"/>
              </a:rPr>
              <a:t>Πίνακας  </a:t>
            </a:r>
            <a:r>
              <a:rPr lang="el-GR" b="1" dirty="0" smtClean="0">
                <a:latin typeface="+mn-lt"/>
              </a:rPr>
              <a:t>“</a:t>
            </a:r>
            <a:r>
              <a:rPr lang="en-US" b="1" dirty="0" smtClean="0">
                <a:latin typeface="+mn-lt"/>
              </a:rPr>
              <a:t>Course</a:t>
            </a:r>
            <a:r>
              <a:rPr lang="el-GR" b="1" dirty="0" smtClean="0">
                <a:latin typeface="+mn-lt"/>
              </a:rPr>
              <a:t>”</a:t>
            </a:r>
            <a:endParaRPr lang="el-GR" dirty="0">
              <a:latin typeface="+mn-lt"/>
            </a:endParaRPr>
          </a:p>
        </p:txBody>
      </p:sp>
    </p:spTree>
    <p:extLst>
      <p:ext uri="{BB962C8B-B14F-4D97-AF65-F5344CB8AC3E}">
        <p14:creationId xmlns:p14="http://schemas.microsoft.com/office/powerpoint/2010/main" xmlns="" val="2396690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p14="http://schemas.microsoft.com/office/powerpoint/2010/main" xmlns="" val="2722670217"/>
              </p:ext>
            </p:extLst>
          </p:nvPr>
        </p:nvGraphicFramePr>
        <p:xfrm>
          <a:off x="611560" y="1628800"/>
          <a:ext cx="3816424" cy="3017520"/>
        </p:xfrm>
        <a:graphic>
          <a:graphicData uri="http://schemas.openxmlformats.org/drawingml/2006/table">
            <a:tbl>
              <a:tblPr firstRow="1" bandRow="1">
                <a:tableStyleId>{5C22544A-7EE6-4342-B048-85BDC9FD1C3A}</a:tableStyleId>
              </a:tblPr>
              <a:tblGrid>
                <a:gridCol w="1512168"/>
                <a:gridCol w="1440160"/>
                <a:gridCol w="864096"/>
              </a:tblGrid>
              <a:tr h="170201">
                <a:tc>
                  <a:txBody>
                    <a:bodyPr/>
                    <a:lstStyle/>
                    <a:p>
                      <a:pPr algn="ctr">
                        <a:spcAft>
                          <a:spcPts val="0"/>
                        </a:spcAft>
                      </a:pPr>
                      <a:r>
                        <a:rPr lang="en-US" sz="1800" b="1" u="none" dirty="0">
                          <a:solidFill>
                            <a:srgbClr val="FFFFFF"/>
                          </a:solidFill>
                          <a:effectLst/>
                          <a:latin typeface="+mn-lt"/>
                          <a:ea typeface="Times New Roman"/>
                          <a:cs typeface="Times New Roman"/>
                        </a:rPr>
                        <a:t>Student_code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800" b="1" u="none" dirty="0" err="1" smtClean="0">
                          <a:solidFill>
                            <a:srgbClr val="FFFFFF"/>
                          </a:solidFill>
                          <a:effectLst/>
                          <a:latin typeface="+mn-lt"/>
                          <a:ea typeface="Times New Roman"/>
                          <a:cs typeface="Times New Roman"/>
                        </a:rPr>
                        <a:t>Course_code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800" b="1" u="none" dirty="0">
                          <a:solidFill>
                            <a:srgbClr val="FFFFFF"/>
                          </a:solidFill>
                          <a:effectLst/>
                          <a:latin typeface="+mn-lt"/>
                          <a:ea typeface="Times New Roman"/>
                          <a:cs typeface="Times New Roman"/>
                        </a:rPr>
                        <a:t>Mark</a:t>
                      </a:r>
                      <a:endParaRPr lang="el-GR" sz="1800" u="none" dirty="0">
                        <a:effectLst/>
                        <a:latin typeface="+mn-lt"/>
                        <a:ea typeface="Times New Roman"/>
                        <a:cs typeface="Times New Roman"/>
                      </a:endParaRPr>
                    </a:p>
                  </a:txBody>
                  <a:tcPr marL="68580" marR="68580" marT="0" marB="0">
                    <a:solidFill>
                      <a:srgbClr val="004B82"/>
                    </a:solidFill>
                  </a:tcPr>
                </a:tc>
              </a:tr>
              <a:tr h="170201">
                <a:tc>
                  <a:txBody>
                    <a:bodyPr/>
                    <a:lstStyle/>
                    <a:p>
                      <a:pPr algn="ctr">
                        <a:spcAft>
                          <a:spcPts val="0"/>
                        </a:spcAft>
                      </a:pPr>
                      <a:r>
                        <a:rPr lang="el-GR" sz="1800">
                          <a:effectLst/>
                          <a:latin typeface="+mn-lt"/>
                          <a:ea typeface="Times New Roman"/>
                          <a:cs typeface="Times New Roman"/>
                        </a:rPr>
                        <a:t>213</a:t>
                      </a:r>
                    </a:p>
                  </a:txBody>
                  <a:tcPr marL="68580" marR="68580" marT="0" marB="0"/>
                </a:tc>
                <a:tc>
                  <a:txBody>
                    <a:bodyPr/>
                    <a:lstStyle/>
                    <a:p>
                      <a:pPr algn="ctr">
                        <a:spcAft>
                          <a:spcPts val="0"/>
                        </a:spcAft>
                      </a:pPr>
                      <a:r>
                        <a:rPr lang="el-GR" sz="1800">
                          <a:effectLst/>
                          <a:latin typeface="+mn-lt"/>
                          <a:ea typeface="Times New Roman"/>
                          <a:cs typeface="Times New Roman"/>
                        </a:rPr>
                        <a:t>Γ1</a:t>
                      </a:r>
                    </a:p>
                  </a:txBody>
                  <a:tcPr marL="68580" marR="68580" marT="0" marB="0"/>
                </a:tc>
                <a:tc>
                  <a:txBody>
                    <a:bodyPr/>
                    <a:lstStyle/>
                    <a:p>
                      <a:pPr algn="ctr">
                        <a:spcAft>
                          <a:spcPts val="0"/>
                        </a:spcAft>
                      </a:pPr>
                      <a:r>
                        <a:rPr lang="el-GR" sz="1800">
                          <a:effectLst/>
                          <a:latin typeface="+mn-lt"/>
                          <a:ea typeface="Times New Roman"/>
                          <a:cs typeface="Times New Roman"/>
                        </a:rPr>
                        <a:t>5</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213</a:t>
                      </a:r>
                    </a:p>
                  </a:txBody>
                  <a:tcPr marL="68580" marR="68580" marT="0" marB="0"/>
                </a:tc>
                <a:tc>
                  <a:txBody>
                    <a:bodyPr/>
                    <a:lstStyle/>
                    <a:p>
                      <a:pPr algn="ctr">
                        <a:spcAft>
                          <a:spcPts val="0"/>
                        </a:spcAft>
                      </a:pPr>
                      <a:r>
                        <a:rPr lang="el-GR" sz="1800">
                          <a:effectLst/>
                          <a:latin typeface="+mn-lt"/>
                          <a:ea typeface="Times New Roman"/>
                          <a:cs typeface="Times New Roman"/>
                        </a:rPr>
                        <a:t>Β5</a:t>
                      </a:r>
                    </a:p>
                  </a:txBody>
                  <a:tcPr marL="68580" marR="68580" marT="0" marB="0"/>
                </a:tc>
                <a:tc>
                  <a:txBody>
                    <a:bodyPr/>
                    <a:lstStyle/>
                    <a:p>
                      <a:pPr algn="ctr">
                        <a:spcAft>
                          <a:spcPts val="0"/>
                        </a:spcAft>
                      </a:pPr>
                      <a:r>
                        <a:rPr lang="el-GR" sz="1800">
                          <a:effectLst/>
                          <a:latin typeface="+mn-lt"/>
                          <a:ea typeface="Times New Roman"/>
                          <a:cs typeface="Times New Roman"/>
                        </a:rPr>
                        <a:t>7</a:t>
                      </a:r>
                    </a:p>
                  </a:txBody>
                  <a:tcPr marL="68580" marR="68580" marT="0" marB="0"/>
                </a:tc>
              </a:tr>
              <a:tr h="170201">
                <a:tc>
                  <a:txBody>
                    <a:bodyPr/>
                    <a:lstStyle/>
                    <a:p>
                      <a:pPr algn="ctr">
                        <a:spcAft>
                          <a:spcPts val="0"/>
                        </a:spcAft>
                      </a:pPr>
                      <a:r>
                        <a:rPr lang="el-GR" sz="1800">
                          <a:effectLst/>
                          <a:latin typeface="+mn-lt"/>
                          <a:ea typeface="Times New Roman"/>
                          <a:cs typeface="Times New Roman"/>
                        </a:rPr>
                        <a:t>450</a:t>
                      </a:r>
                    </a:p>
                  </a:txBody>
                  <a:tcPr marL="68580" marR="68580" marT="0" marB="0"/>
                </a:tc>
                <a:tc>
                  <a:txBody>
                    <a:bodyPr/>
                    <a:lstStyle/>
                    <a:p>
                      <a:pPr algn="ctr">
                        <a:spcAft>
                          <a:spcPts val="0"/>
                        </a:spcAft>
                      </a:pPr>
                      <a:r>
                        <a:rPr lang="el-GR" sz="1800">
                          <a:effectLst/>
                          <a:latin typeface="+mn-lt"/>
                          <a:ea typeface="Times New Roman"/>
                          <a:cs typeface="Times New Roman"/>
                        </a:rPr>
                        <a:t>Β5</a:t>
                      </a:r>
                    </a:p>
                  </a:txBody>
                  <a:tcPr marL="68580" marR="68580" marT="0" marB="0"/>
                </a:tc>
                <a:tc>
                  <a:txBody>
                    <a:bodyPr/>
                    <a:lstStyle/>
                    <a:p>
                      <a:pPr algn="ctr">
                        <a:spcAft>
                          <a:spcPts val="0"/>
                        </a:spcAft>
                      </a:pPr>
                      <a:r>
                        <a:rPr lang="el-GR" sz="1800">
                          <a:effectLst/>
                          <a:latin typeface="+mn-lt"/>
                          <a:ea typeface="Times New Roman"/>
                          <a:cs typeface="Times New Roman"/>
                        </a:rPr>
                        <a:t>4</a:t>
                      </a:r>
                    </a:p>
                  </a:txBody>
                  <a:tcPr marL="68580" marR="68580" marT="0" marB="0"/>
                </a:tc>
              </a:tr>
              <a:tr h="170201">
                <a:tc>
                  <a:txBody>
                    <a:bodyPr/>
                    <a:lstStyle/>
                    <a:p>
                      <a:pPr algn="ctr">
                        <a:spcAft>
                          <a:spcPts val="0"/>
                        </a:spcAft>
                      </a:pPr>
                      <a:r>
                        <a:rPr lang="el-GR" sz="1800">
                          <a:effectLst/>
                          <a:latin typeface="+mn-lt"/>
                          <a:ea typeface="Times New Roman"/>
                          <a:cs typeface="Times New Roman"/>
                        </a:rPr>
                        <a:t>816</a:t>
                      </a:r>
                    </a:p>
                  </a:txBody>
                  <a:tcPr marL="68580" marR="68580" marT="0" marB="0"/>
                </a:tc>
                <a:tc>
                  <a:txBody>
                    <a:bodyPr/>
                    <a:lstStyle/>
                    <a:p>
                      <a:pPr algn="ctr">
                        <a:spcAft>
                          <a:spcPts val="0"/>
                        </a:spcAft>
                      </a:pPr>
                      <a:r>
                        <a:rPr lang="el-GR" sz="1800">
                          <a:effectLst/>
                          <a:latin typeface="+mn-lt"/>
                          <a:ea typeface="Times New Roman"/>
                          <a:cs typeface="Times New Roman"/>
                        </a:rPr>
                        <a:t>Α5</a:t>
                      </a:r>
                    </a:p>
                  </a:txBody>
                  <a:tcPr marL="68580" marR="68580" marT="0" marB="0"/>
                </a:tc>
                <a:tc>
                  <a:txBody>
                    <a:bodyPr/>
                    <a:lstStyle/>
                    <a:p>
                      <a:pPr algn="ctr">
                        <a:spcAft>
                          <a:spcPts val="0"/>
                        </a:spcAft>
                      </a:pPr>
                      <a:r>
                        <a:rPr lang="el-GR" sz="1800">
                          <a:effectLst/>
                          <a:latin typeface="+mn-lt"/>
                          <a:ea typeface="Times New Roman"/>
                          <a:cs typeface="Times New Roman"/>
                        </a:rPr>
                        <a:t>6</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816</a:t>
                      </a:r>
                    </a:p>
                  </a:txBody>
                  <a:tcPr marL="68580" marR="68580" marT="0" marB="0"/>
                </a:tc>
                <a:tc>
                  <a:txBody>
                    <a:bodyPr/>
                    <a:lstStyle/>
                    <a:p>
                      <a:pPr algn="ctr">
                        <a:spcAft>
                          <a:spcPts val="0"/>
                        </a:spcAft>
                      </a:pPr>
                      <a:r>
                        <a:rPr lang="el-GR" sz="1800">
                          <a:effectLst/>
                          <a:latin typeface="+mn-lt"/>
                          <a:ea typeface="Times New Roman"/>
                          <a:cs typeface="Times New Roman"/>
                        </a:rPr>
                        <a:t>Α8</a:t>
                      </a:r>
                    </a:p>
                  </a:txBody>
                  <a:tcPr marL="68580" marR="68580" marT="0" marB="0"/>
                </a:tc>
                <a:tc>
                  <a:txBody>
                    <a:bodyPr/>
                    <a:lstStyle/>
                    <a:p>
                      <a:pPr algn="ctr">
                        <a:spcAft>
                          <a:spcPts val="0"/>
                        </a:spcAft>
                      </a:pPr>
                      <a:r>
                        <a:rPr lang="el-GR" sz="1800">
                          <a:effectLst/>
                          <a:latin typeface="+mn-lt"/>
                          <a:ea typeface="Times New Roman"/>
                          <a:cs typeface="Times New Roman"/>
                        </a:rPr>
                        <a:t>8</a:t>
                      </a:r>
                    </a:p>
                  </a:txBody>
                  <a:tcPr marL="68580" marR="68580" marT="0" marB="0"/>
                </a:tc>
              </a:tr>
              <a:tr h="170201">
                <a:tc>
                  <a:txBody>
                    <a:bodyPr/>
                    <a:lstStyle/>
                    <a:p>
                      <a:pPr algn="ctr">
                        <a:spcAft>
                          <a:spcPts val="0"/>
                        </a:spcAft>
                      </a:pPr>
                      <a:r>
                        <a:rPr lang="el-GR" sz="1800">
                          <a:effectLst/>
                          <a:latin typeface="+mn-lt"/>
                          <a:ea typeface="Times New Roman"/>
                          <a:cs typeface="Times New Roman"/>
                        </a:rPr>
                        <a:t>450</a:t>
                      </a:r>
                    </a:p>
                  </a:txBody>
                  <a:tcPr marL="68580" marR="68580" marT="0" marB="0"/>
                </a:tc>
                <a:tc>
                  <a:txBody>
                    <a:bodyPr/>
                    <a:lstStyle/>
                    <a:p>
                      <a:pPr algn="ctr">
                        <a:spcAft>
                          <a:spcPts val="0"/>
                        </a:spcAft>
                      </a:pPr>
                      <a:r>
                        <a:rPr lang="el-GR" sz="1800">
                          <a:effectLst/>
                          <a:latin typeface="+mn-lt"/>
                          <a:ea typeface="Times New Roman"/>
                          <a:cs typeface="Times New Roman"/>
                        </a:rPr>
                        <a:t>Β2</a:t>
                      </a:r>
                    </a:p>
                  </a:txBody>
                  <a:tcPr marL="68580" marR="68580" marT="0" marB="0"/>
                </a:tc>
                <a:tc>
                  <a:txBody>
                    <a:bodyPr/>
                    <a:lstStyle/>
                    <a:p>
                      <a:pPr algn="ctr">
                        <a:spcAft>
                          <a:spcPts val="0"/>
                        </a:spcAft>
                      </a:pPr>
                      <a:r>
                        <a:rPr lang="el-GR" sz="1800">
                          <a:effectLst/>
                          <a:latin typeface="+mn-lt"/>
                          <a:ea typeface="Times New Roman"/>
                          <a:cs typeface="Times New Roman"/>
                        </a:rPr>
                        <a:t>2</a:t>
                      </a:r>
                    </a:p>
                  </a:txBody>
                  <a:tcPr marL="68580" marR="68580" marT="0" marB="0"/>
                </a:tc>
              </a:tr>
              <a:tr h="170201">
                <a:tc>
                  <a:txBody>
                    <a:bodyPr/>
                    <a:lstStyle/>
                    <a:p>
                      <a:pPr algn="ctr">
                        <a:spcAft>
                          <a:spcPts val="0"/>
                        </a:spcAft>
                      </a:pPr>
                      <a:r>
                        <a:rPr lang="el-GR" sz="1800">
                          <a:effectLst/>
                          <a:latin typeface="+mn-lt"/>
                          <a:ea typeface="Times New Roman"/>
                          <a:cs typeface="Times New Roman"/>
                        </a:rPr>
                        <a:t>346</a:t>
                      </a:r>
                    </a:p>
                  </a:txBody>
                  <a:tcPr marL="68580" marR="68580" marT="0" marB="0"/>
                </a:tc>
                <a:tc>
                  <a:txBody>
                    <a:bodyPr/>
                    <a:lstStyle/>
                    <a:p>
                      <a:pPr algn="ctr">
                        <a:spcAft>
                          <a:spcPts val="0"/>
                        </a:spcAft>
                      </a:pPr>
                      <a:r>
                        <a:rPr lang="el-GR" sz="1800">
                          <a:effectLst/>
                          <a:latin typeface="+mn-lt"/>
                          <a:ea typeface="Times New Roman"/>
                          <a:cs typeface="Times New Roman"/>
                        </a:rPr>
                        <a:t>Γ1</a:t>
                      </a:r>
                    </a:p>
                  </a:txBody>
                  <a:tcPr marL="68580" marR="68580" marT="0" marB="0"/>
                </a:tc>
                <a:tc>
                  <a:txBody>
                    <a:bodyPr/>
                    <a:lstStyle/>
                    <a:p>
                      <a:pPr algn="ctr">
                        <a:spcAft>
                          <a:spcPts val="0"/>
                        </a:spcAft>
                      </a:pPr>
                      <a:r>
                        <a:rPr lang="el-GR" sz="1800">
                          <a:effectLst/>
                          <a:latin typeface="+mn-lt"/>
                          <a:ea typeface="Times New Roman"/>
                          <a:cs typeface="Times New Roman"/>
                        </a:rPr>
                        <a:t>9</a:t>
                      </a:r>
                    </a:p>
                  </a:txBody>
                  <a:tcPr marL="68580" marR="68580" marT="0" marB="0"/>
                </a:tc>
              </a:tr>
              <a:tr h="170201">
                <a:tc>
                  <a:txBody>
                    <a:bodyPr/>
                    <a:lstStyle/>
                    <a:p>
                      <a:pPr algn="ctr">
                        <a:spcAft>
                          <a:spcPts val="0"/>
                        </a:spcAft>
                      </a:pPr>
                      <a:r>
                        <a:rPr lang="el-GR" sz="1800">
                          <a:effectLst/>
                          <a:latin typeface="+mn-lt"/>
                          <a:ea typeface="Times New Roman"/>
                          <a:cs typeface="Times New Roman"/>
                        </a:rPr>
                        <a:t>346</a:t>
                      </a:r>
                    </a:p>
                  </a:txBody>
                  <a:tcPr marL="68580" marR="68580" marT="0" marB="0"/>
                </a:tc>
                <a:tc>
                  <a:txBody>
                    <a:bodyPr/>
                    <a:lstStyle/>
                    <a:p>
                      <a:pPr algn="ctr">
                        <a:spcAft>
                          <a:spcPts val="0"/>
                        </a:spcAft>
                      </a:pPr>
                      <a:r>
                        <a:rPr lang="el-GR" sz="1800">
                          <a:effectLst/>
                          <a:latin typeface="+mn-lt"/>
                          <a:ea typeface="Times New Roman"/>
                          <a:cs typeface="Times New Roman"/>
                        </a:rPr>
                        <a:t>Γ3</a:t>
                      </a:r>
                    </a:p>
                  </a:txBody>
                  <a:tcPr marL="68580" marR="68580" marT="0" marB="0"/>
                </a:tc>
                <a:tc>
                  <a:txBody>
                    <a:bodyPr/>
                    <a:lstStyle/>
                    <a:p>
                      <a:pPr algn="ctr">
                        <a:spcAft>
                          <a:spcPts val="0"/>
                        </a:spcAft>
                      </a:pPr>
                      <a:r>
                        <a:rPr lang="el-GR" sz="1800">
                          <a:effectLst/>
                          <a:latin typeface="+mn-lt"/>
                          <a:ea typeface="Times New Roman"/>
                          <a:cs typeface="Times New Roman"/>
                        </a:rPr>
                        <a:t>0</a:t>
                      </a:r>
                    </a:p>
                  </a:txBody>
                  <a:tcPr marL="68580" marR="68580" marT="0" marB="0"/>
                </a:tc>
              </a:tr>
              <a:tr h="170201">
                <a:tc>
                  <a:txBody>
                    <a:bodyPr/>
                    <a:lstStyle/>
                    <a:p>
                      <a:pPr algn="ctr">
                        <a:spcAft>
                          <a:spcPts val="0"/>
                        </a:spcAft>
                      </a:pPr>
                      <a:r>
                        <a:rPr lang="el-GR" sz="1800">
                          <a:effectLst/>
                          <a:latin typeface="+mn-lt"/>
                          <a:ea typeface="Times New Roman"/>
                          <a:cs typeface="Times New Roman"/>
                        </a:rPr>
                        <a:t>610</a:t>
                      </a:r>
                    </a:p>
                  </a:txBody>
                  <a:tcPr marL="68580" marR="68580" marT="0" marB="0"/>
                </a:tc>
                <a:tc>
                  <a:txBody>
                    <a:bodyPr/>
                    <a:lstStyle/>
                    <a:p>
                      <a:pPr algn="ctr">
                        <a:spcAft>
                          <a:spcPts val="0"/>
                        </a:spcAft>
                      </a:pPr>
                      <a:r>
                        <a:rPr lang="el-GR" sz="1800">
                          <a:effectLst/>
                          <a:latin typeface="+mn-lt"/>
                          <a:ea typeface="Times New Roman"/>
                          <a:cs typeface="Times New Roman"/>
                        </a:rPr>
                        <a:t>Α1</a:t>
                      </a:r>
                    </a:p>
                  </a:txBody>
                  <a:tcPr marL="68580" marR="68580" marT="0" marB="0"/>
                </a:tc>
                <a:tc>
                  <a:txBody>
                    <a:bodyPr/>
                    <a:lstStyle/>
                    <a:p>
                      <a:pPr algn="ctr">
                        <a:spcAft>
                          <a:spcPts val="0"/>
                        </a:spcAft>
                      </a:pPr>
                      <a:r>
                        <a:rPr lang="el-GR" sz="1800">
                          <a:effectLst/>
                          <a:latin typeface="+mn-lt"/>
                          <a:ea typeface="Times New Roman"/>
                          <a:cs typeface="Times New Roman"/>
                        </a:rPr>
                        <a:t>5</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610</a:t>
                      </a:r>
                    </a:p>
                  </a:txBody>
                  <a:tcPr marL="68580" marR="68580" marT="0" marB="0"/>
                </a:tc>
                <a:tc>
                  <a:txBody>
                    <a:bodyPr/>
                    <a:lstStyle/>
                    <a:p>
                      <a:pPr algn="ctr">
                        <a:spcAft>
                          <a:spcPts val="0"/>
                        </a:spcAft>
                      </a:pPr>
                      <a:r>
                        <a:rPr lang="el-GR" sz="1800" dirty="0">
                          <a:effectLst/>
                          <a:latin typeface="+mn-lt"/>
                          <a:ea typeface="Times New Roman"/>
                          <a:cs typeface="Times New Roman"/>
                        </a:rPr>
                        <a:t>Α3</a:t>
                      </a:r>
                    </a:p>
                  </a:txBody>
                  <a:tcPr marL="68580" marR="68580" marT="0" marB="0"/>
                </a:tc>
                <a:tc>
                  <a:txBody>
                    <a:bodyPr/>
                    <a:lstStyle/>
                    <a:p>
                      <a:pPr algn="ctr">
                        <a:spcAft>
                          <a:spcPts val="0"/>
                        </a:spcAft>
                      </a:pPr>
                      <a:r>
                        <a:rPr lang="el-GR" sz="1800" dirty="0">
                          <a:effectLst/>
                          <a:latin typeface="+mn-lt"/>
                          <a:ea typeface="Times New Roman"/>
                          <a:cs typeface="Times New Roman"/>
                        </a:rPr>
                        <a:t>7</a:t>
                      </a: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843558503"/>
              </p:ext>
            </p:extLst>
          </p:nvPr>
        </p:nvGraphicFramePr>
        <p:xfrm>
          <a:off x="5076056" y="1628800"/>
          <a:ext cx="3240360" cy="2956560"/>
        </p:xfrm>
        <a:graphic>
          <a:graphicData uri="http://schemas.openxmlformats.org/drawingml/2006/table">
            <a:tbl>
              <a:tblPr firstRow="1" bandRow="1">
                <a:tableStyleId>{5C22544A-7EE6-4342-B048-85BDC9FD1C3A}</a:tableStyleId>
              </a:tblPr>
              <a:tblGrid>
                <a:gridCol w="1659697"/>
                <a:gridCol w="1580663"/>
              </a:tblGrid>
              <a:tr h="170201">
                <a:tc>
                  <a:txBody>
                    <a:bodyPr/>
                    <a:lstStyle/>
                    <a:p>
                      <a:pPr algn="ctr">
                        <a:spcAft>
                          <a:spcPts val="0"/>
                        </a:spcAft>
                      </a:pPr>
                      <a:r>
                        <a:rPr lang="en-US" sz="1800" b="1" u="none" dirty="0" err="1">
                          <a:solidFill>
                            <a:srgbClr val="FFFFFF"/>
                          </a:solidFill>
                          <a:effectLst/>
                          <a:latin typeface="+mn-lt"/>
                          <a:ea typeface="Times New Roman"/>
                          <a:cs typeface="Times New Roman"/>
                        </a:rPr>
                        <a:t>Professor_code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smtClean="0">
                          <a:solidFill>
                            <a:srgbClr val="FFFFFF"/>
                          </a:solidFill>
                          <a:effectLst/>
                          <a:latin typeface="+mn-lt"/>
                          <a:ea typeface="Times New Roman"/>
                          <a:cs typeface="Times New Roman"/>
                        </a:rPr>
                        <a:t>Course_code</a:t>
                      </a:r>
                      <a:endParaRPr lang="el-GR" sz="1600" u="none" dirty="0">
                        <a:effectLst/>
                        <a:latin typeface="+mn-lt"/>
                        <a:ea typeface="Times New Roman"/>
                        <a:cs typeface="Times New Roman"/>
                      </a:endParaRPr>
                    </a:p>
                  </a:txBody>
                  <a:tcPr marL="68580" marR="68580" marT="0" marB="0">
                    <a:solidFill>
                      <a:srgbClr val="004B82"/>
                    </a:solidFill>
                  </a:tcPr>
                </a:tc>
              </a:tr>
              <a:tr h="170201">
                <a:tc>
                  <a:txBody>
                    <a:bodyPr/>
                    <a:lstStyle/>
                    <a:p>
                      <a:pPr algn="ctr">
                        <a:spcAft>
                          <a:spcPts val="0"/>
                        </a:spcAft>
                      </a:pPr>
                      <a:r>
                        <a:rPr lang="el-GR" sz="1600">
                          <a:effectLst/>
                          <a:latin typeface="+mn-lt"/>
                          <a:ea typeface="Times New Roman"/>
                          <a:cs typeface="Times New Roman"/>
                        </a:rPr>
                        <a:t>10</a:t>
                      </a:r>
                    </a:p>
                  </a:txBody>
                  <a:tcPr marL="68580" marR="68580" marT="0" marB="0"/>
                </a:tc>
                <a:tc>
                  <a:txBody>
                    <a:bodyPr/>
                    <a:lstStyle/>
                    <a:p>
                      <a:pPr algn="ctr">
                        <a:spcAft>
                          <a:spcPts val="0"/>
                        </a:spcAft>
                      </a:pPr>
                      <a:r>
                        <a:rPr lang="el-GR" sz="1600">
                          <a:effectLst/>
                          <a:latin typeface="+mn-lt"/>
                          <a:ea typeface="Times New Roman"/>
                          <a:cs typeface="Times New Roman"/>
                        </a:rPr>
                        <a:t>Α1</a:t>
                      </a:r>
                    </a:p>
                  </a:txBody>
                  <a:tcPr marL="68580" marR="68580" marT="0" marB="0"/>
                </a:tc>
              </a:tr>
              <a:tr h="170201">
                <a:tc>
                  <a:txBody>
                    <a:bodyPr/>
                    <a:lstStyle/>
                    <a:p>
                      <a:pPr algn="ctr">
                        <a:spcAft>
                          <a:spcPts val="0"/>
                        </a:spcAft>
                      </a:pPr>
                      <a:r>
                        <a:rPr lang="el-GR" sz="1600">
                          <a:effectLst/>
                          <a:latin typeface="+mn-lt"/>
                          <a:ea typeface="Times New Roman"/>
                          <a:cs typeface="Times New Roman"/>
                        </a:rPr>
                        <a:t>10</a:t>
                      </a:r>
                    </a:p>
                  </a:txBody>
                  <a:tcPr marL="68580" marR="68580" marT="0" marB="0"/>
                </a:tc>
                <a:tc>
                  <a:txBody>
                    <a:bodyPr/>
                    <a:lstStyle/>
                    <a:p>
                      <a:pPr algn="ctr">
                        <a:spcAft>
                          <a:spcPts val="0"/>
                        </a:spcAft>
                      </a:pPr>
                      <a:r>
                        <a:rPr lang="el-GR" sz="1600">
                          <a:effectLst/>
                          <a:latin typeface="+mn-lt"/>
                          <a:ea typeface="Times New Roman"/>
                          <a:cs typeface="Times New Roman"/>
                        </a:rPr>
                        <a:t>Α5</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Α8</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Β5</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Γ1</a:t>
                      </a:r>
                    </a:p>
                  </a:txBody>
                  <a:tcPr marL="68580" marR="68580" marT="0" marB="0"/>
                </a:tc>
              </a:tr>
              <a:tr h="170201">
                <a:tc>
                  <a:txBody>
                    <a:bodyPr/>
                    <a:lstStyle/>
                    <a:p>
                      <a:pPr algn="ctr">
                        <a:spcAft>
                          <a:spcPts val="0"/>
                        </a:spcAft>
                      </a:pPr>
                      <a:r>
                        <a:rPr lang="el-GR" sz="1600">
                          <a:effectLst/>
                          <a:latin typeface="+mn-lt"/>
                          <a:ea typeface="Times New Roman"/>
                          <a:cs typeface="Times New Roman"/>
                        </a:rPr>
                        <a:t>30</a:t>
                      </a:r>
                    </a:p>
                  </a:txBody>
                  <a:tcPr marL="68580" marR="68580" marT="0" marB="0"/>
                </a:tc>
                <a:tc>
                  <a:txBody>
                    <a:bodyPr/>
                    <a:lstStyle/>
                    <a:p>
                      <a:pPr algn="ctr">
                        <a:spcAft>
                          <a:spcPts val="0"/>
                        </a:spcAft>
                      </a:pPr>
                      <a:r>
                        <a:rPr lang="el-GR" sz="1600">
                          <a:effectLst/>
                          <a:latin typeface="+mn-lt"/>
                          <a:ea typeface="Times New Roman"/>
                          <a:cs typeface="Times New Roman"/>
                        </a:rPr>
                        <a:t>Α4</a:t>
                      </a:r>
                    </a:p>
                  </a:txBody>
                  <a:tcPr marL="68580" marR="68580" marT="0" marB="0"/>
                </a:tc>
              </a:tr>
              <a:tr h="170201">
                <a:tc>
                  <a:txBody>
                    <a:bodyPr/>
                    <a:lstStyle/>
                    <a:p>
                      <a:pPr algn="ctr">
                        <a:spcAft>
                          <a:spcPts val="0"/>
                        </a:spcAft>
                      </a:pPr>
                      <a:r>
                        <a:rPr lang="el-GR" sz="1600">
                          <a:effectLst/>
                          <a:latin typeface="+mn-lt"/>
                          <a:ea typeface="Times New Roman"/>
                          <a:cs typeface="Times New Roman"/>
                        </a:rPr>
                        <a:t>30</a:t>
                      </a:r>
                    </a:p>
                  </a:txBody>
                  <a:tcPr marL="68580" marR="68580" marT="0" marB="0"/>
                </a:tc>
                <a:tc>
                  <a:txBody>
                    <a:bodyPr/>
                    <a:lstStyle/>
                    <a:p>
                      <a:pPr algn="ctr">
                        <a:spcAft>
                          <a:spcPts val="0"/>
                        </a:spcAft>
                      </a:pPr>
                      <a:r>
                        <a:rPr lang="el-GR" sz="1600">
                          <a:effectLst/>
                          <a:latin typeface="+mn-lt"/>
                          <a:ea typeface="Times New Roman"/>
                          <a:cs typeface="Times New Roman"/>
                        </a:rPr>
                        <a:t>Β2</a:t>
                      </a:r>
                    </a:p>
                  </a:txBody>
                  <a:tcPr marL="68580" marR="68580" marT="0" marB="0"/>
                </a:tc>
              </a:tr>
              <a:tr h="170201">
                <a:tc>
                  <a:txBody>
                    <a:bodyPr/>
                    <a:lstStyle/>
                    <a:p>
                      <a:pPr algn="ctr">
                        <a:spcAft>
                          <a:spcPts val="0"/>
                        </a:spcAft>
                      </a:pPr>
                      <a:r>
                        <a:rPr lang="el-GR" sz="1600">
                          <a:effectLst/>
                          <a:latin typeface="+mn-lt"/>
                          <a:ea typeface="Times New Roman"/>
                          <a:cs typeface="Times New Roman"/>
                        </a:rPr>
                        <a:t>40</a:t>
                      </a:r>
                    </a:p>
                  </a:txBody>
                  <a:tcPr marL="68580" marR="68580" marT="0" marB="0"/>
                </a:tc>
                <a:tc>
                  <a:txBody>
                    <a:bodyPr/>
                    <a:lstStyle/>
                    <a:p>
                      <a:pPr algn="ctr">
                        <a:spcAft>
                          <a:spcPts val="0"/>
                        </a:spcAft>
                      </a:pPr>
                      <a:r>
                        <a:rPr lang="el-GR" sz="1600">
                          <a:effectLst/>
                          <a:latin typeface="+mn-lt"/>
                          <a:ea typeface="Times New Roman"/>
                          <a:cs typeface="Times New Roman"/>
                        </a:rPr>
                        <a:t>Γ3</a:t>
                      </a:r>
                    </a:p>
                  </a:txBody>
                  <a:tcPr marL="68580" marR="68580" marT="0" marB="0"/>
                </a:tc>
              </a:tr>
              <a:tr h="170201">
                <a:tc>
                  <a:txBody>
                    <a:bodyPr/>
                    <a:lstStyle/>
                    <a:p>
                      <a:pPr algn="ctr">
                        <a:spcAft>
                          <a:spcPts val="0"/>
                        </a:spcAft>
                      </a:pPr>
                      <a:r>
                        <a:rPr lang="el-GR" sz="1600">
                          <a:effectLst/>
                          <a:latin typeface="+mn-lt"/>
                          <a:ea typeface="Times New Roman"/>
                          <a:cs typeface="Times New Roman"/>
                        </a:rPr>
                        <a:t>40</a:t>
                      </a:r>
                    </a:p>
                  </a:txBody>
                  <a:tcPr marL="68580" marR="68580" marT="0" marB="0"/>
                </a:tc>
                <a:tc>
                  <a:txBody>
                    <a:bodyPr/>
                    <a:lstStyle/>
                    <a:p>
                      <a:pPr algn="ctr">
                        <a:spcAft>
                          <a:spcPts val="0"/>
                        </a:spcAft>
                      </a:pPr>
                      <a:r>
                        <a:rPr lang="el-GR" sz="1600">
                          <a:effectLst/>
                          <a:latin typeface="+mn-lt"/>
                          <a:ea typeface="Times New Roman"/>
                          <a:cs typeface="Times New Roman"/>
                        </a:rPr>
                        <a:t>Γ7</a:t>
                      </a:r>
                    </a:p>
                  </a:txBody>
                  <a:tcPr marL="68580" marR="68580" marT="0" marB="0"/>
                </a:tc>
              </a:tr>
              <a:tr h="170201">
                <a:tc>
                  <a:txBody>
                    <a:bodyPr/>
                    <a:lstStyle/>
                    <a:p>
                      <a:pPr algn="ctr">
                        <a:spcAft>
                          <a:spcPts val="0"/>
                        </a:spcAft>
                      </a:pPr>
                      <a:r>
                        <a:rPr lang="el-GR" sz="1600" dirty="0">
                          <a:effectLst/>
                          <a:latin typeface="+mn-lt"/>
                          <a:ea typeface="Times New Roman"/>
                          <a:cs typeface="Times New Roman"/>
                        </a:rPr>
                        <a:t>50</a:t>
                      </a:r>
                    </a:p>
                  </a:txBody>
                  <a:tcPr marL="68580" marR="68580" marT="0" marB="0"/>
                </a:tc>
                <a:tc>
                  <a:txBody>
                    <a:bodyPr/>
                    <a:lstStyle/>
                    <a:p>
                      <a:pPr algn="ctr">
                        <a:spcAft>
                          <a:spcPts val="0"/>
                        </a:spcAft>
                      </a:pPr>
                      <a:r>
                        <a:rPr lang="el-GR" sz="1600" dirty="0">
                          <a:effectLst/>
                          <a:latin typeface="+mn-lt"/>
                          <a:ea typeface="Times New Roman"/>
                          <a:cs typeface="Times New Roman"/>
                        </a:rPr>
                        <a:t>Γ6</a:t>
                      </a:r>
                    </a:p>
                  </a:txBody>
                  <a:tcPr marL="68580" marR="68580" marT="0" marB="0"/>
                </a:tc>
              </a:tr>
              <a:tr h="170201">
                <a:tc>
                  <a:txBody>
                    <a:bodyPr/>
                    <a:lstStyle/>
                    <a:p>
                      <a:pPr algn="ctr">
                        <a:spcAft>
                          <a:spcPts val="0"/>
                        </a:spcAft>
                      </a:pPr>
                      <a:r>
                        <a:rPr lang="el-GR" sz="1600">
                          <a:effectLst/>
                          <a:latin typeface="+mn-lt"/>
                          <a:ea typeface="Times New Roman"/>
                          <a:cs typeface="Times New Roman"/>
                        </a:rPr>
                        <a:t>50</a:t>
                      </a:r>
                    </a:p>
                  </a:txBody>
                  <a:tcPr marL="68580" marR="68580" marT="0" marB="0"/>
                </a:tc>
                <a:tc>
                  <a:txBody>
                    <a:bodyPr/>
                    <a:lstStyle/>
                    <a:p>
                      <a:pPr algn="ctr">
                        <a:spcAft>
                          <a:spcPts val="0"/>
                        </a:spcAft>
                      </a:pPr>
                      <a:r>
                        <a:rPr lang="el-GR" sz="1600" dirty="0">
                          <a:effectLst/>
                          <a:latin typeface="+mn-lt"/>
                          <a:ea typeface="Times New Roman"/>
                          <a:cs typeface="Times New Roman"/>
                        </a:rPr>
                        <a:t>Α3</a:t>
                      </a:r>
                    </a:p>
                  </a:txBody>
                  <a:tcPr marL="68580" marR="68580" marT="0" marB="0"/>
                </a:tc>
              </a:tr>
            </a:tbl>
          </a:graphicData>
        </a:graphic>
      </p:graphicFrame>
    </p:spTree>
    <p:extLst>
      <p:ext uri="{BB962C8B-B14F-4D97-AF65-F5344CB8AC3E}">
        <p14:creationId xmlns:p14="http://schemas.microsoft.com/office/powerpoint/2010/main" xmlns="" val="123624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Picture 5"/>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395536" y="1268760"/>
            <a:ext cx="8207375" cy="476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 Ορθογώνιο"/>
          <p:cNvSpPr/>
          <p:nvPr/>
        </p:nvSpPr>
        <p:spPr>
          <a:xfrm>
            <a:off x="5940152" y="2780928"/>
            <a:ext cx="8640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COURSE</a:t>
            </a:r>
            <a:endParaRPr lang="en-US" sz="1400" dirty="0"/>
          </a:p>
        </p:txBody>
      </p:sp>
    </p:spTree>
    <p:extLst>
      <p:ext uri="{BB962C8B-B14F-4D97-AF65-F5344CB8AC3E}">
        <p14:creationId xmlns:p14="http://schemas.microsoft.com/office/powerpoint/2010/main" xmlns="" val="2828774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normAutofit/>
          </a:bodyPr>
          <a:lstStyle/>
          <a:p>
            <a:pPr eaLnBrk="1" hangingPunct="1"/>
            <a:endParaRPr lang="el-GR" altLang="el-GR" sz="2800" dirty="0" smtClean="0"/>
          </a:p>
        </p:txBody>
      </p:sp>
      <p:sp>
        <p:nvSpPr>
          <p:cNvPr id="2" name="Content Placeholder 1"/>
          <p:cNvSpPr>
            <a:spLocks noGrp="1"/>
          </p:cNvSpPr>
          <p:nvPr>
            <p:ph idx="1"/>
          </p:nvPr>
        </p:nvSpPr>
        <p:spPr/>
        <p:txBody>
          <a:bodyPr>
            <a:normAutofit/>
          </a:bodyPr>
          <a:lstStyle/>
          <a:p>
            <a:r>
              <a:rPr lang="el-GR" altLang="el-GR" sz="2400" dirty="0"/>
              <a:t>Αν </a:t>
            </a:r>
            <a:r>
              <a:rPr lang="en-US" altLang="el-GR" sz="2400" dirty="0"/>
              <a:t>teaches </a:t>
            </a:r>
            <a:r>
              <a:rPr lang="el-GR" altLang="el-GR" sz="2400" b="1" dirty="0"/>
              <a:t>1</a:t>
            </a:r>
            <a:r>
              <a:rPr lang="en-US" altLang="el-GR" sz="2400" b="1" dirty="0"/>
              <a:t>:N</a:t>
            </a:r>
            <a:r>
              <a:rPr lang="en-US" altLang="el-GR" sz="2400" dirty="0"/>
              <a:t> </a:t>
            </a:r>
            <a:r>
              <a:rPr lang="el-GR" altLang="el-GR" sz="2400" dirty="0"/>
              <a:t>τότε η βάση διαφοροποιείται</a:t>
            </a:r>
            <a:br>
              <a:rPr lang="el-GR" altLang="el-GR" sz="2400" dirty="0"/>
            </a:br>
            <a:r>
              <a:rPr lang="el-GR" altLang="el-GR" sz="2400" dirty="0"/>
              <a:t>Καταργείται ο πίνακας </a:t>
            </a:r>
            <a:r>
              <a:rPr lang="en-US" altLang="el-GR" sz="2400" dirty="0"/>
              <a:t>teaches </a:t>
            </a:r>
            <a:r>
              <a:rPr lang="el-GR" altLang="el-GR" sz="2400" dirty="0"/>
              <a:t>και προστίθεται η στήλη </a:t>
            </a:r>
            <a:r>
              <a:rPr lang="en-US" altLang="el-GR" sz="2400" dirty="0" err="1"/>
              <a:t>professor_code</a:t>
            </a:r>
            <a:r>
              <a:rPr lang="en-US" altLang="el-GR" sz="2400" dirty="0"/>
              <a:t> </a:t>
            </a:r>
            <a:r>
              <a:rPr lang="el-GR" altLang="el-GR" sz="2400" dirty="0"/>
              <a:t>στον πίνακα </a:t>
            </a:r>
            <a:r>
              <a:rPr lang="en-US" altLang="el-GR" sz="2400" dirty="0" smtClean="0"/>
              <a:t>course</a:t>
            </a:r>
            <a:endParaRPr lang="el-GR" sz="2400" dirty="0"/>
          </a:p>
        </p:txBody>
      </p:sp>
      <p:pic>
        <p:nvPicPr>
          <p:cNvPr id="21507" name="Picture 1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043608" y="2398458"/>
            <a:ext cx="6736037" cy="3910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 Ορθογώνιο"/>
          <p:cNvSpPr/>
          <p:nvPr/>
        </p:nvSpPr>
        <p:spPr>
          <a:xfrm>
            <a:off x="5580112" y="3645024"/>
            <a:ext cx="8640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COURSE</a:t>
            </a:r>
            <a:endParaRPr lang="en-US" sz="1400" dirty="0"/>
          </a:p>
        </p:txBody>
      </p:sp>
    </p:spTree>
    <p:extLst>
      <p:ext uri="{BB962C8B-B14F-4D97-AF65-F5344CB8AC3E}">
        <p14:creationId xmlns:p14="http://schemas.microsoft.com/office/powerpoint/2010/main" xmlns="" val="36017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a:t>
            </a:r>
            <a:r>
              <a:rPr lang="el-GR" sz="2400" dirty="0" smtClean="0">
                <a:cs typeface="Arial" charset="0"/>
              </a:rPr>
              <a:t>παρουσιάσει - επαναλάβει </a:t>
            </a:r>
            <a:r>
              <a:rPr lang="el-GR" sz="2400" dirty="0">
                <a:cs typeface="Arial" charset="0"/>
              </a:rPr>
              <a:t>τις απαραίτητες έννοιες ώστε οι φοιτητές να κατανοήσουν την τεχνολογία των βάσεων </a:t>
            </a:r>
            <a:r>
              <a:rPr lang="el-GR" sz="2400" dirty="0" err="1">
                <a:cs typeface="Arial" charset="0"/>
              </a:rPr>
              <a:t>δεδοµένων</a:t>
            </a:r>
            <a:r>
              <a:rPr lang="el-GR" sz="2400" dirty="0">
                <a:cs typeface="Arial" charset="0"/>
              </a:rPr>
              <a:t> και των </a:t>
            </a:r>
            <a:r>
              <a:rPr lang="el-GR" sz="2400" dirty="0" err="1">
                <a:cs typeface="Arial" charset="0"/>
              </a:rPr>
              <a:t>συστηµάτων</a:t>
            </a:r>
            <a:r>
              <a:rPr lang="el-GR" sz="2400" dirty="0">
                <a:cs typeface="Arial" charset="0"/>
              </a:rPr>
              <a:t> βάσεων </a:t>
            </a:r>
            <a:r>
              <a:rPr lang="el-GR" sz="2400" dirty="0" err="1">
                <a:cs typeface="Arial" charset="0"/>
              </a:rPr>
              <a:t>δεδοµένων</a:t>
            </a:r>
            <a:r>
              <a:rPr lang="el-GR" sz="2400" dirty="0">
                <a:cs typeface="Arial" charset="0"/>
              </a:rPr>
              <a:t>. Έµφαση δίδεται στην παρουσίαση των εννοιών </a:t>
            </a:r>
            <a:r>
              <a:rPr lang="el-GR" sz="2400" dirty="0" smtClean="0">
                <a:cs typeface="Arial" charset="0"/>
              </a:rPr>
              <a:t>της μοντελοποίησης και της </a:t>
            </a:r>
            <a:r>
              <a:rPr lang="el-GR" sz="2400" dirty="0" err="1" smtClean="0">
                <a:cs typeface="Arial" charset="0"/>
              </a:rPr>
              <a:t>κανονικοποίησης</a:t>
            </a:r>
            <a:endParaRPr lang="el-GR" sz="2400" dirty="0">
              <a:cs typeface="Arial" charset="0"/>
            </a:endParaRP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p14="http://schemas.microsoft.com/office/powerpoint/2010/main" xmlns="" val="724566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βιβλιοθήκης</a:t>
            </a:r>
          </a:p>
        </p:txBody>
      </p:sp>
      <p:sp>
        <p:nvSpPr>
          <p:cNvPr id="7" name="6 - Θέση περιεχομένου"/>
          <p:cNvSpPr>
            <a:spLocks noGrp="1"/>
          </p:cNvSpPr>
          <p:nvPr>
            <p:ph idx="1"/>
          </p:nvPr>
        </p:nvSpPr>
        <p:spPr/>
        <p:txBody>
          <a:bodyPr/>
          <a:lstStyle/>
          <a:p>
            <a:endParaRPr lang="en-US"/>
          </a:p>
        </p:txBody>
      </p:sp>
      <p:pic>
        <p:nvPicPr>
          <p:cNvPr id="8" name="Picture 7"/>
          <p:cNvPicPr>
            <a:picLocks noChangeAspect="1" noChangeArrowheads="1"/>
          </p:cNvPicPr>
          <p:nvPr/>
        </p:nvPicPr>
        <p:blipFill>
          <a:blip r:embed="rId2" cstate="print"/>
          <a:srcRect/>
          <a:stretch>
            <a:fillRect/>
          </a:stretch>
        </p:blipFill>
        <p:spPr bwMode="auto">
          <a:xfrm>
            <a:off x="179512" y="260648"/>
            <a:ext cx="1066800" cy="904875"/>
          </a:xfrm>
          <a:prstGeom prst="rect">
            <a:avLst/>
          </a:prstGeom>
          <a:noFill/>
          <a:ln w="9525">
            <a:noFill/>
            <a:round/>
            <a:headEnd/>
            <a:tailEnd/>
          </a:ln>
        </p:spPr>
      </p:pic>
    </p:spTree>
    <p:extLst>
      <p:ext uri="{BB962C8B-B14F-4D97-AF65-F5344CB8AC3E}">
        <p14:creationId xmlns:p14="http://schemas.microsoft.com/office/powerpoint/2010/main" xmlns="" val="381451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smtClean="0"/>
              <a:t>Απλοποιημένη βιβλιοθήκη</a:t>
            </a:r>
          </a:p>
        </p:txBody>
      </p:sp>
      <p:sp>
        <p:nvSpPr>
          <p:cNvPr id="22531" name="Rectangle 3"/>
          <p:cNvSpPr>
            <a:spLocks noGrp="1" noChangeArrowheads="1"/>
          </p:cNvSpPr>
          <p:nvPr>
            <p:ph idx="1"/>
          </p:nvPr>
        </p:nvSpPr>
        <p:spPr/>
        <p:txBody>
          <a:bodyPr>
            <a:normAutofit/>
          </a:bodyPr>
          <a:lstStyle/>
          <a:p>
            <a:pPr eaLnBrk="1" hangingPunct="1"/>
            <a:r>
              <a:rPr lang="en-GB" altLang="el-GR" sz="2800" dirty="0" smtClean="0"/>
              <a:t>BOOK(</a:t>
            </a:r>
            <a:r>
              <a:rPr lang="en-GB" altLang="el-GR" sz="2800" u="sng" dirty="0" smtClean="0"/>
              <a:t>ISBN</a:t>
            </a:r>
            <a:r>
              <a:rPr lang="en-GB" altLang="el-GR" sz="2800" dirty="0" smtClean="0"/>
              <a:t>, Title, Pub</a:t>
            </a:r>
            <a:r>
              <a:rPr lang="el-GR" altLang="el-GR" sz="2800" dirty="0" smtClean="0"/>
              <a:t>_</a:t>
            </a:r>
            <a:r>
              <a:rPr lang="en-US" altLang="el-GR" sz="2800" dirty="0" smtClean="0"/>
              <a:t>code</a:t>
            </a:r>
            <a:r>
              <a:rPr lang="en-GB" altLang="el-GR" sz="2800" dirty="0" smtClean="0"/>
              <a:t>, </a:t>
            </a:r>
            <a:r>
              <a:rPr lang="en-GB" altLang="el-GR" sz="2800" dirty="0" err="1" smtClean="0"/>
              <a:t>Subject_code</a:t>
            </a:r>
            <a:r>
              <a:rPr lang="en-GB" altLang="el-GR" sz="2800" dirty="0" smtClean="0"/>
              <a:t>, </a:t>
            </a:r>
            <a:r>
              <a:rPr lang="en-GB" altLang="el-GR" sz="2800" dirty="0" err="1" smtClean="0"/>
              <a:t>Lang_Code</a:t>
            </a:r>
            <a:r>
              <a:rPr lang="en-GB" altLang="el-GR" sz="2800" dirty="0" smtClean="0"/>
              <a:t>)</a:t>
            </a:r>
          </a:p>
          <a:p>
            <a:pPr eaLnBrk="1" hangingPunct="1"/>
            <a:r>
              <a:rPr lang="en-GB" altLang="el-GR" sz="2800" dirty="0" smtClean="0"/>
              <a:t>AUTHOR (</a:t>
            </a:r>
            <a:r>
              <a:rPr lang="en-GB" altLang="el-GR" sz="2800" u="sng" dirty="0" smtClean="0"/>
              <a:t>Author</a:t>
            </a:r>
            <a:r>
              <a:rPr lang="en-US" altLang="el-GR" sz="2800" u="sng" dirty="0" smtClean="0"/>
              <a:t>_</a:t>
            </a:r>
            <a:r>
              <a:rPr lang="en-GB" altLang="el-GR" sz="2800" u="sng" dirty="0" smtClean="0"/>
              <a:t>No</a:t>
            </a:r>
            <a:r>
              <a:rPr lang="en-GB" altLang="el-GR" sz="2800" dirty="0" smtClean="0"/>
              <a:t>, </a:t>
            </a:r>
            <a:r>
              <a:rPr lang="en-US" altLang="el-GR" sz="2800" dirty="0" smtClean="0"/>
              <a:t>Surname, </a:t>
            </a:r>
            <a:r>
              <a:rPr lang="en-GB" altLang="el-GR" sz="2800" dirty="0" smtClean="0"/>
              <a:t>Name)</a:t>
            </a:r>
            <a:endParaRPr lang="el-GR" altLang="el-GR" sz="2800" dirty="0" smtClean="0"/>
          </a:p>
          <a:p>
            <a:pPr eaLnBrk="1" hangingPunct="1"/>
            <a:r>
              <a:rPr lang="el-GR" altLang="el-GR" sz="2800" dirty="0" smtClean="0"/>
              <a:t>CATEGOR</a:t>
            </a:r>
            <a:r>
              <a:rPr lang="en-US" altLang="el-GR" sz="2800" dirty="0" smtClean="0"/>
              <a:t>Y</a:t>
            </a:r>
            <a:r>
              <a:rPr lang="el-GR" altLang="el-GR" sz="2800" dirty="0" smtClean="0"/>
              <a:t> (</a:t>
            </a:r>
            <a:r>
              <a:rPr lang="en-US" altLang="el-GR" sz="2800" u="sng" dirty="0" smtClean="0"/>
              <a:t>Subject_</a:t>
            </a:r>
            <a:r>
              <a:rPr lang="el-GR" altLang="el-GR" sz="2800" u="sng" dirty="0" err="1" smtClean="0"/>
              <a:t>Code</a:t>
            </a:r>
            <a:r>
              <a:rPr lang="el-GR" altLang="el-GR" sz="2800" dirty="0" smtClean="0"/>
              <a:t>, </a:t>
            </a:r>
            <a:r>
              <a:rPr lang="en-US" altLang="el-GR" sz="2800" dirty="0" smtClean="0"/>
              <a:t>Subject</a:t>
            </a:r>
            <a:r>
              <a:rPr lang="el-GR" altLang="el-GR" sz="2800" dirty="0" smtClean="0"/>
              <a:t>)</a:t>
            </a:r>
          </a:p>
          <a:p>
            <a:pPr eaLnBrk="1" hangingPunct="1"/>
            <a:r>
              <a:rPr lang="el-GR" altLang="el-GR" sz="2800" dirty="0" smtClean="0"/>
              <a:t>WRITER (</a:t>
            </a:r>
            <a:r>
              <a:rPr lang="el-GR" altLang="el-GR" sz="2800" u="sng" dirty="0" smtClean="0"/>
              <a:t>ISBN, </a:t>
            </a:r>
            <a:r>
              <a:rPr lang="el-GR" altLang="el-GR" sz="2800" u="sng" dirty="0" err="1" smtClean="0"/>
              <a:t>Author</a:t>
            </a:r>
            <a:r>
              <a:rPr lang="en-US" altLang="el-GR" sz="2800" u="sng" dirty="0" smtClean="0"/>
              <a:t>_</a:t>
            </a:r>
            <a:r>
              <a:rPr lang="el-GR" altLang="el-GR" sz="2800" u="sng" dirty="0" err="1" smtClean="0"/>
              <a:t>No</a:t>
            </a:r>
            <a:r>
              <a:rPr lang="el-GR" altLang="el-GR" sz="2800" dirty="0" smtClean="0"/>
              <a:t>)</a:t>
            </a:r>
          </a:p>
          <a:p>
            <a:pPr eaLnBrk="1" hangingPunct="1"/>
            <a:r>
              <a:rPr lang="el-GR" altLang="el-GR" sz="2800" dirty="0" smtClean="0"/>
              <a:t>PUBLISHER (</a:t>
            </a:r>
            <a:r>
              <a:rPr lang="el-GR" altLang="el-GR" sz="2800" u="sng" dirty="0" err="1" smtClean="0"/>
              <a:t>Pub</a:t>
            </a:r>
            <a:r>
              <a:rPr lang="en-US" altLang="el-GR" sz="2800" u="sng" dirty="0" smtClean="0"/>
              <a:t>_code</a:t>
            </a:r>
            <a:r>
              <a:rPr lang="el-GR" altLang="el-GR" sz="2800" dirty="0" smtClean="0"/>
              <a:t>, </a:t>
            </a:r>
            <a:r>
              <a:rPr lang="en-US" altLang="el-GR" sz="2800" dirty="0" err="1" smtClean="0"/>
              <a:t>pubname</a:t>
            </a:r>
            <a:r>
              <a:rPr lang="en-US" altLang="el-GR" sz="2800" dirty="0" smtClean="0"/>
              <a:t>, </a:t>
            </a:r>
            <a:r>
              <a:rPr lang="el-GR" altLang="el-GR" sz="2800" dirty="0" err="1" smtClean="0"/>
              <a:t>Loc</a:t>
            </a:r>
            <a:r>
              <a:rPr lang="el-GR" altLang="el-GR" sz="2800" dirty="0" smtClean="0"/>
              <a:t>)</a:t>
            </a:r>
          </a:p>
          <a:p>
            <a:pPr eaLnBrk="1" hangingPunct="1"/>
            <a:r>
              <a:rPr lang="el-GR" altLang="el-GR" sz="2800" dirty="0" err="1" smtClean="0"/>
              <a:t>LANGUAGE(</a:t>
            </a:r>
            <a:r>
              <a:rPr lang="el-GR" altLang="el-GR" sz="2800" u="sng" dirty="0" err="1" smtClean="0"/>
              <a:t>Lang_Code</a:t>
            </a:r>
            <a:r>
              <a:rPr lang="el-GR" altLang="el-GR" sz="2800" dirty="0" smtClean="0"/>
              <a:t>, </a:t>
            </a:r>
            <a:r>
              <a:rPr lang="el-GR" altLang="el-GR" sz="2800" dirty="0" err="1" smtClean="0"/>
              <a:t>Lang</a:t>
            </a:r>
            <a:r>
              <a:rPr lang="el-GR" altLang="el-GR" sz="2800" dirty="0" smtClean="0"/>
              <a:t>)</a:t>
            </a:r>
          </a:p>
        </p:txBody>
      </p:sp>
    </p:spTree>
    <p:extLst>
      <p:ext uri="{BB962C8B-B14F-4D97-AF65-F5344CB8AC3E}">
        <p14:creationId xmlns:p14="http://schemas.microsoft.com/office/powerpoint/2010/main" xmlns="" val="1975882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3554" name="Picture 4"/>
          <p:cNvPicPr>
            <a:picLocks noGrp="1" noChangeAspect="1" noChangeArrowheads="1"/>
          </p:cNvPicPr>
          <p:nvPr>
            <p:ph idx="1"/>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tretch>
            <a:fillRect/>
          </a:stretch>
        </p:blipFill>
        <p:spPr>
          <a:xfrm>
            <a:off x="457200" y="1419256"/>
            <a:ext cx="8229600" cy="4595750"/>
          </a:xfrm>
          <a:noFill/>
        </p:spPr>
      </p:pic>
    </p:spTree>
    <p:extLst>
      <p:ext uri="{BB962C8B-B14F-4D97-AF65-F5344CB8AC3E}">
        <p14:creationId xmlns:p14="http://schemas.microsoft.com/office/powerpoint/2010/main" xmlns="" val="2074453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βάσης δεδομένων προσωπικού </a:t>
            </a:r>
          </a:p>
        </p:txBody>
      </p:sp>
      <p:sp>
        <p:nvSpPr>
          <p:cNvPr id="7" name="6 - Θέση περιεχομένου"/>
          <p:cNvSpPr>
            <a:spLocks noGrp="1"/>
          </p:cNvSpPr>
          <p:nvPr>
            <p:ph idx="1"/>
          </p:nvPr>
        </p:nvSpPr>
        <p:spPr>
          <a:xfrm>
            <a:off x="457200" y="1196752"/>
            <a:ext cx="8229600" cy="4464496"/>
          </a:xfrm>
        </p:spPr>
        <p:txBody>
          <a:bodyPr/>
          <a:lstStyle/>
          <a:p>
            <a:endParaRPr lang="en-US" dirty="0"/>
          </a:p>
        </p:txBody>
      </p:sp>
      <p:pic>
        <p:nvPicPr>
          <p:cNvPr id="8" name="Picture 7"/>
          <p:cNvPicPr>
            <a:picLocks noChangeAspect="1" noChangeArrowheads="1"/>
          </p:cNvPicPr>
          <p:nvPr/>
        </p:nvPicPr>
        <p:blipFill>
          <a:blip r:embed="rId2" cstate="print"/>
          <a:srcRect/>
          <a:stretch>
            <a:fillRect/>
          </a:stretch>
        </p:blipFill>
        <p:spPr bwMode="auto">
          <a:xfrm>
            <a:off x="179512" y="260648"/>
            <a:ext cx="1066800" cy="904875"/>
          </a:xfrm>
          <a:prstGeom prst="rect">
            <a:avLst/>
          </a:prstGeom>
          <a:noFill/>
          <a:ln w="9525">
            <a:noFill/>
            <a:round/>
            <a:headEnd/>
            <a:tailEnd/>
          </a:ln>
        </p:spPr>
      </p:pic>
    </p:spTree>
    <p:extLst>
      <p:ext uri="{BB962C8B-B14F-4D97-AF65-F5344CB8AC3E}">
        <p14:creationId xmlns:p14="http://schemas.microsoft.com/office/powerpoint/2010/main" xmlns="" val="1750934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l-GR" altLang="el-GR" sz="3200" b="1" dirty="0" smtClean="0"/>
              <a:t>Απλοποιημένη βάση διαχείρισης προσωπικού (</a:t>
            </a:r>
            <a:r>
              <a:rPr lang="en-US" altLang="el-GR" sz="3200" b="1" dirty="0" smtClean="0"/>
              <a:t>personnel</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xmlns="" val="2214911406"/>
              </p:ext>
            </p:extLst>
          </p:nvPr>
        </p:nvGraphicFramePr>
        <p:xfrm>
          <a:off x="107505" y="1556792"/>
          <a:ext cx="8928990" cy="3434080"/>
        </p:xfrm>
        <a:graphic>
          <a:graphicData uri="http://schemas.openxmlformats.org/drawingml/2006/table">
            <a:tbl>
              <a:tblPr firstRow="1" bandRow="1">
                <a:tableStyleId>{5C22544A-7EE6-4342-B048-85BDC9FD1C3A}</a:tableStyleId>
              </a:tblPr>
              <a:tblGrid>
                <a:gridCol w="1008110"/>
                <a:gridCol w="720080"/>
                <a:gridCol w="792088"/>
                <a:gridCol w="576064"/>
                <a:gridCol w="792088"/>
                <a:gridCol w="720080"/>
                <a:gridCol w="720080"/>
                <a:gridCol w="864096"/>
                <a:gridCol w="1112852"/>
                <a:gridCol w="811726"/>
                <a:gridCol w="811726"/>
              </a:tblGrid>
              <a:tr h="370840">
                <a:tc>
                  <a:txBody>
                    <a:bodyPr/>
                    <a:lstStyle/>
                    <a:p>
                      <a:pPr algn="just">
                        <a:spcAft>
                          <a:spcPts val="0"/>
                        </a:spcAft>
                      </a:pPr>
                      <a:r>
                        <a:rPr lang="el-GR" sz="1600">
                          <a:effectLst/>
                          <a:latin typeface="+mn-lt"/>
                          <a:ea typeface="Times New Roman"/>
                        </a:rPr>
                        <a:t>ENAME</a:t>
                      </a:r>
                    </a:p>
                  </a:txBody>
                  <a:tcPr marL="68580" marR="68580" marT="0" marB="0"/>
                </a:tc>
                <a:tc>
                  <a:txBody>
                    <a:bodyPr/>
                    <a:lstStyle/>
                    <a:p>
                      <a:pPr algn="just">
                        <a:spcAft>
                          <a:spcPts val="0"/>
                        </a:spcAft>
                      </a:pPr>
                      <a:r>
                        <a:rPr lang="el-GR" sz="1600">
                          <a:effectLst/>
                          <a:latin typeface="+mn-lt"/>
                          <a:ea typeface="Times New Roman"/>
                        </a:rPr>
                        <a:t>LANG</a:t>
                      </a:r>
                      <a:r>
                        <a:rPr lang="en-US" sz="1600">
                          <a:effectLst/>
                          <a:latin typeface="+mn-lt"/>
                          <a:ea typeface="Times New Roman"/>
                        </a:rPr>
                        <a:t>UAGE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LANG_CODE</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USE</a:t>
                      </a:r>
                    </a:p>
                  </a:txBody>
                  <a:tcPr marL="68580" marR="68580" marT="0" marB="0"/>
                </a:tc>
                <a:tc>
                  <a:txBody>
                    <a:bodyPr/>
                    <a:lstStyle/>
                    <a:p>
                      <a:pPr algn="just">
                        <a:spcAft>
                          <a:spcPts val="0"/>
                        </a:spcAft>
                      </a:pPr>
                      <a:r>
                        <a:rPr lang="en-US" sz="1600">
                          <a:effectLst/>
                          <a:latin typeface="+mn-lt"/>
                          <a:ea typeface="Times New Roman"/>
                        </a:rPr>
                        <a:t>EMP</a:t>
                      </a:r>
                      <a:endParaRPr lang="el-GR" sz="1600">
                        <a:effectLst/>
                        <a:latin typeface="+mn-lt"/>
                        <a:ea typeface="Times New Roman"/>
                      </a:endParaRPr>
                    </a:p>
                    <a:p>
                      <a:pPr algn="just">
                        <a:spcAft>
                          <a:spcPts val="0"/>
                        </a:spcAft>
                      </a:pPr>
                      <a:r>
                        <a:rPr lang="en-US" sz="1600">
                          <a:effectLst/>
                          <a:latin typeface="+mn-lt"/>
                          <a:ea typeface="Times New Roman"/>
                        </a:rPr>
                        <a:t>NO</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EXPR</a:t>
                      </a:r>
                    </a:p>
                  </a:txBody>
                  <a:tcPr marL="68580" marR="68580" marT="0" marB="0"/>
                </a:tc>
                <a:tc>
                  <a:txBody>
                    <a:bodyPr/>
                    <a:lstStyle/>
                    <a:p>
                      <a:pPr algn="just">
                        <a:spcAft>
                          <a:spcPts val="0"/>
                        </a:spcAft>
                      </a:pPr>
                      <a:r>
                        <a:rPr lang="el-GR" sz="1600">
                          <a:effectLst/>
                          <a:latin typeface="+mn-lt"/>
                          <a:ea typeface="Times New Roman"/>
                        </a:rPr>
                        <a:t>SAL  </a:t>
                      </a:r>
                    </a:p>
                  </a:txBody>
                  <a:tcPr marL="68580" marR="68580" marT="0" marB="0"/>
                </a:tc>
                <a:tc>
                  <a:txBody>
                    <a:bodyPr/>
                    <a:lstStyle/>
                    <a:p>
                      <a:pPr algn="just">
                        <a:spcAft>
                          <a:spcPts val="0"/>
                        </a:spcAft>
                      </a:pPr>
                      <a:r>
                        <a:rPr lang="en-US" sz="1600">
                          <a:effectLst/>
                          <a:latin typeface="+mn-lt"/>
                          <a:ea typeface="Times New Roman"/>
                        </a:rPr>
                        <a:t>P_CODE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PNAME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BUDGET</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P_TIME</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3</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l-GR" sz="1600">
                          <a:effectLst/>
                          <a:latin typeface="+mn-lt"/>
                          <a:ea typeface="Times New Roman"/>
                        </a:rPr>
                        <a:t>1200</a:t>
                      </a:r>
                    </a:p>
                  </a:txBody>
                  <a:tcPr marL="68580" marR="68580" marT="0" marB="0"/>
                </a:tc>
                <a:tc>
                  <a:txBody>
                    <a:bodyPr/>
                    <a:lstStyle/>
                    <a:p>
                      <a:pPr algn="just">
                        <a:spcAft>
                          <a:spcPts val="0"/>
                        </a:spcAft>
                      </a:pPr>
                      <a:r>
                        <a:rPr lang="el-GR" sz="1600">
                          <a:effectLst/>
                          <a:latin typeface="+mn-lt"/>
                          <a:ea typeface="Times New Roman"/>
                        </a:rPr>
                        <a:t>    020</a:t>
                      </a: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80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l-GR" sz="1600">
                          <a:effectLst/>
                          <a:latin typeface="+mn-lt"/>
                          <a:ea typeface="Times New Roman"/>
                        </a:rPr>
                        <a:t>FORTRAN77</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2</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 </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a:t>
                      </a:r>
                      <a:r>
                        <a:rPr lang="en-US" sz="1600">
                          <a:effectLst/>
                          <a:latin typeface="+mn-lt"/>
                          <a:ea typeface="Times New Roman"/>
                        </a:rPr>
                        <a:t> 010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n-US" sz="1600">
                          <a:effectLst/>
                          <a:latin typeface="+mn-lt"/>
                          <a:ea typeface="Times New Roman"/>
                        </a:rPr>
                        <a:t>COBOL</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3</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010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n-US" sz="1600">
                          <a:effectLst/>
                          <a:latin typeface="+mn-lt"/>
                          <a:ea typeface="Times New Roman"/>
                        </a:rPr>
                        <a:t>FORTRAN 77</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2</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020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80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ΚΑΜΑΡ</a:t>
                      </a:r>
                      <a:r>
                        <a:rPr lang="en-US" sz="1600">
                          <a:effectLst/>
                          <a:latin typeface="+mn-lt"/>
                          <a:ea typeface="Times New Roman"/>
                        </a:rPr>
                        <a:t>A</a:t>
                      </a:r>
                      <a:r>
                        <a:rPr lang="el-GR" sz="1600">
                          <a:effectLst/>
                          <a:latin typeface="+mn-lt"/>
                          <a:ea typeface="Times New Roman"/>
                        </a:rPr>
                        <a:t>Σ</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2</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3</a:t>
                      </a:r>
                    </a:p>
                  </a:txBody>
                  <a:tcPr marL="68580" marR="68580" marT="0" marB="0"/>
                </a:tc>
                <a:tc>
                  <a:txBody>
                    <a:bodyPr/>
                    <a:lstStyle/>
                    <a:p>
                      <a:pPr algn="just">
                        <a:spcAft>
                          <a:spcPts val="0"/>
                        </a:spcAft>
                      </a:pPr>
                      <a:r>
                        <a:rPr lang="el-GR" sz="1600">
                          <a:effectLst/>
                          <a:latin typeface="+mn-lt"/>
                          <a:ea typeface="Times New Roman"/>
                        </a:rPr>
                        <a:t>1150</a:t>
                      </a:r>
                    </a:p>
                  </a:txBody>
                  <a:tcPr marL="68580" marR="68580" marT="0" marB="0"/>
                </a:tc>
                <a:tc>
                  <a:txBody>
                    <a:bodyPr/>
                    <a:lstStyle/>
                    <a:p>
                      <a:pPr algn="just">
                        <a:spcAft>
                          <a:spcPts val="0"/>
                        </a:spcAft>
                      </a:pPr>
                      <a:r>
                        <a:rPr lang="el-GR" sz="1600">
                          <a:effectLst/>
                          <a:latin typeface="+mn-lt"/>
                          <a:ea typeface="Times New Roman"/>
                        </a:rPr>
                        <a:t>    010</a:t>
                      </a: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ΚΑΜΑΡ</a:t>
                      </a:r>
                      <a:r>
                        <a:rPr lang="en-US" sz="1600">
                          <a:effectLst/>
                          <a:latin typeface="+mn-lt"/>
                          <a:ea typeface="Times New Roman"/>
                        </a:rPr>
                        <a:t>A</a:t>
                      </a:r>
                      <a:r>
                        <a:rPr lang="el-GR" sz="1600">
                          <a:effectLst/>
                          <a:latin typeface="+mn-lt"/>
                          <a:ea typeface="Times New Roman"/>
                        </a:rPr>
                        <a:t>Σ</a:t>
                      </a:r>
                    </a:p>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PL/I, 1</a:t>
                      </a:r>
                    </a:p>
                  </a:txBody>
                  <a:tcPr marL="68580" marR="68580" marT="0" marB="0"/>
                </a:tc>
                <a:tc>
                  <a:txBody>
                    <a:bodyPr/>
                    <a:lstStyle/>
                    <a:p>
                      <a:pPr algn="just">
                        <a:spcAft>
                          <a:spcPts val="0"/>
                        </a:spcAft>
                      </a:pPr>
                      <a:r>
                        <a:rPr lang="en-US" sz="1600">
                          <a:effectLst/>
                          <a:latin typeface="+mn-lt"/>
                          <a:ea typeface="Times New Roman"/>
                        </a:rPr>
                        <a:t>300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1</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3</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1150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r>
              <a:tr h="370840">
                <a:tc>
                  <a:txBody>
                    <a:bodyPr/>
                    <a:lstStyle/>
                    <a:p>
                      <a:pPr algn="just">
                        <a:spcAft>
                          <a:spcPts val="0"/>
                        </a:spcAft>
                      </a:pPr>
                      <a:r>
                        <a:rPr lang="el-GR" sz="1600">
                          <a:effectLst/>
                          <a:latin typeface="+mn-lt"/>
                          <a:ea typeface="Times New Roman"/>
                        </a:rPr>
                        <a:t>ΣΠΥΡΟΥ</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n-US" sz="1600">
                          <a:effectLst/>
                          <a:latin typeface="+mn-lt"/>
                          <a:ea typeface="Times New Roman"/>
                        </a:rPr>
                        <a:t>300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l-GR" sz="1600">
                          <a:effectLst/>
                          <a:latin typeface="+mn-lt"/>
                          <a:ea typeface="Times New Roman"/>
                        </a:rPr>
                        <a:t>1450</a:t>
                      </a:r>
                    </a:p>
                  </a:txBody>
                  <a:tcPr marL="68580" marR="68580" marT="0" marB="0"/>
                </a:tc>
                <a:tc>
                  <a:txBody>
                    <a:bodyPr/>
                    <a:lstStyle/>
                    <a:p>
                      <a:pPr algn="just">
                        <a:spcAft>
                          <a:spcPts val="0"/>
                        </a:spcAft>
                      </a:pPr>
                      <a:r>
                        <a:rPr lang="el-GR" sz="1600">
                          <a:effectLst/>
                          <a:latin typeface="+mn-lt"/>
                          <a:ea typeface="Times New Roman"/>
                        </a:rPr>
                        <a:t>   020</a:t>
                      </a: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dirty="0">
                          <a:effectLst/>
                          <a:latin typeface="+mn-lt"/>
                          <a:ea typeface="Times New Roman"/>
                        </a:rPr>
                        <a:t>100</a:t>
                      </a:r>
                      <a:endParaRPr lang="el-GR" sz="1600" dirty="0">
                        <a:effectLst/>
                        <a:latin typeface="+mn-lt"/>
                        <a:ea typeface="Times New Roman"/>
                      </a:endParaRPr>
                    </a:p>
                  </a:txBody>
                  <a:tcPr marL="68580" marR="68580" marT="0" marB="0"/>
                </a:tc>
              </a:tr>
            </a:tbl>
          </a:graphicData>
        </a:graphic>
      </p:graphicFrame>
      <p:sp>
        <p:nvSpPr>
          <p:cNvPr id="4" name="Rectangle 3"/>
          <p:cNvSpPr/>
          <p:nvPr/>
        </p:nvSpPr>
        <p:spPr>
          <a:xfrm>
            <a:off x="107503" y="5049883"/>
            <a:ext cx="6284797" cy="646331"/>
          </a:xfrm>
          <a:prstGeom prst="rect">
            <a:avLst/>
          </a:prstGeom>
        </p:spPr>
        <p:txBody>
          <a:bodyPr wrap="non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r>
              <a:rPr lang="el-GR" b="1" dirty="0" smtClean="0">
                <a:latin typeface="+mn-lt"/>
              </a:rPr>
              <a:t>Σχήμα</a:t>
            </a:r>
            <a:r>
              <a:rPr lang="el-GR" dirty="0" smtClean="0">
                <a:latin typeface="+mn-lt"/>
              </a:rPr>
              <a:t>  </a:t>
            </a:r>
            <a:r>
              <a:rPr lang="el-GR" dirty="0">
                <a:latin typeface="+mn-lt"/>
              </a:rPr>
              <a:t>Πρώτη κανονική μορφή βάσης δεδομένων προσωπικού</a:t>
            </a:r>
          </a:p>
        </p:txBody>
      </p:sp>
    </p:spTree>
    <p:extLst>
      <p:ext uri="{BB962C8B-B14F-4D97-AF65-F5344CB8AC3E}">
        <p14:creationId xmlns:p14="http://schemas.microsoft.com/office/powerpoint/2010/main" xmlns="" val="1040423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3" name="Rectangle 2"/>
          <p:cNvSpPr/>
          <p:nvPr/>
        </p:nvSpPr>
        <p:spPr>
          <a:xfrm>
            <a:off x="251520" y="1844824"/>
            <a:ext cx="7848872" cy="1200329"/>
          </a:xfrm>
          <a:prstGeom prst="rect">
            <a:avLst/>
          </a:prstGeom>
        </p:spPr>
        <p:txBody>
          <a:bodyPr wrap="square">
            <a:spAutoFit/>
          </a:bodyPr>
          <a:lstStyle/>
          <a:p>
            <a:r>
              <a:rPr lang="el-GR" altLang="el-GR" sz="2400" b="1" dirty="0" smtClean="0">
                <a:solidFill>
                  <a:schemeClr val="accent4"/>
                </a:solidFill>
                <a:cs typeface="Arial" charset="0"/>
              </a:rPr>
              <a:t>Υπενθυμίζουμε τους Κανόνες για τη διαδικασία της κανονικοποίησης. Εφαρμόστε τους στη Διαχείριση της βάσης προσωπικού.</a:t>
            </a:r>
          </a:p>
        </p:txBody>
      </p:sp>
      <p:sp>
        <p:nvSpPr>
          <p:cNvPr id="7" name="6 - Θέση περιεχομένου"/>
          <p:cNvSpPr>
            <a:spLocks noGrp="1"/>
          </p:cNvSpPr>
          <p:nvPr>
            <p:ph idx="1"/>
          </p:nvPr>
        </p:nvSpPr>
        <p:spPr>
          <a:xfrm>
            <a:off x="457200" y="1196752"/>
            <a:ext cx="8229600" cy="3528392"/>
          </a:xfrm>
        </p:spPr>
        <p:txBody>
          <a:bodyPr/>
          <a:lstStyle/>
          <a:p>
            <a:endParaRPr lang="en-US" dirty="0"/>
          </a:p>
        </p:txBody>
      </p:sp>
      <p:pic>
        <p:nvPicPr>
          <p:cNvPr id="8" name="Picture 7"/>
          <p:cNvPicPr>
            <a:picLocks noChangeAspect="1" noChangeArrowheads="1"/>
          </p:cNvPicPr>
          <p:nvPr/>
        </p:nvPicPr>
        <p:blipFill>
          <a:blip r:embed="rId2" cstate="print"/>
          <a:srcRect/>
          <a:stretch>
            <a:fillRect/>
          </a:stretch>
        </p:blipFill>
        <p:spPr bwMode="auto">
          <a:xfrm>
            <a:off x="179512" y="260648"/>
            <a:ext cx="1066800" cy="904875"/>
          </a:xfrm>
          <a:prstGeom prst="rect">
            <a:avLst/>
          </a:prstGeom>
          <a:noFill/>
          <a:ln w="9525">
            <a:noFill/>
            <a:round/>
            <a:headEnd/>
            <a:tailEnd/>
          </a:ln>
        </p:spPr>
      </p:pic>
    </p:spTree>
    <p:extLst>
      <p:ext uri="{BB962C8B-B14F-4D97-AF65-F5344CB8AC3E}">
        <p14:creationId xmlns:p14="http://schemas.microsoft.com/office/powerpoint/2010/main" xmlns="" val="3137022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4578" name="Rectangle 3"/>
          <p:cNvSpPr>
            <a:spLocks noGrp="1" noChangeArrowheads="1"/>
          </p:cNvSpPr>
          <p:nvPr>
            <p:ph idx="1"/>
          </p:nvPr>
        </p:nvSpPr>
        <p:spPr/>
        <p:txBody>
          <a:bodyPr>
            <a:normAutofit/>
          </a:bodyPr>
          <a:lstStyle/>
          <a:p>
            <a:pPr eaLnBrk="1" hangingPunct="1">
              <a:lnSpc>
                <a:spcPct val="80000"/>
              </a:lnSpc>
            </a:pPr>
            <a:r>
              <a:rPr lang="el-GR" altLang="el-GR" sz="2200" b="1" dirty="0" err="1" smtClean="0">
                <a:solidFill>
                  <a:srgbClr val="820000"/>
                </a:solidFill>
              </a:rPr>
              <a:t>Kανόνας</a:t>
            </a:r>
            <a:r>
              <a:rPr lang="el-GR" altLang="el-GR" sz="2200" b="1" dirty="0" smtClean="0">
                <a:solidFill>
                  <a:srgbClr val="820000"/>
                </a:solidFill>
              </a:rPr>
              <a:t> 1</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Σε μια σχέση/πίνακα δεν πρέπει να εμφανίζονται σύνθετα πεδία ορισμού ανά ιδιότητα (</a:t>
            </a:r>
            <a:r>
              <a:rPr lang="el-GR" altLang="el-GR" sz="2200" dirty="0" err="1" smtClean="0"/>
              <a:t>στήλη),δηλαδή</a:t>
            </a:r>
            <a:r>
              <a:rPr lang="el-GR" altLang="el-GR" sz="2200" dirty="0" smtClean="0"/>
              <a:t>, σε περιγραφική προσέγγιση για κάθε γραμμή του πίνακα, κάθε στήλη αντιστοιχεί σε απλό χαρακτηριστικό και πρέπει να περιέχει ακριβώς μια τιμή.</a:t>
            </a:r>
            <a:endParaRPr lang="el-GR" altLang="el-GR" sz="2200" b="1" dirty="0" smtClean="0"/>
          </a:p>
          <a:p>
            <a:pPr eaLnBrk="1" hangingPunct="1">
              <a:lnSpc>
                <a:spcPct val="80000"/>
              </a:lnSpc>
            </a:pPr>
            <a:r>
              <a:rPr lang="el-GR" altLang="el-GR" sz="2200" b="1" dirty="0" smtClean="0">
                <a:solidFill>
                  <a:srgbClr val="820000"/>
                </a:solidFill>
              </a:rPr>
              <a:t>Κανόνας 2</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Αν το κύριο κλειδί της σχέσης, δηλαδή το κλειδί που ορίζει μονοσήμαντα όλες τις στήλες, είναι σύνθετο (αποτελείται από περισσότερες από μια ιδιότητες) και ένα τμήμα του ορίζει μονοσήμαντα ιδιότητες (στήλες) πρέπει το τμήμα αυτό και οι αντίστοιχες ιδιότητες (στήλες) να αποτελέσουν μια ξεχωριστή σχέση.</a:t>
            </a:r>
            <a:endParaRPr lang="el-GR" altLang="el-GR" sz="2200" b="1" dirty="0" smtClean="0"/>
          </a:p>
          <a:p>
            <a:pPr eaLnBrk="1" hangingPunct="1">
              <a:lnSpc>
                <a:spcPct val="80000"/>
              </a:lnSpc>
            </a:pPr>
            <a:r>
              <a:rPr lang="el-GR" altLang="el-GR" sz="2200" b="1" dirty="0" smtClean="0">
                <a:solidFill>
                  <a:srgbClr val="820000"/>
                </a:solidFill>
              </a:rPr>
              <a:t>Κανόνας 3</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Σε κάθε γραμμή του πίνακα, όλες οι στήλες πρέπει να αντιστοιχούν απ‘ ευθείας στο κλειδί χωρίς μεταβατικές εξαρτήσεις διαμέσου των άλλων στηλών. </a:t>
            </a:r>
          </a:p>
        </p:txBody>
      </p:sp>
    </p:spTree>
    <p:extLst>
      <p:ext uri="{BB962C8B-B14F-4D97-AF65-F5344CB8AC3E}">
        <p14:creationId xmlns:p14="http://schemas.microsoft.com/office/powerpoint/2010/main" xmlns="" val="2503431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Autofit/>
          </a:bodyPr>
          <a:lstStyle/>
          <a:p>
            <a:pPr eaLnBrk="1" hangingPunct="1"/>
            <a:r>
              <a:rPr lang="el-GR" altLang="el-GR" sz="3200" smtClean="0"/>
              <a:t>Γράψτε τη Δεύτερη και την Τρίτη Κανονική Μορφή</a:t>
            </a:r>
          </a:p>
        </p:txBody>
      </p:sp>
      <p:graphicFrame>
        <p:nvGraphicFramePr>
          <p:cNvPr id="5" name="Table 4"/>
          <p:cNvGraphicFramePr>
            <a:graphicFrameLocks noGrp="1"/>
          </p:cNvGraphicFramePr>
          <p:nvPr>
            <p:extLst>
              <p:ext uri="{D42A27DB-BD31-4B8C-83A1-F6EECF244321}">
                <p14:modId xmlns:p14="http://schemas.microsoft.com/office/powerpoint/2010/main" xmlns="" val="969711691"/>
              </p:ext>
            </p:extLst>
          </p:nvPr>
        </p:nvGraphicFramePr>
        <p:xfrm>
          <a:off x="179512" y="1628800"/>
          <a:ext cx="8856982" cy="2971800"/>
        </p:xfrm>
        <a:graphic>
          <a:graphicData uri="http://schemas.openxmlformats.org/drawingml/2006/table">
            <a:tbl>
              <a:tblPr firstRow="1">
                <a:tableStyleId>{69012ECD-51FC-41F1-AA8D-1B2483CD663E}</a:tableStyleId>
              </a:tblPr>
              <a:tblGrid>
                <a:gridCol w="1016314"/>
                <a:gridCol w="1101395"/>
                <a:gridCol w="743302"/>
                <a:gridCol w="504884"/>
                <a:gridCol w="709644"/>
                <a:gridCol w="662895"/>
                <a:gridCol w="532932"/>
                <a:gridCol w="794726"/>
                <a:gridCol w="1065868"/>
                <a:gridCol w="929361"/>
                <a:gridCol w="795661"/>
              </a:tblGrid>
              <a:tr h="443202">
                <a:tc>
                  <a:txBody>
                    <a:bodyPr/>
                    <a:lstStyle/>
                    <a:p>
                      <a:pPr algn="just">
                        <a:spcAft>
                          <a:spcPts val="0"/>
                        </a:spcAft>
                      </a:pPr>
                      <a:r>
                        <a:rPr lang="el-GR" sz="1500" dirty="0">
                          <a:effectLst/>
                        </a:rPr>
                        <a:t>ENAME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LANG</a:t>
                      </a:r>
                      <a:r>
                        <a:rPr lang="en-US" sz="1500" dirty="0">
                          <a:effectLst/>
                        </a:rPr>
                        <a:t>UAGE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LANG_CODE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USE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EMP</a:t>
                      </a:r>
                      <a:endParaRPr lang="el-GR" sz="1500" dirty="0">
                        <a:effectLst/>
                      </a:endParaRPr>
                    </a:p>
                    <a:p>
                      <a:pPr algn="just">
                        <a:spcAft>
                          <a:spcPts val="0"/>
                        </a:spcAft>
                      </a:pPr>
                      <a:r>
                        <a:rPr lang="en-US" sz="1500" dirty="0">
                          <a:effectLst/>
                        </a:rPr>
                        <a:t>NO</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EXPR</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SAL  </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BUDGET</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P_TIME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221601">
                <a:tc>
                  <a:txBody>
                    <a:bodyPr/>
                    <a:lstStyle/>
                    <a:p>
                      <a:pPr algn="just">
                        <a:spcAft>
                          <a:spcPts val="0"/>
                        </a:spcAft>
                      </a:pPr>
                      <a:r>
                        <a:rPr lang="el-GR" sz="1500" dirty="0">
                          <a:effectLst/>
                        </a:rPr>
                        <a:t>ΒΑΛΑΚΟΣ</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 </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a:t>
                      </a: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400" dirty="0">
                          <a:effectLst/>
                        </a:rPr>
                        <a:t>FORTRAN 77</a:t>
                      </a:r>
                      <a:endParaRPr lang="el-GR" sz="14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PL/I,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ΣΠΥΡΟΥ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1450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dirty="0">
                          <a:effectLst/>
                        </a:rPr>
                        <a:t>FORTRAN77</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PASCAL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   5</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100</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3307642" y="1138385"/>
            <a:ext cx="2551596" cy="461665"/>
          </a:xfrm>
          <a:prstGeom prst="rect">
            <a:avLst/>
          </a:prstGeom>
        </p:spPr>
        <p:txBody>
          <a:bodyPr wrap="none">
            <a:spAutoFit/>
          </a:bodyPr>
          <a:lstStyle/>
          <a:p>
            <a:r>
              <a:rPr lang="el-GR" sz="2400" b="1" dirty="0">
                <a:latin typeface="+mn-lt"/>
              </a:rPr>
              <a:t>ΠΙΝΑΚΑΣ  EMPLOY</a:t>
            </a:r>
            <a:endParaRPr lang="el-GR" sz="2400" dirty="0">
              <a:latin typeface="+mn-lt"/>
            </a:endParaRPr>
          </a:p>
        </p:txBody>
      </p:sp>
      <p:sp>
        <p:nvSpPr>
          <p:cNvPr id="7" name="Rectangle 6"/>
          <p:cNvSpPr/>
          <p:nvPr/>
        </p:nvSpPr>
        <p:spPr>
          <a:xfrm>
            <a:off x="107504" y="4937895"/>
            <a:ext cx="5832648" cy="1200329"/>
          </a:xfrm>
          <a:prstGeom prst="rect">
            <a:avLst/>
          </a:prstGeom>
        </p:spPr>
        <p:txBody>
          <a:bodyPr wrap="squar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endParaRPr lang="el-GR" b="1" u="sng" dirty="0" smtClean="0">
              <a:latin typeface="+mn-lt"/>
            </a:endParaRPr>
          </a:p>
          <a:p>
            <a:r>
              <a:rPr lang="el-GR" b="1" dirty="0" smtClean="0">
                <a:latin typeface="+mn-lt"/>
              </a:rPr>
              <a:t>Σχήμα</a:t>
            </a:r>
            <a:r>
              <a:rPr lang="el-GR" dirty="0" smtClean="0">
                <a:latin typeface="+mn-lt"/>
              </a:rPr>
              <a:t>  </a:t>
            </a:r>
          </a:p>
          <a:p>
            <a:r>
              <a:rPr lang="el-GR" dirty="0" smtClean="0">
                <a:latin typeface="+mn-lt"/>
              </a:rPr>
              <a:t>Πρώτη </a:t>
            </a:r>
            <a:r>
              <a:rPr lang="el-GR" dirty="0">
                <a:latin typeface="+mn-lt"/>
              </a:rPr>
              <a:t>κανονική μορφή βάσης δεδομένων προσωπικού</a:t>
            </a:r>
          </a:p>
        </p:txBody>
      </p:sp>
    </p:spTree>
    <p:extLst>
      <p:ext uri="{BB962C8B-B14F-4D97-AF65-F5344CB8AC3E}">
        <p14:creationId xmlns:p14="http://schemas.microsoft.com/office/powerpoint/2010/main" xmlns="" val="1150552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altLang="el-GR" sz="3200" dirty="0" smtClean="0"/>
              <a:t>Δεύτερη και Τρίτη Κανονική Μορφή</a:t>
            </a:r>
            <a:r>
              <a:rPr lang="en-US" altLang="el-GR" sz="3200" dirty="0" smtClean="0"/>
              <a:t>  </a:t>
            </a:r>
            <a:endParaRPr lang="el-GR" altLang="el-GR" sz="32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2800441449"/>
              </p:ext>
            </p:extLst>
          </p:nvPr>
        </p:nvGraphicFramePr>
        <p:xfrm>
          <a:off x="1115616" y="1268760"/>
          <a:ext cx="6096000" cy="73152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ENAME</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EMPNO</a:t>
                      </a:r>
                      <a:endParaRPr lang="el-GR" sz="1800" dirty="0">
                        <a:latin typeface="+mn-lt"/>
                      </a:endParaRPr>
                    </a:p>
                  </a:txBody>
                  <a:tcPr>
                    <a:solidFill>
                      <a:srgbClr val="004B82"/>
                    </a:solidFill>
                  </a:tcPr>
                </a:tc>
                <a:tc>
                  <a:txBody>
                    <a:bodyPr/>
                    <a:lstStyle/>
                    <a:p>
                      <a:r>
                        <a:rPr lang="el-GR" sz="1800" b="1" kern="1200" dirty="0" smtClean="0">
                          <a:solidFill>
                            <a:schemeClr val="lt1"/>
                          </a:solidFill>
                          <a:effectLst/>
                          <a:latin typeface="+mn-lt"/>
                          <a:ea typeface="+mn-ea"/>
                          <a:cs typeface="+mn-cs"/>
                        </a:rPr>
                        <a:t>EXPR</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SAL</a:t>
                      </a:r>
                      <a:endParaRPr lang="el-GR" sz="1800" dirty="0">
                        <a:latin typeface="+mn-lt"/>
                      </a:endParaRPr>
                    </a:p>
                  </a:txBody>
                  <a:tcPr>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180878109"/>
              </p:ext>
            </p:extLst>
          </p:nvPr>
        </p:nvGraphicFramePr>
        <p:xfrm>
          <a:off x="1115616" y="227687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l-GR" sz="1800" dirty="0">
                          <a:effectLst/>
                          <a:latin typeface="+mn-lt"/>
                          <a:ea typeface="Times New Roman"/>
                        </a:rPr>
                        <a:t>USE</a:t>
                      </a: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889466156"/>
              </p:ext>
            </p:extLst>
          </p:nvPr>
        </p:nvGraphicFramePr>
        <p:xfrm>
          <a:off x="1115616" y="4221088"/>
          <a:ext cx="3048000" cy="64008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just">
                        <a:spcAft>
                          <a:spcPts val="0"/>
                        </a:spcAft>
                      </a:pPr>
                      <a:r>
                        <a:rPr lang="el-GR" sz="1800" dirty="0">
                          <a:effectLst/>
                          <a:latin typeface="+mn-lt"/>
                          <a:ea typeface="Times New Roman"/>
                        </a:rPr>
                        <a:t>LANG</a:t>
                      </a:r>
                      <a:r>
                        <a:rPr lang="en-US" sz="1800" dirty="0">
                          <a:effectLst/>
                          <a:latin typeface="+mn-lt"/>
                          <a:ea typeface="Times New Roman"/>
                        </a:rPr>
                        <a:t>UAGE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227263030"/>
              </p:ext>
            </p:extLst>
          </p:nvPr>
        </p:nvGraphicFramePr>
        <p:xfrm>
          <a:off x="1115616" y="515719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PNAME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BUDGET</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553098483"/>
              </p:ext>
            </p:extLst>
          </p:nvPr>
        </p:nvGraphicFramePr>
        <p:xfrm>
          <a:off x="1115616" y="3284984"/>
          <a:ext cx="4572000" cy="54864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PTIME</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endParaRPr lang="el-GR" sz="1800" dirty="0">
                        <a:effectLst/>
                        <a:latin typeface="+mn-lt"/>
                        <a:ea typeface="Times New Roman"/>
                      </a:endParaRPr>
                    </a:p>
                  </a:txBody>
                  <a:tcPr marL="68580" marR="68580" marT="0" marB="0"/>
                </a:tc>
              </a:tr>
            </a:tbl>
          </a:graphicData>
        </a:graphic>
      </p:graphicFrame>
    </p:spTree>
    <p:extLst>
      <p:ext uri="{BB962C8B-B14F-4D97-AF65-F5344CB8AC3E}">
        <p14:creationId xmlns:p14="http://schemas.microsoft.com/office/powerpoint/2010/main" xmlns="" val="1483137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683568" y="1196752"/>
            <a:ext cx="7705725"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Tree>
    <p:extLst>
      <p:ext uri="{BB962C8B-B14F-4D97-AF65-F5344CB8AC3E}">
        <p14:creationId xmlns:p14="http://schemas.microsoft.com/office/powerpoint/2010/main" xmlns="" val="4008078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µ</a:t>
            </a:r>
            <a:r>
              <a:rPr lang="el-GR" sz="2400" dirty="0" err="1">
                <a:cs typeface="Arial" charset="0"/>
              </a:rPr>
              <a:t>αθήµατος</a:t>
            </a:r>
            <a:r>
              <a:rPr lang="el-GR" sz="2400" dirty="0">
                <a:cs typeface="Arial" charset="0"/>
              </a:rPr>
              <a:t> είναι να εφοδιάσει τους φοιτητές µε τις απαραίτητες γνώσεις έτσι ώστε να είναι ικανοί να </a:t>
            </a:r>
            <a:r>
              <a:rPr lang="el-GR" sz="2400" dirty="0" smtClean="0">
                <a:cs typeface="Arial" charset="0"/>
              </a:rPr>
              <a:t>μοντελοποιήσουν τη βάση και να σχεδιάσουν </a:t>
            </a:r>
            <a:r>
              <a:rPr lang="el-GR" sz="2400" dirty="0">
                <a:cs typeface="Arial" charset="0"/>
              </a:rPr>
              <a:t>την Τρίτη κανονική μορφή.</a:t>
            </a:r>
          </a:p>
          <a:p>
            <a:pPr>
              <a:defRPr/>
            </a:pPr>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smtClean="0">
                <a:cs typeface="Arial" charset="0"/>
              </a:rPr>
              <a:t>Μοντελοποίηση, </a:t>
            </a:r>
            <a:r>
              <a:rPr lang="el-GR" sz="2400" dirty="0" err="1" smtClean="0">
                <a:cs typeface="Arial" charset="0"/>
              </a:rPr>
              <a:t>Κανονικοποίηση</a:t>
            </a:r>
            <a:r>
              <a:rPr lang="el-GR" sz="2400" dirty="0">
                <a:cs typeface="Arial" charset="0"/>
              </a:rPr>
              <a:t>, Κανονικές μορφές, Πρώτη Κανονική Μορφή, Δεύτερη Κανονική Μορφή, Τρίτη Κανονική Μορφή, Κανονική Μορφή </a:t>
            </a:r>
            <a:r>
              <a:rPr lang="el-GR" sz="2400" dirty="0" err="1">
                <a:cs typeface="Arial" charset="0"/>
              </a:rPr>
              <a:t>Boyce</a:t>
            </a:r>
            <a:r>
              <a:rPr lang="el-GR" sz="2400" dirty="0">
                <a:cs typeface="Arial" charset="0"/>
              </a:rPr>
              <a:t> </a:t>
            </a:r>
            <a:r>
              <a:rPr lang="el-GR" sz="2400" dirty="0" err="1">
                <a:cs typeface="Arial" charset="0"/>
              </a:rPr>
              <a:t>Codd</a:t>
            </a:r>
            <a:endParaRPr lang="el-GR" sz="2400" dirty="0">
              <a:cs typeface="Arial" charset="0"/>
            </a:endParaRPr>
          </a:p>
          <a:p>
            <a:pPr>
              <a:defRPr/>
            </a:pPr>
            <a:endParaRPr lang="el-GR" sz="2400" dirty="0">
              <a:cs typeface="Arial" charset="0"/>
            </a:endParaRPr>
          </a:p>
          <a:p>
            <a:pPr>
              <a:defRPr/>
            </a:pPr>
            <a:endParaRPr lang="el-GR" sz="2400" dirty="0">
              <a:cs typeface="Arial" charset="0"/>
            </a:endParaRPr>
          </a:p>
        </p:txBody>
      </p:sp>
    </p:spTree>
    <p:extLst>
      <p:ext uri="{BB962C8B-B14F-4D97-AF65-F5344CB8AC3E}">
        <p14:creationId xmlns:p14="http://schemas.microsoft.com/office/powerpoint/2010/main" xmlns="" val="3068549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μισθοδοσίας</a:t>
            </a:r>
          </a:p>
        </p:txBody>
      </p:sp>
      <p:sp>
        <p:nvSpPr>
          <p:cNvPr id="7" name="6 - Θέση περιεχομένου"/>
          <p:cNvSpPr>
            <a:spLocks noGrp="1"/>
          </p:cNvSpPr>
          <p:nvPr>
            <p:ph idx="1"/>
          </p:nvPr>
        </p:nvSpPr>
        <p:spPr>
          <a:xfrm>
            <a:off x="457200" y="1196752"/>
            <a:ext cx="8229600" cy="2736304"/>
          </a:xfrm>
        </p:spPr>
        <p:txBody>
          <a:bodyPr/>
          <a:lstStyle/>
          <a:p>
            <a:endParaRPr lang="en-US" dirty="0"/>
          </a:p>
        </p:txBody>
      </p:sp>
      <p:pic>
        <p:nvPicPr>
          <p:cNvPr id="8" name="Picture 7"/>
          <p:cNvPicPr>
            <a:picLocks noChangeAspect="1" noChangeArrowheads="1"/>
          </p:cNvPicPr>
          <p:nvPr/>
        </p:nvPicPr>
        <p:blipFill>
          <a:blip r:embed="rId2" cstate="print"/>
          <a:srcRect/>
          <a:stretch>
            <a:fillRect/>
          </a:stretch>
        </p:blipFill>
        <p:spPr bwMode="auto">
          <a:xfrm>
            <a:off x="179512" y="260648"/>
            <a:ext cx="1066800" cy="904875"/>
          </a:xfrm>
          <a:prstGeom prst="rect">
            <a:avLst/>
          </a:prstGeom>
          <a:noFill/>
          <a:ln w="9525">
            <a:noFill/>
            <a:round/>
            <a:headEnd/>
            <a:tailEnd/>
          </a:ln>
        </p:spPr>
      </p:pic>
    </p:spTree>
    <p:extLst>
      <p:ext uri="{BB962C8B-B14F-4D97-AF65-F5344CB8AC3E}">
        <p14:creationId xmlns:p14="http://schemas.microsoft.com/office/powerpoint/2010/main" xmlns="" val="2898895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l-GR" altLang="el-GR" sz="3200" b="1" smtClean="0"/>
              <a:t>Απλοποιημένη βάση προσωπικού - μισθοδοσίας</a:t>
            </a:r>
          </a:p>
        </p:txBody>
      </p:sp>
      <p:sp>
        <p:nvSpPr>
          <p:cNvPr id="26627" name="Rectangle 3"/>
          <p:cNvSpPr>
            <a:spLocks noGrp="1" noChangeArrowheads="1"/>
          </p:cNvSpPr>
          <p:nvPr>
            <p:ph idx="1"/>
          </p:nvPr>
        </p:nvSpPr>
        <p:spPr/>
        <p:txBody>
          <a:bodyPr>
            <a:normAutofit/>
          </a:bodyPr>
          <a:lstStyle/>
          <a:p>
            <a:pPr eaLnBrk="1" hangingPunct="1"/>
            <a:r>
              <a:rPr lang="en-US" altLang="el-GR" sz="2800" dirty="0" err="1" smtClean="0"/>
              <a:t>empno</a:t>
            </a:r>
            <a:r>
              <a:rPr lang="el-GR" altLang="el-GR" sz="2800" dirty="0" smtClean="0"/>
              <a:t>: κωδικός υπαλλήλου</a:t>
            </a:r>
            <a:endParaRPr lang="en-US" altLang="el-GR" sz="2800" dirty="0" smtClean="0"/>
          </a:p>
          <a:p>
            <a:pPr eaLnBrk="1" hangingPunct="1"/>
            <a:r>
              <a:rPr lang="en-US" altLang="el-GR" sz="2800" dirty="0" smtClean="0"/>
              <a:t>name</a:t>
            </a:r>
            <a:r>
              <a:rPr lang="el-GR" altLang="el-GR" sz="2800" dirty="0" smtClean="0"/>
              <a:t>: ονοματεπώνυμο </a:t>
            </a:r>
            <a:endParaRPr lang="en-US" altLang="el-GR" sz="2800" dirty="0" smtClean="0"/>
          </a:p>
          <a:p>
            <a:pPr eaLnBrk="1" hangingPunct="1"/>
            <a:r>
              <a:rPr lang="en-US" altLang="el-GR" sz="2800" dirty="0" smtClean="0"/>
              <a:t>expr</a:t>
            </a:r>
            <a:r>
              <a:rPr lang="el-GR" altLang="el-GR" sz="2800" dirty="0" smtClean="0"/>
              <a:t>: χρόνια υπηρεσίας στην εταιρεία</a:t>
            </a:r>
            <a:endParaRPr lang="en-US" altLang="el-GR" sz="2800" dirty="0" smtClean="0"/>
          </a:p>
          <a:p>
            <a:pPr eaLnBrk="1" hangingPunct="1"/>
            <a:r>
              <a:rPr lang="en-US" altLang="el-GR" sz="2800" dirty="0" smtClean="0"/>
              <a:t>job</a:t>
            </a:r>
            <a:r>
              <a:rPr lang="el-GR" altLang="el-GR" sz="2800" dirty="0" smtClean="0"/>
              <a:t>: θέση που έχει στο τμήμα</a:t>
            </a:r>
            <a:endParaRPr lang="en-US" altLang="el-GR" sz="2800" dirty="0" smtClean="0"/>
          </a:p>
          <a:p>
            <a:pPr eaLnBrk="1" hangingPunct="1"/>
            <a:r>
              <a:rPr lang="en-US" altLang="el-GR" sz="2800" dirty="0" smtClean="0"/>
              <a:t>basic</a:t>
            </a:r>
            <a:r>
              <a:rPr lang="el-GR" altLang="el-GR" sz="2800" dirty="0" smtClean="0"/>
              <a:t>_</a:t>
            </a:r>
            <a:r>
              <a:rPr lang="en-US" altLang="el-GR" sz="2800" dirty="0" smtClean="0"/>
              <a:t>pay</a:t>
            </a:r>
            <a:r>
              <a:rPr lang="el-GR" altLang="el-GR" sz="2800" dirty="0" smtClean="0"/>
              <a:t>: βασικός μισθός</a:t>
            </a:r>
            <a:endParaRPr lang="en-US" altLang="el-GR" sz="2800" dirty="0" smtClean="0"/>
          </a:p>
          <a:p>
            <a:pPr eaLnBrk="1" hangingPunct="1"/>
            <a:r>
              <a:rPr lang="en-US" altLang="el-GR" sz="2800" dirty="0" smtClean="0"/>
              <a:t>qualification</a:t>
            </a:r>
            <a:r>
              <a:rPr lang="el-GR" altLang="el-GR" sz="2800" dirty="0" smtClean="0"/>
              <a:t>: τίτλος σπουδών</a:t>
            </a:r>
            <a:endParaRPr lang="en-US" altLang="el-GR" sz="2800" dirty="0" smtClean="0"/>
          </a:p>
          <a:p>
            <a:pPr eaLnBrk="1" hangingPunct="1"/>
            <a:r>
              <a:rPr lang="en-US" altLang="el-GR" sz="2800" dirty="0" err="1" smtClean="0"/>
              <a:t>relaxation_allowance</a:t>
            </a:r>
            <a:r>
              <a:rPr lang="el-GR" altLang="el-GR" sz="2800" dirty="0" smtClean="0"/>
              <a:t>: επίδομα</a:t>
            </a:r>
          </a:p>
        </p:txBody>
      </p:sp>
    </p:spTree>
    <p:extLst>
      <p:ext uri="{BB962C8B-B14F-4D97-AF65-F5344CB8AC3E}">
        <p14:creationId xmlns:p14="http://schemas.microsoft.com/office/powerpoint/2010/main" xmlns="" val="4066889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3200" dirty="0"/>
              <a:t>Ο βασικός μισθός καθορίζεται με προσωπική συμφωνία με τον εργαζόμενο</a:t>
            </a:r>
            <a:endParaRPr lang="el-GR" sz="3200" dirty="0"/>
          </a:p>
        </p:txBody>
      </p:sp>
      <p:sp>
        <p:nvSpPr>
          <p:cNvPr id="3" name="Content Placeholder 2"/>
          <p:cNvSpPr>
            <a:spLocks noGrp="1"/>
          </p:cNvSpPr>
          <p:nvPr>
            <p:ph idx="1"/>
          </p:nvPr>
        </p:nvSpPr>
        <p:spPr>
          <a:xfrm>
            <a:off x="457200" y="1196752"/>
            <a:ext cx="8229600" cy="936104"/>
          </a:xfrm>
        </p:spPr>
        <p:txBody>
          <a:bodyPr>
            <a:normAutofit/>
          </a:bodyPr>
          <a:lstStyle/>
          <a:p>
            <a:r>
              <a:rPr lang="en-US" altLang="el-GR" sz="2400" dirty="0"/>
              <a:t>Employee(</a:t>
            </a:r>
            <a:r>
              <a:rPr lang="en-US" altLang="el-GR" sz="2400" u="sng" dirty="0" err="1"/>
              <a:t>empno</a:t>
            </a:r>
            <a:r>
              <a:rPr lang="en-US" altLang="el-GR" sz="2400" dirty="0"/>
              <a:t>, name, qualification, </a:t>
            </a:r>
            <a:r>
              <a:rPr lang="en-US" altLang="el-GR" sz="2400" dirty="0" err="1"/>
              <a:t>basic_pay</a:t>
            </a:r>
            <a:r>
              <a:rPr lang="en-US" altLang="el-GR" sz="2400" dirty="0"/>
              <a:t>,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a:t>
            </a:r>
            <a:endParaRPr lang="el-GR" sz="2400" dirty="0"/>
          </a:p>
        </p:txBody>
      </p:sp>
      <p:pic>
        <p:nvPicPr>
          <p:cNvPr id="6" name="Picture 4"/>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p:blipFill>
        <p:spPr>
          <a:xfrm>
            <a:off x="1331640" y="1981199"/>
            <a:ext cx="6347470" cy="4732052"/>
          </a:xfrm>
          <a:prstGeom prst="rect">
            <a:avLst/>
          </a:prstGeom>
          <a:noFill/>
        </p:spPr>
      </p:pic>
    </p:spTree>
    <p:extLst>
      <p:ext uri="{BB962C8B-B14F-4D97-AF65-F5344CB8AC3E}">
        <p14:creationId xmlns:p14="http://schemas.microsoft.com/office/powerpoint/2010/main" xmlns="" val="1199328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l-GR" altLang="el-GR" sz="3200" dirty="0" smtClean="0"/>
              <a:t>Ο βασικός μισθός εξαρτάται από τη θέση</a:t>
            </a:r>
          </a:p>
        </p:txBody>
      </p:sp>
      <p:sp>
        <p:nvSpPr>
          <p:cNvPr id="2" name="Content Placeholder 1"/>
          <p:cNvSpPr>
            <a:spLocks noGrp="1"/>
          </p:cNvSpPr>
          <p:nvPr>
            <p:ph idx="1"/>
          </p:nvPr>
        </p:nvSpPr>
        <p:spPr/>
        <p:txBody>
          <a:bodyPr>
            <a:normAutofit/>
          </a:bodyPr>
          <a:lstStyle/>
          <a:p>
            <a:r>
              <a:rPr lang="en-US" altLang="el-GR" sz="2400" dirty="0"/>
              <a:t>Employee(</a:t>
            </a:r>
            <a:r>
              <a:rPr lang="en-US" altLang="el-GR" sz="2400" u="sng" dirty="0" err="1"/>
              <a:t>empno</a:t>
            </a:r>
            <a:r>
              <a:rPr lang="en-US" altLang="el-GR" sz="2400" dirty="0"/>
              <a:t>, name, qualification,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 </a:t>
            </a:r>
            <a:r>
              <a:rPr lang="en-US" altLang="el-GR" sz="2400" dirty="0" err="1"/>
              <a:t>basic_pay</a:t>
            </a:r>
            <a:r>
              <a:rPr lang="en-US" altLang="el-GR" sz="2400" dirty="0"/>
              <a:t>)</a:t>
            </a:r>
            <a:endParaRPr lang="el-GR" sz="2400" dirty="0"/>
          </a:p>
        </p:txBody>
      </p:sp>
      <p:pic>
        <p:nvPicPr>
          <p:cNvPr id="5" name="Picture 4"/>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p:blipFill>
        <p:spPr>
          <a:xfrm>
            <a:off x="676736" y="2202584"/>
            <a:ext cx="7200900" cy="4232512"/>
          </a:xfrm>
          <a:prstGeom prst="rect">
            <a:avLst/>
          </a:prstGeom>
          <a:noFill/>
        </p:spPr>
      </p:pic>
    </p:spTree>
    <p:extLst>
      <p:ext uri="{BB962C8B-B14F-4D97-AF65-F5344CB8AC3E}">
        <p14:creationId xmlns:p14="http://schemas.microsoft.com/office/powerpoint/2010/main" xmlns="" val="1857444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eaLnBrk="1" hangingPunct="1"/>
            <a:r>
              <a:rPr lang="el-GR" altLang="el-GR" sz="3200" dirty="0" smtClean="0"/>
              <a:t>Ο βασικός μισθός εξαρτάται από τη θέση και τις σπουδές</a:t>
            </a:r>
          </a:p>
        </p:txBody>
      </p:sp>
      <p:sp>
        <p:nvSpPr>
          <p:cNvPr id="2" name="Content Placeholder 1"/>
          <p:cNvSpPr>
            <a:spLocks noGrp="1"/>
          </p:cNvSpPr>
          <p:nvPr>
            <p:ph idx="1"/>
          </p:nvPr>
        </p:nvSpPr>
        <p:spPr/>
        <p:txBody>
          <a:bodyPr>
            <a:normAutofit/>
          </a:bodyPr>
          <a:lstStyle/>
          <a:p>
            <a:r>
              <a:rPr lang="en-US" altLang="el-GR" sz="2400" dirty="0"/>
              <a:t>Employee(</a:t>
            </a:r>
            <a:r>
              <a:rPr lang="en-US" altLang="el-GR" sz="2400" u="sng" dirty="0" err="1"/>
              <a:t>empno</a:t>
            </a:r>
            <a:r>
              <a:rPr lang="en-US" altLang="el-GR" sz="2400" dirty="0"/>
              <a:t>, name, qualification,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a:t>
            </a:r>
            <a:br>
              <a:rPr lang="en-US" altLang="el-GR" sz="2400" dirty="0"/>
            </a:br>
            <a:r>
              <a:rPr lang="en-US" altLang="el-GR" sz="2400" dirty="0"/>
              <a:t>Salary(</a:t>
            </a:r>
            <a:r>
              <a:rPr lang="en-US" altLang="el-GR" sz="2400" u="sng" dirty="0"/>
              <a:t>job, qualification</a:t>
            </a:r>
            <a:r>
              <a:rPr lang="en-US" altLang="el-GR" sz="2400" dirty="0"/>
              <a:t>, </a:t>
            </a:r>
            <a:r>
              <a:rPr lang="en-US" altLang="el-GR" sz="2400" dirty="0" err="1"/>
              <a:t>basic_pay</a:t>
            </a:r>
            <a:r>
              <a:rPr lang="en-US" altLang="el-GR" sz="2400" dirty="0"/>
              <a:t>)</a:t>
            </a:r>
            <a:endParaRPr lang="el-GR" sz="2400" dirty="0"/>
          </a:p>
        </p:txBody>
      </p:sp>
      <p:pic>
        <p:nvPicPr>
          <p:cNvPr id="5"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tretch>
            <a:fillRect/>
          </a:stretch>
        </p:blipFill>
        <p:spPr>
          <a:xfrm>
            <a:off x="467544" y="2492896"/>
            <a:ext cx="8229600" cy="4059936"/>
          </a:xfrm>
          <a:prstGeom prst="rect">
            <a:avLst/>
          </a:prstGeom>
          <a:noFill/>
        </p:spPr>
      </p:pic>
    </p:spTree>
    <p:extLst>
      <p:ext uri="{BB962C8B-B14F-4D97-AF65-F5344CB8AC3E}">
        <p14:creationId xmlns:p14="http://schemas.microsoft.com/office/powerpoint/2010/main" xmlns="" val="2105483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παραγγελιών</a:t>
            </a:r>
          </a:p>
        </p:txBody>
      </p:sp>
      <p:sp>
        <p:nvSpPr>
          <p:cNvPr id="7" name="6 - Θέση περιεχομένου"/>
          <p:cNvSpPr>
            <a:spLocks noGrp="1"/>
          </p:cNvSpPr>
          <p:nvPr>
            <p:ph idx="1"/>
          </p:nvPr>
        </p:nvSpPr>
        <p:spPr>
          <a:xfrm>
            <a:off x="457200" y="1196752"/>
            <a:ext cx="8229600" cy="2952328"/>
          </a:xfrm>
        </p:spPr>
        <p:txBody>
          <a:bodyPr/>
          <a:lstStyle/>
          <a:p>
            <a:endParaRPr lang="en-US" dirty="0"/>
          </a:p>
        </p:txBody>
      </p:sp>
      <p:pic>
        <p:nvPicPr>
          <p:cNvPr id="8" name="Picture 7"/>
          <p:cNvPicPr>
            <a:picLocks noChangeAspect="1" noChangeArrowheads="1"/>
          </p:cNvPicPr>
          <p:nvPr/>
        </p:nvPicPr>
        <p:blipFill>
          <a:blip r:embed="rId2" cstate="print"/>
          <a:srcRect/>
          <a:stretch>
            <a:fillRect/>
          </a:stretch>
        </p:blipFill>
        <p:spPr bwMode="auto">
          <a:xfrm>
            <a:off x="179512" y="260648"/>
            <a:ext cx="1066800" cy="904875"/>
          </a:xfrm>
          <a:prstGeom prst="rect">
            <a:avLst/>
          </a:prstGeom>
          <a:noFill/>
          <a:ln w="9525">
            <a:noFill/>
            <a:round/>
            <a:headEnd/>
            <a:tailEnd/>
          </a:ln>
        </p:spPr>
      </p:pic>
    </p:spTree>
    <p:extLst>
      <p:ext uri="{BB962C8B-B14F-4D97-AF65-F5344CB8AC3E}">
        <p14:creationId xmlns:p14="http://schemas.microsoft.com/office/powerpoint/2010/main" xmlns="" val="879145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Autofit/>
          </a:bodyPr>
          <a:lstStyle/>
          <a:p>
            <a:pPr eaLnBrk="1" hangingPunct="1"/>
            <a:r>
              <a:rPr lang="el-GR" altLang="el-GR" sz="3200" b="1" dirty="0" smtClean="0"/>
              <a:t>Απλοποιημένο σύστημα διαχείρισης παραγγελιών (</a:t>
            </a:r>
            <a:r>
              <a:rPr lang="en-US" altLang="el-GR" sz="3200" b="1" dirty="0" smtClean="0"/>
              <a:t>orders</a:t>
            </a:r>
            <a:r>
              <a:rPr lang="el-GR" altLang="el-GR" sz="3200" b="1" dirty="0" smtClean="0"/>
              <a:t>)</a:t>
            </a:r>
          </a:p>
        </p:txBody>
      </p:sp>
      <p:graphicFrame>
        <p:nvGraphicFramePr>
          <p:cNvPr id="5" name="Table 4"/>
          <p:cNvGraphicFramePr>
            <a:graphicFrameLocks noGrp="1"/>
          </p:cNvGraphicFramePr>
          <p:nvPr>
            <p:extLst>
              <p:ext uri="{D42A27DB-BD31-4B8C-83A1-F6EECF244321}">
                <p14:modId xmlns:p14="http://schemas.microsoft.com/office/powerpoint/2010/main" xmlns="" val="1068375309"/>
              </p:ext>
            </p:extLst>
          </p:nvPr>
        </p:nvGraphicFramePr>
        <p:xfrm>
          <a:off x="143507" y="2204864"/>
          <a:ext cx="8856986" cy="836672"/>
        </p:xfrm>
        <a:graphic>
          <a:graphicData uri="http://schemas.openxmlformats.org/drawingml/2006/table">
            <a:tbl>
              <a:tblPr firstRow="1">
                <a:tableStyleId>{B301B821-A1FF-4177-AEE7-76D212191A09}</a:tableStyleId>
              </a:tblPr>
              <a:tblGrid>
                <a:gridCol w="1368154"/>
                <a:gridCol w="936104"/>
                <a:gridCol w="1008112"/>
                <a:gridCol w="1008112"/>
                <a:gridCol w="936104"/>
                <a:gridCol w="936104"/>
                <a:gridCol w="919077"/>
                <a:gridCol w="1090762"/>
                <a:gridCol w="654457"/>
              </a:tblGrid>
              <a:tr h="288032">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159376" y="3420011"/>
            <a:ext cx="5819670" cy="646331"/>
          </a:xfrm>
          <a:prstGeom prst="rect">
            <a:avLst/>
          </a:prstGeom>
        </p:spPr>
        <p:txBody>
          <a:bodyPr wrap="none">
            <a:spAutoFit/>
          </a:bodyPr>
          <a:lstStyle/>
          <a:p>
            <a:r>
              <a:rPr lang="el-GR" b="1" dirty="0">
                <a:latin typeface="+mn-lt"/>
              </a:rPr>
              <a:t>Σχήμα </a:t>
            </a:r>
            <a:r>
              <a:rPr lang="el-GR" dirty="0">
                <a:latin typeface="+mn-lt"/>
              </a:rPr>
              <a:t>   </a:t>
            </a:r>
            <a:endParaRPr lang="el-GR" dirty="0" smtClean="0">
              <a:latin typeface="+mn-lt"/>
            </a:endParaRPr>
          </a:p>
          <a:p>
            <a:r>
              <a:rPr lang="el-GR" dirty="0" smtClean="0">
                <a:latin typeface="+mn-lt"/>
              </a:rPr>
              <a:t>Πρώτη </a:t>
            </a:r>
            <a:r>
              <a:rPr lang="el-GR" dirty="0">
                <a:latin typeface="+mn-lt"/>
              </a:rPr>
              <a:t>κανονική μορφή. Κύριο κλειδί = (</a:t>
            </a:r>
            <a:r>
              <a:rPr lang="en-US" dirty="0">
                <a:latin typeface="+mn-lt"/>
              </a:rPr>
              <a:t>order</a:t>
            </a:r>
            <a:r>
              <a:rPr lang="el-GR" dirty="0">
                <a:latin typeface="+mn-lt"/>
              </a:rPr>
              <a:t>_</a:t>
            </a:r>
            <a:r>
              <a:rPr lang="en-US" dirty="0">
                <a:latin typeface="+mn-lt"/>
              </a:rPr>
              <a:t>no</a:t>
            </a:r>
            <a:r>
              <a:rPr lang="el-GR" dirty="0">
                <a:latin typeface="+mn-lt"/>
              </a:rPr>
              <a:t>, </a:t>
            </a:r>
            <a:r>
              <a:rPr lang="en-US" dirty="0">
                <a:latin typeface="+mn-lt"/>
              </a:rPr>
              <a:t>item</a:t>
            </a:r>
            <a:r>
              <a:rPr lang="el-GR" dirty="0">
                <a:latin typeface="+mn-lt"/>
              </a:rPr>
              <a:t>_</a:t>
            </a:r>
            <a:r>
              <a:rPr lang="en-US" dirty="0">
                <a:latin typeface="+mn-lt"/>
              </a:rPr>
              <a:t>no</a:t>
            </a:r>
            <a:r>
              <a:rPr lang="el-GR" dirty="0">
                <a:latin typeface="+mn-lt"/>
              </a:rPr>
              <a:t>)</a:t>
            </a:r>
          </a:p>
        </p:txBody>
      </p:sp>
      <p:sp>
        <p:nvSpPr>
          <p:cNvPr id="7" name="Rectangle 6"/>
          <p:cNvSpPr/>
          <p:nvPr/>
        </p:nvSpPr>
        <p:spPr>
          <a:xfrm>
            <a:off x="159376" y="1700808"/>
            <a:ext cx="1837041" cy="369332"/>
          </a:xfrm>
          <a:prstGeom prst="rect">
            <a:avLst/>
          </a:prstGeom>
        </p:spPr>
        <p:txBody>
          <a:bodyPr wrap="none">
            <a:spAutoFit/>
          </a:bodyPr>
          <a:lstStyle/>
          <a:p>
            <a:r>
              <a:rPr lang="el-GR" dirty="0">
                <a:latin typeface="+mn-lt"/>
              </a:rPr>
              <a:t>Πίνακας </a:t>
            </a:r>
            <a:r>
              <a:rPr lang="en-US" dirty="0">
                <a:latin typeface="+mn-lt"/>
              </a:rPr>
              <a:t>“</a:t>
            </a:r>
            <a:r>
              <a:rPr lang="en-US" b="1" dirty="0">
                <a:latin typeface="+mn-lt"/>
              </a:rPr>
              <a:t>Orders</a:t>
            </a:r>
            <a:r>
              <a:rPr lang="en-US" dirty="0">
                <a:latin typeface="+mn-lt"/>
              </a:rPr>
              <a:t>”</a:t>
            </a:r>
            <a:endParaRPr lang="el-GR" dirty="0">
              <a:latin typeface="+mn-lt"/>
            </a:endParaRPr>
          </a:p>
        </p:txBody>
      </p:sp>
    </p:spTree>
    <p:extLst>
      <p:ext uri="{BB962C8B-B14F-4D97-AF65-F5344CB8AC3E}">
        <p14:creationId xmlns:p14="http://schemas.microsoft.com/office/powerpoint/2010/main" xmlns="" val="3701988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l-GR" altLang="el-GR" sz="3600" smtClean="0"/>
              <a:t>Δεύτερη κανονική μορφή</a:t>
            </a:r>
          </a:p>
        </p:txBody>
      </p:sp>
      <p:graphicFrame>
        <p:nvGraphicFramePr>
          <p:cNvPr id="8" name="Table 7"/>
          <p:cNvGraphicFramePr>
            <a:graphicFrameLocks noGrp="1"/>
          </p:cNvGraphicFramePr>
          <p:nvPr>
            <p:extLst>
              <p:ext uri="{D42A27DB-BD31-4B8C-83A1-F6EECF244321}">
                <p14:modId xmlns:p14="http://schemas.microsoft.com/office/powerpoint/2010/main" xmlns="" val="3446552231"/>
              </p:ext>
            </p:extLst>
          </p:nvPr>
        </p:nvGraphicFramePr>
        <p:xfrm>
          <a:off x="1979712" y="2132856"/>
          <a:ext cx="5328593" cy="548640"/>
        </p:xfrm>
        <a:graphic>
          <a:graphicData uri="http://schemas.openxmlformats.org/drawingml/2006/table">
            <a:tbl>
              <a:tblPr firstRow="1">
                <a:tableStyleId>{B301B821-A1FF-4177-AEE7-76D212191A09}</a:tableStyleId>
              </a:tblPr>
              <a:tblGrid>
                <a:gridCol w="1377710"/>
                <a:gridCol w="926547"/>
                <a:gridCol w="936104"/>
                <a:gridCol w="1080120"/>
                <a:gridCol w="1008112"/>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58173185"/>
              </p:ext>
            </p:extLst>
          </p:nvPr>
        </p:nvGraphicFramePr>
        <p:xfrm>
          <a:off x="1979712" y="3284984"/>
          <a:ext cx="3600409" cy="548640"/>
        </p:xfrm>
        <a:graphic>
          <a:graphicData uri="http://schemas.openxmlformats.org/drawingml/2006/table">
            <a:tbl>
              <a:tblPr firstRow="1">
                <a:tableStyleId>{5C22544A-7EE6-4342-B048-85BDC9FD1C3A}</a:tableStyleId>
              </a:tblPr>
              <a:tblGrid>
                <a:gridCol w="1314435"/>
                <a:gridCol w="1428734"/>
                <a:gridCol w="857240"/>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919440379"/>
              </p:ext>
            </p:extLst>
          </p:nvPr>
        </p:nvGraphicFramePr>
        <p:xfrm>
          <a:off x="1979712" y="4365104"/>
          <a:ext cx="3960441" cy="548640"/>
        </p:xfrm>
        <a:graphic>
          <a:graphicData uri="http://schemas.openxmlformats.org/drawingml/2006/table">
            <a:tbl>
              <a:tblPr firstRow="1">
                <a:tableStyleId>{5C22544A-7EE6-4342-B048-85BDC9FD1C3A}</a:tableStyleId>
              </a:tblPr>
              <a:tblGrid>
                <a:gridCol w="1320147"/>
                <a:gridCol w="1320147"/>
                <a:gridCol w="1320147"/>
              </a:tblGrid>
              <a:tr h="0">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4258724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l-GR" altLang="el-GR" sz="3600" dirty="0" smtClean="0"/>
              <a:t>Τρίτη κανονική μορφή</a:t>
            </a:r>
            <a:r>
              <a:rPr lang="en-US" altLang="el-GR" sz="3600" dirty="0" smtClean="0"/>
              <a:t> – </a:t>
            </a:r>
            <a:r>
              <a:rPr lang="el-GR" altLang="el-GR" sz="3600" dirty="0" smtClean="0"/>
              <a:t>Διορθώστε</a:t>
            </a:r>
          </a:p>
        </p:txBody>
      </p:sp>
      <p:graphicFrame>
        <p:nvGraphicFramePr>
          <p:cNvPr id="5" name="Table 4"/>
          <p:cNvGraphicFramePr>
            <a:graphicFrameLocks noGrp="1"/>
          </p:cNvGraphicFramePr>
          <p:nvPr>
            <p:extLst>
              <p:ext uri="{D42A27DB-BD31-4B8C-83A1-F6EECF244321}">
                <p14:modId xmlns:p14="http://schemas.microsoft.com/office/powerpoint/2010/main" xmlns="" val="2986681269"/>
              </p:ext>
            </p:extLst>
          </p:nvPr>
        </p:nvGraphicFramePr>
        <p:xfrm>
          <a:off x="1979712" y="1988840"/>
          <a:ext cx="5535510" cy="548640"/>
        </p:xfrm>
        <a:graphic>
          <a:graphicData uri="http://schemas.openxmlformats.org/drawingml/2006/table">
            <a:tbl>
              <a:tblPr firstRow="1">
                <a:tableStyleId>{5C22544A-7EE6-4342-B048-85BDC9FD1C3A}</a:tableStyleId>
              </a:tblPr>
              <a:tblGrid>
                <a:gridCol w="1512169"/>
                <a:gridCol w="1008112"/>
                <a:gridCol w="936104"/>
                <a:gridCol w="1099389"/>
                <a:gridCol w="979736"/>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366150093"/>
              </p:ext>
            </p:extLst>
          </p:nvPr>
        </p:nvGraphicFramePr>
        <p:xfrm>
          <a:off x="1979712" y="3068960"/>
          <a:ext cx="3672408" cy="548640"/>
        </p:xfrm>
        <a:graphic>
          <a:graphicData uri="http://schemas.openxmlformats.org/drawingml/2006/table">
            <a:tbl>
              <a:tblPr firstRow="1">
                <a:tableStyleId>{5C22544A-7EE6-4342-B048-85BDC9FD1C3A}</a:tableStyleId>
              </a:tblPr>
              <a:tblGrid>
                <a:gridCol w="1340720"/>
                <a:gridCol w="1457305"/>
                <a:gridCol w="874383"/>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084438471"/>
              </p:ext>
            </p:extLst>
          </p:nvPr>
        </p:nvGraphicFramePr>
        <p:xfrm>
          <a:off x="1979712" y="4221088"/>
          <a:ext cx="4176465" cy="548640"/>
        </p:xfrm>
        <a:graphic>
          <a:graphicData uri="http://schemas.openxmlformats.org/drawingml/2006/table">
            <a:tbl>
              <a:tblPr firstRow="1">
                <a:tableStyleId>{5C22544A-7EE6-4342-B048-85BDC9FD1C3A}</a:tableStyleId>
              </a:tblPr>
              <a:tblGrid>
                <a:gridCol w="1392155"/>
                <a:gridCol w="1392155"/>
                <a:gridCol w="1392155"/>
              </a:tblGrid>
              <a:tr h="0">
                <a:tc>
                  <a:txBody>
                    <a:bodyPr/>
                    <a:lstStyle/>
                    <a:p>
                      <a:pPr>
                        <a:spcAft>
                          <a:spcPts val="0"/>
                        </a:spcAft>
                      </a:pPr>
                      <a:r>
                        <a:rPr lang="en-US" sz="1800" dirty="0" err="1">
                          <a:effectLst/>
                        </a:rPr>
                        <a:t>Item_no</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316651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791369" y="1484784"/>
            <a:ext cx="7561262" cy="433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Tree>
    <p:extLst>
      <p:ext uri="{BB962C8B-B14F-4D97-AF65-F5344CB8AC3E}">
        <p14:creationId xmlns:p14="http://schemas.microsoft.com/office/powerpoint/2010/main" xmlns="" val="235489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251520" y="1844824"/>
            <a:ext cx="7848872" cy="1569660"/>
          </a:xfrm>
          <a:prstGeom prst="rect">
            <a:avLst/>
          </a:prstGeom>
        </p:spPr>
        <p:txBody>
          <a:bodyPr wrap="square">
            <a:spAutoFit/>
          </a:bodyPr>
          <a:lstStyle/>
          <a:p>
            <a:r>
              <a:rPr lang="el-GR" altLang="el-GR" sz="2400" b="1" dirty="0" smtClean="0">
                <a:solidFill>
                  <a:schemeClr val="accent4"/>
                </a:solidFill>
                <a:cs typeface="Arial" charset="0"/>
              </a:rPr>
              <a:t>Πρέπει να μάθετε πως να διαχειρίζεστε τα παραδείγματα της επανάληψης. Όλα τα παραδείγματα τέθηκαν σαν θέματα εξετάσεων στο παρελθόν.</a:t>
            </a:r>
          </a:p>
        </p:txBody>
      </p:sp>
      <p:sp>
        <p:nvSpPr>
          <p:cNvPr id="7" name="6 - Θέση περιεχομένου"/>
          <p:cNvSpPr>
            <a:spLocks noGrp="1"/>
          </p:cNvSpPr>
          <p:nvPr>
            <p:ph idx="1"/>
          </p:nvPr>
        </p:nvSpPr>
        <p:spPr/>
        <p:txBody>
          <a:bodyPr/>
          <a:lstStyle/>
          <a:p>
            <a:endParaRPr lang="en-US"/>
          </a:p>
        </p:txBody>
      </p:sp>
      <p:pic>
        <p:nvPicPr>
          <p:cNvPr id="8" name="Picture 7"/>
          <p:cNvPicPr>
            <a:picLocks noChangeAspect="1" noChangeArrowheads="1"/>
          </p:cNvPicPr>
          <p:nvPr/>
        </p:nvPicPr>
        <p:blipFill>
          <a:blip r:embed="rId2" cstate="print"/>
          <a:srcRect/>
          <a:stretch>
            <a:fillRect/>
          </a:stretch>
        </p:blipFill>
        <p:spPr bwMode="auto">
          <a:xfrm>
            <a:off x="179512" y="260648"/>
            <a:ext cx="1066800" cy="904875"/>
          </a:xfrm>
          <a:prstGeom prst="rect">
            <a:avLst/>
          </a:prstGeom>
          <a:noFill/>
          <a:ln w="9525">
            <a:noFill/>
            <a:round/>
            <a:headEnd/>
            <a:tailEnd/>
          </a:ln>
        </p:spPr>
      </p:pic>
    </p:spTree>
    <p:extLst>
      <p:ext uri="{BB962C8B-B14F-4D97-AF65-F5344CB8AC3E}">
        <p14:creationId xmlns:p14="http://schemas.microsoft.com/office/powerpoint/2010/main" xmlns="" val="4161753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n-US" sz="2000" dirty="0" smtClean="0"/>
              <a:t> </a:t>
            </a:r>
            <a:r>
              <a:rPr lang="el-GR" sz="2000" dirty="0" smtClean="0"/>
              <a:t>Πανεπιστήμιο Δυτικής Αττικής</a:t>
            </a:r>
            <a:r>
              <a:rPr lang="en-US" sz="2000" smtClean="0"/>
              <a:t>, </a:t>
            </a:r>
            <a:r>
              <a:rPr lang="el-GR" sz="2000" smtClean="0"/>
              <a:t>Χ</a:t>
            </a:r>
            <a:r>
              <a:rPr lang="el-GR" sz="2000" dirty="0" smtClean="0"/>
              <a:t>.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7: Σχεδίαση βάσεων δεδομένων -  </a:t>
            </a:r>
            <a:r>
              <a:rPr lang="el-GR" sz="2000" dirty="0" smtClean="0"/>
              <a:t>Παραδείγματα». Έκδοση: 1.0. Αθήνα 2018. Διαθέσιμο από τη δικτυακή διεύθυνση: </a:t>
            </a:r>
            <a:r>
              <a:rPr lang="en-US" sz="2000" dirty="0" smtClean="0">
                <a:hlinkClick r:id="rId3"/>
              </a:rPr>
              <a:t>pyles.teiath.gr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Αμερικανικές προεδρικές εκλογές</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7" name="6 - Θέση περιεχομένου"/>
          <p:cNvSpPr>
            <a:spLocks noGrp="1"/>
          </p:cNvSpPr>
          <p:nvPr>
            <p:ph idx="1"/>
          </p:nvPr>
        </p:nvSpPr>
        <p:spPr/>
        <p:txBody>
          <a:bodyPr/>
          <a:lstStyle/>
          <a:p>
            <a:endParaRPr lang="en-US" dirty="0"/>
          </a:p>
        </p:txBody>
      </p:sp>
      <p:pic>
        <p:nvPicPr>
          <p:cNvPr id="8" name="Picture 7"/>
          <p:cNvPicPr>
            <a:picLocks noChangeAspect="1" noChangeArrowheads="1"/>
          </p:cNvPicPr>
          <p:nvPr/>
        </p:nvPicPr>
        <p:blipFill>
          <a:blip r:embed="rId2" cstate="print"/>
          <a:srcRect/>
          <a:stretch>
            <a:fillRect/>
          </a:stretch>
        </p:blipFill>
        <p:spPr bwMode="auto">
          <a:xfrm>
            <a:off x="-23192" y="-27384"/>
            <a:ext cx="1066800" cy="904875"/>
          </a:xfrm>
          <a:prstGeom prst="rect">
            <a:avLst/>
          </a:prstGeom>
          <a:noFill/>
          <a:ln w="9525">
            <a:noFill/>
            <a:round/>
            <a:headEnd/>
            <a:tailEnd/>
          </a:ln>
        </p:spPr>
      </p:pic>
    </p:spTree>
    <p:extLst>
      <p:ext uri="{BB962C8B-B14F-4D97-AF65-F5344CB8AC3E}">
        <p14:creationId xmlns:p14="http://schemas.microsoft.com/office/powerpoint/2010/main" xmlns="" val="1229980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l-GR" altLang="el-GR" sz="3200" b="1" dirty="0" smtClean="0"/>
              <a:t>Βάση αμερικανικών προεδρικών εκλογών (</a:t>
            </a:r>
            <a:r>
              <a:rPr lang="en-US" altLang="el-GR" sz="3200" b="1" dirty="0" smtClean="0"/>
              <a:t>American elections</a:t>
            </a:r>
            <a:r>
              <a:rPr lang="el-GR" altLang="el-GR" sz="3200" b="1" dirty="0" smtClean="0"/>
              <a:t>)</a:t>
            </a:r>
            <a:endParaRPr lang="el-GR" altLang="el-GR" sz="3200" dirty="0" smtClean="0"/>
          </a:p>
        </p:txBody>
      </p:sp>
      <p:sp>
        <p:nvSpPr>
          <p:cNvPr id="2" name="Content Placeholder 1"/>
          <p:cNvSpPr>
            <a:spLocks noGrp="1"/>
          </p:cNvSpPr>
          <p:nvPr>
            <p:ph idx="1"/>
          </p:nvPr>
        </p:nvSpPr>
        <p:spPr>
          <a:xfrm>
            <a:off x="457200" y="1196752"/>
            <a:ext cx="8229600" cy="1296144"/>
          </a:xfrm>
        </p:spPr>
        <p:txBody>
          <a:bodyPr>
            <a:normAutofit/>
          </a:bodyPr>
          <a:lstStyle/>
          <a:p>
            <a:r>
              <a:rPr lang="el-GR" altLang="el-GR" sz="2400" dirty="0"/>
              <a:t>Στο δείγμα παρατίθενται εκλογικά αποτελέσματα για τις αναμετρήσεις από το 1952 έως το 1992. Κύριο κλειδί </a:t>
            </a:r>
            <a:r>
              <a:rPr lang="en-US" altLang="el-GR" sz="2400" dirty="0"/>
              <a:t>(year, loser).</a:t>
            </a:r>
            <a:endParaRPr lang="el-GR" sz="2400" dirty="0"/>
          </a:p>
        </p:txBody>
      </p:sp>
      <p:graphicFrame>
        <p:nvGraphicFramePr>
          <p:cNvPr id="3" name="Table 2"/>
          <p:cNvGraphicFramePr>
            <a:graphicFrameLocks noGrp="1"/>
          </p:cNvGraphicFramePr>
          <p:nvPr>
            <p:extLst>
              <p:ext uri="{D42A27DB-BD31-4B8C-83A1-F6EECF244321}">
                <p14:modId xmlns:p14="http://schemas.microsoft.com/office/powerpoint/2010/main" xmlns="" val="3099971821"/>
              </p:ext>
            </p:extLst>
          </p:nvPr>
        </p:nvGraphicFramePr>
        <p:xfrm>
          <a:off x="575556" y="2420888"/>
          <a:ext cx="7992888" cy="3657600"/>
        </p:xfrm>
        <a:graphic>
          <a:graphicData uri="http://schemas.openxmlformats.org/drawingml/2006/table">
            <a:tbl>
              <a:tblPr firstRow="1">
                <a:tableStyleId>{5C22544A-7EE6-4342-B048-85BDC9FD1C3A}</a:tableStyleId>
              </a:tblPr>
              <a:tblGrid>
                <a:gridCol w="648072"/>
                <a:gridCol w="1296144"/>
                <a:gridCol w="1008112"/>
                <a:gridCol w="936104"/>
                <a:gridCol w="936104"/>
                <a:gridCol w="1296144"/>
                <a:gridCol w="936104"/>
                <a:gridCol w="936104"/>
              </a:tblGrid>
              <a:tr h="0">
                <a:tc>
                  <a:txBody>
                    <a:bodyPr/>
                    <a:lstStyle/>
                    <a:p>
                      <a:pPr algn="just">
                        <a:spcAft>
                          <a:spcPts val="0"/>
                        </a:spcAft>
                      </a:pPr>
                      <a:r>
                        <a:rPr lang="el-GR" sz="1600" dirty="0">
                          <a:effectLst/>
                        </a:rPr>
                        <a:t>YEAR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WINNER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W_VOTES</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W-PARTY</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W_STATE</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LOSER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L_VOTES</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L_PARTY</a:t>
                      </a:r>
                      <a:endParaRPr lang="el-GR" sz="1600"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1980</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a:effectLst/>
                        </a:rPr>
                        <a:t>1992</a:t>
                      </a:r>
                    </a:p>
                    <a:p>
                      <a:pPr algn="just">
                        <a:spcAft>
                          <a:spcPts val="0"/>
                        </a:spcAft>
                      </a:pPr>
                      <a:r>
                        <a:rPr lang="el-GR" sz="1600" dirty="0">
                          <a:effectLst/>
                        </a:rPr>
                        <a:t>1992</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a:effectLst/>
                        </a:rPr>
                        <a:t>EISENHOWER</a:t>
                      </a:r>
                      <a:endParaRPr lang="el-GR" sz="1600">
                        <a:effectLst/>
                      </a:endParaRPr>
                    </a:p>
                    <a:p>
                      <a:pPr algn="just">
                        <a:spcAft>
                          <a:spcPts val="0"/>
                        </a:spcAft>
                      </a:pPr>
                      <a:r>
                        <a:rPr lang="en-GB" sz="1600">
                          <a:effectLst/>
                        </a:rPr>
                        <a:t>EISENHOWER</a:t>
                      </a:r>
                      <a:endParaRPr lang="el-GR" sz="1600">
                        <a:effectLst/>
                      </a:endParaRPr>
                    </a:p>
                    <a:p>
                      <a:pPr algn="just">
                        <a:spcAft>
                          <a:spcPts val="0"/>
                        </a:spcAft>
                      </a:pPr>
                      <a:r>
                        <a:rPr lang="en-GB" sz="1600">
                          <a:effectLst/>
                        </a:rPr>
                        <a:t>KENNEDY</a:t>
                      </a:r>
                      <a:endParaRPr lang="el-GR" sz="1600">
                        <a:effectLst/>
                      </a:endParaRPr>
                    </a:p>
                    <a:p>
                      <a:pPr algn="just">
                        <a:spcAft>
                          <a:spcPts val="0"/>
                        </a:spcAft>
                      </a:pPr>
                      <a:r>
                        <a:rPr lang="en-GB" sz="1600">
                          <a:effectLst/>
                        </a:rPr>
                        <a:t>JOHNSON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CARTER</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BUSH</a:t>
                      </a:r>
                      <a:endParaRPr lang="el-GR" sz="1600">
                        <a:effectLst/>
                      </a:endParaRPr>
                    </a:p>
                    <a:p>
                      <a:pPr algn="just">
                        <a:spcAft>
                          <a:spcPts val="0"/>
                        </a:spcAft>
                      </a:pPr>
                      <a:r>
                        <a:rPr lang="el-GR" sz="1600">
                          <a:effectLst/>
                        </a:rPr>
                        <a:t>CLINTON</a:t>
                      </a:r>
                    </a:p>
                    <a:p>
                      <a:pPr algn="just">
                        <a:spcAft>
                          <a:spcPts val="0"/>
                        </a:spcAft>
                      </a:pPr>
                      <a:r>
                        <a:rPr lang="el-GR" sz="1600">
                          <a:effectLst/>
                        </a:rPr>
                        <a:t>CLINTON</a:t>
                      </a:r>
                      <a:endParaRPr lang="el-GR" sz="1600">
                        <a:effectLst/>
                        <a:latin typeface="Times New Roman"/>
                        <a:ea typeface="Times New Roman"/>
                      </a:endParaRPr>
                    </a:p>
                  </a:txBody>
                  <a:tcPr marL="68580" marR="68580" marT="0" marB="0"/>
                </a:tc>
                <a:tc>
                  <a:txBody>
                    <a:bodyPr/>
                    <a:lstStyle/>
                    <a:p>
                      <a:pPr algn="just">
                        <a:spcAft>
                          <a:spcPts val="0"/>
                        </a:spcAft>
                      </a:pPr>
                      <a:r>
                        <a:rPr lang="el-GR" sz="1600">
                          <a:effectLst/>
                        </a:rPr>
                        <a:t>442</a:t>
                      </a:r>
                    </a:p>
                    <a:p>
                      <a:pPr algn="just">
                        <a:spcAft>
                          <a:spcPts val="0"/>
                        </a:spcAft>
                      </a:pPr>
                      <a:r>
                        <a:rPr lang="el-GR" sz="1600">
                          <a:effectLst/>
                        </a:rPr>
                        <a:t>447</a:t>
                      </a:r>
                    </a:p>
                    <a:p>
                      <a:pPr algn="just">
                        <a:spcAft>
                          <a:spcPts val="0"/>
                        </a:spcAft>
                      </a:pPr>
                      <a:r>
                        <a:rPr lang="el-GR" sz="1600">
                          <a:effectLst/>
                        </a:rPr>
                        <a:t>303</a:t>
                      </a:r>
                    </a:p>
                    <a:p>
                      <a:pPr algn="just">
                        <a:spcAft>
                          <a:spcPts val="0"/>
                        </a:spcAft>
                      </a:pPr>
                      <a:r>
                        <a:rPr lang="el-GR" sz="1600">
                          <a:effectLst/>
                        </a:rPr>
                        <a:t>486</a:t>
                      </a:r>
                    </a:p>
                    <a:p>
                      <a:pPr algn="just">
                        <a:spcAft>
                          <a:spcPts val="0"/>
                        </a:spcAft>
                      </a:pPr>
                      <a:r>
                        <a:rPr lang="el-GR" sz="1600">
                          <a:effectLst/>
                        </a:rPr>
                        <a:t>301</a:t>
                      </a:r>
                    </a:p>
                    <a:p>
                      <a:pPr algn="just">
                        <a:spcAft>
                          <a:spcPts val="0"/>
                        </a:spcAft>
                      </a:pPr>
                      <a:r>
                        <a:rPr lang="el-GR" sz="1600">
                          <a:effectLst/>
                        </a:rPr>
                        <a:t>301</a:t>
                      </a:r>
                    </a:p>
                    <a:p>
                      <a:pPr algn="just">
                        <a:spcAft>
                          <a:spcPts val="0"/>
                        </a:spcAft>
                      </a:pPr>
                      <a:r>
                        <a:rPr lang="el-GR" sz="1600">
                          <a:effectLst/>
                        </a:rPr>
                        <a:t>520</a:t>
                      </a:r>
                    </a:p>
                    <a:p>
                      <a:pPr algn="just">
                        <a:spcAft>
                          <a:spcPts val="0"/>
                        </a:spcAft>
                      </a:pPr>
                      <a:r>
                        <a:rPr lang="el-GR" sz="1600">
                          <a:effectLst/>
                        </a:rPr>
                        <a:t>297</a:t>
                      </a:r>
                    </a:p>
                    <a:p>
                      <a:pPr algn="just">
                        <a:spcAft>
                          <a:spcPts val="0"/>
                        </a:spcAft>
                      </a:pPr>
                      <a:r>
                        <a:rPr lang="el-GR" sz="1600">
                          <a:effectLst/>
                        </a:rPr>
                        <a:t>489</a:t>
                      </a:r>
                    </a:p>
                    <a:p>
                      <a:pPr algn="just">
                        <a:spcAft>
                          <a:spcPts val="0"/>
                        </a:spcAft>
                      </a:pPr>
                      <a:r>
                        <a:rPr lang="el-GR" sz="1600">
                          <a:effectLst/>
                        </a:rPr>
                        <a:t>489</a:t>
                      </a:r>
                    </a:p>
                    <a:p>
                      <a:pPr algn="just">
                        <a:spcAft>
                          <a:spcPts val="0"/>
                        </a:spcAft>
                      </a:pPr>
                      <a:r>
                        <a:rPr lang="el-GR" sz="1600">
                          <a:effectLst/>
                        </a:rPr>
                        <a:t>525</a:t>
                      </a:r>
                    </a:p>
                    <a:p>
                      <a:pPr algn="just">
                        <a:spcAft>
                          <a:spcPts val="0"/>
                        </a:spcAft>
                      </a:pPr>
                      <a:r>
                        <a:rPr lang="el-GR" sz="1600">
                          <a:effectLst/>
                        </a:rPr>
                        <a:t>426</a:t>
                      </a:r>
                    </a:p>
                    <a:p>
                      <a:pPr algn="just">
                        <a:spcAft>
                          <a:spcPts val="0"/>
                        </a:spcAft>
                      </a:pPr>
                      <a:r>
                        <a:rPr lang="en-US" sz="1600">
                          <a:effectLst/>
                        </a:rPr>
                        <a:t>NULL</a:t>
                      </a:r>
                      <a:endParaRPr lang="el-GR" sz="1600">
                        <a:effectLst/>
                      </a:endParaRPr>
                    </a:p>
                    <a:p>
                      <a:pPr algn="just">
                        <a:spcAft>
                          <a:spcPts val="0"/>
                        </a:spcAft>
                      </a:pPr>
                      <a:r>
                        <a:rPr lang="en-US"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l-GR" sz="1600">
                          <a:effectLst/>
                        </a:rPr>
                        <a:t>DEM</a:t>
                      </a:r>
                    </a:p>
                    <a:p>
                      <a:pPr algn="just">
                        <a:spcAft>
                          <a:spcPts val="0"/>
                        </a:spcAft>
                      </a:pPr>
                      <a:r>
                        <a:rPr lang="el-GR" sz="1600">
                          <a:effectLst/>
                        </a:rPr>
                        <a:t>DEM</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TEXAS</a:t>
                      </a:r>
                      <a:endParaRPr lang="el-GR" sz="1600">
                        <a:effectLst/>
                      </a:endParaRPr>
                    </a:p>
                    <a:p>
                      <a:pPr algn="just">
                        <a:spcAft>
                          <a:spcPts val="0"/>
                        </a:spcAft>
                      </a:pPr>
                      <a:r>
                        <a:rPr lang="en-GB" sz="1600">
                          <a:effectLst/>
                        </a:rPr>
                        <a:t>TEXAS</a:t>
                      </a:r>
                      <a:endParaRPr lang="el-GR" sz="1600">
                        <a:effectLst/>
                      </a:endParaRPr>
                    </a:p>
                    <a:p>
                      <a:pPr algn="just">
                        <a:spcAft>
                          <a:spcPts val="0"/>
                        </a:spcAft>
                      </a:pPr>
                      <a:r>
                        <a:rPr lang="en-GB" sz="1600">
                          <a:effectLst/>
                        </a:rPr>
                        <a:t>MASS.</a:t>
                      </a:r>
                      <a:endParaRPr lang="el-GR" sz="1600">
                        <a:effectLst/>
                      </a:endParaRPr>
                    </a:p>
                    <a:p>
                      <a:pPr algn="just">
                        <a:spcAft>
                          <a:spcPts val="0"/>
                        </a:spcAft>
                      </a:pPr>
                      <a:r>
                        <a:rPr lang="en-GB" sz="1600">
                          <a:effectLst/>
                        </a:rPr>
                        <a:t>TEXAS</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l-GR" sz="1600">
                          <a:effectLst/>
                        </a:rPr>
                        <a:t>NULL</a:t>
                      </a:r>
                    </a:p>
                    <a:p>
                      <a:pPr algn="just">
                        <a:spcAft>
                          <a:spcPts val="0"/>
                        </a:spcAft>
                      </a:pPr>
                      <a:r>
                        <a:rPr lang="el-GR" sz="1600">
                          <a:effectLst/>
                        </a:rPr>
                        <a:t>NULL</a:t>
                      </a:r>
                    </a:p>
                    <a:p>
                      <a:pPr algn="just">
                        <a:spcAft>
                          <a:spcPts val="0"/>
                        </a:spcAft>
                      </a:pPr>
                      <a:r>
                        <a:rPr lang="el-GR"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STEVENSON</a:t>
                      </a:r>
                      <a:endParaRPr lang="el-GR" sz="1600">
                        <a:effectLst/>
                      </a:endParaRPr>
                    </a:p>
                    <a:p>
                      <a:pPr algn="just">
                        <a:spcAft>
                          <a:spcPts val="0"/>
                        </a:spcAft>
                      </a:pPr>
                      <a:r>
                        <a:rPr lang="en-GB" sz="1600">
                          <a:effectLst/>
                        </a:rPr>
                        <a:t>STEVENSON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GOLDWATER</a:t>
                      </a:r>
                      <a:endParaRPr lang="el-GR" sz="1600">
                        <a:effectLst/>
                      </a:endParaRPr>
                    </a:p>
                    <a:p>
                      <a:pPr algn="just">
                        <a:spcAft>
                          <a:spcPts val="0"/>
                        </a:spcAft>
                      </a:pPr>
                      <a:r>
                        <a:rPr lang="en-GB" sz="1600">
                          <a:effectLst/>
                        </a:rPr>
                        <a:t>HUMPHREY</a:t>
                      </a:r>
                      <a:endParaRPr lang="el-GR" sz="1600">
                        <a:effectLst/>
                      </a:endParaRPr>
                    </a:p>
                    <a:p>
                      <a:pPr algn="just">
                        <a:spcAft>
                          <a:spcPts val="0"/>
                        </a:spcAft>
                      </a:pPr>
                      <a:r>
                        <a:rPr lang="en-GB" sz="1600">
                          <a:effectLst/>
                        </a:rPr>
                        <a:t>WALLACE</a:t>
                      </a:r>
                      <a:endParaRPr lang="el-GR" sz="1600">
                        <a:effectLst/>
                      </a:endParaRPr>
                    </a:p>
                    <a:p>
                      <a:pPr algn="just">
                        <a:spcAft>
                          <a:spcPts val="0"/>
                        </a:spcAft>
                      </a:pPr>
                      <a:r>
                        <a:rPr lang="en-GB" sz="1600">
                          <a:effectLst/>
                        </a:rPr>
                        <a:t>McGOVERN</a:t>
                      </a:r>
                      <a:endParaRPr lang="el-GR" sz="1600">
                        <a:effectLst/>
                      </a:endParaRPr>
                    </a:p>
                    <a:p>
                      <a:pPr algn="just">
                        <a:spcAft>
                          <a:spcPts val="0"/>
                        </a:spcAft>
                      </a:pPr>
                      <a:r>
                        <a:rPr lang="en-GB" sz="1600">
                          <a:effectLst/>
                        </a:rPr>
                        <a:t>FORD</a:t>
                      </a:r>
                      <a:endParaRPr lang="el-GR" sz="1600">
                        <a:effectLst/>
                      </a:endParaRPr>
                    </a:p>
                    <a:p>
                      <a:pPr algn="just">
                        <a:spcAft>
                          <a:spcPts val="0"/>
                        </a:spcAft>
                      </a:pPr>
                      <a:r>
                        <a:rPr lang="en-GB" sz="1600">
                          <a:effectLst/>
                        </a:rPr>
                        <a:t>CARTER</a:t>
                      </a:r>
                      <a:endParaRPr lang="el-GR" sz="1600">
                        <a:effectLst/>
                      </a:endParaRPr>
                    </a:p>
                    <a:p>
                      <a:pPr algn="just">
                        <a:spcAft>
                          <a:spcPts val="0"/>
                        </a:spcAft>
                      </a:pPr>
                      <a:r>
                        <a:rPr lang="en-GB" sz="1600">
                          <a:effectLst/>
                        </a:rPr>
                        <a:t>AN</a:t>
                      </a:r>
                      <a:r>
                        <a:rPr lang="en-US" sz="1600">
                          <a:effectLst/>
                        </a:rPr>
                        <a:t>D</a:t>
                      </a:r>
                      <a:r>
                        <a:rPr lang="en-GB" sz="1600">
                          <a:effectLst/>
                        </a:rPr>
                        <a:t>ERSON</a:t>
                      </a:r>
                      <a:endParaRPr lang="el-GR" sz="1600">
                        <a:effectLst/>
                      </a:endParaRPr>
                    </a:p>
                    <a:p>
                      <a:pPr algn="just">
                        <a:spcAft>
                          <a:spcPts val="0"/>
                        </a:spcAft>
                      </a:pPr>
                      <a:r>
                        <a:rPr lang="en-GB" sz="1600">
                          <a:effectLst/>
                        </a:rPr>
                        <a:t>MONDALE</a:t>
                      </a:r>
                      <a:endParaRPr lang="el-GR" sz="1600">
                        <a:effectLst/>
                      </a:endParaRPr>
                    </a:p>
                    <a:p>
                      <a:pPr algn="just">
                        <a:spcAft>
                          <a:spcPts val="0"/>
                        </a:spcAft>
                      </a:pPr>
                      <a:r>
                        <a:rPr lang="en-GB" sz="1600">
                          <a:effectLst/>
                        </a:rPr>
                        <a:t>DOUKAKIS</a:t>
                      </a:r>
                      <a:endParaRPr lang="el-GR" sz="1600">
                        <a:effectLst/>
                      </a:endParaRPr>
                    </a:p>
                    <a:p>
                      <a:pPr algn="just">
                        <a:spcAft>
                          <a:spcPts val="0"/>
                        </a:spcAft>
                      </a:pPr>
                      <a:r>
                        <a:rPr lang="el-GR" sz="1600">
                          <a:effectLst/>
                        </a:rPr>
                        <a:t>BUSH</a:t>
                      </a:r>
                    </a:p>
                    <a:p>
                      <a:pPr algn="just">
                        <a:spcAft>
                          <a:spcPts val="0"/>
                        </a:spcAft>
                      </a:pPr>
                      <a:r>
                        <a:rPr lang="el-GR" sz="1600">
                          <a:effectLst/>
                        </a:rPr>
                        <a:t>PERAULT</a:t>
                      </a:r>
                      <a:endParaRPr lang="el-GR" sz="1600">
                        <a:effectLst/>
                        <a:latin typeface="Times New Roman"/>
                        <a:ea typeface="Times New Roman"/>
                      </a:endParaRPr>
                    </a:p>
                  </a:txBody>
                  <a:tcPr marL="68580" marR="68580" marT="0" marB="0"/>
                </a:tc>
                <a:tc>
                  <a:txBody>
                    <a:bodyPr/>
                    <a:lstStyle/>
                    <a:p>
                      <a:pPr algn="just">
                        <a:spcAft>
                          <a:spcPts val="0"/>
                        </a:spcAft>
                      </a:pPr>
                      <a:r>
                        <a:rPr lang="el-GR" sz="1600">
                          <a:effectLst/>
                        </a:rPr>
                        <a:t>89</a:t>
                      </a:r>
                    </a:p>
                    <a:p>
                      <a:pPr algn="just">
                        <a:spcAft>
                          <a:spcPts val="0"/>
                        </a:spcAft>
                      </a:pPr>
                      <a:r>
                        <a:rPr lang="el-GR" sz="1600">
                          <a:effectLst/>
                        </a:rPr>
                        <a:t>73</a:t>
                      </a:r>
                    </a:p>
                    <a:p>
                      <a:pPr algn="just">
                        <a:spcAft>
                          <a:spcPts val="0"/>
                        </a:spcAft>
                      </a:pPr>
                      <a:r>
                        <a:rPr lang="el-GR" sz="1600">
                          <a:effectLst/>
                        </a:rPr>
                        <a:t>219</a:t>
                      </a:r>
                    </a:p>
                    <a:p>
                      <a:pPr algn="just">
                        <a:spcAft>
                          <a:spcPts val="0"/>
                        </a:spcAft>
                      </a:pPr>
                      <a:r>
                        <a:rPr lang="el-GR" sz="1600">
                          <a:effectLst/>
                        </a:rPr>
                        <a:t>52</a:t>
                      </a:r>
                    </a:p>
                    <a:p>
                      <a:pPr algn="just">
                        <a:spcAft>
                          <a:spcPts val="0"/>
                        </a:spcAft>
                      </a:pPr>
                      <a:r>
                        <a:rPr lang="el-GR" sz="1600">
                          <a:effectLst/>
                        </a:rPr>
                        <a:t>191</a:t>
                      </a:r>
                    </a:p>
                    <a:p>
                      <a:pPr algn="just">
                        <a:spcAft>
                          <a:spcPts val="0"/>
                        </a:spcAft>
                      </a:pPr>
                      <a:r>
                        <a:rPr lang="el-GR" sz="1600">
                          <a:effectLst/>
                        </a:rPr>
                        <a:t>46</a:t>
                      </a:r>
                    </a:p>
                    <a:p>
                      <a:pPr algn="just">
                        <a:spcAft>
                          <a:spcPts val="0"/>
                        </a:spcAft>
                      </a:pPr>
                      <a:r>
                        <a:rPr lang="el-GR" sz="1600">
                          <a:effectLst/>
                        </a:rPr>
                        <a:t>17</a:t>
                      </a:r>
                    </a:p>
                    <a:p>
                      <a:pPr algn="just">
                        <a:spcAft>
                          <a:spcPts val="0"/>
                        </a:spcAft>
                      </a:pPr>
                      <a:r>
                        <a:rPr lang="el-GR" sz="1600">
                          <a:effectLst/>
                        </a:rPr>
                        <a:t>240</a:t>
                      </a:r>
                    </a:p>
                    <a:p>
                      <a:pPr algn="just">
                        <a:spcAft>
                          <a:spcPts val="0"/>
                        </a:spcAft>
                      </a:pPr>
                      <a:r>
                        <a:rPr lang="el-GR" sz="1600">
                          <a:effectLst/>
                        </a:rPr>
                        <a:t>49</a:t>
                      </a:r>
                    </a:p>
                    <a:p>
                      <a:pPr algn="just">
                        <a:spcAft>
                          <a:spcPts val="0"/>
                        </a:spcAft>
                      </a:pPr>
                      <a:r>
                        <a:rPr lang="el-GR" sz="1600">
                          <a:effectLst/>
                        </a:rPr>
                        <a:t>0</a:t>
                      </a:r>
                    </a:p>
                    <a:p>
                      <a:pPr algn="just">
                        <a:spcAft>
                          <a:spcPts val="0"/>
                        </a:spcAft>
                      </a:pPr>
                      <a:r>
                        <a:rPr lang="el-GR" sz="1600">
                          <a:effectLst/>
                        </a:rPr>
                        <a:t>13</a:t>
                      </a:r>
                    </a:p>
                    <a:p>
                      <a:pPr algn="just">
                        <a:spcAft>
                          <a:spcPts val="0"/>
                        </a:spcAft>
                      </a:pPr>
                      <a:r>
                        <a:rPr lang="el-GR" sz="1600">
                          <a:effectLst/>
                        </a:rPr>
                        <a:t>41</a:t>
                      </a:r>
                    </a:p>
                    <a:p>
                      <a:pPr algn="just">
                        <a:spcAft>
                          <a:spcPts val="0"/>
                        </a:spcAft>
                      </a:pPr>
                      <a:r>
                        <a:rPr lang="el-GR" sz="1600">
                          <a:effectLst/>
                        </a:rPr>
                        <a:t>NULL</a:t>
                      </a:r>
                    </a:p>
                    <a:p>
                      <a:pPr algn="just">
                        <a:spcAft>
                          <a:spcPts val="0"/>
                        </a:spcAft>
                      </a:pPr>
                      <a:r>
                        <a:rPr lang="el-GR"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l-GR" sz="1600" dirty="0">
                          <a:effectLst/>
                        </a:rPr>
                        <a:t>REP</a:t>
                      </a: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tc>
              </a:tr>
            </a:tbl>
          </a:graphicData>
        </a:graphic>
      </p:graphicFrame>
      <p:sp>
        <p:nvSpPr>
          <p:cNvPr id="4" name="Rectangle 1"/>
          <p:cNvSpPr>
            <a:spLocks noChangeArrowheads="1"/>
          </p:cNvSpPr>
          <p:nvPr/>
        </p:nvSpPr>
        <p:spPr bwMode="auto">
          <a:xfrm>
            <a:off x="120943" y="6142747"/>
            <a:ext cx="890211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altLang="el-GR" b="0" i="0" u="none" strike="noStrike" cap="none" normalizeH="0" baseline="0" dirty="0" smtClean="0">
                <a:ln>
                  <a:noFill/>
                </a:ln>
                <a:solidFill>
                  <a:schemeClr val="tx1"/>
                </a:solidFill>
                <a:effectLst/>
                <a:latin typeface="+mn-lt"/>
                <a:ea typeface="Times New Roman" pitchFamily="18" charset="0"/>
                <a:cs typeface="Arial" pitchFamily="34" charset="0"/>
              </a:rPr>
              <a:t>REP=REPUBLICAN , DEM=DEMOCRAT , IND=INDEPENDENT</a:t>
            </a:r>
            <a:endParaRPr kumimoji="0" lang="el-GR" altLang="el-GR"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b="0" i="0" u="none" strike="noStrike" cap="none" normalizeH="0" baseline="0" dirty="0" smtClean="0">
                <a:ln>
                  <a:noFill/>
                </a:ln>
                <a:solidFill>
                  <a:schemeClr val="tx1"/>
                </a:solidFill>
                <a:effectLst/>
                <a:latin typeface="+mn-lt"/>
                <a:ea typeface="Times New Roman" pitchFamily="18" charset="0"/>
                <a:cs typeface="Arial" pitchFamily="34" charset="0"/>
              </a:rPr>
              <a:t>Η αναγραφή </a:t>
            </a:r>
            <a:r>
              <a:rPr kumimoji="0" lang="en-US" altLang="el-GR" b="0" i="0" u="none" strike="noStrike" cap="none" normalizeH="0" baseline="0" dirty="0" smtClean="0">
                <a:ln>
                  <a:noFill/>
                </a:ln>
                <a:solidFill>
                  <a:schemeClr val="tx1"/>
                </a:solidFill>
                <a:effectLst/>
                <a:latin typeface="+mn-lt"/>
                <a:ea typeface="Times New Roman" pitchFamily="18" charset="0"/>
                <a:cs typeface="Arial" pitchFamily="34" charset="0"/>
              </a:rPr>
              <a:t>NULL</a:t>
            </a:r>
            <a:r>
              <a:rPr kumimoji="0" lang="el-GR" altLang="el-GR" b="0" i="0" u="none" strike="noStrike" cap="none" normalizeH="0" baseline="0" dirty="0" smtClean="0">
                <a:ln>
                  <a:noFill/>
                </a:ln>
                <a:solidFill>
                  <a:schemeClr val="tx1"/>
                </a:solidFill>
                <a:effectLst/>
                <a:latin typeface="+mn-lt"/>
                <a:ea typeface="Times New Roman" pitchFamily="18" charset="0"/>
                <a:cs typeface="Arial" pitchFamily="34" charset="0"/>
              </a:rPr>
              <a:t> σε μια θέση του πίνακα σημαίνει ότι η αντίστοιχη στήλη δεν έχει τιμή.</a:t>
            </a:r>
            <a:endParaRPr kumimoji="0" lang="el-GR" altLang="el-GR"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185693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noAutofit/>
          </a:bodyPr>
          <a:lstStyle/>
          <a:p>
            <a:pPr eaLnBrk="1" hangingPunct="1"/>
            <a:r>
              <a:rPr lang="el-GR" altLang="el-GR" sz="2800" dirty="0" smtClean="0"/>
              <a:t>4 πίνακες της τρίτης κανονικής μορφής στους οποίους επιμερίζονται τα στοιχεία των εκλογών. </a:t>
            </a:r>
            <a:r>
              <a:rPr lang="en-US" altLang="el-GR" sz="2800" dirty="0" smtClean="0"/>
              <a:t/>
            </a:r>
            <a:br>
              <a:rPr lang="en-US" altLang="el-GR" sz="2800" dirty="0" smtClean="0"/>
            </a:br>
            <a:r>
              <a:rPr lang="el-GR" altLang="el-GR" sz="2800" dirty="0" smtClean="0"/>
              <a:t>Θυμηθείτε ποιο είναι το κύριο κλειδί κάθε πίνακα.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278260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xmlns="" val="346653628"/>
              </p:ext>
            </p:extLst>
          </p:nvPr>
        </p:nvGraphicFramePr>
        <p:xfrm>
          <a:off x="179512" y="548680"/>
          <a:ext cx="3456383" cy="2194560"/>
        </p:xfrm>
        <a:graphic>
          <a:graphicData uri="http://schemas.openxmlformats.org/drawingml/2006/table">
            <a:tbl>
              <a:tblPr firstRow="1">
                <a:tableStyleId>{B301B821-A1FF-4177-AEE7-76D212191A09}</a:tableStyleId>
              </a:tblPr>
              <a:tblGrid>
                <a:gridCol w="1306519"/>
                <a:gridCol w="975534"/>
                <a:gridCol w="1174330"/>
              </a:tblGrid>
              <a:tr h="1944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kern="1200" dirty="0">
                          <a:solidFill>
                            <a:schemeClr val="bg1"/>
                          </a:solidFill>
                          <a:effectLst/>
                        </a:rPr>
                        <a:t>WINNER</a:t>
                      </a:r>
                      <a:endParaRPr lang="el-GR" sz="1600" kern="1200" dirty="0">
                        <a:solidFill>
                          <a:schemeClr val="bg1"/>
                        </a:solidFill>
                        <a:effectLst/>
                        <a:latin typeface="Calibri"/>
                        <a:ea typeface="+mn-ea"/>
                        <a:cs typeface="+mn-cs"/>
                      </a:endParaRPr>
                    </a:p>
                  </a:txBody>
                  <a:tcPr marL="68580" marR="68580" marT="0" marB="0">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solidFill>
                            <a:schemeClr val="bg1"/>
                          </a:solidFill>
                          <a:effectLst/>
                        </a:rPr>
                        <a:t>W-PARTY</a:t>
                      </a:r>
                      <a:endParaRPr lang="el-GR" sz="1600" dirty="0">
                        <a:solidFill>
                          <a:schemeClr val="bg1"/>
                        </a:solidFill>
                        <a:effectLst/>
                        <a:latin typeface="Times New Roman"/>
                        <a:ea typeface="Times New Roman"/>
                      </a:endParaRPr>
                    </a:p>
                  </a:txBody>
                  <a:tcPr marL="68580" marR="68580" marT="0" marB="0">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solidFill>
                            <a:schemeClr val="bg1"/>
                          </a:solidFill>
                          <a:effectLst/>
                        </a:rPr>
                        <a:t>W_STATE</a:t>
                      </a:r>
                      <a:endParaRPr lang="el-GR" sz="1600" dirty="0">
                        <a:solidFill>
                          <a:schemeClr val="bg1"/>
                        </a:solidFill>
                        <a:effectLst/>
                        <a:latin typeface="Times New Roman"/>
                        <a:ea typeface="Times New Roman"/>
                      </a:endParaRPr>
                    </a:p>
                  </a:txBody>
                  <a:tcPr marL="68580" marR="68580" marT="0" marB="0">
                    <a:solidFill>
                      <a:srgbClr val="004B82"/>
                    </a:solidFill>
                  </a:tcPr>
                </a:tc>
              </a:tr>
              <a:tr h="17497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REAGAN</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n-GB" sz="1600" dirty="0" smtClean="0">
                          <a:effectLst/>
                        </a:rPr>
                        <a:t>CLINTON</a:t>
                      </a:r>
                      <a:endParaRPr lang="el-GR" sz="1600" dirty="0">
                        <a:effectLst/>
                        <a:latin typeface="Times New Roman"/>
                        <a:ea typeface="Times New Roman"/>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el-GR" sz="1600" dirty="0">
                          <a:effectLst/>
                        </a:rPr>
                        <a:t>REP</a:t>
                      </a:r>
                    </a:p>
                    <a:p>
                      <a:pPr algn="just">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TEXAS</a:t>
                      </a:r>
                      <a:endParaRPr lang="el-GR" sz="1600" dirty="0">
                        <a:effectLst/>
                      </a:endParaRPr>
                    </a:p>
                    <a:p>
                      <a:pPr algn="just">
                        <a:spcAft>
                          <a:spcPts val="0"/>
                        </a:spcAft>
                      </a:pPr>
                      <a:r>
                        <a:rPr lang="en-GB" sz="1600" dirty="0">
                          <a:effectLst/>
                        </a:rPr>
                        <a:t>MASS.</a:t>
                      </a:r>
                      <a:endParaRPr lang="el-GR" sz="1600" dirty="0">
                        <a:effectLst/>
                      </a:endParaRPr>
                    </a:p>
                    <a:p>
                      <a:pPr algn="just">
                        <a:spcAft>
                          <a:spcPts val="0"/>
                        </a:spcAft>
                      </a:pPr>
                      <a:r>
                        <a:rPr lang="en-GB" sz="1600" dirty="0">
                          <a:effectLst/>
                        </a:rPr>
                        <a:t>TEXAS</a:t>
                      </a:r>
                      <a:endParaRPr lang="el-GR" sz="1600" dirty="0">
                        <a:effectLst/>
                      </a:endParaRPr>
                    </a:p>
                    <a:p>
                      <a:pPr algn="just">
                        <a:spcAft>
                          <a:spcPts val="0"/>
                        </a:spcAft>
                      </a:pPr>
                      <a:r>
                        <a:rPr lang="en-GB" sz="1600" dirty="0">
                          <a:effectLst/>
                        </a:rPr>
                        <a:t>CALIF.</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3878250609"/>
              </p:ext>
            </p:extLst>
          </p:nvPr>
        </p:nvGraphicFramePr>
        <p:xfrm>
          <a:off x="5292080" y="3444240"/>
          <a:ext cx="3456384" cy="3413760"/>
        </p:xfrm>
        <a:graphic>
          <a:graphicData uri="http://schemas.openxmlformats.org/drawingml/2006/table">
            <a:tbl>
              <a:tblPr/>
              <a:tblGrid>
                <a:gridCol w="1686249"/>
                <a:gridCol w="1770135"/>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LOSER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L_PARTY</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xmlns="" val="1183267052"/>
              </p:ext>
            </p:extLst>
          </p:nvPr>
        </p:nvGraphicFramePr>
        <p:xfrm>
          <a:off x="5292080" y="188640"/>
          <a:ext cx="3578963" cy="2926080"/>
        </p:xfrm>
        <a:graphic>
          <a:graphicData uri="http://schemas.openxmlformats.org/drawingml/2006/table">
            <a:tbl>
              <a:tblPr/>
              <a:tblGrid>
                <a:gridCol w="838007"/>
                <a:gridCol w="1506994"/>
                <a:gridCol w="1233962"/>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YEAR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WINNER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W_VOTES</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smtClean="0">
                          <a:effectLst/>
                        </a:rPr>
                        <a:t>1992</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l-GR" sz="1600" dirty="0">
                          <a:effectLst/>
                        </a:rPr>
                        <a:t>CARTER</a:t>
                      </a:r>
                    </a:p>
                    <a:p>
                      <a:pPr algn="just">
                        <a:spcAft>
                          <a:spcPts val="0"/>
                        </a:spcAft>
                      </a:pPr>
                      <a:r>
                        <a:rPr lang="el-GR" sz="1600" dirty="0">
                          <a:effectLst/>
                        </a:rPr>
                        <a:t>REAGAN</a:t>
                      </a:r>
                    </a:p>
                    <a:p>
                      <a:pPr algn="just">
                        <a:spcAft>
                          <a:spcPts val="0"/>
                        </a:spcAft>
                      </a:pPr>
                      <a:r>
                        <a:rPr lang="el-GR" sz="1600" dirty="0">
                          <a:effectLst/>
                        </a:rPr>
                        <a:t>REAGAN</a:t>
                      </a:r>
                    </a:p>
                    <a:p>
                      <a:pPr algn="just">
                        <a:spcAft>
                          <a:spcPts val="0"/>
                        </a:spcAft>
                      </a:pPr>
                      <a:r>
                        <a:rPr lang="el-GR" sz="1600" dirty="0">
                          <a:effectLst/>
                        </a:rPr>
                        <a:t>BUSH</a:t>
                      </a:r>
                    </a:p>
                    <a:p>
                      <a:pPr algn="just">
                        <a:spcAft>
                          <a:spcPts val="0"/>
                        </a:spcAft>
                      </a:pPr>
                      <a:r>
                        <a:rPr lang="el-GR" sz="1600" dirty="0" smtClean="0">
                          <a:effectLst/>
                        </a:rPr>
                        <a:t>CLINTON</a:t>
                      </a:r>
                      <a:r>
                        <a:rPr lang="el-GR" sz="1600" dirty="0">
                          <a:effectLst/>
                        </a:rPr>
                        <a:t> </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442</a:t>
                      </a:r>
                    </a:p>
                    <a:p>
                      <a:pPr algn="just">
                        <a:spcAft>
                          <a:spcPts val="0"/>
                        </a:spcAft>
                      </a:pPr>
                      <a:r>
                        <a:rPr lang="el-GR" sz="1600" dirty="0">
                          <a:effectLst/>
                        </a:rPr>
                        <a:t>447</a:t>
                      </a:r>
                    </a:p>
                    <a:p>
                      <a:pPr algn="just">
                        <a:spcAft>
                          <a:spcPts val="0"/>
                        </a:spcAft>
                      </a:pPr>
                      <a:r>
                        <a:rPr lang="el-GR" sz="1600" dirty="0">
                          <a:effectLst/>
                        </a:rPr>
                        <a:t>303</a:t>
                      </a:r>
                    </a:p>
                    <a:p>
                      <a:pPr algn="just">
                        <a:spcAft>
                          <a:spcPts val="0"/>
                        </a:spcAft>
                      </a:pPr>
                      <a:r>
                        <a:rPr lang="el-GR" sz="1600" dirty="0">
                          <a:effectLst/>
                        </a:rPr>
                        <a:t>486</a:t>
                      </a:r>
                    </a:p>
                    <a:p>
                      <a:pPr algn="just">
                        <a:spcAft>
                          <a:spcPts val="0"/>
                        </a:spcAft>
                      </a:pPr>
                      <a:r>
                        <a:rPr lang="el-GR" sz="1600" dirty="0">
                          <a:effectLst/>
                        </a:rPr>
                        <a:t>301</a:t>
                      </a:r>
                    </a:p>
                    <a:p>
                      <a:pPr algn="just">
                        <a:spcAft>
                          <a:spcPts val="0"/>
                        </a:spcAft>
                      </a:pPr>
                      <a:r>
                        <a:rPr lang="el-GR" sz="1600" dirty="0">
                          <a:effectLst/>
                        </a:rPr>
                        <a:t>520</a:t>
                      </a:r>
                    </a:p>
                    <a:p>
                      <a:pPr algn="just">
                        <a:spcAft>
                          <a:spcPts val="0"/>
                        </a:spcAft>
                      </a:pPr>
                      <a:r>
                        <a:rPr lang="el-GR" sz="1600" dirty="0">
                          <a:effectLst/>
                        </a:rPr>
                        <a:t>297</a:t>
                      </a:r>
                    </a:p>
                    <a:p>
                      <a:pPr algn="just">
                        <a:spcAft>
                          <a:spcPts val="0"/>
                        </a:spcAft>
                      </a:pPr>
                      <a:r>
                        <a:rPr lang="el-GR" sz="1600" dirty="0">
                          <a:effectLst/>
                        </a:rPr>
                        <a:t>489</a:t>
                      </a:r>
                    </a:p>
                    <a:p>
                      <a:pPr algn="just">
                        <a:spcAft>
                          <a:spcPts val="0"/>
                        </a:spcAft>
                      </a:pPr>
                      <a:r>
                        <a:rPr lang="el-GR" sz="1600" dirty="0">
                          <a:effectLst/>
                        </a:rPr>
                        <a:t>525</a:t>
                      </a:r>
                    </a:p>
                    <a:p>
                      <a:pPr algn="just">
                        <a:spcAft>
                          <a:spcPts val="0"/>
                        </a:spcAft>
                      </a:pPr>
                      <a:r>
                        <a:rPr lang="el-GR" sz="1600" dirty="0">
                          <a:effectLst/>
                        </a:rPr>
                        <a:t>426</a:t>
                      </a:r>
                    </a:p>
                    <a:p>
                      <a:pPr algn="just">
                        <a:spcAft>
                          <a:spcPts val="0"/>
                        </a:spcAft>
                      </a:pPr>
                      <a:r>
                        <a:rPr lang="en-US" sz="1600" dirty="0" smtClean="0">
                          <a:effectLst/>
                        </a:rPr>
                        <a:t>NULL</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477512791"/>
              </p:ext>
            </p:extLst>
          </p:nvPr>
        </p:nvGraphicFramePr>
        <p:xfrm>
          <a:off x="179512" y="3200400"/>
          <a:ext cx="4824536" cy="3657600"/>
        </p:xfrm>
        <a:graphic>
          <a:graphicData uri="http://schemas.openxmlformats.org/drawingml/2006/table">
            <a:tbl>
              <a:tblPr/>
              <a:tblGrid>
                <a:gridCol w="1148236"/>
                <a:gridCol w="2064882"/>
                <a:gridCol w="1611418"/>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YEAR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LOSER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L_VOTES</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a:effectLst/>
                        </a:rPr>
                        <a:t>1952</a:t>
                      </a:r>
                    </a:p>
                    <a:p>
                      <a:pPr algn="just">
                        <a:spcAft>
                          <a:spcPts val="0"/>
                        </a:spcAft>
                      </a:pPr>
                      <a:r>
                        <a:rPr lang="el-GR" sz="1600">
                          <a:effectLst/>
                        </a:rPr>
                        <a:t>1956</a:t>
                      </a:r>
                    </a:p>
                    <a:p>
                      <a:pPr algn="just">
                        <a:spcAft>
                          <a:spcPts val="0"/>
                        </a:spcAft>
                      </a:pPr>
                      <a:r>
                        <a:rPr lang="el-GR" sz="1600">
                          <a:effectLst/>
                        </a:rPr>
                        <a:t>1960</a:t>
                      </a:r>
                    </a:p>
                    <a:p>
                      <a:pPr algn="just">
                        <a:spcAft>
                          <a:spcPts val="0"/>
                        </a:spcAft>
                      </a:pPr>
                      <a:r>
                        <a:rPr lang="el-GR" sz="1600">
                          <a:effectLst/>
                        </a:rPr>
                        <a:t>1964</a:t>
                      </a:r>
                    </a:p>
                    <a:p>
                      <a:pPr algn="just">
                        <a:spcAft>
                          <a:spcPts val="0"/>
                        </a:spcAft>
                      </a:pPr>
                      <a:r>
                        <a:rPr lang="el-GR" sz="1600">
                          <a:effectLst/>
                        </a:rPr>
                        <a:t>1968</a:t>
                      </a:r>
                    </a:p>
                    <a:p>
                      <a:pPr algn="just">
                        <a:spcAft>
                          <a:spcPts val="0"/>
                        </a:spcAft>
                      </a:pPr>
                      <a:r>
                        <a:rPr lang="el-GR" sz="1600">
                          <a:effectLst/>
                        </a:rPr>
                        <a:t>1968</a:t>
                      </a:r>
                    </a:p>
                    <a:p>
                      <a:pPr algn="just">
                        <a:spcAft>
                          <a:spcPts val="0"/>
                        </a:spcAft>
                      </a:pPr>
                      <a:r>
                        <a:rPr lang="el-GR" sz="1600">
                          <a:effectLst/>
                        </a:rPr>
                        <a:t>1972</a:t>
                      </a:r>
                    </a:p>
                    <a:p>
                      <a:pPr algn="just">
                        <a:spcAft>
                          <a:spcPts val="0"/>
                        </a:spcAft>
                      </a:pPr>
                      <a:r>
                        <a:rPr lang="el-GR" sz="1600">
                          <a:effectLst/>
                        </a:rPr>
                        <a:t>1976</a:t>
                      </a:r>
                    </a:p>
                    <a:p>
                      <a:pPr algn="just">
                        <a:spcAft>
                          <a:spcPts val="0"/>
                        </a:spcAft>
                      </a:pPr>
                      <a:r>
                        <a:rPr lang="el-GR" sz="1600">
                          <a:effectLst/>
                        </a:rPr>
                        <a:t>1980 </a:t>
                      </a:r>
                    </a:p>
                    <a:p>
                      <a:pPr algn="just">
                        <a:spcAft>
                          <a:spcPts val="0"/>
                        </a:spcAft>
                      </a:pPr>
                      <a:r>
                        <a:rPr lang="el-GR" sz="1600">
                          <a:effectLst/>
                        </a:rPr>
                        <a:t>1980</a:t>
                      </a:r>
                    </a:p>
                    <a:p>
                      <a:pPr algn="just">
                        <a:spcAft>
                          <a:spcPts val="0"/>
                        </a:spcAft>
                      </a:pPr>
                      <a:r>
                        <a:rPr lang="el-GR" sz="1600">
                          <a:effectLst/>
                        </a:rPr>
                        <a:t>1984</a:t>
                      </a:r>
                    </a:p>
                    <a:p>
                      <a:pPr algn="just">
                        <a:spcAft>
                          <a:spcPts val="0"/>
                        </a:spcAft>
                      </a:pPr>
                      <a:r>
                        <a:rPr lang="el-GR" sz="1600">
                          <a:effectLst/>
                        </a:rPr>
                        <a:t>1988</a:t>
                      </a:r>
                    </a:p>
                    <a:p>
                      <a:pPr algn="just">
                        <a:spcAft>
                          <a:spcPts val="0"/>
                        </a:spcAft>
                      </a:pPr>
                      <a:r>
                        <a:rPr lang="el-GR" sz="1600">
                          <a:effectLst/>
                        </a:rPr>
                        <a:t>1992</a:t>
                      </a:r>
                    </a:p>
                    <a:p>
                      <a:pPr algn="just">
                        <a:spcAft>
                          <a:spcPts val="0"/>
                        </a:spcAft>
                      </a:pPr>
                      <a:r>
                        <a:rPr lang="el-GR" sz="1600">
                          <a:effectLst/>
                        </a:rPr>
                        <a:t>1992</a:t>
                      </a:r>
                      <a:endParaRPr lang="el-GR" sz="160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l-GR" sz="1600" dirty="0">
                          <a:effectLst/>
                        </a:rPr>
                        <a:t>BUSH</a:t>
                      </a: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89</a:t>
                      </a:r>
                    </a:p>
                    <a:p>
                      <a:pPr algn="just">
                        <a:spcAft>
                          <a:spcPts val="0"/>
                        </a:spcAft>
                      </a:pPr>
                      <a:r>
                        <a:rPr lang="el-GR" sz="1600" dirty="0">
                          <a:effectLst/>
                        </a:rPr>
                        <a:t>73</a:t>
                      </a:r>
                    </a:p>
                    <a:p>
                      <a:pPr algn="just">
                        <a:spcAft>
                          <a:spcPts val="0"/>
                        </a:spcAft>
                      </a:pPr>
                      <a:r>
                        <a:rPr lang="el-GR" sz="1600" dirty="0">
                          <a:effectLst/>
                        </a:rPr>
                        <a:t>219</a:t>
                      </a:r>
                    </a:p>
                    <a:p>
                      <a:pPr algn="just">
                        <a:spcAft>
                          <a:spcPts val="0"/>
                        </a:spcAft>
                      </a:pPr>
                      <a:r>
                        <a:rPr lang="el-GR" sz="1600" dirty="0">
                          <a:effectLst/>
                        </a:rPr>
                        <a:t>52</a:t>
                      </a:r>
                    </a:p>
                    <a:p>
                      <a:pPr algn="just">
                        <a:spcAft>
                          <a:spcPts val="0"/>
                        </a:spcAft>
                      </a:pPr>
                      <a:r>
                        <a:rPr lang="el-GR" sz="1600" dirty="0">
                          <a:effectLst/>
                        </a:rPr>
                        <a:t>191</a:t>
                      </a:r>
                    </a:p>
                    <a:p>
                      <a:pPr algn="just">
                        <a:spcAft>
                          <a:spcPts val="0"/>
                        </a:spcAft>
                      </a:pPr>
                      <a:r>
                        <a:rPr lang="el-GR" sz="1600" dirty="0">
                          <a:effectLst/>
                        </a:rPr>
                        <a:t>46</a:t>
                      </a:r>
                    </a:p>
                    <a:p>
                      <a:pPr algn="just">
                        <a:spcAft>
                          <a:spcPts val="0"/>
                        </a:spcAft>
                      </a:pPr>
                      <a:r>
                        <a:rPr lang="el-GR" sz="1600" dirty="0">
                          <a:effectLst/>
                        </a:rPr>
                        <a:t>17</a:t>
                      </a:r>
                    </a:p>
                    <a:p>
                      <a:pPr algn="just">
                        <a:spcAft>
                          <a:spcPts val="0"/>
                        </a:spcAft>
                      </a:pPr>
                      <a:r>
                        <a:rPr lang="el-GR" sz="1600" dirty="0">
                          <a:effectLst/>
                        </a:rPr>
                        <a:t>240</a:t>
                      </a:r>
                    </a:p>
                    <a:p>
                      <a:pPr algn="just">
                        <a:spcAft>
                          <a:spcPts val="0"/>
                        </a:spcAft>
                      </a:pPr>
                      <a:r>
                        <a:rPr lang="el-GR" sz="1600" dirty="0">
                          <a:effectLst/>
                        </a:rPr>
                        <a:t>49</a:t>
                      </a:r>
                    </a:p>
                    <a:p>
                      <a:pPr algn="just">
                        <a:spcAft>
                          <a:spcPts val="0"/>
                        </a:spcAft>
                      </a:pPr>
                      <a:r>
                        <a:rPr lang="el-GR" sz="1600" dirty="0">
                          <a:effectLst/>
                        </a:rPr>
                        <a:t>0</a:t>
                      </a:r>
                    </a:p>
                    <a:p>
                      <a:pPr algn="just">
                        <a:spcAft>
                          <a:spcPts val="0"/>
                        </a:spcAft>
                      </a:pPr>
                      <a:r>
                        <a:rPr lang="el-GR" sz="1600" dirty="0">
                          <a:effectLst/>
                        </a:rPr>
                        <a:t>13</a:t>
                      </a:r>
                    </a:p>
                    <a:p>
                      <a:pPr algn="just">
                        <a:spcAft>
                          <a:spcPts val="0"/>
                        </a:spcAft>
                      </a:pPr>
                      <a:r>
                        <a:rPr lang="el-GR" sz="1600" dirty="0">
                          <a:effectLst/>
                        </a:rPr>
                        <a:t>41</a:t>
                      </a: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sp>
        <p:nvSpPr>
          <p:cNvPr id="23" name="Rectangle 22"/>
          <p:cNvSpPr/>
          <p:nvPr/>
        </p:nvSpPr>
        <p:spPr>
          <a:xfrm>
            <a:off x="107504" y="175802"/>
            <a:ext cx="1266885" cy="338554"/>
          </a:xfrm>
          <a:prstGeom prst="rect">
            <a:avLst/>
          </a:prstGeom>
        </p:spPr>
        <p:txBody>
          <a:bodyPr wrap="none">
            <a:spAutoFit/>
          </a:bodyPr>
          <a:lstStyle/>
          <a:p>
            <a:r>
              <a:rPr lang="en-US" sz="1600" b="1" dirty="0">
                <a:solidFill>
                  <a:prstClr val="black"/>
                </a:solidFill>
                <a:latin typeface="Calibri"/>
              </a:rPr>
              <a:t> </a:t>
            </a:r>
            <a:r>
              <a:rPr lang="el-GR" sz="1600" b="1" dirty="0">
                <a:solidFill>
                  <a:prstClr val="black"/>
                </a:solidFill>
                <a:latin typeface="Calibri"/>
              </a:rPr>
              <a:t>PRESIDENTS</a:t>
            </a:r>
          </a:p>
        </p:txBody>
      </p:sp>
      <p:sp>
        <p:nvSpPr>
          <p:cNvPr id="24" name="Rectangle 23"/>
          <p:cNvSpPr/>
          <p:nvPr/>
        </p:nvSpPr>
        <p:spPr>
          <a:xfrm>
            <a:off x="5148064" y="3159223"/>
            <a:ext cx="861967" cy="338554"/>
          </a:xfrm>
          <a:prstGeom prst="rect">
            <a:avLst/>
          </a:prstGeom>
        </p:spPr>
        <p:txBody>
          <a:bodyPr wrap="none">
            <a:spAutoFit/>
          </a:bodyPr>
          <a:lstStyle/>
          <a:p>
            <a:r>
              <a:rPr lang="el-GR" sz="1600" b="1" dirty="0">
                <a:solidFill>
                  <a:prstClr val="black"/>
                </a:solidFill>
                <a:latin typeface="Calibri"/>
              </a:rPr>
              <a:t> LOSERS</a:t>
            </a:r>
          </a:p>
        </p:txBody>
      </p:sp>
      <p:sp>
        <p:nvSpPr>
          <p:cNvPr id="25" name="Rectangle 24"/>
          <p:cNvSpPr/>
          <p:nvPr/>
        </p:nvSpPr>
        <p:spPr>
          <a:xfrm>
            <a:off x="4358566" y="85723"/>
            <a:ext cx="1006622" cy="584775"/>
          </a:xfrm>
          <a:prstGeom prst="rect">
            <a:avLst/>
          </a:prstGeom>
        </p:spPr>
        <p:txBody>
          <a:bodyPr wrap="none">
            <a:spAutoFit/>
          </a:bodyPr>
          <a:lstStyle/>
          <a:p>
            <a:r>
              <a:rPr lang="en-US" sz="1600" b="1" dirty="0">
                <a:solidFill>
                  <a:prstClr val="black"/>
                </a:solidFill>
                <a:latin typeface="Calibri"/>
              </a:rPr>
              <a:t>E</a:t>
            </a:r>
            <a:r>
              <a:rPr lang="el-GR" sz="1600" b="1" dirty="0">
                <a:solidFill>
                  <a:prstClr val="black"/>
                </a:solidFill>
                <a:latin typeface="Calibri"/>
              </a:rPr>
              <a:t>LECTION</a:t>
            </a:r>
          </a:p>
          <a:p>
            <a:pPr algn="r"/>
            <a:r>
              <a:rPr lang="el-GR" sz="1600" b="1" dirty="0">
                <a:solidFill>
                  <a:prstClr val="black"/>
                </a:solidFill>
                <a:latin typeface="Calibri"/>
              </a:rPr>
              <a:t>WINNER</a:t>
            </a:r>
          </a:p>
        </p:txBody>
      </p:sp>
      <p:sp>
        <p:nvSpPr>
          <p:cNvPr id="26" name="Rectangle 25"/>
          <p:cNvSpPr/>
          <p:nvPr/>
        </p:nvSpPr>
        <p:spPr>
          <a:xfrm>
            <a:off x="107504" y="2864665"/>
            <a:ext cx="1526893" cy="338554"/>
          </a:xfrm>
          <a:prstGeom prst="rect">
            <a:avLst/>
          </a:prstGeom>
        </p:spPr>
        <p:txBody>
          <a:bodyPr wrap="none">
            <a:spAutoFit/>
          </a:bodyPr>
          <a:lstStyle/>
          <a:p>
            <a:r>
              <a:rPr lang="el-GR" sz="1600" b="1" dirty="0">
                <a:solidFill>
                  <a:prstClr val="black"/>
                </a:solidFill>
                <a:latin typeface="Calibri"/>
              </a:rPr>
              <a:t>ELECTIONLOSER</a:t>
            </a:r>
          </a:p>
        </p:txBody>
      </p:sp>
    </p:spTree>
    <p:extLst>
      <p:ext uri="{BB962C8B-B14F-4D97-AF65-F5344CB8AC3E}">
        <p14:creationId xmlns:p14="http://schemas.microsoft.com/office/powerpoint/2010/main" xmlns="" val="88513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l-GR" altLang="el-GR" sz="3600" smtClean="0"/>
              <a:t>Περιορισμοί</a:t>
            </a:r>
          </a:p>
        </p:txBody>
      </p:sp>
      <p:sp>
        <p:nvSpPr>
          <p:cNvPr id="16387" name="Rectangle 3"/>
          <p:cNvSpPr>
            <a:spLocks noGrp="1" noChangeArrowheads="1"/>
          </p:cNvSpPr>
          <p:nvPr>
            <p:ph idx="1"/>
          </p:nvPr>
        </p:nvSpPr>
        <p:spPr/>
        <p:txBody>
          <a:bodyPr/>
          <a:lstStyle/>
          <a:p>
            <a:pPr marL="609600" indent="-609600" eaLnBrk="1" hangingPunct="1">
              <a:lnSpc>
                <a:spcPct val="90000"/>
              </a:lnSpc>
            </a:pPr>
            <a:r>
              <a:rPr lang="el-GR" altLang="el-GR" sz="2400" smtClean="0"/>
              <a:t>Year χαρακτηρίζει μοναδικά την εκλογική αναμέτρηση </a:t>
            </a:r>
            <a:endParaRPr lang="en-GB" altLang="el-GR" sz="2400" smtClean="0"/>
          </a:p>
          <a:p>
            <a:pPr marL="609600" indent="-609600" eaLnBrk="1" hangingPunct="1">
              <a:lnSpc>
                <a:spcPct val="90000"/>
              </a:lnSpc>
            </a:pPr>
            <a:r>
              <a:rPr lang="en-GB" altLang="el-GR" sz="2400" smtClean="0"/>
              <a:t>year</a:t>
            </a:r>
            <a:r>
              <a:rPr lang="el-GR" altLang="el-GR" sz="2400" smtClean="0"/>
              <a:t> - -&gt; </a:t>
            </a:r>
            <a:r>
              <a:rPr lang="en-GB" altLang="el-GR" sz="2400" smtClean="0"/>
              <a:t>winner</a:t>
            </a:r>
            <a:r>
              <a:rPr lang="el-GR" altLang="el-GR" sz="2400" smtClean="0"/>
              <a:t>, </a:t>
            </a:r>
            <a:r>
              <a:rPr lang="en-GB" altLang="el-GR" sz="2400" smtClean="0"/>
              <a:t>w</a:t>
            </a:r>
            <a:r>
              <a:rPr lang="el-GR" altLang="el-GR" sz="2400" smtClean="0"/>
              <a:t>_</a:t>
            </a:r>
            <a:r>
              <a:rPr lang="en-GB" altLang="el-GR" sz="2400" smtClean="0"/>
              <a:t>votes</a:t>
            </a:r>
            <a:r>
              <a:rPr lang="el-GR" altLang="el-GR" sz="2400" smtClean="0"/>
              <a:t>, </a:t>
            </a:r>
            <a:r>
              <a:rPr lang="en-GB" altLang="el-GR" sz="2400" smtClean="0"/>
              <a:t>w</a:t>
            </a:r>
            <a:r>
              <a:rPr lang="el-GR" altLang="el-GR" sz="2400" smtClean="0"/>
              <a:t>_</a:t>
            </a:r>
            <a:r>
              <a:rPr lang="en-GB" altLang="el-GR" sz="2400" smtClean="0"/>
              <a:t>party</a:t>
            </a:r>
            <a:r>
              <a:rPr lang="el-GR" altLang="el-GR" sz="2400" smtClean="0"/>
              <a:t> , </a:t>
            </a:r>
            <a:r>
              <a:rPr lang="en-GB" altLang="el-GR" sz="2400" smtClean="0"/>
              <a:t>w</a:t>
            </a:r>
            <a:r>
              <a:rPr lang="el-GR" altLang="el-GR" sz="2400" smtClean="0"/>
              <a:t>_</a:t>
            </a:r>
            <a:r>
              <a:rPr lang="en-GB" altLang="el-GR" sz="2400" smtClean="0"/>
              <a:t>state  </a:t>
            </a:r>
            <a:r>
              <a:rPr lang="el-GR" altLang="el-GR" sz="2400" smtClean="0"/>
              <a:t>(Το έτος χαρακτηρίζει μοναδικά κάποιες στήλες που περιγράφουν την εκλογική αναμέτρηση . Δηλαδή αν σκεφτούμε το έτος μίας εκλογικής αναμέτρησης τότε αυτομάτως έρχεται στο μυαλό μας ακριβώς ένας νικήτης, ο Πρόεδρος, ακριβώς ένα κόμμα, αυτό που νίκησε στις εκλογές κτλ.)</a:t>
            </a:r>
          </a:p>
          <a:p>
            <a:pPr marL="609600" indent="-609600" eaLnBrk="1" hangingPunct="1">
              <a:lnSpc>
                <a:spcPct val="90000"/>
              </a:lnSpc>
            </a:pPr>
            <a:r>
              <a:rPr lang="el-GR" altLang="el-GR" sz="2400" smtClean="0"/>
              <a:t>winner - -&gt; w_party , w_state (Ο νικητής, ανήκει ισόβια ως υποψήφιος στο ίδιο κόμμα και ξεκινά απο την ίδια πολιτεία)  </a:t>
            </a:r>
          </a:p>
          <a:p>
            <a:pPr marL="609600" indent="-609600" eaLnBrk="1" hangingPunct="1">
              <a:lnSpc>
                <a:spcPct val="90000"/>
              </a:lnSpc>
            </a:pPr>
            <a:r>
              <a:rPr lang="el-GR" altLang="el-GR" sz="2400" smtClean="0"/>
              <a:t>year, loser  - - &gt; l_votes </a:t>
            </a:r>
          </a:p>
        </p:txBody>
      </p:sp>
    </p:spTree>
    <p:extLst>
      <p:ext uri="{BB962C8B-B14F-4D97-AF65-F5344CB8AC3E}">
        <p14:creationId xmlns:p14="http://schemas.microsoft.com/office/powerpoint/2010/main" xmlns="" val="1518473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629</TotalTime>
  <Words>2260</Words>
  <Application>Microsoft Office PowerPoint</Application>
  <PresentationFormat>Προβολή στην οθόνη (4:3)</PresentationFormat>
  <Paragraphs>913</Paragraphs>
  <Slides>44</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exo-opistho_simeiomata</vt:lpstr>
      <vt:lpstr>Βάσεις Δεδομένων I</vt:lpstr>
      <vt:lpstr>Περιγραφή Ενότητας</vt:lpstr>
      <vt:lpstr>Στόχος Ενότητας</vt:lpstr>
      <vt:lpstr>Σχεδίαση βάσεων δεδομένων - Επανάληψη</vt:lpstr>
      <vt:lpstr>Αμερικανικές προεδρικές εκλογές</vt:lpstr>
      <vt:lpstr>Βάση αμερικανικών προεδρικών εκλογών (American elections)</vt:lpstr>
      <vt:lpstr>4 πίνακες της τρίτης κανονικής μορφής στους οποίους επιμερίζονται τα στοιχεία των εκλογών.  Θυμηθείτε ποιο είναι το κύριο κλειδί κάθε πίνακα. </vt:lpstr>
      <vt:lpstr>Διαφάνεια 7</vt:lpstr>
      <vt:lpstr>Περιορισμοί</vt:lpstr>
      <vt:lpstr>Περιορισμοί (constraints)</vt:lpstr>
      <vt:lpstr>Από το μοντέλο οντοτήτων συσχετίσεων στην Τρίτη κανονική μορφή. </vt:lpstr>
      <vt:lpstr>Για τη μετάβαση απο το μοντέλο οντοτήτων - σχέσεων σε πίνακες ακολούθησε τους εξής κανόνες</vt:lpstr>
      <vt:lpstr>Σχεδίαση βάσεων δεδομένων - Επανάληψη</vt:lpstr>
      <vt:lpstr>Απλουστευμένη εκπαιδευτική βάση δεδομένων </vt:lpstr>
      <vt:lpstr>Διαφάνεια 14</vt:lpstr>
      <vt:lpstr>Διαφάνεια 15</vt:lpstr>
      <vt:lpstr>Διαφάνεια 16</vt:lpstr>
      <vt:lpstr>Διαφάνεια 17</vt:lpstr>
      <vt:lpstr>Διαφάνεια 18</vt:lpstr>
      <vt:lpstr>Σχεδίαση βάσεων δεδομένων - Επανάληψη</vt:lpstr>
      <vt:lpstr>Απλοποιημένη βιβλιοθήκη</vt:lpstr>
      <vt:lpstr>Διαφάνεια 21</vt:lpstr>
      <vt:lpstr>Σχεδίαση βάσεων δεδομένων - Επανάληψη</vt:lpstr>
      <vt:lpstr>Απλοποιημένη βάση διαχείρισης προσωπικού (personnel)</vt:lpstr>
      <vt:lpstr>Σχεδίαση βάσεων δεδομένων - Επανάληψη</vt:lpstr>
      <vt:lpstr>Διαφάνεια 25</vt:lpstr>
      <vt:lpstr>Γράψτε τη Δεύτερη και την Τρίτη Κανονική Μορφή</vt:lpstr>
      <vt:lpstr>Δεύτερη και Τρίτη Κανονική Μορφή  </vt:lpstr>
      <vt:lpstr>Διαφάνεια 28</vt:lpstr>
      <vt:lpstr>Σχεδίαση βάσεων δεδομένων - Επανάληψη</vt:lpstr>
      <vt:lpstr>Απλοποιημένη βάση προσωπικού - μισθοδοσίας</vt:lpstr>
      <vt:lpstr>Ο βασικός μισθός καθορίζεται με προσωπική συμφωνία με τον εργαζόμενο</vt:lpstr>
      <vt:lpstr>Ο βασικός μισθός εξαρτάται από τη θέση</vt:lpstr>
      <vt:lpstr>Ο βασικός μισθός εξαρτάται από τη θέση και τις σπουδές</vt:lpstr>
      <vt:lpstr>Σχεδίαση βάσεων δεδομένων - Επανάληψη</vt:lpstr>
      <vt:lpstr>Απλοποιημένο σύστημα διαχείρισης παραγγελιών (orders)</vt:lpstr>
      <vt:lpstr>Δεύτερη κανονική μορφή</vt:lpstr>
      <vt:lpstr>Τρίτη κανονική μορφή – Διορθώστε</vt:lpstr>
      <vt:lpstr>Διαφάνεια 38</vt:lpstr>
      <vt:lpstr>Τέλος Ενότητας</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71</cp:revision>
  <dcterms:created xsi:type="dcterms:W3CDTF">2014-10-20T11:54:42Z</dcterms:created>
  <dcterms:modified xsi:type="dcterms:W3CDTF">2018-11-28T07:49:04Z</dcterms:modified>
</cp:coreProperties>
</file>