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30"/>
  </p:notesMasterIdLst>
  <p:handoutMasterIdLst>
    <p:handoutMasterId r:id="rId31"/>
  </p:handoutMasterIdLst>
  <p:sldIdLst>
    <p:sldId id="302" r:id="rId2"/>
    <p:sldId id="299" r:id="rId3"/>
    <p:sldId id="300" r:id="rId4"/>
    <p:sldId id="301" r:id="rId5"/>
    <p:sldId id="284" r:id="rId6"/>
    <p:sldId id="285" r:id="rId7"/>
    <p:sldId id="286" r:id="rId8"/>
    <p:sldId id="287" r:id="rId9"/>
    <p:sldId id="288" r:id="rId10"/>
    <p:sldId id="29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307" r:id="rId21"/>
    <p:sldId id="308" r:id="rId22"/>
    <p:sldId id="309" r:id="rId23"/>
    <p:sldId id="310" r:id="rId24"/>
    <p:sldId id="311" r:id="rId25"/>
    <p:sldId id="303" r:id="rId26"/>
    <p:sldId id="304" r:id="rId27"/>
    <p:sldId id="305" r:id="rId28"/>
    <p:sldId id="306" r:id="rId29"/>
  </p:sldIdLst>
  <p:sldSz cx="9144000" cy="6858000" type="screen4x3"/>
  <p:notesSz cx="7104063" cy="10234613"/>
  <p:custDataLst>
    <p:tags r:id="rId3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5044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134CA46-2972-47AA-98FC-937EC92068B2}" type="slidenum">
              <a:rPr lang="el-GR" altLang="el-GR" sz="1300"/>
              <a:pPr eaLnBrk="1" hangingPunct="1"/>
              <a:t>1</a:t>
            </a:fld>
            <a:endParaRPr lang="el-GR" altLang="el-GR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497757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84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7824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0382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787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751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7545" y="3096543"/>
            <a:ext cx="814897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/>
              <a:t>Ενότητα </a:t>
            </a:r>
            <a:r>
              <a:rPr lang="en-US" sz="2800" b="1" dirty="0"/>
              <a:t>1</a:t>
            </a:r>
            <a:r>
              <a:rPr lang="el-GR" sz="2800" b="1" dirty="0"/>
              <a:t>1</a:t>
            </a:r>
            <a:r>
              <a:rPr lang="el-GR" sz="2800" dirty="0"/>
              <a:t>:</a:t>
            </a:r>
            <a:r>
              <a:rPr lang="en-US" sz="2800" dirty="0"/>
              <a:t> </a:t>
            </a:r>
            <a:r>
              <a:rPr lang="el-GR" sz="2800" dirty="0"/>
              <a:t>Ενιαίο παράδειγμα σχεδίασης σχεσιακής βάσης δεδομένων και υλοποίησης με Γλώσσα SQL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600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600" dirty="0" smtClean="0"/>
              <a:t>Χ. </a:t>
            </a:r>
            <a:r>
              <a:rPr lang="el-GR" sz="2600" dirty="0" err="1" smtClean="0"/>
              <a:t>Σκουρλάς</a:t>
            </a:r>
            <a:endParaRPr lang="el-GR" sz="26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 smtClean="0"/>
              <a:t>Ανοικτά Ακαδημαϊκά Μαθήματα στο Πανεπιστήμιο Δυτικής Αττικής</a:t>
            </a:r>
            <a:endParaRPr lang="el-GR" sz="1600" dirty="0"/>
          </a:p>
        </p:txBody>
      </p:sp>
      <p:pic>
        <p:nvPicPr>
          <p:cNvPr id="12" name="Picture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22" y="403126"/>
            <a:ext cx="1114556" cy="93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3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2"/>
            </a:pPr>
            <a:r>
              <a:rPr lang="el-GR" sz="3600" dirty="0" smtClean="0"/>
              <a:t>Γράψτε </a:t>
            </a:r>
            <a:r>
              <a:rPr lang="el-GR" sz="3600" dirty="0"/>
              <a:t>δήλωση SELECT που δείχνει όλα τα στοιχεία των υπαλλήλων (empno, ename, job</a:t>
            </a:r>
            <a:r>
              <a:rPr lang="en-US" sz="3600" dirty="0"/>
              <a:t>no</a:t>
            </a:r>
            <a:r>
              <a:rPr lang="el-GR" sz="3600" dirty="0"/>
              <a:t>, </a:t>
            </a:r>
            <a:r>
              <a:rPr lang="el-GR" sz="3600" dirty="0" err="1"/>
              <a:t>sal</a:t>
            </a:r>
            <a:r>
              <a:rPr lang="el-GR" sz="3600" dirty="0"/>
              <a:t>, </a:t>
            </a:r>
            <a:r>
              <a:rPr lang="el-GR" sz="3600" dirty="0" err="1"/>
              <a:t>comm</a:t>
            </a:r>
            <a:r>
              <a:rPr lang="el-GR" sz="3600" dirty="0"/>
              <a:t>, </a:t>
            </a:r>
            <a:r>
              <a:rPr lang="el-GR" sz="3600" dirty="0" err="1"/>
              <a:t>deptno</a:t>
            </a:r>
            <a:r>
              <a:rPr lang="el-GR" sz="3600" dirty="0"/>
              <a:t>, </a:t>
            </a:r>
            <a:r>
              <a:rPr lang="en-US" sz="3600" dirty="0" err="1"/>
              <a:t>Jobname</a:t>
            </a:r>
            <a:r>
              <a:rPr lang="el-GR" sz="3600" dirty="0"/>
              <a:t>) που εργάζονται σε ένα από τα τμήματα </a:t>
            </a:r>
            <a:r>
              <a:rPr lang="en-US" sz="3600" dirty="0"/>
              <a:t>ACCOUNTING</a:t>
            </a:r>
            <a:r>
              <a:rPr lang="el-GR" sz="3600" dirty="0"/>
              <a:t>, </a:t>
            </a:r>
            <a:r>
              <a:rPr lang="en-US" sz="3600" dirty="0"/>
              <a:t>SALES</a:t>
            </a:r>
            <a:r>
              <a:rPr lang="el-GR" sz="3600" dirty="0"/>
              <a:t>. Ακολουθούν κάποιες σωστές </a:t>
            </a:r>
            <a:r>
              <a:rPr lang="el-GR" sz="3600" dirty="0" smtClean="0"/>
              <a:t>δηλώσεις</a:t>
            </a:r>
            <a:r>
              <a:rPr lang="en-US" sz="3600" dirty="0" smtClean="0"/>
              <a:t>:</a:t>
            </a:r>
            <a:endParaRPr lang="el-GR" sz="3600" dirty="0"/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(SELECT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('ACCOUNTING', 'SALES'));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('ACCOUNTING', 'SALES');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='ACCOUNTING'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='SALES');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28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Ακολουθούν κάποιες λανθασμένες </a:t>
            </a:r>
            <a:r>
              <a:rPr lang="el-GR" dirty="0" smtClean="0"/>
              <a:t>δηλώσεις στο προϊόν της </a:t>
            </a:r>
            <a:r>
              <a:rPr lang="en-US" dirty="0" smtClean="0"/>
              <a:t>oracle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=‘ACCOUNTING’ AND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=‘SALES’;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=‘ACCOUNTING’ 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=‘SALES’);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=‘ACCOUNTING’ 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=‘SALES’);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=‘ACCOUNTING’ AND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=‘SALES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0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Ακολουθούν κάποιες </a:t>
            </a:r>
            <a:r>
              <a:rPr lang="el-GR" sz="2000" dirty="0" smtClean="0"/>
              <a:t>δηλώσεις που </a:t>
            </a:r>
            <a:r>
              <a:rPr lang="el-GR" sz="2000" dirty="0"/>
              <a:t>είναι εκ πρώτης όψεως σωστές αλλά δεν υπολογίζουν το </a:t>
            </a:r>
            <a:r>
              <a:rPr lang="el-GR" sz="2000" dirty="0" smtClean="0"/>
              <a:t>ζητούμενο</a:t>
            </a:r>
            <a:r>
              <a:rPr lang="en-US" sz="2000" dirty="0" smtClean="0"/>
              <a:t> </a:t>
            </a:r>
            <a:r>
              <a:rPr lang="el-GR" sz="2000" dirty="0" smtClean="0"/>
              <a:t>στο προϊόν της </a:t>
            </a:r>
            <a:r>
              <a:rPr lang="en-US" sz="2000" dirty="0" smtClean="0"/>
              <a:t>oracle</a:t>
            </a:r>
            <a:endParaRPr lang="el-GR" sz="2000" dirty="0" smtClean="0"/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IN (SELECT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 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IN ('Accounting', 'Sales'));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IN ('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ACcOUNTING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690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Οι περιορισμοί (απαιτήσεις, επιχειρησιακοί κανόνες-</a:t>
            </a:r>
            <a:r>
              <a:rPr lang="en-US" sz="2000" dirty="0"/>
              <a:t>constraints</a:t>
            </a:r>
            <a:r>
              <a:rPr lang="el-GR" sz="2000" dirty="0"/>
              <a:t>) που ικανοποιούν τα δεδομένα της βάσης είναι:</a:t>
            </a:r>
          </a:p>
          <a:p>
            <a:pPr marL="273050" indent="-27305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 smtClean="0"/>
              <a:t>α</a:t>
            </a:r>
            <a:r>
              <a:rPr lang="el-GR" sz="2000" b="1" dirty="0"/>
              <a:t>) </a:t>
            </a:r>
            <a:r>
              <a:rPr lang="el-GR" sz="2000" dirty="0"/>
              <a:t>Κάθε υπάλληλος έχει ένα μοναδικό κωδικό, κατέχει μία θέση, έχει ένα μισθό και μπορεί να έχει ή όχι προμήθεια </a:t>
            </a:r>
            <a:endParaRPr lang="el-GR" sz="20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 smtClean="0"/>
              <a:t>β</a:t>
            </a:r>
            <a:r>
              <a:rPr lang="el-GR" sz="2000" b="1" dirty="0"/>
              <a:t>) </a:t>
            </a:r>
            <a:r>
              <a:rPr lang="el-GR" sz="2000" dirty="0"/>
              <a:t>Κάθε τμήμα έχει ένα μοναδικό κωδικό και μία έδρα </a:t>
            </a:r>
            <a:endParaRPr lang="el-GR" sz="20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 smtClean="0"/>
              <a:t>γ</a:t>
            </a:r>
            <a:r>
              <a:rPr lang="el-GR" sz="2000" b="1" dirty="0"/>
              <a:t>) </a:t>
            </a:r>
            <a:r>
              <a:rPr lang="el-GR" sz="2000" dirty="0"/>
              <a:t>Κάθε τμήμα μπορεί να έχει πολλούς υπαλλήλους </a:t>
            </a:r>
            <a:endParaRPr lang="el-GR" sz="20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 smtClean="0"/>
              <a:t>δ</a:t>
            </a:r>
            <a:r>
              <a:rPr lang="el-GR" sz="2000" b="1" dirty="0"/>
              <a:t>) </a:t>
            </a:r>
            <a:r>
              <a:rPr lang="el-GR" sz="2000" dirty="0"/>
              <a:t>Ένας υπάλληλος ανήκει σε ένα μόνο τμήμα </a:t>
            </a:r>
            <a:endParaRPr lang="el-GR" sz="2000" dirty="0" smtClean="0"/>
          </a:p>
          <a:p>
            <a:pPr marL="273050" indent="-27305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 smtClean="0"/>
              <a:t>ε</a:t>
            </a:r>
            <a:r>
              <a:rPr lang="el-GR" sz="2000" b="1" dirty="0"/>
              <a:t>) </a:t>
            </a:r>
            <a:r>
              <a:rPr lang="el-GR" sz="2000" dirty="0"/>
              <a:t>κάθε έργο έχει μοναδικό κωδικό, μία έδρα, ένα όνομα, ένας υπάλληλος μπορεί να εργάζεται σε ένα ή περισσότερα έργα και σε ένα έργο απασχολούνται πολλοί </a:t>
            </a:r>
            <a:r>
              <a:rPr lang="el-GR" sz="2000" dirty="0" smtClean="0"/>
              <a:t>υπάλληλοι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 smtClean="0"/>
              <a:t>στ</a:t>
            </a:r>
            <a:r>
              <a:rPr lang="el-GR" sz="2000" b="1" dirty="0"/>
              <a:t>) </a:t>
            </a:r>
            <a:r>
              <a:rPr lang="el-GR" sz="2000" dirty="0"/>
              <a:t>ο μισθός εξαρτάται από τη </a:t>
            </a:r>
            <a:r>
              <a:rPr lang="el-GR" sz="2000" dirty="0" smtClean="0"/>
              <a:t>θέση</a:t>
            </a:r>
            <a:endParaRPr lang="el-GR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Γράψτε την Τρίτη κανονική μορφή. Μη ξεχάσετε να γράψετε κύρια και ξένα κλειδιά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16063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432603"/>
              </p:ext>
            </p:extLst>
          </p:nvPr>
        </p:nvGraphicFramePr>
        <p:xfrm>
          <a:off x="243070" y="1484784"/>
          <a:ext cx="3888432" cy="10972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08112"/>
                <a:gridCol w="1008112"/>
                <a:gridCol w="187220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JobNo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Sal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Jobname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ANALYST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r>
                        <a:rPr lang="el-GR" sz="1800">
                          <a:effectLst/>
                        </a:rPr>
                        <a:t>8</a:t>
                      </a:r>
                      <a:r>
                        <a:rPr lang="en-US" sz="1800">
                          <a:effectLst/>
                        </a:rPr>
                        <a:t>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SALESMAN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PROGRAMMER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9596"/>
              </p:ext>
            </p:extLst>
          </p:nvPr>
        </p:nvGraphicFramePr>
        <p:xfrm>
          <a:off x="243070" y="3212976"/>
          <a:ext cx="3888432" cy="10972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24444"/>
                <a:gridCol w="1727289"/>
                <a:gridCol w="1036699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Deptno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Dname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Loc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ACCOUNTING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ATHENS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SALES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ATHENS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RESEARCH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PARIS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685587"/>
              </p:ext>
            </p:extLst>
          </p:nvPr>
        </p:nvGraphicFramePr>
        <p:xfrm>
          <a:off x="243070" y="5013176"/>
          <a:ext cx="3816424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5324"/>
                <a:gridCol w="1645333"/>
                <a:gridCol w="110576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Projno</a:t>
                      </a: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Pdescr</a:t>
                      </a: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Loc</a:t>
                      </a: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PAYROLL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ATHENS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200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PERSONNEL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PARIS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629684"/>
              </p:ext>
            </p:extLst>
          </p:nvPr>
        </p:nvGraphicFramePr>
        <p:xfrm>
          <a:off x="4572000" y="1484784"/>
          <a:ext cx="4248473" cy="1371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31367"/>
                <a:gridCol w="851586"/>
                <a:gridCol w="756967"/>
                <a:gridCol w="756967"/>
                <a:gridCol w="85158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/>
                        <a:t>Ename</a:t>
                      </a:r>
                      <a:endParaRPr lang="el-GR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/>
                        <a:t>Empno</a:t>
                      </a:r>
                      <a:endParaRPr lang="el-GR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/>
                        <a:t>JobNo</a:t>
                      </a:r>
                      <a:endParaRPr lang="el-GR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/>
                        <a:t>Comm</a:t>
                      </a:r>
                      <a:endParaRPr lang="el-GR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/>
                        <a:t>Deptno</a:t>
                      </a:r>
                      <a:endParaRPr lang="el-GR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CODD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100</a:t>
                      </a:r>
                      <a:r>
                        <a:rPr lang="el-GR"/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ELMASRI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200</a:t>
                      </a:r>
                      <a:r>
                        <a:rPr lang="el-GR" dirty="0"/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150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NAVATHE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300</a:t>
                      </a:r>
                      <a:r>
                        <a:rPr lang="el-GR"/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30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DATE</a:t>
                      </a:r>
                      <a:endParaRPr lang="el-G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400</a:t>
                      </a:r>
                      <a:r>
                        <a:rPr lang="el-GR"/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20</a:t>
                      </a:r>
                      <a:endParaRPr lang="el-G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200</a:t>
                      </a:r>
                      <a:endParaRPr lang="el-G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10</a:t>
                      </a:r>
                      <a:endParaRPr lang="el-GR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125026"/>
              </p:ext>
            </p:extLst>
          </p:nvPr>
        </p:nvGraphicFramePr>
        <p:xfrm>
          <a:off x="4659260" y="4199508"/>
          <a:ext cx="2808313" cy="1645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05"/>
                <a:gridCol w="972732"/>
                <a:gridCol w="76557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Empno</a:t>
                      </a: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Projno</a:t>
                      </a: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Ptime</a:t>
                      </a: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r>
                        <a:rPr lang="el-GR" sz="1800">
                          <a:effectLst/>
                        </a:rPr>
                        <a:t>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75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25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r>
                        <a:rPr lang="el-GR" sz="1800">
                          <a:effectLst/>
                        </a:rPr>
                        <a:t>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r>
                        <a:rPr lang="el-GR" sz="1800">
                          <a:effectLst/>
                        </a:rPr>
                        <a:t>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100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43070" y="1124744"/>
            <a:ext cx="2231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>
                <a:latin typeface="+mn-lt"/>
              </a:rPr>
              <a:t>Job</a:t>
            </a:r>
            <a:r>
              <a:rPr lang="el-GR" dirty="0">
                <a:latin typeface="+mn-lt"/>
              </a:rPr>
              <a:t> (Πίνακας θέσεων)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070" y="2844716"/>
            <a:ext cx="2600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+mn-lt"/>
              </a:rPr>
              <a:t>Dept</a:t>
            </a:r>
            <a:r>
              <a:rPr lang="el-GR" dirty="0">
                <a:latin typeface="+mn-lt"/>
              </a:rPr>
              <a:t> (Πίνακας τμημάτων)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9992" y="1124744"/>
            <a:ext cx="3126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+mn-lt"/>
              </a:rPr>
              <a:t>emp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(Πίνακας υπαλλήλων)</a:t>
            </a:r>
            <a:r>
              <a:rPr lang="en-US" dirty="0">
                <a:latin typeface="+mn-lt"/>
              </a:rPr>
              <a:t>                                                    </a:t>
            </a:r>
            <a:endParaRPr lang="el-GR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070" y="4653136"/>
            <a:ext cx="2167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+mn-lt"/>
              </a:rPr>
              <a:t>Proj</a:t>
            </a:r>
            <a:r>
              <a:rPr lang="el-GR" dirty="0" smtClean="0">
                <a:latin typeface="+mn-lt"/>
              </a:rPr>
              <a:t> </a:t>
            </a:r>
            <a:r>
              <a:rPr lang="el-GR" dirty="0">
                <a:latin typeface="+mn-lt"/>
              </a:rPr>
              <a:t>(Πίνακας </a:t>
            </a:r>
            <a:r>
              <a:rPr lang="el-GR" dirty="0" smtClean="0">
                <a:latin typeface="+mn-lt"/>
              </a:rPr>
              <a:t>έργων)</a:t>
            </a:r>
            <a:endParaRPr lang="el-GR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89024" y="3573016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+mn-lt"/>
              </a:rPr>
              <a:t>Emp</a:t>
            </a:r>
            <a:r>
              <a:rPr lang="el-GR" b="1" dirty="0">
                <a:latin typeface="+mn-lt"/>
              </a:rPr>
              <a:t>_</a:t>
            </a:r>
            <a:r>
              <a:rPr lang="en-US" b="1" dirty="0" err="1">
                <a:latin typeface="+mn-lt"/>
              </a:rPr>
              <a:t>proj</a:t>
            </a:r>
            <a:r>
              <a:rPr lang="el-GR" b="1" dirty="0">
                <a:latin typeface="+mn-lt"/>
              </a:rPr>
              <a:t> </a:t>
            </a:r>
            <a:r>
              <a:rPr lang="el-GR" dirty="0">
                <a:latin typeface="+mn-lt"/>
              </a:rPr>
              <a:t>(πίνακας υπαλλήλου και έργων στα οποία εργάζεται) </a:t>
            </a:r>
          </a:p>
        </p:txBody>
      </p:sp>
    </p:spTree>
    <p:extLst>
      <p:ext uri="{BB962C8B-B14F-4D97-AF65-F5344CB8AC3E}">
        <p14:creationId xmlns:p14="http://schemas.microsoft.com/office/powerpoint/2010/main" val="365753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820000"/>
                </a:solidFill>
              </a:rPr>
              <a:t>Προσοχή! </a:t>
            </a:r>
            <a:r>
              <a:rPr lang="el-GR" sz="2400" dirty="0"/>
              <a:t>Δε γράψαμε τους πίνακες λανθασμένα όπως τους παραθέτουμε στη συνέχεια.</a:t>
            </a:r>
          </a:p>
          <a:p>
            <a:pPr marL="0" indent="0">
              <a:buNone/>
            </a:pPr>
            <a:endParaRPr lang="el-GR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378778"/>
              </p:ext>
            </p:extLst>
          </p:nvPr>
        </p:nvGraphicFramePr>
        <p:xfrm>
          <a:off x="539552" y="2420888"/>
          <a:ext cx="4536504" cy="1371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13867"/>
                <a:gridCol w="1150732"/>
                <a:gridCol w="207190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JobNo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Sal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Jobname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ANALYST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r>
                        <a:rPr lang="el-GR" sz="1800">
                          <a:effectLst/>
                        </a:rPr>
                        <a:t>8</a:t>
                      </a:r>
                      <a:r>
                        <a:rPr lang="en-US" sz="1800">
                          <a:effectLst/>
                        </a:rPr>
                        <a:t>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SALESMAN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PROGRAMMER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SALESMAN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57667"/>
              </p:ext>
            </p:extLst>
          </p:nvPr>
        </p:nvGraphicFramePr>
        <p:xfrm>
          <a:off x="586003" y="4509120"/>
          <a:ext cx="4464497" cy="16459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19493"/>
                <a:gridCol w="1728995"/>
                <a:gridCol w="161600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Projno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Pdescr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Loc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PAYROLL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ATHENS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PERSONNEL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PARIS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PAYROLL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ATHENS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PERSONNEL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PARIS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PAYROLL</a:t>
                      </a:r>
                      <a:endParaRPr lang="el-GR" sz="1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ATHENS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86872" y="2047236"/>
            <a:ext cx="2231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Job (</a:t>
            </a:r>
            <a:r>
              <a:rPr lang="el-GR" dirty="0">
                <a:latin typeface="+mn-lt"/>
              </a:rPr>
              <a:t>Πίνακας θέσεων)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872" y="4149080"/>
            <a:ext cx="2153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err="1">
                <a:latin typeface="+mn-lt"/>
              </a:rPr>
              <a:t>Proj</a:t>
            </a:r>
            <a:r>
              <a:rPr lang="el-GR" dirty="0">
                <a:latin typeface="+mn-lt"/>
              </a:rPr>
              <a:t> (Πίνακας έργων)</a:t>
            </a:r>
          </a:p>
        </p:txBody>
      </p:sp>
    </p:spTree>
    <p:extLst>
      <p:ext uri="{BB962C8B-B14F-4D97-AF65-F5344CB8AC3E}">
        <p14:creationId xmlns:p14="http://schemas.microsoft.com/office/powerpoint/2010/main" val="24374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dirty="0"/>
              <a:t>Οι περιορισμοί (απαιτήσεις, επιχειρησιακοί κανόνες-</a:t>
            </a:r>
            <a:r>
              <a:rPr lang="en-US" sz="2200" dirty="0"/>
              <a:t>constraints</a:t>
            </a:r>
            <a:r>
              <a:rPr lang="el-GR" sz="2200" dirty="0"/>
              <a:t>) που ικανοποιούν τα δεδομένα της βάσης είναι:</a:t>
            </a:r>
          </a:p>
          <a:p>
            <a:pPr marL="273050" indent="-273050">
              <a:buNone/>
            </a:pPr>
            <a:r>
              <a:rPr lang="el-GR" sz="2200" b="1" dirty="0" smtClean="0"/>
              <a:t>α</a:t>
            </a:r>
            <a:r>
              <a:rPr lang="el-GR" sz="2200" b="1" dirty="0"/>
              <a:t>) </a:t>
            </a:r>
            <a:r>
              <a:rPr lang="el-GR" sz="2200" dirty="0"/>
              <a:t>Κάθε υπάλληλος έχει ένα μοναδικό κωδικό, κατέχει μία θέση, έχει ένα μισθό και μπορεί να έχει ή όχι προμήθεια </a:t>
            </a:r>
            <a:endParaRPr lang="el-GR" sz="2200" dirty="0" smtClean="0"/>
          </a:p>
          <a:p>
            <a:pPr marL="0" indent="0">
              <a:buNone/>
            </a:pPr>
            <a:r>
              <a:rPr lang="el-GR" sz="2200" b="1" dirty="0" smtClean="0"/>
              <a:t>β</a:t>
            </a:r>
            <a:r>
              <a:rPr lang="el-GR" sz="2200" b="1" dirty="0"/>
              <a:t>) </a:t>
            </a:r>
            <a:r>
              <a:rPr lang="el-GR" sz="2200" dirty="0"/>
              <a:t>Κάθε τμήμα έχει ένα μοναδικό κωδικό και μία έδρα </a:t>
            </a:r>
            <a:endParaRPr lang="el-GR" sz="2200" dirty="0" smtClean="0"/>
          </a:p>
          <a:p>
            <a:pPr marL="0" indent="0">
              <a:buNone/>
            </a:pPr>
            <a:r>
              <a:rPr lang="el-GR" sz="2200" b="1" dirty="0" smtClean="0"/>
              <a:t>γ</a:t>
            </a:r>
            <a:r>
              <a:rPr lang="el-GR" sz="2200" b="1" dirty="0"/>
              <a:t>) </a:t>
            </a:r>
            <a:r>
              <a:rPr lang="el-GR" sz="2200" dirty="0"/>
              <a:t>Κάθε τμήμα μπορεί να έχει πολλούς υπαλλήλους </a:t>
            </a:r>
            <a:endParaRPr lang="el-GR" sz="2200" dirty="0" smtClean="0"/>
          </a:p>
          <a:p>
            <a:pPr marL="0" indent="0">
              <a:buNone/>
            </a:pPr>
            <a:r>
              <a:rPr lang="el-GR" sz="2200" b="1" dirty="0" smtClean="0"/>
              <a:t>δ</a:t>
            </a:r>
            <a:r>
              <a:rPr lang="el-GR" sz="2200" b="1" dirty="0"/>
              <a:t>) </a:t>
            </a:r>
            <a:r>
              <a:rPr lang="el-GR" sz="2200" dirty="0"/>
              <a:t>Ένας υπάλληλος ανήκει σε ένα μόνο τμήμα </a:t>
            </a:r>
            <a:endParaRPr lang="el-GR" sz="2200" dirty="0" smtClean="0"/>
          </a:p>
          <a:p>
            <a:pPr marL="273050" indent="-273050">
              <a:buNone/>
            </a:pPr>
            <a:r>
              <a:rPr lang="el-GR" sz="2200" b="1" dirty="0" smtClean="0"/>
              <a:t>ε</a:t>
            </a:r>
            <a:r>
              <a:rPr lang="el-GR" sz="2200" b="1" dirty="0"/>
              <a:t>) </a:t>
            </a:r>
            <a:r>
              <a:rPr lang="el-GR" sz="2200" dirty="0"/>
              <a:t>κάθε έργο έχει μοναδικό κωδικό, μία έδρα, ένα όνομα, ένας υπάλληλος μπορεί να εργάζεται σε ένα ή περισσότερα έργα και σε ένα έργο απασχολούνται πολλοί υπάλληλοι </a:t>
            </a:r>
            <a:endParaRPr lang="el-GR" sz="2200" dirty="0" smtClean="0"/>
          </a:p>
          <a:p>
            <a:pPr marL="0" indent="0">
              <a:buNone/>
            </a:pPr>
            <a:r>
              <a:rPr lang="el-GR" sz="2200" b="1" dirty="0" smtClean="0"/>
              <a:t>στ</a:t>
            </a:r>
            <a:r>
              <a:rPr lang="el-GR" sz="2200" b="1" dirty="0"/>
              <a:t>) </a:t>
            </a:r>
            <a:r>
              <a:rPr lang="el-GR" sz="2200" dirty="0"/>
              <a:t>ο μισθός εξαρτάται από τη θέση</a:t>
            </a:r>
          </a:p>
        </p:txBody>
      </p:sp>
    </p:spTree>
    <p:extLst>
      <p:ext uri="{BB962C8B-B14F-4D97-AF65-F5344CB8AC3E}">
        <p14:creationId xmlns:p14="http://schemas.microsoft.com/office/powerpoint/2010/main" val="20529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Σχεδιάστε Μοντέλο οντοτήτων συσχετίσεων με συμβολισμό </a:t>
            </a:r>
            <a:r>
              <a:rPr lang="el-GR" sz="3200" dirty="0" err="1"/>
              <a:t>Navathe</a:t>
            </a:r>
            <a:r>
              <a:rPr lang="el-GR" sz="3200" dirty="0"/>
              <a:t>-</a:t>
            </a:r>
            <a:r>
              <a:rPr lang="el-GR" sz="3200" dirty="0" err="1"/>
              <a:t>Elmasri</a:t>
            </a:r>
            <a:r>
              <a:rPr lang="el-GR" sz="3200" dirty="0"/>
              <a:t> για τη </a:t>
            </a:r>
            <a:r>
              <a:rPr lang="el-GR" sz="3200" dirty="0" smtClean="0"/>
              <a:t>βάση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"/>
          </a:xfrm>
        </p:spPr>
        <p:txBody>
          <a:bodyPr>
            <a:normAutofit/>
          </a:bodyPr>
          <a:lstStyle/>
          <a:p>
            <a:r>
              <a:rPr lang="el-GR" sz="2400" dirty="0"/>
              <a:t>Δείτε σωστό και λανθασμένο μοντέλο.</a:t>
            </a:r>
          </a:p>
          <a:p>
            <a:endParaRPr lang="el-G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41302" y="1700808"/>
            <a:ext cx="5661397" cy="49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6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2281" y="1124744"/>
            <a:ext cx="6259438" cy="49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46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sz="3100" dirty="0"/>
              <a:t>Το δεύτερο μοντέλο οντοτήτων συσχετίσεων είναι λανθασμένο και δε χρησιμοποιεί κάποια γνωστό συμβολισμό σχεδίασης. </a:t>
            </a:r>
            <a:endParaRPr lang="el-GR" sz="3100" dirty="0" smtClean="0"/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sz="3100" dirty="0" smtClean="0"/>
              <a:t>Ενδεικτικά </a:t>
            </a:r>
            <a:r>
              <a:rPr lang="el-GR" sz="3100" dirty="0"/>
              <a:t>γράφουμε κάποια </a:t>
            </a:r>
            <a:r>
              <a:rPr lang="el-GR" sz="3100" dirty="0" smtClean="0"/>
              <a:t>σχόλια</a:t>
            </a:r>
            <a:r>
              <a:rPr lang="en-US" sz="3100" dirty="0" smtClean="0"/>
              <a:t>:</a:t>
            </a:r>
            <a:endParaRPr lang="el-GR" sz="31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sz="3100" dirty="0"/>
              <a:t>Δεν αποτυπώνει </a:t>
            </a:r>
            <a:r>
              <a:rPr lang="en-US" sz="3100" dirty="0"/>
              <a:t>attributes</a:t>
            </a:r>
            <a:r>
              <a:rPr lang="el-GR" sz="3100" dirty="0"/>
              <a:t> που να είναι κλειδιά οντοτήτων.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sz="3100" dirty="0"/>
              <a:t>Συνδέει το ίδιο </a:t>
            </a:r>
            <a:r>
              <a:rPr lang="en-US" sz="3100" dirty="0"/>
              <a:t>attribute</a:t>
            </a:r>
            <a:r>
              <a:rPr lang="el-GR" sz="3100" dirty="0"/>
              <a:t> </a:t>
            </a:r>
            <a:r>
              <a:rPr lang="el-GR" sz="3100" dirty="0" smtClean="0"/>
              <a:t>π.χ., </a:t>
            </a:r>
            <a:r>
              <a:rPr lang="en-US" sz="3100" dirty="0" err="1"/>
              <a:t>deptno</a:t>
            </a:r>
            <a:r>
              <a:rPr lang="el-GR" sz="3100" dirty="0"/>
              <a:t> με 2 τύπους οντοτήτων.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sz="3100" dirty="0"/>
              <a:t>Συνδέει </a:t>
            </a:r>
            <a:r>
              <a:rPr lang="en-US" sz="3100" dirty="0"/>
              <a:t>attributes</a:t>
            </a:r>
            <a:r>
              <a:rPr lang="el-GR" sz="3100" dirty="0"/>
              <a:t> μεταξύ τους ενώ κανένα από αυτά δεν είναι τύπου </a:t>
            </a:r>
            <a:r>
              <a:rPr lang="en-US" sz="3100" dirty="0"/>
              <a:t>composite</a:t>
            </a:r>
            <a:r>
              <a:rPr lang="el-GR" sz="3100" dirty="0"/>
              <a:t> για να το αναλύσεις.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3100" dirty="0" err="1"/>
              <a:t>Το</a:t>
            </a:r>
            <a:r>
              <a:rPr lang="en-US" sz="3100" dirty="0"/>
              <a:t> </a:t>
            </a:r>
            <a:r>
              <a:rPr lang="en-US" sz="3100" dirty="0" err="1"/>
              <a:t>sal</a:t>
            </a:r>
            <a:r>
              <a:rPr lang="en-US" sz="3100" dirty="0"/>
              <a:t> </a:t>
            </a:r>
            <a:r>
              <a:rPr lang="en-US" sz="3100" dirty="0" err="1"/>
              <a:t>δεν</a:t>
            </a:r>
            <a:r>
              <a:rPr lang="en-US" sz="3100" dirty="0"/>
              <a:t> </a:t>
            </a:r>
            <a:r>
              <a:rPr lang="en-US" sz="3100" dirty="0" err="1"/>
              <a:t>είν</a:t>
            </a:r>
            <a:r>
              <a:rPr lang="en-US" sz="3100" dirty="0"/>
              <a:t>αι derived attribute.</a:t>
            </a:r>
            <a:endParaRPr lang="el-GR" sz="31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sz="3100" dirty="0"/>
              <a:t>Δεν υπάρχει ξεχωριστός τύπος οντότητας για τη θέση.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l-GR" sz="3100" dirty="0"/>
              <a:t>Η διπλή γραμμή στο συμβολισμό </a:t>
            </a:r>
            <a:r>
              <a:rPr lang="en-US" sz="3100" dirty="0" err="1"/>
              <a:t>Navathe</a:t>
            </a:r>
            <a:r>
              <a:rPr lang="el-GR" sz="3100" dirty="0"/>
              <a:t>-</a:t>
            </a:r>
            <a:r>
              <a:rPr lang="en-US" sz="3100" dirty="0" err="1"/>
              <a:t>Elmasri</a:t>
            </a:r>
            <a:r>
              <a:rPr lang="en-US" sz="3100" dirty="0"/>
              <a:t> </a:t>
            </a:r>
            <a:r>
              <a:rPr lang="el-GR" sz="3100" dirty="0"/>
              <a:t>έχει να κάνει με τις συσχετίσεις όχι με </a:t>
            </a:r>
            <a:r>
              <a:rPr lang="en-US" sz="3100" dirty="0"/>
              <a:t>attributes</a:t>
            </a:r>
            <a:r>
              <a:rPr lang="el-GR" sz="3100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02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400" dirty="0">
                <a:cs typeface="Arial" charset="0"/>
              </a:rPr>
              <a:t>Σκοπός του μαθήματος είναι να παρουσιάσει τις απαραίτητες έννοιες ώστε οι φοιτητές να κατανοήσουν την τεχνολογία των βάσεων </a:t>
            </a:r>
            <a:r>
              <a:rPr lang="el-GR" sz="2400" dirty="0" err="1">
                <a:cs typeface="Arial" charset="0"/>
              </a:rPr>
              <a:t>δεδοµένων</a:t>
            </a:r>
            <a:r>
              <a:rPr lang="el-GR" sz="2400" dirty="0">
                <a:cs typeface="Arial" charset="0"/>
              </a:rPr>
              <a:t> και των </a:t>
            </a:r>
            <a:r>
              <a:rPr lang="el-GR" sz="2400" dirty="0" err="1">
                <a:cs typeface="Arial" charset="0"/>
              </a:rPr>
              <a:t>συστηµάτων</a:t>
            </a:r>
            <a:r>
              <a:rPr lang="el-GR" sz="2400" dirty="0">
                <a:cs typeface="Arial" charset="0"/>
              </a:rPr>
              <a:t> βάσεων </a:t>
            </a:r>
            <a:r>
              <a:rPr lang="el-GR" sz="2400" dirty="0" err="1">
                <a:cs typeface="Arial" charset="0"/>
              </a:rPr>
              <a:t>δεδοµένων</a:t>
            </a:r>
            <a:r>
              <a:rPr lang="el-GR" sz="2400" dirty="0">
                <a:cs typeface="Arial" charset="0"/>
              </a:rPr>
              <a:t>. </a:t>
            </a:r>
            <a:r>
              <a:rPr lang="el-GR" sz="2400" dirty="0" err="1">
                <a:cs typeface="Arial" charset="0"/>
              </a:rPr>
              <a:t>Έµφαση</a:t>
            </a:r>
            <a:r>
              <a:rPr lang="el-GR" sz="2400" dirty="0">
                <a:cs typeface="Arial" charset="0"/>
              </a:rPr>
              <a:t> δίδεται μέσα από τη χρήση ενός ολοκληρωμένου παραδείγματος στην παρουσίαση των εννοιών της σχεδίασης βάσεων </a:t>
            </a:r>
            <a:r>
              <a:rPr lang="el-GR" sz="2400" dirty="0" err="1">
                <a:cs typeface="Arial" charset="0"/>
              </a:rPr>
              <a:t>δεδοµένων</a:t>
            </a:r>
            <a:r>
              <a:rPr lang="el-GR" sz="2400" dirty="0">
                <a:cs typeface="Arial" charset="0"/>
              </a:rPr>
              <a:t> και στην υλοποίηση µε γλώσσα SQL.</a:t>
            </a:r>
          </a:p>
          <a:p>
            <a:pPr algn="r" eaLnBrk="0" hangingPunct="0">
              <a:spcBef>
                <a:spcPct val="50000"/>
              </a:spcBef>
              <a:buClr>
                <a:schemeClr val="tx2"/>
              </a:buClr>
              <a:buSzPct val="75000"/>
              <a:buFont typeface="Monotype Sorts" charset="2"/>
              <a:buNone/>
              <a:defRPr/>
            </a:pPr>
            <a:r>
              <a:rPr lang="el-GR" sz="2400" dirty="0" smtClean="0">
                <a:cs typeface="Arial" charset="0"/>
              </a:rPr>
              <a:t>                                     Χ. </a:t>
            </a:r>
            <a:r>
              <a:rPr lang="el-GR" sz="2400" dirty="0" err="1" smtClean="0">
                <a:cs typeface="Arial" charset="0"/>
              </a:rPr>
              <a:t>Σκουρλάς</a:t>
            </a:r>
            <a:endParaRPr lang="el-GR" sz="2400" dirty="0" smtClean="0">
              <a:cs typeface="Arial" charset="0"/>
            </a:endParaRPr>
          </a:p>
          <a:p>
            <a:pPr eaLnBrk="0" hangingPunct="0">
              <a:spcBef>
                <a:spcPct val="50000"/>
              </a:spcBef>
              <a:buClr>
                <a:schemeClr val="tx2"/>
              </a:buClr>
              <a:buSzPct val="75000"/>
              <a:buFont typeface="Monotype Sorts" charset="2"/>
              <a:buNone/>
              <a:defRPr/>
            </a:pPr>
            <a:endParaRPr lang="el-GR" sz="2400" b="1" dirty="0">
              <a:cs typeface="Arial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8746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428625"/>
            <a:ext cx="527685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2 - Ορθογώνιο"/>
          <p:cNvSpPr>
            <a:spLocks noChangeArrowheads="1"/>
          </p:cNvSpPr>
          <p:nvPr/>
        </p:nvSpPr>
        <p:spPr bwMode="auto">
          <a:xfrm>
            <a:off x="1908175" y="6372225"/>
            <a:ext cx="4073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l-GR" altLang="el-GR" sz="1800" dirty="0">
                <a:solidFill>
                  <a:srgbClr val="FF0000"/>
                </a:solidFill>
              </a:rPr>
              <a:t>Είναι στην Τρίτη Κανονική Μορφή</a:t>
            </a:r>
            <a:r>
              <a:rPr lang="en-US" altLang="el-GR" sz="1800" dirty="0">
                <a:solidFill>
                  <a:srgbClr val="FF0000"/>
                </a:solidFill>
              </a:rPr>
              <a:t>; </a:t>
            </a:r>
            <a:r>
              <a:rPr lang="el-GR" altLang="el-GR" sz="1800" dirty="0" smtClean="0">
                <a:solidFill>
                  <a:srgbClr val="FF0000"/>
                </a:solidFill>
              </a:rPr>
              <a:t>όχι</a:t>
            </a:r>
            <a:endParaRPr lang="en-US" altLang="el-GR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5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611930"/>
              </p:ext>
            </p:extLst>
          </p:nvPr>
        </p:nvGraphicFramePr>
        <p:xfrm>
          <a:off x="893763" y="517525"/>
          <a:ext cx="6818312" cy="539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5731556" imgH="4544877" progId="Word.Document.12">
                  <p:embed/>
                </p:oleObj>
              </mc:Choice>
              <mc:Fallback>
                <p:oleObj name="Document" r:id="rId3" imgW="5731556" imgH="454487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517525"/>
                        <a:ext cx="6818312" cy="539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5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Βάση δεδομένων υπαλλήλων, των ξένων γλωσσών που γνωρίζουν, και των τέκνων τους</a:t>
            </a:r>
            <a:endParaRPr lang="el-G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pic>
        <p:nvPicPr>
          <p:cNvPr id="2050" name="Picture 2" descr="emp_dept_lang_chi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29" y="1172283"/>
            <a:ext cx="6964415" cy="5065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4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Μοντέλο Οντοτήτων Συσχετίσεων Εταιρείας 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pic>
        <p:nvPicPr>
          <p:cNvPr id="3074" name="Picture 2" descr="dept_emp_child_proj_j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18" y="1124744"/>
            <a:ext cx="8119613" cy="5564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0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πίνακας </a:t>
            </a:r>
            <a:r>
              <a:rPr lang="fr-FR" dirty="0" err="1"/>
              <a:t>Emp</a:t>
            </a:r>
            <a:r>
              <a:rPr lang="el-GR" dirty="0"/>
              <a:t>_</a:t>
            </a:r>
            <a:r>
              <a:rPr lang="fr-FR" dirty="0" err="1"/>
              <a:t>Proj</a:t>
            </a:r>
            <a:r>
              <a:rPr lang="el-GR" dirty="0"/>
              <a:t>_</a:t>
            </a:r>
            <a:r>
              <a:rPr lang="fr-FR" dirty="0"/>
              <a:t>Lang</a:t>
            </a:r>
            <a:r>
              <a:rPr lang="el-GR" dirty="0"/>
              <a:t> προκύπτει από μία συσχέτιση τύπου </a:t>
            </a:r>
            <a:r>
              <a:rPr lang="en-US" dirty="0"/>
              <a:t>M</a:t>
            </a:r>
            <a:r>
              <a:rPr lang="el-GR" dirty="0"/>
              <a:t>:</a:t>
            </a:r>
            <a:r>
              <a:rPr lang="en-US" dirty="0"/>
              <a:t>N</a:t>
            </a:r>
            <a:r>
              <a:rPr lang="el-GR" dirty="0"/>
              <a:t>:</a:t>
            </a:r>
            <a:r>
              <a:rPr lang="en-US" dirty="0"/>
              <a:t>N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72877"/>
            <a:ext cx="6408712" cy="528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07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Ανοικτά Ακαδημαϊκά Μαθήματα στο Πανεπιστήμιο Δυτικής Αττικής</a:t>
            </a:r>
            <a:r>
              <a:rPr lang="en-US" sz="2000" dirty="0" smtClean="0"/>
              <a:t>, </a:t>
            </a:r>
            <a:r>
              <a:rPr lang="el-GR" sz="2000" dirty="0" smtClean="0"/>
              <a:t>Χ. Σκουρλάς 201</a:t>
            </a:r>
            <a:r>
              <a:rPr lang="en-US" sz="2000" dirty="0" smtClean="0"/>
              <a:t>7</a:t>
            </a:r>
            <a:r>
              <a:rPr lang="el-GR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Χ</a:t>
            </a:r>
            <a:r>
              <a:rPr lang="el-GR" sz="2000" dirty="0"/>
              <a:t>. Σκουρλάς. «Βάσεις Δεδομένων Ι. Ενότητα 11: Ενιαίο παράδειγμα σχεδίασης σχεσιακής βάσης δεδομένων και υλοποίησης με Γλώσσα SQL». Έκδοση</a:t>
            </a:r>
            <a:r>
              <a:rPr lang="el-GR" sz="2000" dirty="0" smtClean="0"/>
              <a:t>: </a:t>
            </a:r>
            <a:r>
              <a:rPr lang="en-US" sz="2000" dirty="0" smtClean="0"/>
              <a:t>2</a:t>
            </a:r>
            <a:r>
              <a:rPr lang="el-GR" sz="2000" dirty="0" smtClean="0"/>
              <a:t>.0. Αθήνα 201</a:t>
            </a:r>
            <a:r>
              <a:rPr lang="en-US" sz="2000" dirty="0" smtClean="0"/>
              <a:t>7</a:t>
            </a:r>
            <a:r>
              <a:rPr lang="el-GR" sz="2000" dirty="0" smtClean="0"/>
              <a:t>. Διαθέσιμο από τη δικτυακή διεύθυνση: </a:t>
            </a:r>
            <a:r>
              <a:rPr lang="en-US" sz="2000" dirty="0" smtClean="0">
                <a:hlinkClick r:id="rId3"/>
              </a:rPr>
              <a:t>pyles.teiath.gr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379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28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391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Κύριος στόχος του µ</a:t>
            </a:r>
            <a:r>
              <a:rPr lang="el-GR" altLang="el-GR" sz="2400" dirty="0" err="1"/>
              <a:t>αθήµατος</a:t>
            </a:r>
            <a:r>
              <a:rPr lang="el-GR" altLang="el-GR" sz="2400" dirty="0"/>
              <a:t> είναι να εφοδιάσει τους φοιτητές µε τις απαραίτητες γνώσεις έτσι ώστε να είναι ικανοί να </a:t>
            </a:r>
            <a:r>
              <a:rPr lang="el-GR" altLang="el-GR" sz="2400" dirty="0" err="1"/>
              <a:t>σχεδίασουν</a:t>
            </a:r>
            <a:r>
              <a:rPr lang="el-GR" altLang="el-GR" sz="2400" dirty="0"/>
              <a:t> βάσεις </a:t>
            </a:r>
            <a:r>
              <a:rPr lang="el-GR" altLang="el-GR" sz="2400" dirty="0" err="1"/>
              <a:t>δεδοµένων</a:t>
            </a:r>
            <a:r>
              <a:rPr lang="el-GR" altLang="el-GR" sz="2400" dirty="0"/>
              <a:t> και </a:t>
            </a:r>
            <a:r>
              <a:rPr lang="el-GR" altLang="el-GR" sz="2400" dirty="0" err="1"/>
              <a:t>συστήµατα</a:t>
            </a:r>
            <a:r>
              <a:rPr lang="el-GR" altLang="el-GR" sz="2400" dirty="0"/>
              <a:t> βάσεων </a:t>
            </a:r>
            <a:r>
              <a:rPr lang="el-GR" altLang="el-GR" sz="2400" dirty="0" err="1"/>
              <a:t>δεδοµένων</a:t>
            </a:r>
            <a:r>
              <a:rPr lang="el-GR" altLang="el-GR" sz="2400" dirty="0"/>
              <a:t> και να υλοποιήσουν βάσεις </a:t>
            </a:r>
            <a:r>
              <a:rPr lang="el-GR" altLang="el-GR" sz="2400" dirty="0" err="1"/>
              <a:t>δεδοµένων</a:t>
            </a:r>
            <a:r>
              <a:rPr lang="el-GR" altLang="el-GR" sz="2400" dirty="0"/>
              <a:t> µε χρήση SQL.</a:t>
            </a:r>
          </a:p>
          <a:p>
            <a:endParaRPr lang="el-GR" sz="2400" dirty="0">
              <a:cs typeface="Arial" charset="0"/>
            </a:endParaRPr>
          </a:p>
          <a:p>
            <a:pPr>
              <a:defRPr/>
            </a:pPr>
            <a:r>
              <a:rPr lang="el-GR" sz="2400" b="1" dirty="0">
                <a:cs typeface="Arial" charset="0"/>
              </a:rPr>
              <a:t>Λέξεις κλειδιά:</a:t>
            </a:r>
          </a:p>
          <a:p>
            <a:pPr marL="354013" indent="0">
              <a:buNone/>
              <a:defRPr/>
            </a:pPr>
            <a:r>
              <a:rPr lang="el-GR" sz="2400" dirty="0">
                <a:cs typeface="Arial" charset="0"/>
              </a:rPr>
              <a:t>Μοντελοποίηση, Υλοποίηση σχεσιακής βάσης δεδομένων, SQL</a:t>
            </a:r>
          </a:p>
          <a:p>
            <a:pPr>
              <a:defRPr/>
            </a:pPr>
            <a:endParaRPr lang="el-GR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4"/>
                </a:solidFill>
              </a:rPr>
              <a:t>Μελέτη περίπτωσης (</a:t>
            </a:r>
            <a:r>
              <a:rPr lang="en-US" dirty="0" smtClean="0">
                <a:solidFill>
                  <a:schemeClr val="accent4"/>
                </a:solidFill>
              </a:rPr>
              <a:t>Case Study</a:t>
            </a:r>
            <a:r>
              <a:rPr lang="el-GR" dirty="0" smtClean="0">
                <a:solidFill>
                  <a:schemeClr val="accent4"/>
                </a:solidFill>
              </a:rPr>
              <a:t>)</a:t>
            </a:r>
            <a:br>
              <a:rPr lang="el-GR" dirty="0" smtClean="0">
                <a:solidFill>
                  <a:schemeClr val="accent4"/>
                </a:solidFill>
              </a:rPr>
            </a:br>
            <a:r>
              <a:rPr lang="el-GR" dirty="0" smtClean="0">
                <a:solidFill>
                  <a:schemeClr val="accent4"/>
                </a:solidFill>
              </a:rPr>
              <a:t>Βάση δεδομένων προσωπικού</a:t>
            </a:r>
            <a:endParaRPr lang="el-GR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sp>
        <p:nvSpPr>
          <p:cNvPr id="3" name="Rectangle 2"/>
          <p:cNvSpPr/>
          <p:nvPr/>
        </p:nvSpPr>
        <p:spPr>
          <a:xfrm>
            <a:off x="251520" y="1844824"/>
            <a:ext cx="69127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400" b="1" dirty="0" smtClean="0">
                <a:solidFill>
                  <a:schemeClr val="accent4"/>
                </a:solidFill>
                <a:cs typeface="Arial" charset="0"/>
              </a:rPr>
              <a:t>Πρέπει με ένα ολοκληρωμένο παράδειγμα να εμπεδώσουμε τις έννοιες</a:t>
            </a:r>
            <a:r>
              <a:rPr lang="en-US" altLang="el-GR" sz="2400" b="1" dirty="0">
                <a:solidFill>
                  <a:schemeClr val="accent4"/>
                </a:solidFill>
                <a:cs typeface="Arial" charset="0"/>
              </a:rPr>
              <a:t>:</a:t>
            </a:r>
          </a:p>
          <a:p>
            <a:pPr marL="357188" indent="0">
              <a:buNone/>
            </a:pPr>
            <a:r>
              <a:rPr lang="el-GR" altLang="el-GR" sz="2400" dirty="0" smtClean="0">
                <a:cs typeface="Arial" charset="0"/>
              </a:rPr>
              <a:t>Βάση δεδομένων</a:t>
            </a:r>
          </a:p>
          <a:p>
            <a:pPr marL="357188" indent="0">
              <a:buNone/>
            </a:pPr>
            <a:r>
              <a:rPr lang="el-GR" altLang="el-GR" sz="2400" dirty="0" smtClean="0">
                <a:cs typeface="Arial" charset="0"/>
              </a:rPr>
              <a:t>Περιορισμοί</a:t>
            </a:r>
          </a:p>
          <a:p>
            <a:pPr marL="357188" indent="0">
              <a:buNone/>
            </a:pPr>
            <a:r>
              <a:rPr lang="el-GR" altLang="el-GR" sz="2400" dirty="0" smtClean="0">
                <a:solidFill>
                  <a:srgbClr val="000000"/>
                </a:solidFill>
                <a:cs typeface="Arial" charset="0"/>
              </a:rPr>
              <a:t>Μοντέλο </a:t>
            </a:r>
            <a:r>
              <a:rPr lang="el-GR" altLang="el-GR" sz="2400" dirty="0">
                <a:solidFill>
                  <a:srgbClr val="000000"/>
                </a:solidFill>
                <a:cs typeface="Arial" charset="0"/>
              </a:rPr>
              <a:t>Οντοτήτων Συσχετίσεων</a:t>
            </a:r>
            <a:endParaRPr lang="el-GR" altLang="el-GR" sz="2400" dirty="0">
              <a:cs typeface="Arial" charset="0"/>
            </a:endParaRPr>
          </a:p>
          <a:p>
            <a:pPr marL="357188" indent="0">
              <a:buNone/>
            </a:pPr>
            <a:r>
              <a:rPr lang="el-GR" altLang="el-GR" sz="2400" dirty="0" smtClean="0">
                <a:cs typeface="Arial" charset="0"/>
              </a:rPr>
              <a:t>Τρίτη Κανονική Μορφή</a:t>
            </a:r>
          </a:p>
          <a:p>
            <a:pPr marL="357188" indent="0">
              <a:buNone/>
            </a:pPr>
            <a:endParaRPr lang="el-GR" altLang="el-GR" sz="2400" dirty="0">
              <a:cs typeface="Arial" charset="0"/>
            </a:endParaRPr>
          </a:p>
          <a:p>
            <a:pPr marL="357188" indent="0">
              <a:buNone/>
            </a:pPr>
            <a:r>
              <a:rPr lang="el-GR" altLang="el-GR" sz="2400" b="1" dirty="0" smtClean="0">
                <a:solidFill>
                  <a:schemeClr val="accent4"/>
                </a:solidFill>
                <a:cs typeface="Arial" charset="0"/>
              </a:rPr>
              <a:t>Υλοποίηση</a:t>
            </a:r>
          </a:p>
          <a:p>
            <a:pPr marL="357188" indent="0">
              <a:buNone/>
            </a:pPr>
            <a:r>
              <a:rPr lang="el-GR" altLang="el-GR" sz="2400" dirty="0" smtClean="0">
                <a:solidFill>
                  <a:srgbClr val="000000"/>
                </a:solidFill>
              </a:rPr>
              <a:t>1) Παρατίθενται παραδείγματα για να εμπεδώσουμε θέματα εντολών </a:t>
            </a:r>
            <a:r>
              <a:rPr lang="en-US" altLang="el-GR" sz="2400" dirty="0" smtClean="0">
                <a:solidFill>
                  <a:srgbClr val="000000"/>
                </a:solidFill>
              </a:rPr>
              <a:t>SELECT</a:t>
            </a:r>
          </a:p>
          <a:p>
            <a:pPr marL="357188" indent="0">
              <a:buNone/>
            </a:pPr>
            <a:r>
              <a:rPr lang="el-GR" altLang="el-GR" sz="2400" dirty="0" smtClean="0">
                <a:solidFill>
                  <a:srgbClr val="000000"/>
                </a:solidFill>
                <a:cs typeface="Arial" charset="0"/>
              </a:rPr>
              <a:t>2) Δίνονται και λανθασμένες εντολές </a:t>
            </a:r>
            <a:r>
              <a:rPr lang="en-US" altLang="el-GR" sz="2400" dirty="0" smtClean="0">
                <a:solidFill>
                  <a:srgbClr val="000000"/>
                </a:solidFill>
                <a:cs typeface="Arial" charset="0"/>
              </a:rPr>
              <a:t>SELECT</a:t>
            </a:r>
            <a:r>
              <a:rPr lang="el-GR" altLang="el-GR" sz="2400" dirty="0" smtClean="0">
                <a:solidFill>
                  <a:srgbClr val="000000"/>
                </a:solidFill>
                <a:cs typeface="Arial" charset="0"/>
              </a:rPr>
              <a:t> και ζητάμε να διορθωθούν.</a:t>
            </a:r>
            <a:endParaRPr lang="el-GR" altLang="el-GR" sz="2400" dirty="0" smtClean="0">
              <a:cs typeface="Arial" charset="0"/>
            </a:endParaRPr>
          </a:p>
          <a:p>
            <a:pPr marL="357188" indent="0">
              <a:buNone/>
            </a:pPr>
            <a:endParaRPr lang="el-GR" altLang="el-GR" sz="2400" dirty="0" smtClean="0">
              <a:cs typeface="Arial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91877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21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 smtClean="0">
                <a:latin typeface="+mn-lt"/>
                <a:cs typeface="Arial" charset="0"/>
              </a:rPr>
              <a:t>Ολοκληρωμένα παραδείγματα</a:t>
            </a:r>
          </a:p>
        </p:txBody>
      </p:sp>
      <p:sp>
        <p:nvSpPr>
          <p:cNvPr id="18435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sz="2400" dirty="0" smtClean="0">
                <a:cs typeface="Arial" charset="0"/>
              </a:rPr>
              <a:t>Μοντελοποίηση - Υλοποίηση</a:t>
            </a:r>
          </a:p>
        </p:txBody>
      </p:sp>
    </p:spTree>
    <p:extLst>
      <p:ext uri="{BB962C8B-B14F-4D97-AF65-F5344CB8AC3E}">
        <p14:creationId xmlns:p14="http://schemas.microsoft.com/office/powerpoint/2010/main" val="29491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/>
              <a:t>Υποθέστε ότι εργάζεστε στην εταιρεία </a:t>
            </a:r>
            <a:r>
              <a:rPr lang="en-US" sz="2400" dirty="0"/>
              <a:t>Integrated Information</a:t>
            </a:r>
            <a:r>
              <a:rPr lang="el-GR" sz="2400" dirty="0"/>
              <a:t> και σας αναθέτουν τη συντήρηση βάσης δεδομένων των υπαλλήλων. </a:t>
            </a:r>
            <a:r>
              <a:rPr lang="el-GR" sz="2400" dirty="0" smtClean="0"/>
              <a:t>Στο </a:t>
            </a:r>
            <a:r>
              <a:rPr lang="el-GR" sz="2400" dirty="0"/>
              <a:t>σχήμα της βάσης περιλαμβάνονται </a:t>
            </a:r>
            <a:r>
              <a:rPr lang="el-GR" sz="2400" dirty="0" smtClean="0"/>
              <a:t>οι πίνακες </a:t>
            </a:r>
            <a:r>
              <a:rPr lang="en-US" sz="2400" b="1" dirty="0" err="1" smtClean="0"/>
              <a:t>emp</a:t>
            </a:r>
            <a:r>
              <a:rPr lang="en-US" sz="2400" b="1" dirty="0" smtClean="0"/>
              <a:t>, dept, </a:t>
            </a:r>
            <a:r>
              <a:rPr lang="en-US" sz="2400" b="1" dirty="0" err="1" smtClean="0"/>
              <a:t>emp_proj</a:t>
            </a:r>
            <a:r>
              <a:rPr lang="en-US" sz="2400" b="1" dirty="0" smtClean="0"/>
              <a:t> </a:t>
            </a:r>
            <a:r>
              <a:rPr lang="el-GR" sz="2400" dirty="0" smtClean="0"/>
              <a:t>με </a:t>
            </a:r>
            <a:r>
              <a:rPr lang="el-GR" sz="2400" dirty="0"/>
              <a:t>στήλες: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/>
              <a:t>κ</a:t>
            </a:r>
            <a:r>
              <a:rPr lang="el-GR" sz="2400" dirty="0" smtClean="0"/>
              <a:t>ωδικός </a:t>
            </a:r>
            <a:r>
              <a:rPr lang="el-GR" sz="2400" dirty="0"/>
              <a:t>υπαλλήλου-</a:t>
            </a:r>
            <a:r>
              <a:rPr lang="en-US" sz="2400" dirty="0" err="1"/>
              <a:t>empno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όνομα-</a:t>
            </a:r>
            <a:r>
              <a:rPr lang="en-US" sz="2400" dirty="0" err="1"/>
              <a:t>ename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κωδικός </a:t>
            </a:r>
            <a:r>
              <a:rPr lang="el-GR" sz="2400" dirty="0"/>
              <a:t>θέσης υπαλλήλου-</a:t>
            </a:r>
            <a:r>
              <a:rPr lang="en-US" sz="2400" dirty="0" err="1"/>
              <a:t>jobno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θέση-</a:t>
            </a:r>
            <a:r>
              <a:rPr lang="en-US" sz="2400" dirty="0" err="1"/>
              <a:t>jobname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μισθός-</a:t>
            </a:r>
            <a:r>
              <a:rPr lang="en-US" sz="2400" dirty="0" err="1"/>
              <a:t>sal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προμήθεια-</a:t>
            </a:r>
            <a:r>
              <a:rPr lang="en-US" sz="2400" dirty="0" err="1"/>
              <a:t>comm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κωδικός </a:t>
            </a:r>
            <a:r>
              <a:rPr lang="el-GR" sz="2400" dirty="0"/>
              <a:t>τμήματος υπαλλήλου-</a:t>
            </a:r>
            <a:r>
              <a:rPr lang="en-US" sz="2400" dirty="0" err="1"/>
              <a:t>deptno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τμήμα-</a:t>
            </a:r>
            <a:r>
              <a:rPr lang="en-US" sz="2400" dirty="0" err="1"/>
              <a:t>dname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έδρα </a:t>
            </a:r>
            <a:r>
              <a:rPr lang="el-GR" sz="2400" dirty="0"/>
              <a:t>τμήματος-</a:t>
            </a:r>
            <a:r>
              <a:rPr lang="en-US" sz="2400" dirty="0" err="1"/>
              <a:t>dept</a:t>
            </a:r>
            <a:r>
              <a:rPr lang="el-GR" sz="2400" dirty="0"/>
              <a:t>.</a:t>
            </a:r>
            <a:r>
              <a:rPr lang="en-US" sz="2400" dirty="0" err="1"/>
              <a:t>loc</a:t>
            </a:r>
            <a:r>
              <a:rPr lang="el-GR" sz="2400" dirty="0" smtClean="0"/>
              <a:t>,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κωδικός </a:t>
            </a:r>
            <a:r>
              <a:rPr lang="el-GR" sz="2400" dirty="0"/>
              <a:t>έργου  στο οποίο εργάζεται ο υπάλληλος-</a:t>
            </a:r>
            <a:r>
              <a:rPr lang="en-US" sz="2400" dirty="0" err="1"/>
              <a:t>projno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ποσοστό </a:t>
            </a:r>
            <a:r>
              <a:rPr lang="el-GR" sz="2400" dirty="0"/>
              <a:t>χρόνου απασχόλησης υπαλλήλου στο έργο-</a:t>
            </a:r>
            <a:r>
              <a:rPr lang="en-US" sz="2400" dirty="0" err="1"/>
              <a:t>ptime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ονομασία </a:t>
            </a:r>
            <a:r>
              <a:rPr lang="el-GR" sz="2400" dirty="0"/>
              <a:t>ή περιγραφή έργου-</a:t>
            </a:r>
            <a:r>
              <a:rPr lang="en-US" sz="2400" dirty="0" err="1"/>
              <a:t>pdescr</a:t>
            </a:r>
            <a:r>
              <a:rPr lang="el-GR" sz="2400" dirty="0"/>
              <a:t>, 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l-GR" sz="2400" dirty="0" smtClean="0"/>
              <a:t>έδρα </a:t>
            </a:r>
            <a:r>
              <a:rPr lang="el-GR" sz="2400" dirty="0"/>
              <a:t>έργου-</a:t>
            </a:r>
            <a:r>
              <a:rPr lang="en-US" sz="2400" dirty="0" err="1"/>
              <a:t>emp</a:t>
            </a:r>
            <a:r>
              <a:rPr lang="el-GR" sz="2400" dirty="0"/>
              <a:t>_</a:t>
            </a:r>
            <a:r>
              <a:rPr lang="en-US" sz="2400" dirty="0" err="1" smtClean="0"/>
              <a:t>proj</a:t>
            </a:r>
            <a:r>
              <a:rPr lang="el-GR" sz="2400" dirty="0" smtClean="0"/>
              <a:t>.</a:t>
            </a:r>
            <a:r>
              <a:rPr lang="en-US" sz="2400" dirty="0"/>
              <a:t>loc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 smtClean="0"/>
              <a:t>Είναι η βάση (πίνακες </a:t>
            </a:r>
            <a:r>
              <a:rPr lang="en-US" sz="2400" b="1" dirty="0" err="1"/>
              <a:t>emp</a:t>
            </a:r>
            <a:r>
              <a:rPr lang="en-US" sz="2400" b="1" dirty="0"/>
              <a:t>, </a:t>
            </a:r>
            <a:r>
              <a:rPr lang="en-US" sz="2400" b="1" dirty="0" err="1"/>
              <a:t>dept</a:t>
            </a:r>
            <a:r>
              <a:rPr lang="en-US" sz="2400" b="1" dirty="0"/>
              <a:t>, </a:t>
            </a:r>
            <a:r>
              <a:rPr lang="en-US" sz="2400" b="1" dirty="0" err="1" smtClean="0"/>
              <a:t>emp_proj</a:t>
            </a:r>
            <a:r>
              <a:rPr lang="el-GR" sz="2400" b="1" dirty="0" smtClean="0"/>
              <a:t>) </a:t>
            </a:r>
            <a:r>
              <a:rPr lang="el-GR" sz="2400" dirty="0" smtClean="0"/>
              <a:t>στην Τρίτη κανονική μορφή</a:t>
            </a:r>
            <a:r>
              <a:rPr lang="en-US" sz="2400" dirty="0" smtClean="0"/>
              <a:t>;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91877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428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Όχι – δείτε πίνακα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Emp_Proj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Dept(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NUMBER(2) NOT NULL,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CHAR(20),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Loc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CHAR(20),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PRIMARY KEY(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CHAR(20),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NUMBER(5) NOT NULL,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NUMBER(2), Sal NUMBER(7,2),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NUMBER(7,2),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NUMBER(2),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CHAR(20),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PRIMARY KEY(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FOREIGN KEY(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REFERENCES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Emp_Proj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NUMBER(5) NOT NULL,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Projno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NUMBER(3) NOT NULL,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Pdescr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CHAR(20),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CHAR(20),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Ptime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NUMBER(3),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PRIMARY KEY(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Projno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FOREIGN KEY(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REFERENCES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6561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1800" dirty="0"/>
              <a:t>Με ποιες </a:t>
            </a:r>
            <a:r>
              <a:rPr lang="el-GR" sz="1800" dirty="0" smtClean="0"/>
              <a:t>δηλώσεις </a:t>
            </a:r>
            <a:r>
              <a:rPr lang="el-GR" sz="1800" dirty="0"/>
              <a:t>εισαγωγής (</a:t>
            </a:r>
            <a:r>
              <a:rPr lang="en-US" sz="1800" dirty="0"/>
              <a:t>INSERT</a:t>
            </a:r>
            <a:r>
              <a:rPr lang="el-GR" sz="1800" dirty="0"/>
              <a:t>) μπορείτε να </a:t>
            </a:r>
            <a:r>
              <a:rPr lang="el-GR" sz="1800" dirty="0" smtClean="0"/>
              <a:t>εισάγετε </a:t>
            </a:r>
            <a:r>
              <a:rPr lang="el-GR" sz="1800" dirty="0"/>
              <a:t>όλα τα στοιχεία του υπαλλήλου </a:t>
            </a:r>
            <a:r>
              <a:rPr lang="en-US" sz="1800" dirty="0"/>
              <a:t>CODD</a:t>
            </a:r>
            <a:r>
              <a:rPr lang="el-GR" sz="1800" dirty="0"/>
              <a:t> (προσωπικά στοιχεία, το τμήμα του, θέση, τα έργα στα οποία εργάζεται);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LOC) 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VALUES (10, 'ACCOUNTING', 'ATHENS');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25331"/>
              </p:ext>
            </p:extLst>
          </p:nvPr>
        </p:nvGraphicFramePr>
        <p:xfrm>
          <a:off x="611560" y="2780928"/>
          <a:ext cx="3600401" cy="2438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83185"/>
                <a:gridCol w="1850845"/>
                <a:gridCol w="1166371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ACCOUNTING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ATHENS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3284984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Sal,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VALUES ('CODD', 1000, 10, 3000, NULL, 10, 'ANALYST');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93954"/>
              </p:ext>
            </p:extLst>
          </p:nvPr>
        </p:nvGraphicFramePr>
        <p:xfrm>
          <a:off x="611560" y="4005064"/>
          <a:ext cx="5112567" cy="2438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0367"/>
                <a:gridCol w="739807"/>
                <a:gridCol w="598197"/>
                <a:gridCol w="730367"/>
                <a:gridCol w="489199"/>
                <a:gridCol w="607638"/>
                <a:gridCol w="121699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CODD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</a:t>
                      </a:r>
                      <a:r>
                        <a:rPr lang="el-GR" sz="1600" dirty="0">
                          <a:effectLst/>
                        </a:rPr>
                        <a:t>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ANALYST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4437112"/>
            <a:ext cx="784887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Emp_Proj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Projno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Pdescr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Ptime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VALUES (1000, 100, 'PAYROLL', 'ATHENS', 75);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Emp_Proj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Projno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Pdescr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Ptime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VALUES (1000, 200, 'PERSONNEL', 'PARIS', 25);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9568"/>
              </p:ext>
            </p:extLst>
          </p:nvPr>
        </p:nvGraphicFramePr>
        <p:xfrm>
          <a:off x="611560" y="5791329"/>
          <a:ext cx="5832649" cy="487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75412"/>
                <a:gridCol w="763285"/>
                <a:gridCol w="1715848"/>
                <a:gridCol w="1603721"/>
                <a:gridCol w="87438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r>
                        <a:rPr lang="el-GR" sz="1600">
                          <a:effectLst/>
                        </a:rPr>
                        <a:t>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PAYROLL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ATHENS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75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PERSONNEL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PARIS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25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3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04056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l-GR" sz="2000" dirty="0"/>
              <a:t>Γράψτε </a:t>
            </a:r>
            <a:r>
              <a:rPr lang="el-GR" sz="2000" dirty="0" smtClean="0"/>
              <a:t>δήλωση </a:t>
            </a:r>
            <a:r>
              <a:rPr lang="el-GR" sz="2000" dirty="0"/>
              <a:t>SELECT που δείχνει όλα τα στοιχεία των υπαλλήλων (empno, ename, job</a:t>
            </a:r>
            <a:r>
              <a:rPr lang="en-US" sz="2000" dirty="0"/>
              <a:t>no</a:t>
            </a:r>
            <a:r>
              <a:rPr lang="el-GR" sz="2000" dirty="0"/>
              <a:t>, </a:t>
            </a:r>
            <a:r>
              <a:rPr lang="el-GR" sz="2000" dirty="0" err="1"/>
              <a:t>sal</a:t>
            </a:r>
            <a:r>
              <a:rPr lang="el-GR" sz="2000" dirty="0"/>
              <a:t>, </a:t>
            </a:r>
            <a:r>
              <a:rPr lang="el-GR" sz="2000" dirty="0" err="1"/>
              <a:t>comm</a:t>
            </a:r>
            <a:r>
              <a:rPr lang="el-GR" sz="2000" dirty="0"/>
              <a:t>, </a:t>
            </a:r>
            <a:r>
              <a:rPr lang="el-GR" sz="2000" dirty="0" err="1"/>
              <a:t>deptno</a:t>
            </a:r>
            <a:r>
              <a:rPr lang="el-GR" sz="2000" dirty="0"/>
              <a:t>, </a:t>
            </a:r>
            <a:r>
              <a:rPr lang="en-US" sz="2000" dirty="0" err="1"/>
              <a:t>Jobname</a:t>
            </a:r>
            <a:r>
              <a:rPr lang="el-GR" sz="2000" dirty="0"/>
              <a:t>) που εργάζονται σε ένα από τα τμήματα 10, 20.</a:t>
            </a:r>
          </a:p>
          <a:p>
            <a:pPr marL="0" indent="0">
              <a:buNone/>
            </a:pPr>
            <a:r>
              <a:rPr lang="el-GR" sz="2400" dirty="0"/>
              <a:t> 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Jobname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 (10, 20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73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944</TotalTime>
  <Words>1368</Words>
  <Application>Microsoft Office PowerPoint</Application>
  <PresentationFormat>On-screen Show (4:3)</PresentationFormat>
  <Paragraphs>321</Paragraphs>
  <Slides>28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Courier New</vt:lpstr>
      <vt:lpstr>Monotype Sorts</vt:lpstr>
      <vt:lpstr>Tahoma</vt:lpstr>
      <vt:lpstr>Times New Roman</vt:lpstr>
      <vt:lpstr>Wingdings</vt:lpstr>
      <vt:lpstr>exo-opistho_simeiomata</vt:lpstr>
      <vt:lpstr>Microsoft Word Document</vt:lpstr>
      <vt:lpstr>Βάσεις Δεδομένων I</vt:lpstr>
      <vt:lpstr>Περιγραφή Ενότητας</vt:lpstr>
      <vt:lpstr>Στόχος Ενότητας</vt:lpstr>
      <vt:lpstr>Μελέτη περίπτωσης (Case Study) Βάση δεδομένων προσωπικού</vt:lpstr>
      <vt:lpstr>Ολοκληρωμένα παραδείγματα</vt:lpstr>
      <vt:lpstr>PowerPoint Presentation</vt:lpstr>
      <vt:lpstr>Όχι – δείτε πίνακα Emp_Proj</vt:lpstr>
      <vt:lpstr>PowerPoint Presentation</vt:lpstr>
      <vt:lpstr>PowerPoint Presentation</vt:lpstr>
      <vt:lpstr>PowerPoint Presentation</vt:lpstr>
      <vt:lpstr>Ακολουθούν κάποιες λανθασμένες δηλώσεις στο προϊόν της oracle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Σχεδιάστε Μοντέλο οντοτήτων συσχετίσεων με συμβολισμό Navathe-Elmasri για τη βάση</vt:lpstr>
      <vt:lpstr>PowerPoint Presentation</vt:lpstr>
      <vt:lpstr>PowerPoint Presentation</vt:lpstr>
      <vt:lpstr>PowerPoint Presentation</vt:lpstr>
      <vt:lpstr>PowerPoint Presentation</vt:lpstr>
      <vt:lpstr>Βάση δεδομένων υπαλλήλων, των ξένων γλωσσών που γνωρίζουν, και των τέκνων τους</vt:lpstr>
      <vt:lpstr>Μοντέλο Οντοτήτων Συσχετίσεων Εταιρείας </vt:lpstr>
      <vt:lpstr>ο πίνακας Emp_Proj_Lang προκύπτει από μία συσχέτιση τύπου M:N:N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Christos</cp:lastModifiedBy>
  <cp:revision>105</cp:revision>
  <dcterms:created xsi:type="dcterms:W3CDTF">2014-10-20T11:54:42Z</dcterms:created>
  <dcterms:modified xsi:type="dcterms:W3CDTF">2019-01-16T06:14:26Z</dcterms:modified>
</cp:coreProperties>
</file>