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bookmarkIdSeed="4">
  <p:sldMasterIdLst>
    <p:sldMasterId id="2147483684" r:id="rId1"/>
  </p:sldMasterIdLst>
  <p:notesMasterIdLst>
    <p:notesMasterId r:id="rId53"/>
  </p:notesMasterIdLst>
  <p:handoutMasterIdLst>
    <p:handoutMasterId r:id="rId54"/>
  </p:handoutMasterIdLst>
  <p:sldIdLst>
    <p:sldId id="256" r:id="rId2"/>
    <p:sldId id="297" r:id="rId3"/>
    <p:sldId id="268" r:id="rId4"/>
    <p:sldId id="311" r:id="rId5"/>
    <p:sldId id="352" r:id="rId6"/>
    <p:sldId id="353" r:id="rId7"/>
    <p:sldId id="270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32" r:id="rId29"/>
    <p:sldId id="333" r:id="rId30"/>
    <p:sldId id="334" r:id="rId31"/>
    <p:sldId id="335" r:id="rId32"/>
    <p:sldId id="336" r:id="rId33"/>
    <p:sldId id="337" r:id="rId34"/>
    <p:sldId id="338" r:id="rId35"/>
    <p:sldId id="339" r:id="rId36"/>
    <p:sldId id="340" r:id="rId37"/>
    <p:sldId id="341" r:id="rId38"/>
    <p:sldId id="342" r:id="rId39"/>
    <p:sldId id="343" r:id="rId40"/>
    <p:sldId id="344" r:id="rId41"/>
    <p:sldId id="345" r:id="rId42"/>
    <p:sldId id="346" r:id="rId43"/>
    <p:sldId id="347" r:id="rId44"/>
    <p:sldId id="348" r:id="rId45"/>
    <p:sldId id="349" r:id="rId46"/>
    <p:sldId id="350" r:id="rId47"/>
    <p:sldId id="351" r:id="rId48"/>
    <p:sldId id="354" r:id="rId49"/>
    <p:sldId id="355" r:id="rId50"/>
    <p:sldId id="356" r:id="rId51"/>
    <p:sldId id="257" r:id="rId52"/>
  </p:sldIdLst>
  <p:sldSz cx="9144000" cy="6858000" type="screen4x3"/>
  <p:notesSz cx="6954838" cy="9309100"/>
  <p:custDataLst>
    <p:tags r:id="rId5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19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82"/>
    <a:srgbClr val="820000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70" d="100"/>
          <a:sy n="70" d="100"/>
        </p:scale>
        <p:origin x="15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2932"/>
        <p:guide pos="219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gs" Target="tags/tag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13504" cy="46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defTabSz="929183" eaLnBrk="0" hangingPunct="0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9780" y="0"/>
            <a:ext cx="3013503" cy="46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 defTabSz="929183" eaLnBrk="0" hangingPunct="0">
              <a:defRPr sz="12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11/12/2018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42706"/>
            <a:ext cx="3013504" cy="46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defTabSz="929183" eaLnBrk="0" hangingPunct="0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9780" y="8842706"/>
            <a:ext cx="3013503" cy="46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 defTabSz="929183" eaLnBrk="0" hangingPunct="0">
              <a:defRPr sz="12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3013504" cy="46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defTabSz="929183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3939780" y="0"/>
            <a:ext cx="3013503" cy="46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 defTabSz="929183">
              <a:defRPr sz="12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11/12/2018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8500"/>
            <a:ext cx="4656138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5771" tIns="42885" rIns="85771" bIns="42885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696261" y="4421353"/>
            <a:ext cx="5563870" cy="4188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1" y="8842706"/>
            <a:ext cx="3013504" cy="46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defTabSz="929183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3939780" y="8842706"/>
            <a:ext cx="3013503" cy="46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 defTabSz="929183">
              <a:defRPr sz="12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249" indent="-174249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5077" indent="-290414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61658" indent="-232331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26320" indent="-232331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0983" indent="-232331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55646" indent="-23233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20308" indent="-23233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84972" indent="-23233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49635" indent="-23233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134CA46-2972-47AA-98FC-937EC92068B2}" type="slidenum">
              <a:rPr lang="el-GR" altLang="el-GR" sz="1200"/>
              <a:pPr eaLnBrk="1" hangingPunct="1"/>
              <a:t>1</a:t>
            </a:fld>
            <a:endParaRPr lang="el-GR" altLang="el-GR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542243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685800" y="1714500"/>
            <a:ext cx="3810000" cy="41529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14500"/>
            <a:ext cx="3810000" cy="41529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3751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81F3B-15AB-45B4-AB42-022D71A6088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9233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697" r:id="rId11"/>
    <p:sldLayoutId id="214748369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Βάσεις Δεδομένων </a:t>
            </a:r>
            <a:r>
              <a:rPr lang="en-US" sz="3600" b="1" dirty="0" smtClean="0">
                <a:solidFill>
                  <a:schemeClr val="tx1"/>
                </a:solidFill>
                <a:latin typeface="+mn-lt"/>
              </a:rPr>
              <a:t>I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467545" y="3096543"/>
            <a:ext cx="8148970" cy="175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800" b="1" dirty="0" smtClean="0"/>
              <a:t>Ενότητα </a:t>
            </a:r>
            <a:r>
              <a:rPr lang="en-US" sz="2800" b="1" dirty="0" smtClean="0"/>
              <a:t>8</a:t>
            </a:r>
            <a:r>
              <a:rPr lang="el-GR" sz="2800" dirty="0" smtClean="0"/>
              <a:t>:</a:t>
            </a:r>
            <a:r>
              <a:rPr lang="en-US" sz="2800" dirty="0" smtClean="0"/>
              <a:t> </a:t>
            </a:r>
            <a:r>
              <a:rPr lang="en-US" sz="2800" dirty="0"/>
              <a:t>Tour on SQL </a:t>
            </a:r>
            <a:endParaRPr lang="el-GR" sz="600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600" dirty="0" smtClean="0"/>
              <a:t>Χ. </a:t>
            </a:r>
            <a:r>
              <a:rPr lang="el-GR" sz="2600" dirty="0" err="1" smtClean="0"/>
              <a:t>Σκουρλάς</a:t>
            </a:r>
            <a:endParaRPr lang="el-GR" sz="26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Πανεπιστήμιο Δυτικήε Αττικής</a:t>
            </a:r>
            <a:endParaRPr lang="el-GR" sz="1600" dirty="0">
              <a:latin typeface="+mn-lt"/>
            </a:endParaRPr>
          </a:p>
        </p:txBody>
      </p:sp>
      <p:pic>
        <p:nvPicPr>
          <p:cNvPr id="12" name="Picture 11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1200150" cy="100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107504" y="698445"/>
            <a:ext cx="8579296" cy="5176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 ωριαία και συνολική αμοιβή υπαλλήλων 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 empno,ENAME "ΟΝΟΜΑ", SAL/(25*8) "ΩΡΙΑΙΑ ΑΜΟΙΒΗ", </a:t>
            </a:r>
            <a:endParaRPr lang="en-US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l-GR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SAL+IFNULL </a:t>
            </a: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(COMM,0) "ΣΥΝΟΛΙΚΗ ΑΜΟΙΒΗ"  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EMP;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 </a:t>
            </a: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Χρήση BETWEEN … AND, πωλητές με μισθό μεταξύ 1800 και 2000.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empno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ENAME, JOB, SAL 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EMP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JOB = 'SALESMAN' AND SAL BETWEEN 1800 AND 2000;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empno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ENAME, JOB, SAL 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EMP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JOB = 'SALESMAN' AND (SAL &gt;= 1800 AND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&lt;= 2000);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19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539552" y="332656"/>
            <a:ext cx="7488832" cy="626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78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179512" y="1348174"/>
            <a:ext cx="8507288" cy="464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 Χρήση συνόλων (IN), πωλητές ή αναλυτές με μισθό μεγαλύτερο από 1250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empno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ENAME, JOB, SAL FROM EMP </a:t>
            </a:r>
            <a:endParaRPr lang="en-US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(JOB ='SALESMAN' or JOB='ANALYST') </a:t>
            </a:r>
            <a:endParaRPr lang="en-US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(SAL&gt; 1250);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 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EMPNO, ENAME, JOB, SAL FROM EMP WHERE JOB IN ('SALESMAN', 'ANALYST') AND SAL&gt; 1250;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 </a:t>
            </a: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Προσοχή!</a:t>
            </a: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* from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where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(1800, 2500);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from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where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between 1800 and 2500;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99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539552" y="260648"/>
            <a:ext cx="7488832" cy="626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65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179512" y="897923"/>
            <a:ext cx="7560840" cy="5176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 </a:t>
            </a: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συνάρτηση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substr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(MySQL </a:t>
            </a: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και 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SUBSTRING)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empno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ename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substr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ename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2, 3) from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 </a:t>
            </a: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αναλυτές με όνομα που αρχίζει από C ή D ή E.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empno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ename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job 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 (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ename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&gt;= 'C'  AND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ename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&lt; 'F' ) </a:t>
            </a:r>
            <a:endParaRPr lang="en-US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 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job = 'ANALYST';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empno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ename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job 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 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(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substr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(ename,1,1) IN ('C', 'D', 'E')) </a:t>
            </a:r>
            <a:endParaRPr lang="en-US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 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job = 'ANALYST'; 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46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395536" y="188640"/>
            <a:ext cx="6984776" cy="640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66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107504" y="801037"/>
            <a:ext cx="8064896" cy="4378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 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LIKE</a:t>
            </a: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η εργασία του 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CODD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empno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ename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job FROM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WHERE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ename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LIKE 'CODD';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 </a:t>
            </a: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 like 'C%' ; εργασία αυτών με επώνυμο που αρχίζει από το γράμμα  C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empno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ename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job FROM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WHERE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ename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LIKE 'C%';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 </a:t>
            </a: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 like '%TE' ; εργασία αυτών που το όνομα τους τελειώνει σε TE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empno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ename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job FROM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WHERE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ename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LIKE'%TE';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 </a:t>
            </a: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 like '%D%' ; εργασία αυτών με ονοματεπώνυμο που περιέχει το γράμμα D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empno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ename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job FROM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WHERE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ename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LIKE '%D%';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01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2104707" y="366395"/>
            <a:ext cx="4934585" cy="6125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73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251520" y="1168638"/>
            <a:ext cx="8208912" cy="3979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 </a:t>
            </a:r>
            <a:r>
              <a:rPr lang="el-GR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υπάλληλοι που </a:t>
            </a: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το επώνυμο τους αρχίζει από C ή D και προσλήφθηκαν από το </a:t>
            </a:r>
            <a:endParaRPr lang="el-GR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 1989 </a:t>
            </a: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έως και το 1995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 EMPNO, ENAME, HIREDATE FROM  EMP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 (ENAME &gt;= 'C' AND  ENAME &lt; 'E') </a:t>
            </a:r>
            <a:endParaRPr lang="el-GR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 (HIREDATE &gt;= '1989/01/01'  AND HIREDATE &lt;=  '1995/12/31');</a:t>
            </a:r>
            <a:endParaRPr lang="el-GR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 EMPNO, ENAME, HIREDATE FROM  EMP</a:t>
            </a:r>
            <a:endParaRPr lang="el-GR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 ENAME BETWEEN 'C'  AND 'E' </a:t>
            </a:r>
            <a:endParaRPr lang="el-GR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ENAME NOT LIKE 'E%'</a:t>
            </a:r>
            <a:endParaRPr lang="el-GR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 HIREDATE BETWEEN '1989/01/01'  AND '1995/12/31';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14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539552" y="332656"/>
            <a:ext cx="7776863" cy="590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26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Περιγραφή Ενότητας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2400" dirty="0">
                <a:cs typeface="Arial" charset="0"/>
              </a:rPr>
              <a:t>Σκοπός του μαθήματος </a:t>
            </a:r>
            <a:r>
              <a:rPr lang="el-GR" sz="2400" dirty="0" smtClean="0">
                <a:cs typeface="Arial" charset="0"/>
              </a:rPr>
              <a:t>αυτού είναι να γίνει παρουσίαση</a:t>
            </a:r>
            <a:r>
              <a:rPr lang="el-GR" sz="2400" dirty="0">
                <a:cs typeface="Arial" charset="0"/>
              </a:rPr>
              <a:t>, με τη βοήθεια παραδειγμάτων, της υλοποίησης µε γλώσσα </a:t>
            </a:r>
            <a:r>
              <a:rPr lang="el-GR" sz="2400" dirty="0" smtClean="0">
                <a:cs typeface="Arial" charset="0"/>
              </a:rPr>
              <a:t>SQL.</a:t>
            </a:r>
          </a:p>
          <a:p>
            <a:pPr algn="r" eaLnBrk="0" hangingPunct="0">
              <a:spcBef>
                <a:spcPct val="50000"/>
              </a:spcBef>
              <a:buClr>
                <a:schemeClr val="tx2"/>
              </a:buClr>
              <a:buSzPct val="75000"/>
              <a:buFont typeface="Monotype Sorts" charset="2"/>
              <a:buNone/>
              <a:defRPr/>
            </a:pPr>
            <a:r>
              <a:rPr lang="el-GR" sz="2400" dirty="0" smtClean="0">
                <a:cs typeface="Arial" charset="0"/>
              </a:rPr>
              <a:t>                                     Χ. </a:t>
            </a:r>
            <a:r>
              <a:rPr lang="el-GR" sz="2400" dirty="0" err="1" smtClean="0">
                <a:cs typeface="Arial" charset="0"/>
              </a:rPr>
              <a:t>Σκουρλάς</a:t>
            </a:r>
            <a:endParaRPr lang="el-GR" sz="2400" dirty="0" smtClean="0">
              <a:cs typeface="Arial" charset="0"/>
            </a:endParaRPr>
          </a:p>
          <a:p>
            <a:pPr eaLnBrk="0" hangingPunct="0">
              <a:spcBef>
                <a:spcPct val="50000"/>
              </a:spcBef>
              <a:buClr>
                <a:schemeClr val="tx2"/>
              </a:buClr>
              <a:buSzPct val="75000"/>
              <a:buFont typeface="Monotype Sorts" charset="2"/>
              <a:buNone/>
              <a:defRPr/>
            </a:pPr>
            <a:endParaRPr lang="el-GR" sz="2400" b="1" dirty="0">
              <a:cs typeface="Arial" charset="0"/>
            </a:endParaRPr>
          </a:p>
          <a:p>
            <a:endParaRPr lang="el-GR" sz="24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996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179512" y="350786"/>
            <a:ext cx="8064896" cy="5176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 πωλητές ή αναλυτές που ανήκουν στο τμήμα 10.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empno,ENAME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JOB, SAL, DEPTNO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EMP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(JOB = 'ANALYST' OR JOB = 'SALESMAN')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DEPTNO=10;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 </a:t>
            </a: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πωλητές ή αναλυτές που ανήκουν στο τμήμα 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ACCOUNTING</a:t>
            </a: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DEPTNO FROM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dept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WHERE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dname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='ACCOUNTING';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empno,ENAME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JOB, SAL, DEPTNO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EMP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(JOB = 'ANALYST' OR JOB = 'SALESMAN')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DEPTNO IN (SELECT DEPTNO FROM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dept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WHERE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dname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='ACCOUNTING');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70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971600" y="260648"/>
            <a:ext cx="6912768" cy="597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93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323528" y="1445060"/>
            <a:ext cx="8363272" cy="3181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 υπάλληλοι του Τμήματος 10 που δεν είναι πωλητές ή αναλυτές.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* FROM EMP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NOT (JOB = 'SALESMAN' OR JOB = 'ANALYST') 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DEPTNO = 10;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l-GR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FROM EMP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NOT (JOB = 'SALESMAN' OR JOB = 'ANALYST') 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DEPTNO IN (SELECT DEPTNO FROM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dept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WHERE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dname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='ACCOUNTING');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24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323528" y="260648"/>
            <a:ext cx="8064895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74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539552" y="260648"/>
            <a:ext cx="7848872" cy="6373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b="1" dirty="0"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 Υποαναζητήσεις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 υπάλληλοι που κάνουν την ίδια εργασία με CODD ή ELMASRI.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 EMPNO, ENAME, JOB, SAL 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EMP 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 ENAME='CODD' OR  ENAME='ELMASRI';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empno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ENAME, JOB, SAL 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EMP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 JOB IN (SELECT JOB FROM EMP 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WHERE  ENAME='CODD' OR  ENAME='ELMASRI');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l-GR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 </a:t>
            </a: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υπάλληλοι με την ίδια εργασία με CODD/ELMASRI και μισθό &gt; 1250.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empno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ENAME, JOB, SAL 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EMP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 JOB IN (SELECT JOB FROM EMP 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WHERE  ENAME='CODD' OR  ENAME='ELMASRI')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 </a:t>
            </a: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 &gt; 1250;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6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1947545" y="218757"/>
            <a:ext cx="5248910" cy="642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51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25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0" y="263241"/>
            <a:ext cx="8686800" cy="6373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 μέγιστος μισθός 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 MAX(SAL) FROM  EMP;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 μέγιστος μισθός πωλητών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 MAX(SAL) FROM  EMP WHERE  JOB = 'SALESMAN';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 </a:t>
            </a: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υπάλληλοι με μεγαλύτερο μισθό από όλους τους πωλητές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empno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ENAME "</a:t>
            </a: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ΟΝΟΜΑ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", JOB "</a:t>
            </a: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ΘΕΣΗ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", SAL "</a:t>
            </a: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ΜΙΣΘΟΣ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 EMP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 SAL &gt; (SELECT  MAX(SAL) FROM  EMP WHERE  JOB = 'SALESMAN');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 υπάλληλοι με ίδιο Τμήμα και θέση με τον 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DATE</a:t>
            </a: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empno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ename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job,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deptno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WHERE 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ename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='DATE'; 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empno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ename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job,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deptno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 (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deptno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job) IN </a:t>
            </a: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deptno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job </a:t>
            </a:r>
            <a:endParaRPr lang="el-GR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</a:t>
            </a: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</a:t>
            </a: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ename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'DATE');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3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26</a:t>
            </a:fld>
            <a:endParaRPr lang="el-GR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2366962" y="394970"/>
            <a:ext cx="4410075" cy="606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33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27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467544" y="1091694"/>
            <a:ext cx="7416824" cy="4378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 αναλυτές που ανήκουν στο ίδιο τμήμα με κάποιον πωλητή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EMPNO, ENAME, JOB, DEPTNO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EMP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JOB = 'SALESMAN';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l-GR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EMPNO, JOB, ENAME,DEPTNO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EMP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JOB = 'ANALYST'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DEPTNO </a:t>
            </a: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l-GR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DEPTNO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l-GR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</a:t>
            </a: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  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l-GR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</a:t>
            </a: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 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JOB = 'SALESMAN');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10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28</a:t>
            </a:fld>
            <a:endParaRPr lang="el-GR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827584" y="404664"/>
            <a:ext cx="6984776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86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el-GR" sz="2400" dirty="0"/>
              <a:t>Η γλώσσα SQL είναι μία γλώσσα διαχείρισης βάσεων δεδομένων και περιλαμβάνει τρεις </a:t>
            </a:r>
            <a:r>
              <a:rPr lang="el-GR" sz="2400" dirty="0" err="1"/>
              <a:t>υπογλώσσες</a:t>
            </a:r>
            <a:r>
              <a:rPr lang="el-GR" sz="2400" dirty="0"/>
              <a:t>:</a:t>
            </a:r>
          </a:p>
          <a:p>
            <a:pPr lvl="1" hangingPunct="0"/>
            <a:r>
              <a:rPr lang="el-GR" sz="2400" dirty="0" smtClean="0"/>
              <a:t>τη </a:t>
            </a:r>
            <a:r>
              <a:rPr lang="el-GR" sz="2400" dirty="0"/>
              <a:t>Γλώσσα Ορισμού Δεδομένων - DDL (</a:t>
            </a:r>
            <a:r>
              <a:rPr lang="el-GR" sz="2400" dirty="0" err="1"/>
              <a:t>Data</a:t>
            </a:r>
            <a:r>
              <a:rPr lang="el-GR" sz="2400" dirty="0"/>
              <a:t> </a:t>
            </a:r>
            <a:r>
              <a:rPr lang="el-GR" sz="2400" dirty="0" err="1"/>
              <a:t>Definition</a:t>
            </a:r>
            <a:r>
              <a:rPr lang="el-GR" sz="2400" dirty="0"/>
              <a:t> </a:t>
            </a:r>
            <a:r>
              <a:rPr lang="el-GR" sz="2400" dirty="0" err="1"/>
              <a:t>Language</a:t>
            </a:r>
            <a:r>
              <a:rPr lang="el-GR" sz="2400" dirty="0"/>
              <a:t>),</a:t>
            </a:r>
          </a:p>
          <a:p>
            <a:pPr lvl="1" hangingPunct="0"/>
            <a:r>
              <a:rPr lang="el-GR" sz="2400" dirty="0"/>
              <a:t>τη Γλώσσα Χειρισμού Δεδομένων - DML (</a:t>
            </a:r>
            <a:r>
              <a:rPr lang="el-GR" sz="2400" dirty="0" err="1"/>
              <a:t>Data</a:t>
            </a:r>
            <a:r>
              <a:rPr lang="el-GR" sz="2400" dirty="0"/>
              <a:t> </a:t>
            </a:r>
            <a:r>
              <a:rPr lang="el-GR" sz="2400" dirty="0" err="1"/>
              <a:t>Manipulation</a:t>
            </a:r>
            <a:r>
              <a:rPr lang="el-GR" sz="2400" dirty="0"/>
              <a:t> </a:t>
            </a:r>
            <a:r>
              <a:rPr lang="en-US" sz="2400" dirty="0"/>
              <a:t>L</a:t>
            </a:r>
            <a:r>
              <a:rPr lang="el-GR" sz="2400" dirty="0" err="1"/>
              <a:t>anguage</a:t>
            </a:r>
            <a:r>
              <a:rPr lang="el-GR" sz="2400" dirty="0"/>
              <a:t>),</a:t>
            </a:r>
          </a:p>
          <a:p>
            <a:pPr lvl="1" hangingPunct="0"/>
            <a:r>
              <a:rPr lang="el-GR" sz="2400" dirty="0"/>
              <a:t>τη Γλώσσα Ελέγχου Δεδομένων - DCL (</a:t>
            </a:r>
            <a:r>
              <a:rPr lang="el-GR" sz="2400" dirty="0" err="1"/>
              <a:t>Data</a:t>
            </a:r>
            <a:r>
              <a:rPr lang="el-GR" sz="2400" dirty="0"/>
              <a:t> </a:t>
            </a:r>
            <a:r>
              <a:rPr lang="el-GR" sz="2400" dirty="0" err="1"/>
              <a:t>Control</a:t>
            </a:r>
            <a:r>
              <a:rPr lang="el-GR" sz="2400" dirty="0"/>
              <a:t> </a:t>
            </a:r>
            <a:r>
              <a:rPr lang="el-GR" sz="2400" dirty="0" err="1"/>
              <a:t>Language</a:t>
            </a:r>
            <a:r>
              <a:rPr lang="el-GR" sz="2400" dirty="0"/>
              <a:t>).</a:t>
            </a:r>
          </a:p>
          <a:p>
            <a:endParaRPr lang="el-GR" sz="24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777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29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251520" y="596173"/>
            <a:ext cx="7488832" cy="5369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</a:pPr>
            <a:r>
              <a:rPr lang="el-GR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# υπάλληλοι με ίδια θέση με τον </a:t>
            </a:r>
            <a:r>
              <a:rPr lang="en-US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 </a:t>
            </a:r>
            <a:r>
              <a:rPr lang="el-GR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και υπάλληλοι με μισθό  &gt;= του </a:t>
            </a:r>
            <a:r>
              <a:rPr lang="en-US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ELMASRI</a:t>
            </a:r>
            <a:endParaRPr lang="el-GR" sz="2000" b="1" i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</a:pPr>
            <a:r>
              <a:rPr lang="el-GR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# ταξινόμηση ανά θέση και μισθό.</a:t>
            </a:r>
            <a:endParaRPr lang="el-GR" sz="2000" b="1" i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SELECT EMPNO, ENAME, JOB FROM EMP WHERE ENAME = 'DATE';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hangingPunct="0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SELECT EMPNO, ENAME, SAL FROM EMP WHERE ENAME = 'ELMASRI ';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l-GR" dirty="0" smtClean="0">
              <a:solidFill>
                <a:srgbClr val="000000"/>
              </a:solidFill>
              <a:latin typeface="Cambria" panose="02040503050406030204" pitchFamily="18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SELECT 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EMPNO, ENAME, JOB, DEPTNO, SAL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FROM EMP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WHERE JOB IN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      (SELECT JOB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       FROM EMP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       WHERE ENAME = 'DATE')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OR SAL &gt;=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      (SELECT SAL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       FROM EMP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       WHERE ENAME = 'ELMASRI')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ORDER BY JOB, SAL;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09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30</a:t>
            </a:fld>
            <a:endParaRPr lang="el-GR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971600" y="188640"/>
            <a:ext cx="6624736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66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31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539552" y="1721738"/>
            <a:ext cx="7632848" cy="3104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</a:pPr>
            <a:r>
              <a:rPr lang="el-GR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# Υπάλληλοι με θέση που συναντάται στα τμήματα </a:t>
            </a:r>
            <a:r>
              <a:rPr lang="en-US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SALES</a:t>
            </a:r>
            <a:r>
              <a:rPr lang="el-GR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ACCOUNTING.</a:t>
            </a:r>
            <a:endParaRPr lang="el-GR" sz="2000" b="1" i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SELECT ENAME, JOB, DEPTNO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FROM EMP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WHERE JOB IN 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 (SELECT JOB </a:t>
            </a:r>
            <a:endParaRPr lang="el-GR" dirty="0" smtClean="0">
              <a:solidFill>
                <a:srgbClr val="000000"/>
              </a:solidFill>
              <a:latin typeface="Cambria" panose="02040503050406030204" pitchFamily="18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  </a:t>
            </a:r>
            <a:r>
              <a:rPr lang="en-US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FROM EMP </a:t>
            </a:r>
            <a:endParaRPr lang="el-GR" dirty="0" smtClean="0">
              <a:solidFill>
                <a:srgbClr val="000000"/>
              </a:solidFill>
              <a:latin typeface="Cambria" panose="02040503050406030204" pitchFamily="18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  </a:t>
            </a:r>
            <a:r>
              <a:rPr lang="en-US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WHERE  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DEPTNO </a:t>
            </a:r>
            <a:r>
              <a:rPr lang="en-US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IN</a:t>
            </a:r>
            <a:r>
              <a:rPr lang="el-GR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SELECT DEPTNO </a:t>
            </a:r>
            <a:endParaRPr lang="el-GR" dirty="0" smtClean="0">
              <a:solidFill>
                <a:srgbClr val="000000"/>
              </a:solidFill>
              <a:latin typeface="Cambria" panose="02040503050406030204" pitchFamily="18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                                             </a:t>
            </a:r>
            <a:r>
              <a:rPr lang="en-US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FROM   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DEPT </a:t>
            </a:r>
            <a:r>
              <a:rPr lang="el-GR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16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Courier New" panose="02070309020205020404" pitchFamily="49" charset="0"/>
              </a:rPr>
              <a:t>                                          </a:t>
            </a:r>
            <a:r>
              <a:rPr lang="en-US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        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WHERE  DNAME IN ('SALES', 'ACCOUNTING'))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  </a:t>
            </a:r>
            <a:r>
              <a:rPr lang="el-GR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                                          </a:t>
            </a:r>
            <a:r>
              <a:rPr lang="en-US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);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18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32</a:t>
            </a:fld>
            <a:endParaRPr lang="el-GR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1115616" y="476672"/>
            <a:ext cx="6696744" cy="5879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36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33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323528" y="744034"/>
            <a:ext cx="7344816" cy="5575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b="1" dirty="0"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 Ταξινόμηση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 ταξινόμηση υπαλλήλων κατά Τμήμα και φθίνουσα τάξη μισθού.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empno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ENAME, DEPTNO, JOB, SAL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 EMP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ORDER BY DEPTNO, SAL DESC;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l-GR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empno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ENAME, DEPTNO, JOB, SAL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 EMP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ORDER BY DEPTNO ASC, SAL DESC;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l-GR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ταξινόμηση υπαλλήλων κατά Τμήμα και όνομα.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empno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ENAME, DEPTNO, JOB, SAL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 EMP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ORDER BY DEPTNO, ENAME;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73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34</a:t>
            </a:fld>
            <a:endParaRPr lang="el-GR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1115616" y="260648"/>
            <a:ext cx="6624736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91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35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0" y="499894"/>
            <a:ext cx="810039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# Group by</a:t>
            </a:r>
          </a:p>
          <a:p>
            <a:r>
              <a:rPr lang="en-US" dirty="0"/>
              <a:t># </a:t>
            </a:r>
            <a:r>
              <a:rPr lang="el-GR" dirty="0"/>
              <a:t>μέσος όρος μισθού και πόσοι υπάλληλοι έχουν προμήθεια ανά τμήμα </a:t>
            </a:r>
          </a:p>
          <a:p>
            <a:r>
              <a:rPr lang="en-US" dirty="0"/>
              <a:t>SELECT DEPTNO, AVG(SAL), COUNT(COMM)</a:t>
            </a:r>
          </a:p>
          <a:p>
            <a:r>
              <a:rPr lang="en-US" dirty="0"/>
              <a:t>FROM  EMP GROUP BY DEPTNO;</a:t>
            </a:r>
          </a:p>
          <a:p>
            <a:endParaRPr lang="el-GR" dirty="0" smtClean="0"/>
          </a:p>
          <a:p>
            <a:r>
              <a:rPr lang="en-US" dirty="0" smtClean="0"/>
              <a:t># </a:t>
            </a:r>
            <a:r>
              <a:rPr lang="en-US" dirty="0"/>
              <a:t>GROUP BY … HAVING</a:t>
            </a:r>
          </a:p>
          <a:p>
            <a:r>
              <a:rPr lang="en-US" dirty="0"/>
              <a:t># </a:t>
            </a:r>
            <a:r>
              <a:rPr lang="el-GR" dirty="0"/>
              <a:t>μέσος όρος μισθού υπαλλήλων που κάνουν την ίδια εργασία </a:t>
            </a:r>
          </a:p>
          <a:p>
            <a:r>
              <a:rPr lang="el-GR" dirty="0"/>
              <a:t># το ίδιο όταν ο μέσος μισθός ξεπερνά τα 1500 ευρώ.</a:t>
            </a:r>
          </a:p>
          <a:p>
            <a:r>
              <a:rPr lang="en-US" dirty="0"/>
              <a:t>SELECT  JOB, AVG(SAL) FROM  EMP GROUP BY JOB; </a:t>
            </a:r>
          </a:p>
          <a:p>
            <a:endParaRPr lang="el-GR" dirty="0" smtClean="0"/>
          </a:p>
          <a:p>
            <a:r>
              <a:rPr lang="en-US" dirty="0" smtClean="0"/>
              <a:t>SELECT  </a:t>
            </a:r>
            <a:r>
              <a:rPr lang="en-US" dirty="0"/>
              <a:t>JOB, AVG(SAL) </a:t>
            </a:r>
            <a:endParaRPr lang="el-GR" dirty="0" smtClean="0"/>
          </a:p>
          <a:p>
            <a:r>
              <a:rPr lang="en-US" dirty="0" smtClean="0"/>
              <a:t>FROM  </a:t>
            </a:r>
            <a:r>
              <a:rPr lang="en-US" dirty="0"/>
              <a:t>EMP </a:t>
            </a:r>
          </a:p>
          <a:p>
            <a:r>
              <a:rPr lang="en-US" dirty="0"/>
              <a:t>GROUP BY JOB </a:t>
            </a:r>
            <a:endParaRPr lang="el-GR" dirty="0" smtClean="0"/>
          </a:p>
          <a:p>
            <a:r>
              <a:rPr lang="en-US" dirty="0" smtClean="0"/>
              <a:t>HAVING </a:t>
            </a:r>
            <a:r>
              <a:rPr lang="en-US" dirty="0"/>
              <a:t>AVG(SAL) &gt; 1500; </a:t>
            </a:r>
          </a:p>
          <a:p>
            <a:endParaRPr lang="el-GR" dirty="0" smtClean="0"/>
          </a:p>
          <a:p>
            <a:r>
              <a:rPr lang="en-US" dirty="0" smtClean="0"/>
              <a:t># </a:t>
            </a:r>
            <a:r>
              <a:rPr lang="en-US" dirty="0"/>
              <a:t>GROUP BY … HAVING </a:t>
            </a:r>
            <a:r>
              <a:rPr lang="el-GR" dirty="0"/>
              <a:t>και συνάρτηση </a:t>
            </a:r>
            <a:r>
              <a:rPr lang="en-US" dirty="0"/>
              <a:t>COUNT(*)</a:t>
            </a:r>
          </a:p>
          <a:p>
            <a:r>
              <a:rPr lang="en-US" dirty="0"/>
              <a:t># </a:t>
            </a:r>
            <a:r>
              <a:rPr lang="el-GR" dirty="0"/>
              <a:t>μέσος μισθός υπαλλήλων του ιδίου τμήματος </a:t>
            </a:r>
            <a:r>
              <a:rPr lang="el-GR" dirty="0" smtClean="0"/>
              <a:t>όταν </a:t>
            </a:r>
            <a:r>
              <a:rPr lang="el-GR" dirty="0"/>
              <a:t>είναι πάνω από 2</a:t>
            </a:r>
          </a:p>
          <a:p>
            <a:r>
              <a:rPr lang="en-US" dirty="0"/>
              <a:t>SELECT  DEPTNO, AVG(SAL), COUNT(*)</a:t>
            </a:r>
          </a:p>
          <a:p>
            <a:r>
              <a:rPr lang="en-US" dirty="0"/>
              <a:t>FROM  EMP</a:t>
            </a:r>
          </a:p>
          <a:p>
            <a:r>
              <a:rPr lang="en-US" dirty="0"/>
              <a:t>GROUP BY JOB</a:t>
            </a:r>
          </a:p>
          <a:p>
            <a:r>
              <a:rPr lang="en-US" dirty="0"/>
              <a:t>HAVING COUNT(*) &gt; 2;</a:t>
            </a:r>
          </a:p>
        </p:txBody>
      </p:sp>
    </p:spTree>
    <p:extLst>
      <p:ext uri="{BB962C8B-B14F-4D97-AF65-F5344CB8AC3E}">
        <p14:creationId xmlns:p14="http://schemas.microsoft.com/office/powerpoint/2010/main" val="79397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36</a:t>
            </a:fld>
            <a:endParaRPr lang="el-GR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2314575" y="266382"/>
            <a:ext cx="4514850" cy="6325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44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37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179512" y="1028343"/>
            <a:ext cx="813690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# Συνδέσεις – </a:t>
            </a:r>
            <a:r>
              <a:rPr lang="en-US" dirty="0"/>
              <a:t>JOIN</a:t>
            </a:r>
          </a:p>
          <a:p>
            <a:r>
              <a:rPr lang="en-US" dirty="0"/>
              <a:t># </a:t>
            </a:r>
            <a:r>
              <a:rPr lang="el-GR" dirty="0"/>
              <a:t>όλα τα στοιχεία των υπαλλήλων</a:t>
            </a:r>
          </a:p>
          <a:p>
            <a:endParaRPr lang="el-GR" dirty="0" smtClean="0"/>
          </a:p>
          <a:p>
            <a:r>
              <a:rPr lang="el-GR" dirty="0" smtClean="0"/>
              <a:t># </a:t>
            </a:r>
            <a:r>
              <a:rPr lang="el-GR" dirty="0"/>
              <a:t>λάθος, </a:t>
            </a:r>
            <a:r>
              <a:rPr lang="el-GR" dirty="0" smtClean="0"/>
              <a:t>υπολογίζει το Καρτεσιανό </a:t>
            </a:r>
            <a:r>
              <a:rPr lang="el-GR" dirty="0"/>
              <a:t>γινόμενο</a:t>
            </a:r>
          </a:p>
          <a:p>
            <a:r>
              <a:rPr lang="en-US" dirty="0"/>
              <a:t>SELECT  *</a:t>
            </a:r>
          </a:p>
          <a:p>
            <a:r>
              <a:rPr lang="en-US" dirty="0"/>
              <a:t>FROM  EMP, DEPT;</a:t>
            </a:r>
          </a:p>
          <a:p>
            <a:endParaRPr lang="el-GR" dirty="0" smtClean="0"/>
          </a:p>
          <a:p>
            <a:r>
              <a:rPr lang="en-US" dirty="0" smtClean="0"/>
              <a:t># </a:t>
            </a:r>
            <a:r>
              <a:rPr lang="el-GR" dirty="0" smtClean="0"/>
              <a:t>σωστό, χρήση σύνδεσης</a:t>
            </a:r>
            <a:endParaRPr lang="el-GR" dirty="0"/>
          </a:p>
          <a:p>
            <a:r>
              <a:rPr lang="en-US" dirty="0"/>
              <a:t>SELECT * </a:t>
            </a:r>
          </a:p>
          <a:p>
            <a:r>
              <a:rPr lang="en-US" dirty="0"/>
              <a:t>FROM  EMP, DEPT</a:t>
            </a:r>
          </a:p>
          <a:p>
            <a:r>
              <a:rPr lang="en-US" dirty="0"/>
              <a:t>WHERE EMP.DEPTNO = DEPT.DEPTNO;</a:t>
            </a:r>
          </a:p>
          <a:p>
            <a:endParaRPr lang="el-GR" dirty="0" smtClean="0"/>
          </a:p>
          <a:p>
            <a:r>
              <a:rPr lang="en-US" dirty="0" smtClean="0"/>
              <a:t>SELECT </a:t>
            </a:r>
            <a:r>
              <a:rPr lang="en-US" dirty="0"/>
              <a:t>* </a:t>
            </a:r>
          </a:p>
          <a:p>
            <a:r>
              <a:rPr lang="en-US" dirty="0"/>
              <a:t>FROM  EMP</a:t>
            </a:r>
          </a:p>
          <a:p>
            <a:r>
              <a:rPr lang="en-US" dirty="0"/>
              <a:t>INNER JOIN DEPT ON EMP.DEPTNO = DEPT.DEPTNO;</a:t>
            </a:r>
          </a:p>
          <a:p>
            <a:endParaRPr lang="el-GR" dirty="0" smtClean="0"/>
          </a:p>
          <a:p>
            <a:r>
              <a:rPr lang="en-US" dirty="0" smtClean="0"/>
              <a:t>SELECT </a:t>
            </a:r>
            <a:r>
              <a:rPr lang="en-US" dirty="0"/>
              <a:t>* </a:t>
            </a:r>
          </a:p>
          <a:p>
            <a:r>
              <a:rPr lang="en-US" dirty="0"/>
              <a:t>FROM  EMP</a:t>
            </a:r>
          </a:p>
          <a:p>
            <a:r>
              <a:rPr lang="en-US" dirty="0"/>
              <a:t>JOIN DEPT ON EMP.DEPTNO = DEPT.DEPTNO;</a:t>
            </a:r>
          </a:p>
        </p:txBody>
      </p:sp>
    </p:spTree>
    <p:extLst>
      <p:ext uri="{BB962C8B-B14F-4D97-AF65-F5344CB8AC3E}">
        <p14:creationId xmlns:p14="http://schemas.microsoft.com/office/powerpoint/2010/main" val="135038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38</a:t>
            </a:fld>
            <a:endParaRPr lang="el-GR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611560" y="260648"/>
            <a:ext cx="7632848" cy="626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88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1942782" y="-14605"/>
            <a:ext cx="5258435" cy="688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01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39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251520" y="692696"/>
            <a:ext cx="87129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/>
              <a:t># Επιλογή στοιχείων</a:t>
            </a:r>
          </a:p>
          <a:p>
            <a:r>
              <a:rPr lang="en-US" sz="2400" dirty="0"/>
              <a:t>SELECT  EMPNO, ENAME, JOB, SAL, LOC, </a:t>
            </a:r>
            <a:r>
              <a:rPr lang="en-US" sz="2400" b="1" dirty="0"/>
              <a:t>DEPT.DEPTNO</a:t>
            </a:r>
          </a:p>
          <a:p>
            <a:r>
              <a:rPr lang="en-US" sz="2400" dirty="0"/>
              <a:t>FROM  </a:t>
            </a:r>
            <a:r>
              <a:rPr lang="en-US" sz="2400" b="1" dirty="0"/>
              <a:t>EMP</a:t>
            </a:r>
            <a:r>
              <a:rPr lang="en-US" sz="2400" b="1" dirty="0" smtClean="0"/>
              <a:t>,</a:t>
            </a:r>
            <a:r>
              <a:rPr lang="el-GR" sz="2400" b="1" dirty="0" smtClean="0"/>
              <a:t> </a:t>
            </a:r>
            <a:r>
              <a:rPr lang="en-US" sz="2400" b="1" dirty="0" smtClean="0"/>
              <a:t>DEPT</a:t>
            </a:r>
            <a:endParaRPr lang="en-US" sz="2400" b="1" dirty="0"/>
          </a:p>
          <a:p>
            <a:r>
              <a:rPr lang="en-US" sz="2400" dirty="0"/>
              <a:t>WHERE </a:t>
            </a:r>
            <a:r>
              <a:rPr lang="en-US" sz="2400" b="1" dirty="0"/>
              <a:t>EMP.DEPTNO = DEPT.DEPTNO </a:t>
            </a:r>
          </a:p>
          <a:p>
            <a:r>
              <a:rPr lang="en-US" sz="2400" dirty="0"/>
              <a:t>AND JOB = 'SALESMAN';</a:t>
            </a:r>
          </a:p>
          <a:p>
            <a:endParaRPr lang="el-GR" sz="2400" dirty="0" smtClean="0"/>
          </a:p>
          <a:p>
            <a:r>
              <a:rPr lang="en-US" sz="2400" dirty="0" smtClean="0"/>
              <a:t>SELECT  </a:t>
            </a:r>
            <a:r>
              <a:rPr lang="en-US" sz="2400" dirty="0"/>
              <a:t>EMPNO, ENAME, JOB, SAL, LOC, </a:t>
            </a:r>
            <a:r>
              <a:rPr lang="en-US" sz="2400" b="1" dirty="0"/>
              <a:t>DEPT.DEPTNO</a:t>
            </a:r>
          </a:p>
          <a:p>
            <a:r>
              <a:rPr lang="en-US" sz="2400" dirty="0"/>
              <a:t>FROM  EMP</a:t>
            </a:r>
          </a:p>
          <a:p>
            <a:r>
              <a:rPr lang="en-US" sz="2400" b="1" dirty="0"/>
              <a:t>JOIN</a:t>
            </a:r>
            <a:r>
              <a:rPr lang="en-US" sz="2400" dirty="0"/>
              <a:t> DEPT ON EMP.DEPTNO = DEPT.DEPTNO</a:t>
            </a:r>
          </a:p>
          <a:p>
            <a:r>
              <a:rPr lang="en-US" sz="2400" dirty="0"/>
              <a:t>AND JOB = 'SALESMAN';</a:t>
            </a:r>
          </a:p>
        </p:txBody>
      </p:sp>
    </p:spTree>
    <p:extLst>
      <p:ext uri="{BB962C8B-B14F-4D97-AF65-F5344CB8AC3E}">
        <p14:creationId xmlns:p14="http://schemas.microsoft.com/office/powerpoint/2010/main" val="272166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40</a:t>
            </a:fld>
            <a:endParaRPr lang="el-GR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539552" y="332656"/>
            <a:ext cx="7488832" cy="602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69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41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107504" y="2132856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SELECT  *</a:t>
            </a:r>
          </a:p>
          <a:p>
            <a:r>
              <a:rPr lang="en-US" sz="2400" dirty="0"/>
              <a:t>FROM  EMP</a:t>
            </a:r>
          </a:p>
          <a:p>
            <a:r>
              <a:rPr lang="en-US" sz="2400" b="1" dirty="0"/>
              <a:t>RIGHT JOIN </a:t>
            </a:r>
            <a:r>
              <a:rPr lang="en-US" sz="2400" dirty="0"/>
              <a:t>DEPT ON EMP.DEPTNO = DEPT.DEPTNO;</a:t>
            </a:r>
          </a:p>
          <a:p>
            <a:endParaRPr lang="el-GR" sz="2400" dirty="0" smtClean="0"/>
          </a:p>
          <a:p>
            <a:r>
              <a:rPr lang="en-US" sz="2400" dirty="0" smtClean="0"/>
              <a:t>SELECT  </a:t>
            </a:r>
            <a:r>
              <a:rPr lang="en-US" sz="2400" dirty="0"/>
              <a:t>*</a:t>
            </a:r>
          </a:p>
          <a:p>
            <a:r>
              <a:rPr lang="en-US" sz="2400" dirty="0"/>
              <a:t>FROM  EMP</a:t>
            </a:r>
          </a:p>
          <a:p>
            <a:r>
              <a:rPr lang="en-US" sz="2400" b="1" dirty="0"/>
              <a:t>LEFT JOIN </a:t>
            </a:r>
            <a:r>
              <a:rPr lang="en-US" sz="2400" dirty="0"/>
              <a:t>DEPT ON EMP.DEPTNO = DEPT.DEPTNO;</a:t>
            </a:r>
          </a:p>
        </p:txBody>
      </p:sp>
    </p:spTree>
    <p:extLst>
      <p:ext uri="{BB962C8B-B14F-4D97-AF65-F5344CB8AC3E}">
        <p14:creationId xmlns:p14="http://schemas.microsoft.com/office/powerpoint/2010/main" val="142146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42</a:t>
            </a:fld>
            <a:endParaRPr lang="el-GR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251520" y="260648"/>
            <a:ext cx="7992888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34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43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539552" y="2136339"/>
            <a:ext cx="63184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  *</a:t>
            </a:r>
          </a:p>
          <a:p>
            <a:r>
              <a:rPr lang="en-US" dirty="0"/>
              <a:t>FROM  EMP</a:t>
            </a:r>
          </a:p>
          <a:p>
            <a:r>
              <a:rPr lang="en-US" dirty="0"/>
              <a:t>RIGHT JOIN DEPT ON EMP.DEPTNO = DEPT.DEPTNO</a:t>
            </a:r>
          </a:p>
          <a:p>
            <a:r>
              <a:rPr lang="en-US" dirty="0"/>
              <a:t>UNION</a:t>
            </a:r>
          </a:p>
          <a:p>
            <a:r>
              <a:rPr lang="en-US" dirty="0"/>
              <a:t>SELECT  *</a:t>
            </a:r>
          </a:p>
          <a:p>
            <a:r>
              <a:rPr lang="en-US" dirty="0"/>
              <a:t>FROM  EMP</a:t>
            </a:r>
          </a:p>
          <a:p>
            <a:r>
              <a:rPr lang="en-US" dirty="0"/>
              <a:t>LEFT JOIN DEPT ON EMP.DEPTNO = DEPT.DEPTNO;</a:t>
            </a:r>
          </a:p>
        </p:txBody>
      </p:sp>
    </p:spTree>
    <p:extLst>
      <p:ext uri="{BB962C8B-B14F-4D97-AF65-F5344CB8AC3E}">
        <p14:creationId xmlns:p14="http://schemas.microsoft.com/office/powerpoint/2010/main" val="47394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44</a:t>
            </a:fld>
            <a:endParaRPr lang="el-GR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251520" y="620688"/>
            <a:ext cx="8136904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68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45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251520" y="1582341"/>
            <a:ext cx="66064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  *</a:t>
            </a:r>
          </a:p>
          <a:p>
            <a:r>
              <a:rPr lang="en-US" dirty="0"/>
              <a:t>FROM  DEPT</a:t>
            </a:r>
          </a:p>
          <a:p>
            <a:r>
              <a:rPr lang="en-US" b="1" dirty="0"/>
              <a:t>JOIN</a:t>
            </a:r>
            <a:r>
              <a:rPr lang="en-US" dirty="0"/>
              <a:t> EMP ON DEPT.DEPTNO = EMP.DEPTNO </a:t>
            </a:r>
          </a:p>
          <a:p>
            <a:r>
              <a:rPr lang="en-US" b="1" dirty="0"/>
              <a:t>JOIN</a:t>
            </a:r>
            <a:r>
              <a:rPr lang="en-US" dirty="0"/>
              <a:t> ASSIGN ON EMP.EMPNO = ASSIGN.EMPNO</a:t>
            </a:r>
          </a:p>
          <a:p>
            <a:r>
              <a:rPr lang="en-US" b="1" dirty="0"/>
              <a:t>JOIN</a:t>
            </a:r>
            <a:r>
              <a:rPr lang="en-US" dirty="0"/>
              <a:t> PROJ ON ASSIGN.PROJNO = PROJ.PROJNO</a:t>
            </a:r>
          </a:p>
          <a:p>
            <a:endParaRPr lang="el-GR" dirty="0" smtClean="0"/>
          </a:p>
          <a:p>
            <a:r>
              <a:rPr lang="en-US" dirty="0" smtClean="0"/>
              <a:t>SELECT  </a:t>
            </a:r>
            <a:r>
              <a:rPr lang="en-US" dirty="0"/>
              <a:t>*</a:t>
            </a:r>
          </a:p>
          <a:p>
            <a:r>
              <a:rPr lang="en-US" dirty="0"/>
              <a:t>FROM  DEPT, EMP, ASSIGN, PROJ</a:t>
            </a:r>
          </a:p>
          <a:p>
            <a:r>
              <a:rPr lang="en-US" dirty="0"/>
              <a:t>WHERE DEPT.DEPTNO = EMP.DEPTNO </a:t>
            </a:r>
          </a:p>
          <a:p>
            <a:r>
              <a:rPr lang="en-US" dirty="0"/>
              <a:t>AND EMP.EMPNO = ASSIGN.EMPNO</a:t>
            </a:r>
          </a:p>
          <a:p>
            <a:r>
              <a:rPr lang="en-US" dirty="0"/>
              <a:t>AND ASSIGN.PROJNO = PROJ.PROJNO;</a:t>
            </a:r>
          </a:p>
        </p:txBody>
      </p:sp>
    </p:spTree>
    <p:extLst>
      <p:ext uri="{BB962C8B-B14F-4D97-AF65-F5344CB8AC3E}">
        <p14:creationId xmlns:p14="http://schemas.microsoft.com/office/powerpoint/2010/main" val="403057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46</a:t>
            </a:fld>
            <a:endParaRPr lang="el-GR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179512" y="836712"/>
            <a:ext cx="8136904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19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47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107504" y="188640"/>
            <a:ext cx="857929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INSERT INTO DEPT(DEPTNO, DNAME, LOC) </a:t>
            </a:r>
          </a:p>
          <a:p>
            <a:r>
              <a:rPr lang="en-US" sz="1400" dirty="0" smtClean="0"/>
              <a:t>            VALUES (10, 'ACCOUNTING', 'NEW YORK'); </a:t>
            </a:r>
          </a:p>
          <a:p>
            <a:r>
              <a:rPr lang="en-US" sz="1400" dirty="0" smtClean="0"/>
              <a:t>INSERT INTO DEPT(DEPTNO, DNAME, LOC)</a:t>
            </a:r>
          </a:p>
          <a:p>
            <a:r>
              <a:rPr lang="en-US" sz="1400" dirty="0" smtClean="0"/>
              <a:t>            VALUES (20, 'RESEARCH', 'DALLAS');                                                                    </a:t>
            </a:r>
          </a:p>
          <a:p>
            <a:r>
              <a:rPr lang="en-US" sz="1400" dirty="0" smtClean="0"/>
              <a:t>INSERT INTO DEPT(DEPTNO, DNAME, LOC)</a:t>
            </a:r>
          </a:p>
          <a:p>
            <a:r>
              <a:rPr lang="en-US" sz="1400" dirty="0" smtClean="0"/>
              <a:t>            VALUES (30, 'SALES', 'CHICAGO');                                                                    </a:t>
            </a:r>
          </a:p>
          <a:p>
            <a:r>
              <a:rPr lang="en-US" sz="1400" dirty="0" smtClean="0"/>
              <a:t>INSERT INTO DEPT(DEPTNO, DNAME, LOC)</a:t>
            </a:r>
          </a:p>
          <a:p>
            <a:r>
              <a:rPr lang="en-US" sz="1400" dirty="0" smtClean="0"/>
              <a:t>            VALUES (40, 'OPERATIONS', 'BOSTON');                                                                     </a:t>
            </a:r>
          </a:p>
          <a:p>
            <a:r>
              <a:rPr lang="en-US" sz="1400" dirty="0" smtClean="0"/>
              <a:t>INSERT INTO EMP</a:t>
            </a:r>
          </a:p>
          <a:p>
            <a:r>
              <a:rPr lang="en-US" sz="1400" dirty="0" smtClean="0"/>
              <a:t>  VALUES (10, 'CODD', 'ANALYST', '1989/01/01', 15, 3000, NULL, 10);</a:t>
            </a:r>
          </a:p>
          <a:p>
            <a:r>
              <a:rPr lang="en-US" sz="1400" dirty="0" smtClean="0"/>
              <a:t>INSERT INTO EMP</a:t>
            </a:r>
          </a:p>
          <a:p>
            <a:r>
              <a:rPr lang="en-US" sz="1400" dirty="0" smtClean="0"/>
              <a:t>  VALUES (15, 'ELMASRI', 'ANALYST', '1995/05/02', 15, 1200, 150, 10);</a:t>
            </a:r>
          </a:p>
          <a:p>
            <a:r>
              <a:rPr lang="en-US" sz="1400" dirty="0" smtClean="0"/>
              <a:t>INSERT INTO EMP</a:t>
            </a:r>
          </a:p>
          <a:p>
            <a:r>
              <a:rPr lang="en-US" sz="1400" dirty="0" smtClean="0"/>
              <a:t>  VALUES (20, 'NAVATHE', 'SALESMAN', '1977/07/07', 20, 2000, NULL, 20);                    </a:t>
            </a:r>
          </a:p>
          <a:p>
            <a:r>
              <a:rPr lang="en-US" sz="1400" dirty="0" smtClean="0"/>
              <a:t>INSERT INTO EMP</a:t>
            </a:r>
          </a:p>
          <a:p>
            <a:r>
              <a:rPr lang="en-US" sz="1400" dirty="0" smtClean="0"/>
              <a:t>  VALUES (30, 'DATE', 'PROGRAMMER', '2004/05/04', 15, 1800, 200, 10);                    </a:t>
            </a:r>
          </a:p>
          <a:p>
            <a:r>
              <a:rPr lang="en-US" sz="1400" dirty="0" smtClean="0"/>
              <a:t>INSERT INTO EMP</a:t>
            </a:r>
          </a:p>
          <a:p>
            <a:r>
              <a:rPr lang="en-US" sz="1400" dirty="0" smtClean="0"/>
              <a:t>  VALUES (11, 'CODD', 'ANALYST', '1989/01/01', 15, 2900, NULL, 10);</a:t>
            </a:r>
          </a:p>
          <a:p>
            <a:r>
              <a:rPr lang="en-US" sz="1400" dirty="0" smtClean="0"/>
              <a:t>INSERT INTO EMP</a:t>
            </a:r>
          </a:p>
          <a:p>
            <a:r>
              <a:rPr lang="en-US" sz="1400" dirty="0" smtClean="0"/>
              <a:t>  VALUES (12, 'CODD', 'PROGRAMMER', '1995/05/02', 15, 1200, 150, 10);</a:t>
            </a:r>
          </a:p>
          <a:p>
            <a:r>
              <a:rPr lang="en-US" sz="1400" dirty="0" smtClean="0"/>
              <a:t>INSERT INTO EMP</a:t>
            </a:r>
          </a:p>
          <a:p>
            <a:r>
              <a:rPr lang="en-US" sz="1400" dirty="0" smtClean="0"/>
              <a:t>  VALUES (21, 'CODD', 'SALESMAN', '1977/07/07', 20, 2000, NULL, 10);</a:t>
            </a:r>
          </a:p>
          <a:p>
            <a:r>
              <a:rPr lang="en-US" sz="1400" dirty="0" smtClean="0"/>
              <a:t>INSERT INTO EMP</a:t>
            </a:r>
          </a:p>
          <a:p>
            <a:r>
              <a:rPr lang="en-US" sz="1400" dirty="0" smtClean="0"/>
              <a:t>  VALUES (22, 'CODD', 'PROGRAMMER', '1995/05/02', 15, 1200, 150, 20);</a:t>
            </a:r>
          </a:p>
          <a:p>
            <a:r>
              <a:rPr lang="en-US" sz="1400" dirty="0" smtClean="0"/>
              <a:t>INSERT INTO EMP</a:t>
            </a:r>
          </a:p>
          <a:p>
            <a:r>
              <a:rPr lang="en-US" sz="1400" dirty="0" smtClean="0"/>
              <a:t>  VALUES (23, 'CODD', 'SALESMAN', '1977/07/07', 20, 2000, NULL, 20);</a:t>
            </a:r>
          </a:p>
          <a:p>
            <a:r>
              <a:rPr lang="en-US" sz="1400" dirty="0" smtClean="0"/>
              <a:t>INSERT INTO EMP</a:t>
            </a:r>
          </a:p>
          <a:p>
            <a:r>
              <a:rPr lang="en-US" sz="1400" dirty="0" smtClean="0"/>
              <a:t>  VALUES (77, 'BATES', 'SALESMAN', '1987/07/07', 20, 2000, NULL, NULL);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3557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48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251520" y="641442"/>
            <a:ext cx="8208912" cy="61291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INSERT INTO PROJ(PROJNO, PNAME, BUDGET)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           VALUES(100, 'PAYROLL', 100000);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INSERT INTO PROJ(PROJNO, PNAME, BUDGET)</a:t>
            </a:r>
            <a:endParaRPr lang="el-GR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          VALUES(200, 'PERSONNEL',200000 );</a:t>
            </a:r>
            <a:endParaRPr lang="el-GR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INSERT INTO PROJ(PROJNO, PNAME, BUDGET)</a:t>
            </a:r>
            <a:endParaRPr lang="el-GR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          VALUES(300, 'SALES', 150000);</a:t>
            </a:r>
            <a:endParaRPr lang="el-GR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INSERT INTO ASSIGN(EMPNO, PROJNO, PTIME)</a:t>
            </a:r>
            <a:endParaRPr lang="el-GR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               VALUES(10,100, 40);</a:t>
            </a:r>
            <a:endParaRPr lang="el-GR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INSERT INTO ASSIGN(EMPNO, PROJNO, PTIME)</a:t>
            </a:r>
            <a:endParaRPr lang="el-GR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               VALUES(10, 200, 60);</a:t>
            </a:r>
            <a:endParaRPr lang="el-GR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INSERT INTO ASSIGN(EMPNO, PROJNO, PTIME)</a:t>
            </a:r>
            <a:endParaRPr lang="el-GR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               VALUES(15, 100, 100);</a:t>
            </a:r>
            <a:endParaRPr lang="el-GR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INSERT INTO ASSIGN(EMPNO, PROJNO, PTIME)</a:t>
            </a:r>
            <a:endParaRPr lang="el-GR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               VALUES(20, 200, 100);</a:t>
            </a:r>
            <a:endParaRPr lang="el-GR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INSERT INTO ASSIGN(EMPNO, PROJNO, PTIME)</a:t>
            </a:r>
            <a:endParaRPr lang="el-GR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               VALUES(30, 100, 100);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67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338264"/>
            <a:ext cx="7748102" cy="6018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01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49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611560" y="1052736"/>
            <a:ext cx="6246440" cy="1585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* FROM DEPT;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* FROM EMP;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* FROM PROJ;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* FROM ASSIGN;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91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Ερωτήσεις</a:t>
            </a:r>
            <a:r>
              <a:rPr lang="en-US" sz="3600" dirty="0" smtClean="0"/>
              <a:t>;</a:t>
            </a:r>
            <a:endParaRPr lang="el-GR" sz="3600" dirty="0"/>
          </a:p>
        </p:txBody>
      </p:sp>
      <p:pic>
        <p:nvPicPr>
          <p:cNvPr id="9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15428" y="5373216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12655"/>
            <a:ext cx="7056783" cy="650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Δημιουργία Βάσης (</a:t>
            </a:r>
            <a:r>
              <a:rPr lang="en-US" dirty="0" smtClean="0"/>
              <a:t>MySQL)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DROP DATABASE IF EXISTS company;</a:t>
            </a:r>
            <a:endParaRPr lang="el-GR" sz="1800" dirty="0"/>
          </a:p>
          <a:p>
            <a:pPr marL="0" indent="0">
              <a:buNone/>
            </a:pPr>
            <a:r>
              <a:rPr lang="en-US" sz="1800" dirty="0"/>
              <a:t>CREATE DATABASE company;</a:t>
            </a:r>
            <a:endParaRPr lang="el-GR" sz="1800" dirty="0"/>
          </a:p>
          <a:p>
            <a:pPr marL="0" indent="0">
              <a:buNone/>
            </a:pPr>
            <a:r>
              <a:rPr lang="en-US" sz="1800" dirty="0"/>
              <a:t>USE company;</a:t>
            </a:r>
            <a:endParaRPr lang="el-GR" sz="1800" dirty="0"/>
          </a:p>
          <a:p>
            <a:pPr marL="0" indent="0">
              <a:buNone/>
            </a:pPr>
            <a:r>
              <a:rPr lang="en-US" sz="1800" dirty="0" smtClean="0"/>
              <a:t>CREATE </a:t>
            </a:r>
            <a:r>
              <a:rPr lang="en-US" sz="1800" dirty="0"/>
              <a:t>TABLE DEPT(DEPTNO INT(2) NOT NULL, </a:t>
            </a:r>
            <a:r>
              <a:rPr lang="en-US" sz="1800" dirty="0" smtClean="0"/>
              <a:t>DNAME </a:t>
            </a:r>
            <a:r>
              <a:rPr lang="en-US" sz="1800" dirty="0"/>
              <a:t>VARCHAR(14), </a:t>
            </a:r>
            <a:endParaRPr lang="el-GR" sz="1800" dirty="0" smtClean="0"/>
          </a:p>
          <a:p>
            <a:pPr marL="0" indent="0">
              <a:buNone/>
            </a:pPr>
            <a:r>
              <a:rPr lang="el-GR" sz="1800" dirty="0"/>
              <a:t> </a:t>
            </a:r>
            <a:r>
              <a:rPr lang="el-GR" sz="1800" dirty="0" smtClean="0"/>
              <a:t>    </a:t>
            </a:r>
            <a:r>
              <a:rPr lang="en-US" sz="1800" dirty="0" smtClean="0"/>
              <a:t>LOC </a:t>
            </a:r>
            <a:r>
              <a:rPr lang="en-US" sz="1800" dirty="0"/>
              <a:t>VARCHAR(14</a:t>
            </a:r>
            <a:r>
              <a:rPr lang="en-US" sz="1800" dirty="0" smtClean="0"/>
              <a:t>),</a:t>
            </a:r>
            <a:r>
              <a:rPr lang="el-GR" sz="1800" dirty="0" smtClean="0"/>
              <a:t> </a:t>
            </a:r>
            <a:r>
              <a:rPr lang="en-US" sz="1800" dirty="0" smtClean="0"/>
              <a:t>PRIMARY </a:t>
            </a:r>
            <a:r>
              <a:rPr lang="en-US" sz="1800" dirty="0"/>
              <a:t>KEY(DEPTNO));</a:t>
            </a:r>
            <a:endParaRPr lang="el-GR" sz="1800" dirty="0"/>
          </a:p>
          <a:p>
            <a:pPr marL="0" indent="0">
              <a:buNone/>
            </a:pPr>
            <a:r>
              <a:rPr lang="en-US" sz="1800" dirty="0"/>
              <a:t>CREATE TABLE EMP(EMPNO INT(4) NOT NULL</a:t>
            </a:r>
            <a:r>
              <a:rPr lang="en-US" sz="1800" dirty="0" smtClean="0"/>
              <a:t>,</a:t>
            </a:r>
            <a:r>
              <a:rPr lang="el-GR" sz="1800" dirty="0" smtClean="0"/>
              <a:t> </a:t>
            </a:r>
            <a:r>
              <a:rPr lang="en-US" sz="1800" dirty="0" smtClean="0"/>
              <a:t>ENAME </a:t>
            </a:r>
            <a:r>
              <a:rPr lang="en-US" sz="1800" dirty="0"/>
              <a:t>VARCHAR(10), </a:t>
            </a:r>
            <a:endParaRPr lang="el-GR" sz="1800" dirty="0" smtClean="0"/>
          </a:p>
          <a:p>
            <a:pPr marL="0" indent="0">
              <a:buNone/>
            </a:pPr>
            <a:r>
              <a:rPr lang="el-GR" sz="1800" dirty="0"/>
              <a:t> </a:t>
            </a:r>
            <a:r>
              <a:rPr lang="el-GR" sz="1800" dirty="0" smtClean="0"/>
              <a:t>   </a:t>
            </a:r>
            <a:r>
              <a:rPr lang="en-US" sz="1800" dirty="0" smtClean="0"/>
              <a:t>JOB </a:t>
            </a:r>
            <a:r>
              <a:rPr lang="en-US" sz="1800" dirty="0"/>
              <a:t>VARCHAR(25</a:t>
            </a:r>
            <a:r>
              <a:rPr lang="en-US" sz="1800" dirty="0" smtClean="0"/>
              <a:t>),</a:t>
            </a:r>
            <a:r>
              <a:rPr lang="el-GR" sz="1800" dirty="0" smtClean="0"/>
              <a:t> </a:t>
            </a:r>
            <a:r>
              <a:rPr lang="en-US" sz="1800" dirty="0" smtClean="0"/>
              <a:t>HIREDATE </a:t>
            </a:r>
            <a:r>
              <a:rPr lang="en-US" sz="1800" dirty="0"/>
              <a:t>DATE, MGR INT(4),  SAL FLOAT(7,2), </a:t>
            </a:r>
            <a:endParaRPr lang="el-GR" sz="1800" dirty="0" smtClean="0"/>
          </a:p>
          <a:p>
            <a:pPr marL="0" indent="0">
              <a:buNone/>
            </a:pPr>
            <a:r>
              <a:rPr lang="el-GR" sz="1800" dirty="0"/>
              <a:t> </a:t>
            </a:r>
            <a:r>
              <a:rPr lang="el-GR" sz="1800" dirty="0" smtClean="0"/>
              <a:t>   </a:t>
            </a:r>
            <a:r>
              <a:rPr lang="en-US" sz="1800" dirty="0" smtClean="0"/>
              <a:t>COMM </a:t>
            </a:r>
            <a:r>
              <a:rPr lang="en-US" sz="1800" dirty="0"/>
              <a:t>FLOAT(7,2</a:t>
            </a:r>
            <a:r>
              <a:rPr lang="en-US" sz="1800" dirty="0" smtClean="0"/>
              <a:t>),</a:t>
            </a:r>
            <a:r>
              <a:rPr lang="el-GR" sz="1800" dirty="0" smtClean="0"/>
              <a:t> </a:t>
            </a:r>
            <a:r>
              <a:rPr lang="en-US" sz="1800" dirty="0" smtClean="0"/>
              <a:t>DEPTNO </a:t>
            </a:r>
            <a:r>
              <a:rPr lang="en-US" sz="1800" dirty="0"/>
              <a:t>INT(2), </a:t>
            </a:r>
            <a:r>
              <a:rPr lang="en-US" sz="1800" dirty="0" smtClean="0"/>
              <a:t>PRIMARY </a:t>
            </a:r>
            <a:r>
              <a:rPr lang="en-US" sz="1800" dirty="0"/>
              <a:t>KEY(EMPNO),</a:t>
            </a:r>
            <a:endParaRPr lang="el-GR" sz="1800" dirty="0"/>
          </a:p>
          <a:p>
            <a:pPr marL="0" indent="0">
              <a:buNone/>
            </a:pPr>
            <a:r>
              <a:rPr lang="en-US" sz="1800" dirty="0"/>
              <a:t>      FOREIGN KEY(DEPTNO) REFERENCES DEPT(DEPTNO));</a:t>
            </a:r>
            <a:endParaRPr lang="el-GR" sz="1800" dirty="0"/>
          </a:p>
          <a:p>
            <a:pPr marL="0" indent="0">
              <a:buNone/>
            </a:pPr>
            <a:r>
              <a:rPr lang="en-US" sz="1800" dirty="0" smtClean="0"/>
              <a:t>CREATE TABLE PROJ (PROJNO INT(3) NOT NULL,</a:t>
            </a:r>
            <a:r>
              <a:rPr lang="el-GR" sz="1800" dirty="0" smtClean="0"/>
              <a:t> </a:t>
            </a:r>
            <a:r>
              <a:rPr lang="en-US" sz="1800" dirty="0" smtClean="0"/>
              <a:t>PNAME VARCHAR(15),</a:t>
            </a:r>
            <a:endParaRPr lang="el-GR" sz="1800" dirty="0" smtClean="0"/>
          </a:p>
          <a:p>
            <a:pPr marL="0" indent="0">
              <a:buNone/>
            </a:pPr>
            <a:r>
              <a:rPr lang="en-US" sz="1800" dirty="0" smtClean="0"/>
              <a:t>                   BUDGET FLOAT(12,2),</a:t>
            </a:r>
            <a:r>
              <a:rPr lang="el-GR" sz="1800" dirty="0" smtClean="0"/>
              <a:t> </a:t>
            </a:r>
            <a:r>
              <a:rPr lang="en-US" sz="1800" dirty="0" smtClean="0"/>
              <a:t>PRIMARY KEY(PROJNO));</a:t>
            </a:r>
            <a:endParaRPr lang="el-GR" sz="1800" dirty="0" smtClean="0"/>
          </a:p>
          <a:p>
            <a:pPr marL="0" indent="0">
              <a:buNone/>
            </a:pPr>
            <a:r>
              <a:rPr lang="en-US" sz="1800" dirty="0" smtClean="0"/>
              <a:t>CREATE </a:t>
            </a:r>
            <a:r>
              <a:rPr lang="en-US" sz="1800" dirty="0"/>
              <a:t>TABLE ASSIGN</a:t>
            </a:r>
            <a:r>
              <a:rPr lang="en-US" sz="1800" dirty="0" smtClean="0"/>
              <a:t>( </a:t>
            </a:r>
            <a:r>
              <a:rPr lang="en-US" sz="1800" dirty="0"/>
              <a:t>EMPNO INT(4) NOT NULL, PROJNO INT(3) NOT NULL,</a:t>
            </a:r>
            <a:endParaRPr lang="el-GR" sz="1800" dirty="0"/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l-GR" sz="1800" dirty="0" smtClean="0"/>
              <a:t>        </a:t>
            </a:r>
            <a:r>
              <a:rPr lang="en-US" sz="1800" dirty="0" smtClean="0"/>
              <a:t>PTIME </a:t>
            </a:r>
            <a:r>
              <a:rPr lang="en-US" sz="1800" dirty="0"/>
              <a:t>INT(3),</a:t>
            </a:r>
            <a:endParaRPr lang="el-GR" sz="1800" dirty="0"/>
          </a:p>
          <a:p>
            <a:pPr marL="0" indent="0">
              <a:buNone/>
            </a:pPr>
            <a:r>
              <a:rPr lang="en-US" sz="1800" dirty="0"/>
              <a:t>PRIMARY KEY(EMPNO,PROJNO),</a:t>
            </a:r>
            <a:endParaRPr lang="el-GR" sz="1800" dirty="0"/>
          </a:p>
          <a:p>
            <a:pPr marL="0" indent="0">
              <a:buNone/>
            </a:pPr>
            <a:r>
              <a:rPr lang="en-US" sz="1800" dirty="0"/>
              <a:t>FOREIGN KEY(EMPNO) REFERENCES EMP(EMPNO),</a:t>
            </a:r>
            <a:endParaRPr lang="el-GR" sz="1800" dirty="0"/>
          </a:p>
          <a:p>
            <a:pPr marL="0" indent="0">
              <a:buNone/>
            </a:pPr>
            <a:r>
              <a:rPr lang="en-US" sz="1800" dirty="0"/>
              <a:t>FOREIGN KEY(PROJNO) REFERENCES PROJ(PROJNO));</a:t>
            </a:r>
            <a:endParaRPr lang="el-GR" sz="1800" dirty="0"/>
          </a:p>
          <a:p>
            <a:pPr marL="0" indent="0">
              <a:buNone/>
            </a:pPr>
            <a:r>
              <a:rPr lang="en-US" sz="1800" dirty="0"/>
              <a:t> </a:t>
            </a:r>
            <a:endParaRPr lang="el-GR" sz="1800" dirty="0"/>
          </a:p>
          <a:p>
            <a:pPr marL="0" indent="0">
              <a:buNone/>
            </a:pPr>
            <a:r>
              <a:rPr lang="en-US" sz="1800" dirty="0"/>
              <a:t>SHOW TABLES;</a:t>
            </a:r>
            <a:endParaRPr lang="el-GR" sz="18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27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0" y="116632"/>
            <a:ext cx="8686800" cy="4358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 </a:t>
            </a: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ημερομηνία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current_date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n-US" dirty="0" err="1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current_date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() from dual;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now();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 </a:t>
            </a:r>
            <a:r>
              <a:rPr lang="el-GR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συναρτήσεις αθροιστικές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 MAX(COMM), MIN(COMM), AVG(COMM), SUM(COMM), COUNT(COMM), 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COUNT(*), SUM(COMM)/COUNT(COMM), SUM(COMM)/COUNT(*)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EMP;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376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81F3B-15AB-45B4-AB42-022D71A6088C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179512" y="332656"/>
            <a:ext cx="7920880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65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exo-opistho_simeiomata">
  <a:themeElements>
    <a:clrScheme name="Custom 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exo-opistho_simeiomata</Template>
  <TotalTime>1303</TotalTime>
  <Words>2064</Words>
  <Application>Microsoft Office PowerPoint</Application>
  <PresentationFormat>On-screen Show (4:3)</PresentationFormat>
  <Paragraphs>381</Paragraphs>
  <Slides>51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8" baseType="lpstr">
      <vt:lpstr>Arial</vt:lpstr>
      <vt:lpstr>Calibri</vt:lpstr>
      <vt:lpstr>Cambria</vt:lpstr>
      <vt:lpstr>Courier New</vt:lpstr>
      <vt:lpstr>Monotype Sorts</vt:lpstr>
      <vt:lpstr>Times New Roman</vt:lpstr>
      <vt:lpstr>exo-opistho_simeiomata</vt:lpstr>
      <vt:lpstr>Βάσεις Δεδομένων I</vt:lpstr>
      <vt:lpstr>Περιγραφή Ενότητας</vt:lpstr>
      <vt:lpstr>SQL</vt:lpstr>
      <vt:lpstr>PowerPoint Presentation</vt:lpstr>
      <vt:lpstr>PowerPoint Presentation</vt:lpstr>
      <vt:lpstr>PowerPoint Presentation</vt:lpstr>
      <vt:lpstr>Δημιουργία Βάσης (MySQL)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Τέλος Ενότητας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ΤΙΤΛΟΣ ΜΑΘΗΜΑΤΟΣ</dc:title>
  <dc:creator>opencourses@teiath.gr</dc:creator>
  <cp:lastModifiedBy>Christos</cp:lastModifiedBy>
  <cp:revision>116</cp:revision>
  <cp:lastPrinted>2017-10-18T15:35:37Z</cp:lastPrinted>
  <dcterms:created xsi:type="dcterms:W3CDTF">2014-10-20T11:54:42Z</dcterms:created>
  <dcterms:modified xsi:type="dcterms:W3CDTF">2018-12-11T17:04:30Z</dcterms:modified>
</cp:coreProperties>
</file>