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45"/>
  </p:notesMasterIdLst>
  <p:handoutMasterIdLst>
    <p:handoutMasterId r:id="rId46"/>
  </p:handoutMasterIdLst>
  <p:sldIdLst>
    <p:sldId id="256" r:id="rId2"/>
    <p:sldId id="284" r:id="rId3"/>
    <p:sldId id="285" r:id="rId4"/>
    <p:sldId id="287" r:id="rId5"/>
    <p:sldId id="288" r:id="rId6"/>
    <p:sldId id="289" r:id="rId7"/>
    <p:sldId id="301" r:id="rId8"/>
    <p:sldId id="316" r:id="rId9"/>
    <p:sldId id="292" r:id="rId10"/>
    <p:sldId id="305" r:id="rId11"/>
    <p:sldId id="306" r:id="rId12"/>
    <p:sldId id="308" r:id="rId13"/>
    <p:sldId id="297" r:id="rId14"/>
    <p:sldId id="298" r:id="rId15"/>
    <p:sldId id="300" r:id="rId16"/>
    <p:sldId id="312" r:id="rId17"/>
    <p:sldId id="313" r:id="rId18"/>
    <p:sldId id="314" r:id="rId19"/>
    <p:sldId id="303" r:id="rId20"/>
    <p:sldId id="269" r:id="rId21"/>
    <p:sldId id="270" r:id="rId22"/>
    <p:sldId id="271" r:id="rId23"/>
    <p:sldId id="272" r:id="rId24"/>
    <p:sldId id="273" r:id="rId25"/>
    <p:sldId id="274" r:id="rId26"/>
    <p:sldId id="304" r:id="rId27"/>
    <p:sldId id="275" r:id="rId28"/>
    <p:sldId id="286" r:id="rId29"/>
    <p:sldId id="276" r:id="rId30"/>
    <p:sldId id="277" r:id="rId31"/>
    <p:sldId id="278" r:id="rId32"/>
    <p:sldId id="279" r:id="rId33"/>
    <p:sldId id="280" r:id="rId34"/>
    <p:sldId id="299" r:id="rId35"/>
    <p:sldId id="281" r:id="rId36"/>
    <p:sldId id="282" r:id="rId37"/>
    <p:sldId id="283" r:id="rId38"/>
    <p:sldId id="257" r:id="rId39"/>
    <p:sldId id="262" r:id="rId40"/>
    <p:sldId id="264" r:id="rId41"/>
    <p:sldId id="265" r:id="rId42"/>
    <p:sldId id="315" r:id="rId43"/>
    <p:sldId id="266" r:id="rId44"/>
  </p:sldIdLst>
  <p:sldSz cx="9144000" cy="6858000" type="screen4x3"/>
  <p:notesSz cx="6954838" cy="9309100"/>
  <p:custDataLst>
    <p:tags r:id="rId47"/>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2932"/>
        <p:guide pos="219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0"/>
            <a:ext cx="3013504"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defTabSz="929183" eaLnBrk="0" hangingPunct="0">
              <a:defRPr sz="1200"/>
            </a:lvl1pPr>
          </a:lstStyle>
          <a:p>
            <a:pPr>
              <a:defRPr/>
            </a:pPr>
            <a:endParaRPr lang="el-GR"/>
          </a:p>
        </p:txBody>
      </p:sp>
      <p:sp>
        <p:nvSpPr>
          <p:cNvPr id="92163" name="Rectangle 3"/>
          <p:cNvSpPr>
            <a:spLocks noGrp="1" noChangeArrowheads="1"/>
          </p:cNvSpPr>
          <p:nvPr>
            <p:ph type="dt" sz="quarter" idx="1"/>
          </p:nvPr>
        </p:nvSpPr>
        <p:spPr bwMode="auto">
          <a:xfrm>
            <a:off x="3939780" y="0"/>
            <a:ext cx="3013503"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algn="r" defTabSz="929183" eaLnBrk="0" hangingPunct="0">
              <a:defRPr sz="1200"/>
            </a:lvl1pPr>
          </a:lstStyle>
          <a:p>
            <a:pPr>
              <a:defRPr/>
            </a:pPr>
            <a:fld id="{84A79048-66B1-475A-B924-F459D231C4C3}" type="datetimeFigureOut">
              <a:rPr lang="el-GR"/>
              <a:pPr>
                <a:defRPr/>
              </a:pPr>
              <a:t>31/10/2018</a:t>
            </a:fld>
            <a:endParaRPr lang="el-GR"/>
          </a:p>
        </p:txBody>
      </p:sp>
      <p:sp>
        <p:nvSpPr>
          <p:cNvPr id="92164" name="Rectangle 4"/>
          <p:cNvSpPr>
            <a:spLocks noGrp="1" noChangeArrowheads="1"/>
          </p:cNvSpPr>
          <p:nvPr>
            <p:ph type="ftr" sz="quarter" idx="2"/>
          </p:nvPr>
        </p:nvSpPr>
        <p:spPr bwMode="auto">
          <a:xfrm>
            <a:off x="1" y="8842706"/>
            <a:ext cx="3013504"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defTabSz="929183" eaLnBrk="0" hangingPunct="0">
              <a:defRPr sz="1200"/>
            </a:lvl1pPr>
          </a:lstStyle>
          <a:p>
            <a:pPr>
              <a:defRPr/>
            </a:pPr>
            <a:endParaRPr lang="el-GR"/>
          </a:p>
        </p:txBody>
      </p:sp>
      <p:sp>
        <p:nvSpPr>
          <p:cNvPr id="92165" name="Rectangle 5"/>
          <p:cNvSpPr>
            <a:spLocks noGrp="1" noChangeArrowheads="1"/>
          </p:cNvSpPr>
          <p:nvPr>
            <p:ph type="sldNum" sz="quarter" idx="3"/>
          </p:nvPr>
        </p:nvSpPr>
        <p:spPr bwMode="auto">
          <a:xfrm>
            <a:off x="3939780" y="8842706"/>
            <a:ext cx="3013503"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algn="r" defTabSz="929183" eaLnBrk="0" hangingPunct="0">
              <a:defRPr sz="12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1" y="0"/>
            <a:ext cx="3013504"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defTabSz="929183">
              <a:defRPr sz="1200"/>
            </a:lvl1pPr>
          </a:lstStyle>
          <a:p>
            <a:pPr>
              <a:defRPr/>
            </a:pPr>
            <a:endParaRPr lang="el-GR"/>
          </a:p>
        </p:txBody>
      </p:sp>
      <p:sp>
        <p:nvSpPr>
          <p:cNvPr id="3" name="2 - Θέση ημερομηνίας"/>
          <p:cNvSpPr>
            <a:spLocks noGrp="1"/>
          </p:cNvSpPr>
          <p:nvPr>
            <p:ph type="dt" idx="1"/>
          </p:nvPr>
        </p:nvSpPr>
        <p:spPr bwMode="auto">
          <a:xfrm>
            <a:off x="3939780" y="0"/>
            <a:ext cx="3013503"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algn="r" defTabSz="929183">
              <a:defRPr sz="1200"/>
            </a:lvl1pPr>
          </a:lstStyle>
          <a:p>
            <a:pPr>
              <a:defRPr/>
            </a:pPr>
            <a:fld id="{19B0F716-1969-45AD-B426-D0CBFDF13F46}" type="datetimeFigureOut">
              <a:rPr lang="el-GR"/>
              <a:pPr>
                <a:defRPr/>
              </a:pPr>
              <a:t>31/10/2018</a:t>
            </a:fld>
            <a:endParaRPr lang="el-GR"/>
          </a:p>
        </p:txBody>
      </p:sp>
      <p:sp>
        <p:nvSpPr>
          <p:cNvPr id="4" name="3 - Θέση εικόνας διαφάνειας"/>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85771" tIns="42885" rIns="85771" bIns="42885" rtlCol="0" anchor="ctr"/>
          <a:lstStyle/>
          <a:p>
            <a:pPr lvl="0"/>
            <a:endParaRPr lang="el-GR" noProof="0" smtClean="0"/>
          </a:p>
        </p:txBody>
      </p:sp>
      <p:sp>
        <p:nvSpPr>
          <p:cNvPr id="5" name="4 - Θέση σημειώσεων"/>
          <p:cNvSpPr>
            <a:spLocks noGrp="1"/>
          </p:cNvSpPr>
          <p:nvPr>
            <p:ph type="body" sz="quarter" idx="3"/>
          </p:nvPr>
        </p:nvSpPr>
        <p:spPr bwMode="auto">
          <a:xfrm>
            <a:off x="696261" y="4421353"/>
            <a:ext cx="5563870" cy="4188879"/>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1" y="8842706"/>
            <a:ext cx="3013504"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defTabSz="929183">
              <a:defRPr sz="1200"/>
            </a:lvl1pPr>
          </a:lstStyle>
          <a:p>
            <a:pPr>
              <a:defRPr/>
            </a:pPr>
            <a:endParaRPr lang="el-GR"/>
          </a:p>
        </p:txBody>
      </p:sp>
      <p:sp>
        <p:nvSpPr>
          <p:cNvPr id="7" name="6 - Θέση αριθμού διαφάνειας"/>
          <p:cNvSpPr>
            <a:spLocks noGrp="1"/>
          </p:cNvSpPr>
          <p:nvPr>
            <p:ph type="sldNum" sz="quarter" idx="5"/>
          </p:nvPr>
        </p:nvSpPr>
        <p:spPr bwMode="auto">
          <a:xfrm>
            <a:off x="3939780" y="8842706"/>
            <a:ext cx="3013503"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algn="r" defTabSz="929183">
              <a:defRPr sz="12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4249" indent="-174249">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7E6FFF87-29D5-4A9B-BEB2-00667C2AFA2E}" type="slidenum">
              <a:rPr lang="el-GR" altLang="el-GR" sz="1200"/>
              <a:pPr eaLnBrk="1" hangingPunct="1"/>
              <a:t>29</a:t>
            </a:fld>
            <a:endParaRPr lang="el-GR" altLang="el-GR"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348572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CA9452AF-CCB1-4467-A655-888ADA94F176}" type="slidenum">
              <a:rPr lang="el-GR" altLang="el-GR" sz="1200"/>
              <a:pPr eaLnBrk="1" hangingPunct="1"/>
              <a:t>32</a:t>
            </a:fld>
            <a:endParaRPr lang="el-GR" altLang="el-GR"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147316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CA9452AF-CCB1-4467-A655-888ADA94F176}" type="slidenum">
              <a:rPr lang="el-GR" altLang="el-GR" sz="1200"/>
              <a:pPr eaLnBrk="1" hangingPunct="1"/>
              <a:t>33</a:t>
            </a:fld>
            <a:endParaRPr lang="el-GR" altLang="el-GR"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8478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CE33A305-A7C4-42F0-9C0F-A8F8978DBD8D}" type="slidenum">
              <a:rPr lang="el-GR" altLang="el-GR" sz="1200"/>
              <a:pPr eaLnBrk="1" hangingPunct="1"/>
              <a:t>34</a:t>
            </a:fld>
            <a:endParaRPr lang="el-GR" altLang="el-GR"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738533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9AC0EAE9-0952-4878-BF36-1B51519295E1}" type="slidenum">
              <a:rPr lang="el-GR" altLang="el-GR" sz="1200"/>
              <a:pPr eaLnBrk="1" hangingPunct="1"/>
              <a:t>35</a:t>
            </a:fld>
            <a:endParaRPr lang="el-GR" altLang="el-GR"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6058021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2847651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1E8E49C5-4084-4928-B0D1-D1D10ED93DED}" type="slidenum">
              <a:rPr lang="el-GR" altLang="el-GR" sz="1200"/>
              <a:pPr eaLnBrk="1" hangingPunct="1"/>
              <a:t>1</a:t>
            </a:fld>
            <a:endParaRPr lang="el-GR" altLang="el-GR"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939419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buFont typeface="Times New Roman" pitchFamily="18" charset="0"/>
              <a:buNone/>
            </a:pPr>
            <a:fld id="{1BF517BD-06BD-4C6C-B1E0-697BDB08DD07}" type="slidenum">
              <a:rPr lang="el-GR" altLang="el-GR" sz="1200"/>
              <a:pPr eaLnBrk="1" hangingPunct="1">
                <a:buFont typeface="Times New Roman" pitchFamily="18" charset="0"/>
                <a:buNone/>
              </a:pPr>
              <a:t>6</a:t>
            </a:fld>
            <a:endParaRPr lang="el-GR" altLang="el-GR" sz="1200"/>
          </a:p>
        </p:txBody>
      </p:sp>
      <p:sp>
        <p:nvSpPr>
          <p:cNvPr id="59395" name="Text Box 1"/>
          <p:cNvSpPr txBox="1">
            <a:spLocks noChangeArrowheads="1"/>
          </p:cNvSpPr>
          <p:nvPr/>
        </p:nvSpPr>
        <p:spPr bwMode="auto">
          <a:xfrm>
            <a:off x="999759" y="698183"/>
            <a:ext cx="4955322" cy="3489297"/>
          </a:xfrm>
          <a:prstGeom prst="rect">
            <a:avLst/>
          </a:prstGeom>
          <a:solidFill>
            <a:srgbClr val="FFFFFF"/>
          </a:solidFill>
          <a:ln w="9360">
            <a:solidFill>
              <a:srgbClr val="000000"/>
            </a:solidFill>
            <a:miter lim="800000"/>
            <a:headEnd/>
            <a:tailEnd/>
          </a:ln>
        </p:spPr>
        <p:txBody>
          <a:bodyPr wrap="none" lIns="92932" tIns="46467" rIns="92932" bIns="46467"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9396" name="Text Box 2"/>
          <p:cNvSpPr>
            <a:spLocks noGrp="1" noChangeArrowheads="1"/>
          </p:cNvSpPr>
          <p:nvPr>
            <p:ph type="body"/>
          </p:nvPr>
        </p:nvSpPr>
        <p:spPr>
          <a:xfrm>
            <a:off x="927312" y="4420207"/>
            <a:ext cx="5077676" cy="425859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095322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22"/>
          <p:cNvSpPr>
            <a:spLocks noGrp="1" noChangeArrowheads="1"/>
          </p:cNvSpPr>
          <p:nvPr>
            <p:ph type="sldNum" sz="quarter"/>
          </p:nvPr>
        </p:nvSpPr>
        <p:spPr>
          <a:noFill/>
        </p:spPr>
        <p:txBody>
          <a:bodyPr/>
          <a:lstStyle/>
          <a:p>
            <a:pPr>
              <a:buFont typeface="Times New Roman" pitchFamily="18" charset="0"/>
              <a:buNone/>
            </a:pPr>
            <a:fld id="{88DB5867-F5B6-4179-A6F2-3BD0EEBD2149}" type="slidenum">
              <a:rPr lang="el-GR" smtClean="0">
                <a:latin typeface="Times New Roman" pitchFamily="18" charset="0"/>
              </a:rPr>
              <a:pPr>
                <a:buFont typeface="Times New Roman" pitchFamily="18" charset="0"/>
                <a:buNone/>
              </a:pPr>
              <a:t>12</a:t>
            </a:fld>
            <a:endParaRPr lang="el-GR" smtClean="0">
              <a:latin typeface="Times New Roman" pitchFamily="18" charset="0"/>
            </a:endParaRPr>
          </a:p>
        </p:txBody>
      </p:sp>
      <p:sp>
        <p:nvSpPr>
          <p:cNvPr id="116739" name="Text Box 1"/>
          <p:cNvSpPr txBox="1">
            <a:spLocks noChangeArrowheads="1"/>
          </p:cNvSpPr>
          <p:nvPr/>
        </p:nvSpPr>
        <p:spPr bwMode="auto">
          <a:xfrm>
            <a:off x="965130" y="667102"/>
            <a:ext cx="4783685" cy="3332620"/>
          </a:xfrm>
          <a:prstGeom prst="rect">
            <a:avLst/>
          </a:prstGeom>
          <a:solidFill>
            <a:srgbClr val="FFFFFF"/>
          </a:solidFill>
          <a:ln w="9360">
            <a:solidFill>
              <a:srgbClr val="000000"/>
            </a:solidFill>
            <a:miter lim="800000"/>
            <a:headEnd/>
            <a:tailEnd/>
          </a:ln>
        </p:spPr>
        <p:txBody>
          <a:bodyPr wrap="none" lIns="85771" tIns="42885" rIns="85771" bIns="42885" anchor="ctr"/>
          <a:lstStyle/>
          <a:p>
            <a:endParaRPr lang="en-US"/>
          </a:p>
        </p:txBody>
      </p:sp>
      <p:sp>
        <p:nvSpPr>
          <p:cNvPr id="116740" name="Text Box 2"/>
          <p:cNvSpPr>
            <a:spLocks noGrp="1" noChangeArrowheads="1"/>
          </p:cNvSpPr>
          <p:nvPr>
            <p:ph type="body"/>
          </p:nvPr>
        </p:nvSpPr>
        <p:spPr>
          <a:xfrm>
            <a:off x="895192" y="4222089"/>
            <a:ext cx="4900247" cy="4064700"/>
          </a:xfrm>
          <a:noFill/>
          <a:ln/>
        </p:spPr>
        <p:txBody>
          <a:bodyPr wrap="none" anchor="ctr"/>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29119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762" name="Rectangle 22"/>
          <p:cNvSpPr>
            <a:spLocks noGrp="1" noChangeArrowheads="1"/>
          </p:cNvSpPr>
          <p:nvPr>
            <p:ph type="sldNum" sz="quarter"/>
          </p:nvPr>
        </p:nvSpPr>
        <p:spPr>
          <a:noFill/>
        </p:spPr>
        <p:txBody>
          <a:bodyPr/>
          <a:lstStyle/>
          <a:p>
            <a:pPr>
              <a:buFont typeface="Times New Roman" pitchFamily="18" charset="0"/>
              <a:buNone/>
            </a:pPr>
            <a:fld id="{11ECD320-7825-4F56-B23D-266C137E8C7A}" type="slidenum">
              <a:rPr lang="el-GR" smtClean="0">
                <a:latin typeface="Times New Roman" pitchFamily="18" charset="0"/>
              </a:rPr>
              <a:pPr>
                <a:buFont typeface="Times New Roman" pitchFamily="18" charset="0"/>
                <a:buNone/>
              </a:pPr>
              <a:t>13</a:t>
            </a:fld>
            <a:endParaRPr lang="el-GR" smtClean="0">
              <a:latin typeface="Times New Roman" pitchFamily="18" charset="0"/>
            </a:endParaRPr>
          </a:p>
        </p:txBody>
      </p:sp>
      <p:sp>
        <p:nvSpPr>
          <p:cNvPr id="117763" name="Text Box 1"/>
          <p:cNvSpPr txBox="1">
            <a:spLocks noChangeArrowheads="1"/>
          </p:cNvSpPr>
          <p:nvPr/>
        </p:nvSpPr>
        <p:spPr bwMode="auto">
          <a:xfrm>
            <a:off x="965130" y="667102"/>
            <a:ext cx="4783685" cy="3332620"/>
          </a:xfrm>
          <a:prstGeom prst="rect">
            <a:avLst/>
          </a:prstGeom>
          <a:solidFill>
            <a:srgbClr val="FFFFFF"/>
          </a:solidFill>
          <a:ln w="9360">
            <a:solidFill>
              <a:srgbClr val="000000"/>
            </a:solidFill>
            <a:miter lim="800000"/>
            <a:headEnd/>
            <a:tailEnd/>
          </a:ln>
        </p:spPr>
        <p:txBody>
          <a:bodyPr wrap="none" lIns="85771" tIns="42885" rIns="85771" bIns="42885" anchor="ctr"/>
          <a:lstStyle/>
          <a:p>
            <a:endParaRPr lang="en-US"/>
          </a:p>
        </p:txBody>
      </p:sp>
      <p:sp>
        <p:nvSpPr>
          <p:cNvPr id="117764" name="Text Box 2"/>
          <p:cNvSpPr>
            <a:spLocks noGrp="1" noChangeArrowheads="1"/>
          </p:cNvSpPr>
          <p:nvPr>
            <p:ph type="body"/>
          </p:nvPr>
        </p:nvSpPr>
        <p:spPr>
          <a:xfrm>
            <a:off x="895192" y="4222089"/>
            <a:ext cx="4900247" cy="4064700"/>
          </a:xfrm>
          <a:noFill/>
          <a:ln/>
        </p:spPr>
        <p:txBody>
          <a:bodyPr wrap="none" anchor="ctr"/>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73646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21"/>
          <p:cNvSpPr>
            <a:spLocks noGrp="1" noChangeArrowheads="1"/>
          </p:cNvSpPr>
          <p:nvPr>
            <p:ph type="sldNum" sz="quarter"/>
          </p:nvPr>
        </p:nvSpPr>
        <p:spPr>
          <a:noFill/>
        </p:spPr>
        <p:txBody>
          <a:bodyPr/>
          <a:lstStyle/>
          <a:p>
            <a:pPr>
              <a:buFont typeface="Times New Roman" pitchFamily="18" charset="0"/>
              <a:buNone/>
            </a:pPr>
            <a:fld id="{52AD9367-9859-4E12-86D6-B0B3E8ADB305}" type="slidenum">
              <a:rPr lang="el-GR" smtClean="0">
                <a:latin typeface="Times New Roman" pitchFamily="18" charset="0"/>
              </a:rPr>
              <a:pPr>
                <a:buFont typeface="Times New Roman" pitchFamily="18" charset="0"/>
                <a:buNone/>
              </a:pPr>
              <a:t>14</a:t>
            </a:fld>
            <a:endParaRPr lang="el-GR" smtClean="0">
              <a:latin typeface="Times New Roman" pitchFamily="18" charset="0"/>
            </a:endParaRPr>
          </a:p>
        </p:txBody>
      </p:sp>
      <p:sp>
        <p:nvSpPr>
          <p:cNvPr id="87043" name="Text Box 1"/>
          <p:cNvSpPr txBox="1">
            <a:spLocks noChangeArrowheads="1"/>
          </p:cNvSpPr>
          <p:nvPr/>
        </p:nvSpPr>
        <p:spPr bwMode="auto">
          <a:xfrm>
            <a:off x="965130" y="667102"/>
            <a:ext cx="4783685" cy="3332620"/>
          </a:xfrm>
          <a:prstGeom prst="rect">
            <a:avLst/>
          </a:prstGeom>
          <a:solidFill>
            <a:srgbClr val="FFFFFF"/>
          </a:solidFill>
          <a:ln w="9360">
            <a:solidFill>
              <a:srgbClr val="000000"/>
            </a:solidFill>
            <a:miter lim="800000"/>
            <a:headEnd/>
            <a:tailEnd/>
          </a:ln>
        </p:spPr>
        <p:txBody>
          <a:bodyPr wrap="none" lIns="85771" tIns="42885" rIns="85771" bIns="42885" anchor="ctr"/>
          <a:lstStyle/>
          <a:p>
            <a:endParaRPr lang="el-GR"/>
          </a:p>
        </p:txBody>
      </p:sp>
      <p:sp>
        <p:nvSpPr>
          <p:cNvPr id="87044" name="Rectangle 2"/>
          <p:cNvSpPr>
            <a:spLocks noGrp="1" noChangeArrowheads="1"/>
          </p:cNvSpPr>
          <p:nvPr>
            <p:ph type="body"/>
          </p:nvPr>
        </p:nvSpPr>
        <p:spPr>
          <a:xfrm>
            <a:off x="895193" y="4222089"/>
            <a:ext cx="4901801" cy="4066143"/>
          </a:xfrm>
          <a:noFill/>
          <a:ln/>
        </p:spPr>
        <p:txBody>
          <a:bodyPr wrap="none" anchor="ctr"/>
          <a:lstStyle/>
          <a:p>
            <a:endParaRPr lang="el-GR"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643467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DA1BD75-EFE4-4A92-9A6A-89E25730CF2A}" type="slidenum">
              <a:rPr lang="el-GR" altLang="el-GR" sz="1200"/>
              <a:pPr eaLnBrk="1" hangingPunct="1"/>
              <a:t>19</a:t>
            </a:fld>
            <a:endParaRPr lang="el-GR" altLang="el-GR"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4071209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20</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839044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4A441819-8F8E-45FF-B81E-0BA7DFB380FE}" type="slidenum">
              <a:rPr lang="el-GR" altLang="el-GR" sz="1200"/>
              <a:pPr eaLnBrk="1" hangingPunct="1"/>
              <a:t>28</a:t>
            </a:fld>
            <a:endParaRPr lang="el-GR" altLang="el-GR"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46891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205142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11.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hyperlink" Target="https://docs.oracle.com/cd/B28359_01/nav/portal_4.htm" TargetMode="External"/><Relationship Id="rId2" Type="http://schemas.openxmlformats.org/officeDocument/2006/relationships/hyperlink" Target="https://docs.oracle.com/cd/B28359_01/index.htm" TargetMode="Externa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docs.oracle.com/cd/B28359_01/server.111/b28310/ds_concepts001.htm#ADMIN12074" TargetMode="Externa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docs.oracle.com/cd/B28359_01/server.111/b28310/ds_concepts001.htm#ADMIN12074" TargetMode="Externa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OmniGraffle" TargetMode="External"/><Relationship Id="rId2" Type="http://schemas.openxmlformats.org/officeDocument/2006/relationships/hyperlink" Target="https://en.wikipedia.org/wiki/OmniGroup" TargetMode="External"/><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hyperlink" Target="https://creativecommons.org/licenses/by-sa/3.0" TargetMode="External"/><Relationship Id="rId4" Type="http://schemas.openxmlformats.org/officeDocument/2006/relationships/hyperlink" Target="https://commons.wikimedia.org/wiki/Inkscap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ourceforge.net/projects/dia-installer/files/dia-win32-installer/0.96.1-7/dia-setup-0.96.1-7.exe/download" TargetMode="External"/><Relationship Id="rId2" Type="http://schemas.openxmlformats.org/officeDocument/2006/relationships/hyperlink" Target="http://dev.mysql.com/downloads/workbench/" TargetMode="External"/><Relationship Id="rId1" Type="http://schemas.openxmlformats.org/officeDocument/2006/relationships/slideLayout" Target="../slideLayouts/slideLayout2.xml"/><Relationship Id="rId5" Type="http://schemas.openxmlformats.org/officeDocument/2006/relationships/hyperlink" Target="http://office.microsoft.com/en-us/visio/" TargetMode="External"/><Relationship Id="rId4" Type="http://schemas.openxmlformats.org/officeDocument/2006/relationships/hyperlink" Target="http://www-01.ibm.com/software/awdtools/developer/rose/" TargetMode="Externa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docs.oracle.com/cd/B28359_01/index.ht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docs.oracle.com/cd/B28359_01/server.111/b28310/ds_concepts001.htm#ADMIN12074" TargetMode="External"/><Relationship Id="rId4" Type="http://schemas.openxmlformats.org/officeDocument/2006/relationships/hyperlink" Target="https://docs.oracle.com/cd/B28359_01/nav/portal_4.htm"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Table_(database)" TargetMode="External"/><Relationship Id="rId2" Type="http://schemas.openxmlformats.org/officeDocument/2006/relationships/hyperlink" Target="https://en.wikipedia.org/wiki/Data_(computing)" TargetMode="External"/><Relationship Id="rId1" Type="http://schemas.openxmlformats.org/officeDocument/2006/relationships/slideLayout" Target="../slideLayouts/slideLayout2.xml"/><Relationship Id="rId6" Type="http://schemas.openxmlformats.org/officeDocument/2006/relationships/hyperlink" Target="https://en.wikipedia.org/wiki/Process_(computing)" TargetMode="External"/><Relationship Id="rId5" Type="http://schemas.openxmlformats.org/officeDocument/2006/relationships/hyperlink" Target="https://en.wikipedia.org/wiki/View_(SQL)" TargetMode="External"/><Relationship Id="rId4" Type="http://schemas.openxmlformats.org/officeDocument/2006/relationships/hyperlink" Target="https://en.wikipedia.org/wiki/Query_languag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l.wikipedia.org/wiki/%CE%91%CE%B3%CE%B3%CE%BB%CE%B9%CE%BA%CE%AE_%CE%B3%CE%BB%CF%8E%CF%83%CF%83%CE%B1" TargetMode="External"/><Relationship Id="rId2" Type="http://schemas.openxmlformats.org/officeDocument/2006/relationships/hyperlink" Target="https://el.wikipedia.org/wiki/%CE%93%CE%B1%CE%BB%CE%BB%CE%B9%CE%BA%CE%AE_%CE%B3%CE%BB%CF%8E%CF%83%CF%83%CE%B1" TargetMode="External"/><Relationship Id="rId1" Type="http://schemas.openxmlformats.org/officeDocument/2006/relationships/slideLayout" Target="../slideLayouts/slideLayout2.xml"/><Relationship Id="rId4" Type="http://schemas.openxmlformats.org/officeDocument/2006/relationships/hyperlink" Target="https://el.wikipedia.org/wiki/%CE%93%CE%B5%CF%81%CE%BC%CE%B1%CE%BD%CE%B9%CE%BA%CE%AE_%CE%B3%CE%BB%CF%8E%CF%83%CF%83%CE%B1"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reativecommons.org/licenses/by-sa/3.0" TargetMode="External"/><Relationship Id="rId2" Type="http://schemas.openxmlformats.org/officeDocument/2006/relationships/image" Target="../media/image7.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Βάσεις Δεδομένων </a:t>
            </a:r>
            <a:r>
              <a:rPr lang="en-US" sz="3600" b="1" dirty="0" smtClean="0">
                <a:solidFill>
                  <a:schemeClr val="tx1"/>
                </a:solidFill>
                <a:latin typeface="+mn-lt"/>
              </a:rPr>
              <a:t>I</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1</a:t>
            </a:r>
            <a:r>
              <a:rPr lang="el-GR" sz="2800" dirty="0" smtClean="0"/>
              <a:t>:</a:t>
            </a:r>
            <a:r>
              <a:rPr lang="en-US" sz="2800" dirty="0" smtClean="0"/>
              <a:t> </a:t>
            </a:r>
            <a:r>
              <a:rPr lang="el-GR" sz="2800" dirty="0" smtClean="0"/>
              <a:t>«</a:t>
            </a:r>
            <a:r>
              <a:rPr lang="el-GR" sz="2800" dirty="0"/>
              <a:t>Προσανατολισμού» (</a:t>
            </a:r>
            <a:r>
              <a:rPr lang="el-GR" sz="2800" dirty="0" err="1"/>
              <a:t>orientation</a:t>
            </a:r>
            <a:r>
              <a:rPr lang="el-GR" sz="2800" dirty="0" smtClean="0"/>
              <a:t>) - </a:t>
            </a:r>
            <a:r>
              <a:rPr lang="el-GR" sz="2800" dirty="0"/>
              <a:t>Εισαγωγή </a:t>
            </a:r>
            <a:endParaRPr lang="el-GR" sz="2800" dirty="0" smtClean="0"/>
          </a:p>
          <a:p>
            <a:pPr>
              <a:spcBef>
                <a:spcPts val="0"/>
              </a:spcBef>
              <a:spcAft>
                <a:spcPts val="1200"/>
              </a:spcAft>
            </a:pPr>
            <a:r>
              <a:rPr lang="el-GR" sz="2400" dirty="0" smtClean="0"/>
              <a:t>Χ. </a:t>
            </a:r>
            <a:r>
              <a:rPr lang="el-GR" sz="2400" dirty="0" err="1" smtClean="0"/>
              <a:t>Σκουρλάς</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Πανεπιστήμιο Δυτικής Αττικής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4237903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528" y="403126"/>
            <a:ext cx="1200150" cy="1009650"/>
          </a:xfrm>
          <a:prstGeom prst="rect">
            <a:avLst/>
          </a:prstGeom>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l-GR" dirty="0" smtClean="0"/>
              <a:t>Σχεσιακές βάσεις δεδομένων – </a:t>
            </a:r>
            <a:r>
              <a:rPr lang="en-US" dirty="0" err="1" smtClean="0"/>
              <a:t>Tedd</a:t>
            </a:r>
            <a:r>
              <a:rPr lang="en-US" dirty="0" smtClean="0"/>
              <a:t> </a:t>
            </a:r>
            <a:r>
              <a:rPr lang="en-US" dirty="0" err="1" smtClean="0"/>
              <a:t>Codd</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spTree>
    <p:extLst>
      <p:ext uri="{BB962C8B-B14F-4D97-AF65-F5344CB8AC3E}">
        <p14:creationId xmlns:p14="http://schemas.microsoft.com/office/powerpoint/2010/main" val="27481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10</a:t>
            </a:fld>
            <a:endParaRPr lang="el-GR"/>
          </a:p>
        </p:txBody>
      </p:sp>
      <p:pic>
        <p:nvPicPr>
          <p:cNvPr id="3" name="Picture 2"/>
          <p:cNvPicPr>
            <a:picLocks noChangeAspect="1"/>
          </p:cNvPicPr>
          <p:nvPr/>
        </p:nvPicPr>
        <p:blipFill>
          <a:blip r:embed="rId2"/>
          <a:stretch>
            <a:fillRect/>
          </a:stretch>
        </p:blipFill>
        <p:spPr>
          <a:xfrm>
            <a:off x="808806" y="712148"/>
            <a:ext cx="5275362" cy="5433703"/>
          </a:xfrm>
          <a:prstGeom prst="rect">
            <a:avLst/>
          </a:prstGeom>
        </p:spPr>
      </p:pic>
      <p:pic>
        <p:nvPicPr>
          <p:cNvPr id="4" name="Picture 4" descr="codd"/>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020272" y="1498923"/>
            <a:ext cx="14319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Εικόνα 2"/>
          <p:cNvPicPr/>
          <p:nvPr/>
        </p:nvPicPr>
        <p:blipFill>
          <a:blip r:embed="rId4" cstate="print"/>
          <a:srcRect/>
          <a:stretch>
            <a:fillRect/>
          </a:stretch>
        </p:blipFill>
        <p:spPr bwMode="auto">
          <a:xfrm>
            <a:off x="6553200" y="4388328"/>
            <a:ext cx="2339280" cy="1344928"/>
          </a:xfrm>
          <a:prstGeom prst="rect">
            <a:avLst/>
          </a:prstGeom>
          <a:noFill/>
          <a:ln w="9525">
            <a:noFill/>
            <a:miter lim="800000"/>
            <a:headEnd/>
            <a:tailEnd/>
          </a:ln>
        </p:spPr>
      </p:pic>
    </p:spTree>
    <p:extLst>
      <p:ext uri="{BB962C8B-B14F-4D97-AF65-F5344CB8AC3E}">
        <p14:creationId xmlns:p14="http://schemas.microsoft.com/office/powerpoint/2010/main" val="2238116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Client Server perspective. </a:t>
            </a:r>
            <a:br>
              <a:rPr lang="en-US" dirty="0" smtClean="0"/>
            </a:br>
            <a:r>
              <a:rPr lang="en-US" dirty="0" smtClean="0"/>
              <a:t>Transaction Processing.</a:t>
            </a:r>
            <a:br>
              <a:rPr lang="en-US" dirty="0" smtClean="0"/>
            </a:br>
            <a:r>
              <a:rPr lang="el-GR" sz="2200" b="0" dirty="0" smtClean="0"/>
              <a:t>Τα σχήματα στις διαφάνειες 11-14 δημοσιεύοντι στα παρακάτω άρθρα.                                                                                          </a:t>
            </a:r>
            <a:r>
              <a:rPr lang="el-GR" sz="2700" b="0" dirty="0" smtClean="0"/>
              <a:t> </a:t>
            </a:r>
            <a:r>
              <a:rPr lang="en-US" sz="2700" b="0" dirty="0" smtClean="0"/>
              <a:t>References</a:t>
            </a:r>
            <a:r>
              <a:rPr lang="en-US" sz="2700" b="0" dirty="0"/>
              <a:t/>
            </a:r>
            <a:br>
              <a:rPr lang="en-US" sz="2700" b="0" dirty="0"/>
            </a:br>
            <a:r>
              <a:rPr lang="en-US" sz="2700" b="0" dirty="0"/>
              <a:t/>
            </a:r>
            <a:br>
              <a:rPr lang="en-US" sz="2700" b="0" dirty="0"/>
            </a:br>
            <a:r>
              <a:rPr lang="en-US" sz="2700" b="0" dirty="0"/>
              <a:t>1. </a:t>
            </a:r>
            <a:r>
              <a:rPr lang="en-US" sz="2700" b="0" dirty="0" err="1"/>
              <a:t>Dervos</a:t>
            </a:r>
            <a:r>
              <a:rPr lang="en-US" sz="2700" b="0" dirty="0"/>
              <a:t>, D. A., </a:t>
            </a:r>
            <a:r>
              <a:rPr lang="en-US" sz="2700" b="0" dirty="0" err="1"/>
              <a:t>Skourlas</a:t>
            </a:r>
            <a:r>
              <a:rPr lang="en-US" sz="2700" b="0" dirty="0"/>
              <a:t>, C, </a:t>
            </a:r>
            <a:r>
              <a:rPr lang="en-US" sz="2700" b="0" dirty="0" err="1"/>
              <a:t>Laiho</a:t>
            </a:r>
            <a:r>
              <a:rPr lang="en-US" sz="2700" b="0" dirty="0"/>
              <a:t>, M. (2015), A </a:t>
            </a:r>
            <a:r>
              <a:rPr lang="en-US" sz="2700" b="0" dirty="0" err="1"/>
              <a:t>DBTechNet</a:t>
            </a:r>
            <a:r>
              <a:rPr lang="en-US" sz="2700" b="0" dirty="0"/>
              <a:t> course module on database SQL transactions for VET teachers training and higher education informatics education, AIP Conference Proceedings, Volume 1644, Issue 1, p.147-152</a:t>
            </a:r>
            <a:br>
              <a:rPr lang="en-US" sz="2700" b="0" dirty="0"/>
            </a:br>
            <a:r>
              <a:rPr lang="en-US" sz="2700" b="0" dirty="0"/>
              <a:t>2. </a:t>
            </a:r>
            <a:r>
              <a:rPr lang="en-US" sz="2700" b="0" dirty="0" err="1"/>
              <a:t>Laiho</a:t>
            </a:r>
            <a:r>
              <a:rPr lang="en-US" sz="2700" b="0" dirty="0"/>
              <a:t>, M., </a:t>
            </a:r>
            <a:r>
              <a:rPr lang="en-US" sz="2700" b="0" dirty="0" err="1"/>
              <a:t>Skourlas</a:t>
            </a:r>
            <a:r>
              <a:rPr lang="en-US" sz="2700" b="0" dirty="0"/>
              <a:t>, C., </a:t>
            </a:r>
            <a:r>
              <a:rPr lang="en-US" sz="2700" b="0" dirty="0" err="1"/>
              <a:t>Dervos</a:t>
            </a:r>
            <a:r>
              <a:rPr lang="en-US" sz="2700" b="0" dirty="0"/>
              <a:t>, D. A. (2015), Zero tolerance for incorrect data: Best practices in SQL transaction programming, AIP Conference Proceedings, Volume 1644, Issue 1, p.113-119</a:t>
            </a:r>
            <a:br>
              <a:rPr lang="en-US" sz="2700" b="0" dirty="0"/>
            </a:br>
            <a:r>
              <a:rPr lang="en-US" sz="2700" b="0" dirty="0"/>
              <a:t>3. </a:t>
            </a:r>
            <a:r>
              <a:rPr lang="en-US" sz="2700" b="0" dirty="0" err="1"/>
              <a:t>Skourlas</a:t>
            </a:r>
            <a:r>
              <a:rPr lang="en-US" sz="2700" b="0" dirty="0"/>
              <a:t>, C., </a:t>
            </a:r>
            <a:r>
              <a:rPr lang="en-US" sz="2700" b="0" dirty="0" err="1"/>
              <a:t>Dervos</a:t>
            </a:r>
            <a:r>
              <a:rPr lang="en-US" sz="2700" b="0" dirty="0"/>
              <a:t>, D. A., </a:t>
            </a:r>
            <a:r>
              <a:rPr lang="en-US" sz="2700" b="0" dirty="0" err="1"/>
              <a:t>Laiho</a:t>
            </a:r>
            <a:r>
              <a:rPr lang="en-US" sz="2700" b="0" dirty="0"/>
              <a:t>, M. (2015) Database SQL transactions and learning by verifying in practice: a case study, PCI '15 Proceedings of the 19th Panhellenic Conference on Informatics, ACM Digital Library, pp. 361-362</a:t>
            </a:r>
            <a:br>
              <a:rPr lang="en-US" sz="2700" b="0" dirty="0"/>
            </a:br>
            <a:endParaRPr lang="el-GR" sz="2700" b="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11</a:t>
            </a:fld>
            <a:endParaRPr lang="el-GR"/>
          </a:p>
        </p:txBody>
      </p:sp>
    </p:spTree>
    <p:extLst>
      <p:ext uri="{BB962C8B-B14F-4D97-AF65-F5344CB8AC3E}">
        <p14:creationId xmlns:p14="http://schemas.microsoft.com/office/powerpoint/2010/main" val="3372308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830263" y="152400"/>
            <a:ext cx="6532562" cy="371513"/>
          </a:xfrm>
          <a:prstGeom prst="rect">
            <a:avLst/>
          </a:prstGeom>
          <a:noFill/>
          <a:ln w="9525">
            <a:noFill/>
            <a:round/>
            <a:headEnd/>
            <a:tailEnd/>
          </a:ln>
          <a:effectLst/>
        </p:spPr>
        <p:txBody>
          <a:bodyPr lIns="90000" tIns="46800" rIns="90000" bIns="46800">
            <a:spAutoFit/>
          </a:bodyPr>
          <a:lstStyle/>
          <a:p>
            <a:pPr eaLnBrk="1">
              <a:buFont typeface="Times New Roman" pitchFamily="32"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b="1" dirty="0">
                <a:solidFill>
                  <a:srgbClr val="003399"/>
                </a:solidFill>
                <a:effectLst>
                  <a:outerShdw blurRad="38100" dist="38100" dir="2700000" algn="tl">
                    <a:srgbClr val="DDDDDD"/>
                  </a:outerShdw>
                </a:effectLst>
                <a:latin typeface="Cambria" pitchFamily="18" charset="0"/>
                <a:cs typeface="Arial" pitchFamily="32" charset="0"/>
              </a:rPr>
              <a:t>Client-Server </a:t>
            </a:r>
            <a:r>
              <a:rPr lang="en-US" b="1" dirty="0" smtClean="0">
                <a:solidFill>
                  <a:srgbClr val="003399"/>
                </a:solidFill>
                <a:effectLst>
                  <a:outerShdw blurRad="38100" dist="38100" dir="2700000" algn="tl">
                    <a:srgbClr val="DDDDDD"/>
                  </a:outerShdw>
                </a:effectLst>
                <a:latin typeface="Cambria" pitchFamily="18" charset="0"/>
                <a:cs typeface="Arial" pitchFamily="32" charset="0"/>
              </a:rPr>
              <a:t>perspective (</a:t>
            </a:r>
            <a:r>
              <a:rPr lang="en-US" b="1" dirty="0" err="1" smtClean="0">
                <a:solidFill>
                  <a:srgbClr val="003399"/>
                </a:solidFill>
                <a:effectLst>
                  <a:outerShdw blurRad="38100" dist="38100" dir="2700000" algn="tl">
                    <a:srgbClr val="DDDDDD"/>
                  </a:outerShdw>
                </a:effectLst>
                <a:latin typeface="Cambria" pitchFamily="18" charset="0"/>
                <a:cs typeface="Arial" pitchFamily="32" charset="0"/>
              </a:rPr>
              <a:t>dbtech</a:t>
            </a:r>
            <a:r>
              <a:rPr lang="en-US" b="1" dirty="0" smtClean="0">
                <a:solidFill>
                  <a:srgbClr val="003399"/>
                </a:solidFill>
                <a:effectLst>
                  <a:outerShdw blurRad="38100" dist="38100" dir="2700000" algn="tl">
                    <a:srgbClr val="DDDDDD"/>
                  </a:outerShdw>
                </a:effectLst>
                <a:latin typeface="Cambria" pitchFamily="18" charset="0"/>
                <a:cs typeface="Arial" pitchFamily="32" charset="0"/>
              </a:rPr>
              <a:t> Net) </a:t>
            </a:r>
            <a:endParaRPr lang="en-US" b="1" dirty="0">
              <a:solidFill>
                <a:srgbClr val="003399"/>
              </a:solidFill>
              <a:effectLst>
                <a:outerShdw blurRad="38100" dist="38100" dir="2700000" algn="tl">
                  <a:srgbClr val="DDDDDD"/>
                </a:outerShdw>
              </a:effectLst>
              <a:latin typeface="Cambria" pitchFamily="18" charset="0"/>
              <a:cs typeface="Arial" pitchFamily="32" charset="0"/>
            </a:endParaRPr>
          </a:p>
        </p:txBody>
      </p:sp>
      <p:sp>
        <p:nvSpPr>
          <p:cNvPr id="66563" name="Text Box 2"/>
          <p:cNvSpPr txBox="1">
            <a:spLocks noChangeArrowheads="1"/>
          </p:cNvSpPr>
          <p:nvPr/>
        </p:nvSpPr>
        <p:spPr bwMode="auto">
          <a:xfrm>
            <a:off x="8699500" y="6516688"/>
            <a:ext cx="351676" cy="279180"/>
          </a:xfrm>
          <a:prstGeom prst="rect">
            <a:avLst/>
          </a:prstGeom>
          <a:noFill/>
          <a:ln w="9525">
            <a:noFill/>
            <a:round/>
            <a:headEnd/>
            <a:tailEnd/>
          </a:ln>
        </p:spPr>
        <p:txBody>
          <a:bodyPr wrap="none" lIns="90000" tIns="46800" rIns="90000" bIns="46800">
            <a:spAutoFit/>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smtClean="0">
                <a:solidFill>
                  <a:srgbClr val="3333CC"/>
                </a:solidFill>
                <a:latin typeface="Arial" charset="0"/>
              </a:rPr>
              <a:t>12</a:t>
            </a:r>
            <a:endParaRPr lang="en-US" sz="1200" b="1" dirty="0">
              <a:solidFill>
                <a:srgbClr val="3333CC"/>
              </a:solidFill>
              <a:latin typeface="Arial" charset="0"/>
            </a:endParaRPr>
          </a:p>
        </p:txBody>
      </p:sp>
      <p:pic>
        <p:nvPicPr>
          <p:cNvPr id="66564" name="Picture 3"/>
          <p:cNvPicPr>
            <a:picLocks noChangeAspect="1" noChangeArrowheads="1"/>
          </p:cNvPicPr>
          <p:nvPr/>
        </p:nvPicPr>
        <p:blipFill>
          <a:blip r:embed="rId3" cstate="print"/>
          <a:srcRect/>
          <a:stretch>
            <a:fillRect/>
          </a:stretch>
        </p:blipFill>
        <p:spPr bwMode="auto">
          <a:xfrm>
            <a:off x="336550" y="873125"/>
            <a:ext cx="8618538" cy="5238750"/>
          </a:xfrm>
          <a:prstGeom prst="rect">
            <a:avLst/>
          </a:prstGeom>
          <a:noFill/>
          <a:ln w="9525">
            <a:noFill/>
            <a:round/>
            <a:headEnd/>
            <a:tailEnd/>
          </a:ln>
        </p:spPr>
      </p:pic>
    </p:spTree>
    <p:extLst>
      <p:ext uri="{BB962C8B-B14F-4D97-AF65-F5344CB8AC3E}">
        <p14:creationId xmlns:p14="http://schemas.microsoft.com/office/powerpoint/2010/main" val="364794673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830263" y="152400"/>
            <a:ext cx="6532562" cy="433068"/>
          </a:xfrm>
          <a:prstGeom prst="rect">
            <a:avLst/>
          </a:prstGeom>
          <a:noFill/>
          <a:ln w="9525">
            <a:noFill/>
            <a:round/>
            <a:headEnd/>
            <a:tailEnd/>
          </a:ln>
          <a:effectLst/>
        </p:spPr>
        <p:txBody>
          <a:bodyPr lIns="90000" tIns="46800" rIns="90000" bIns="46800">
            <a:spAutoFit/>
          </a:bodyPr>
          <a:lstStyle/>
          <a:p>
            <a:pPr eaLnBrk="1">
              <a:buFont typeface="Times New Roman" pitchFamily="32"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200" b="1" dirty="0">
                <a:solidFill>
                  <a:srgbClr val="003399"/>
                </a:solidFill>
                <a:effectLst>
                  <a:outerShdw blurRad="38100" dist="38100" dir="2700000" algn="tl">
                    <a:srgbClr val="DDDDDD"/>
                  </a:outerShdw>
                </a:effectLst>
                <a:latin typeface="Cambria" pitchFamily="18" charset="0"/>
                <a:cs typeface="Arial" pitchFamily="32" charset="0"/>
              </a:rPr>
              <a:t>Client-Server </a:t>
            </a:r>
            <a:r>
              <a:rPr lang="en-US" sz="2200" b="1" dirty="0" smtClean="0">
                <a:solidFill>
                  <a:srgbClr val="003399"/>
                </a:solidFill>
                <a:effectLst>
                  <a:outerShdw blurRad="38100" dist="38100" dir="2700000" algn="tl">
                    <a:srgbClr val="DDDDDD"/>
                  </a:outerShdw>
                </a:effectLst>
                <a:latin typeface="Cambria" pitchFamily="18" charset="0"/>
                <a:cs typeface="Arial" pitchFamily="32" charset="0"/>
              </a:rPr>
              <a:t>perspective </a:t>
            </a:r>
            <a:r>
              <a:rPr lang="en-US" sz="2000" b="1" dirty="0">
                <a:solidFill>
                  <a:srgbClr val="003399"/>
                </a:solidFill>
                <a:effectLst>
                  <a:outerShdw blurRad="38100" dist="38100" dir="2700000" algn="tl">
                    <a:srgbClr val="DDDDDD"/>
                  </a:outerShdw>
                </a:effectLst>
                <a:latin typeface="Cambria" pitchFamily="18" charset="0"/>
                <a:cs typeface="Arial" pitchFamily="32" charset="0"/>
              </a:rPr>
              <a:t>(</a:t>
            </a:r>
            <a:r>
              <a:rPr lang="en-US" sz="2000" b="1" dirty="0" err="1" smtClean="0">
                <a:solidFill>
                  <a:srgbClr val="003399"/>
                </a:solidFill>
                <a:effectLst>
                  <a:outerShdw blurRad="38100" dist="38100" dir="2700000" algn="tl">
                    <a:srgbClr val="DDDDDD"/>
                  </a:outerShdw>
                </a:effectLst>
                <a:latin typeface="Cambria" pitchFamily="18" charset="0"/>
                <a:cs typeface="Arial" pitchFamily="32" charset="0"/>
              </a:rPr>
              <a:t>dbtech</a:t>
            </a:r>
            <a:r>
              <a:rPr lang="en-US" sz="2000" b="1" dirty="0" smtClean="0">
                <a:solidFill>
                  <a:srgbClr val="003399"/>
                </a:solidFill>
                <a:effectLst>
                  <a:outerShdw blurRad="38100" dist="38100" dir="2700000" algn="tl">
                    <a:srgbClr val="DDDDDD"/>
                  </a:outerShdw>
                </a:effectLst>
                <a:latin typeface="Cambria" pitchFamily="18" charset="0"/>
                <a:cs typeface="Arial" pitchFamily="32" charset="0"/>
              </a:rPr>
              <a:t> Net)</a:t>
            </a:r>
            <a:endParaRPr lang="en-US" sz="2200" b="1" dirty="0">
              <a:solidFill>
                <a:srgbClr val="003399"/>
              </a:solidFill>
              <a:effectLst>
                <a:outerShdw blurRad="38100" dist="38100" dir="2700000" algn="tl">
                  <a:srgbClr val="DDDDDD"/>
                </a:outerShdw>
              </a:effectLst>
              <a:latin typeface="Cambria" pitchFamily="18" charset="0"/>
              <a:cs typeface="Arial" pitchFamily="32" charset="0"/>
            </a:endParaRPr>
          </a:p>
        </p:txBody>
      </p:sp>
      <p:sp>
        <p:nvSpPr>
          <p:cNvPr id="67587" name="Text Box 2"/>
          <p:cNvSpPr txBox="1">
            <a:spLocks noChangeArrowheads="1"/>
          </p:cNvSpPr>
          <p:nvPr/>
        </p:nvSpPr>
        <p:spPr bwMode="auto">
          <a:xfrm>
            <a:off x="8699500" y="6516688"/>
            <a:ext cx="351676" cy="279180"/>
          </a:xfrm>
          <a:prstGeom prst="rect">
            <a:avLst/>
          </a:prstGeom>
          <a:noFill/>
          <a:ln w="9525">
            <a:noFill/>
            <a:round/>
            <a:headEnd/>
            <a:tailEnd/>
          </a:ln>
        </p:spPr>
        <p:txBody>
          <a:bodyPr wrap="none" lIns="90000" tIns="46800" rIns="90000" bIns="46800">
            <a:spAutoFit/>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smtClean="0">
                <a:solidFill>
                  <a:srgbClr val="3333CC"/>
                </a:solidFill>
                <a:latin typeface="Arial" charset="0"/>
              </a:rPr>
              <a:t>13</a:t>
            </a:r>
            <a:endParaRPr lang="en-US" sz="1200" b="1" dirty="0">
              <a:solidFill>
                <a:srgbClr val="3333CC"/>
              </a:solidFill>
              <a:latin typeface="Arial" charset="0"/>
            </a:endParaRPr>
          </a:p>
        </p:txBody>
      </p:sp>
      <p:sp>
        <p:nvSpPr>
          <p:cNvPr id="67588" name="Text Box 3"/>
          <p:cNvSpPr txBox="1">
            <a:spLocks noChangeArrowheads="1"/>
          </p:cNvSpPr>
          <p:nvPr/>
        </p:nvSpPr>
        <p:spPr bwMode="auto">
          <a:xfrm>
            <a:off x="830264" y="3846513"/>
            <a:ext cx="7518400" cy="2530475"/>
          </a:xfrm>
          <a:prstGeom prst="rect">
            <a:avLst/>
          </a:prstGeom>
          <a:noFill/>
          <a:ln w="9525">
            <a:noFill/>
            <a:round/>
            <a:headEnd/>
            <a:tailEnd/>
          </a:ln>
        </p:spPr>
        <p:txBody>
          <a:bodyPr wrap="none" lIns="90000" tIns="45000" rIns="90000" bIns="45000"/>
          <a:lstStyle/>
          <a:p>
            <a:pPr>
              <a:buSzPct val="45000"/>
              <a:buFont typeface="Wingdings" pitchFamily="2"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latin typeface="Arial Narrow" pitchFamily="34" charset="0"/>
              </a:rPr>
              <a:t> </a:t>
            </a:r>
            <a:r>
              <a:rPr lang="en-US" sz="2000" dirty="0">
                <a:solidFill>
                  <a:srgbClr val="000000"/>
                </a:solidFill>
                <a:latin typeface="Cambria" pitchFamily="18" charset="0"/>
              </a:rPr>
              <a:t>Client-initiated DB connection / SQL-session</a:t>
            </a:r>
          </a:p>
          <a:p>
            <a:pPr>
              <a:buSzPct val="45000"/>
              <a:buFont typeface="Wingdings" pitchFamily="2"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latin typeface="Cambria" pitchFamily="18" charset="0"/>
              </a:rPr>
              <a:t> DB services used to pass SQL commands as </a:t>
            </a:r>
          </a:p>
          <a:p>
            <a:pP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latin typeface="Cambria" pitchFamily="18" charset="0"/>
              </a:rPr>
              <a:t>   parameters to API functions/methods</a:t>
            </a:r>
          </a:p>
          <a:p>
            <a:pPr>
              <a:buSzPct val="45000"/>
              <a:buFont typeface="Wingdings" pitchFamily="2"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latin typeface="Cambria" pitchFamily="18" charset="0"/>
              </a:rPr>
              <a:t> An SQL command may involve &gt;1 SQL statements</a:t>
            </a:r>
          </a:p>
          <a:p>
            <a:pPr>
              <a:buSzPct val="45000"/>
              <a:buFont typeface="Wingdings" pitchFamily="2"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latin typeface="Cambria" pitchFamily="18" charset="0"/>
              </a:rPr>
              <a:t> SQL commands execute in atomic fashion at the DB server</a:t>
            </a:r>
          </a:p>
          <a:p>
            <a:pPr>
              <a:buSzPct val="45000"/>
              <a:buFont typeface="Wingdings" pitchFamily="2"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latin typeface="Cambria" pitchFamily="18" charset="0"/>
              </a:rPr>
              <a:t> Logical level client-server dialogue, utilizing the SQL language syntax</a:t>
            </a:r>
          </a:p>
          <a:p>
            <a:pPr>
              <a:buSzPct val="45000"/>
              <a:buFont typeface="Wingdings" pitchFamily="2"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latin typeface="Cambria" pitchFamily="18" charset="0"/>
              </a:rPr>
              <a:t> DB server generated exceptions and diagnostics facilitate</a:t>
            </a:r>
          </a:p>
          <a:p>
            <a:pP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latin typeface="Cambria" pitchFamily="18" charset="0"/>
              </a:rPr>
              <a:t>   user transaction support at the application level</a:t>
            </a:r>
          </a:p>
        </p:txBody>
      </p:sp>
      <p:pic>
        <p:nvPicPr>
          <p:cNvPr id="67589" name="Picture 4"/>
          <p:cNvPicPr>
            <a:picLocks noChangeAspect="1" noChangeArrowheads="1"/>
          </p:cNvPicPr>
          <p:nvPr/>
        </p:nvPicPr>
        <p:blipFill>
          <a:blip r:embed="rId3" cstate="print"/>
          <a:srcRect/>
          <a:stretch>
            <a:fillRect/>
          </a:stretch>
        </p:blipFill>
        <p:spPr bwMode="auto">
          <a:xfrm>
            <a:off x="1670050" y="693738"/>
            <a:ext cx="5588000" cy="3162300"/>
          </a:xfrm>
          <a:prstGeom prst="rect">
            <a:avLst/>
          </a:prstGeom>
          <a:noFill/>
          <a:ln w="9525">
            <a:noFill/>
            <a:round/>
            <a:headEnd/>
            <a:tailEnd/>
          </a:ln>
        </p:spPr>
      </p:pic>
    </p:spTree>
    <p:extLst>
      <p:ext uri="{BB962C8B-B14F-4D97-AF65-F5344CB8AC3E}">
        <p14:creationId xmlns:p14="http://schemas.microsoft.com/office/powerpoint/2010/main" val="10249408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323528" y="152400"/>
            <a:ext cx="8136903" cy="463846"/>
          </a:xfrm>
          <a:prstGeom prst="rect">
            <a:avLst/>
          </a:prstGeom>
          <a:noFill/>
          <a:ln w="9525">
            <a:noFill/>
            <a:round/>
            <a:headEnd/>
            <a:tailEnd/>
          </a:ln>
          <a:effectLst/>
        </p:spPr>
        <p:txBody>
          <a:bodyPr wrap="square" lIns="90000" tIns="46800" rIns="90000" bIns="46800">
            <a:spAutoFit/>
          </a:bodyPr>
          <a:lstStyle/>
          <a:p>
            <a:pPr eaLnBrk="1">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200" b="1" dirty="0">
                <a:solidFill>
                  <a:srgbClr val="003399"/>
                </a:solidFill>
                <a:effectLst>
                  <a:outerShdw blurRad="38100" dist="38100" dir="2700000" algn="tl">
                    <a:srgbClr val="C0C0C0"/>
                  </a:outerShdw>
                </a:effectLst>
                <a:latin typeface="Cambria" pitchFamily="18" charset="0"/>
              </a:rPr>
              <a:t>DB </a:t>
            </a:r>
            <a:r>
              <a:rPr lang="en-US" sz="2200" b="1" dirty="0" smtClean="0">
                <a:solidFill>
                  <a:srgbClr val="003399"/>
                </a:solidFill>
                <a:effectLst>
                  <a:outerShdw blurRad="38100" dist="38100" dir="2700000" algn="tl">
                    <a:srgbClr val="C0C0C0"/>
                  </a:outerShdw>
                </a:effectLst>
                <a:latin typeface="Cambria" pitchFamily="18" charset="0"/>
              </a:rPr>
              <a:t>applications </a:t>
            </a:r>
            <a:r>
              <a:rPr lang="en-US" sz="2200" b="1" dirty="0">
                <a:solidFill>
                  <a:srgbClr val="003399"/>
                </a:solidFill>
                <a:effectLst>
                  <a:outerShdw blurRad="38100" dist="38100" dir="2700000" algn="tl">
                    <a:srgbClr val="C0C0C0"/>
                  </a:outerShdw>
                </a:effectLst>
                <a:latin typeface="Cambria" pitchFamily="18" charset="0"/>
              </a:rPr>
              <a:t>architecture: conceptual </a:t>
            </a:r>
            <a:r>
              <a:rPr lang="en-US" sz="2200" b="1" dirty="0" smtClean="0">
                <a:solidFill>
                  <a:srgbClr val="003399"/>
                </a:solidFill>
                <a:effectLst>
                  <a:outerShdw blurRad="38100" dist="38100" dir="2700000" algn="tl">
                    <a:srgbClr val="C0C0C0"/>
                  </a:outerShdw>
                </a:effectLst>
                <a:latin typeface="Cambria" pitchFamily="18" charset="0"/>
              </a:rPr>
              <a:t>level</a:t>
            </a:r>
            <a:r>
              <a:rPr lang="el-GR" sz="2200" b="1" dirty="0" smtClean="0">
                <a:solidFill>
                  <a:srgbClr val="003399"/>
                </a:solidFill>
                <a:effectLst>
                  <a:outerShdw blurRad="38100" dist="38100" dir="2700000" algn="tl">
                    <a:srgbClr val="C0C0C0"/>
                  </a:outerShdw>
                </a:effectLst>
                <a:latin typeface="Cambria" pitchFamily="18" charset="0"/>
              </a:rPr>
              <a:t> </a:t>
            </a:r>
            <a:r>
              <a:rPr lang="en-US" sz="2400" b="1" dirty="0">
                <a:solidFill>
                  <a:srgbClr val="003399"/>
                </a:solidFill>
                <a:effectLst>
                  <a:outerShdw blurRad="38100" dist="38100" dir="2700000" algn="tl">
                    <a:srgbClr val="DDDDDD"/>
                  </a:outerShdw>
                </a:effectLst>
                <a:latin typeface="Cambria" pitchFamily="18" charset="0"/>
                <a:cs typeface="Arial" pitchFamily="32" charset="0"/>
              </a:rPr>
              <a:t>(</a:t>
            </a:r>
            <a:r>
              <a:rPr lang="en-US" sz="2400" b="1" dirty="0" err="1">
                <a:solidFill>
                  <a:srgbClr val="003399"/>
                </a:solidFill>
                <a:effectLst>
                  <a:outerShdw blurRad="38100" dist="38100" dir="2700000" algn="tl">
                    <a:srgbClr val="DDDDDD"/>
                  </a:outerShdw>
                </a:effectLst>
                <a:latin typeface="Cambria" pitchFamily="18" charset="0"/>
                <a:cs typeface="Arial" pitchFamily="32" charset="0"/>
              </a:rPr>
              <a:t>dbtech</a:t>
            </a:r>
            <a:r>
              <a:rPr lang="en-US" sz="2400" b="1" dirty="0">
                <a:solidFill>
                  <a:srgbClr val="003399"/>
                </a:solidFill>
                <a:effectLst>
                  <a:outerShdw blurRad="38100" dist="38100" dir="2700000" algn="tl">
                    <a:srgbClr val="DDDDDD"/>
                  </a:outerShdw>
                </a:effectLst>
                <a:latin typeface="Cambria" pitchFamily="18" charset="0"/>
                <a:cs typeface="Arial" pitchFamily="32" charset="0"/>
              </a:rPr>
              <a:t> </a:t>
            </a:r>
            <a:r>
              <a:rPr lang="en-US" sz="2400" b="1" dirty="0" smtClean="0">
                <a:solidFill>
                  <a:srgbClr val="003399"/>
                </a:solidFill>
                <a:effectLst>
                  <a:outerShdw blurRad="38100" dist="38100" dir="2700000" algn="tl">
                    <a:srgbClr val="DDDDDD"/>
                  </a:outerShdw>
                </a:effectLst>
                <a:latin typeface="Cambria" pitchFamily="18" charset="0"/>
                <a:cs typeface="Arial" pitchFamily="32" charset="0"/>
              </a:rPr>
              <a:t>Net</a:t>
            </a:r>
            <a:r>
              <a:rPr lang="en-US" sz="2400" dirty="0" smtClean="0">
                <a:effectLst>
                  <a:outerShdw blurRad="38100" dist="38100" dir="2700000" algn="tl">
                    <a:srgbClr val="DDDDDD"/>
                  </a:outerShdw>
                </a:effectLst>
                <a:latin typeface="Cambria" pitchFamily="18" charset="0"/>
                <a:cs typeface="Arial" pitchFamily="32" charset="0"/>
              </a:rPr>
              <a:t>)</a:t>
            </a:r>
            <a:endParaRPr lang="en-US" sz="2200" b="1" dirty="0">
              <a:solidFill>
                <a:srgbClr val="003399"/>
              </a:solidFill>
              <a:effectLst>
                <a:outerShdw blurRad="38100" dist="38100" dir="2700000" algn="tl">
                  <a:srgbClr val="C0C0C0"/>
                </a:outerShdw>
              </a:effectLst>
              <a:latin typeface="Cambria" pitchFamily="18" charset="0"/>
            </a:endParaRPr>
          </a:p>
        </p:txBody>
      </p:sp>
      <p:sp>
        <p:nvSpPr>
          <p:cNvPr id="31747" name="Text Box 2"/>
          <p:cNvSpPr txBox="1">
            <a:spLocks noChangeArrowheads="1"/>
          </p:cNvSpPr>
          <p:nvPr/>
        </p:nvSpPr>
        <p:spPr bwMode="auto">
          <a:xfrm>
            <a:off x="8699500" y="6516688"/>
            <a:ext cx="351676" cy="279180"/>
          </a:xfrm>
          <a:prstGeom prst="rect">
            <a:avLst/>
          </a:prstGeom>
          <a:noFill/>
          <a:ln w="9525">
            <a:noFill/>
            <a:round/>
            <a:headEnd/>
            <a:tailEnd/>
          </a:ln>
        </p:spPr>
        <p:txBody>
          <a:bodyPr wrap="none" lIns="90000" tIns="46800" rIns="90000" bIns="46800">
            <a:spAutoFit/>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smtClean="0">
                <a:solidFill>
                  <a:srgbClr val="3333CC"/>
                </a:solidFill>
                <a:latin typeface="Arial" charset="0"/>
              </a:rPr>
              <a:t>14</a:t>
            </a:r>
            <a:endParaRPr lang="en-US" sz="1200" b="1" dirty="0">
              <a:solidFill>
                <a:srgbClr val="3333CC"/>
              </a:solidFill>
              <a:latin typeface="Arial" charset="0"/>
            </a:endParaRPr>
          </a:p>
        </p:txBody>
      </p:sp>
      <p:pic>
        <p:nvPicPr>
          <p:cNvPr id="31748" name="Picture 3"/>
          <p:cNvPicPr>
            <a:picLocks noChangeAspect="1" noChangeArrowheads="1"/>
          </p:cNvPicPr>
          <p:nvPr/>
        </p:nvPicPr>
        <p:blipFill>
          <a:blip r:embed="rId3" cstate="print"/>
          <a:srcRect/>
          <a:stretch>
            <a:fillRect/>
          </a:stretch>
        </p:blipFill>
        <p:spPr bwMode="auto">
          <a:xfrm>
            <a:off x="2008188" y="865188"/>
            <a:ext cx="4960937" cy="5024437"/>
          </a:xfrm>
          <a:prstGeom prst="rect">
            <a:avLst/>
          </a:prstGeom>
          <a:noFill/>
          <a:ln w="9525">
            <a:noFill/>
            <a:round/>
            <a:headEnd/>
            <a:tailEnd/>
          </a:ln>
        </p:spPr>
      </p:pic>
      <p:pic>
        <p:nvPicPr>
          <p:cNvPr id="31749" name="Picture 4"/>
          <p:cNvPicPr>
            <a:picLocks noChangeAspect="1" noChangeArrowheads="1"/>
          </p:cNvPicPr>
          <p:nvPr/>
        </p:nvPicPr>
        <p:blipFill>
          <a:blip r:embed="rId4" cstate="print"/>
          <a:srcRect/>
          <a:stretch>
            <a:fillRect/>
          </a:stretch>
        </p:blipFill>
        <p:spPr bwMode="auto">
          <a:xfrm>
            <a:off x="4967288" y="801688"/>
            <a:ext cx="1066800" cy="904875"/>
          </a:xfrm>
          <a:prstGeom prst="rect">
            <a:avLst/>
          </a:prstGeom>
          <a:noFill/>
          <a:ln w="9525">
            <a:noFill/>
            <a:round/>
            <a:headEnd/>
            <a:tailEnd/>
          </a:ln>
        </p:spPr>
      </p:pic>
      <p:pic>
        <p:nvPicPr>
          <p:cNvPr id="31750" name="Picture 5"/>
          <p:cNvPicPr>
            <a:picLocks noChangeAspect="1" noChangeArrowheads="1"/>
          </p:cNvPicPr>
          <p:nvPr/>
        </p:nvPicPr>
        <p:blipFill>
          <a:blip r:embed="rId4" cstate="print"/>
          <a:srcRect/>
          <a:stretch>
            <a:fillRect/>
          </a:stretch>
        </p:blipFill>
        <p:spPr bwMode="auto">
          <a:xfrm>
            <a:off x="2762250" y="865188"/>
            <a:ext cx="1066800" cy="904875"/>
          </a:xfrm>
          <a:prstGeom prst="rect">
            <a:avLst/>
          </a:prstGeom>
          <a:noFill/>
          <a:ln w="9525">
            <a:noFill/>
            <a:round/>
            <a:headEnd/>
            <a:tailEnd/>
          </a:ln>
        </p:spPr>
      </p:pic>
      <p:pic>
        <p:nvPicPr>
          <p:cNvPr id="31751" name="Picture 6"/>
          <p:cNvPicPr>
            <a:picLocks noChangeAspect="1" noChangeArrowheads="1"/>
          </p:cNvPicPr>
          <p:nvPr/>
        </p:nvPicPr>
        <p:blipFill>
          <a:blip r:embed="rId4" cstate="print"/>
          <a:srcRect/>
          <a:stretch>
            <a:fillRect/>
          </a:stretch>
        </p:blipFill>
        <p:spPr bwMode="auto">
          <a:xfrm>
            <a:off x="6034088" y="801688"/>
            <a:ext cx="1066800" cy="904875"/>
          </a:xfrm>
          <a:prstGeom prst="rect">
            <a:avLst/>
          </a:prstGeom>
          <a:noFill/>
          <a:ln w="9525">
            <a:noFill/>
            <a:round/>
            <a:headEnd/>
            <a:tailEnd/>
          </a:ln>
        </p:spPr>
      </p:pic>
      <p:pic>
        <p:nvPicPr>
          <p:cNvPr id="31752" name="Picture 7"/>
          <p:cNvPicPr>
            <a:picLocks noChangeAspect="1" noChangeArrowheads="1"/>
          </p:cNvPicPr>
          <p:nvPr/>
        </p:nvPicPr>
        <p:blipFill>
          <a:blip r:embed="rId4" cstate="print"/>
          <a:srcRect/>
          <a:stretch>
            <a:fillRect/>
          </a:stretch>
        </p:blipFill>
        <p:spPr bwMode="auto">
          <a:xfrm>
            <a:off x="1695450" y="865188"/>
            <a:ext cx="1066800" cy="904875"/>
          </a:xfrm>
          <a:prstGeom prst="rect">
            <a:avLst/>
          </a:prstGeom>
          <a:noFill/>
          <a:ln w="9525">
            <a:noFill/>
            <a:round/>
            <a:headEnd/>
            <a:tailEnd/>
          </a:ln>
        </p:spPr>
      </p:pic>
    </p:spTree>
    <p:extLst>
      <p:ext uri="{BB962C8B-B14F-4D97-AF65-F5344CB8AC3E}">
        <p14:creationId xmlns:p14="http://schemas.microsoft.com/office/powerpoint/2010/main" val="30113695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15</a:t>
            </a:fld>
            <a:endParaRPr lang="el-GR"/>
          </a:p>
        </p:txBody>
      </p:sp>
      <p:sp>
        <p:nvSpPr>
          <p:cNvPr id="4" name="Rectangle 3"/>
          <p:cNvSpPr/>
          <p:nvPr/>
        </p:nvSpPr>
        <p:spPr>
          <a:xfrm>
            <a:off x="323528" y="5009108"/>
            <a:ext cx="7776864" cy="923330"/>
          </a:xfrm>
          <a:prstGeom prst="rect">
            <a:avLst/>
          </a:prstGeom>
        </p:spPr>
        <p:txBody>
          <a:bodyPr wrap="square">
            <a:spAutoFit/>
          </a:bodyPr>
          <a:lstStyle/>
          <a:p>
            <a:r>
              <a:rPr lang="en-US" b="1" u="sng" dirty="0">
                <a:solidFill>
                  <a:srgbClr val="FF0000"/>
                </a:solidFill>
                <a:hlinkClick r:id="rId2"/>
              </a:rPr>
              <a:t>Oracle Database Online Documentation 11</a:t>
            </a:r>
            <a:r>
              <a:rPr lang="en-US" b="1" i="1" u="sng" dirty="0">
                <a:solidFill>
                  <a:srgbClr val="FF0000"/>
                </a:solidFill>
                <a:hlinkClick r:id="rId2"/>
              </a:rPr>
              <a:t>g</a:t>
            </a:r>
            <a:r>
              <a:rPr lang="en-US" b="1" u="sng" dirty="0">
                <a:solidFill>
                  <a:srgbClr val="FF0000"/>
                </a:solidFill>
                <a:hlinkClick r:id="rId2"/>
              </a:rPr>
              <a:t> Release 1 (11.1)</a:t>
            </a:r>
            <a:r>
              <a:rPr lang="en-US" b="1" u="sng" dirty="0">
                <a:solidFill>
                  <a:srgbClr val="FF0000"/>
                </a:solidFill>
              </a:rPr>
              <a:t> / </a:t>
            </a:r>
            <a:r>
              <a:rPr lang="en-US" b="1" u="sng" dirty="0">
                <a:solidFill>
                  <a:srgbClr val="FF0000"/>
                </a:solidFill>
                <a:hlinkClick r:id="rId3"/>
              </a:rPr>
              <a:t>Database </a:t>
            </a:r>
            <a:r>
              <a:rPr lang="en-US" b="1" u="sng" dirty="0" smtClean="0">
                <a:solidFill>
                  <a:srgbClr val="FF0000"/>
                </a:solidFill>
                <a:hlinkClick r:id="rId3"/>
              </a:rPr>
              <a:t>Administration</a:t>
            </a:r>
            <a:endParaRPr lang="en-US" b="1" u="sng" dirty="0" smtClean="0">
              <a:solidFill>
                <a:srgbClr val="FF0000"/>
              </a:solidFill>
            </a:endParaRPr>
          </a:p>
          <a:p>
            <a:endParaRPr lang="el-GR" b="1" u="sng" dirty="0">
              <a:solidFill>
                <a:srgbClr val="FF0000"/>
              </a:solidFill>
            </a:endParaRPr>
          </a:p>
        </p:txBody>
      </p:sp>
      <p:sp>
        <p:nvSpPr>
          <p:cNvPr id="5" name="Rectangle 4"/>
          <p:cNvSpPr/>
          <p:nvPr/>
        </p:nvSpPr>
        <p:spPr>
          <a:xfrm>
            <a:off x="611560" y="1028343"/>
            <a:ext cx="7272808" cy="4524315"/>
          </a:xfrm>
          <a:prstGeom prst="rect">
            <a:avLst/>
          </a:prstGeom>
        </p:spPr>
        <p:txBody>
          <a:bodyPr wrap="square">
            <a:spAutoFit/>
          </a:bodyPr>
          <a:lstStyle/>
          <a:p>
            <a:r>
              <a:rPr lang="en-US" sz="2400" b="1" dirty="0" smtClean="0"/>
              <a:t>Oracle Distributed </a:t>
            </a:r>
            <a:r>
              <a:rPr lang="en-US" sz="2400" b="1" dirty="0"/>
              <a:t>Database Architecture</a:t>
            </a:r>
          </a:p>
          <a:p>
            <a:endParaRPr lang="en-US" sz="2400" dirty="0" smtClean="0"/>
          </a:p>
          <a:p>
            <a:r>
              <a:rPr lang="en-US" sz="2400" dirty="0" smtClean="0"/>
              <a:t>“A </a:t>
            </a:r>
            <a:r>
              <a:rPr lang="en-US" sz="2400" dirty="0"/>
              <a:t>distributed database system allows applications to access data from local and remote databases. In a homogenous distributed database system, each database is an Oracle Database. In a heterogeneous distributed database system, at least one of the databases is not an Oracle Database. Distributed databases use a client/server architecture to process information </a:t>
            </a:r>
            <a:r>
              <a:rPr lang="en-US" sz="2400" dirty="0" smtClean="0"/>
              <a:t>requests”.</a:t>
            </a:r>
          </a:p>
          <a:p>
            <a:endParaRPr lang="en-US" sz="2400" dirty="0">
              <a:effectLst/>
            </a:endParaRPr>
          </a:p>
          <a:p>
            <a:endParaRPr lang="en-US" sz="2400" dirty="0">
              <a:effectLst/>
            </a:endParaRPr>
          </a:p>
        </p:txBody>
      </p:sp>
    </p:spTree>
    <p:extLst>
      <p:ext uri="{BB962C8B-B14F-4D97-AF65-F5344CB8AC3E}">
        <p14:creationId xmlns:p14="http://schemas.microsoft.com/office/powerpoint/2010/main" val="2164553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16</a:t>
            </a:fld>
            <a:endParaRPr lang="el-GR"/>
          </a:p>
        </p:txBody>
      </p:sp>
      <p:sp>
        <p:nvSpPr>
          <p:cNvPr id="4" name="Rectangle 3"/>
          <p:cNvSpPr/>
          <p:nvPr/>
        </p:nvSpPr>
        <p:spPr>
          <a:xfrm>
            <a:off x="323528" y="5009108"/>
            <a:ext cx="7776864" cy="1754326"/>
          </a:xfrm>
          <a:prstGeom prst="rect">
            <a:avLst/>
          </a:prstGeom>
        </p:spPr>
        <p:txBody>
          <a:bodyPr wrap="square">
            <a:spAutoFit/>
          </a:bodyPr>
          <a:lstStyle/>
          <a:p>
            <a:r>
              <a:rPr lang="el-GR" b="1" dirty="0">
                <a:solidFill>
                  <a:srgbClr val="FF0000"/>
                </a:solidFill>
              </a:rPr>
              <a:t>Ομοιογενής κατανεμημένη βάση δεδομένων στο προϊόν της Oracle.</a:t>
            </a:r>
            <a:r>
              <a:rPr lang="en-US" dirty="0" smtClean="0"/>
              <a:t>. </a:t>
            </a:r>
            <a:r>
              <a:rPr lang="el-GR" dirty="0"/>
              <a:t>Το σχήμα παρουσιάζει τρεις βάσεις δεδομένων της εταιρείας ACME: headquarters, sales, manufacturing. Κάθε βάση δεδομένων συνδέεται με διάφορα συστήματα πελατών </a:t>
            </a:r>
            <a:r>
              <a:rPr lang="en-US" dirty="0" smtClean="0"/>
              <a:t>(client systems) </a:t>
            </a:r>
            <a:r>
              <a:rPr lang="el-GR" dirty="0" smtClean="0"/>
              <a:t>στα </a:t>
            </a:r>
            <a:r>
              <a:rPr lang="el-GR" dirty="0"/>
              <a:t>κεντρικά γραφεία και στα τμήματα πωλήσεων και </a:t>
            </a:r>
            <a:r>
              <a:rPr lang="el-GR" dirty="0" smtClean="0"/>
              <a:t>κατασκευών</a:t>
            </a:r>
            <a:r>
              <a:rPr lang="en-US" dirty="0"/>
              <a:t> </a:t>
            </a:r>
            <a:endParaRPr lang="el-GR" dirty="0" smtClean="0"/>
          </a:p>
          <a:p>
            <a:r>
              <a:rPr lang="el-GR" sz="1200" b="1" dirty="0" smtClean="0"/>
              <a:t>βλέπε και</a:t>
            </a:r>
            <a:r>
              <a:rPr lang="el-GR" b="1" dirty="0" smtClean="0"/>
              <a:t> </a:t>
            </a:r>
            <a:r>
              <a:rPr lang="en-US" sz="1200" b="1" dirty="0" smtClean="0">
                <a:solidFill>
                  <a:srgbClr val="FF0000"/>
                </a:solidFill>
                <a:hlinkClick r:id="rId2"/>
              </a:rPr>
              <a:t>https</a:t>
            </a:r>
            <a:r>
              <a:rPr lang="en-US" sz="1200" b="1" dirty="0">
                <a:solidFill>
                  <a:srgbClr val="FF0000"/>
                </a:solidFill>
                <a:hlinkClick r:id="rId2"/>
              </a:rPr>
              <a:t>://</a:t>
            </a:r>
            <a:r>
              <a:rPr lang="en-US" sz="1200" b="1" dirty="0" smtClean="0">
                <a:solidFill>
                  <a:srgbClr val="FF0000"/>
                </a:solidFill>
                <a:hlinkClick r:id="rId2"/>
              </a:rPr>
              <a:t>docs.oracle.com/cd/B28359_01/server.111/b28310/ds_concepts001.htm#ADMIN12074</a:t>
            </a:r>
            <a:endParaRPr lang="el-GR" sz="1200" b="1" dirty="0">
              <a:solidFill>
                <a:srgbClr val="FF0000"/>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144" y="465187"/>
            <a:ext cx="6809183" cy="4187949"/>
          </a:xfrm>
          <a:prstGeom prst="rect">
            <a:avLst/>
          </a:prstGeom>
        </p:spPr>
      </p:pic>
    </p:spTree>
    <p:extLst>
      <p:ext uri="{BB962C8B-B14F-4D97-AF65-F5344CB8AC3E}">
        <p14:creationId xmlns:p14="http://schemas.microsoft.com/office/powerpoint/2010/main" val="345625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17</a:t>
            </a:fld>
            <a:endParaRPr lang="el-GR"/>
          </a:p>
        </p:txBody>
      </p:sp>
      <p:sp>
        <p:nvSpPr>
          <p:cNvPr id="4" name="Rectangle 3"/>
          <p:cNvSpPr/>
          <p:nvPr/>
        </p:nvSpPr>
        <p:spPr>
          <a:xfrm>
            <a:off x="179512" y="4293096"/>
            <a:ext cx="8784976" cy="2523768"/>
          </a:xfrm>
          <a:prstGeom prst="rect">
            <a:avLst/>
          </a:prstGeom>
        </p:spPr>
        <p:txBody>
          <a:bodyPr wrap="square">
            <a:spAutoFit/>
          </a:bodyPr>
          <a:lstStyle/>
          <a:p>
            <a:r>
              <a:rPr lang="el-GR" b="1" dirty="0">
                <a:solidFill>
                  <a:srgbClr val="FF0000"/>
                </a:solidFill>
              </a:rPr>
              <a:t>Kατανεμημένο σύστημα βάσης δεδομένων στο προϊόν της Oracle. </a:t>
            </a:r>
            <a:r>
              <a:rPr lang="el-GR" dirty="0"/>
              <a:t>Υπάρχουν δύο βάσεις δεδομένων </a:t>
            </a:r>
            <a:r>
              <a:rPr lang="el-GR" dirty="0" smtClean="0"/>
              <a:t>(</a:t>
            </a:r>
            <a:r>
              <a:rPr lang="el-GR" dirty="0"/>
              <a:t>Headquarters, </a:t>
            </a:r>
            <a:r>
              <a:rPr lang="el-GR" dirty="0" smtClean="0"/>
              <a:t>Sales) που </a:t>
            </a:r>
            <a:r>
              <a:rPr lang="el-GR" dirty="0"/>
              <a:t>βρίσκονται σε χωριστούς </a:t>
            </a:r>
            <a:r>
              <a:rPr lang="el-GR" dirty="0" smtClean="0"/>
              <a:t>διακομιστές. </a:t>
            </a:r>
            <a:r>
              <a:rPr lang="el-GR" dirty="0"/>
              <a:t>Το σχήμα παρουσιάζει παραδείγματα άμεσων και έμμεσων συνδέσεων πελατών. Τα ερωτήματα γίνονται απευθείας (directly) στη βάση δεδομένων Headquarters ενώ τα ερωτήματα γίνονται έμμεσα (indirectly) στη βάση δεδομένων Sales μέσω της βάσης δεδομένων Headquarters, η οποία στη συνέχεια ενεργεί ως πελάτης (servers). Η επικοινωνία μεταξύ των εξυπηρετητών γίνεται μέσω </a:t>
            </a:r>
            <a:r>
              <a:rPr lang="el-GR" dirty="0" smtClean="0"/>
              <a:t>δικτύου και χρησιμοποιείται </a:t>
            </a:r>
            <a:r>
              <a:rPr lang="el-GR" dirty="0"/>
              <a:t>το </a:t>
            </a:r>
            <a:r>
              <a:rPr lang="el-GR" dirty="0" smtClean="0"/>
              <a:t>προϊόν Oracle </a:t>
            </a:r>
            <a:r>
              <a:rPr lang="el-GR" dirty="0"/>
              <a:t>Net</a:t>
            </a:r>
            <a:r>
              <a:rPr lang="el-GR" dirty="0" smtClean="0"/>
              <a:t>.</a:t>
            </a:r>
            <a:r>
              <a:rPr lang="el-GR" dirty="0"/>
              <a:t> </a:t>
            </a:r>
            <a:endParaRPr lang="el-GR" dirty="0" smtClean="0"/>
          </a:p>
          <a:p>
            <a:r>
              <a:rPr lang="el-GR" sz="1400" b="1" dirty="0" smtClean="0">
                <a:latin typeface="Arial" panose="020B0604020202020204" pitchFamily="34" charset="0"/>
                <a:ea typeface="Cambria" panose="02040503050406030204" pitchFamily="18" charset="0"/>
                <a:cs typeface="Arial" panose="020B0604020202020204" pitchFamily="34" charset="0"/>
              </a:rPr>
              <a:t>βλέπε και </a:t>
            </a:r>
            <a:r>
              <a:rPr lang="en-US" sz="1400" b="1" dirty="0" smtClean="0">
                <a:solidFill>
                  <a:srgbClr val="FF0000"/>
                </a:solidFill>
                <a:hlinkClick r:id="rId2"/>
              </a:rPr>
              <a:t>https</a:t>
            </a:r>
            <a:r>
              <a:rPr lang="en-US" sz="1400" b="1" dirty="0">
                <a:solidFill>
                  <a:srgbClr val="FF0000"/>
                </a:solidFill>
                <a:hlinkClick r:id="rId2"/>
              </a:rPr>
              <a:t>://</a:t>
            </a:r>
            <a:r>
              <a:rPr lang="en-US" sz="1400" b="1" dirty="0" smtClean="0">
                <a:solidFill>
                  <a:srgbClr val="FF0000"/>
                </a:solidFill>
                <a:hlinkClick r:id="rId2"/>
              </a:rPr>
              <a:t>docs.oracle.com/cd/B28359_01/server.111/b28310/ds_concepts001.htm#ADMIN12074</a:t>
            </a:r>
            <a:endParaRPr lang="el-GR" sz="1400" b="1" dirty="0">
              <a:solidFill>
                <a:srgbClr val="FF0000"/>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268213"/>
            <a:ext cx="6343650" cy="3952875"/>
          </a:xfrm>
          <a:prstGeom prst="rect">
            <a:avLst/>
          </a:prstGeom>
        </p:spPr>
      </p:pic>
    </p:spTree>
    <p:extLst>
      <p:ext uri="{BB962C8B-B14F-4D97-AF65-F5344CB8AC3E}">
        <p14:creationId xmlns:p14="http://schemas.microsoft.com/office/powerpoint/2010/main" val="14815718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74128"/>
            <a:ext cx="8229600" cy="907200"/>
          </a:xfrm>
        </p:spPr>
        <p:txBody>
          <a:bodyPr>
            <a:noAutofit/>
          </a:bodyPr>
          <a:lstStyle/>
          <a:p>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Cloud computing metaphor: the group of networked elements providing services need not be individually addressed or managed by users; instead, the entire provider-managed suite of hardware and software can be thought of as an amorphous cloud. Created by Sam Johnston using </a:t>
            </a:r>
            <a:r>
              <a:rPr lang="en-US" sz="1200" dirty="0" err="1" smtClean="0">
                <a:hlinkClick r:id="rId2" tooltip="wikipedia:OmniGroup"/>
              </a:rPr>
              <a:t>OmniGroup</a:t>
            </a:r>
            <a:r>
              <a:rPr lang="en-US" sz="1200" dirty="0" err="1" smtClean="0"/>
              <a:t>'s</a:t>
            </a:r>
            <a:r>
              <a:rPr lang="en-US" sz="1200" dirty="0" smtClean="0"/>
              <a:t> </a:t>
            </a:r>
            <a:r>
              <a:rPr lang="en-US" sz="1200" dirty="0" smtClean="0">
                <a:hlinkClick r:id="rId3" tooltip="wikipedia:OmniGraffle"/>
              </a:rPr>
              <a:t>OmniGraffle</a:t>
            </a:r>
            <a:r>
              <a:rPr lang="en-US" sz="1200" dirty="0" smtClean="0"/>
              <a:t> and </a:t>
            </a:r>
            <a:r>
              <a:rPr lang="en-US" sz="1200" dirty="0" err="1" smtClean="0">
                <a:hlinkClick r:id="rId4" tooltip="Inkscape"/>
              </a:rPr>
              <a:t>Inkscape</a:t>
            </a:r>
            <a:r>
              <a:rPr lang="en-US" sz="1200" dirty="0" smtClean="0"/>
              <a:t/>
            </a:r>
            <a:br>
              <a:rPr lang="en-US" sz="1200" dirty="0" smtClean="0"/>
            </a:br>
            <a:r>
              <a:rPr lang="en-US" sz="1200" dirty="0" smtClean="0"/>
              <a:t>Diagram showing overview of cloud computing, with typical types of applications supported by that computing model.</a:t>
            </a:r>
            <a:br>
              <a:rPr lang="en-US" sz="1200" dirty="0" smtClean="0"/>
            </a:br>
            <a:r>
              <a:rPr lang="en-US" sz="1200" dirty="0" smtClean="0">
                <a:hlinkClick r:id="rId5"/>
              </a:rPr>
              <a:t>CC BY-SA 3.0</a:t>
            </a:r>
            <a:r>
              <a:rPr lang="en-US" sz="1200" dirty="0" smtClean="0"/>
              <a:t/>
            </a:r>
            <a:br>
              <a:rPr lang="en-US" sz="1200" dirty="0" smtClean="0"/>
            </a:br>
            <a:endParaRPr lang="el-GR" sz="12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18</a:t>
            </a:fld>
            <a:endParaRPr lang="el-GR"/>
          </a:p>
        </p:txBody>
      </p:sp>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3049" y="0"/>
            <a:ext cx="6669271" cy="6035690"/>
          </a:xfrm>
          <a:prstGeom prst="rect">
            <a:avLst/>
          </a:prstGeom>
        </p:spPr>
      </p:pic>
    </p:spTree>
    <p:extLst>
      <p:ext uri="{BB962C8B-B14F-4D97-AF65-F5344CB8AC3E}">
        <p14:creationId xmlns:p14="http://schemas.microsoft.com/office/powerpoint/2010/main" val="1860027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01008"/>
            <a:ext cx="8229600" cy="2736304"/>
          </a:xfrm>
        </p:spPr>
        <p:txBody>
          <a:bodyPr>
            <a:noAutofit/>
          </a:bodyPr>
          <a:lstStyle/>
          <a:p>
            <a:r>
              <a:rPr lang="el-GR" sz="2000" dirty="0"/>
              <a:t>Στην πρώτη συνάντηση γίνεται παρουσίαση του μαθήματος και μία σύντομη και περιεκτική επισκόπηση κάποιων βασικών εννοιών των Βάσεων Δεδομένων. </a:t>
            </a:r>
            <a:br>
              <a:rPr lang="el-GR" sz="2000" dirty="0"/>
            </a:br>
            <a:r>
              <a:rPr lang="el-GR" sz="2000" dirty="0"/>
              <a:t>Η διεκπεραίωση των θεμάτων γίνεται κυρίως με χρήση παραδειγμάτων. Έτσι στην αρχική ενότητα αναφέρονται σημαντικές έννοιες - εργαλεία για το μάθημα, όπως: σχεσιακό μοντέλο, μοντέλο οντοτήτων-συσχετίσεων. Τέλος, η ενότητα θα προσεγγίσει για πρώτη φορά το σημαντικό θέμα της διαχείρισης βάσης δεδομένων με γλώσσα SQL. </a:t>
            </a:r>
            <a:br>
              <a:rPr lang="el-GR" sz="2000" dirty="0"/>
            </a:br>
            <a:endParaRPr lang="el-GR" sz="20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pic>
        <p:nvPicPr>
          <p:cNvPr id="6148" name="Picture 5" descr="Skourlas phot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1419225"/>
            <a:ext cx="15240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Line 7"/>
          <p:cNvSpPr>
            <a:spLocks noChangeShapeType="1"/>
          </p:cNvSpPr>
          <p:nvPr/>
        </p:nvSpPr>
        <p:spPr bwMode="auto">
          <a:xfrm>
            <a:off x="2286000" y="2424113"/>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150" name="Line 8"/>
          <p:cNvSpPr>
            <a:spLocks noChangeShapeType="1"/>
          </p:cNvSpPr>
          <p:nvPr/>
        </p:nvSpPr>
        <p:spPr bwMode="auto">
          <a:xfrm>
            <a:off x="5181600" y="2438400"/>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 name="Title 3"/>
          <p:cNvSpPr>
            <a:spLocks noGrp="1"/>
          </p:cNvSpPr>
          <p:nvPr>
            <p:ph type="title"/>
          </p:nvPr>
        </p:nvSpPr>
        <p:spPr/>
        <p:txBody>
          <a:bodyPr>
            <a:normAutofit/>
          </a:bodyPr>
          <a:lstStyle/>
          <a:p>
            <a:r>
              <a:rPr lang="el-GR" sz="3600" dirty="0"/>
              <a:t>Εναρκτήρια συνάντηση</a:t>
            </a:r>
          </a:p>
        </p:txBody>
      </p:sp>
      <p:sp>
        <p:nvSpPr>
          <p:cNvPr id="10" name="Slide Number Placeholder 3"/>
          <p:cNvSpPr>
            <a:spLocks noGrp="1"/>
          </p:cNvSpPr>
          <p:nvPr>
            <p:ph type="sldNum" sz="quarter" idx="12"/>
          </p:nvPr>
        </p:nvSpPr>
        <p:spPr>
          <a:xfrm>
            <a:off x="6553200" y="6356350"/>
            <a:ext cx="2133600" cy="365125"/>
          </a:xfrm>
        </p:spPr>
        <p:txBody>
          <a:bodyPr/>
          <a:lstStyle/>
          <a:p>
            <a:pPr>
              <a:defRPr/>
            </a:pPr>
            <a:r>
              <a:rPr lang="en-US" dirty="0" smtClean="0"/>
              <a:t>1</a:t>
            </a:r>
            <a:endParaRPr lang="el-GR"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Περιγραφή Μαθήματος</a:t>
            </a:r>
            <a:endParaRPr lang="el-GR" sz="3600" dirty="0"/>
          </a:p>
        </p:txBody>
      </p:sp>
      <p:sp>
        <p:nvSpPr>
          <p:cNvPr id="3" name="Content Placeholder 2"/>
          <p:cNvSpPr>
            <a:spLocks noGrp="1"/>
          </p:cNvSpPr>
          <p:nvPr>
            <p:ph idx="1"/>
          </p:nvPr>
        </p:nvSpPr>
        <p:spPr/>
        <p:txBody>
          <a:bodyPr>
            <a:noAutofit/>
          </a:bodyPr>
          <a:lstStyle/>
          <a:p>
            <a:r>
              <a:rPr lang="el-GR" altLang="el-GR" sz="2000" dirty="0">
                <a:cs typeface="Arial" charset="0"/>
              </a:rPr>
              <a:t>Το μάθημα αποτελεί το βασικό εισαγωγικό μάθημα στην τεχνολογία και τις έννοιες των Βάσεων Δεδομένων (ΒΔ), των Συστημάτων Βάσεων Δεδομένων (ΣΒΔ) και στην ανάπτυξη εφαρμογών με χρήση Συστημάτων Διαχείρισης Βάσεων Δεδομένων (ΣΔΒΔ). </a:t>
            </a:r>
          </a:p>
          <a:p>
            <a:r>
              <a:rPr lang="el-GR" altLang="el-GR" sz="2000" dirty="0" smtClean="0">
                <a:cs typeface="Arial" charset="0"/>
              </a:rPr>
              <a:t>Η </a:t>
            </a:r>
            <a:r>
              <a:rPr lang="el-GR" altLang="el-GR" sz="2000" dirty="0">
                <a:cs typeface="Arial" charset="0"/>
              </a:rPr>
              <a:t>ύλη του μαθήματος στοχεύει στην εισαγωγή στις απαραίτητες βασικές έννοιες των ΒΔ, των ΣΒΔ και των ΣΔΒΔ  ώστε οι φοιτητές να κατανοήσουν την τεχνολογία των ΒΔ, των ΣΒΔ και των Προϊόντων Διαχείρισης Βάσεων Δεδομένων (ΠΔΒΔ). Έμφαση δίδεται στην παρουσίαση των εννοιών της σχεδίασης ΒΔ (μοντελοποίηση-κανονικοποίηση) και στην υλοποίηση με χρήση ΠΔΒΔ που υποστηρίζουν τη γλώσσα SQL, έτσι ώστε οι φοιτητές να έχουν μία συνολική αντίληψη των διαδικασιών και μεθοδολογιών σχεδιασμού και υλοποίησης ΣΒΔ. Με αυτή την έννοια το μάθημα αποτελεί τη βάση πάνω στην οποία συγκεκριμένες μεθοδολογίες και τεχνικές σχεδιασμού και ανάπτυξης ΣΒΔ αναπτύσσονται στο πλαίσιο του μαθήματος «Βάσης Δεδομένων ΙΙ». </a:t>
            </a:r>
          </a:p>
          <a:p>
            <a:endParaRPr lang="el-GR" altLang="el-GR" sz="2000" dirty="0">
              <a:cs typeface="Arial" charset="0"/>
            </a:endParaRPr>
          </a:p>
          <a:p>
            <a:endParaRPr lang="el-GR" sz="20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19</a:t>
            </a:r>
            <a:endParaRPr lang="el-GR" dirty="0"/>
          </a:p>
        </p:txBody>
      </p:sp>
    </p:spTree>
    <p:extLst>
      <p:ext uri="{BB962C8B-B14F-4D97-AF65-F5344CB8AC3E}">
        <p14:creationId xmlns:p14="http://schemas.microsoft.com/office/powerpoint/2010/main" val="11548931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Μαθησιακά Αποτελέσματα</a:t>
            </a:r>
            <a:endParaRPr lang="el-GR" sz="3600" dirty="0"/>
          </a:p>
        </p:txBody>
      </p:sp>
      <p:sp>
        <p:nvSpPr>
          <p:cNvPr id="3" name="Content Placeholder 2"/>
          <p:cNvSpPr>
            <a:spLocks noGrp="1"/>
          </p:cNvSpPr>
          <p:nvPr>
            <p:ph idx="1"/>
          </p:nvPr>
        </p:nvSpPr>
        <p:spPr>
          <a:xfrm>
            <a:off x="457200" y="1196752"/>
            <a:ext cx="8229600" cy="5400600"/>
          </a:xfrm>
        </p:spPr>
        <p:txBody>
          <a:bodyPr>
            <a:normAutofit fontScale="25000" lnSpcReduction="20000"/>
          </a:bodyPr>
          <a:lstStyle/>
          <a:p>
            <a:pPr marL="0" indent="0">
              <a:buNone/>
            </a:pPr>
            <a:r>
              <a:rPr lang="el-GR" altLang="el-GR" sz="8000" dirty="0">
                <a:cs typeface="Arial" charset="0"/>
              </a:rPr>
              <a:t>Κύριος στόχος του μαθήματος είναι να εφοδιάσει τους φοιτητές με τις απαραίτητες γνώσεις  έτσι ώστε να είναι ικανοί να σχεδιάσουν  ΒΔ και ΣΒΔ και να υλοποιήσουν ΒΔ με χρήση γλώσσας SQL.</a:t>
            </a:r>
          </a:p>
          <a:p>
            <a:pPr marL="0" indent="0">
              <a:buNone/>
            </a:pPr>
            <a:endParaRPr lang="el-GR" altLang="el-GR" sz="8000" dirty="0">
              <a:cs typeface="Arial" charset="0"/>
            </a:endParaRPr>
          </a:p>
          <a:p>
            <a:pPr marL="0" indent="0">
              <a:buNone/>
            </a:pPr>
            <a:r>
              <a:rPr lang="el-GR" altLang="el-GR" sz="8000" dirty="0">
                <a:cs typeface="Arial" charset="0"/>
              </a:rPr>
              <a:t>Με την επιτυχή ολοκλήρωση του μαθήματος οι φοιτητές:</a:t>
            </a:r>
          </a:p>
          <a:p>
            <a:pPr marL="0" indent="0">
              <a:buNone/>
            </a:pPr>
            <a:r>
              <a:rPr lang="el-GR" altLang="el-GR" sz="8000" dirty="0" smtClean="0">
                <a:cs typeface="Arial" charset="0"/>
              </a:rPr>
              <a:t>● θα </a:t>
            </a:r>
            <a:r>
              <a:rPr lang="el-GR" altLang="el-GR" sz="8000" dirty="0">
                <a:cs typeface="Arial" charset="0"/>
              </a:rPr>
              <a:t>έχουν κατανοήσει τα βασικά εργαλεία της τεχνολογίας ΒΔ και γνωστών ΠΔΒΔ,</a:t>
            </a:r>
          </a:p>
          <a:p>
            <a:pPr marL="0" indent="0">
              <a:buNone/>
            </a:pPr>
            <a:r>
              <a:rPr lang="el-GR" altLang="el-GR" sz="8000" dirty="0" smtClean="0">
                <a:cs typeface="Arial" charset="0"/>
              </a:rPr>
              <a:t>● θα </a:t>
            </a:r>
            <a:r>
              <a:rPr lang="el-GR" altLang="el-GR" sz="8000" dirty="0">
                <a:cs typeface="Arial" charset="0"/>
              </a:rPr>
              <a:t>είναι σε θέση να αναλύσουν επιχειρησιακούς κανόνες–περιορισμούς για να σχεδιάσουν ΒΔ,</a:t>
            </a:r>
          </a:p>
          <a:p>
            <a:pPr marL="0" indent="0">
              <a:buNone/>
            </a:pPr>
            <a:r>
              <a:rPr lang="el-GR" altLang="el-GR" sz="8000" dirty="0" smtClean="0">
                <a:cs typeface="Arial" charset="0"/>
              </a:rPr>
              <a:t>● θα </a:t>
            </a:r>
            <a:r>
              <a:rPr lang="el-GR" altLang="el-GR" sz="8000" dirty="0">
                <a:cs typeface="Arial" charset="0"/>
              </a:rPr>
              <a:t>είναι σε θέση να εφαρμόσουν τις βασικές τεχνικές σχεδίασης και υλοποίησης απλών ΒΔ,</a:t>
            </a:r>
          </a:p>
          <a:p>
            <a:pPr marL="0" indent="0">
              <a:buNone/>
            </a:pPr>
            <a:r>
              <a:rPr lang="el-GR" altLang="el-GR" sz="8000" dirty="0" smtClean="0">
                <a:cs typeface="Arial" charset="0"/>
              </a:rPr>
              <a:t>● θα </a:t>
            </a:r>
            <a:r>
              <a:rPr lang="el-GR" altLang="el-GR" sz="8000" dirty="0">
                <a:cs typeface="Arial" charset="0"/>
              </a:rPr>
              <a:t>είναι σε θέση να εφαρμόσουν τις βασικές τεχνικές χρήσης γλώσσας SQL για την υλοποίηση ΣΒΔ,</a:t>
            </a:r>
          </a:p>
          <a:p>
            <a:pPr marL="0" indent="0">
              <a:buNone/>
            </a:pPr>
            <a:r>
              <a:rPr lang="el-GR" altLang="el-GR" sz="8000" dirty="0" smtClean="0">
                <a:cs typeface="Arial" charset="0"/>
              </a:rPr>
              <a:t>● θα </a:t>
            </a:r>
            <a:r>
              <a:rPr lang="el-GR" altLang="el-GR" sz="8000" dirty="0">
                <a:cs typeface="Arial" charset="0"/>
              </a:rPr>
              <a:t>έχουν κατανοήσει βασικά θέματα συναλλαγών (transactions), διαχείρισης βάσεων (database administration) και διαχείρισης όψεων (views)</a:t>
            </a:r>
          </a:p>
          <a:p>
            <a:pPr marL="0" indent="0">
              <a:buNone/>
            </a:pPr>
            <a:r>
              <a:rPr lang="el-GR" altLang="el-GR" sz="8000" dirty="0" smtClean="0">
                <a:cs typeface="Arial" charset="0"/>
              </a:rPr>
              <a:t>● θα </a:t>
            </a:r>
            <a:r>
              <a:rPr lang="el-GR" altLang="el-GR" sz="8000" dirty="0">
                <a:cs typeface="Arial" charset="0"/>
              </a:rPr>
              <a:t>έχουν συνεργαστεί με τους συμφοιτητές τους για να δημιουργήσουν και να παρουσιάσουν ένα σχέδιο σε μια μελέτη περίπτωσης έργου σχεδιασμού ΣΒΔ και υλοποίησης με χρήση γλώσσας SQL</a:t>
            </a:r>
          </a:p>
          <a:p>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20</a:t>
            </a:r>
            <a:endParaRPr lang="el-GR" dirty="0"/>
          </a:p>
        </p:txBody>
      </p:sp>
    </p:spTree>
    <p:extLst>
      <p:ext uri="{BB962C8B-B14F-4D97-AF65-F5344CB8AC3E}">
        <p14:creationId xmlns:p14="http://schemas.microsoft.com/office/powerpoint/2010/main" val="12835620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Περίγραμμα ύλης </a:t>
            </a:r>
            <a:r>
              <a:rPr lang="el-GR" sz="3600" dirty="0" smtClean="0"/>
              <a:t>µ</a:t>
            </a:r>
            <a:r>
              <a:rPr lang="el-GR" sz="3600" dirty="0" err="1" smtClean="0"/>
              <a:t>αθήµατος</a:t>
            </a:r>
            <a:endParaRPr lang="el-GR" sz="3600" dirty="0"/>
          </a:p>
        </p:txBody>
      </p:sp>
      <p:sp>
        <p:nvSpPr>
          <p:cNvPr id="3" name="Content Placeholder 2"/>
          <p:cNvSpPr>
            <a:spLocks noGrp="1"/>
          </p:cNvSpPr>
          <p:nvPr>
            <p:ph idx="1"/>
          </p:nvPr>
        </p:nvSpPr>
        <p:spPr>
          <a:xfrm>
            <a:off x="457200" y="1196752"/>
            <a:ext cx="8229600" cy="5328592"/>
          </a:xfrm>
        </p:spPr>
        <p:txBody>
          <a:bodyPr>
            <a:normAutofit fontScale="55000" lnSpcReduction="20000"/>
          </a:bodyPr>
          <a:lstStyle/>
          <a:p>
            <a:pPr marL="357188" indent="-357188">
              <a:lnSpc>
                <a:spcPct val="120000"/>
              </a:lnSpc>
              <a:spcBef>
                <a:spcPts val="600"/>
              </a:spcBef>
              <a:buFont typeface="+mj-lt"/>
              <a:buAutoNum type="arabicPeriod"/>
            </a:pPr>
            <a:r>
              <a:rPr lang="el-GR" altLang="el-GR" dirty="0" smtClean="0">
                <a:cs typeface="Arial" charset="0"/>
              </a:rPr>
              <a:t>Βάσεις </a:t>
            </a:r>
            <a:r>
              <a:rPr lang="el-GR" altLang="el-GR" dirty="0">
                <a:cs typeface="Arial" charset="0"/>
              </a:rPr>
              <a:t>δεδομένων, Συστήματα Βάσεων Δεδομένων, Συστήματα Διαχείρισης Βάσεων Δεδομένων, Αρχιτεκτονική Συστημάτων Διαχείρισης Βάσεων Δεδομένων. </a:t>
            </a:r>
          </a:p>
          <a:p>
            <a:pPr marL="357188" indent="-357188">
              <a:lnSpc>
                <a:spcPct val="120000"/>
              </a:lnSpc>
              <a:spcBef>
                <a:spcPts val="600"/>
              </a:spcBef>
              <a:buFont typeface="+mj-lt"/>
              <a:buAutoNum type="arabicPeriod"/>
            </a:pPr>
            <a:r>
              <a:rPr lang="el-GR" altLang="el-GR" dirty="0" smtClean="0">
                <a:cs typeface="Arial" charset="0"/>
              </a:rPr>
              <a:t>Δομές </a:t>
            </a:r>
            <a:r>
              <a:rPr lang="el-GR" altLang="el-GR" dirty="0">
                <a:cs typeface="Arial" charset="0"/>
              </a:rPr>
              <a:t>Δεδομένων για Βάσεις Δεδομένων. Κλασσικά μοντέλα βάσεων δεδομένων (Ιεραρχικό, Δικτυωτό). Σχεσιακό μοντέλο δεδομένων. Σχεσιακή άλγεβρα, Σχεσιακός λογισμός και QBE.</a:t>
            </a:r>
          </a:p>
          <a:p>
            <a:pPr marL="357188" indent="-357188">
              <a:lnSpc>
                <a:spcPct val="120000"/>
              </a:lnSpc>
              <a:spcBef>
                <a:spcPts val="600"/>
              </a:spcBef>
              <a:buFont typeface="+mj-lt"/>
              <a:buAutoNum type="arabicPeriod"/>
            </a:pPr>
            <a:r>
              <a:rPr lang="el-GR" altLang="el-GR" dirty="0" smtClean="0">
                <a:cs typeface="Arial" charset="0"/>
              </a:rPr>
              <a:t>Μοντελοποίηση</a:t>
            </a:r>
            <a:r>
              <a:rPr lang="el-GR" altLang="el-GR" dirty="0">
                <a:cs typeface="Arial" charset="0"/>
              </a:rPr>
              <a:t>. Ενοιολογικά μοντέλα. Μοντέλο Οντοτήτων–Συσχετίσεων.</a:t>
            </a:r>
          </a:p>
          <a:p>
            <a:pPr marL="357188" indent="-357188">
              <a:lnSpc>
                <a:spcPct val="120000"/>
              </a:lnSpc>
              <a:spcBef>
                <a:spcPts val="600"/>
              </a:spcBef>
              <a:buFont typeface="+mj-lt"/>
              <a:buAutoNum type="arabicPeriod"/>
            </a:pPr>
            <a:r>
              <a:rPr lang="el-GR" altLang="el-GR" dirty="0" smtClean="0">
                <a:cs typeface="Arial" charset="0"/>
              </a:rPr>
              <a:t>Λογικός </a:t>
            </a:r>
            <a:r>
              <a:rPr lang="el-GR" altLang="el-GR" dirty="0">
                <a:cs typeface="Arial" charset="0"/>
              </a:rPr>
              <a:t>σχεδιασμός σχεσιακών βάσεων δεδομένων. Κανονικοποίηση. Συναρτησιακές εξαρτήσεις και κανονικοποίηση.</a:t>
            </a:r>
          </a:p>
          <a:p>
            <a:pPr marL="357188" indent="-357188">
              <a:lnSpc>
                <a:spcPct val="120000"/>
              </a:lnSpc>
              <a:spcBef>
                <a:spcPts val="600"/>
              </a:spcBef>
              <a:buFont typeface="+mj-lt"/>
              <a:buAutoNum type="arabicPeriod"/>
            </a:pPr>
            <a:r>
              <a:rPr lang="el-GR" altLang="el-GR" dirty="0" smtClean="0">
                <a:cs typeface="Arial" charset="0"/>
              </a:rPr>
              <a:t>Γλώσσες </a:t>
            </a:r>
            <a:r>
              <a:rPr lang="el-GR" altLang="el-GR" dirty="0">
                <a:cs typeface="Arial" charset="0"/>
              </a:rPr>
              <a:t>για βάσεις δεδομένων. Γλώσσα SQL. Πρότυπο SQL3.</a:t>
            </a:r>
          </a:p>
          <a:p>
            <a:pPr marL="357188" indent="-357188">
              <a:lnSpc>
                <a:spcPct val="120000"/>
              </a:lnSpc>
              <a:spcBef>
                <a:spcPts val="600"/>
              </a:spcBef>
              <a:buFont typeface="+mj-lt"/>
              <a:buAutoNum type="arabicPeriod"/>
            </a:pPr>
            <a:r>
              <a:rPr lang="el-GR" altLang="el-GR" dirty="0" smtClean="0">
                <a:cs typeface="Arial" charset="0"/>
              </a:rPr>
              <a:t>Όψεις </a:t>
            </a:r>
            <a:r>
              <a:rPr lang="el-GR" altLang="el-GR" dirty="0">
                <a:cs typeface="Arial" charset="0"/>
              </a:rPr>
              <a:t>(views). Ενημερωσιμότητα  όψεων.</a:t>
            </a:r>
          </a:p>
          <a:p>
            <a:pPr marL="357188" indent="-357188">
              <a:lnSpc>
                <a:spcPct val="120000"/>
              </a:lnSpc>
              <a:spcBef>
                <a:spcPts val="600"/>
              </a:spcBef>
              <a:buFont typeface="+mj-lt"/>
              <a:buAutoNum type="arabicPeriod"/>
            </a:pPr>
            <a:r>
              <a:rPr lang="el-GR" altLang="el-GR" dirty="0" smtClean="0">
                <a:cs typeface="Arial" charset="0"/>
              </a:rPr>
              <a:t>Θέματα </a:t>
            </a:r>
            <a:r>
              <a:rPr lang="el-GR" altLang="el-GR" dirty="0">
                <a:cs typeface="Arial" charset="0"/>
              </a:rPr>
              <a:t>διαχείρισης και λειτουργίας βάσεων δεδομένων. Ακεραιότητα, βελτιστοποίηση, αναδιοργάνωση, ασφάλεια, λειτουργικότητα, κ.λπ.</a:t>
            </a:r>
          </a:p>
          <a:p>
            <a:pPr marL="357188" indent="-357188">
              <a:lnSpc>
                <a:spcPct val="120000"/>
              </a:lnSpc>
              <a:spcBef>
                <a:spcPts val="600"/>
              </a:spcBef>
              <a:buFont typeface="+mj-lt"/>
              <a:buAutoNum type="arabicPeriod"/>
            </a:pPr>
            <a:r>
              <a:rPr lang="el-GR" altLang="el-GR" dirty="0" smtClean="0">
                <a:cs typeface="Arial" charset="0"/>
              </a:rPr>
              <a:t>Ο </a:t>
            </a:r>
            <a:r>
              <a:rPr lang="el-GR" altLang="el-GR" dirty="0">
                <a:cs typeface="Arial" charset="0"/>
              </a:rPr>
              <a:t>Ρόλος και τα καθήκοντα του Διαχειριστή Βάσεων Δεδομένων.</a:t>
            </a:r>
          </a:p>
          <a:p>
            <a:pPr marL="357188" indent="-357188">
              <a:lnSpc>
                <a:spcPct val="120000"/>
              </a:lnSpc>
              <a:spcBef>
                <a:spcPts val="600"/>
              </a:spcBef>
              <a:buFont typeface="+mj-lt"/>
              <a:buAutoNum type="arabicPeriod"/>
            </a:pPr>
            <a:r>
              <a:rPr lang="el-GR" altLang="el-GR" dirty="0" smtClean="0">
                <a:cs typeface="Arial" charset="0"/>
              </a:rPr>
              <a:t>Συναλλαγές </a:t>
            </a:r>
            <a:r>
              <a:rPr lang="el-GR" altLang="el-GR" dirty="0">
                <a:cs typeface="Arial" charset="0"/>
              </a:rPr>
              <a:t>(transactions).</a:t>
            </a:r>
          </a:p>
          <a:p>
            <a:pPr marL="357188" indent="-357188">
              <a:lnSpc>
                <a:spcPct val="120000"/>
              </a:lnSpc>
              <a:spcBef>
                <a:spcPts val="600"/>
              </a:spcBef>
              <a:buFont typeface="+mj-lt"/>
              <a:buAutoNum type="arabicPeriod"/>
            </a:pPr>
            <a:r>
              <a:rPr lang="el-GR" altLang="el-GR" dirty="0" smtClean="0">
                <a:cs typeface="Arial" charset="0"/>
              </a:rPr>
              <a:t>Συστήματα </a:t>
            </a:r>
            <a:r>
              <a:rPr lang="el-GR" altLang="el-GR" dirty="0">
                <a:cs typeface="Arial" charset="0"/>
              </a:rPr>
              <a:t>αρχείων και φυσικός σχεδιασμός Βάσεων Δεδομένων. Εισαγωγή στη φυσική οργάνωση ΣΔΒΔ</a:t>
            </a:r>
          </a:p>
          <a:p>
            <a:pPr marL="357188" indent="-357188">
              <a:lnSpc>
                <a:spcPct val="120000"/>
              </a:lnSpc>
              <a:spcBef>
                <a:spcPts val="600"/>
              </a:spcBef>
              <a:buFont typeface="+mj-lt"/>
              <a:buAutoNum type="arabicPeriod"/>
            </a:pPr>
            <a:endParaRPr lang="el-GR" altLang="el-GR" dirty="0">
              <a:cs typeface="Arial" charset="0"/>
            </a:endParaRPr>
          </a:p>
          <a:p>
            <a:pPr marL="514350" indent="-514350">
              <a:buFont typeface="+mj-lt"/>
              <a:buAutoNum type="arabicPeriod"/>
            </a:pP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21</a:t>
            </a:r>
            <a:endParaRPr lang="el-GR" dirty="0"/>
          </a:p>
        </p:txBody>
      </p:sp>
    </p:spTree>
    <p:extLst>
      <p:ext uri="{BB962C8B-B14F-4D97-AF65-F5344CB8AC3E}">
        <p14:creationId xmlns:p14="http://schemas.microsoft.com/office/powerpoint/2010/main" val="25592785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a:bodyPr>
          <a:lstStyle/>
          <a:p>
            <a:pPr algn="l"/>
            <a:r>
              <a:rPr lang="el-GR" altLang="el-GR" sz="2400" dirty="0" smtClean="0"/>
              <a:t>Ενότητα 1:  Εισαγωγή στο μάθημα</a:t>
            </a:r>
          </a:p>
          <a:p>
            <a:pPr algn="l"/>
            <a:r>
              <a:rPr lang="el-GR" altLang="el-GR" sz="2400" dirty="0" smtClean="0"/>
              <a:t>Ενότητα 2: Εισαγωγή στις βάσεις δεδομένων: Βάσεις δεδομένων, Συστήματα Βάσεων Δεδομένων, Συστήματα Διαχείρισης Βάσεων Δεδομένων, Αρχιτεκτονική συστημάτων βάσεων δεδομένων, Εισαγωγή στις βάσεις δεδομένων: Βάσεις δεδομένων, Συστήματα Βάσεων Δεδομένων, Αρχιτεκτονική συστημάτων βάσεων δεδομένων, Συστήματα Διαχείρισης Βάσεων Δεδομένων, Μοντέλα δεδομένων (ιστορικά μοντέλα, Ιεραρχικό, Δικτυωτό), Σχεσιακό  μοντέλο</a:t>
            </a:r>
          </a:p>
          <a:p>
            <a:pPr algn="l"/>
            <a:r>
              <a:rPr lang="el-GR" altLang="el-GR" sz="2400" dirty="0" smtClean="0"/>
              <a:t>Ενότητα 3: Σχεσιακές βάσεις δεδομένων. Βασικές έννοιες δεδομένων: ανεξαρτησία δεδομένων, κανόνες ακεραιότητας, περιορισμοί κλπ. Σχεσιακή άλγεβρα</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22</a:t>
            </a:r>
            <a:endParaRPr lang="el-GR" dirty="0"/>
          </a:p>
        </p:txBody>
      </p:sp>
    </p:spTree>
    <p:extLst>
      <p:ext uri="{BB962C8B-B14F-4D97-AF65-F5344CB8AC3E}">
        <p14:creationId xmlns:p14="http://schemas.microsoft.com/office/powerpoint/2010/main" val="2513045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normAutofit/>
          </a:bodyPr>
          <a:lstStyle/>
          <a:p>
            <a:r>
              <a:rPr lang="el-GR" altLang="el-GR" sz="3600" b="1" smtClean="0"/>
              <a:t>Περιεχόμενα Μαθήματος</a:t>
            </a:r>
            <a:r>
              <a:rPr lang="en-US" altLang="el-GR" sz="3600" b="1" smtClean="0"/>
              <a:t> </a:t>
            </a:r>
            <a:r>
              <a:rPr lang="el-GR" altLang="el-GR" sz="3600" b="1" smtClean="0"/>
              <a:t>/ Ενότητες</a:t>
            </a:r>
            <a:endParaRPr lang="el-GR" altLang="el-GR" sz="3600" smtClean="0"/>
          </a:p>
        </p:txBody>
      </p:sp>
      <p:sp>
        <p:nvSpPr>
          <p:cNvPr id="10243" name="2 - Υπότιτλος"/>
          <p:cNvSpPr>
            <a:spLocks noGrp="1"/>
          </p:cNvSpPr>
          <p:nvPr>
            <p:ph idx="1"/>
          </p:nvPr>
        </p:nvSpPr>
        <p:spPr/>
        <p:txBody>
          <a:bodyPr>
            <a:normAutofit fontScale="92500"/>
          </a:bodyPr>
          <a:lstStyle/>
          <a:p>
            <a:pPr algn="l"/>
            <a:r>
              <a:rPr lang="el-GR" altLang="el-GR" sz="2600" dirty="0" smtClean="0"/>
              <a:t>Ενότητα 4: Σχεδίαση βάσεων δεδομένων. Εισαγωγή στη Μοντελοποίηση. Μοντέλο Οντοτήτων – Συσχετίσεων</a:t>
            </a:r>
          </a:p>
          <a:p>
            <a:pPr algn="l"/>
            <a:r>
              <a:rPr lang="el-GR" altLang="el-GR" sz="2600" dirty="0" smtClean="0"/>
              <a:t>Ενότητα 5: Σχεδίαση βάσεων δεδομένων. </a:t>
            </a:r>
            <a:r>
              <a:rPr lang="el-GR" altLang="el-GR" sz="2600" dirty="0" err="1" smtClean="0"/>
              <a:t>Κανονικοποίηση</a:t>
            </a:r>
            <a:endParaRPr lang="el-GR" altLang="el-GR" sz="2600" dirty="0" smtClean="0"/>
          </a:p>
          <a:p>
            <a:pPr algn="l"/>
            <a:r>
              <a:rPr lang="el-GR" altLang="el-GR" sz="2600" dirty="0" smtClean="0"/>
              <a:t>Ενότητα 6: Σχεδίαση βάσεων δεδομένων. Εμβάθυνση στη μοντελοποίηση και την </a:t>
            </a:r>
            <a:r>
              <a:rPr lang="el-GR" altLang="el-GR" sz="2600" dirty="0" err="1" smtClean="0"/>
              <a:t>Κανονικοποίηση</a:t>
            </a:r>
            <a:r>
              <a:rPr lang="el-GR" altLang="el-GR" sz="2600" dirty="0" smtClean="0"/>
              <a:t>. Ενοποίηση διαφορετικών συστημάτων βάσεων δεδομένων</a:t>
            </a:r>
          </a:p>
          <a:p>
            <a:pPr algn="l"/>
            <a:r>
              <a:rPr lang="el-GR" altLang="el-GR" sz="2600" dirty="0" smtClean="0"/>
              <a:t>Ενότητα 7: Σχεδίαση βάσεων δεδομένων. Παραδείγματα</a:t>
            </a:r>
          </a:p>
          <a:p>
            <a:r>
              <a:rPr lang="el-GR" altLang="el-GR" sz="2600" dirty="0" smtClean="0"/>
              <a:t>Ενότητα </a:t>
            </a:r>
            <a:r>
              <a:rPr lang="el-GR" altLang="el-GR" sz="2600" dirty="0"/>
              <a:t>8: Δομημένη Γλώσσα Επερωτήσεων (SQL) – Εισαγωγή στην υλοποίηση σχεσιακών βάσεων </a:t>
            </a:r>
            <a:r>
              <a:rPr lang="el-GR" altLang="el-GR" sz="2600" dirty="0" smtClean="0"/>
              <a:t>δεδομένων</a:t>
            </a:r>
            <a:endParaRPr lang="el-GR" altLang="el-GR" sz="2600" dirty="0"/>
          </a:p>
          <a:p>
            <a:r>
              <a:rPr lang="el-GR" altLang="el-GR" sz="2600" dirty="0"/>
              <a:t>Ενότητα 9: </a:t>
            </a:r>
            <a:r>
              <a:rPr lang="el-GR" altLang="el-GR" sz="2600" dirty="0" err="1"/>
              <a:t>Yλοποίηση</a:t>
            </a:r>
            <a:r>
              <a:rPr lang="el-GR" altLang="el-GR" sz="2600" dirty="0"/>
              <a:t> σχεσιακών βάσεων </a:t>
            </a:r>
            <a:r>
              <a:rPr lang="el-GR" altLang="el-GR" sz="2600" dirty="0" smtClean="0"/>
              <a:t>δεδομένων. </a:t>
            </a:r>
            <a:r>
              <a:rPr lang="el-GR" altLang="el-GR" sz="2600" dirty="0"/>
              <a:t>Σύνθετες εντολές </a:t>
            </a:r>
            <a:r>
              <a:rPr lang="en-US" altLang="el-GR" sz="2600" dirty="0" smtClean="0"/>
              <a:t>SQL</a:t>
            </a:r>
            <a:endParaRPr lang="el-GR" altLang="el-GR" sz="2600" dirty="0"/>
          </a:p>
          <a:p>
            <a:pPr algn="l"/>
            <a:endParaRPr lang="el-GR" altLang="el-GR"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23</a:t>
            </a:r>
            <a:endParaRPr lang="el-GR" dirty="0"/>
          </a:p>
        </p:txBody>
      </p:sp>
    </p:spTree>
    <p:extLst>
      <p:ext uri="{BB962C8B-B14F-4D97-AF65-F5344CB8AC3E}">
        <p14:creationId xmlns:p14="http://schemas.microsoft.com/office/powerpoint/2010/main" val="10590729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normAutofit/>
          </a:bodyPr>
          <a:lstStyle/>
          <a:p>
            <a:r>
              <a:rPr lang="el-GR" altLang="el-GR" sz="3600" b="1" smtClean="0"/>
              <a:t>Περιεχόμενα Μαθήματος</a:t>
            </a:r>
            <a:r>
              <a:rPr lang="en-US" altLang="el-GR" sz="3600" b="1" smtClean="0"/>
              <a:t> </a:t>
            </a:r>
            <a:r>
              <a:rPr lang="el-GR" altLang="el-GR" sz="3600" b="1" smtClean="0"/>
              <a:t>/ Ενότητες</a:t>
            </a:r>
            <a:endParaRPr lang="el-GR" altLang="el-GR" sz="3600" smtClean="0"/>
          </a:p>
        </p:txBody>
      </p:sp>
      <p:sp>
        <p:nvSpPr>
          <p:cNvPr id="11267" name="2 - Υπότιτλος"/>
          <p:cNvSpPr>
            <a:spLocks noGrp="1"/>
          </p:cNvSpPr>
          <p:nvPr>
            <p:ph idx="1"/>
          </p:nvPr>
        </p:nvSpPr>
        <p:spPr/>
        <p:txBody>
          <a:bodyPr>
            <a:normAutofit/>
          </a:bodyPr>
          <a:lstStyle/>
          <a:p>
            <a:pPr algn="l"/>
            <a:r>
              <a:rPr lang="el-GR" altLang="el-GR" sz="2400" dirty="0" smtClean="0"/>
              <a:t>Ενότητα 10: </a:t>
            </a:r>
            <a:r>
              <a:rPr lang="en-US" altLang="el-GR" sz="2400" dirty="0" smtClean="0"/>
              <a:t>Y</a:t>
            </a:r>
            <a:r>
              <a:rPr lang="el-GR" altLang="el-GR" sz="2400" dirty="0" err="1" smtClean="0"/>
              <a:t>λοποίηση</a:t>
            </a:r>
            <a:r>
              <a:rPr lang="el-GR" altLang="el-GR" sz="2400" dirty="0" smtClean="0"/>
              <a:t> σχεσιακών βάσεων δεδομένων. Δηλώσεις SQL που περιλαμβάνουν EXIST, ANY, ALL</a:t>
            </a:r>
          </a:p>
          <a:p>
            <a:pPr algn="l"/>
            <a:r>
              <a:rPr lang="el-GR" altLang="el-GR" sz="2400" dirty="0" smtClean="0"/>
              <a:t>Ενότητα 11: Ενιαίο παράδειγμα σχεδίασης σχεσιακής βάσης δεδομένων και υλοποίησης με Γλώσσα SQL</a:t>
            </a:r>
          </a:p>
          <a:p>
            <a:pPr algn="l"/>
            <a:r>
              <a:rPr lang="el-GR" altLang="el-GR" sz="2400" dirty="0" smtClean="0"/>
              <a:t>Ενότητα 12: Όψεις (</a:t>
            </a:r>
            <a:r>
              <a:rPr lang="en-US" altLang="el-GR" sz="2400" dirty="0" smtClean="0"/>
              <a:t>Views</a:t>
            </a:r>
            <a:r>
              <a:rPr lang="el-GR" altLang="el-GR" sz="2400" dirty="0" smtClean="0"/>
              <a:t>). </a:t>
            </a:r>
            <a:r>
              <a:rPr lang="el-GR" altLang="el-GR" sz="2400" dirty="0" err="1" smtClean="0"/>
              <a:t>Ενημερωσιμότητα</a:t>
            </a:r>
            <a:r>
              <a:rPr lang="el-GR" altLang="el-GR" sz="2400" dirty="0" smtClean="0"/>
              <a:t> όψεων </a:t>
            </a:r>
          </a:p>
          <a:p>
            <a:pPr algn="l"/>
            <a:r>
              <a:rPr lang="el-GR" altLang="el-GR" sz="2400" dirty="0" smtClean="0"/>
              <a:t>Ενότητα 13: Ο Ρόλος και τα καθήκοντα του Διαχειριστή Βάσεων Δεδομένων. Γλώσσα ελέγχου δεδομένων Δοσοληψίες. Δηλώσεις </a:t>
            </a:r>
            <a:r>
              <a:rPr lang="en-US" altLang="el-GR" sz="2400" dirty="0" smtClean="0"/>
              <a:t>COMMIT</a:t>
            </a:r>
            <a:r>
              <a:rPr lang="el-GR" altLang="el-GR" sz="2400" dirty="0" smtClean="0"/>
              <a:t>, </a:t>
            </a:r>
            <a:r>
              <a:rPr lang="en-US" altLang="el-GR" sz="2400" dirty="0" smtClean="0"/>
              <a:t>ROLLBACK</a:t>
            </a:r>
            <a:r>
              <a:rPr lang="el-GR" altLang="el-GR" sz="2400" dirty="0" smtClean="0"/>
              <a:t> της Γλώσσας </a:t>
            </a:r>
            <a:r>
              <a:rPr lang="en-US" altLang="el-GR" sz="2400" dirty="0" smtClean="0"/>
              <a:t>SQL</a:t>
            </a:r>
            <a:endParaRPr lang="el-GR" altLang="el-GR" sz="2400" dirty="0" smtClean="0"/>
          </a:p>
          <a:p>
            <a:pPr algn="l"/>
            <a:r>
              <a:rPr lang="el-GR" altLang="el-GR" sz="2400" dirty="0" smtClean="0"/>
              <a:t>Ενότητα </a:t>
            </a:r>
            <a:r>
              <a:rPr lang="en-US" altLang="el-GR" sz="2400" dirty="0" smtClean="0"/>
              <a:t>14: Case study: American Elections</a:t>
            </a:r>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24</a:t>
            </a:r>
            <a:endParaRPr lang="el-GR" dirty="0"/>
          </a:p>
        </p:txBody>
      </p:sp>
    </p:spTree>
    <p:extLst>
      <p:ext uri="{BB962C8B-B14F-4D97-AF65-F5344CB8AC3E}">
        <p14:creationId xmlns:p14="http://schemas.microsoft.com/office/powerpoint/2010/main" val="17143490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normAutofit/>
          </a:bodyPr>
          <a:lstStyle/>
          <a:p>
            <a:r>
              <a:rPr lang="el-GR" altLang="el-GR" sz="3600" dirty="0" smtClean="0"/>
              <a:t>Αξιολόγηση </a:t>
            </a:r>
            <a:r>
              <a:rPr lang="el-GR" altLang="el-GR" sz="3600" b="1" dirty="0" smtClean="0"/>
              <a:t>Μαθήματος</a:t>
            </a:r>
            <a:endParaRPr lang="el-GR" altLang="el-GR" sz="3600" dirty="0" smtClean="0"/>
          </a:p>
        </p:txBody>
      </p:sp>
      <p:sp>
        <p:nvSpPr>
          <p:cNvPr id="11267" name="2 - Υπότιτλος"/>
          <p:cNvSpPr>
            <a:spLocks noGrp="1"/>
          </p:cNvSpPr>
          <p:nvPr>
            <p:ph idx="1"/>
          </p:nvPr>
        </p:nvSpPr>
        <p:spPr/>
        <p:txBody>
          <a:bodyPr>
            <a:normAutofit/>
          </a:bodyPr>
          <a:lstStyle/>
          <a:p>
            <a:pPr marL="0" indent="0">
              <a:buNone/>
            </a:pPr>
            <a:r>
              <a:rPr lang="el-GR" altLang="el-GR" dirty="0"/>
              <a:t>Ι. Γραπτή τελική εξέταση (70%) που περιλαμβάνει:</a:t>
            </a:r>
          </a:p>
          <a:p>
            <a:pPr>
              <a:buFontTx/>
              <a:buChar char="-"/>
            </a:pPr>
            <a:r>
              <a:rPr lang="el-GR" altLang="el-GR" dirty="0" smtClean="0"/>
              <a:t>Ερωτήσεις </a:t>
            </a:r>
            <a:r>
              <a:rPr lang="el-GR" altLang="el-GR" dirty="0"/>
              <a:t>σύντομης </a:t>
            </a:r>
            <a:r>
              <a:rPr lang="el-GR" altLang="el-GR" dirty="0" smtClean="0"/>
              <a:t>απάντησης</a:t>
            </a:r>
          </a:p>
          <a:p>
            <a:pPr>
              <a:buFontTx/>
              <a:buChar char="-"/>
            </a:pPr>
            <a:r>
              <a:rPr lang="el-GR" altLang="el-GR" dirty="0" smtClean="0"/>
              <a:t>Επίλυση </a:t>
            </a:r>
            <a:r>
              <a:rPr lang="el-GR" altLang="el-GR" dirty="0"/>
              <a:t>προβλημάτων</a:t>
            </a:r>
          </a:p>
          <a:p>
            <a:pPr marL="0" indent="0">
              <a:buNone/>
            </a:pPr>
            <a:r>
              <a:rPr lang="el-GR" altLang="el-GR" dirty="0" smtClean="0"/>
              <a:t>-  Συγκριτική </a:t>
            </a:r>
            <a:r>
              <a:rPr lang="el-GR" altLang="el-GR" dirty="0"/>
              <a:t>αξιολόγηση στοιχείων θεωρίας</a:t>
            </a:r>
          </a:p>
          <a:p>
            <a:pPr marL="0" indent="0">
              <a:buNone/>
            </a:pPr>
            <a:r>
              <a:rPr lang="el-GR" altLang="el-GR" dirty="0"/>
              <a:t>ΙΙ. </a:t>
            </a:r>
            <a:r>
              <a:rPr lang="el-GR" altLang="el-GR" dirty="0" smtClean="0"/>
              <a:t>Εργαστηριακή άσκηση </a:t>
            </a:r>
            <a:r>
              <a:rPr lang="el-GR" altLang="el-GR" dirty="0"/>
              <a:t>(30%)</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2</a:t>
            </a:r>
            <a:fld id="{7E55E3B3-0445-4CFC-BED8-763D4409E61F}" type="slidenum">
              <a:rPr lang="el-GR" smtClean="0"/>
              <a:pPr>
                <a:defRPr/>
              </a:pPr>
              <a:t>25</a:t>
            </a:fld>
            <a:endParaRPr lang="el-GR" dirty="0"/>
          </a:p>
        </p:txBody>
      </p:sp>
    </p:spTree>
    <p:extLst>
      <p:ext uri="{BB962C8B-B14F-4D97-AF65-F5344CB8AC3E}">
        <p14:creationId xmlns:p14="http://schemas.microsoft.com/office/powerpoint/2010/main" val="6827022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a:t>
            </a:r>
            <a:endParaRPr lang="el-GR" dirty="0"/>
          </a:p>
        </p:txBody>
      </p:sp>
      <p:sp>
        <p:nvSpPr>
          <p:cNvPr id="3" name="Content Placeholder 2"/>
          <p:cNvSpPr>
            <a:spLocks noGrp="1"/>
          </p:cNvSpPr>
          <p:nvPr>
            <p:ph idx="1"/>
          </p:nvPr>
        </p:nvSpPr>
        <p:spPr>
          <a:xfrm>
            <a:off x="457200" y="1196752"/>
            <a:ext cx="8229600" cy="5661248"/>
          </a:xfrm>
        </p:spPr>
        <p:txBody>
          <a:bodyPr>
            <a:normAutofit fontScale="47500" lnSpcReduction="20000"/>
          </a:bodyPr>
          <a:lstStyle/>
          <a:p>
            <a:pPr marL="0" indent="0">
              <a:buNone/>
            </a:pPr>
            <a:r>
              <a:rPr lang="el-GR" dirty="0" smtClean="0"/>
              <a:t>1.  Jeffrey </a:t>
            </a:r>
            <a:r>
              <a:rPr lang="el-GR" dirty="0"/>
              <a:t>Ullman, Jennifer Widom, Βασικές αρχές για τα συστήματα βάσεων δεδομένων, έκδοση 2η, 2008, ISBN: 978-960-461-183-6, εκδόσεις Κλειδάριθμος </a:t>
            </a:r>
          </a:p>
          <a:p>
            <a:pPr marL="0" indent="0">
              <a:buNone/>
            </a:pPr>
            <a:r>
              <a:rPr lang="el-GR" dirty="0" smtClean="0"/>
              <a:t>2.  Elmasri </a:t>
            </a:r>
            <a:r>
              <a:rPr lang="el-GR" dirty="0"/>
              <a:t>Ramez, Navathe Shamkant, Θεμελιώδεις αρχές συστημάτων βάσεων δεδομένων, έκδοση 7η, αναθεωρημένη, 2016, εκδόσεις Δίαυλος</a:t>
            </a:r>
          </a:p>
          <a:p>
            <a:pPr marL="0" indent="0">
              <a:buNone/>
            </a:pPr>
            <a:r>
              <a:rPr lang="el-GR" dirty="0"/>
              <a:t>3</a:t>
            </a:r>
            <a:r>
              <a:rPr lang="el-GR" dirty="0" smtClean="0"/>
              <a:t>. Ramakrishnan </a:t>
            </a:r>
            <a:r>
              <a:rPr lang="el-GR" dirty="0"/>
              <a:t>Raghu, Gehrke Joahannes, Συστήματα διαχείρισης βάσεων δεδομένων, έκδοση 3η, 2012, ISBN: 978-960-418-411-8, εκδόσεις Τζιόλα </a:t>
            </a:r>
          </a:p>
          <a:p>
            <a:pPr marL="0" indent="0">
              <a:buNone/>
            </a:pPr>
            <a:r>
              <a:rPr lang="el-GR" dirty="0"/>
              <a:t>4</a:t>
            </a:r>
            <a:r>
              <a:rPr lang="el-GR" dirty="0" smtClean="0"/>
              <a:t>. Silberschatz </a:t>
            </a:r>
            <a:r>
              <a:rPr lang="el-GR" dirty="0"/>
              <a:t>A., Korth H.F., Sudarshan S., Συστήματα βάσεων δεδομένων – Η πλήρης θεωρία των βάσεων δεδομένων, έκδοση 6η, Εκδόσεις Γκιούρδα</a:t>
            </a:r>
          </a:p>
          <a:p>
            <a:pPr marL="0" indent="0">
              <a:buNone/>
            </a:pPr>
            <a:r>
              <a:rPr lang="el-GR" dirty="0"/>
              <a:t>5</a:t>
            </a:r>
            <a:r>
              <a:rPr lang="el-GR" dirty="0" smtClean="0"/>
              <a:t>. Garcia-Molina</a:t>
            </a:r>
            <a:r>
              <a:rPr lang="el-GR" dirty="0"/>
              <a:t>, Ullman, Widow, Συστήματα βάσεων δεδομένων, έκδοση 1η, 2012, ISBN: 978-960-524-309-8, Πανεπιστημιακές Εκδόσεις Κρήτης</a:t>
            </a:r>
          </a:p>
          <a:p>
            <a:pPr marL="0" indent="0">
              <a:buNone/>
            </a:pPr>
            <a:r>
              <a:rPr lang="el-GR" dirty="0"/>
              <a:t>6</a:t>
            </a:r>
            <a:r>
              <a:rPr lang="el-GR" dirty="0" smtClean="0"/>
              <a:t>.  Date </a:t>
            </a:r>
            <a:r>
              <a:rPr lang="el-GR" dirty="0"/>
              <a:t>A.J., An introduction to database systems, vol.1, Addison-Wesley</a:t>
            </a:r>
          </a:p>
          <a:p>
            <a:pPr marL="0" indent="0">
              <a:buNone/>
            </a:pPr>
            <a:r>
              <a:rPr lang="el-GR" dirty="0"/>
              <a:t>7</a:t>
            </a:r>
            <a:r>
              <a:rPr lang="el-GR" dirty="0" smtClean="0"/>
              <a:t>. Connolly </a:t>
            </a:r>
            <a:r>
              <a:rPr lang="el-GR" dirty="0"/>
              <a:t>T., Begg C., Database solutions. A step-by-step guide to building databases, Addison-Wesley</a:t>
            </a:r>
          </a:p>
          <a:p>
            <a:pPr marL="0" indent="0">
              <a:buNone/>
            </a:pPr>
            <a:r>
              <a:rPr lang="el-GR" dirty="0"/>
              <a:t>8</a:t>
            </a:r>
            <a:r>
              <a:rPr lang="el-GR" dirty="0" smtClean="0"/>
              <a:t>. Χρήστος </a:t>
            </a:r>
            <a:r>
              <a:rPr lang="el-GR" dirty="0"/>
              <a:t>Σκουρλάς, Σχεσιακές βάσεις δεδομένων, έκδοση 1η, 2000, ISBN: 960-8105-14-5, εκδόσεις Νέων Τεχνολογιών</a:t>
            </a:r>
          </a:p>
          <a:p>
            <a:pPr marL="0" indent="0">
              <a:buNone/>
            </a:pPr>
            <a:r>
              <a:rPr lang="el-GR" dirty="0"/>
              <a:t>9</a:t>
            </a:r>
            <a:r>
              <a:rPr lang="el-GR" dirty="0" smtClean="0"/>
              <a:t>. Βασίλειος </a:t>
            </a:r>
            <a:r>
              <a:rPr lang="el-GR" dirty="0"/>
              <a:t>Ταμπακάς, Εισαγωγή στις βάσεις δεδομένων, έκδοση 1η, 2017, ISBN: 978-960-9427-66-1, εκδόσεις Γκότση</a:t>
            </a:r>
          </a:p>
          <a:p>
            <a:pPr marL="0" indent="0">
              <a:buNone/>
            </a:pPr>
            <a:r>
              <a:rPr lang="el-GR" dirty="0"/>
              <a:t>10</a:t>
            </a:r>
            <a:r>
              <a:rPr lang="el-GR" dirty="0" smtClean="0"/>
              <a:t>. Εμμανουήλ </a:t>
            </a:r>
            <a:r>
              <a:rPr lang="el-GR" dirty="0"/>
              <a:t>Γιαννακουδάκης, Βάσεις Δεδομένων, Έκδοση Α΄, 2014, ISBN: 978-960-359-114-6, εκδόσεις Μπένου</a:t>
            </a:r>
          </a:p>
          <a:p>
            <a:pPr marL="0" indent="0">
              <a:buNone/>
            </a:pPr>
            <a:r>
              <a:rPr lang="el-GR" dirty="0"/>
              <a:t>11</a:t>
            </a:r>
            <a:r>
              <a:rPr lang="el-GR" dirty="0" smtClean="0"/>
              <a:t>. Ιωάννης </a:t>
            </a:r>
            <a:r>
              <a:rPr lang="el-GR" dirty="0"/>
              <a:t>Μανωλόπουλος, Απόστολος Παπαδόπουλος, Συστήματα Βάσεων Δεδομένων, έκδοση 1η, 2006, ISBN: 960-8105-87-0, εκδόσεις Νέων Τεχνολογιών</a:t>
            </a:r>
          </a:p>
          <a:p>
            <a:pPr marL="0" indent="0">
              <a:buNone/>
            </a:pPr>
            <a:endParaRPr lang="el-GR" dirty="0"/>
          </a:p>
          <a:p>
            <a:pPr marL="0" indent="0">
              <a:buNone/>
            </a:pPr>
            <a:r>
              <a:rPr lang="el-GR" dirty="0"/>
              <a:t>- Τεχνικές αναφορές από ερευνητικά και αναπτυξιακά έργα, κεφάλαια διπλωματικών εργασιών, παραπομπές σε ανασκοπήσεις (review papers) και σε άρθρα σε ερευνητικά θέματα αιχμής για τις βάσεις δεδομένων και τις εφαρμογές τους.</a:t>
            </a:r>
          </a:p>
          <a:p>
            <a:pPr marL="0" indent="0">
              <a:buNone/>
            </a:pP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26</a:t>
            </a:r>
            <a:endParaRPr lang="el-GR" dirty="0"/>
          </a:p>
        </p:txBody>
      </p:sp>
    </p:spTree>
    <p:extLst>
      <p:ext uri="{BB962C8B-B14F-4D97-AF65-F5344CB8AC3E}">
        <p14:creationId xmlns:p14="http://schemas.microsoft.com/office/powerpoint/2010/main" val="2830611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smtClean="0">
                <a:solidFill>
                  <a:schemeClr val="accent4"/>
                </a:solidFill>
              </a:rPr>
              <a:t>Τι είναι οι βάσεις δεδομένων</a:t>
            </a:r>
            <a:r>
              <a:rPr lang="en-US" dirty="0" smtClean="0">
                <a:solidFill>
                  <a:schemeClr val="accent4"/>
                </a:solidFill>
              </a:rPr>
              <a:t> </a:t>
            </a:r>
            <a:br>
              <a:rPr lang="en-US" dirty="0" smtClean="0">
                <a:solidFill>
                  <a:schemeClr val="accent4"/>
                </a:solidFill>
              </a:rPr>
            </a:br>
            <a:r>
              <a:rPr lang="el-GR" smtClean="0">
                <a:solidFill>
                  <a:schemeClr val="accent4"/>
                </a:solidFill>
              </a:rPr>
              <a:t>μια πρώτη προσέγγιση </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27</a:t>
            </a:fld>
            <a:endParaRPr lang="el-GR"/>
          </a:p>
        </p:txBody>
      </p:sp>
      <p:sp>
        <p:nvSpPr>
          <p:cNvPr id="3" name="Rectangle 2"/>
          <p:cNvSpPr/>
          <p:nvPr/>
        </p:nvSpPr>
        <p:spPr>
          <a:xfrm>
            <a:off x="251520" y="1844824"/>
            <a:ext cx="6912768" cy="5262979"/>
          </a:xfrm>
          <a:prstGeom prst="rect">
            <a:avLst/>
          </a:prstGeom>
        </p:spPr>
        <p:txBody>
          <a:bodyPr wrap="square">
            <a:spAutoFit/>
          </a:bodyPr>
          <a:lstStyle/>
          <a:p>
            <a:pPr marL="357188" indent="0">
              <a:buNone/>
            </a:pPr>
            <a:r>
              <a:rPr lang="el-GR" altLang="el-GR" sz="2400" b="1" dirty="0" smtClean="0">
                <a:solidFill>
                  <a:schemeClr val="accent4"/>
                </a:solidFill>
                <a:cs typeface="Arial" charset="0"/>
              </a:rPr>
              <a:t>Πρώτη παρουσίαση εννοιών και τεχνικών με παραδείγματα</a:t>
            </a:r>
          </a:p>
          <a:p>
            <a:pPr marL="357188" indent="0">
              <a:buNone/>
            </a:pPr>
            <a:r>
              <a:rPr lang="el-GR" altLang="el-GR" sz="2400" dirty="0" smtClean="0">
                <a:solidFill>
                  <a:srgbClr val="000000"/>
                </a:solidFill>
              </a:rPr>
              <a:t>Θα παρουσιάσουμε «πρακτικά» την έννοια της μοντελοποίησης με το Μοντέλο Οντοτήτων Συσχετίσεων και τις Σχεσιακές Βάσεις δεδομένων</a:t>
            </a:r>
            <a:r>
              <a:rPr lang="el-GR" altLang="el-GR" sz="2400" dirty="0">
                <a:solidFill>
                  <a:srgbClr val="000000"/>
                </a:solidFill>
              </a:rPr>
              <a:t>. Στις σχεσιακές βάσεις δεδομένων </a:t>
            </a:r>
            <a:r>
              <a:rPr lang="el-GR" altLang="el-GR" sz="2400" dirty="0" smtClean="0">
                <a:solidFill>
                  <a:srgbClr val="000000"/>
                </a:solidFill>
              </a:rPr>
              <a:t>όλα τα δεδομένα τα βλέπουμε πίνακες.</a:t>
            </a:r>
          </a:p>
          <a:p>
            <a:pPr marL="357188" indent="0">
              <a:buNone/>
            </a:pPr>
            <a:r>
              <a:rPr lang="el-GR" altLang="el-GR" sz="2400" dirty="0" smtClean="0">
                <a:solidFill>
                  <a:srgbClr val="000000"/>
                </a:solidFill>
              </a:rPr>
              <a:t>Θα πάρουμε μια γεύση προγραμματισμού με </a:t>
            </a:r>
            <a:r>
              <a:rPr lang="el-GR" altLang="el-GR" sz="2400" b="1" dirty="0" smtClean="0">
                <a:solidFill>
                  <a:schemeClr val="accent4"/>
                </a:solidFill>
              </a:rPr>
              <a:t>Γλώσσα </a:t>
            </a:r>
            <a:r>
              <a:rPr lang="en-US" altLang="el-GR" sz="2400" b="1" dirty="0" smtClean="0">
                <a:solidFill>
                  <a:schemeClr val="accent4"/>
                </a:solidFill>
              </a:rPr>
              <a:t>SQL.</a:t>
            </a:r>
            <a:endParaRPr lang="el-GR" altLang="el-GR" sz="2400" b="1" dirty="0" smtClean="0">
              <a:solidFill>
                <a:schemeClr val="accent4"/>
              </a:solidFill>
            </a:endParaRPr>
          </a:p>
          <a:p>
            <a:pPr marL="357188" indent="0">
              <a:buNone/>
            </a:pPr>
            <a:r>
              <a:rPr lang="el-GR" altLang="el-GR" sz="2400" dirty="0" smtClean="0">
                <a:solidFill>
                  <a:srgbClr val="000000"/>
                </a:solidFill>
              </a:rPr>
              <a:t>Θα επισημάνουμε ότι ο προγραμματισμός βάσεων διαφέρει ανάλογα με το προϊόν που χρησιμοποιούμε.</a:t>
            </a:r>
            <a:endParaRPr lang="el-GR" altLang="el-GR" sz="2400" dirty="0" smtClean="0">
              <a:solidFill>
                <a:srgbClr val="000000"/>
              </a:solidFill>
              <a:cs typeface="Arial" charset="0"/>
            </a:endParaRP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29642577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Η </a:t>
            </a:r>
            <a:r>
              <a:rPr lang="el-GR" dirty="0" smtClean="0"/>
              <a:t>μοντελοποίηση</a:t>
            </a:r>
            <a:endParaRPr lang="el-GR" dirty="0"/>
          </a:p>
        </p:txBody>
      </p:sp>
      <p:sp>
        <p:nvSpPr>
          <p:cNvPr id="13314" name="Rectangle 3"/>
          <p:cNvSpPr>
            <a:spLocks noGrp="1" noChangeArrowheads="1"/>
          </p:cNvSpPr>
          <p:nvPr>
            <p:ph idx="1"/>
          </p:nvPr>
        </p:nvSpPr>
        <p:spPr/>
        <p:txBody>
          <a:bodyPr>
            <a:normAutofit/>
          </a:bodyPr>
          <a:lstStyle/>
          <a:p>
            <a:pPr algn="l" eaLnBrk="1" hangingPunct="1">
              <a:spcBef>
                <a:spcPts val="600"/>
              </a:spcBef>
            </a:pPr>
            <a:r>
              <a:rPr lang="el-GR" altLang="el-GR" sz="2400" dirty="0" smtClean="0">
                <a:cs typeface="Arial" charset="0"/>
              </a:rPr>
              <a:t>Όταν θέλουμε να μοντελοποιήσουμε ένα σύστημα βάσης δεδομένων σχεδιάζουμε </a:t>
            </a:r>
            <a:r>
              <a:rPr lang="el-GR" altLang="el-GR" sz="2400" b="1" dirty="0" smtClean="0">
                <a:solidFill>
                  <a:srgbClr val="820000"/>
                </a:solidFill>
                <a:cs typeface="Arial" charset="0"/>
              </a:rPr>
              <a:t>ένα</a:t>
            </a:r>
            <a:r>
              <a:rPr lang="el-GR" altLang="el-GR" sz="2400" dirty="0" smtClean="0">
                <a:cs typeface="Arial" charset="0"/>
              </a:rPr>
              <a:t> ειδικό μοντέλο για όλες τις εφαρμογές που μας ενδιαφέρουν, το </a:t>
            </a:r>
            <a:r>
              <a:rPr lang="el-GR" altLang="el-GR" sz="2400" b="1" dirty="0" smtClean="0">
                <a:solidFill>
                  <a:srgbClr val="820000"/>
                </a:solidFill>
                <a:cs typeface="Arial" charset="0"/>
              </a:rPr>
              <a:t>Μοντέλο Οντοτήτων Συσχετίσεων (ΜΟΣ)</a:t>
            </a:r>
            <a:r>
              <a:rPr lang="el-GR" altLang="el-GR" sz="2400" dirty="0" smtClean="0">
                <a:cs typeface="Arial" charset="0"/>
              </a:rPr>
              <a:t>. Το μοντέλο αναπαριστά όλες τις οντότητες (</a:t>
            </a:r>
            <a:r>
              <a:rPr lang="en-US" altLang="el-GR" sz="2400" dirty="0" smtClean="0">
                <a:cs typeface="Arial" charset="0"/>
              </a:rPr>
              <a:t>entities</a:t>
            </a:r>
            <a:r>
              <a:rPr lang="el-GR" altLang="el-GR" sz="2400" dirty="0" smtClean="0">
                <a:cs typeface="Arial" charset="0"/>
              </a:rPr>
              <a:t>) και τις μεταξύ τους συσχετίσεις (</a:t>
            </a:r>
            <a:r>
              <a:rPr lang="en-US" altLang="el-GR" sz="2400" dirty="0" smtClean="0">
                <a:cs typeface="Arial" charset="0"/>
              </a:rPr>
              <a:t>relationships</a:t>
            </a:r>
            <a:r>
              <a:rPr lang="el-GR" altLang="el-GR" sz="2400" dirty="0" smtClean="0">
                <a:cs typeface="Arial" charset="0"/>
              </a:rPr>
              <a:t>). </a:t>
            </a:r>
            <a:endParaRPr lang="el-GR" altLang="el-GR" sz="2400" dirty="0" smtClean="0"/>
          </a:p>
          <a:p>
            <a:pPr eaLnBrk="1" hangingPunct="1">
              <a:lnSpc>
                <a:spcPct val="80000"/>
              </a:lnSpc>
            </a:pPr>
            <a:endParaRPr lang="el-GR" altLang="el-GR" sz="1800" dirty="0" smtClean="0"/>
          </a:p>
        </p:txBody>
      </p:sp>
      <p:sp>
        <p:nvSpPr>
          <p:cNvPr id="13315" name="Rectangle 5"/>
          <p:cNvSpPr>
            <a:spLocks noChangeArrowheads="1"/>
          </p:cNvSpPr>
          <p:nvPr/>
        </p:nvSpPr>
        <p:spPr bwMode="auto">
          <a:xfrm>
            <a:off x="1919288" y="1562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6" name="Slide Number Placeholder 3"/>
          <p:cNvSpPr>
            <a:spLocks noGrp="1"/>
          </p:cNvSpPr>
          <p:nvPr>
            <p:ph type="sldNum" sz="quarter" idx="12"/>
          </p:nvPr>
        </p:nvSpPr>
        <p:spPr>
          <a:xfrm>
            <a:off x="6553200" y="6356350"/>
            <a:ext cx="2133600" cy="365125"/>
          </a:xfrm>
        </p:spPr>
        <p:txBody>
          <a:bodyPr/>
          <a:lstStyle/>
          <a:p>
            <a:pPr>
              <a:defRPr/>
            </a:pPr>
            <a:r>
              <a:rPr lang="en-US" dirty="0" smtClean="0"/>
              <a:t>28</a:t>
            </a:r>
            <a:endParaRPr lang="el-GR" dirty="0"/>
          </a:p>
        </p:txBody>
      </p:sp>
    </p:spTree>
    <p:extLst>
      <p:ext uri="{BB962C8B-B14F-4D97-AF65-F5344CB8AC3E}">
        <p14:creationId xmlns:p14="http://schemas.microsoft.com/office/powerpoint/2010/main" val="2750925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smtClean="0">
                <a:solidFill>
                  <a:schemeClr val="accent4"/>
                </a:solidFill>
              </a:rPr>
              <a:t>Τι είναι οι βάσεις δεδομένων</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
        <p:nvSpPr>
          <p:cNvPr id="3" name="Rectangle 2"/>
          <p:cNvSpPr/>
          <p:nvPr/>
        </p:nvSpPr>
        <p:spPr>
          <a:xfrm>
            <a:off x="251520" y="1844824"/>
            <a:ext cx="6912768" cy="2677656"/>
          </a:xfrm>
          <a:prstGeom prst="rect">
            <a:avLst/>
          </a:prstGeom>
        </p:spPr>
        <p:txBody>
          <a:bodyPr wrap="square">
            <a:spAutoFit/>
          </a:bodyPr>
          <a:lstStyle/>
          <a:p>
            <a:r>
              <a:rPr lang="el-GR" altLang="el-GR" sz="2400" b="1" dirty="0" smtClean="0">
                <a:solidFill>
                  <a:schemeClr val="accent4"/>
                </a:solidFill>
                <a:cs typeface="Arial" charset="0"/>
              </a:rPr>
              <a:t>Στην παρουσίαση αυτή πρέπει να ανατρέχετε τακτικά όλο το εξάμηνο για βλέπετε στοιχεία για το περιεχόμενο του μαθήματος, τα περιγράμματα, τους μαθησιακούς στόχους, τη βιβλιογραφία. </a:t>
            </a: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22135131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l-GR" altLang="el-GR" sz="3600" dirty="0" smtClean="0">
                <a:latin typeface="+mn-lt"/>
              </a:rPr>
              <a:t>Συμβολισμοί</a:t>
            </a:r>
          </a:p>
        </p:txBody>
      </p:sp>
      <p:sp>
        <p:nvSpPr>
          <p:cNvPr id="14339" name="Rectangle 3"/>
          <p:cNvSpPr>
            <a:spLocks noGrp="1" noChangeArrowheads="1"/>
          </p:cNvSpPr>
          <p:nvPr>
            <p:ph idx="1"/>
          </p:nvPr>
        </p:nvSpPr>
        <p:spPr/>
        <p:txBody>
          <a:bodyPr/>
          <a:lstStyle/>
          <a:p>
            <a:pPr eaLnBrk="1" hangingPunct="1"/>
            <a:r>
              <a:rPr lang="en-US" altLang="el-GR" sz="2400" b="1" dirty="0" smtClean="0">
                <a:solidFill>
                  <a:srgbClr val="820000"/>
                </a:solidFill>
              </a:rPr>
              <a:t>Peter Chen</a:t>
            </a:r>
            <a:r>
              <a:rPr lang="el-GR" altLang="el-GR" sz="2400" b="1" dirty="0" smtClean="0">
                <a:solidFill>
                  <a:srgbClr val="820000"/>
                </a:solidFill>
              </a:rPr>
              <a:t> (δείτε και κλασσικά συγγράμματα για επεκτάσεις, π.χ. </a:t>
            </a:r>
            <a:r>
              <a:rPr lang="en-US" altLang="el-GR" sz="2400" b="1" dirty="0" err="1" smtClean="0">
                <a:solidFill>
                  <a:srgbClr val="820000"/>
                </a:solidFill>
              </a:rPr>
              <a:t>Navathe</a:t>
            </a:r>
            <a:r>
              <a:rPr lang="en-US" altLang="el-GR" sz="2400" b="1" dirty="0" smtClean="0">
                <a:solidFill>
                  <a:srgbClr val="820000"/>
                </a:solidFill>
              </a:rPr>
              <a:t> </a:t>
            </a:r>
            <a:r>
              <a:rPr lang="en-US" altLang="el-GR" sz="2400" b="1" dirty="0" err="1" smtClean="0">
                <a:solidFill>
                  <a:srgbClr val="820000"/>
                </a:solidFill>
              </a:rPr>
              <a:t>Elmasri</a:t>
            </a:r>
            <a:r>
              <a:rPr lang="el-GR" altLang="el-GR" sz="2400" b="1" dirty="0" smtClean="0">
                <a:solidFill>
                  <a:srgbClr val="820000"/>
                </a:solidFill>
              </a:rPr>
              <a:t>)</a:t>
            </a:r>
            <a:endParaRPr lang="en-US" altLang="el-GR" sz="2400" b="1" dirty="0" smtClean="0">
              <a:solidFill>
                <a:srgbClr val="820000"/>
              </a:solidFill>
            </a:endParaRPr>
          </a:p>
          <a:p>
            <a:pPr eaLnBrk="1" hangingPunct="1"/>
            <a:r>
              <a:rPr lang="en-US" altLang="el-GR" sz="2400" dirty="0" smtClean="0"/>
              <a:t>Oracle Designer Case Tool</a:t>
            </a:r>
          </a:p>
          <a:p>
            <a:pPr eaLnBrk="1" hangingPunct="1"/>
            <a:r>
              <a:rPr lang="en-US" altLang="el-GR" sz="2400" dirty="0" smtClean="0"/>
              <a:t>UML</a:t>
            </a:r>
          </a:p>
          <a:p>
            <a:pPr eaLnBrk="1" hangingPunct="1"/>
            <a:r>
              <a:rPr lang="en-US" altLang="el-GR" sz="2400" dirty="0" smtClean="0"/>
              <a:t>MS ACCESS</a:t>
            </a:r>
          </a:p>
          <a:p>
            <a:pPr eaLnBrk="1" hangingPunct="1"/>
            <a:endParaRPr lang="el-GR" altLang="el-GR" dirty="0" smtClean="0">
              <a:latin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29</a:t>
            </a:r>
            <a:endParaRPr lang="el-GR" dirty="0"/>
          </a:p>
        </p:txBody>
      </p:sp>
    </p:spTree>
    <p:extLst>
      <p:ext uri="{BB962C8B-B14F-4D97-AF65-F5344CB8AC3E}">
        <p14:creationId xmlns:p14="http://schemas.microsoft.com/office/powerpoint/2010/main" val="19411554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normAutofit/>
          </a:bodyPr>
          <a:lstStyle/>
          <a:p>
            <a:r>
              <a:rPr lang="el-GR" altLang="el-GR" sz="3600" dirty="0" smtClean="0">
                <a:latin typeface="+mn-lt"/>
                <a:cs typeface="Arial" charset="0"/>
              </a:rPr>
              <a:t>Εργαλεία Σχεδίασης Μοντέλου</a:t>
            </a:r>
          </a:p>
        </p:txBody>
      </p:sp>
      <p:sp>
        <p:nvSpPr>
          <p:cNvPr id="15363" name="2 - Υπότιτλος"/>
          <p:cNvSpPr>
            <a:spLocks noGrp="1"/>
          </p:cNvSpPr>
          <p:nvPr>
            <p:ph idx="1"/>
          </p:nvPr>
        </p:nvSpPr>
        <p:spPr/>
        <p:txBody>
          <a:bodyPr>
            <a:normAutofit/>
          </a:bodyPr>
          <a:lstStyle/>
          <a:p>
            <a:pPr algn="l"/>
            <a:r>
              <a:rPr lang="en-US" altLang="el-GR" sz="2400" dirty="0" smtClean="0">
                <a:hlinkClick r:id="rId2"/>
              </a:rPr>
              <a:t>mySQL Workbench </a:t>
            </a:r>
            <a:endParaRPr lang="en-US" altLang="el-GR" sz="2400" dirty="0" smtClean="0"/>
          </a:p>
          <a:p>
            <a:pPr algn="l"/>
            <a:endParaRPr lang="en-US" altLang="el-GR" sz="2400" dirty="0" smtClean="0"/>
          </a:p>
          <a:p>
            <a:pPr algn="l"/>
            <a:r>
              <a:rPr lang="en-US" altLang="el-GR" sz="2400" dirty="0" smtClean="0">
                <a:hlinkClick r:id="rId3"/>
              </a:rPr>
              <a:t>Dia</a:t>
            </a:r>
            <a:endParaRPr lang="en-US" altLang="el-GR" sz="2400" dirty="0" smtClean="0"/>
          </a:p>
          <a:p>
            <a:pPr algn="l"/>
            <a:endParaRPr lang="en-US" altLang="el-GR" sz="2400" dirty="0" smtClean="0"/>
          </a:p>
          <a:p>
            <a:pPr algn="l"/>
            <a:r>
              <a:rPr lang="en-US" altLang="el-GR" sz="2400" dirty="0" smtClean="0">
                <a:hlinkClick r:id="rId4"/>
              </a:rPr>
              <a:t>Rational Rose</a:t>
            </a:r>
            <a:endParaRPr lang="en-US" altLang="el-GR" sz="2400" dirty="0" smtClean="0"/>
          </a:p>
          <a:p>
            <a:pPr algn="l"/>
            <a:endParaRPr lang="en-US" altLang="el-GR" sz="2400" dirty="0" smtClean="0"/>
          </a:p>
          <a:p>
            <a:pPr algn="l"/>
            <a:r>
              <a:rPr lang="en-US" altLang="el-GR" sz="2400" dirty="0" smtClean="0">
                <a:hlinkClick r:id="rId5"/>
              </a:rPr>
              <a:t>Microsoft Visio</a:t>
            </a:r>
            <a:endParaRPr lang="en-US"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30</a:t>
            </a:r>
            <a:endParaRPr lang="el-GR" dirty="0"/>
          </a:p>
        </p:txBody>
      </p:sp>
    </p:spTree>
    <p:extLst>
      <p:ext uri="{BB962C8B-B14F-4D97-AF65-F5344CB8AC3E}">
        <p14:creationId xmlns:p14="http://schemas.microsoft.com/office/powerpoint/2010/main" val="19483112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Μοντέλο οντοτήτων συσχετίσεων με </a:t>
            </a:r>
            <a:r>
              <a:rPr lang="el-GR" dirty="0" smtClean="0"/>
              <a:t>«κλασσικό» συμβολισμό </a:t>
            </a:r>
            <a:endParaRPr lang="el-GR" dirty="0"/>
          </a:p>
        </p:txBody>
      </p:sp>
      <p:pic>
        <p:nvPicPr>
          <p:cNvPr id="1027"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331640" y="1214231"/>
            <a:ext cx="6480720" cy="5650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31</a:t>
            </a:r>
            <a:endParaRPr lang="el-GR" dirty="0"/>
          </a:p>
        </p:txBody>
      </p:sp>
    </p:spTree>
    <p:extLst>
      <p:ext uri="{BB962C8B-B14F-4D97-AF65-F5344CB8AC3E}">
        <p14:creationId xmlns:p14="http://schemas.microsoft.com/office/powerpoint/2010/main" val="16304837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7544" y="116632"/>
            <a:ext cx="8229600" cy="648072"/>
          </a:xfrm>
        </p:spPr>
        <p:txBody>
          <a:bodyPr>
            <a:noAutofit/>
          </a:bodyPr>
          <a:lstStyle/>
          <a:p>
            <a:pPr eaLnBrk="1" hangingPunct="1"/>
            <a:r>
              <a:rPr lang="el-GR" altLang="el-GR" sz="3200" b="1" dirty="0" smtClean="0">
                <a:latin typeface="+mn-lt"/>
                <a:cs typeface="Arial" charset="0"/>
              </a:rPr>
              <a:t>Διαχείριση σχεσιακών βάσεων δεδομένων με γλώσσα </a:t>
            </a:r>
            <a:r>
              <a:rPr lang="en-US" altLang="el-GR" sz="3200" b="1" dirty="0" smtClean="0">
                <a:latin typeface="+mn-lt"/>
                <a:cs typeface="Arial" charset="0"/>
              </a:rPr>
              <a:t>SQL</a:t>
            </a:r>
            <a:endParaRPr lang="el-GR" altLang="el-GR" sz="3200" b="1" dirty="0" smtClean="0">
              <a:latin typeface="+mn-lt"/>
              <a:cs typeface="Arial" charset="0"/>
            </a:endParaRPr>
          </a:p>
        </p:txBody>
      </p:sp>
      <p:sp>
        <p:nvSpPr>
          <p:cNvPr id="16387" name="Rectangle 3"/>
          <p:cNvSpPr>
            <a:spLocks noGrp="1" noChangeArrowheads="1"/>
          </p:cNvSpPr>
          <p:nvPr>
            <p:ph idx="1"/>
          </p:nvPr>
        </p:nvSpPr>
        <p:spPr>
          <a:xfrm>
            <a:off x="467544" y="980728"/>
            <a:ext cx="8229600" cy="432048"/>
          </a:xfrm>
        </p:spPr>
        <p:txBody>
          <a:bodyPr>
            <a:normAutofit/>
          </a:bodyPr>
          <a:lstStyle/>
          <a:p>
            <a:pPr algn="just" eaLnBrk="1" hangingPunct="1"/>
            <a:r>
              <a:rPr lang="el-GR" altLang="el-GR" sz="2000" dirty="0" smtClean="0">
                <a:cs typeface="Arial" charset="0"/>
              </a:rPr>
              <a:t>Απόσπασμα απλουστευμένης σχεσιακής (</a:t>
            </a:r>
            <a:r>
              <a:rPr lang="en-US" altLang="el-GR" sz="2000" dirty="0" smtClean="0">
                <a:cs typeface="Arial" charset="0"/>
              </a:rPr>
              <a:t>relational</a:t>
            </a:r>
            <a:r>
              <a:rPr lang="el-GR" altLang="el-GR" sz="2000" dirty="0" smtClean="0">
                <a:cs typeface="Arial" charset="0"/>
              </a:rPr>
              <a:t>) βάσης δεδομένων</a:t>
            </a:r>
          </a:p>
        </p:txBody>
      </p:sp>
      <p:sp>
        <p:nvSpPr>
          <p:cNvPr id="16390" name="Text Box 166"/>
          <p:cNvSpPr txBox="1">
            <a:spLocks noChangeArrowheads="1"/>
          </p:cNvSpPr>
          <p:nvPr/>
        </p:nvSpPr>
        <p:spPr bwMode="auto">
          <a:xfrm>
            <a:off x="7596336" y="1943396"/>
            <a:ext cx="1295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600" dirty="0">
                <a:latin typeface="+mn-lt"/>
              </a:rPr>
              <a:t>Πίνακας «Φοιτητή»</a:t>
            </a:r>
          </a:p>
        </p:txBody>
      </p:sp>
      <p:sp>
        <p:nvSpPr>
          <p:cNvPr id="16391" name="Text Box 167"/>
          <p:cNvSpPr txBox="1">
            <a:spLocks noChangeArrowheads="1"/>
          </p:cNvSpPr>
          <p:nvPr/>
        </p:nvSpPr>
        <p:spPr bwMode="auto">
          <a:xfrm>
            <a:off x="7000809" y="4797152"/>
            <a:ext cx="141657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600" dirty="0">
                <a:latin typeface="+mn-lt"/>
              </a:rPr>
              <a:t>Πίνακας «Μαθήματος»</a:t>
            </a:r>
          </a:p>
        </p:txBody>
      </p:sp>
      <p:graphicFrame>
        <p:nvGraphicFramePr>
          <p:cNvPr id="169" name="Table 168"/>
          <p:cNvGraphicFramePr>
            <a:graphicFrameLocks noGrp="1"/>
          </p:cNvGraphicFramePr>
          <p:nvPr>
            <p:extLst>
              <p:ext uri="{D42A27DB-BD31-4B8C-83A1-F6EECF244321}">
                <p14:modId xmlns:p14="http://schemas.microsoft.com/office/powerpoint/2010/main" val="4225051873"/>
              </p:ext>
            </p:extLst>
          </p:nvPr>
        </p:nvGraphicFramePr>
        <p:xfrm>
          <a:off x="827584" y="3200400"/>
          <a:ext cx="6096000" cy="3657600"/>
        </p:xfrm>
        <a:graphic>
          <a:graphicData uri="http://schemas.openxmlformats.org/drawingml/2006/table">
            <a:tbl>
              <a:tblPr firstRow="1" bandRow="1">
                <a:tableStyleId>{5C22544A-7EE6-4342-B048-85BDC9FD1C3A}</a:tableStyleId>
              </a:tblPr>
              <a:tblGrid>
                <a:gridCol w="3960440"/>
                <a:gridCol w="2135560"/>
              </a:tblGrid>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Μάθημα</a:t>
                      </a:r>
                      <a:endParaRPr lang="el-GR" sz="1400" b="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Κωδικός μαθήματος</a:t>
                      </a:r>
                      <a:endParaRPr lang="el-GR" sz="1400" b="0" dirty="0">
                        <a:latin typeface="+mn-lt"/>
                      </a:endParaRPr>
                    </a:p>
                  </a:txBody>
                  <a:tcPr>
                    <a:solidFill>
                      <a:srgbClr val="004B82"/>
                    </a:solidFill>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Αρχές Οικονομικής Ι</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Α1</a:t>
                      </a:r>
                      <a:endParaRPr lang="el-GR" sz="1400" b="0" dirty="0">
                        <a:latin typeface="+mn-lt"/>
                      </a:endParaRPr>
                    </a:p>
                  </a:txBody>
                  <a:tcPr/>
                </a:tc>
              </a:tr>
              <a:tr h="168463">
                <a:tc>
                  <a:txBody>
                    <a:bodyPr/>
                    <a:lstStyle/>
                    <a:p>
                      <a:pPr algn="l" eaLnBrk="1" hangingPunct="1"/>
                      <a:r>
                        <a:rPr lang="el-GR" altLang="el-GR" sz="1400" b="0" dirty="0" smtClean="0">
                          <a:latin typeface="+mn-lt"/>
                          <a:cs typeface="Arial" charset="0"/>
                        </a:rPr>
                        <a:t>Προγραμματισμός Η/Υ Ι</a:t>
                      </a:r>
                      <a:endParaRPr lang="en-US" altLang="el-GR" sz="14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Α5</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Ανθρώπινες Σχέσεις στην εργασία</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Α8</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Προγραμματισμός Η/Υ  ΙΙ</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Β5</a:t>
                      </a:r>
                      <a:endParaRPr lang="el-GR" sz="1400" b="0" dirty="0">
                        <a:latin typeface="+mn-lt"/>
                      </a:endParaRPr>
                    </a:p>
                  </a:txBody>
                  <a:tcPr/>
                </a:tc>
              </a:tr>
              <a:tr h="168463">
                <a:tc>
                  <a:txBody>
                    <a:bodyPr/>
                    <a:lstStyle/>
                    <a:p>
                      <a:pPr algn="l" eaLnBrk="1" hangingPunct="1"/>
                      <a:r>
                        <a:rPr lang="el-GR" altLang="el-GR" sz="1400" b="0" dirty="0" smtClean="0">
                          <a:latin typeface="+mn-lt"/>
                          <a:cs typeface="Arial" charset="0"/>
                        </a:rPr>
                        <a:t>Χρήμα - Πίστη - Τράπεζες</a:t>
                      </a:r>
                      <a:endParaRPr lang="en-US" altLang="el-GR" sz="1400" b="0" dirty="0">
                        <a:latin typeface="+mn-lt"/>
                        <a:cs typeface="Times New Roman" pitchFamily="18" charset="0"/>
                      </a:endParaRPr>
                    </a:p>
                  </a:txBody>
                  <a:tcPr/>
                </a:tc>
                <a:tc>
                  <a:txBody>
                    <a:bodyPr/>
                    <a:lstStyle/>
                    <a:p>
                      <a:pPr algn="l"/>
                      <a:r>
                        <a:rPr lang="el-GR" altLang="el-GR" sz="1400" b="0" dirty="0" smtClean="0">
                          <a:latin typeface="+mn-lt"/>
                          <a:cs typeface="Arial" charset="0"/>
                        </a:rPr>
                        <a:t>Γ1</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Εισαγωγή στο Αστικό Δίκαιο</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Α4</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Στατιστική Επιχειρήσεων</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Β2</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Οικονομική της Διοίκησης</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Γ3</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Ιστορία και Αρχές Συνεργατισμού</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Γ7</a:t>
                      </a:r>
                      <a:endParaRPr lang="el-GR" sz="1400" b="0" dirty="0">
                        <a:latin typeface="+mn-lt"/>
                      </a:endParaRPr>
                    </a:p>
                  </a:txBody>
                  <a:tcPr/>
                </a:tc>
              </a:tr>
              <a:tr h="168463">
                <a:tc>
                  <a:txBody>
                    <a:bodyPr/>
                    <a:lstStyle/>
                    <a:p>
                      <a:pPr algn="l" eaLnBrk="1" hangingPunct="1"/>
                      <a:r>
                        <a:rPr lang="el-GR" altLang="el-GR" sz="1400" b="0" dirty="0" smtClean="0">
                          <a:latin typeface="+mn-lt"/>
                          <a:cs typeface="Arial" charset="0"/>
                        </a:rPr>
                        <a:t>Συστήματα Πληροφοριών Διοίκησης</a:t>
                      </a:r>
                      <a:endParaRPr lang="en-US" altLang="el-GR" sz="14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Γ6</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Γενική Λογιστική Ι</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Α3</a:t>
                      </a:r>
                      <a:endParaRPr lang="el-GR" sz="1400" b="0" dirty="0">
                        <a:latin typeface="+mn-lt"/>
                      </a:endParaRPr>
                    </a:p>
                  </a:txBody>
                  <a:tcPr/>
                </a:tc>
              </a:tr>
            </a:tbl>
          </a:graphicData>
        </a:graphic>
      </p:graphicFrame>
      <p:graphicFrame>
        <p:nvGraphicFramePr>
          <p:cNvPr id="170" name="Table 169"/>
          <p:cNvGraphicFramePr>
            <a:graphicFrameLocks noGrp="1"/>
          </p:cNvGraphicFramePr>
          <p:nvPr>
            <p:extLst>
              <p:ext uri="{D42A27DB-BD31-4B8C-83A1-F6EECF244321}">
                <p14:modId xmlns:p14="http://schemas.microsoft.com/office/powerpoint/2010/main" val="2337028698"/>
              </p:ext>
            </p:extLst>
          </p:nvPr>
        </p:nvGraphicFramePr>
        <p:xfrm>
          <a:off x="827584" y="1307034"/>
          <a:ext cx="6768752" cy="1828800"/>
        </p:xfrm>
        <a:graphic>
          <a:graphicData uri="http://schemas.openxmlformats.org/drawingml/2006/table">
            <a:tbl>
              <a:tblPr firstRow="1" bandRow="1">
                <a:tableStyleId>{5C22544A-7EE6-4342-B048-85BDC9FD1C3A}</a:tableStyleId>
              </a:tblPr>
              <a:tblGrid>
                <a:gridCol w="1692188"/>
                <a:gridCol w="1692188"/>
                <a:gridCol w="2088232"/>
                <a:gridCol w="1296144"/>
              </a:tblGrid>
              <a:tr h="201131">
                <a:tc>
                  <a:txBody>
                    <a:bodyPr/>
                    <a:lstStyle/>
                    <a:p>
                      <a:pPr algn="l" eaLnBrk="1" hangingPunct="1"/>
                      <a:r>
                        <a:rPr lang="el-GR" altLang="el-GR" sz="1400" b="1" dirty="0" smtClean="0">
                          <a:solidFill>
                            <a:srgbClr val="FFFFFF"/>
                          </a:solidFill>
                          <a:latin typeface="+mn-lt"/>
                          <a:cs typeface="Arial" charset="0"/>
                        </a:rPr>
                        <a:t>Επώνυμο </a:t>
                      </a:r>
                      <a:endParaRPr lang="en-US" altLang="el-GR" sz="1400" b="1" dirty="0">
                        <a:latin typeface="+mn-lt"/>
                        <a:cs typeface="Times New Roman" pitchFamily="18" charset="0"/>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Όνομα</a:t>
                      </a:r>
                      <a:endParaRPr lang="el-GR" sz="1400" b="1"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Αριθμός</a:t>
                      </a:r>
                      <a:r>
                        <a:rPr lang="el-GR" altLang="el-GR" sz="1400" b="1" dirty="0" smtClean="0">
                          <a:solidFill>
                            <a:srgbClr val="FFFFFF"/>
                          </a:solidFill>
                          <a:latin typeface="+mn-lt"/>
                        </a:rPr>
                        <a:t> </a:t>
                      </a:r>
                      <a:r>
                        <a:rPr lang="el-GR" altLang="el-GR" sz="1400" b="1" dirty="0" smtClean="0">
                          <a:solidFill>
                            <a:srgbClr val="FFFFFF"/>
                          </a:solidFill>
                          <a:latin typeface="+mn-lt"/>
                          <a:cs typeface="Arial" charset="0"/>
                        </a:rPr>
                        <a:t>Μητρώου</a:t>
                      </a:r>
                      <a:endParaRPr lang="el-GR" sz="1400" b="1" dirty="0">
                        <a:latin typeface="+mn-lt"/>
                      </a:endParaRPr>
                    </a:p>
                  </a:txBody>
                  <a:tcPr>
                    <a:solidFill>
                      <a:srgbClr val="004B82"/>
                    </a:solidFill>
                  </a:tcPr>
                </a:tc>
                <a:tc>
                  <a:txBody>
                    <a:bodyPr/>
                    <a:lstStyle/>
                    <a:p>
                      <a:pPr algn="l" eaLnBrk="1" hangingPunct="1"/>
                      <a:r>
                        <a:rPr lang="el-GR" altLang="el-GR" sz="1400" b="1" dirty="0" smtClean="0">
                          <a:solidFill>
                            <a:srgbClr val="FFFFFF"/>
                          </a:solidFill>
                          <a:latin typeface="+mn-lt"/>
                          <a:cs typeface="Arial" charset="0"/>
                        </a:rPr>
                        <a:t>Εξάμηνο</a:t>
                      </a:r>
                      <a:endParaRPr lang="en-US" altLang="el-GR" sz="1400" b="1" dirty="0">
                        <a:latin typeface="+mn-lt"/>
                        <a:cs typeface="Times New Roman" pitchFamily="18" charset="0"/>
                      </a:endParaRPr>
                    </a:p>
                  </a:txBody>
                  <a:tcPr>
                    <a:solidFill>
                      <a:srgbClr val="004B82"/>
                    </a:solidFill>
                  </a:tcPr>
                </a:tc>
              </a:tr>
              <a:tr h="2011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Κυριακόπουλος</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Νικηφόρος</a:t>
                      </a:r>
                      <a:endParaRPr lang="el-GR" sz="1400" b="0" dirty="0">
                        <a:latin typeface="+mn-lt"/>
                      </a:endParaRPr>
                    </a:p>
                  </a:txBody>
                  <a:tcPr/>
                </a:tc>
                <a:tc>
                  <a:txBody>
                    <a:bodyPr/>
                    <a:lstStyle/>
                    <a:p>
                      <a:pPr algn="l"/>
                      <a:r>
                        <a:rPr lang="el-GR" altLang="el-GR" sz="1400" b="0" dirty="0" smtClean="0">
                          <a:latin typeface="+mn-lt"/>
                          <a:cs typeface="Arial" charset="0"/>
                        </a:rPr>
                        <a:t>213</a:t>
                      </a:r>
                      <a:endParaRPr lang="el-GR" sz="1400" b="0" dirty="0">
                        <a:latin typeface="+mn-lt"/>
                      </a:endParaRPr>
                    </a:p>
                  </a:txBody>
                  <a:tcPr/>
                </a:tc>
                <a:tc>
                  <a:txBody>
                    <a:bodyPr/>
                    <a:lstStyle/>
                    <a:p>
                      <a:pPr algn="l" eaLnBrk="1" hangingPunct="1"/>
                      <a:r>
                        <a:rPr lang="el-GR" altLang="el-GR" sz="1400" b="0" dirty="0" smtClean="0">
                          <a:latin typeface="+mn-lt"/>
                          <a:cs typeface="Arial" charset="0"/>
                        </a:rPr>
                        <a:t>Δ</a:t>
                      </a:r>
                      <a:endParaRPr lang="en-US" altLang="el-GR" sz="1400" b="0" dirty="0">
                        <a:latin typeface="+mn-lt"/>
                        <a:cs typeface="Times New Roman" pitchFamily="18" charset="0"/>
                      </a:endParaRPr>
                    </a:p>
                  </a:txBody>
                  <a:tcPr/>
                </a:tc>
              </a:tr>
              <a:tr h="2011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Αποστόλου</a:t>
                      </a:r>
                      <a:endParaRPr lang="el-GR" sz="1400" b="0" dirty="0">
                        <a:latin typeface="+mn-lt"/>
                      </a:endParaRPr>
                    </a:p>
                  </a:txBody>
                  <a:tcPr/>
                </a:tc>
                <a:tc>
                  <a:txBody>
                    <a:bodyPr/>
                    <a:lstStyle/>
                    <a:p>
                      <a:pPr algn="l" eaLnBrk="1" hangingPunct="1"/>
                      <a:r>
                        <a:rPr lang="el-GR" altLang="el-GR" sz="1400" b="0" dirty="0" smtClean="0">
                          <a:latin typeface="+mn-lt"/>
                          <a:cs typeface="Arial" charset="0"/>
                        </a:rPr>
                        <a:t>Ζωή</a:t>
                      </a:r>
                      <a:endParaRPr lang="en-US" altLang="el-GR" sz="14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816</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a:t>
                      </a:r>
                      <a:endParaRPr lang="el-GR" sz="1400" b="0" dirty="0">
                        <a:latin typeface="+mn-lt"/>
                      </a:endParaRPr>
                    </a:p>
                  </a:txBody>
                  <a:tcPr/>
                </a:tc>
              </a:tr>
              <a:tr h="201131">
                <a:tc>
                  <a:txBody>
                    <a:bodyPr/>
                    <a:lstStyle/>
                    <a:p>
                      <a:pPr algn="l" eaLnBrk="1" hangingPunct="1"/>
                      <a:r>
                        <a:rPr lang="el-GR" altLang="el-GR" sz="1400" b="0" dirty="0" smtClean="0">
                          <a:latin typeface="+mn-lt"/>
                          <a:cs typeface="Arial" charset="0"/>
                        </a:rPr>
                        <a:t>Παπαπέτρου</a:t>
                      </a:r>
                      <a:endParaRPr lang="en-US" altLang="el-GR" sz="14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Νικόλαος</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450</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Β</a:t>
                      </a:r>
                      <a:endParaRPr lang="el-GR" sz="1400" b="0" dirty="0">
                        <a:latin typeface="+mn-lt"/>
                      </a:endParaRPr>
                    </a:p>
                  </a:txBody>
                  <a:tcPr/>
                </a:tc>
              </a:tr>
              <a:tr h="2011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err="1" smtClean="0">
                          <a:latin typeface="+mn-lt"/>
                          <a:cs typeface="Arial" charset="0"/>
                        </a:rPr>
                        <a:t>Ζευγαρίδης</a:t>
                      </a:r>
                      <a:endParaRPr lang="el-GR" sz="1400" b="0" dirty="0">
                        <a:latin typeface="+mn-lt"/>
                      </a:endParaRPr>
                    </a:p>
                  </a:txBody>
                  <a:tcPr/>
                </a:tc>
                <a:tc>
                  <a:txBody>
                    <a:bodyPr/>
                    <a:lstStyle/>
                    <a:p>
                      <a:pPr algn="l"/>
                      <a:r>
                        <a:rPr lang="el-GR" altLang="el-GR" sz="1400" b="0" dirty="0" smtClean="0">
                          <a:latin typeface="+mn-lt"/>
                          <a:cs typeface="Arial" charset="0"/>
                        </a:rPr>
                        <a:t>Ορέστης</a:t>
                      </a:r>
                      <a:endParaRPr lang="el-GR" sz="1400" b="0" dirty="0">
                        <a:latin typeface="+mn-lt"/>
                      </a:endParaRPr>
                    </a:p>
                  </a:txBody>
                  <a:tcPr/>
                </a:tc>
                <a:tc>
                  <a:txBody>
                    <a:bodyPr/>
                    <a:lstStyle/>
                    <a:p>
                      <a:pPr algn="l"/>
                      <a:r>
                        <a:rPr lang="el-GR" altLang="el-GR" sz="1400" b="0" dirty="0" smtClean="0">
                          <a:latin typeface="+mn-lt"/>
                          <a:cs typeface="Arial" charset="0"/>
                        </a:rPr>
                        <a:t>346</a:t>
                      </a:r>
                      <a:endParaRPr lang="el-GR" sz="1400" b="0" dirty="0">
                        <a:latin typeface="+mn-lt"/>
                      </a:endParaRPr>
                    </a:p>
                  </a:txBody>
                  <a:tcPr/>
                </a:tc>
                <a:tc>
                  <a:txBody>
                    <a:bodyPr/>
                    <a:lstStyle/>
                    <a:p>
                      <a:pPr algn="l"/>
                      <a:r>
                        <a:rPr lang="el-GR" altLang="el-GR" sz="1400" b="0" dirty="0" smtClean="0">
                          <a:latin typeface="+mn-lt"/>
                          <a:cs typeface="Arial" charset="0"/>
                        </a:rPr>
                        <a:t>Γ</a:t>
                      </a:r>
                      <a:endParaRPr lang="el-GR" sz="1400" b="0" dirty="0">
                        <a:latin typeface="+mn-lt"/>
                      </a:endParaRPr>
                    </a:p>
                  </a:txBody>
                  <a:tcPr/>
                </a:tc>
              </a:tr>
              <a:tr h="2011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err="1" smtClean="0">
                          <a:latin typeface="+mn-lt"/>
                          <a:cs typeface="Arial" charset="0"/>
                        </a:rPr>
                        <a:t>Κοταμανίδου</a:t>
                      </a:r>
                      <a:endParaRPr lang="el-GR" sz="1400" b="0" dirty="0">
                        <a:latin typeface="+mn-lt"/>
                      </a:endParaRPr>
                    </a:p>
                  </a:txBody>
                  <a:tcPr/>
                </a:tc>
                <a:tc>
                  <a:txBody>
                    <a:bodyPr/>
                    <a:lstStyle/>
                    <a:p>
                      <a:pPr algn="l" eaLnBrk="1" hangingPunct="1"/>
                      <a:r>
                        <a:rPr lang="el-GR" altLang="el-GR" sz="1400" b="0" dirty="0" smtClean="0">
                          <a:latin typeface="+mn-lt"/>
                          <a:cs typeface="Arial" charset="0"/>
                        </a:rPr>
                        <a:t>Ειρήνη</a:t>
                      </a:r>
                      <a:endParaRPr lang="en-US" altLang="el-GR" sz="1400" b="0" dirty="0">
                        <a:latin typeface="+mn-lt"/>
                        <a:cs typeface="Times New Roman" pitchFamily="18" charset="0"/>
                      </a:endParaRPr>
                    </a:p>
                  </a:txBody>
                  <a:tcPr/>
                </a:tc>
                <a:tc>
                  <a:txBody>
                    <a:bodyPr/>
                    <a:lstStyle/>
                    <a:p>
                      <a:pPr algn="l"/>
                      <a:r>
                        <a:rPr lang="el-GR" altLang="el-GR" sz="1400" b="0" dirty="0" smtClean="0">
                          <a:latin typeface="+mn-lt"/>
                          <a:cs typeface="Arial" charset="0"/>
                        </a:rPr>
                        <a:t>610</a:t>
                      </a:r>
                      <a:endParaRPr lang="el-GR" sz="1400" b="0" dirty="0">
                        <a:latin typeface="+mn-lt"/>
                      </a:endParaRPr>
                    </a:p>
                  </a:txBody>
                  <a:tcPr/>
                </a:tc>
                <a:tc>
                  <a:txBody>
                    <a:bodyPr/>
                    <a:lstStyle/>
                    <a:p>
                      <a:pPr algn="l"/>
                      <a:r>
                        <a:rPr lang="el-GR" altLang="el-GR" sz="1400" b="0" dirty="0" smtClean="0">
                          <a:latin typeface="+mn-lt"/>
                          <a:cs typeface="Arial" charset="0"/>
                        </a:rPr>
                        <a:t>Α</a:t>
                      </a:r>
                      <a:endParaRPr lang="el-GR" sz="1400" b="0" dirty="0">
                        <a:latin typeface="+mn-lt"/>
                      </a:endParaRPr>
                    </a:p>
                  </a:txBody>
                  <a:tcPr/>
                </a:tc>
              </a:tr>
            </a:tbl>
          </a:graphicData>
        </a:graphic>
      </p:graphicFrame>
      <p:sp>
        <p:nvSpPr>
          <p:cNvPr id="8" name="Slide Number Placeholder 3"/>
          <p:cNvSpPr>
            <a:spLocks noGrp="1"/>
          </p:cNvSpPr>
          <p:nvPr>
            <p:ph type="sldNum" sz="quarter" idx="12"/>
          </p:nvPr>
        </p:nvSpPr>
        <p:spPr>
          <a:xfrm>
            <a:off x="6553200" y="6356350"/>
            <a:ext cx="2133600" cy="365125"/>
          </a:xfrm>
        </p:spPr>
        <p:txBody>
          <a:bodyPr/>
          <a:lstStyle/>
          <a:p>
            <a:pPr>
              <a:defRPr/>
            </a:pPr>
            <a:r>
              <a:rPr lang="en-US" dirty="0" smtClean="0"/>
              <a:t>32</a:t>
            </a:r>
            <a:endParaRPr lang="el-GR" dirty="0"/>
          </a:p>
        </p:txBody>
      </p:sp>
    </p:spTree>
    <p:extLst>
      <p:ext uri="{BB962C8B-B14F-4D97-AF65-F5344CB8AC3E}">
        <p14:creationId xmlns:p14="http://schemas.microsoft.com/office/powerpoint/2010/main" val="18050021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7544" y="116632"/>
            <a:ext cx="8229600" cy="648072"/>
          </a:xfrm>
        </p:spPr>
        <p:txBody>
          <a:bodyPr>
            <a:noAutofit/>
          </a:bodyPr>
          <a:lstStyle/>
          <a:p>
            <a:pPr eaLnBrk="1" hangingPunct="1"/>
            <a:r>
              <a:rPr lang="el-GR" altLang="el-GR" sz="3200" b="1" dirty="0" smtClean="0">
                <a:latin typeface="+mn-lt"/>
                <a:cs typeface="Arial" charset="0"/>
              </a:rPr>
              <a:t>Διαχείριση σχεσιακών βάσεων δεδομένων με γλώσσα </a:t>
            </a:r>
            <a:r>
              <a:rPr lang="en-US" altLang="el-GR" sz="3200" b="1" dirty="0" smtClean="0">
                <a:latin typeface="+mn-lt"/>
                <a:cs typeface="Arial" charset="0"/>
              </a:rPr>
              <a:t>SQL</a:t>
            </a:r>
            <a:endParaRPr lang="el-GR" altLang="el-GR" sz="3200" b="1" dirty="0" smtClean="0">
              <a:latin typeface="+mn-lt"/>
              <a:cs typeface="Arial" charset="0"/>
            </a:endParaRPr>
          </a:p>
        </p:txBody>
      </p:sp>
      <p:sp>
        <p:nvSpPr>
          <p:cNvPr id="16387" name="Rectangle 3"/>
          <p:cNvSpPr>
            <a:spLocks noGrp="1" noChangeArrowheads="1"/>
          </p:cNvSpPr>
          <p:nvPr>
            <p:ph idx="1"/>
          </p:nvPr>
        </p:nvSpPr>
        <p:spPr>
          <a:xfrm>
            <a:off x="467544" y="980728"/>
            <a:ext cx="8229600" cy="432048"/>
          </a:xfrm>
        </p:spPr>
        <p:txBody>
          <a:bodyPr>
            <a:normAutofit/>
          </a:bodyPr>
          <a:lstStyle/>
          <a:p>
            <a:pPr algn="just" eaLnBrk="1" hangingPunct="1"/>
            <a:r>
              <a:rPr lang="el-GR" altLang="el-GR" sz="2000" dirty="0" smtClean="0">
                <a:cs typeface="Arial" charset="0"/>
              </a:rPr>
              <a:t>Απόσπασμα απλουστευμένης σχεσιακής (</a:t>
            </a:r>
            <a:r>
              <a:rPr lang="en-US" altLang="el-GR" sz="2000" dirty="0" smtClean="0">
                <a:cs typeface="Arial" charset="0"/>
              </a:rPr>
              <a:t>relational</a:t>
            </a:r>
            <a:r>
              <a:rPr lang="el-GR" altLang="el-GR" sz="2000" dirty="0" smtClean="0">
                <a:cs typeface="Arial" charset="0"/>
              </a:rPr>
              <a:t>) βάσης δεδομένων</a:t>
            </a:r>
          </a:p>
        </p:txBody>
      </p:sp>
      <p:sp>
        <p:nvSpPr>
          <p:cNvPr id="16390" name="Text Box 166"/>
          <p:cNvSpPr txBox="1">
            <a:spLocks noChangeArrowheads="1"/>
          </p:cNvSpPr>
          <p:nvPr/>
        </p:nvSpPr>
        <p:spPr bwMode="auto">
          <a:xfrm>
            <a:off x="7596336" y="1943396"/>
            <a:ext cx="1295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600" dirty="0">
                <a:latin typeface="+mn-lt"/>
              </a:rPr>
              <a:t>Πίνακας </a:t>
            </a:r>
            <a:r>
              <a:rPr lang="el-GR" altLang="el-GR" sz="1600" dirty="0" smtClean="0">
                <a:latin typeface="+mn-lt"/>
              </a:rPr>
              <a:t>«</a:t>
            </a:r>
            <a:r>
              <a:rPr lang="en-US" altLang="el-GR" sz="1600" dirty="0" smtClean="0">
                <a:latin typeface="+mn-lt"/>
              </a:rPr>
              <a:t>FOITHTES</a:t>
            </a:r>
            <a:r>
              <a:rPr lang="el-GR" altLang="el-GR" sz="1600" dirty="0" smtClean="0">
                <a:latin typeface="+mn-lt"/>
              </a:rPr>
              <a:t>»</a:t>
            </a:r>
            <a:endParaRPr lang="el-GR" altLang="el-GR" sz="1600" dirty="0">
              <a:latin typeface="+mn-lt"/>
            </a:endParaRPr>
          </a:p>
        </p:txBody>
      </p:sp>
      <p:sp>
        <p:nvSpPr>
          <p:cNvPr id="16391" name="Text Box 167"/>
          <p:cNvSpPr txBox="1">
            <a:spLocks noChangeArrowheads="1"/>
          </p:cNvSpPr>
          <p:nvPr/>
        </p:nvSpPr>
        <p:spPr bwMode="auto">
          <a:xfrm>
            <a:off x="7000808" y="4797152"/>
            <a:ext cx="160363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600" dirty="0">
                <a:latin typeface="+mn-lt"/>
              </a:rPr>
              <a:t>Πίνακας </a:t>
            </a:r>
            <a:r>
              <a:rPr lang="el-GR" altLang="el-GR" sz="1600" dirty="0" smtClean="0">
                <a:latin typeface="+mn-lt"/>
              </a:rPr>
              <a:t>«</a:t>
            </a:r>
            <a:r>
              <a:rPr lang="en-US" altLang="el-GR" sz="1600" dirty="0" smtClean="0">
                <a:latin typeface="+mn-lt"/>
              </a:rPr>
              <a:t>MATHIMATA</a:t>
            </a:r>
            <a:r>
              <a:rPr lang="el-GR" altLang="el-GR" sz="1600" dirty="0" smtClean="0">
                <a:latin typeface="+mn-lt"/>
              </a:rPr>
              <a:t>»</a:t>
            </a:r>
            <a:endParaRPr lang="el-GR" altLang="el-GR" sz="1600" dirty="0">
              <a:latin typeface="+mn-lt"/>
            </a:endParaRPr>
          </a:p>
        </p:txBody>
      </p:sp>
      <p:graphicFrame>
        <p:nvGraphicFramePr>
          <p:cNvPr id="169" name="Table 168"/>
          <p:cNvGraphicFramePr>
            <a:graphicFrameLocks noGrp="1"/>
          </p:cNvGraphicFramePr>
          <p:nvPr>
            <p:extLst>
              <p:ext uri="{D42A27DB-BD31-4B8C-83A1-F6EECF244321}">
                <p14:modId xmlns:p14="http://schemas.microsoft.com/office/powerpoint/2010/main" val="3726855090"/>
              </p:ext>
            </p:extLst>
          </p:nvPr>
        </p:nvGraphicFramePr>
        <p:xfrm>
          <a:off x="827584" y="3200400"/>
          <a:ext cx="6096000" cy="3657600"/>
        </p:xfrm>
        <a:graphic>
          <a:graphicData uri="http://schemas.openxmlformats.org/drawingml/2006/table">
            <a:tbl>
              <a:tblPr firstRow="1" bandRow="1">
                <a:tableStyleId>{5C22544A-7EE6-4342-B048-85BDC9FD1C3A}</a:tableStyleId>
              </a:tblPr>
              <a:tblGrid>
                <a:gridCol w="3960440"/>
                <a:gridCol w="2135560"/>
              </a:tblGrid>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FFFF"/>
                          </a:solidFill>
                          <a:latin typeface="+mn-lt"/>
                          <a:cs typeface="Arial" charset="0"/>
                        </a:rPr>
                        <a:t>MATHIMA</a:t>
                      </a:r>
                      <a:endParaRPr lang="el-GR" sz="1400" b="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b="1" dirty="0" smtClean="0">
                          <a:solidFill>
                            <a:srgbClr val="FFFFFF"/>
                          </a:solidFill>
                          <a:latin typeface="+mn-lt"/>
                          <a:cs typeface="Arial" charset="0"/>
                        </a:rPr>
                        <a:t>KWDIKOS_MATHIMATOS</a:t>
                      </a:r>
                      <a:endParaRPr lang="el-GR" sz="1400" b="0" dirty="0">
                        <a:latin typeface="+mn-lt"/>
                      </a:endParaRPr>
                    </a:p>
                  </a:txBody>
                  <a:tcPr>
                    <a:solidFill>
                      <a:srgbClr val="004B82"/>
                    </a:solidFill>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Αρχές Οικονομικής Ι</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Α1</a:t>
                      </a:r>
                      <a:endParaRPr lang="el-GR" sz="1400" b="0" dirty="0">
                        <a:latin typeface="+mn-lt"/>
                      </a:endParaRPr>
                    </a:p>
                  </a:txBody>
                  <a:tcPr/>
                </a:tc>
              </a:tr>
              <a:tr h="168463">
                <a:tc>
                  <a:txBody>
                    <a:bodyPr/>
                    <a:lstStyle/>
                    <a:p>
                      <a:pPr algn="l" eaLnBrk="1" hangingPunct="1"/>
                      <a:r>
                        <a:rPr lang="el-GR" altLang="el-GR" sz="1400" b="0" dirty="0" smtClean="0">
                          <a:latin typeface="+mn-lt"/>
                          <a:cs typeface="Arial" charset="0"/>
                        </a:rPr>
                        <a:t>Προγραμματισμός Η/Υ Ι</a:t>
                      </a:r>
                      <a:endParaRPr lang="en-US" altLang="el-GR" sz="14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Α5</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Ανθρώπινες Σχέσεις στην εργασία</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Α8</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Προγραμματισμός Η/Υ  ΙΙ</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Β5</a:t>
                      </a:r>
                      <a:endParaRPr lang="el-GR" sz="1400" b="0" dirty="0">
                        <a:latin typeface="+mn-lt"/>
                      </a:endParaRPr>
                    </a:p>
                  </a:txBody>
                  <a:tcPr/>
                </a:tc>
              </a:tr>
              <a:tr h="168463">
                <a:tc>
                  <a:txBody>
                    <a:bodyPr/>
                    <a:lstStyle/>
                    <a:p>
                      <a:pPr algn="l" eaLnBrk="1" hangingPunct="1"/>
                      <a:r>
                        <a:rPr lang="el-GR" altLang="el-GR" sz="1400" b="0" dirty="0" smtClean="0">
                          <a:latin typeface="+mn-lt"/>
                          <a:cs typeface="Arial" charset="0"/>
                        </a:rPr>
                        <a:t>Χρήμα - Πίστη - Τράπεζες</a:t>
                      </a:r>
                      <a:endParaRPr lang="en-US" altLang="el-GR" sz="1400" b="0" dirty="0">
                        <a:latin typeface="+mn-lt"/>
                        <a:cs typeface="Times New Roman" pitchFamily="18" charset="0"/>
                      </a:endParaRPr>
                    </a:p>
                  </a:txBody>
                  <a:tcPr/>
                </a:tc>
                <a:tc>
                  <a:txBody>
                    <a:bodyPr/>
                    <a:lstStyle/>
                    <a:p>
                      <a:pPr algn="l"/>
                      <a:r>
                        <a:rPr lang="el-GR" altLang="el-GR" sz="1400" b="0" dirty="0" smtClean="0">
                          <a:latin typeface="+mn-lt"/>
                          <a:cs typeface="Arial" charset="0"/>
                        </a:rPr>
                        <a:t>Γ1</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Εισαγωγή στο Αστικό Δίκαιο</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Α4</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Στατιστική Επιχειρήσεων</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Β2</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Οικονομική της Διοίκησης</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Γ3</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Ιστορία και Αρχές Συνεργατισμού</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Γ7</a:t>
                      </a:r>
                      <a:endParaRPr lang="el-GR" sz="1400" b="0" dirty="0">
                        <a:latin typeface="+mn-lt"/>
                      </a:endParaRPr>
                    </a:p>
                  </a:txBody>
                  <a:tcPr/>
                </a:tc>
              </a:tr>
              <a:tr h="168463">
                <a:tc>
                  <a:txBody>
                    <a:bodyPr/>
                    <a:lstStyle/>
                    <a:p>
                      <a:pPr algn="l" eaLnBrk="1" hangingPunct="1"/>
                      <a:r>
                        <a:rPr lang="el-GR" altLang="el-GR" sz="1400" b="0" dirty="0" smtClean="0">
                          <a:latin typeface="+mn-lt"/>
                          <a:cs typeface="Arial" charset="0"/>
                        </a:rPr>
                        <a:t>Συστήματα Πληροφοριών Διοίκησης</a:t>
                      </a:r>
                      <a:endParaRPr lang="en-US" altLang="el-GR" sz="14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Γ6</a:t>
                      </a:r>
                      <a:endParaRPr lang="el-GR" sz="1400" b="0" dirty="0">
                        <a:latin typeface="+mn-lt"/>
                      </a:endParaRPr>
                    </a:p>
                  </a:txBody>
                  <a:tcPr/>
                </a:tc>
              </a:tr>
              <a:tr h="168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Γενική Λογιστική Ι</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Α3</a:t>
                      </a:r>
                      <a:endParaRPr lang="el-GR" sz="1400" b="0" dirty="0">
                        <a:latin typeface="+mn-lt"/>
                      </a:endParaRPr>
                    </a:p>
                  </a:txBody>
                  <a:tcPr/>
                </a:tc>
              </a:tr>
            </a:tbl>
          </a:graphicData>
        </a:graphic>
      </p:graphicFrame>
      <p:graphicFrame>
        <p:nvGraphicFramePr>
          <p:cNvPr id="170" name="Table 169"/>
          <p:cNvGraphicFramePr>
            <a:graphicFrameLocks noGrp="1"/>
          </p:cNvGraphicFramePr>
          <p:nvPr>
            <p:extLst>
              <p:ext uri="{D42A27DB-BD31-4B8C-83A1-F6EECF244321}">
                <p14:modId xmlns:p14="http://schemas.microsoft.com/office/powerpoint/2010/main" val="3567849711"/>
              </p:ext>
            </p:extLst>
          </p:nvPr>
        </p:nvGraphicFramePr>
        <p:xfrm>
          <a:off x="827584" y="1307034"/>
          <a:ext cx="6768752" cy="1828800"/>
        </p:xfrm>
        <a:graphic>
          <a:graphicData uri="http://schemas.openxmlformats.org/drawingml/2006/table">
            <a:tbl>
              <a:tblPr firstRow="1" bandRow="1">
                <a:tableStyleId>{5C22544A-7EE6-4342-B048-85BDC9FD1C3A}</a:tableStyleId>
              </a:tblPr>
              <a:tblGrid>
                <a:gridCol w="1692188"/>
                <a:gridCol w="1692188"/>
                <a:gridCol w="2088232"/>
                <a:gridCol w="1296144"/>
              </a:tblGrid>
              <a:tr h="201131">
                <a:tc>
                  <a:txBody>
                    <a:bodyPr/>
                    <a:lstStyle/>
                    <a:p>
                      <a:pPr algn="l" eaLnBrk="1" hangingPunct="1"/>
                      <a:r>
                        <a:rPr lang="en-US" altLang="el-GR" sz="1400" b="1" dirty="0" smtClean="0">
                          <a:solidFill>
                            <a:srgbClr val="FFFFFF"/>
                          </a:solidFill>
                          <a:latin typeface="+mn-lt"/>
                          <a:cs typeface="Arial" charset="0"/>
                        </a:rPr>
                        <a:t>EPWNYMO</a:t>
                      </a:r>
                      <a:r>
                        <a:rPr lang="el-GR" altLang="el-GR" sz="1400" b="1" dirty="0" smtClean="0">
                          <a:solidFill>
                            <a:srgbClr val="FFFFFF"/>
                          </a:solidFill>
                          <a:latin typeface="+mn-lt"/>
                          <a:cs typeface="Arial" charset="0"/>
                        </a:rPr>
                        <a:t> </a:t>
                      </a:r>
                      <a:endParaRPr lang="en-US" altLang="el-GR" sz="1400" b="1" dirty="0">
                        <a:latin typeface="+mn-lt"/>
                        <a:cs typeface="Times New Roman" pitchFamily="18" charset="0"/>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b="1" dirty="0" smtClean="0">
                          <a:solidFill>
                            <a:srgbClr val="FFFFFF"/>
                          </a:solidFill>
                          <a:latin typeface="+mn-lt"/>
                          <a:cs typeface="Arial" charset="0"/>
                        </a:rPr>
                        <a:t>ONOMA</a:t>
                      </a:r>
                      <a:endParaRPr lang="el-GR" sz="1400" b="1"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b="1" dirty="0" smtClean="0">
                          <a:solidFill>
                            <a:srgbClr val="FFFFFF"/>
                          </a:solidFill>
                          <a:latin typeface="+mn-lt"/>
                          <a:cs typeface="Arial" charset="0"/>
                        </a:rPr>
                        <a:t>ARITMHT</a:t>
                      </a:r>
                      <a:endParaRPr lang="el-GR" sz="1400" b="1" dirty="0">
                        <a:latin typeface="+mn-lt"/>
                      </a:endParaRPr>
                    </a:p>
                  </a:txBody>
                  <a:tcPr>
                    <a:solidFill>
                      <a:srgbClr val="004B82"/>
                    </a:solidFill>
                  </a:tcPr>
                </a:tc>
                <a:tc>
                  <a:txBody>
                    <a:bodyPr/>
                    <a:lstStyle/>
                    <a:p>
                      <a:pPr algn="l" eaLnBrk="1" hangingPunct="1"/>
                      <a:r>
                        <a:rPr lang="en-US" altLang="el-GR" sz="1400" b="1" dirty="0" smtClean="0">
                          <a:solidFill>
                            <a:srgbClr val="FFFFFF"/>
                          </a:solidFill>
                          <a:latin typeface="+mn-lt"/>
                          <a:cs typeface="Arial" charset="0"/>
                        </a:rPr>
                        <a:t>EXAMHNO</a:t>
                      </a:r>
                      <a:endParaRPr lang="en-US" altLang="el-GR" sz="1400" b="1" dirty="0">
                        <a:latin typeface="+mn-lt"/>
                        <a:cs typeface="Times New Roman" pitchFamily="18" charset="0"/>
                      </a:endParaRPr>
                    </a:p>
                  </a:txBody>
                  <a:tcPr>
                    <a:solidFill>
                      <a:srgbClr val="004B82"/>
                    </a:solidFill>
                  </a:tcPr>
                </a:tc>
              </a:tr>
              <a:tr h="2011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Κυριακόπουλος</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Νικηφόρος</a:t>
                      </a:r>
                      <a:endParaRPr lang="el-GR" sz="1400" b="0" dirty="0">
                        <a:latin typeface="+mn-lt"/>
                      </a:endParaRPr>
                    </a:p>
                  </a:txBody>
                  <a:tcPr/>
                </a:tc>
                <a:tc>
                  <a:txBody>
                    <a:bodyPr/>
                    <a:lstStyle/>
                    <a:p>
                      <a:pPr algn="l"/>
                      <a:r>
                        <a:rPr lang="el-GR" altLang="el-GR" sz="1400" b="0" dirty="0" smtClean="0">
                          <a:latin typeface="+mn-lt"/>
                          <a:cs typeface="Arial" charset="0"/>
                        </a:rPr>
                        <a:t>213</a:t>
                      </a:r>
                      <a:endParaRPr lang="el-GR" sz="1400" b="0" dirty="0">
                        <a:latin typeface="+mn-lt"/>
                      </a:endParaRPr>
                    </a:p>
                  </a:txBody>
                  <a:tcPr/>
                </a:tc>
                <a:tc>
                  <a:txBody>
                    <a:bodyPr/>
                    <a:lstStyle/>
                    <a:p>
                      <a:pPr algn="l" eaLnBrk="1" hangingPunct="1"/>
                      <a:r>
                        <a:rPr lang="el-GR" altLang="el-GR" sz="1400" b="0" dirty="0" smtClean="0">
                          <a:latin typeface="+mn-lt"/>
                          <a:cs typeface="Arial" charset="0"/>
                        </a:rPr>
                        <a:t>Δ</a:t>
                      </a:r>
                      <a:endParaRPr lang="en-US" altLang="el-GR" sz="1400" b="0" dirty="0">
                        <a:latin typeface="+mn-lt"/>
                        <a:cs typeface="Times New Roman" pitchFamily="18" charset="0"/>
                      </a:endParaRPr>
                    </a:p>
                  </a:txBody>
                  <a:tcPr/>
                </a:tc>
              </a:tr>
              <a:tr h="2011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Αποστόλου</a:t>
                      </a:r>
                      <a:endParaRPr lang="el-GR" sz="1400" b="0" dirty="0">
                        <a:latin typeface="+mn-lt"/>
                      </a:endParaRPr>
                    </a:p>
                  </a:txBody>
                  <a:tcPr/>
                </a:tc>
                <a:tc>
                  <a:txBody>
                    <a:bodyPr/>
                    <a:lstStyle/>
                    <a:p>
                      <a:pPr algn="l" eaLnBrk="1" hangingPunct="1"/>
                      <a:r>
                        <a:rPr lang="el-GR" altLang="el-GR" sz="1400" b="0" dirty="0" smtClean="0">
                          <a:latin typeface="+mn-lt"/>
                          <a:cs typeface="Arial" charset="0"/>
                        </a:rPr>
                        <a:t>Ζωή</a:t>
                      </a:r>
                      <a:endParaRPr lang="en-US" altLang="el-GR" sz="14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816</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a:t>
                      </a:r>
                      <a:endParaRPr lang="el-GR" sz="1400" b="0" dirty="0">
                        <a:latin typeface="+mn-lt"/>
                      </a:endParaRPr>
                    </a:p>
                  </a:txBody>
                  <a:tcPr/>
                </a:tc>
              </a:tr>
              <a:tr h="201131">
                <a:tc>
                  <a:txBody>
                    <a:bodyPr/>
                    <a:lstStyle/>
                    <a:p>
                      <a:pPr algn="l" eaLnBrk="1" hangingPunct="1"/>
                      <a:r>
                        <a:rPr lang="el-GR" altLang="el-GR" sz="1400" b="0" dirty="0" smtClean="0">
                          <a:latin typeface="+mn-lt"/>
                          <a:cs typeface="Arial" charset="0"/>
                        </a:rPr>
                        <a:t>Παπαπέτρου</a:t>
                      </a:r>
                      <a:endParaRPr lang="en-US" altLang="el-GR" sz="14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Νικόλαος</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450</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Β</a:t>
                      </a:r>
                      <a:endParaRPr lang="el-GR" sz="1400" b="0" dirty="0">
                        <a:latin typeface="+mn-lt"/>
                      </a:endParaRPr>
                    </a:p>
                  </a:txBody>
                  <a:tcPr/>
                </a:tc>
              </a:tr>
              <a:tr h="2011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err="1" smtClean="0">
                          <a:latin typeface="+mn-lt"/>
                          <a:cs typeface="Arial" charset="0"/>
                        </a:rPr>
                        <a:t>Ζευγαρίδης</a:t>
                      </a:r>
                      <a:endParaRPr lang="el-GR" sz="1400" b="0" dirty="0">
                        <a:latin typeface="+mn-lt"/>
                      </a:endParaRPr>
                    </a:p>
                  </a:txBody>
                  <a:tcPr/>
                </a:tc>
                <a:tc>
                  <a:txBody>
                    <a:bodyPr/>
                    <a:lstStyle/>
                    <a:p>
                      <a:pPr algn="l"/>
                      <a:r>
                        <a:rPr lang="el-GR" altLang="el-GR" sz="1400" b="0" dirty="0" smtClean="0">
                          <a:latin typeface="+mn-lt"/>
                          <a:cs typeface="Arial" charset="0"/>
                        </a:rPr>
                        <a:t>Ορέστης</a:t>
                      </a:r>
                      <a:endParaRPr lang="el-GR" sz="1400" b="0" dirty="0">
                        <a:latin typeface="+mn-lt"/>
                      </a:endParaRPr>
                    </a:p>
                  </a:txBody>
                  <a:tcPr/>
                </a:tc>
                <a:tc>
                  <a:txBody>
                    <a:bodyPr/>
                    <a:lstStyle/>
                    <a:p>
                      <a:pPr algn="l"/>
                      <a:r>
                        <a:rPr lang="el-GR" altLang="el-GR" sz="1400" b="0" dirty="0" smtClean="0">
                          <a:latin typeface="+mn-lt"/>
                          <a:cs typeface="Arial" charset="0"/>
                        </a:rPr>
                        <a:t>346</a:t>
                      </a:r>
                      <a:endParaRPr lang="el-GR" sz="1400" b="0" dirty="0">
                        <a:latin typeface="+mn-lt"/>
                      </a:endParaRPr>
                    </a:p>
                  </a:txBody>
                  <a:tcPr/>
                </a:tc>
                <a:tc>
                  <a:txBody>
                    <a:bodyPr/>
                    <a:lstStyle/>
                    <a:p>
                      <a:pPr algn="l"/>
                      <a:r>
                        <a:rPr lang="el-GR" altLang="el-GR" sz="1400" b="0" dirty="0" smtClean="0">
                          <a:latin typeface="+mn-lt"/>
                          <a:cs typeface="Arial" charset="0"/>
                        </a:rPr>
                        <a:t>Γ</a:t>
                      </a:r>
                      <a:endParaRPr lang="el-GR" sz="1400" b="0" dirty="0">
                        <a:latin typeface="+mn-lt"/>
                      </a:endParaRPr>
                    </a:p>
                  </a:txBody>
                  <a:tcPr/>
                </a:tc>
              </a:tr>
              <a:tr h="2011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err="1" smtClean="0">
                          <a:latin typeface="+mn-lt"/>
                          <a:cs typeface="Arial" charset="0"/>
                        </a:rPr>
                        <a:t>Κοταμανίδου</a:t>
                      </a:r>
                      <a:endParaRPr lang="el-GR" sz="1400" b="0" dirty="0">
                        <a:latin typeface="+mn-lt"/>
                      </a:endParaRPr>
                    </a:p>
                  </a:txBody>
                  <a:tcPr/>
                </a:tc>
                <a:tc>
                  <a:txBody>
                    <a:bodyPr/>
                    <a:lstStyle/>
                    <a:p>
                      <a:pPr algn="l" eaLnBrk="1" hangingPunct="1"/>
                      <a:r>
                        <a:rPr lang="el-GR" altLang="el-GR" sz="1400" b="0" dirty="0" smtClean="0">
                          <a:latin typeface="+mn-lt"/>
                          <a:cs typeface="Arial" charset="0"/>
                        </a:rPr>
                        <a:t>Ειρήνη</a:t>
                      </a:r>
                      <a:endParaRPr lang="en-US" altLang="el-GR" sz="1400" b="0" dirty="0">
                        <a:latin typeface="+mn-lt"/>
                        <a:cs typeface="Times New Roman" pitchFamily="18" charset="0"/>
                      </a:endParaRPr>
                    </a:p>
                  </a:txBody>
                  <a:tcPr/>
                </a:tc>
                <a:tc>
                  <a:txBody>
                    <a:bodyPr/>
                    <a:lstStyle/>
                    <a:p>
                      <a:pPr algn="l"/>
                      <a:r>
                        <a:rPr lang="el-GR" altLang="el-GR" sz="1400" b="0" dirty="0" smtClean="0">
                          <a:latin typeface="+mn-lt"/>
                          <a:cs typeface="Arial" charset="0"/>
                        </a:rPr>
                        <a:t>610</a:t>
                      </a:r>
                      <a:endParaRPr lang="el-GR" sz="1400" b="0" dirty="0">
                        <a:latin typeface="+mn-lt"/>
                      </a:endParaRPr>
                    </a:p>
                  </a:txBody>
                  <a:tcPr/>
                </a:tc>
                <a:tc>
                  <a:txBody>
                    <a:bodyPr/>
                    <a:lstStyle/>
                    <a:p>
                      <a:pPr algn="l"/>
                      <a:r>
                        <a:rPr lang="el-GR" altLang="el-GR" sz="1400" b="0" dirty="0" smtClean="0">
                          <a:latin typeface="+mn-lt"/>
                          <a:cs typeface="Arial" charset="0"/>
                        </a:rPr>
                        <a:t>Α</a:t>
                      </a:r>
                      <a:endParaRPr lang="el-GR" sz="1400" b="0" dirty="0">
                        <a:latin typeface="+mn-lt"/>
                      </a:endParaRPr>
                    </a:p>
                  </a:txBody>
                  <a:tcPr/>
                </a:tc>
              </a:tr>
            </a:tbl>
          </a:graphicData>
        </a:graphic>
      </p:graphicFrame>
      <p:sp>
        <p:nvSpPr>
          <p:cNvPr id="8" name="Slide Number Placeholder 3"/>
          <p:cNvSpPr>
            <a:spLocks noGrp="1"/>
          </p:cNvSpPr>
          <p:nvPr>
            <p:ph type="sldNum" sz="quarter" idx="12"/>
          </p:nvPr>
        </p:nvSpPr>
        <p:spPr>
          <a:xfrm>
            <a:off x="6553200" y="6356350"/>
            <a:ext cx="2133600" cy="365125"/>
          </a:xfrm>
        </p:spPr>
        <p:txBody>
          <a:bodyPr/>
          <a:lstStyle/>
          <a:p>
            <a:pPr>
              <a:defRPr/>
            </a:pPr>
            <a:r>
              <a:rPr lang="en-US" dirty="0" smtClean="0"/>
              <a:t>33</a:t>
            </a:r>
            <a:endParaRPr lang="el-GR" dirty="0"/>
          </a:p>
        </p:txBody>
      </p:sp>
    </p:spTree>
    <p:extLst>
      <p:ext uri="{BB962C8B-B14F-4D97-AF65-F5344CB8AC3E}">
        <p14:creationId xmlns:p14="http://schemas.microsoft.com/office/powerpoint/2010/main" val="26013424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el-GR" altLang="el-GR" sz="3600" b="1" dirty="0" smtClean="0">
                <a:latin typeface="+mn-lt"/>
                <a:cs typeface="Arial" charset="0"/>
              </a:rPr>
              <a:t>Δημιουργία βάσεως δεδομένων</a:t>
            </a:r>
          </a:p>
        </p:txBody>
      </p:sp>
      <p:sp>
        <p:nvSpPr>
          <p:cNvPr id="17411" name="Rectangle 3"/>
          <p:cNvSpPr>
            <a:spLocks noGrp="1" noChangeArrowheads="1"/>
          </p:cNvSpPr>
          <p:nvPr>
            <p:ph idx="1"/>
          </p:nvPr>
        </p:nvSpPr>
        <p:spPr/>
        <p:txBody>
          <a:bodyPr>
            <a:normAutofit/>
          </a:bodyPr>
          <a:lstStyle/>
          <a:p>
            <a:pPr algn="just" eaLnBrk="1" hangingPunct="1"/>
            <a:r>
              <a:rPr lang="el-GR" altLang="el-GR" sz="2400" dirty="0" smtClean="0">
                <a:cs typeface="Arial" charset="0"/>
              </a:rPr>
              <a:t>Για να δημιουργηθεί αυτό το σχήμα της βάσης δεδομένων μπορούμε να χρησιμοποιήσουμε τις παρακάτω δηλώσεις (</a:t>
            </a:r>
            <a:r>
              <a:rPr lang="en-US" altLang="el-GR" sz="2400" dirty="0" smtClean="0">
                <a:cs typeface="Arial" charset="0"/>
              </a:rPr>
              <a:t>statements)</a:t>
            </a:r>
            <a:r>
              <a:rPr lang="el-GR" altLang="el-GR" sz="2400" dirty="0" smtClean="0">
                <a:cs typeface="Arial" charset="0"/>
              </a:rPr>
              <a:t> σε γλώσσα </a:t>
            </a:r>
            <a:r>
              <a:rPr lang="en-US" altLang="el-GR" sz="2400" dirty="0" smtClean="0">
                <a:cs typeface="Arial" charset="0"/>
              </a:rPr>
              <a:t>SQL </a:t>
            </a:r>
            <a:r>
              <a:rPr lang="en-US" altLang="el-GR" sz="2400" b="1" dirty="0" smtClean="0">
                <a:solidFill>
                  <a:srgbClr val="FF0000"/>
                </a:solidFill>
                <a:cs typeface="Arial" charset="0"/>
              </a:rPr>
              <a:t>(</a:t>
            </a:r>
            <a:r>
              <a:rPr lang="el-GR" altLang="el-GR" sz="2400" b="1" dirty="0" smtClean="0">
                <a:solidFill>
                  <a:srgbClr val="FF0000"/>
                </a:solidFill>
                <a:cs typeface="Arial" charset="0"/>
              </a:rPr>
              <a:t>στο προϊόν της </a:t>
            </a:r>
            <a:r>
              <a:rPr lang="en-US" altLang="el-GR" sz="2400" b="1" dirty="0" smtClean="0">
                <a:solidFill>
                  <a:srgbClr val="FF0000"/>
                </a:solidFill>
                <a:cs typeface="Arial" charset="0"/>
              </a:rPr>
              <a:t>Oracle)</a:t>
            </a:r>
            <a:r>
              <a:rPr lang="el-GR" altLang="el-GR" sz="2400" dirty="0" smtClean="0">
                <a:cs typeface="Arial" charset="0"/>
              </a:rPr>
              <a:t>:</a:t>
            </a:r>
            <a:endParaRPr lang="en-US" altLang="el-GR" sz="2400" dirty="0" smtClean="0">
              <a:cs typeface="Arial" charset="0"/>
            </a:endParaRPr>
          </a:p>
          <a:p>
            <a:pPr marL="0" indent="0" algn="just" eaLnBrk="1" hangingPunct="1">
              <a:buNone/>
            </a:pPr>
            <a:r>
              <a:rPr lang="el-GR" altLang="el-GR" sz="1800" dirty="0" smtClean="0">
                <a:latin typeface="Arial" charset="0"/>
                <a:cs typeface="Arial" charset="0"/>
              </a:rPr>
              <a:t> </a:t>
            </a:r>
          </a:p>
          <a:p>
            <a:pPr marL="0" indent="0" eaLnBrk="1" hangingPunct="1">
              <a:buNone/>
            </a:pPr>
            <a:r>
              <a:rPr lang="en-US" altLang="el-GR" sz="1800" dirty="0" smtClean="0">
                <a:latin typeface="Courier New" panose="02070309020205020404" pitchFamily="49" charset="0"/>
                <a:cs typeface="Courier New" panose="02070309020205020404" pitchFamily="49" charset="0"/>
              </a:rPr>
              <a:t>CREATE TABLE FOITHTES(EPWNYMO VARCHAR2(20)</a:t>
            </a:r>
            <a:r>
              <a:rPr lang="el-GR" altLang="el-GR" sz="1800" dirty="0" smtClean="0">
                <a:latin typeface="Courier New" panose="02070309020205020404" pitchFamily="49" charset="0"/>
                <a:cs typeface="Courier New" panose="02070309020205020404" pitchFamily="49" charset="0"/>
              </a:rPr>
              <a:t> </a:t>
            </a:r>
            <a:r>
              <a:rPr lang="en-US" altLang="el-GR" sz="1800" dirty="0" smtClean="0">
                <a:latin typeface="Courier New" panose="02070309020205020404" pitchFamily="49" charset="0"/>
                <a:cs typeface="Courier New" panose="02070309020205020404" pitchFamily="49" charset="0"/>
              </a:rPr>
              <a:t> NOT NULL,</a:t>
            </a:r>
          </a:p>
          <a:p>
            <a:pPr marL="0" indent="0" eaLnBrk="1" hangingPunct="1">
              <a:buNone/>
            </a:pPr>
            <a:r>
              <a:rPr lang="en-US" altLang="el-GR" sz="1800" dirty="0" smtClean="0">
                <a:latin typeface="Courier New" panose="02070309020205020404" pitchFamily="49" charset="0"/>
                <a:cs typeface="Courier New" panose="02070309020205020404" pitchFamily="49" charset="0"/>
              </a:rPr>
              <a:t>    ONOMA VARCHAR2(20) NOT NULL, </a:t>
            </a:r>
          </a:p>
          <a:p>
            <a:pPr marL="0" indent="0" eaLnBrk="1" hangingPunct="1">
              <a:buNone/>
            </a:pPr>
            <a:r>
              <a:rPr lang="en-US" altLang="el-GR" sz="1800" dirty="0" smtClean="0">
                <a:latin typeface="Courier New" panose="02070309020205020404" pitchFamily="49" charset="0"/>
                <a:cs typeface="Courier New" panose="02070309020205020404" pitchFamily="49" charset="0"/>
              </a:rPr>
              <a:t>    ARITMHT NUMBER NOT NULL,    </a:t>
            </a:r>
          </a:p>
          <a:p>
            <a:pPr marL="0" indent="0" eaLnBrk="1" hangingPunct="1">
              <a:buNone/>
            </a:pPr>
            <a:r>
              <a:rPr lang="en-US" altLang="el-GR" sz="1800" dirty="0" smtClean="0">
                <a:latin typeface="Courier New" panose="02070309020205020404" pitchFamily="49" charset="0"/>
                <a:cs typeface="Courier New" panose="02070309020205020404" pitchFamily="49" charset="0"/>
              </a:rPr>
              <a:t>    </a:t>
            </a:r>
            <a:r>
              <a:rPr lang="el-GR" altLang="el-GR" sz="1800" dirty="0" smtClean="0">
                <a:latin typeface="Courier New" panose="02070309020205020404" pitchFamily="49" charset="0"/>
                <a:cs typeface="Courier New" panose="02070309020205020404" pitchFamily="49" charset="0"/>
              </a:rPr>
              <a:t>ΕΧΑΜΗΝΟ</a:t>
            </a:r>
            <a:r>
              <a:rPr lang="en-US" altLang="el-GR" sz="1800" dirty="0" smtClean="0">
                <a:latin typeface="Courier New" panose="02070309020205020404" pitchFamily="49" charset="0"/>
                <a:cs typeface="Courier New" panose="02070309020205020404" pitchFamily="49" charset="0"/>
              </a:rPr>
              <a:t> CHAR(3), PRIMARY KEY(ARITMHT));</a:t>
            </a:r>
          </a:p>
          <a:p>
            <a:pPr marL="0" indent="0" eaLnBrk="1" hangingPunct="1">
              <a:buNone/>
            </a:pPr>
            <a:r>
              <a:rPr lang="en-US" altLang="el-GR" sz="1800" dirty="0" smtClean="0">
                <a:latin typeface="Courier New" panose="02070309020205020404" pitchFamily="49" charset="0"/>
                <a:cs typeface="Courier New" panose="02070309020205020404" pitchFamily="49" charset="0"/>
              </a:rPr>
              <a:t>CREATE TABLE MATHIMATA(LEKTIKO VARCHAR2(20) NOT NULL,</a:t>
            </a:r>
          </a:p>
          <a:p>
            <a:pPr marL="0" indent="0" eaLnBrk="1" hangingPunct="1">
              <a:buNone/>
            </a:pPr>
            <a:r>
              <a:rPr lang="en-US" altLang="el-GR" sz="1800" dirty="0" smtClean="0">
                <a:latin typeface="Courier New" panose="02070309020205020404" pitchFamily="49" charset="0"/>
                <a:cs typeface="Courier New" panose="02070309020205020404" pitchFamily="49" charset="0"/>
              </a:rPr>
              <a:t>                         KWD_MAT NUMBER NOT NULL,</a:t>
            </a:r>
          </a:p>
          <a:p>
            <a:pPr marL="0" indent="0" eaLnBrk="1" hangingPunct="1">
              <a:buNone/>
            </a:pPr>
            <a:r>
              <a:rPr lang="el-GR" altLang="el-GR" sz="1800" dirty="0" smtClean="0">
                <a:latin typeface="Courier New" panose="02070309020205020404" pitchFamily="49" charset="0"/>
                <a:cs typeface="Courier New" panose="02070309020205020404" pitchFamily="49" charset="0"/>
              </a:rPr>
              <a:t>			</a:t>
            </a:r>
            <a:r>
              <a:rPr lang="en-US" altLang="el-GR" sz="1800" dirty="0" smtClean="0">
                <a:latin typeface="Courier New" panose="02070309020205020404" pitchFamily="49" charset="0"/>
                <a:cs typeface="Courier New" panose="02070309020205020404" pitchFamily="49" charset="0"/>
              </a:rPr>
              <a:t>PRIMARY KEY(KWD_MAT));</a:t>
            </a:r>
          </a:p>
          <a:p>
            <a:pPr marL="0" indent="0" algn="l" eaLnBrk="1" hangingPunct="1">
              <a:buNone/>
            </a:pPr>
            <a:r>
              <a:rPr lang="en-US" altLang="el-GR" sz="1800" dirty="0" smtClean="0">
                <a:latin typeface="Arial" charset="0"/>
                <a:cs typeface="Arial" charset="0"/>
              </a:rPr>
              <a:t> </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34</a:t>
            </a:r>
            <a:endParaRPr lang="el-GR" dirty="0"/>
          </a:p>
        </p:txBody>
      </p:sp>
    </p:spTree>
    <p:extLst>
      <p:ext uri="{BB962C8B-B14F-4D97-AF65-F5344CB8AC3E}">
        <p14:creationId xmlns:p14="http://schemas.microsoft.com/office/powerpoint/2010/main" val="12367000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Πρώτη αναφορά στην Εισαγωγή </a:t>
            </a:r>
            <a:r>
              <a:rPr lang="el-GR" dirty="0" smtClean="0"/>
              <a:t>στοιχείων</a:t>
            </a:r>
            <a:endParaRPr lang="el-GR" dirty="0"/>
          </a:p>
        </p:txBody>
      </p:sp>
      <p:sp>
        <p:nvSpPr>
          <p:cNvPr id="18434" name="Rectangle 4"/>
          <p:cNvSpPr>
            <a:spLocks noGrp="1" noChangeArrowheads="1"/>
          </p:cNvSpPr>
          <p:nvPr>
            <p:ph idx="1"/>
          </p:nvPr>
        </p:nvSpPr>
        <p:spPr>
          <a:noFill/>
        </p:spPr>
        <p:txBody>
          <a:bodyPr>
            <a:normAutofit/>
          </a:bodyPr>
          <a:lstStyle/>
          <a:p>
            <a:pPr marL="0" indent="0" eaLnBrk="1" hangingPunct="1">
              <a:buNone/>
            </a:pPr>
            <a:r>
              <a:rPr lang="en-US" altLang="el-GR" sz="1800" dirty="0" smtClean="0">
                <a:latin typeface="Courier New" panose="02070309020205020404" pitchFamily="49" charset="0"/>
                <a:cs typeface="Courier New" panose="02070309020205020404" pitchFamily="49" charset="0"/>
              </a:rPr>
              <a:t>INSERT INTO KATHIGHTES(EPWNYMO_KAT,  </a:t>
            </a:r>
            <a:r>
              <a:rPr lang="el-GR" altLang="el-GR" sz="1800" dirty="0" smtClean="0">
                <a:latin typeface="Courier New" panose="02070309020205020404" pitchFamily="49" charset="0"/>
                <a:cs typeface="Courier New" panose="02070309020205020404" pitchFamily="49" charset="0"/>
              </a:rPr>
              <a:t>  </a:t>
            </a:r>
          </a:p>
          <a:p>
            <a:pPr marL="0" indent="0" eaLnBrk="1" hangingPunct="1">
              <a:buNone/>
            </a:pPr>
            <a:r>
              <a:rPr lang="el-GR" altLang="el-GR" sz="1800" dirty="0" smtClean="0">
                <a:latin typeface="Courier New" panose="02070309020205020404" pitchFamily="49" charset="0"/>
                <a:cs typeface="Courier New" panose="02070309020205020404" pitchFamily="49" charset="0"/>
              </a:rPr>
              <a:t>      </a:t>
            </a:r>
            <a:r>
              <a:rPr lang="en-US" altLang="el-GR" sz="1800" dirty="0" smtClean="0">
                <a:latin typeface="Courier New" panose="02070309020205020404" pitchFamily="49" charset="0"/>
                <a:cs typeface="Courier New" panose="02070309020205020404" pitchFamily="49" charset="0"/>
              </a:rPr>
              <a:t>ONOMA_KAT,</a:t>
            </a:r>
            <a:r>
              <a:rPr lang="el-GR" altLang="el-GR" sz="1800" dirty="0" smtClean="0">
                <a:latin typeface="Courier New" panose="02070309020205020404" pitchFamily="49" charset="0"/>
                <a:cs typeface="Courier New" panose="02070309020205020404" pitchFamily="49" charset="0"/>
              </a:rPr>
              <a:t> </a:t>
            </a:r>
            <a:r>
              <a:rPr lang="de-DE" altLang="el-GR" sz="1800" dirty="0" smtClean="0">
                <a:latin typeface="Courier New" panose="02070309020205020404" pitchFamily="49" charset="0"/>
                <a:cs typeface="Courier New" panose="02070309020205020404" pitchFamily="49" charset="0"/>
              </a:rPr>
              <a:t>DIEFTH_KAT,  ARITMHT_KAT) </a:t>
            </a:r>
            <a:endParaRPr lang="en-US" altLang="el-GR" sz="1800" dirty="0" smtClean="0">
              <a:latin typeface="Courier New" panose="02070309020205020404" pitchFamily="49" charset="0"/>
              <a:cs typeface="Courier New" panose="02070309020205020404" pitchFamily="49" charset="0"/>
            </a:endParaRPr>
          </a:p>
          <a:p>
            <a:pPr marL="0" indent="0" eaLnBrk="1" hangingPunct="1">
              <a:buNone/>
            </a:pPr>
            <a:r>
              <a:rPr lang="de-DE" altLang="el-GR" sz="1800" dirty="0" smtClean="0">
                <a:latin typeface="Courier New" panose="02070309020205020404" pitchFamily="49" charset="0"/>
                <a:cs typeface="Courier New" panose="02070309020205020404" pitchFamily="49" charset="0"/>
              </a:rPr>
              <a:t>        </a:t>
            </a:r>
            <a:r>
              <a:rPr lang="en-US" altLang="el-GR" sz="1800" dirty="0" smtClean="0">
                <a:latin typeface="Courier New" panose="02070309020205020404" pitchFamily="49" charset="0"/>
                <a:cs typeface="Courier New" panose="02070309020205020404" pitchFamily="49" charset="0"/>
              </a:rPr>
              <a:t>VALUES (‘</a:t>
            </a:r>
            <a:r>
              <a:rPr lang="en-US" altLang="el-GR" sz="1800" dirty="0" err="1" smtClean="0">
                <a:latin typeface="Courier New" panose="02070309020205020404" pitchFamily="49" charset="0"/>
                <a:cs typeface="Courier New" panose="02070309020205020404" pitchFamily="49" charset="0"/>
              </a:rPr>
              <a:t>Codd</a:t>
            </a:r>
            <a:r>
              <a:rPr lang="en-US" altLang="el-GR" sz="1800" dirty="0" smtClean="0">
                <a:latin typeface="Courier New" panose="02070309020205020404" pitchFamily="49" charset="0"/>
                <a:cs typeface="Courier New" panose="02070309020205020404" pitchFamily="49" charset="0"/>
              </a:rPr>
              <a:t>’, ‘Ted’, ‘Mass.’, 10); </a:t>
            </a:r>
          </a:p>
          <a:p>
            <a:pPr marL="0" indent="0" eaLnBrk="1" hangingPunct="1">
              <a:buNone/>
            </a:pPr>
            <a:r>
              <a:rPr lang="en-US" altLang="el-GR" sz="1800" dirty="0" smtClean="0">
                <a:latin typeface="Courier New" panose="02070309020205020404" pitchFamily="49" charset="0"/>
                <a:cs typeface="Courier New" panose="02070309020205020404" pitchFamily="49" charset="0"/>
              </a:rPr>
              <a:t>INSERT INTO KATHIGHTES  VALUES (‘Ullman’, ‘Jeffrey’, ‘Calif.’, 20);</a:t>
            </a:r>
            <a:r>
              <a:rPr lang="el-GR" altLang="el-GR" sz="1800" dirty="0" smtClean="0">
                <a:latin typeface="Courier New" panose="02070309020205020404" pitchFamily="49" charset="0"/>
                <a:cs typeface="Courier New" panose="02070309020205020404" pitchFamily="49" charset="0"/>
              </a:rPr>
              <a:t> κ.τ.λ. </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a:t>
            </a:r>
            <a:fld id="{7E55E3B3-0445-4CFC-BED8-763D4409E61F}" type="slidenum">
              <a:rPr lang="el-GR" smtClean="0"/>
              <a:pPr>
                <a:defRPr/>
              </a:pPr>
              <a:t>35</a:t>
            </a:fld>
            <a:endParaRPr lang="el-GR" dirty="0"/>
          </a:p>
        </p:txBody>
      </p:sp>
    </p:spTree>
    <p:extLst>
      <p:ext uri="{BB962C8B-B14F-4D97-AF65-F5344CB8AC3E}">
        <p14:creationId xmlns:p14="http://schemas.microsoft.com/office/powerpoint/2010/main" val="39426505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extLst>
              <p:ext uri="{D42A27DB-BD31-4B8C-83A1-F6EECF244321}">
                <p14:modId xmlns:p14="http://schemas.microsoft.com/office/powerpoint/2010/main" val="1882438531"/>
              </p:ext>
            </p:extLst>
          </p:nvPr>
        </p:nvGraphicFramePr>
        <p:xfrm>
          <a:off x="107504" y="1196752"/>
          <a:ext cx="8928992" cy="5372547"/>
        </p:xfrm>
        <a:graphic>
          <a:graphicData uri="http://schemas.openxmlformats.org/drawingml/2006/table">
            <a:tbl>
              <a:tblPr firstRow="1">
                <a:tableStyleId>{BC89EF96-8CEA-46FF-86C4-4CE0E7609802}</a:tableStyleId>
              </a:tblPr>
              <a:tblGrid>
                <a:gridCol w="4448694"/>
                <a:gridCol w="4480298"/>
              </a:tblGrid>
              <a:tr h="318665">
                <a:tc>
                  <a:txBody>
                    <a:bodyPr/>
                    <a:lstStyle/>
                    <a:p>
                      <a:pPr>
                        <a:lnSpc>
                          <a:spcPct val="115000"/>
                        </a:lnSpc>
                        <a:spcAft>
                          <a:spcPts val="0"/>
                        </a:spcAft>
                      </a:pPr>
                      <a:r>
                        <a:rPr lang="en-US" sz="1400" dirty="0">
                          <a:solidFill>
                            <a:schemeClr val="bg1"/>
                          </a:solidFill>
                        </a:rPr>
                        <a:t>mySQL</a:t>
                      </a:r>
                      <a:endParaRPr lang="el-GR" sz="1400" b="1" dirty="0">
                        <a:solidFill>
                          <a:schemeClr val="bg1"/>
                        </a:solidFill>
                        <a:latin typeface="Calibri"/>
                        <a:ea typeface="Calibri"/>
                        <a:cs typeface="Times New Roman"/>
                      </a:endParaRPr>
                    </a:p>
                  </a:txBody>
                  <a:tcPr marL="68535" marR="68535" marT="0" marB="0">
                    <a:solidFill>
                      <a:srgbClr val="004B82"/>
                    </a:solidFill>
                  </a:tcPr>
                </a:tc>
                <a:tc>
                  <a:txBody>
                    <a:bodyPr/>
                    <a:lstStyle/>
                    <a:p>
                      <a:pPr>
                        <a:lnSpc>
                          <a:spcPct val="115000"/>
                        </a:lnSpc>
                        <a:spcAft>
                          <a:spcPts val="0"/>
                        </a:spcAft>
                      </a:pPr>
                      <a:r>
                        <a:rPr lang="en-US" sz="1400" dirty="0">
                          <a:solidFill>
                            <a:schemeClr val="bg1"/>
                          </a:solidFill>
                        </a:rPr>
                        <a:t>Oracle </a:t>
                      </a:r>
                      <a:endParaRPr lang="el-GR" sz="1400" b="1" dirty="0">
                        <a:solidFill>
                          <a:schemeClr val="bg1"/>
                        </a:solidFill>
                        <a:latin typeface="Calibri"/>
                        <a:ea typeface="Calibri"/>
                        <a:cs typeface="Times New Roman"/>
                      </a:endParaRPr>
                    </a:p>
                  </a:txBody>
                  <a:tcPr marL="68535" marR="68535" marT="0" marB="0">
                    <a:solidFill>
                      <a:srgbClr val="004B82"/>
                    </a:solidFill>
                  </a:tcPr>
                </a:tc>
              </a:tr>
              <a:tr h="318665">
                <a:tc>
                  <a:txBody>
                    <a:bodyPr/>
                    <a:lstStyle/>
                    <a:p>
                      <a:pPr>
                        <a:lnSpc>
                          <a:spcPct val="115000"/>
                        </a:lnSpc>
                        <a:spcAft>
                          <a:spcPts val="0"/>
                        </a:spcAft>
                      </a:pPr>
                      <a:r>
                        <a:rPr lang="en-US" sz="1400" dirty="0"/>
                        <a:t>CREATE DATABASE </a:t>
                      </a:r>
                      <a:r>
                        <a:rPr lang="en-US" sz="1400" dirty="0" err="1"/>
                        <a:t>new_personnel</a:t>
                      </a:r>
                      <a:r>
                        <a:rPr lang="en-US" sz="1400" dirty="0"/>
                        <a:t>;</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endParaRPr lang="en-US" sz="1400" dirty="0">
                        <a:latin typeface="Calibri"/>
                        <a:ea typeface="Calibri"/>
                        <a:cs typeface="Times New Roman"/>
                      </a:endParaRPr>
                    </a:p>
                  </a:txBody>
                  <a:tcPr marL="68535" marR="68535" marT="0" marB="0"/>
                </a:tc>
              </a:tr>
              <a:tr h="318665">
                <a:tc>
                  <a:txBody>
                    <a:bodyPr/>
                    <a:lstStyle/>
                    <a:p>
                      <a:pPr>
                        <a:lnSpc>
                          <a:spcPct val="115000"/>
                        </a:lnSpc>
                        <a:spcAft>
                          <a:spcPts val="0"/>
                        </a:spcAft>
                      </a:pPr>
                      <a:r>
                        <a:rPr lang="en-US" sz="1400" dirty="0"/>
                        <a:t>USE </a:t>
                      </a:r>
                      <a:r>
                        <a:rPr lang="en-US" sz="1400" dirty="0" err="1"/>
                        <a:t>new_personnel</a:t>
                      </a:r>
                      <a:r>
                        <a:rPr lang="en-US" sz="1400" dirty="0"/>
                        <a:t>;</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endParaRPr lang="en-US" sz="1400" dirty="0">
                        <a:latin typeface="Calibri"/>
                        <a:ea typeface="Calibri"/>
                        <a:cs typeface="Times New Roman"/>
                      </a:endParaRPr>
                    </a:p>
                  </a:txBody>
                  <a:tcPr marL="68535" marR="68535" marT="0" marB="0"/>
                </a:tc>
              </a:tr>
              <a:tr h="463512">
                <a:tc>
                  <a:txBody>
                    <a:bodyPr/>
                    <a:lstStyle/>
                    <a:p>
                      <a:pPr>
                        <a:lnSpc>
                          <a:spcPct val="115000"/>
                        </a:lnSpc>
                        <a:spcAft>
                          <a:spcPts val="0"/>
                        </a:spcAft>
                      </a:pPr>
                      <a:r>
                        <a:rPr lang="en-US" sz="1400" dirty="0"/>
                        <a:t>CREATE TABLE DEPT(DEPTNO INT(2) NOT NULL, </a:t>
                      </a:r>
                      <a:endParaRPr lang="el-GR" sz="1400" dirty="0"/>
                    </a:p>
                    <a:p>
                      <a:pPr>
                        <a:lnSpc>
                          <a:spcPct val="115000"/>
                        </a:lnSpc>
                        <a:spcAft>
                          <a:spcPts val="0"/>
                        </a:spcAft>
                      </a:pPr>
                      <a:r>
                        <a:rPr lang="en-US" sz="1400" dirty="0"/>
                        <a:t>                     DNAME VARCHAR(14), LOC VARCHAR(14));</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r>
                        <a:rPr lang="en-US" sz="1400" dirty="0"/>
                        <a:t>CREATE TABLE DEPT(DEPTNO NUMBER(2) NOT NULL, </a:t>
                      </a:r>
                      <a:endParaRPr lang="el-GR" sz="1400" dirty="0"/>
                    </a:p>
                    <a:p>
                      <a:pPr>
                        <a:lnSpc>
                          <a:spcPct val="115000"/>
                        </a:lnSpc>
                        <a:spcAft>
                          <a:spcPts val="0"/>
                        </a:spcAft>
                      </a:pPr>
                      <a:r>
                        <a:rPr lang="en-US" sz="1400" dirty="0"/>
                        <a:t>         DNAME VARCHAR2(14), LOC VARCHAR2(14));</a:t>
                      </a:r>
                      <a:endParaRPr lang="el-GR" sz="1400" dirty="0">
                        <a:latin typeface="Calibri"/>
                        <a:ea typeface="Calibri"/>
                        <a:cs typeface="Times New Roman"/>
                      </a:endParaRPr>
                    </a:p>
                  </a:txBody>
                  <a:tcPr marL="68535" marR="68535" marT="0" marB="0"/>
                </a:tc>
              </a:tr>
              <a:tr h="1158781">
                <a:tc>
                  <a:txBody>
                    <a:bodyPr/>
                    <a:lstStyle/>
                    <a:p>
                      <a:pPr>
                        <a:lnSpc>
                          <a:spcPct val="115000"/>
                        </a:lnSpc>
                        <a:spcAft>
                          <a:spcPts val="0"/>
                        </a:spcAft>
                      </a:pPr>
                      <a:r>
                        <a:rPr lang="en-US" sz="1400" dirty="0"/>
                        <a:t>CREATE TABLE EMP(EMPNO INT(4) NOT NULL, </a:t>
                      </a:r>
                      <a:endParaRPr lang="el-GR" sz="1400" dirty="0"/>
                    </a:p>
                    <a:p>
                      <a:pPr>
                        <a:lnSpc>
                          <a:spcPct val="115000"/>
                        </a:lnSpc>
                        <a:spcAft>
                          <a:spcPts val="0"/>
                        </a:spcAft>
                      </a:pPr>
                      <a:r>
                        <a:rPr lang="en-US" sz="1400" dirty="0"/>
                        <a:t>                    ENAME VARCHAR(10), JOB VARCHAR(25), </a:t>
                      </a:r>
                      <a:endParaRPr lang="el-GR" sz="1400" dirty="0"/>
                    </a:p>
                    <a:p>
                      <a:pPr>
                        <a:lnSpc>
                          <a:spcPct val="115000"/>
                        </a:lnSpc>
                        <a:spcAft>
                          <a:spcPts val="0"/>
                        </a:spcAft>
                      </a:pPr>
                      <a:r>
                        <a:rPr lang="en-US" sz="1400" dirty="0"/>
                        <a:t>                    HIREDATE DATE, MGR INT(4),  </a:t>
                      </a:r>
                      <a:endParaRPr lang="el-GR" sz="1400" dirty="0"/>
                    </a:p>
                    <a:p>
                      <a:pPr>
                        <a:lnSpc>
                          <a:spcPct val="115000"/>
                        </a:lnSpc>
                        <a:spcAft>
                          <a:spcPts val="0"/>
                        </a:spcAft>
                      </a:pPr>
                      <a:r>
                        <a:rPr lang="en-US" sz="1400" dirty="0"/>
                        <a:t>                    SAL FLOAT(7,2), COMM FLOAT(7,2),</a:t>
                      </a:r>
                      <a:endParaRPr lang="el-GR" sz="1400" dirty="0"/>
                    </a:p>
                    <a:p>
                      <a:pPr>
                        <a:lnSpc>
                          <a:spcPct val="115000"/>
                        </a:lnSpc>
                        <a:spcAft>
                          <a:spcPts val="0"/>
                        </a:spcAft>
                      </a:pPr>
                      <a:r>
                        <a:rPr lang="en-US" sz="1400" dirty="0"/>
                        <a:t>                    DEPTNO INT(2));</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r>
                        <a:rPr lang="en-US" sz="1400" dirty="0"/>
                        <a:t>CREATE TABLE EMP(EMPNO NUMBER(4) NOT NULL,     </a:t>
                      </a:r>
                      <a:endParaRPr lang="el-GR" sz="1400" dirty="0"/>
                    </a:p>
                    <a:p>
                      <a:pPr>
                        <a:lnSpc>
                          <a:spcPct val="115000"/>
                        </a:lnSpc>
                        <a:spcAft>
                          <a:spcPts val="0"/>
                        </a:spcAft>
                      </a:pPr>
                      <a:r>
                        <a:rPr lang="en-US" sz="1400" dirty="0"/>
                        <a:t>       ENAME VARCHAR2(10), JOB VARCHAR2(25), </a:t>
                      </a:r>
                      <a:endParaRPr lang="el-GR" sz="1400" dirty="0"/>
                    </a:p>
                    <a:p>
                      <a:pPr>
                        <a:lnSpc>
                          <a:spcPct val="115000"/>
                        </a:lnSpc>
                        <a:spcAft>
                          <a:spcPts val="0"/>
                        </a:spcAft>
                      </a:pPr>
                      <a:r>
                        <a:rPr lang="en-US" sz="1400" dirty="0"/>
                        <a:t>       HIREDATE DATE, MGR NUMBER(4),  </a:t>
                      </a:r>
                      <a:endParaRPr lang="el-GR" sz="1400" dirty="0"/>
                    </a:p>
                    <a:p>
                      <a:pPr>
                        <a:lnSpc>
                          <a:spcPct val="115000"/>
                        </a:lnSpc>
                        <a:spcAft>
                          <a:spcPts val="0"/>
                        </a:spcAft>
                      </a:pPr>
                      <a:r>
                        <a:rPr lang="en-US" sz="1400" dirty="0"/>
                        <a:t>       SAL NUMBER(7,2), COMM NUMBER(7,2),</a:t>
                      </a:r>
                      <a:endParaRPr lang="el-GR" sz="1400" dirty="0"/>
                    </a:p>
                    <a:p>
                      <a:pPr>
                        <a:lnSpc>
                          <a:spcPct val="115000"/>
                        </a:lnSpc>
                        <a:spcAft>
                          <a:spcPts val="0"/>
                        </a:spcAft>
                      </a:pPr>
                      <a:r>
                        <a:rPr lang="en-US" sz="1400" dirty="0"/>
                        <a:t>       DEPTNO NUMBER(2));</a:t>
                      </a:r>
                      <a:endParaRPr lang="el-GR" sz="1400" dirty="0">
                        <a:latin typeface="Calibri"/>
                        <a:ea typeface="Calibri"/>
                        <a:cs typeface="Times New Roman"/>
                      </a:endParaRPr>
                    </a:p>
                  </a:txBody>
                  <a:tcPr marL="68535" marR="68535" marT="0" marB="0"/>
                </a:tc>
              </a:tr>
              <a:tr h="927026">
                <a:tc>
                  <a:txBody>
                    <a:bodyPr/>
                    <a:lstStyle/>
                    <a:p>
                      <a:pPr>
                        <a:lnSpc>
                          <a:spcPct val="115000"/>
                        </a:lnSpc>
                        <a:spcAft>
                          <a:spcPts val="0"/>
                        </a:spcAft>
                      </a:pPr>
                      <a:r>
                        <a:rPr lang="en-US" sz="1400" dirty="0"/>
                        <a:t>INSERT INTO DEPT(DEPTNO, DNAME, LOC) </a:t>
                      </a:r>
                      <a:endParaRPr lang="el-GR" sz="1400" dirty="0"/>
                    </a:p>
                    <a:p>
                      <a:pPr>
                        <a:lnSpc>
                          <a:spcPct val="115000"/>
                        </a:lnSpc>
                        <a:spcAft>
                          <a:spcPts val="0"/>
                        </a:spcAft>
                      </a:pPr>
                      <a:r>
                        <a:rPr lang="en-US" sz="1400" dirty="0"/>
                        <a:t>            VALUES (10, 'ACCOUNTING', 'NEW YORK'); </a:t>
                      </a:r>
                      <a:endParaRPr lang="el-GR" sz="1400" dirty="0"/>
                    </a:p>
                    <a:p>
                      <a:pPr>
                        <a:lnSpc>
                          <a:spcPct val="115000"/>
                        </a:lnSpc>
                        <a:spcAft>
                          <a:spcPts val="0"/>
                        </a:spcAft>
                      </a:pPr>
                      <a:r>
                        <a:rPr lang="en-US" sz="1400" dirty="0"/>
                        <a:t>INSERT INTO EMP</a:t>
                      </a:r>
                      <a:endParaRPr lang="el-GR" sz="1400" dirty="0"/>
                    </a:p>
                    <a:p>
                      <a:pPr>
                        <a:lnSpc>
                          <a:spcPct val="115000"/>
                        </a:lnSpc>
                        <a:spcAft>
                          <a:spcPts val="0"/>
                        </a:spcAft>
                      </a:pPr>
                      <a:r>
                        <a:rPr lang="en-US" sz="1400" dirty="0"/>
                        <a:t>    VALUES (10, 'CODD', 'ANALYST', '1989/01/01', 15, 3000, NULL, 10);</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r>
                        <a:rPr lang="en-US" sz="1400" dirty="0"/>
                        <a:t>INSERT INTO DEPT(DEPTNO, DNAME, LOC) </a:t>
                      </a:r>
                      <a:endParaRPr lang="el-GR" sz="1400" dirty="0"/>
                    </a:p>
                    <a:p>
                      <a:pPr>
                        <a:lnSpc>
                          <a:spcPct val="115000"/>
                        </a:lnSpc>
                        <a:spcAft>
                          <a:spcPts val="0"/>
                        </a:spcAft>
                      </a:pPr>
                      <a:r>
                        <a:rPr lang="en-US" sz="1400" dirty="0"/>
                        <a:t>            VALUES (10, 'ACCOUNTING', 'NEW YORK'); </a:t>
                      </a:r>
                      <a:endParaRPr lang="el-GR" sz="1400" dirty="0"/>
                    </a:p>
                    <a:p>
                      <a:pPr>
                        <a:lnSpc>
                          <a:spcPct val="115000"/>
                        </a:lnSpc>
                        <a:spcAft>
                          <a:spcPts val="0"/>
                        </a:spcAft>
                      </a:pPr>
                      <a:r>
                        <a:rPr lang="en-US" sz="1400" dirty="0"/>
                        <a:t>INSERT INTO EMP</a:t>
                      </a:r>
                      <a:endParaRPr lang="el-GR" sz="1400" dirty="0"/>
                    </a:p>
                    <a:p>
                      <a:pPr>
                        <a:lnSpc>
                          <a:spcPct val="115000"/>
                        </a:lnSpc>
                        <a:spcAft>
                          <a:spcPts val="0"/>
                        </a:spcAft>
                      </a:pPr>
                      <a:r>
                        <a:rPr lang="en-US" sz="1400" dirty="0"/>
                        <a:t>     VALUES (10, 'CODD', 'ANALYST', '01/01/1989', 15, 3000, NULL, 10);</a:t>
                      </a:r>
                      <a:endParaRPr lang="el-GR" sz="1400" dirty="0">
                        <a:latin typeface="Calibri"/>
                        <a:ea typeface="Calibri"/>
                        <a:cs typeface="Times New Roman"/>
                      </a:endParaRPr>
                    </a:p>
                  </a:txBody>
                  <a:tcPr marL="68535" marR="68535" marT="0" marB="0"/>
                </a:tc>
              </a:tr>
              <a:tr h="463512">
                <a:tc>
                  <a:txBody>
                    <a:bodyPr/>
                    <a:lstStyle/>
                    <a:p>
                      <a:pPr>
                        <a:lnSpc>
                          <a:spcPct val="115000"/>
                        </a:lnSpc>
                        <a:spcAft>
                          <a:spcPts val="0"/>
                        </a:spcAft>
                      </a:pPr>
                      <a:r>
                        <a:rPr lang="en-US" sz="1400" dirty="0"/>
                        <a:t>SELECT * FROM EMP;</a:t>
                      </a:r>
                      <a:endParaRPr lang="el-GR" sz="1400" dirty="0"/>
                    </a:p>
                    <a:p>
                      <a:pPr>
                        <a:lnSpc>
                          <a:spcPct val="115000"/>
                        </a:lnSpc>
                        <a:spcAft>
                          <a:spcPts val="0"/>
                        </a:spcAft>
                      </a:pPr>
                      <a:r>
                        <a:rPr lang="en-US" sz="1400" dirty="0"/>
                        <a:t>SELECT * FROM DEPT;</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r>
                        <a:rPr lang="en-US" sz="1400" dirty="0"/>
                        <a:t>SELECT * FROM EMP;</a:t>
                      </a:r>
                      <a:endParaRPr lang="el-GR" sz="1400" dirty="0"/>
                    </a:p>
                    <a:p>
                      <a:pPr>
                        <a:lnSpc>
                          <a:spcPct val="115000"/>
                        </a:lnSpc>
                        <a:spcAft>
                          <a:spcPts val="0"/>
                        </a:spcAft>
                      </a:pPr>
                      <a:r>
                        <a:rPr lang="en-US" sz="1400" dirty="0"/>
                        <a:t>SELECT * FROM DEPT;</a:t>
                      </a:r>
                      <a:endParaRPr lang="el-GR" sz="1400" dirty="0">
                        <a:latin typeface="Calibri"/>
                        <a:ea typeface="Calibri"/>
                        <a:cs typeface="Times New Roman"/>
                      </a:endParaRPr>
                    </a:p>
                  </a:txBody>
                  <a:tcPr marL="68535" marR="68535" marT="0" marB="0"/>
                </a:tc>
              </a:tr>
              <a:tr h="463512">
                <a:tc>
                  <a:txBody>
                    <a:bodyPr/>
                    <a:lstStyle/>
                    <a:p>
                      <a:pPr>
                        <a:lnSpc>
                          <a:spcPct val="115000"/>
                        </a:lnSpc>
                        <a:spcAft>
                          <a:spcPts val="0"/>
                        </a:spcAft>
                      </a:pPr>
                      <a:r>
                        <a:rPr lang="en-US" sz="1400" dirty="0"/>
                        <a:t>DROP TABLE EMP;</a:t>
                      </a:r>
                      <a:endParaRPr lang="el-GR" sz="1400" dirty="0"/>
                    </a:p>
                    <a:p>
                      <a:pPr>
                        <a:lnSpc>
                          <a:spcPct val="115000"/>
                        </a:lnSpc>
                        <a:spcAft>
                          <a:spcPts val="0"/>
                        </a:spcAft>
                      </a:pPr>
                      <a:r>
                        <a:rPr lang="en-US" sz="1400" dirty="0"/>
                        <a:t>DROP TABLE DEPT;</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r>
                        <a:rPr lang="en-US" sz="1400" dirty="0"/>
                        <a:t>DROP TABLE EMP;</a:t>
                      </a:r>
                      <a:endParaRPr lang="el-GR" sz="1400" dirty="0"/>
                    </a:p>
                    <a:p>
                      <a:pPr>
                        <a:lnSpc>
                          <a:spcPct val="115000"/>
                        </a:lnSpc>
                        <a:spcAft>
                          <a:spcPts val="0"/>
                        </a:spcAft>
                      </a:pPr>
                      <a:r>
                        <a:rPr lang="en-US" sz="1400" dirty="0"/>
                        <a:t>DROP TABLE DEPT;</a:t>
                      </a:r>
                      <a:endParaRPr lang="el-GR" sz="1400" dirty="0">
                        <a:latin typeface="Calibri"/>
                        <a:ea typeface="Calibri"/>
                        <a:cs typeface="Times New Roman"/>
                      </a:endParaRPr>
                    </a:p>
                  </a:txBody>
                  <a:tcPr marL="68535" marR="68535" marT="0" marB="0"/>
                </a:tc>
              </a:tr>
              <a:tr h="231756">
                <a:tc>
                  <a:txBody>
                    <a:bodyPr/>
                    <a:lstStyle/>
                    <a:p>
                      <a:pPr>
                        <a:lnSpc>
                          <a:spcPct val="115000"/>
                        </a:lnSpc>
                        <a:spcAft>
                          <a:spcPts val="0"/>
                        </a:spcAft>
                      </a:pPr>
                      <a:r>
                        <a:rPr lang="en-US" sz="1400" dirty="0"/>
                        <a:t>DROP DATABASE NEW_PERSONNEL;</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endParaRPr lang="en-US" sz="1400" dirty="0">
                        <a:latin typeface="Calibri"/>
                        <a:ea typeface="Calibri"/>
                        <a:cs typeface="Times New Roman"/>
                      </a:endParaRPr>
                    </a:p>
                  </a:txBody>
                  <a:tcPr marL="68535" marR="68535" marT="0" marB="0"/>
                </a:tc>
              </a:tr>
              <a:tr h="231756">
                <a:tc>
                  <a:txBody>
                    <a:bodyPr/>
                    <a:lstStyle/>
                    <a:p>
                      <a:pPr>
                        <a:lnSpc>
                          <a:spcPct val="115000"/>
                        </a:lnSpc>
                        <a:spcAft>
                          <a:spcPts val="0"/>
                        </a:spcAft>
                      </a:pPr>
                      <a:r>
                        <a:rPr lang="en-US" sz="1400" dirty="0"/>
                        <a:t>SHOW TABLES;</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r>
                        <a:rPr lang="en-US" sz="1400" dirty="0"/>
                        <a:t>SELECT * FROM Tab;</a:t>
                      </a:r>
                      <a:endParaRPr lang="el-GR" sz="1400" dirty="0">
                        <a:latin typeface="Calibri"/>
                        <a:ea typeface="Calibri"/>
                        <a:cs typeface="Times New Roman"/>
                      </a:endParaRPr>
                    </a:p>
                  </a:txBody>
                  <a:tcPr marL="68535" marR="68535" marT="0" marB="0"/>
                </a:tc>
              </a:tr>
            </a:tbl>
          </a:graphicData>
        </a:graphic>
      </p:graphicFrame>
      <p:sp>
        <p:nvSpPr>
          <p:cNvPr id="4" name="Title 3"/>
          <p:cNvSpPr>
            <a:spLocks noGrp="1"/>
          </p:cNvSpPr>
          <p:nvPr>
            <p:ph type="title"/>
          </p:nvPr>
        </p:nvSpPr>
        <p:spPr/>
        <p:txBody>
          <a:bodyPr>
            <a:normAutofit fontScale="90000"/>
          </a:bodyPr>
          <a:lstStyle/>
          <a:p>
            <a:r>
              <a:rPr lang="el-GR" dirty="0"/>
              <a:t>Υλοποίηση  με χρήση </a:t>
            </a:r>
            <a:r>
              <a:rPr lang="el-GR" dirty="0" err="1"/>
              <a:t>MySQL</a:t>
            </a:r>
            <a:r>
              <a:rPr lang="el-GR" dirty="0"/>
              <a:t>, </a:t>
            </a:r>
            <a:r>
              <a:rPr lang="el-GR" dirty="0" err="1"/>
              <a:t>Oracle</a:t>
            </a:r>
            <a:r>
              <a:rPr lang="el-GR" dirty="0"/>
              <a:t>: </a:t>
            </a:r>
            <a:br>
              <a:rPr lang="el-GR" dirty="0"/>
            </a:br>
            <a:r>
              <a:rPr lang="el-GR" dirty="0"/>
              <a:t>Συγκριτικός Πίνακας </a:t>
            </a:r>
            <a:r>
              <a:rPr lang="el-GR" dirty="0" smtClean="0"/>
              <a:t>διαφορών</a:t>
            </a:r>
            <a:endParaRPr lang="el-GR"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36</a:t>
            </a:r>
            <a:endParaRPr lang="el-GR" dirty="0"/>
          </a:p>
        </p:txBody>
      </p:sp>
    </p:spTree>
    <p:extLst>
      <p:ext uri="{BB962C8B-B14F-4D97-AF65-F5344CB8AC3E}">
        <p14:creationId xmlns:p14="http://schemas.microsoft.com/office/powerpoint/2010/main" val="38430004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Βάση Δεδομένων (</a:t>
            </a:r>
            <a:r>
              <a:rPr lang="en-US" dirty="0" smtClean="0"/>
              <a:t>database)</a:t>
            </a:r>
            <a:endParaRPr lang="el-GR" dirty="0"/>
          </a:p>
        </p:txBody>
      </p:sp>
      <p:sp>
        <p:nvSpPr>
          <p:cNvPr id="3" name="Content Placeholder 2"/>
          <p:cNvSpPr>
            <a:spLocks noGrp="1"/>
          </p:cNvSpPr>
          <p:nvPr>
            <p:ph idx="1"/>
          </p:nvPr>
        </p:nvSpPr>
        <p:spPr/>
        <p:txBody>
          <a:bodyPr>
            <a:normAutofit fontScale="85000" lnSpcReduction="20000"/>
          </a:bodyPr>
          <a:lstStyle/>
          <a:p>
            <a:r>
              <a:rPr lang="el-GR" dirty="0"/>
              <a:t>Μία βάση δεδομένων είναι ένα είδος ηλεκτρονικής αρχειοθέτησης </a:t>
            </a:r>
            <a:r>
              <a:rPr lang="el-GR" dirty="0" smtClean="0"/>
              <a:t>δεδομένων – στοιχείων (data) </a:t>
            </a:r>
            <a:r>
              <a:rPr lang="el-GR" dirty="0"/>
              <a:t>ενός οργανισμού ή μιας επιχείρησης ή ακόμη και ενός φυσικού </a:t>
            </a:r>
            <a:r>
              <a:rPr lang="el-GR" dirty="0" smtClean="0"/>
              <a:t>προσώπου, π.χ., </a:t>
            </a:r>
            <a:r>
              <a:rPr lang="el-GR" dirty="0"/>
              <a:t>ενός μεμονωμένου επαγγελματία. Μαζί με τα στοιχεία υπάρχει το σύνολο των εφαρμογών που επιτρέπουν στους χρήστες της βάσης να καταχωρήσουν και να ανακτήσουν τα στοιχεία αυτά. </a:t>
            </a:r>
            <a:r>
              <a:rPr lang="el-GR" dirty="0" smtClean="0"/>
              <a:t>Σε </a:t>
            </a:r>
            <a:r>
              <a:rPr lang="el-GR" dirty="0"/>
              <a:t>μία εκπαιδευτική βάση παράδειγμα Δεδομένων είναι τα στοιχεία σπουδαστών και καθηγητών, οι βαθμολογίες, οι δηλώσεις των μαθημάτων κατά την εγγραφή του σπουδαστή κ.λπ. Παράδειγμα εφαρμογής είναι τα προγράμματα που «αναλαμβάνουν» τη διαχείριση των βαθμολογιών των σπουδαστών.</a:t>
            </a:r>
          </a:p>
          <a:p>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a:t>
            </a:fld>
            <a:endParaRPr lang="el-GR"/>
          </a:p>
        </p:txBody>
      </p:sp>
    </p:spTree>
    <p:extLst>
      <p:ext uri="{BB962C8B-B14F-4D97-AF65-F5344CB8AC3E}">
        <p14:creationId xmlns:p14="http://schemas.microsoft.com/office/powerpoint/2010/main" val="2220737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Πανεπιστήμιο Δυτικής Αττικής</a:t>
            </a:r>
            <a:r>
              <a:rPr lang="en-US" sz="2000" dirty="0" smtClean="0"/>
              <a:t>, </a:t>
            </a:r>
            <a:r>
              <a:rPr lang="el-GR" sz="2000" dirty="0" smtClean="0"/>
              <a:t>Χ. Σκουρλάς 2018.</a:t>
            </a:r>
          </a:p>
          <a:p>
            <a:pPr marL="0" indent="0">
              <a:spcBef>
                <a:spcPts val="0"/>
              </a:spcBef>
              <a:buNone/>
            </a:pPr>
            <a:r>
              <a:rPr lang="el-GR" sz="2000" dirty="0" smtClean="0"/>
              <a:t>Χ</a:t>
            </a:r>
            <a:r>
              <a:rPr lang="el-GR" sz="2000" dirty="0"/>
              <a:t>. </a:t>
            </a:r>
            <a:r>
              <a:rPr lang="el-GR" sz="2000" dirty="0" err="1" smtClean="0"/>
              <a:t>Σκουρλάς</a:t>
            </a:r>
            <a:r>
              <a:rPr lang="el-GR" sz="2000" dirty="0" smtClean="0"/>
              <a:t>. «Βάσεις Δεδομένων Ι. </a:t>
            </a:r>
            <a:r>
              <a:rPr lang="el-GR" sz="2000" dirty="0"/>
              <a:t>Ενότητα 1: «Προσανατολισμού» (orientation) - </a:t>
            </a:r>
            <a:r>
              <a:rPr lang="el-GR" sz="2000" dirty="0" smtClean="0"/>
              <a:t>Εισαγωγή ». Έκδοση: 1.0. Αθήνα 2018. Διαθέσιμο από τη δικτυακή διεύθυνση: </a:t>
            </a:r>
            <a:r>
              <a:rPr lang="en-US" sz="2000" dirty="0" smtClean="0">
                <a:hlinkClick r:id="rId3"/>
              </a:rPr>
              <a:t>pyles.teiath.gr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Χρήσης Έργων Τρίτων</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a:p>
            <a:pPr marL="0" indent="0">
              <a:buNone/>
            </a:pPr>
            <a:r>
              <a:rPr lang="el-GR" sz="2400" b="1" dirty="0">
                <a:solidFill>
                  <a:srgbClr val="FF0000"/>
                </a:solidFill>
              </a:rPr>
              <a:t>έργα </a:t>
            </a:r>
            <a:r>
              <a:rPr lang="el-GR" sz="2400" b="1" dirty="0" smtClean="0">
                <a:solidFill>
                  <a:srgbClr val="FF0000"/>
                </a:solidFill>
              </a:rPr>
              <a:t>τρίτων</a:t>
            </a:r>
            <a:endParaRPr lang="en-US" sz="2400" b="1" dirty="0" smtClean="0">
              <a:solidFill>
                <a:srgbClr val="FF0000"/>
              </a:solidFill>
            </a:endParaRPr>
          </a:p>
          <a:p>
            <a:endParaRPr lang="el-GR" sz="1800" dirty="0" smtClean="0"/>
          </a:p>
          <a:p>
            <a:r>
              <a:rPr lang="el-GR" sz="1800" dirty="0"/>
              <a:t>Τα </a:t>
            </a:r>
            <a:r>
              <a:rPr lang="en-US" sz="1800" dirty="0" smtClean="0"/>
              <a:t>slides</a:t>
            </a:r>
            <a:r>
              <a:rPr lang="el-GR" sz="1800" dirty="0" smtClean="0"/>
              <a:t> 4, 5, 8</a:t>
            </a:r>
            <a:r>
              <a:rPr lang="en-US" sz="1800" dirty="0" smtClean="0"/>
              <a:t>, 18</a:t>
            </a:r>
            <a:r>
              <a:rPr lang="fr-FR" sz="1800" dirty="0" smtClean="0"/>
              <a:t> </a:t>
            </a:r>
            <a:r>
              <a:rPr lang="el-GR" sz="1800" dirty="0" smtClean="0"/>
              <a:t>βασίζονται σε υλικό της </a:t>
            </a:r>
            <a:r>
              <a:rPr lang="en-US" sz="1800" dirty="0" smtClean="0"/>
              <a:t>Wikipedia</a:t>
            </a:r>
          </a:p>
          <a:p>
            <a:r>
              <a:rPr lang="el-GR" sz="1800" dirty="0"/>
              <a:t>Τα </a:t>
            </a:r>
            <a:r>
              <a:rPr lang="en-US" sz="1800" dirty="0"/>
              <a:t>s</a:t>
            </a:r>
            <a:r>
              <a:rPr lang="en-US" sz="1800" dirty="0" smtClean="0"/>
              <a:t>lides 13-15 </a:t>
            </a:r>
            <a:r>
              <a:rPr lang="el-GR" sz="1800" dirty="0"/>
              <a:t>βασίζονται σε </a:t>
            </a:r>
            <a:r>
              <a:rPr lang="el-GR" sz="1800" dirty="0" smtClean="0"/>
              <a:t>υλικό</a:t>
            </a:r>
            <a:r>
              <a:rPr lang="en-US" sz="1800" dirty="0" smtClean="0"/>
              <a:t> </a:t>
            </a:r>
            <a:r>
              <a:rPr lang="el-GR" sz="1800" dirty="0" smtClean="0"/>
              <a:t>δημοσιεύσεων του συγγραφέα στο πλαίσιο της συμμετοχής του στο </a:t>
            </a:r>
            <a:r>
              <a:rPr lang="en-US" sz="1800" dirty="0" err="1" smtClean="0"/>
              <a:t>dbtech</a:t>
            </a:r>
            <a:r>
              <a:rPr lang="en-US" sz="1800" dirty="0" smtClean="0"/>
              <a:t> Net (slides 11).</a:t>
            </a:r>
            <a:endParaRPr lang="el-GR" sz="1800" dirty="0"/>
          </a:p>
          <a:p>
            <a:r>
              <a:rPr lang="el-GR" sz="1800" dirty="0" smtClean="0"/>
              <a:t>Τα </a:t>
            </a:r>
            <a:r>
              <a:rPr lang="en-US" sz="1800" dirty="0" smtClean="0"/>
              <a:t>slides 15-17 </a:t>
            </a:r>
            <a:r>
              <a:rPr lang="el-GR" sz="1800" dirty="0" smtClean="0"/>
              <a:t>βασίζονται στο έργο </a:t>
            </a:r>
          </a:p>
          <a:p>
            <a:pPr marL="0" indent="0">
              <a:buNone/>
            </a:pPr>
            <a:r>
              <a:rPr lang="en-US" sz="1800" b="1" u="sng" dirty="0" smtClean="0">
                <a:solidFill>
                  <a:srgbClr val="FF0000"/>
                </a:solidFill>
                <a:hlinkClick r:id="rId3"/>
              </a:rPr>
              <a:t>Oracle </a:t>
            </a:r>
            <a:r>
              <a:rPr lang="en-US" sz="1800" b="1" u="sng" dirty="0">
                <a:solidFill>
                  <a:srgbClr val="FF0000"/>
                </a:solidFill>
                <a:hlinkClick r:id="rId3"/>
              </a:rPr>
              <a:t>Database Online Documentation 11</a:t>
            </a:r>
            <a:r>
              <a:rPr lang="en-US" sz="1800" b="1" i="1" u="sng" dirty="0">
                <a:solidFill>
                  <a:srgbClr val="FF0000"/>
                </a:solidFill>
                <a:hlinkClick r:id="rId3"/>
              </a:rPr>
              <a:t>g</a:t>
            </a:r>
            <a:r>
              <a:rPr lang="en-US" sz="1800" b="1" u="sng" dirty="0">
                <a:solidFill>
                  <a:srgbClr val="FF0000"/>
                </a:solidFill>
                <a:hlinkClick r:id="rId3"/>
              </a:rPr>
              <a:t> Release 1 (11.1)</a:t>
            </a:r>
            <a:r>
              <a:rPr lang="en-US" sz="1800" b="1" u="sng" dirty="0">
                <a:solidFill>
                  <a:srgbClr val="FF0000"/>
                </a:solidFill>
              </a:rPr>
              <a:t> / </a:t>
            </a:r>
            <a:r>
              <a:rPr lang="en-US" sz="1800" b="1" u="sng" dirty="0">
                <a:solidFill>
                  <a:srgbClr val="FF0000"/>
                </a:solidFill>
                <a:hlinkClick r:id="rId4"/>
              </a:rPr>
              <a:t>Database </a:t>
            </a:r>
            <a:r>
              <a:rPr lang="en-US" sz="1800" b="1" u="sng" dirty="0" smtClean="0">
                <a:solidFill>
                  <a:srgbClr val="FF0000"/>
                </a:solidFill>
                <a:hlinkClick r:id="rId4"/>
              </a:rPr>
              <a:t>Administration</a:t>
            </a:r>
            <a:endParaRPr lang="el-GR" sz="1800" b="1" u="sng" dirty="0" smtClean="0">
              <a:solidFill>
                <a:srgbClr val="FF0000"/>
              </a:solidFill>
            </a:endParaRPr>
          </a:p>
          <a:p>
            <a:pPr marL="0" indent="0">
              <a:buNone/>
            </a:pPr>
            <a:r>
              <a:rPr lang="en-US" sz="1400" b="1" dirty="0" smtClean="0">
                <a:solidFill>
                  <a:srgbClr val="FF0000"/>
                </a:solidFill>
                <a:hlinkClick r:id="rId5"/>
              </a:rPr>
              <a:t>https</a:t>
            </a:r>
            <a:r>
              <a:rPr lang="en-US" sz="1400" b="1" dirty="0">
                <a:solidFill>
                  <a:srgbClr val="FF0000"/>
                </a:solidFill>
                <a:hlinkClick r:id="rId5"/>
              </a:rPr>
              <a:t>://docs.oracle.com/cd/B28359_01/server.111/b28310/ds_concepts001.htm#ADMIN12074</a:t>
            </a:r>
            <a:endParaRPr lang="en-US" sz="1400" b="1" u="sng" dirty="0">
              <a:solidFill>
                <a:srgbClr val="FF0000"/>
              </a:solidFill>
            </a:endParaRPr>
          </a:p>
          <a:p>
            <a:endParaRPr lang="el-GR" sz="1800" b="1" u="sng" dirty="0">
              <a:solidFill>
                <a:srgbClr val="FF0000"/>
              </a:solidFill>
            </a:endParaRPr>
          </a:p>
          <a:p>
            <a:pPr marL="0" indent="0">
              <a:buNone/>
            </a:pPr>
            <a:endParaRPr lang="el-GR" sz="1800" dirty="0" smtClean="0"/>
          </a:p>
          <a:p>
            <a:pPr marL="0" indent="0">
              <a:buNone/>
            </a:pPr>
            <a:endParaRPr lang="el-GR" sz="1800" dirty="0"/>
          </a:p>
          <a:p>
            <a:pPr marL="0" indent="0">
              <a:buNone/>
            </a:pPr>
            <a:r>
              <a:rPr lang="el-GR" sz="1800" dirty="0" smtClean="0"/>
              <a:t>                    </a:t>
            </a:r>
          </a:p>
          <a:p>
            <a:pPr marL="0" indent="0">
              <a:buNone/>
            </a:pPr>
            <a:endParaRPr lang="el-GR" sz="1800" dirty="0"/>
          </a:p>
        </p:txBody>
      </p:sp>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39689503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Βάση Δεδομένων (</a:t>
            </a:r>
            <a:r>
              <a:rPr lang="en-US" dirty="0" smtClean="0"/>
              <a:t>database)</a:t>
            </a:r>
            <a:endParaRPr lang="el-GR" dirty="0"/>
          </a:p>
        </p:txBody>
      </p:sp>
      <p:sp>
        <p:nvSpPr>
          <p:cNvPr id="3" name="Content Placeholder 2"/>
          <p:cNvSpPr>
            <a:spLocks noGrp="1"/>
          </p:cNvSpPr>
          <p:nvPr>
            <p:ph idx="1"/>
          </p:nvPr>
        </p:nvSpPr>
        <p:spPr/>
        <p:txBody>
          <a:bodyPr>
            <a:normAutofit/>
          </a:bodyPr>
          <a:lstStyle/>
          <a:p>
            <a:r>
              <a:rPr lang="en-US" dirty="0" smtClean="0"/>
              <a:t>A</a:t>
            </a:r>
            <a:r>
              <a:rPr lang="en-US" dirty="0"/>
              <a:t> </a:t>
            </a:r>
            <a:r>
              <a:rPr lang="en-US" b="1" dirty="0"/>
              <a:t>database</a:t>
            </a:r>
            <a:r>
              <a:rPr lang="en-US" dirty="0"/>
              <a:t> is an organized collection of </a:t>
            </a:r>
            <a:r>
              <a:rPr lang="en-US" dirty="0" smtClean="0">
                <a:hlinkClick r:id="rId2" tooltip="Data (computing)"/>
              </a:rPr>
              <a:t>data</a:t>
            </a:r>
            <a:r>
              <a:rPr lang="en-US" dirty="0" smtClean="0"/>
              <a:t>. It </a:t>
            </a:r>
            <a:r>
              <a:rPr lang="en-US" dirty="0"/>
              <a:t>is the collection of schemes, </a:t>
            </a:r>
            <a:r>
              <a:rPr lang="en-US" dirty="0">
                <a:hlinkClick r:id="rId3" tooltip="Table (database)"/>
              </a:rPr>
              <a:t>tables</a:t>
            </a:r>
            <a:r>
              <a:rPr lang="en-US" dirty="0"/>
              <a:t>, </a:t>
            </a:r>
            <a:r>
              <a:rPr lang="en-US" dirty="0">
                <a:hlinkClick r:id="rId4" tooltip="Query language"/>
              </a:rPr>
              <a:t>queries</a:t>
            </a:r>
            <a:r>
              <a:rPr lang="en-US" dirty="0"/>
              <a:t>, reports, </a:t>
            </a:r>
            <a:r>
              <a:rPr lang="en-US" dirty="0">
                <a:hlinkClick r:id="rId5" tooltip="View (SQL)"/>
              </a:rPr>
              <a:t>views</a:t>
            </a:r>
            <a:r>
              <a:rPr lang="en-US" dirty="0"/>
              <a:t> and other objects. The data is typically organized to model aspects of reality in a way that supports </a:t>
            </a:r>
            <a:r>
              <a:rPr lang="en-US" dirty="0">
                <a:hlinkClick r:id="rId6" tooltip="Process (computing)"/>
              </a:rPr>
              <a:t>processes</a:t>
            </a:r>
            <a:r>
              <a:rPr lang="en-US" dirty="0"/>
              <a:t> requiring information, such as modelling the availability of rooms in hotels in a way that supports finding a hotel with vacancies</a:t>
            </a:r>
            <a:r>
              <a:rPr lang="en-US" dirty="0" smtClean="0"/>
              <a:t>.</a:t>
            </a:r>
          </a:p>
          <a:p>
            <a:pPr marL="0" indent="0">
              <a:buNone/>
            </a:pPr>
            <a:r>
              <a:rPr lang="en-US" sz="2400" b="1" dirty="0" smtClean="0">
                <a:solidFill>
                  <a:srgbClr val="FF0000"/>
                </a:solidFill>
              </a:rPr>
              <a:t>                                                                                Wikipedia (CC)</a:t>
            </a:r>
            <a:endParaRPr lang="el-GR" sz="2400" b="1" dirty="0">
              <a:solidFill>
                <a:srgbClr val="FF0000"/>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spTree>
    <p:extLst>
      <p:ext uri="{BB962C8B-B14F-4D97-AF65-F5344CB8AC3E}">
        <p14:creationId xmlns:p14="http://schemas.microsoft.com/office/powerpoint/2010/main" val="1568924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Βάση Δεδομένων (</a:t>
            </a:r>
            <a:r>
              <a:rPr lang="en-US" dirty="0" smtClean="0"/>
              <a:t>database)</a:t>
            </a:r>
            <a:endParaRPr lang="el-GR" dirty="0"/>
          </a:p>
        </p:txBody>
      </p:sp>
      <p:sp>
        <p:nvSpPr>
          <p:cNvPr id="3" name="Content Placeholder 2"/>
          <p:cNvSpPr>
            <a:spLocks noGrp="1"/>
          </p:cNvSpPr>
          <p:nvPr>
            <p:ph idx="1"/>
          </p:nvPr>
        </p:nvSpPr>
        <p:spPr>
          <a:xfrm>
            <a:off x="179512" y="1196752"/>
            <a:ext cx="8712968" cy="5040560"/>
          </a:xfrm>
        </p:spPr>
        <p:txBody>
          <a:bodyPr>
            <a:normAutofit/>
          </a:bodyPr>
          <a:lstStyle/>
          <a:p>
            <a:r>
              <a:rPr lang="el-GR" dirty="0" smtClean="0"/>
              <a:t>Με </a:t>
            </a:r>
            <a:r>
              <a:rPr lang="el-GR" dirty="0"/>
              <a:t>τον όρο </a:t>
            </a:r>
            <a:r>
              <a:rPr lang="el-GR" b="1" dirty="0"/>
              <a:t>βάση δεδομένων</a:t>
            </a:r>
            <a:r>
              <a:rPr lang="el-GR" dirty="0"/>
              <a:t> (</a:t>
            </a:r>
            <a:r>
              <a:rPr lang="el-GR" dirty="0">
                <a:hlinkClick r:id="rId2" tooltip="Γαλλική γλώσσα"/>
              </a:rPr>
              <a:t>γαλλ.</a:t>
            </a:r>
            <a:r>
              <a:rPr lang="el-GR" dirty="0"/>
              <a:t>: </a:t>
            </a:r>
            <a:r>
              <a:rPr lang="el-GR" i="1" dirty="0"/>
              <a:t>Base de données</a:t>
            </a:r>
            <a:r>
              <a:rPr lang="el-GR" dirty="0"/>
              <a:t>, </a:t>
            </a:r>
            <a:r>
              <a:rPr lang="el-GR" dirty="0">
                <a:hlinkClick r:id="rId3" tooltip="Αγγλική γλώσσα"/>
              </a:rPr>
              <a:t>αγγλ.</a:t>
            </a:r>
            <a:r>
              <a:rPr lang="el-GR" dirty="0"/>
              <a:t>: </a:t>
            </a:r>
            <a:r>
              <a:rPr lang="el-GR" i="1" dirty="0"/>
              <a:t>database</a:t>
            </a:r>
            <a:r>
              <a:rPr lang="el-GR" dirty="0"/>
              <a:t>, </a:t>
            </a:r>
            <a:r>
              <a:rPr lang="el-GR" dirty="0">
                <a:hlinkClick r:id="rId4" tooltip="Γερμανική γλώσσα"/>
              </a:rPr>
              <a:t>γερμ.</a:t>
            </a:r>
            <a:r>
              <a:rPr lang="el-GR" dirty="0"/>
              <a:t>: </a:t>
            </a:r>
            <a:r>
              <a:rPr lang="el-GR" i="1" dirty="0"/>
              <a:t>Datenbank</a:t>
            </a:r>
            <a:r>
              <a:rPr lang="el-GR" dirty="0"/>
              <a:t>) εννοείται μία συλλογή από </a:t>
            </a:r>
            <a:r>
              <a:rPr lang="el-GR" i="1" dirty="0"/>
              <a:t>συστηματικά μορφοποιημένα</a:t>
            </a:r>
            <a:r>
              <a:rPr lang="el-GR" dirty="0"/>
              <a:t> σχετιζόμενα δεδομένα στα οποία είναι δυνατή η ανάκτηση δεδομένων μέσω αναζήτησης κατ' </a:t>
            </a:r>
            <a:r>
              <a:rPr lang="el-GR" dirty="0" smtClean="0"/>
              <a:t>απαίτηση. </a:t>
            </a:r>
            <a:endParaRPr lang="en-US" dirty="0" smtClean="0"/>
          </a:p>
          <a:p>
            <a:pPr marL="0" indent="0">
              <a:buNone/>
            </a:pPr>
            <a:r>
              <a:rPr lang="en-US" sz="2400" b="1" dirty="0" smtClean="0">
                <a:solidFill>
                  <a:srgbClr val="FF0000"/>
                </a:solidFill>
              </a:rPr>
              <a:t>                                                                                  </a:t>
            </a:r>
            <a:r>
              <a:rPr lang="el-GR" sz="2400" b="1" dirty="0" smtClean="0">
                <a:solidFill>
                  <a:srgbClr val="FF0000"/>
                </a:solidFill>
              </a:rPr>
              <a:t>ΒΙΚΙΠΑΙΔΕΙΑ </a:t>
            </a:r>
            <a:r>
              <a:rPr lang="en-US" sz="2400" b="1" dirty="0" smtClean="0">
                <a:solidFill>
                  <a:srgbClr val="FF0000"/>
                </a:solidFill>
              </a:rPr>
              <a:t>(CC)</a:t>
            </a:r>
            <a:endParaRPr lang="el-GR" sz="2400" b="1" dirty="0" smtClean="0">
              <a:solidFill>
                <a:srgbClr val="FF0000"/>
              </a:solidFill>
            </a:endParaRPr>
          </a:p>
          <a:p>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spTree>
    <p:extLst>
      <p:ext uri="{BB962C8B-B14F-4D97-AF65-F5344CB8AC3E}">
        <p14:creationId xmlns:p14="http://schemas.microsoft.com/office/powerpoint/2010/main" val="1943280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Σύστημα Βάσης Δεδομένων </a:t>
            </a:r>
          </a:p>
        </p:txBody>
      </p:sp>
      <p:sp>
        <p:nvSpPr>
          <p:cNvPr id="3" name="Content Placeholder 2"/>
          <p:cNvSpPr>
            <a:spLocks noGrp="1"/>
          </p:cNvSpPr>
          <p:nvPr>
            <p:ph idx="1"/>
          </p:nvPr>
        </p:nvSpPr>
        <p:spPr>
          <a:xfrm>
            <a:off x="457200" y="1196752"/>
            <a:ext cx="8229600" cy="5400600"/>
          </a:xfrm>
        </p:spPr>
        <p:txBody>
          <a:bodyPr>
            <a:normAutofit fontScale="32500" lnSpcReduction="20000"/>
          </a:bodyPr>
          <a:lstStyle/>
          <a:p>
            <a:pPr marL="0" indent="0">
              <a:lnSpc>
                <a:spcPct val="120000"/>
              </a:lnSpc>
              <a:spcAft>
                <a:spcPts val="600"/>
              </a:spcAft>
              <a:buSzPct val="45000"/>
              <a:buNone/>
            </a:pPr>
            <a:r>
              <a:rPr lang="el-GR" altLang="el-GR" sz="7400" dirty="0" smtClean="0">
                <a:solidFill>
                  <a:srgbClr val="000000"/>
                </a:solidFill>
              </a:rPr>
              <a:t>Ένα </a:t>
            </a:r>
            <a:r>
              <a:rPr lang="el-GR" altLang="el-GR" sz="7400" dirty="0">
                <a:solidFill>
                  <a:srgbClr val="000000"/>
                </a:solidFill>
              </a:rPr>
              <a:t>Σύστημα  Βάσης Δεδομένων είναι ένα σύστημα </a:t>
            </a:r>
            <a:r>
              <a:rPr lang="el-GR" altLang="el-GR" sz="7400" dirty="0" smtClean="0">
                <a:solidFill>
                  <a:srgbClr val="000000"/>
                </a:solidFill>
              </a:rPr>
              <a:t>καταχώρησης</a:t>
            </a:r>
            <a:r>
              <a:rPr lang="el-GR" altLang="el-GR" sz="7400" dirty="0">
                <a:solidFill>
                  <a:srgbClr val="000000"/>
                </a:solidFill>
              </a:rPr>
              <a:t>, ενημέρωσης και ανάκτησης δεδομένων </a:t>
            </a:r>
            <a:r>
              <a:rPr lang="el-GR" altLang="el-GR" sz="7400" dirty="0" smtClean="0">
                <a:solidFill>
                  <a:srgbClr val="000000"/>
                </a:solidFill>
              </a:rPr>
              <a:t>βασιζόμενο </a:t>
            </a:r>
            <a:r>
              <a:rPr lang="el-GR" altLang="el-GR" sz="7400" dirty="0">
                <a:solidFill>
                  <a:srgbClr val="000000"/>
                </a:solidFill>
              </a:rPr>
              <a:t>σε υπολογιστή και αποτελείται </a:t>
            </a:r>
            <a:r>
              <a:rPr lang="el-GR" altLang="el-GR" sz="7400" dirty="0" smtClean="0">
                <a:solidFill>
                  <a:srgbClr val="000000"/>
                </a:solidFill>
              </a:rPr>
              <a:t>από συνιστώσες</a:t>
            </a:r>
            <a:r>
              <a:rPr lang="el-GR" altLang="el-GR" sz="7400" dirty="0">
                <a:solidFill>
                  <a:srgbClr val="000000"/>
                </a:solidFill>
              </a:rPr>
              <a:t>: </a:t>
            </a:r>
          </a:p>
          <a:p>
            <a:pPr>
              <a:lnSpc>
                <a:spcPct val="120000"/>
              </a:lnSpc>
              <a:spcAft>
                <a:spcPts val="600"/>
              </a:spcAft>
              <a:buSzPct val="100000"/>
            </a:pPr>
            <a:r>
              <a:rPr lang="el-GR" altLang="el-GR" sz="7400" dirty="0" smtClean="0">
                <a:solidFill>
                  <a:srgbClr val="000000"/>
                </a:solidFill>
              </a:rPr>
              <a:t>Δεδομένα </a:t>
            </a:r>
            <a:r>
              <a:rPr lang="el-GR" altLang="el-GR" sz="7400" dirty="0">
                <a:solidFill>
                  <a:srgbClr val="000000"/>
                </a:solidFill>
              </a:rPr>
              <a:t>(</a:t>
            </a:r>
            <a:r>
              <a:rPr lang="el-GR" altLang="el-GR" sz="7400" dirty="0" err="1">
                <a:solidFill>
                  <a:srgbClr val="000000"/>
                </a:solidFill>
              </a:rPr>
              <a:t>Data</a:t>
            </a:r>
            <a:r>
              <a:rPr lang="el-GR" altLang="el-GR" sz="7400" dirty="0">
                <a:solidFill>
                  <a:srgbClr val="000000"/>
                </a:solidFill>
              </a:rPr>
              <a:t>). Προσοχή στη διαφορά των </a:t>
            </a:r>
          </a:p>
          <a:p>
            <a:pPr>
              <a:lnSpc>
                <a:spcPct val="120000"/>
              </a:lnSpc>
              <a:spcAft>
                <a:spcPts val="600"/>
              </a:spcAft>
              <a:buSzPct val="100000"/>
              <a:buNone/>
            </a:pPr>
            <a:r>
              <a:rPr lang="el-GR" altLang="el-GR" sz="7400" dirty="0">
                <a:solidFill>
                  <a:srgbClr val="000000"/>
                </a:solidFill>
              </a:rPr>
              <a:t>εννοιών: Δεδομένα, Πληροφορία και Γνώση.</a:t>
            </a:r>
          </a:p>
          <a:p>
            <a:pPr>
              <a:lnSpc>
                <a:spcPct val="120000"/>
              </a:lnSpc>
              <a:spcAft>
                <a:spcPts val="600"/>
              </a:spcAft>
              <a:buSzPct val="100000"/>
            </a:pPr>
            <a:r>
              <a:rPr lang="el-GR" altLang="el-GR" sz="7400" dirty="0" smtClean="0">
                <a:solidFill>
                  <a:srgbClr val="000000"/>
                </a:solidFill>
              </a:rPr>
              <a:t>Υλικό </a:t>
            </a:r>
            <a:r>
              <a:rPr lang="el-GR" altLang="el-GR" sz="7400" dirty="0">
                <a:solidFill>
                  <a:srgbClr val="000000"/>
                </a:solidFill>
              </a:rPr>
              <a:t>(</a:t>
            </a:r>
            <a:r>
              <a:rPr lang="el-GR" altLang="el-GR" sz="7400" dirty="0" err="1">
                <a:solidFill>
                  <a:srgbClr val="000000"/>
                </a:solidFill>
              </a:rPr>
              <a:t>Hardware</a:t>
            </a:r>
            <a:r>
              <a:rPr lang="el-GR" altLang="el-GR" sz="7400" dirty="0">
                <a:solidFill>
                  <a:srgbClr val="000000"/>
                </a:solidFill>
              </a:rPr>
              <a:t>) </a:t>
            </a:r>
          </a:p>
          <a:p>
            <a:pPr>
              <a:lnSpc>
                <a:spcPct val="120000"/>
              </a:lnSpc>
              <a:spcAft>
                <a:spcPts val="600"/>
              </a:spcAft>
              <a:buSzPct val="100000"/>
            </a:pPr>
            <a:r>
              <a:rPr lang="el-GR" altLang="el-GR" sz="7400" dirty="0" smtClean="0">
                <a:solidFill>
                  <a:srgbClr val="000000"/>
                </a:solidFill>
              </a:rPr>
              <a:t>Λογισμικό </a:t>
            </a:r>
            <a:r>
              <a:rPr lang="el-GR" altLang="el-GR" sz="7400" dirty="0">
                <a:solidFill>
                  <a:srgbClr val="000000"/>
                </a:solidFill>
              </a:rPr>
              <a:t>(Software) , με κυριότερο στοιχείο του το </a:t>
            </a:r>
            <a:r>
              <a:rPr lang="el-GR" altLang="el-GR" sz="7400" dirty="0" smtClean="0">
                <a:solidFill>
                  <a:srgbClr val="000000"/>
                </a:solidFill>
              </a:rPr>
              <a:t>Σύστημα </a:t>
            </a:r>
            <a:r>
              <a:rPr lang="el-GR" altLang="el-GR" sz="7400" dirty="0">
                <a:solidFill>
                  <a:srgbClr val="000000"/>
                </a:solidFill>
              </a:rPr>
              <a:t>Διαχείρισης Βάσεων Δεδομένων (</a:t>
            </a:r>
            <a:r>
              <a:rPr lang="el-GR" altLang="el-GR" sz="7400" dirty="0" smtClean="0">
                <a:solidFill>
                  <a:srgbClr val="000000"/>
                </a:solidFill>
              </a:rPr>
              <a:t>π.χ., </a:t>
            </a:r>
            <a:r>
              <a:rPr lang="el-GR" altLang="el-GR" sz="7400" dirty="0">
                <a:solidFill>
                  <a:srgbClr val="000000"/>
                </a:solidFill>
              </a:rPr>
              <a:t>Oracle, </a:t>
            </a:r>
            <a:r>
              <a:rPr lang="el-GR" altLang="el-GR" sz="7400" dirty="0" smtClean="0">
                <a:solidFill>
                  <a:srgbClr val="000000"/>
                </a:solidFill>
              </a:rPr>
              <a:t>mySQL)</a:t>
            </a:r>
            <a:r>
              <a:rPr lang="en-US" altLang="el-GR" sz="7400" dirty="0">
                <a:solidFill>
                  <a:srgbClr val="000000"/>
                </a:solidFill>
              </a:rPr>
              <a:t>,</a:t>
            </a:r>
            <a:r>
              <a:rPr lang="el-GR" altLang="el-GR" sz="7400" dirty="0" smtClean="0">
                <a:solidFill>
                  <a:srgbClr val="000000"/>
                </a:solidFill>
              </a:rPr>
              <a:t> και εφαρμογές </a:t>
            </a:r>
            <a:r>
              <a:rPr lang="el-GR" altLang="el-GR" sz="7400" dirty="0">
                <a:solidFill>
                  <a:srgbClr val="000000"/>
                </a:solidFill>
              </a:rPr>
              <a:t>για </a:t>
            </a:r>
            <a:r>
              <a:rPr lang="el-GR" altLang="el-GR" sz="7400" dirty="0" smtClean="0">
                <a:solidFill>
                  <a:srgbClr val="000000"/>
                </a:solidFill>
              </a:rPr>
              <a:t>τους τελικούς χρήστες (</a:t>
            </a:r>
            <a:r>
              <a:rPr lang="en-US" altLang="el-GR" sz="7400" dirty="0" smtClean="0">
                <a:solidFill>
                  <a:srgbClr val="000000"/>
                </a:solidFill>
              </a:rPr>
              <a:t>end-users)</a:t>
            </a:r>
            <a:r>
              <a:rPr lang="el-GR" altLang="el-GR" sz="7400" dirty="0" smtClean="0">
                <a:solidFill>
                  <a:srgbClr val="000000"/>
                </a:solidFill>
              </a:rPr>
              <a:t>. </a:t>
            </a:r>
            <a:endParaRPr lang="el-GR" altLang="el-GR" sz="7400" dirty="0">
              <a:solidFill>
                <a:srgbClr val="000000"/>
              </a:solidFill>
            </a:endParaRPr>
          </a:p>
          <a:p>
            <a:pPr>
              <a:lnSpc>
                <a:spcPct val="120000"/>
              </a:lnSpc>
              <a:spcAft>
                <a:spcPts val="600"/>
              </a:spcAft>
              <a:buSzPct val="100000"/>
            </a:pPr>
            <a:r>
              <a:rPr lang="el-GR" altLang="el-GR" sz="7400" dirty="0" smtClean="0">
                <a:solidFill>
                  <a:srgbClr val="000000"/>
                </a:solidFill>
              </a:rPr>
              <a:t>Χρήστες (</a:t>
            </a:r>
            <a:r>
              <a:rPr lang="en-US" altLang="el-GR" sz="7400" dirty="0" smtClean="0">
                <a:solidFill>
                  <a:srgbClr val="000000"/>
                </a:solidFill>
              </a:rPr>
              <a:t>end-u</a:t>
            </a:r>
            <a:r>
              <a:rPr lang="el-GR" altLang="el-GR" sz="7400" dirty="0" smtClean="0">
                <a:solidFill>
                  <a:srgbClr val="000000"/>
                </a:solidFill>
              </a:rPr>
              <a:t>sers</a:t>
            </a:r>
            <a:r>
              <a:rPr lang="el-GR" altLang="el-GR" sz="7400" dirty="0">
                <a:solidFill>
                  <a:srgbClr val="000000"/>
                </a:solidFill>
              </a:rPr>
              <a:t>) </a:t>
            </a:r>
          </a:p>
          <a:p>
            <a:pPr marL="0" indent="0">
              <a:buSzPct val="45000"/>
              <a:buNone/>
            </a:pPr>
            <a:endParaRPr lang="en-US" altLang="el-GR" dirty="0">
              <a:solidFill>
                <a:srgbClr val="000000"/>
              </a:solidFill>
            </a:endParaRPr>
          </a:p>
          <a:p>
            <a:pPr marL="0" indent="0">
              <a:buSzPct val="45000"/>
              <a:buNone/>
            </a:pPr>
            <a:endParaRPr lang="el-GR" altLang="el-GR" dirty="0">
              <a:solidFill>
                <a:srgbClr val="000000"/>
              </a:solidFill>
            </a:endParaRPr>
          </a:p>
          <a:p>
            <a:pPr marL="0" indent="0">
              <a:buSzPct val="45000"/>
              <a:buNone/>
            </a:pPr>
            <a:r>
              <a:rPr lang="en-US" altLang="el-GR" dirty="0">
                <a:solidFill>
                  <a:srgbClr val="000000"/>
                </a:solidFill>
              </a:rPr>
              <a:t>   </a:t>
            </a:r>
          </a:p>
          <a:p>
            <a:pPr marL="0" indent="0">
              <a:buNone/>
            </a:pPr>
            <a:endParaRPr lang="el-GR"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6</a:t>
            </a:r>
            <a:endParaRPr lang="el-GR" dirty="0"/>
          </a:p>
        </p:txBody>
      </p:sp>
    </p:spTree>
    <p:extLst>
      <p:ext uri="{BB962C8B-B14F-4D97-AF65-F5344CB8AC3E}">
        <p14:creationId xmlns:p14="http://schemas.microsoft.com/office/powerpoint/2010/main" val="25948512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p:cNvSpPr>
            <a:spLocks noGrp="1"/>
          </p:cNvSpPr>
          <p:nvPr>
            <p:ph type="title"/>
          </p:nvPr>
        </p:nvSpPr>
        <p:spPr/>
        <p:txBody>
          <a:bodyPr>
            <a:normAutofit fontScale="90000"/>
          </a:bodyPr>
          <a:lstStyle/>
          <a:p>
            <a:r>
              <a:rPr lang="el-GR" altLang="el-GR" dirty="0" smtClean="0"/>
              <a:t>Παράδειγμα ενοιολογικού μοντέλου σε </a:t>
            </a:r>
            <a:r>
              <a:rPr lang="en-US" altLang="el-GR" dirty="0" smtClean="0"/>
              <a:t>MySQL Workbench </a:t>
            </a:r>
            <a:endParaRPr lang="el-GR" altLang="el-GR" dirty="0" smtClean="0"/>
          </a:p>
        </p:txBody>
      </p:sp>
      <p:pic>
        <p:nvPicPr>
          <p:cNvPr id="33795" name="Picture 2"/>
          <p:cNvPicPr>
            <a:picLocks noGrp="1" noChangeAspect="1" noChangeArrowheads="1"/>
          </p:cNvPicPr>
          <p:nvPr>
            <p:ph idx="1"/>
          </p:nvPr>
        </p:nvPicPr>
        <p:blipFill rotWithShape="1">
          <a:blip r:embed="rId2" cstate="email">
            <a:extLst>
              <a:ext uri="{28A0092B-C50C-407E-A947-70E740481C1C}">
                <a14:useLocalDpi xmlns:a14="http://schemas.microsoft.com/office/drawing/2010/main"/>
              </a:ext>
            </a:extLst>
          </a:blip>
          <a:srcRect t="7922" r="36485"/>
          <a:stretch/>
        </p:blipFill>
        <p:spPr>
          <a:xfrm>
            <a:off x="2699792" y="1412776"/>
            <a:ext cx="3835527" cy="4940555"/>
          </a:xfrm>
          <a:noFill/>
        </p:spPr>
      </p:pic>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spTree>
    <p:extLst>
      <p:ext uri="{BB962C8B-B14F-4D97-AF65-F5344CB8AC3E}">
        <p14:creationId xmlns:p14="http://schemas.microsoft.com/office/powerpoint/2010/main" val="3136648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Models </a:t>
            </a:r>
            <a:endParaRPr lang="el-GR" dirty="0"/>
          </a:p>
        </p:txBody>
      </p:sp>
      <p:pic>
        <p:nvPicPr>
          <p:cNvPr id="6" name="Picture Placeholder 5"/>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l="2026" r="2026"/>
          <a:stretch>
            <a:fillRect/>
          </a:stretch>
        </p:blipFill>
        <p:spPr/>
      </p:pic>
      <p:sp>
        <p:nvSpPr>
          <p:cNvPr id="4" name="Text Placeholder 3"/>
          <p:cNvSpPr>
            <a:spLocks noGrp="1"/>
          </p:cNvSpPr>
          <p:nvPr>
            <p:ph type="body" sz="half" idx="2"/>
          </p:nvPr>
        </p:nvSpPr>
        <p:spPr/>
        <p:txBody>
          <a:bodyPr>
            <a:normAutofit/>
          </a:bodyPr>
          <a:lstStyle/>
          <a:p>
            <a:r>
              <a:rPr lang="en-US" dirty="0"/>
              <a:t>Collage of five types of database </a:t>
            </a:r>
            <a:r>
              <a:rPr lang="en-US" dirty="0" smtClean="0"/>
              <a:t>models</a:t>
            </a:r>
            <a:endParaRPr lang="en-US" dirty="0"/>
          </a:p>
          <a:p>
            <a:r>
              <a:rPr lang="en-US" dirty="0"/>
              <a:t>Marcel </a:t>
            </a:r>
            <a:r>
              <a:rPr lang="en-US" dirty="0" err="1"/>
              <a:t>Douwe</a:t>
            </a:r>
            <a:r>
              <a:rPr lang="en-US" dirty="0"/>
              <a:t> </a:t>
            </a:r>
            <a:r>
              <a:rPr lang="en-US" dirty="0" smtClean="0"/>
              <a:t>Dekker </a:t>
            </a:r>
            <a:r>
              <a:rPr lang="en-US" dirty="0">
                <a:hlinkClick r:id="rId3"/>
              </a:rPr>
              <a:t>CC BY-SA 3.0</a:t>
            </a:r>
            <a:r>
              <a:rPr lang="en-US" dirty="0"/>
              <a:t/>
            </a:r>
            <a:br>
              <a:rPr lang="en-US" dirty="0"/>
            </a:br>
            <a:r>
              <a:rPr lang="en-US" dirty="0" smtClean="0"/>
              <a:t> Wikipedia (CC)</a:t>
            </a: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spTree>
    <p:extLst>
      <p:ext uri="{BB962C8B-B14F-4D97-AF65-F5344CB8AC3E}">
        <p14:creationId xmlns:p14="http://schemas.microsoft.com/office/powerpoint/2010/main" val="335949857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596</TotalTime>
  <Words>2675</Words>
  <Application>Microsoft Office PowerPoint</Application>
  <PresentationFormat>On-screen Show (4:3)</PresentationFormat>
  <Paragraphs>385</Paragraphs>
  <Slides>43</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ＭＳ Ｐゴシック</vt:lpstr>
      <vt:lpstr>Arial</vt:lpstr>
      <vt:lpstr>Arial Narrow</vt:lpstr>
      <vt:lpstr>Calibri</vt:lpstr>
      <vt:lpstr>Cambria</vt:lpstr>
      <vt:lpstr>Courier New</vt:lpstr>
      <vt:lpstr>Times New Roman</vt:lpstr>
      <vt:lpstr>Wingdings</vt:lpstr>
      <vt:lpstr>exo-opistho_simeiomata</vt:lpstr>
      <vt:lpstr>Βάσεις Δεδομένων I</vt:lpstr>
      <vt:lpstr>Εναρκτήρια συνάντηση</vt:lpstr>
      <vt:lpstr>Τι είναι οι βάσεις δεδομένων</vt:lpstr>
      <vt:lpstr>Βάση Δεδομένων (database)</vt:lpstr>
      <vt:lpstr>Βάση Δεδομένων (database)</vt:lpstr>
      <vt:lpstr>Βάση Δεδομένων (database)</vt:lpstr>
      <vt:lpstr>Σύστημα Βάσης Δεδομένων </vt:lpstr>
      <vt:lpstr>Παράδειγμα ενοιολογικού μοντέλου σε MySQL Workbench </vt:lpstr>
      <vt:lpstr>Data Models </vt:lpstr>
      <vt:lpstr>        Σχεσιακές βάσεις δεδομένων – Tedd Codd</vt:lpstr>
      <vt:lpstr>PowerPoint Presentation</vt:lpstr>
      <vt:lpstr>  -          Client Server perspective.  Transaction Processing. Τα σχήματα στις διαφάνειες 11-14 δημοσιεύοντι στα παρακάτω άρθρα.                                                                                           References  1. Dervos, D. A., Skourlas, C, Laiho, M. (2015), A DBTechNet course module on database SQL transactions for VET teachers training and higher education informatics education, AIP Conference Proceedings, Volume 1644, Issue 1, p.147-152 2. Laiho, M., Skourlas, C., Dervos, D. A. (2015), Zero tolerance for incorrect data: Best practices in SQL transaction programming, AIP Conference Proceedings, Volume 1644, Issue 1, p.113-119 3. Skourlas, C., Dervos, D. A., Laiho, M. (2015) Database SQL transactions and learning by verifying in practice: a case study, PCI '15 Proceedings of the 19th Panhellenic Conference on Informatics, ACM Digital Library, pp. 361-362 </vt:lpstr>
      <vt:lpstr>PowerPoint Presentation</vt:lpstr>
      <vt:lpstr>PowerPoint Presentation</vt:lpstr>
      <vt:lpstr>PowerPoint Presentation</vt:lpstr>
      <vt:lpstr>PowerPoint Presentation</vt:lpstr>
      <vt:lpstr>PowerPoint Presentation</vt:lpstr>
      <vt:lpstr>PowerPoint Presentation</vt:lpstr>
      <vt:lpstr>    Cloud computing metaphor: the group of networked elements providing services need not be individually addressed or managed by users; instead, the entire provider-managed suite of hardware and software can be thought of as an amorphous cloud. Created by Sam Johnston using OmniGroup's OmniGraffle and Inkscape Diagram showing overview of cloud computing, with typical types of applications supported by that computing model. CC BY-SA 3.0 </vt:lpstr>
      <vt:lpstr>Περιγραφή Μαθήματος</vt:lpstr>
      <vt:lpstr>Μαθησιακά Αποτελέσματα</vt:lpstr>
      <vt:lpstr>Περίγραμμα ύλης µαθήµατος</vt:lpstr>
      <vt:lpstr>Περιεχόμενα Μαθήματος / Ενότητες</vt:lpstr>
      <vt:lpstr>Περιεχόμενα Μαθήματος / Ενότητες</vt:lpstr>
      <vt:lpstr>Περιεχόμενα Μαθήματος / Ενότητες</vt:lpstr>
      <vt:lpstr>Αξιολόγηση Μαθήματος</vt:lpstr>
      <vt:lpstr>Ενδεικτική Βιβλιογραφία</vt:lpstr>
      <vt:lpstr>Τι είναι οι βάσεις δεδομένων  μια πρώτη προσέγγιση </vt:lpstr>
      <vt:lpstr>Η μοντελοποίηση</vt:lpstr>
      <vt:lpstr>Συμβολισμοί</vt:lpstr>
      <vt:lpstr>Εργαλεία Σχεδίασης Μοντέλου</vt:lpstr>
      <vt:lpstr>Μοντέλο οντοτήτων συσχετίσεων με «κλασσικό» συμβολισμό </vt:lpstr>
      <vt:lpstr>Διαχείριση σχεσιακών βάσεων δεδομένων με γλώσσα SQL</vt:lpstr>
      <vt:lpstr>Διαχείριση σχεσιακών βάσεων δεδομένων με γλώσσα SQL</vt:lpstr>
      <vt:lpstr>Δημιουργία βάσεως δεδομένων</vt:lpstr>
      <vt:lpstr>Πρώτη αναφορά στην Εισαγωγή στοιχείων</vt:lpstr>
      <vt:lpstr>Υλοποίηση  με χρήση MySQL, Oracle:  Συγκριτικός Πίνακας διαφορών</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63</cp:revision>
  <cp:lastPrinted>2018-10-16T06:59:11Z</cp:lastPrinted>
  <dcterms:created xsi:type="dcterms:W3CDTF">2014-10-20T11:54:42Z</dcterms:created>
  <dcterms:modified xsi:type="dcterms:W3CDTF">2018-10-31T04:28:39Z</dcterms:modified>
</cp:coreProperties>
</file>