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65"/>
  </p:notesMasterIdLst>
  <p:handoutMasterIdLst>
    <p:handoutMasterId r:id="rId66"/>
  </p:handoutMasterIdLst>
  <p:sldIdLst>
    <p:sldId id="256" r:id="rId2"/>
    <p:sldId id="314" r:id="rId3"/>
    <p:sldId id="268" r:id="rId4"/>
    <p:sldId id="269" r:id="rId5"/>
    <p:sldId id="270" r:id="rId6"/>
    <p:sldId id="271" r:id="rId7"/>
    <p:sldId id="272" r:id="rId8"/>
    <p:sldId id="273" r:id="rId9"/>
    <p:sldId id="274" r:id="rId10"/>
    <p:sldId id="275" r:id="rId11"/>
    <p:sldId id="276" r:id="rId12"/>
    <p:sldId id="277" r:id="rId13"/>
    <p:sldId id="278" r:id="rId14"/>
    <p:sldId id="315" r:id="rId15"/>
    <p:sldId id="330" r:id="rId16"/>
    <p:sldId id="280" r:id="rId17"/>
    <p:sldId id="331" r:id="rId18"/>
    <p:sldId id="316" r:id="rId19"/>
    <p:sldId id="282" r:id="rId20"/>
    <p:sldId id="283" r:id="rId21"/>
    <p:sldId id="284" r:id="rId22"/>
    <p:sldId id="285" r:id="rId23"/>
    <p:sldId id="286" r:id="rId24"/>
    <p:sldId id="287" r:id="rId25"/>
    <p:sldId id="288" r:id="rId26"/>
    <p:sldId id="317" r:id="rId27"/>
    <p:sldId id="289" r:id="rId28"/>
    <p:sldId id="290" r:id="rId29"/>
    <p:sldId id="318" r:id="rId30"/>
    <p:sldId id="291" r:id="rId31"/>
    <p:sldId id="292" r:id="rId32"/>
    <p:sldId id="319" r:id="rId33"/>
    <p:sldId id="293" r:id="rId34"/>
    <p:sldId id="294" r:id="rId35"/>
    <p:sldId id="310" r:id="rId36"/>
    <p:sldId id="320" r:id="rId37"/>
    <p:sldId id="295" r:id="rId38"/>
    <p:sldId id="296" r:id="rId39"/>
    <p:sldId id="311" r:id="rId40"/>
    <p:sldId id="321" r:id="rId41"/>
    <p:sldId id="297" r:id="rId42"/>
    <p:sldId id="298" r:id="rId43"/>
    <p:sldId id="299" r:id="rId44"/>
    <p:sldId id="300" r:id="rId45"/>
    <p:sldId id="301" r:id="rId46"/>
    <p:sldId id="302" r:id="rId47"/>
    <p:sldId id="303" r:id="rId48"/>
    <p:sldId id="304" r:id="rId49"/>
    <p:sldId id="322" r:id="rId50"/>
    <p:sldId id="305" r:id="rId51"/>
    <p:sldId id="306" r:id="rId52"/>
    <p:sldId id="312" r:id="rId53"/>
    <p:sldId id="307" r:id="rId54"/>
    <p:sldId id="323" r:id="rId55"/>
    <p:sldId id="308" r:id="rId56"/>
    <p:sldId id="313" r:id="rId57"/>
    <p:sldId id="309" r:id="rId58"/>
    <p:sldId id="324" r:id="rId59"/>
    <p:sldId id="325" r:id="rId60"/>
    <p:sldId id="326" r:id="rId61"/>
    <p:sldId id="327" r:id="rId62"/>
    <p:sldId id="328" r:id="rId63"/>
    <p:sldId id="329" r:id="rId64"/>
  </p:sldIdLst>
  <p:sldSz cx="9144000" cy="6858000" type="screen4x3"/>
  <p:notesSz cx="7104063" cy="10234613"/>
  <p:custDataLst>
    <p:tags r:id="rId67"/>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B82"/>
    <a:srgbClr val="820000"/>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70" d="100"/>
          <a:sy n="70" d="100"/>
        </p:scale>
        <p:origin x="152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gs" Target="tags/tag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31/10/2018</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31/10/2018</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16</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822048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7C0ABAAC-B24D-4756-8EA4-01DBD3D23AFB}" type="slidenum">
              <a:rPr lang="el-GR" altLang="el-GR" sz="1300"/>
              <a:pPr eaLnBrk="1" hangingPunct="1">
                <a:buFont typeface="Times New Roman" pitchFamily="18" charset="0"/>
                <a:buNone/>
              </a:pPr>
              <a:t>18</a:t>
            </a:fld>
            <a:endParaRPr lang="el-GR" altLang="el-GR" sz="1300"/>
          </a:p>
        </p:txBody>
      </p:sp>
      <p:sp>
        <p:nvSpPr>
          <p:cNvPr id="58371"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8372"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32962578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1BF517BD-06BD-4C6C-B1E0-697BDB08DD07}" type="slidenum">
              <a:rPr lang="el-GR" altLang="el-GR" sz="1300"/>
              <a:pPr eaLnBrk="1" hangingPunct="1">
                <a:buFont typeface="Times New Roman" pitchFamily="18" charset="0"/>
                <a:buNone/>
              </a:pPr>
              <a:t>19</a:t>
            </a:fld>
            <a:endParaRPr lang="el-GR" altLang="el-GR" sz="1300"/>
          </a:p>
        </p:txBody>
      </p:sp>
      <p:sp>
        <p:nvSpPr>
          <p:cNvPr id="5939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939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23393876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232777D-65A1-4AAA-8B31-9B61729C5616}" type="slidenum">
              <a:rPr lang="el-GR" altLang="el-GR" sz="1300"/>
              <a:pPr eaLnBrk="1" hangingPunct="1">
                <a:buFont typeface="Times New Roman" pitchFamily="18" charset="0"/>
                <a:buNone/>
              </a:pPr>
              <a:t>20</a:t>
            </a:fld>
            <a:endParaRPr lang="el-GR" altLang="el-GR" sz="1300"/>
          </a:p>
        </p:txBody>
      </p:sp>
      <p:sp>
        <p:nvSpPr>
          <p:cNvPr id="60419"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60420"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24414126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Text Box 1"/>
          <p:cNvSpPr txBox="1">
            <a:spLocks noChangeArrowheads="1"/>
          </p:cNvSpPr>
          <p:nvPr/>
        </p:nvSpPr>
        <p:spPr bwMode="auto">
          <a:xfrm>
            <a:off x="4023992" y="9940379"/>
            <a:ext cx="3078427" cy="292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515" tIns="50708" rIns="97515" bIns="50708" anchor="b">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Times New Roman" pitchFamily="18"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Times New Roman" pitchFamily="18"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Times New Roman" pitchFamily="18"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Times New Roman" pitchFamily="18"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Times New Roman" pitchFamily="18" charset="0"/>
              </a:defRPr>
            </a:lvl9pPr>
          </a:lstStyle>
          <a:p>
            <a:pPr algn="r" eaLnBrk="1" hangingPunct="1">
              <a:lnSpc>
                <a:spcPct val="95000"/>
              </a:lnSpc>
              <a:buClr>
                <a:srgbClr val="000000"/>
              </a:buClr>
              <a:buSzPct val="100000"/>
              <a:buFont typeface="Times New Roman" pitchFamily="18" charset="0"/>
              <a:buNone/>
            </a:pPr>
            <a:fld id="{6DBC4329-1A7C-4DFF-8DED-27A03B4560C5}" type="slidenum">
              <a:rPr lang="en-GB" altLang="el-GR" sz="1300"/>
              <a:pPr algn="r" eaLnBrk="1" hangingPunct="1">
                <a:lnSpc>
                  <a:spcPct val="95000"/>
                </a:lnSpc>
                <a:buClr>
                  <a:srgbClr val="000000"/>
                </a:buClr>
                <a:buSzPct val="100000"/>
                <a:buFont typeface="Times New Roman" pitchFamily="18" charset="0"/>
                <a:buNone/>
              </a:pPr>
              <a:t>27</a:t>
            </a:fld>
            <a:endParaRPr lang="en-GB" altLang="el-GR" sz="130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3747208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Text Box 1"/>
          <p:cNvSpPr txBox="1">
            <a:spLocks noChangeArrowheads="1"/>
          </p:cNvSpPr>
          <p:nvPr/>
        </p:nvSpPr>
        <p:spPr bwMode="auto">
          <a:xfrm>
            <a:off x="4023992" y="9940379"/>
            <a:ext cx="3078427" cy="292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515" tIns="50708" rIns="97515" bIns="50708" anchor="b">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Times New Roman" pitchFamily="18"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Times New Roman" pitchFamily="18"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Times New Roman" pitchFamily="18"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Times New Roman" pitchFamily="18"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Times New Roman" pitchFamily="18" charset="0"/>
              </a:defRPr>
            </a:lvl9pPr>
          </a:lstStyle>
          <a:p>
            <a:pPr algn="r" eaLnBrk="1" hangingPunct="1">
              <a:lnSpc>
                <a:spcPct val="95000"/>
              </a:lnSpc>
              <a:buClr>
                <a:srgbClr val="000000"/>
              </a:buClr>
              <a:buSzPct val="100000"/>
              <a:buFont typeface="Times New Roman" pitchFamily="18" charset="0"/>
              <a:buNone/>
            </a:pPr>
            <a:fld id="{A8327C29-4EB8-4D5F-924C-F5E57A0BF930}" type="slidenum">
              <a:rPr lang="en-GB" altLang="el-GR" sz="1300"/>
              <a:pPr algn="r" eaLnBrk="1" hangingPunct="1">
                <a:lnSpc>
                  <a:spcPct val="95000"/>
                </a:lnSpc>
                <a:buClr>
                  <a:srgbClr val="000000"/>
                </a:buClr>
                <a:buSzPct val="100000"/>
                <a:buFont typeface="Times New Roman" pitchFamily="18" charset="0"/>
                <a:buNone/>
              </a:pPr>
              <a:t>41</a:t>
            </a:fld>
            <a:endParaRPr lang="en-GB" altLang="el-GR" sz="130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11702956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1"/>
          <p:cNvSpPr>
            <a:spLocks noGrp="1" noRot="1" noChangeAspect="1" noChangeArrowheads="1" noTextEdit="1"/>
          </p:cNvSpPr>
          <p:nvPr>
            <p:ph type="sldImg"/>
          </p:nvPr>
        </p:nvSpPr>
        <p:spPr>
          <a:ln/>
        </p:spPr>
      </p:sp>
      <p:sp>
        <p:nvSpPr>
          <p:cNvPr id="63491"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164145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1"/>
          <p:cNvSpPr>
            <a:spLocks noGrp="1" noRot="1" noChangeAspect="1" noChangeArrowheads="1" noTextEdit="1"/>
          </p:cNvSpPr>
          <p:nvPr>
            <p:ph type="sldImg"/>
          </p:nvPr>
        </p:nvSpPr>
        <p:spPr>
          <a:ln/>
        </p:spPr>
      </p:sp>
      <p:sp>
        <p:nvSpPr>
          <p:cNvPr id="64515"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37404084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1"/>
          <p:cNvSpPr>
            <a:spLocks noGrp="1" noRot="1" noChangeAspect="1" noChangeArrowheads="1" noTextEdit="1"/>
          </p:cNvSpPr>
          <p:nvPr>
            <p:ph type="sldImg"/>
          </p:nvPr>
        </p:nvSpPr>
        <p:spPr>
          <a:ln/>
        </p:spPr>
      </p:sp>
      <p:sp>
        <p:nvSpPr>
          <p:cNvPr id="65539"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14571028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1"/>
          <p:cNvSpPr>
            <a:spLocks noGrp="1" noRot="1" noChangeAspect="1" noChangeArrowheads="1" noTextEdit="1"/>
          </p:cNvSpPr>
          <p:nvPr>
            <p:ph type="sldImg"/>
          </p:nvPr>
        </p:nvSpPr>
        <p:spPr>
          <a:ln/>
        </p:spPr>
      </p:sp>
      <p:sp>
        <p:nvSpPr>
          <p:cNvPr id="66563"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4233084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A5BD74D6-9C3D-4A08-995D-9776F6275E84}" type="slidenum">
              <a:rPr lang="el-GR" altLang="el-GR" sz="1300"/>
              <a:pPr eaLnBrk="1" hangingPunct="1"/>
              <a:t>2</a:t>
            </a:fld>
            <a:endParaRPr lang="el-GR" altLang="el-GR" sz="13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4504492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1"/>
          <p:cNvSpPr>
            <a:spLocks noGrp="1" noRot="1" noChangeAspect="1" noChangeArrowheads="1" noTextEdit="1"/>
          </p:cNvSpPr>
          <p:nvPr>
            <p:ph type="sldImg"/>
          </p:nvPr>
        </p:nvSpPr>
        <p:spPr>
          <a:ln/>
        </p:spPr>
      </p:sp>
      <p:sp>
        <p:nvSpPr>
          <p:cNvPr id="67587"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29764640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1"/>
          <p:cNvSpPr>
            <a:spLocks noGrp="1" noRot="1" noChangeAspect="1" noChangeArrowheads="1" noTextEdit="1"/>
          </p:cNvSpPr>
          <p:nvPr>
            <p:ph type="sldImg"/>
          </p:nvPr>
        </p:nvSpPr>
        <p:spPr>
          <a:ln/>
        </p:spPr>
      </p:sp>
      <p:sp>
        <p:nvSpPr>
          <p:cNvPr id="68611"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2574517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1"/>
          <p:cNvSpPr>
            <a:spLocks noGrp="1" noRot="1" noChangeAspect="1" noChangeArrowheads="1" noTextEdit="1"/>
          </p:cNvSpPr>
          <p:nvPr>
            <p:ph type="sldImg"/>
          </p:nvPr>
        </p:nvSpPr>
        <p:spPr>
          <a:ln/>
        </p:spPr>
      </p:sp>
      <p:sp>
        <p:nvSpPr>
          <p:cNvPr id="69635"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5656776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1"/>
          <p:cNvSpPr>
            <a:spLocks noGrp="1" noRot="1" noChangeAspect="1" noChangeArrowheads="1" noTextEdit="1"/>
          </p:cNvSpPr>
          <p:nvPr>
            <p:ph type="sldImg"/>
          </p:nvPr>
        </p:nvSpPr>
        <p:spPr>
          <a:ln/>
        </p:spPr>
      </p:sp>
      <p:sp>
        <p:nvSpPr>
          <p:cNvPr id="69635"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17994139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1"/>
          <p:cNvSpPr>
            <a:spLocks noGrp="1" noRot="1" noChangeAspect="1" noChangeArrowheads="1" noTextEdit="1"/>
          </p:cNvSpPr>
          <p:nvPr>
            <p:ph type="sldImg"/>
          </p:nvPr>
        </p:nvSpPr>
        <p:spPr>
          <a:ln/>
        </p:spPr>
      </p:sp>
      <p:sp>
        <p:nvSpPr>
          <p:cNvPr id="70659"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p>
        </p:txBody>
      </p:sp>
    </p:spTree>
    <p:extLst>
      <p:ext uri="{BB962C8B-B14F-4D97-AF65-F5344CB8AC3E}">
        <p14:creationId xmlns:p14="http://schemas.microsoft.com/office/powerpoint/2010/main" val="39225988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977E03D6-F2B0-4E4D-836A-D8B507EBAB85}" type="slidenum">
              <a:rPr lang="el-GR" altLang="el-GR" sz="1300"/>
              <a:pPr eaLnBrk="1" hangingPunct="1">
                <a:buFont typeface="Times New Roman" pitchFamily="18" charset="0"/>
                <a:buNone/>
              </a:pPr>
              <a:t>54</a:t>
            </a:fld>
            <a:endParaRPr lang="el-GR" altLang="el-GR" sz="1300"/>
          </a:p>
        </p:txBody>
      </p:sp>
      <p:sp>
        <p:nvSpPr>
          <p:cNvPr id="71683"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71684"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3768984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977E03D6-F2B0-4E4D-836A-D8B507EBAB85}" type="slidenum">
              <a:rPr lang="el-GR" altLang="el-GR" sz="1300"/>
              <a:pPr eaLnBrk="1" hangingPunct="1">
                <a:buFont typeface="Times New Roman" pitchFamily="18" charset="0"/>
                <a:buNone/>
              </a:pPr>
              <a:t>55</a:t>
            </a:fld>
            <a:endParaRPr lang="el-GR" altLang="el-GR" sz="1300"/>
          </a:p>
        </p:txBody>
      </p:sp>
      <p:sp>
        <p:nvSpPr>
          <p:cNvPr id="71683"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71684"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35354436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0A0D00CC-6794-4DF5-80CD-77AC5B6F6AD5}" type="slidenum">
              <a:rPr lang="el-GR" altLang="el-GR" sz="1300"/>
              <a:pPr eaLnBrk="1" hangingPunct="1">
                <a:buFont typeface="Times New Roman" pitchFamily="18" charset="0"/>
                <a:buNone/>
              </a:pPr>
              <a:t>56</a:t>
            </a:fld>
            <a:endParaRPr lang="el-GR" altLang="el-GR" sz="1300"/>
          </a:p>
        </p:txBody>
      </p:sp>
      <p:sp>
        <p:nvSpPr>
          <p:cNvPr id="7270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7270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214965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57</a:t>
            </a:fld>
            <a:endParaRPr lang="el-GR"/>
          </a:p>
        </p:txBody>
      </p:sp>
    </p:spTree>
    <p:extLst>
      <p:ext uri="{BB962C8B-B14F-4D97-AF65-F5344CB8AC3E}">
        <p14:creationId xmlns:p14="http://schemas.microsoft.com/office/powerpoint/2010/main" val="11159593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58</a:t>
            </a:fld>
            <a:endParaRPr lang="el-GR"/>
          </a:p>
        </p:txBody>
      </p:sp>
    </p:spTree>
    <p:extLst>
      <p:ext uri="{BB962C8B-B14F-4D97-AF65-F5344CB8AC3E}">
        <p14:creationId xmlns:p14="http://schemas.microsoft.com/office/powerpoint/2010/main" val="3035485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9F9AF320-69E9-4B7A-855D-3CD772844E79}" type="slidenum">
              <a:rPr lang="el-GR" altLang="el-GR" sz="1300"/>
              <a:pPr eaLnBrk="1" hangingPunct="1">
                <a:buFont typeface="Times New Roman" pitchFamily="18" charset="0"/>
                <a:buNone/>
              </a:pPr>
              <a:t>5</a:t>
            </a:fld>
            <a:endParaRPr lang="el-GR" altLang="el-GR" sz="1300"/>
          </a:p>
        </p:txBody>
      </p:sp>
      <p:sp>
        <p:nvSpPr>
          <p:cNvPr id="50179"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0180"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30362085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59</a:t>
            </a:fld>
            <a:endParaRPr lang="el-GR"/>
          </a:p>
        </p:txBody>
      </p:sp>
    </p:spTree>
    <p:extLst>
      <p:ext uri="{BB962C8B-B14F-4D97-AF65-F5344CB8AC3E}">
        <p14:creationId xmlns:p14="http://schemas.microsoft.com/office/powerpoint/2010/main" val="33070916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60</a:t>
            </a:fld>
            <a:endParaRPr lang="el-GR"/>
          </a:p>
        </p:txBody>
      </p:sp>
    </p:spTree>
    <p:extLst>
      <p:ext uri="{BB962C8B-B14F-4D97-AF65-F5344CB8AC3E}">
        <p14:creationId xmlns:p14="http://schemas.microsoft.com/office/powerpoint/2010/main" val="26647203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61</a:t>
            </a:fld>
            <a:endParaRPr lang="el-GR"/>
          </a:p>
        </p:txBody>
      </p:sp>
    </p:spTree>
    <p:extLst>
      <p:ext uri="{BB962C8B-B14F-4D97-AF65-F5344CB8AC3E}">
        <p14:creationId xmlns:p14="http://schemas.microsoft.com/office/powerpoint/2010/main" val="30946476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62</a:t>
            </a:fld>
            <a:endParaRPr lang="el-GR"/>
          </a:p>
        </p:txBody>
      </p:sp>
    </p:spTree>
    <p:extLst>
      <p:ext uri="{BB962C8B-B14F-4D97-AF65-F5344CB8AC3E}">
        <p14:creationId xmlns:p14="http://schemas.microsoft.com/office/powerpoint/2010/main" val="2625873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CEF793B0-41A3-4F54-A33B-2454335D1000}" type="slidenum">
              <a:rPr lang="el-GR" altLang="el-GR" sz="1300"/>
              <a:pPr eaLnBrk="1" hangingPunct="1">
                <a:buFont typeface="Times New Roman" pitchFamily="18" charset="0"/>
                <a:buNone/>
              </a:pPr>
              <a:t>6</a:t>
            </a:fld>
            <a:endParaRPr lang="el-GR" altLang="el-GR" sz="1300"/>
          </a:p>
        </p:txBody>
      </p:sp>
      <p:sp>
        <p:nvSpPr>
          <p:cNvPr id="51203"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1204"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3896338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F3265C43-4E05-4729-865F-CBBF4AB5A93A}" type="slidenum">
              <a:rPr lang="el-GR" altLang="el-GR" sz="1300"/>
              <a:pPr eaLnBrk="1" hangingPunct="1">
                <a:buFont typeface="Times New Roman" pitchFamily="18" charset="0"/>
                <a:buNone/>
              </a:pPr>
              <a:t>8</a:t>
            </a:fld>
            <a:endParaRPr lang="el-GR" altLang="el-GR" sz="1300"/>
          </a:p>
        </p:txBody>
      </p:sp>
      <p:sp>
        <p:nvSpPr>
          <p:cNvPr id="5222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222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7884497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F5E1FDAE-9D65-419A-ACA6-C0DFE20445F0}" type="slidenum">
              <a:rPr lang="el-GR" altLang="el-GR" sz="1300"/>
              <a:pPr eaLnBrk="1" hangingPunct="1">
                <a:buFont typeface="Times New Roman" pitchFamily="18" charset="0"/>
                <a:buNone/>
              </a:pPr>
              <a:t>9</a:t>
            </a:fld>
            <a:endParaRPr lang="el-GR" altLang="el-GR" sz="1300"/>
          </a:p>
        </p:txBody>
      </p:sp>
      <p:sp>
        <p:nvSpPr>
          <p:cNvPr id="53251"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3252"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25907743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12</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744648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98C4CEE4-B872-4611-87AB-AD13D6643B7D}" type="slidenum">
              <a:rPr lang="el-GR" altLang="el-GR" sz="1300"/>
              <a:pPr eaLnBrk="1" hangingPunct="1">
                <a:buFont typeface="Times New Roman" pitchFamily="18" charset="0"/>
                <a:buNone/>
              </a:pPr>
              <a:t>14</a:t>
            </a:fld>
            <a:endParaRPr lang="el-GR" altLang="el-GR" sz="1300"/>
          </a:p>
        </p:txBody>
      </p:sp>
      <p:sp>
        <p:nvSpPr>
          <p:cNvPr id="55299"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5300"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3972705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D2FD0AE-D526-492E-886E-AE79C7D721B6}" type="slidenum">
              <a:rPr lang="el-GR" altLang="el-GR" sz="1300"/>
              <a:pPr eaLnBrk="1" hangingPunct="1">
                <a:buFont typeface="Times New Roman" pitchFamily="18" charset="0"/>
                <a:buNone/>
              </a:pPr>
              <a:t>15</a:t>
            </a:fld>
            <a:endParaRPr lang="el-GR" altLang="el-GR" sz="1300"/>
          </a:p>
        </p:txBody>
      </p:sp>
      <p:sp>
        <p:nvSpPr>
          <p:cNvPr id="56323"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6324"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399882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FA4CD122-866E-4D3B-9682-8196304B43DE}" type="slidenum">
              <a:rPr lang="el-GR"/>
              <a:pPr>
                <a:defRPr/>
              </a:pPr>
              <a:t>‹#›</a:t>
            </a:fld>
            <a:endParaRPr lang="el-GR"/>
          </a:p>
        </p:txBody>
      </p:sp>
    </p:spTree>
    <p:extLst>
      <p:ext uri="{BB962C8B-B14F-4D97-AF65-F5344CB8AC3E}">
        <p14:creationId xmlns:p14="http://schemas.microsoft.com/office/powerpoint/2010/main" val="2051420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2" Type="http://schemas.openxmlformats.org/officeDocument/2006/relationships/hyperlink" Target="math.hws.edu/vaughn/cpsc/343/2003/history.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microsoft.com/office/2007/relationships/hdphoto" Target="../media/hdphoto2.wdp"/></Relationships>
</file>

<file path=ppt/slides/_rels/slide4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Βάσεις Δεδομένων </a:t>
            </a:r>
            <a:r>
              <a:rPr lang="en-US" sz="3600" b="1" dirty="0" smtClean="0">
                <a:solidFill>
                  <a:schemeClr val="tx1"/>
                </a:solidFill>
                <a:latin typeface="+mn-lt"/>
              </a:rPr>
              <a:t>I</a:t>
            </a:r>
            <a:endParaRPr lang="el-GR" sz="3600" b="1" dirty="0">
              <a:solidFill>
                <a:schemeClr val="tx1"/>
              </a:solidFill>
              <a:latin typeface="+mn-lt"/>
            </a:endParaRPr>
          </a:p>
        </p:txBody>
      </p:sp>
      <p:sp>
        <p:nvSpPr>
          <p:cNvPr id="3" name="Υπότιτλος 2"/>
          <p:cNvSpPr>
            <a:spLocks noGrp="1"/>
          </p:cNvSpPr>
          <p:nvPr>
            <p:ph type="subTitle" idx="1"/>
          </p:nvPr>
        </p:nvSpPr>
        <p:spPr>
          <a:xfrm>
            <a:off x="1369368" y="3096543"/>
            <a:ext cx="6400800" cy="1752600"/>
          </a:xfrm>
        </p:spPr>
        <p:txBody>
          <a:bodyPr>
            <a:normAutofit/>
          </a:bodyPr>
          <a:lstStyle/>
          <a:p>
            <a:pPr>
              <a:spcBef>
                <a:spcPts val="0"/>
              </a:spcBef>
              <a:spcAft>
                <a:spcPts val="1200"/>
              </a:spcAft>
            </a:pPr>
            <a:r>
              <a:rPr lang="el-GR" sz="2800" b="1" dirty="0" smtClean="0"/>
              <a:t>Ενότητα </a:t>
            </a:r>
            <a:r>
              <a:rPr lang="el-GR" sz="2800" b="1" dirty="0"/>
              <a:t>2</a:t>
            </a:r>
            <a:r>
              <a:rPr lang="el-GR" sz="2800" dirty="0" smtClean="0"/>
              <a:t>:</a:t>
            </a:r>
            <a:r>
              <a:rPr lang="en-US" sz="2800" dirty="0" smtClean="0"/>
              <a:t> </a:t>
            </a:r>
            <a:r>
              <a:rPr lang="el-GR" sz="2800" dirty="0"/>
              <a:t>Εισαγωγή στις βάσεις δεδομένων </a:t>
            </a:r>
            <a:endParaRPr lang="el-GR" sz="2800" dirty="0" smtClean="0"/>
          </a:p>
          <a:p>
            <a:pPr>
              <a:spcBef>
                <a:spcPts val="0"/>
              </a:spcBef>
              <a:spcAft>
                <a:spcPts val="1200"/>
              </a:spcAft>
            </a:pPr>
            <a:r>
              <a:rPr lang="el-GR" sz="2400" dirty="0" smtClean="0"/>
              <a:t>Χ. </a:t>
            </a:r>
            <a:r>
              <a:rPr lang="el-GR" sz="2400" dirty="0" err="1" smtClean="0"/>
              <a:t>Σκουρλάς</a:t>
            </a:r>
            <a:endParaRPr lang="el-GR" sz="2400" dirty="0"/>
          </a:p>
        </p:txBody>
      </p:sp>
      <p:pic>
        <p:nvPicPr>
          <p:cNvPr id="6" name="Picture 5" descr="Λογότυπο έργου Ανοικτών Ακαδημαϊκών Μαθημάτων"/>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762318" y="476672"/>
            <a:ext cx="854197" cy="648072"/>
          </a:xfrm>
          <a:prstGeom prst="rect">
            <a:avLst/>
          </a:prstGeom>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11611297"/>
              </p:ext>
            </p:extLst>
          </p:nvPr>
        </p:nvGraphicFramePr>
        <p:xfrm>
          <a:off x="1759817" y="5949280"/>
          <a:ext cx="3892303" cy="876300"/>
        </p:xfrm>
        <a:graphic>
          <a:graphicData uri="http://schemas.openxmlformats.org/drawingml/2006/table">
            <a:tbl>
              <a:tblPr firstRow="1" firstCol="1" bandRow="1">
                <a:tableStyleId>{2D5ABB26-0587-4C30-8999-92F81FD0307C}</a:tableStyleId>
              </a:tblPr>
              <a:tblGrid>
                <a:gridCol w="1461566"/>
                <a:gridCol w="2430737"/>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4" cstate="email">
            <a:extLst>
              <a:ext uri="{28A0092B-C50C-407E-A947-70E740481C1C}">
                <a14:useLocalDpi xmlns:a14="http://schemas.microsoft.com/office/drawing/2010/main"/>
              </a:ext>
            </a:extLst>
          </a:blip>
          <a:srcRect/>
          <a:stretch>
            <a:fillRect/>
          </a:stretch>
        </p:blipFill>
        <p:spPr bwMode="auto">
          <a:xfrm>
            <a:off x="1853792" y="5229200"/>
            <a:ext cx="1971675" cy="702000"/>
          </a:xfrm>
          <a:prstGeom prst="rect">
            <a:avLst/>
          </a:prstGeom>
          <a:noFill/>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3528" y="403126"/>
            <a:ext cx="1200150" cy="1009650"/>
          </a:xfrm>
          <a:prstGeom prst="rect">
            <a:avLst/>
          </a:prstGeom>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3"/>
          <p:cNvSpPr txBox="1">
            <a:spLocks noChangeArrowheads="1"/>
          </p:cNvSpPr>
          <p:nvPr/>
        </p:nvSpPr>
        <p:spPr bwMode="auto">
          <a:xfrm>
            <a:off x="527050" y="692150"/>
            <a:ext cx="8101013" cy="484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5000" rIns="90000" bIns="45000"/>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1pPr>
            <a:lvl2pPr marL="742950" indent="-28575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2pPr>
            <a:lvl3pPr marL="11430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3pPr>
            <a:lvl4pPr marL="16002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4pPr>
            <a:lvl5pPr marL="20574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9pPr>
          </a:lstStyle>
          <a:p>
            <a:pPr eaLnBrk="1" hangingPunct="1">
              <a:buSzPct val="45000"/>
              <a:buFont typeface="Wingdings" pitchFamily="2" charset="2"/>
              <a:buNone/>
            </a:pPr>
            <a:endParaRPr lang="en-US" altLang="el-GR">
              <a:solidFill>
                <a:srgbClr val="000000"/>
              </a:solidFill>
              <a:latin typeface="Arial" charset="0"/>
            </a:endParaRPr>
          </a:p>
          <a:p>
            <a:pPr eaLnBrk="1" hangingPunct="1">
              <a:buSzPct val="45000"/>
              <a:buFont typeface="Wingdings" pitchFamily="2" charset="2"/>
              <a:buChar char=""/>
            </a:pPr>
            <a:endParaRPr lang="en-US" altLang="el-GR">
              <a:solidFill>
                <a:srgbClr val="000000"/>
              </a:solidFill>
              <a:latin typeface="Arial" charset="0"/>
            </a:endParaRPr>
          </a:p>
          <a:p>
            <a:pPr eaLnBrk="1" hangingPunct="1">
              <a:buSzPct val="45000"/>
            </a:pPr>
            <a:endParaRPr lang="el-GR" altLang="el-GR">
              <a:solidFill>
                <a:srgbClr val="000000"/>
              </a:solidFill>
              <a:latin typeface="Arial" charset="0"/>
            </a:endParaRPr>
          </a:p>
          <a:p>
            <a:pPr eaLnBrk="1" hangingPunct="1">
              <a:buSzPct val="45000"/>
              <a:buFont typeface="Wingdings" pitchFamily="2" charset="2"/>
              <a:buNone/>
            </a:pPr>
            <a:r>
              <a:rPr lang="en-US" altLang="el-GR">
                <a:solidFill>
                  <a:srgbClr val="000000"/>
                </a:solidFill>
                <a:latin typeface="Arial" charset="0"/>
              </a:rPr>
              <a:t>   </a:t>
            </a:r>
          </a:p>
        </p:txBody>
      </p:sp>
      <p:pic>
        <p:nvPicPr>
          <p:cNvPr id="26628" name="4 - Εικόνα"/>
          <p:cNvPicPr>
            <a:picLocks noChangeAspect="1" noChangeArrowheads="1"/>
          </p:cNvPicPr>
          <p:nvPr/>
        </p:nvPicPr>
        <p:blipFill>
          <a:blip r:embed="rId3" cstate="email">
            <a:extLst>
              <a:ext uri="{BEBA8EAE-BF5A-486C-A8C5-ECC9F3942E4B}">
                <a14:imgProps xmlns:a14="http://schemas.microsoft.com/office/drawing/2010/main">
                  <a14:imgLayer r:embed="rId4">
                    <a14:imgEffect>
                      <a14:saturation sat="400000"/>
                    </a14:imgEffect>
                    <a14:imgEffect>
                      <a14:brightnessContrast bright="20000" contrast="-40000"/>
                    </a14:imgEffect>
                  </a14:imgLayer>
                </a14:imgProps>
              </a:ext>
              <a:ext uri="{28A0092B-C50C-407E-A947-70E740481C1C}">
                <a14:useLocalDpi xmlns:a14="http://schemas.microsoft.com/office/drawing/2010/main"/>
              </a:ext>
            </a:extLst>
          </a:blip>
          <a:srcRect/>
          <a:stretch>
            <a:fillRect/>
          </a:stretch>
        </p:blipFill>
        <p:spPr bwMode="auto">
          <a:xfrm>
            <a:off x="719931" y="1628800"/>
            <a:ext cx="7704138"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normAutofit fontScale="90000"/>
          </a:bodyPr>
          <a:lstStyle/>
          <a:p>
            <a:r>
              <a:rPr lang="el-GR" dirty="0"/>
              <a:t>Συμβολισμός </a:t>
            </a:r>
            <a:r>
              <a:rPr lang="en-US" dirty="0"/>
              <a:t>Peter </a:t>
            </a:r>
            <a:r>
              <a:rPr lang="en-US" dirty="0" smtClean="0"/>
              <a:t>Chen </a:t>
            </a:r>
            <a:r>
              <a:rPr lang="el-GR" dirty="0" smtClean="0"/>
              <a:t/>
            </a:r>
            <a:br>
              <a:rPr lang="el-GR" dirty="0" smtClean="0"/>
            </a:br>
            <a:r>
              <a:rPr lang="el-GR" dirty="0" smtClean="0"/>
              <a:t>Παράδειγμα</a:t>
            </a:r>
            <a:r>
              <a:rPr lang="el-GR" dirty="0"/>
              <a:t>: </a:t>
            </a:r>
            <a:r>
              <a:rPr lang="en-US" dirty="0"/>
              <a:t>American </a:t>
            </a:r>
            <a:r>
              <a:rPr lang="en-US" dirty="0" smtClean="0"/>
              <a:t>Elections</a:t>
            </a:r>
            <a:endParaRPr lang="el-GR"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n-US" dirty="0" smtClean="0"/>
              <a:t>9</a:t>
            </a:r>
            <a:endParaRPr lang="el-GR" dirty="0"/>
          </a:p>
        </p:txBody>
      </p:sp>
    </p:spTree>
    <p:extLst>
      <p:ext uri="{BB962C8B-B14F-4D97-AF65-F5344CB8AC3E}">
        <p14:creationId xmlns:p14="http://schemas.microsoft.com/office/powerpoint/2010/main" val="182705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 Τίτλος"/>
          <p:cNvSpPr>
            <a:spLocks noGrp="1"/>
          </p:cNvSpPr>
          <p:nvPr>
            <p:ph type="title"/>
          </p:nvPr>
        </p:nvSpPr>
        <p:spPr/>
        <p:txBody>
          <a:bodyPr>
            <a:noAutofit/>
          </a:bodyPr>
          <a:lstStyle/>
          <a:p>
            <a:r>
              <a:rPr lang="el-GR" altLang="el-GR" sz="3400" b="1" dirty="0" smtClean="0"/>
              <a:t>Συνοπτική ιστορία των βάσεων δεδομένων </a:t>
            </a:r>
            <a:endParaRPr lang="el-GR" altLang="el-GR" sz="3400" dirty="0" smtClean="0"/>
          </a:p>
        </p:txBody>
      </p:sp>
      <p:sp>
        <p:nvSpPr>
          <p:cNvPr id="27651" name="2 - Υπότιτλος"/>
          <p:cNvSpPr>
            <a:spLocks noGrp="1"/>
          </p:cNvSpPr>
          <p:nvPr>
            <p:ph idx="1"/>
          </p:nvPr>
        </p:nvSpPr>
        <p:spPr/>
        <p:txBody>
          <a:bodyPr>
            <a:normAutofit fontScale="92500" lnSpcReduction="20000"/>
          </a:bodyPr>
          <a:lstStyle/>
          <a:p>
            <a:r>
              <a:rPr lang="el-GR" altLang="el-GR" sz="2000" b="1" dirty="0" smtClean="0"/>
              <a:t>Απαρχές</a:t>
            </a:r>
            <a:r>
              <a:rPr lang="el-GR" altLang="el-GR" sz="2000" dirty="0" smtClean="0"/>
              <a:t>: Οι ρίζες πάνε πίσω σε βιβλιοθήκες, κυβερνητικά, επιχειρηματικά και ιατρικά αρχεία. Υπάρχει μια πολύ μακρά ιστορία αποθήκευσης πληροφοριών, ευρετηρίασης και ανάκτησης.</a:t>
            </a:r>
          </a:p>
          <a:p>
            <a:r>
              <a:rPr lang="el-GR" altLang="el-GR" sz="2000" b="1" dirty="0" smtClean="0"/>
              <a:t>1960'</a:t>
            </a:r>
            <a:r>
              <a:rPr lang="en-US" altLang="el-GR" sz="2000" b="1" dirty="0" smtClean="0"/>
              <a:t>s</a:t>
            </a:r>
            <a:r>
              <a:rPr lang="el-GR" altLang="el-GR" sz="2000" dirty="0" smtClean="0"/>
              <a:t>: Οι Υπολογιστές γίνονται οικονομικά αποδοτικοί. Δύο βασικά μοντέλα δεδομένων αναπτύχθηκαν: το </a:t>
            </a:r>
            <a:r>
              <a:rPr lang="el-GR" altLang="el-GR" sz="2000" b="1" dirty="0" smtClean="0"/>
              <a:t>μοντέλο του δικτύου (</a:t>
            </a:r>
            <a:r>
              <a:rPr lang="en-US" altLang="el-GR" sz="2000" b="1" dirty="0" smtClean="0"/>
              <a:t>network model</a:t>
            </a:r>
            <a:r>
              <a:rPr lang="el-GR" altLang="el-GR" sz="2000" b="1" dirty="0" smtClean="0"/>
              <a:t>) CODASYL </a:t>
            </a:r>
            <a:r>
              <a:rPr lang="el-GR" altLang="el-GR" sz="2000" dirty="0" smtClean="0"/>
              <a:t>και το </a:t>
            </a:r>
            <a:r>
              <a:rPr lang="el-GR" altLang="el-GR" sz="2000" b="1" dirty="0" smtClean="0"/>
              <a:t>ιεραρχικό (</a:t>
            </a:r>
            <a:r>
              <a:rPr lang="en-US" altLang="el-GR" sz="2000" b="1" dirty="0" smtClean="0"/>
              <a:t>hierarchical</a:t>
            </a:r>
            <a:r>
              <a:rPr lang="el-GR" altLang="el-GR" sz="2000" b="1" dirty="0" smtClean="0"/>
              <a:t>) IMS</a:t>
            </a:r>
            <a:r>
              <a:rPr lang="el-GR" altLang="el-GR" sz="2000" dirty="0" smtClean="0"/>
              <a:t>. Η πρόσβαση στη βάση δεδομένων είναι μέσω  λειτουργιών χαμηλού επιπέδου δεικτών που συνδέουν τις εγγραφές (“</a:t>
            </a:r>
            <a:r>
              <a:rPr lang="en-US" altLang="el-GR" sz="2000" dirty="0" smtClean="0"/>
              <a:t>Access to database is through low</a:t>
            </a:r>
            <a:r>
              <a:rPr lang="el-GR" altLang="el-GR" sz="2000" dirty="0" smtClean="0"/>
              <a:t>-</a:t>
            </a:r>
            <a:r>
              <a:rPr lang="en-US" altLang="el-GR" sz="2000" dirty="0" smtClean="0"/>
              <a:t>level pointer operations linking records</a:t>
            </a:r>
            <a:r>
              <a:rPr lang="el-GR" altLang="el-GR" sz="2000" dirty="0" smtClean="0"/>
              <a:t>”).</a:t>
            </a:r>
          </a:p>
          <a:p>
            <a:r>
              <a:rPr lang="el-GR" altLang="el-GR" sz="2000" b="1" dirty="0" smtClean="0"/>
              <a:t>1970-72</a:t>
            </a:r>
            <a:r>
              <a:rPr lang="el-GR" altLang="el-GR" sz="2000" dirty="0" smtClean="0"/>
              <a:t>: </a:t>
            </a:r>
            <a:r>
              <a:rPr lang="en-US" altLang="el-GR" sz="2000" dirty="0" smtClean="0"/>
              <a:t>E</a:t>
            </a:r>
            <a:r>
              <a:rPr lang="el-GR" altLang="el-GR" sz="2000" dirty="0" smtClean="0"/>
              <a:t>.</a:t>
            </a:r>
            <a:r>
              <a:rPr lang="en-US" altLang="el-GR" sz="2000" dirty="0" smtClean="0"/>
              <a:t>F</a:t>
            </a:r>
            <a:r>
              <a:rPr lang="el-GR" altLang="el-GR" sz="2000" dirty="0" smtClean="0"/>
              <a:t>. </a:t>
            </a:r>
            <a:r>
              <a:rPr lang="en-US" altLang="el-GR" sz="2000" dirty="0" err="1" smtClean="0"/>
              <a:t>Codd</a:t>
            </a:r>
            <a:r>
              <a:rPr lang="en-US" altLang="el-GR" sz="2000" dirty="0" smtClean="0"/>
              <a:t> </a:t>
            </a:r>
            <a:r>
              <a:rPr lang="el-GR" altLang="el-GR" sz="2000" dirty="0" smtClean="0"/>
              <a:t>προτείνει το σχεσιακό μοντέλο (</a:t>
            </a:r>
            <a:r>
              <a:rPr lang="en-US" altLang="el-GR" sz="2000" b="1" dirty="0" smtClean="0"/>
              <a:t>relational model</a:t>
            </a:r>
            <a:r>
              <a:rPr lang="el-GR" altLang="el-GR" sz="2000" dirty="0" smtClean="0"/>
              <a:t>)</a:t>
            </a:r>
          </a:p>
          <a:p>
            <a:r>
              <a:rPr lang="el-GR" altLang="el-GR" sz="2000" b="1" dirty="0" smtClean="0"/>
              <a:t>1970'</a:t>
            </a:r>
            <a:r>
              <a:rPr lang="en-US" altLang="el-GR" sz="2000" b="1" dirty="0" smtClean="0"/>
              <a:t>s</a:t>
            </a:r>
            <a:r>
              <a:rPr lang="el-GR" altLang="el-GR" sz="2000" dirty="0" smtClean="0"/>
              <a:t>: Πώς η θεωρία οδηγεί σε βέλτιστες πρακτικές. </a:t>
            </a:r>
            <a:br>
              <a:rPr lang="el-GR" altLang="el-GR" sz="2000" dirty="0" smtClean="0"/>
            </a:br>
            <a:r>
              <a:rPr lang="el-GR" altLang="el-GR" sz="2000" b="1" dirty="0" err="1" smtClean="0"/>
              <a:t>Ingres</a:t>
            </a:r>
            <a:r>
              <a:rPr lang="el-GR" altLang="el-GR" sz="2000" dirty="0" smtClean="0"/>
              <a:t>: Αναπτύχθηκε στην UCB. Το σύστημα χρησιμοποιεί QUEL ως γλώσσα ερωτημάτων.  </a:t>
            </a:r>
            <a:r>
              <a:rPr lang="el-GR" altLang="el-GR" sz="2000" b="1" dirty="0" smtClean="0"/>
              <a:t>Σύστημα R</a:t>
            </a:r>
            <a:r>
              <a:rPr lang="el-GR" altLang="el-GR" sz="2000" dirty="0" smtClean="0"/>
              <a:t>: Αναπτύχθηκε στην IBM. Το σύστημα χρησιμοποιεί </a:t>
            </a:r>
            <a:r>
              <a:rPr lang="en-US" altLang="el-GR" sz="2000" dirty="0" smtClean="0"/>
              <a:t>SEQUEL </a:t>
            </a:r>
            <a:r>
              <a:rPr lang="el-GR" altLang="el-GR" sz="2000" dirty="0" smtClean="0"/>
              <a:t>ως γλώσσα ερωτημάτων</a:t>
            </a:r>
            <a:r>
              <a:rPr lang="en-US" altLang="el-GR" sz="2000" dirty="0" smtClean="0"/>
              <a:t>.</a:t>
            </a:r>
            <a:endParaRPr lang="el-GR" altLang="el-GR" sz="2000" dirty="0" smtClean="0"/>
          </a:p>
          <a:p>
            <a:r>
              <a:rPr lang="en-US" altLang="el-GR" sz="2000" b="1" dirty="0" smtClean="0"/>
              <a:t>1976</a:t>
            </a:r>
            <a:r>
              <a:rPr lang="en-US" altLang="el-GR" sz="2000" dirty="0" smtClean="0"/>
              <a:t>: P. Chen </a:t>
            </a:r>
            <a:r>
              <a:rPr lang="el-GR" altLang="el-GR" sz="2000" dirty="0" smtClean="0"/>
              <a:t>προτείνει </a:t>
            </a:r>
            <a:r>
              <a:rPr lang="en-US" altLang="el-GR" sz="2000" dirty="0" smtClean="0"/>
              <a:t>to </a:t>
            </a:r>
            <a:r>
              <a:rPr lang="en-US" altLang="el-GR" sz="2000" b="1" dirty="0" smtClean="0"/>
              <a:t>Entity-Relationship (ER) model </a:t>
            </a:r>
            <a:r>
              <a:rPr lang="el-GR" altLang="el-GR" sz="2000" dirty="0" smtClean="0"/>
              <a:t>για σχεδίαση βάσεων</a:t>
            </a:r>
            <a:r>
              <a:rPr lang="en-US" altLang="el-GR" sz="2000" dirty="0" smtClean="0"/>
              <a:t> (database design) </a:t>
            </a:r>
            <a:endParaRPr lang="el-GR" altLang="el-GR" sz="2000" dirty="0" smtClean="0"/>
          </a:p>
          <a:p>
            <a:pPr marL="0" indent="0">
              <a:buNone/>
            </a:pPr>
            <a:endParaRPr lang="en-US" altLang="el-GR" sz="2200" dirty="0" smtClean="0"/>
          </a:p>
          <a:p>
            <a:pPr marL="0" indent="0">
              <a:buNone/>
            </a:pPr>
            <a:r>
              <a:rPr lang="en-US" altLang="el-GR" sz="2200" dirty="0" smtClean="0"/>
              <a:t>John </a:t>
            </a:r>
            <a:r>
              <a:rPr lang="en-US" altLang="el-GR" sz="2200" dirty="0"/>
              <a:t>Vaughn, “A Short Database History”</a:t>
            </a:r>
            <a:endParaRPr lang="el-GR" altLang="el-GR" sz="2200" dirty="0" smtClean="0"/>
          </a:p>
        </p:txBody>
      </p:sp>
      <p:sp>
        <p:nvSpPr>
          <p:cNvPr id="2" name="Rectangle 1"/>
          <p:cNvSpPr/>
          <p:nvPr/>
        </p:nvSpPr>
        <p:spPr>
          <a:xfrm>
            <a:off x="611560" y="5867980"/>
            <a:ext cx="6012160" cy="369332"/>
          </a:xfrm>
          <a:prstGeom prst="rect">
            <a:avLst/>
          </a:prstGeom>
        </p:spPr>
        <p:txBody>
          <a:bodyPr wrap="square">
            <a:spAutoFit/>
          </a:bodyPr>
          <a:lstStyle/>
          <a:p>
            <a:r>
              <a:rPr lang="en-US" altLang="el-GR" dirty="0" smtClean="0">
                <a:hlinkClick r:id="rId2" action="ppaction://hlinkfile"/>
              </a:rPr>
              <a:t>math</a:t>
            </a:r>
            <a:r>
              <a:rPr lang="el-GR" altLang="el-GR" dirty="0" smtClean="0">
                <a:hlinkClick r:id="rId2" action="ppaction://hlinkfile"/>
              </a:rPr>
              <a:t>.</a:t>
            </a:r>
            <a:r>
              <a:rPr lang="en-US" altLang="el-GR" dirty="0" err="1" smtClean="0">
                <a:hlinkClick r:id="rId2" action="ppaction://hlinkfile"/>
              </a:rPr>
              <a:t>hws</a:t>
            </a:r>
            <a:r>
              <a:rPr lang="el-GR" altLang="el-GR" dirty="0" smtClean="0">
                <a:hlinkClick r:id="rId2" action="ppaction://hlinkfile"/>
              </a:rPr>
              <a:t>.</a:t>
            </a:r>
            <a:r>
              <a:rPr lang="en-US" altLang="el-GR" dirty="0" err="1" smtClean="0">
                <a:hlinkClick r:id="rId2" action="ppaction://hlinkfile"/>
              </a:rPr>
              <a:t>edu</a:t>
            </a:r>
            <a:r>
              <a:rPr lang="el-GR" altLang="el-GR" dirty="0" smtClean="0">
                <a:hlinkClick r:id="rId2" action="ppaction://hlinkfile"/>
              </a:rPr>
              <a:t>/</a:t>
            </a:r>
            <a:r>
              <a:rPr lang="en-US" altLang="el-GR" dirty="0" err="1" smtClean="0">
                <a:hlinkClick r:id="rId2" action="ppaction://hlinkfile"/>
              </a:rPr>
              <a:t>vaughn</a:t>
            </a:r>
            <a:r>
              <a:rPr lang="el-GR" altLang="el-GR" dirty="0" smtClean="0">
                <a:hlinkClick r:id="rId2" action="ppaction://hlinkfile"/>
              </a:rPr>
              <a:t>/</a:t>
            </a:r>
            <a:r>
              <a:rPr lang="en-US" altLang="el-GR" dirty="0" err="1" smtClean="0">
                <a:hlinkClick r:id="rId2" action="ppaction://hlinkfile"/>
              </a:rPr>
              <a:t>cpsc</a:t>
            </a:r>
            <a:r>
              <a:rPr lang="el-GR" altLang="el-GR" dirty="0" smtClean="0">
                <a:hlinkClick r:id="rId2" action="ppaction://hlinkfile"/>
              </a:rPr>
              <a:t>/343/2003/</a:t>
            </a:r>
            <a:r>
              <a:rPr lang="en-US" altLang="el-GR" dirty="0" smtClean="0">
                <a:hlinkClick r:id="rId2" action="ppaction://hlinkfile"/>
              </a:rPr>
              <a:t>history</a:t>
            </a:r>
            <a:r>
              <a:rPr lang="el-GR" altLang="el-GR" dirty="0" smtClean="0">
                <a:hlinkClick r:id="rId2" action="ppaction://hlinkfile"/>
              </a:rPr>
              <a:t>.</a:t>
            </a:r>
            <a:r>
              <a:rPr lang="en-US" altLang="el-GR" dirty="0" smtClean="0">
                <a:hlinkClick r:id="rId2" action="ppaction://hlinkfile"/>
              </a:rPr>
              <a:t>html</a:t>
            </a:r>
            <a:endParaRPr lang="el-GR"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n-US" dirty="0" smtClean="0"/>
              <a:t>10</a:t>
            </a:r>
            <a:endParaRPr lang="el-GR" dirty="0"/>
          </a:p>
        </p:txBody>
      </p:sp>
    </p:spTree>
    <p:extLst>
      <p:ext uri="{BB962C8B-B14F-4D97-AF65-F5344CB8AC3E}">
        <p14:creationId xmlns:p14="http://schemas.microsoft.com/office/powerpoint/2010/main" val="36750621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 Τίτλος"/>
          <p:cNvSpPr>
            <a:spLocks noGrp="1"/>
          </p:cNvSpPr>
          <p:nvPr>
            <p:ph type="title"/>
          </p:nvPr>
        </p:nvSpPr>
        <p:spPr/>
        <p:txBody>
          <a:bodyPr>
            <a:normAutofit/>
          </a:bodyPr>
          <a:lstStyle/>
          <a:p>
            <a:r>
              <a:rPr lang="el-GR" altLang="el-GR" sz="3400" b="1" smtClean="0"/>
              <a:t>Συνοπτική ιστορία των βάσεων δεδομένων</a:t>
            </a:r>
            <a:endParaRPr lang="el-GR" altLang="el-GR" sz="3400" smtClean="0"/>
          </a:p>
        </p:txBody>
      </p:sp>
      <p:sp>
        <p:nvSpPr>
          <p:cNvPr id="28675" name="2 - Υπότιτλος"/>
          <p:cNvSpPr>
            <a:spLocks noGrp="1"/>
          </p:cNvSpPr>
          <p:nvPr>
            <p:ph idx="1"/>
          </p:nvPr>
        </p:nvSpPr>
        <p:spPr/>
        <p:txBody>
          <a:bodyPr>
            <a:normAutofit lnSpcReduction="10000"/>
          </a:bodyPr>
          <a:lstStyle/>
          <a:p>
            <a:pPr algn="l"/>
            <a:r>
              <a:rPr lang="en-US" altLang="el-GR" sz="2000" b="1" dirty="0" smtClean="0"/>
              <a:t>Early 1980's</a:t>
            </a:r>
            <a:r>
              <a:rPr lang="en-US" altLang="el-GR" sz="2000" dirty="0" smtClean="0"/>
              <a:t>: </a:t>
            </a:r>
            <a:r>
              <a:rPr lang="el-GR" altLang="el-GR" sz="2000" dirty="0" smtClean="0"/>
              <a:t>Σχεσιακά προϊόντα διαχείρισης βάσεων </a:t>
            </a:r>
          </a:p>
          <a:p>
            <a:pPr algn="l"/>
            <a:r>
              <a:rPr lang="en-US" altLang="el-GR" sz="2000" b="1" dirty="0" smtClean="0"/>
              <a:t>Mid-1980's</a:t>
            </a:r>
            <a:r>
              <a:rPr lang="en-US" altLang="el-GR" sz="2000" dirty="0" smtClean="0"/>
              <a:t>: SQL (Structured Query Language). </a:t>
            </a:r>
            <a:r>
              <a:rPr lang="el-GR" altLang="el-GR" sz="2000" dirty="0" smtClean="0"/>
              <a:t>Το πρότυπο</a:t>
            </a:r>
            <a:r>
              <a:rPr lang="en-US" altLang="el-GR" sz="2000" dirty="0" smtClean="0"/>
              <a:t> ("standard"). </a:t>
            </a:r>
            <a:endParaRPr lang="el-GR" altLang="el-GR" sz="2000" dirty="0" smtClean="0"/>
          </a:p>
          <a:p>
            <a:pPr algn="l"/>
            <a:r>
              <a:rPr lang="en-US" altLang="el-GR" sz="2000" b="1" dirty="0" smtClean="0"/>
              <a:t>Early 1990's</a:t>
            </a:r>
            <a:r>
              <a:rPr lang="en-US" altLang="el-GR" sz="2000" dirty="0" smtClean="0"/>
              <a:t>: PowerBuilder (Sybase), Oracle Developer, VB (Microsoft), … Client-server model. Excel/Access (MS). ODBC. Object Database Management Systems (ODBMS) prototypes. </a:t>
            </a:r>
            <a:endParaRPr lang="el-GR" altLang="el-GR" sz="2000" dirty="0" smtClean="0"/>
          </a:p>
          <a:p>
            <a:pPr algn="l"/>
            <a:r>
              <a:rPr lang="en-US" altLang="el-GR" sz="2000" b="1" dirty="0" smtClean="0"/>
              <a:t>Mid-1990's</a:t>
            </a:r>
            <a:r>
              <a:rPr lang="en-US" altLang="el-GR" sz="2000" dirty="0" smtClean="0"/>
              <a:t>: Internet/WWW. </a:t>
            </a:r>
            <a:r>
              <a:rPr lang="el-GR" altLang="el-GR" sz="2000" dirty="0" smtClean="0"/>
              <a:t>«Εκτίναξη» του </a:t>
            </a:r>
            <a:r>
              <a:rPr lang="en-US" altLang="el-GR" sz="2000" dirty="0" smtClean="0"/>
              <a:t>Client</a:t>
            </a:r>
            <a:r>
              <a:rPr lang="el-GR" altLang="el-GR" sz="2000" dirty="0" smtClean="0"/>
              <a:t>-</a:t>
            </a:r>
            <a:r>
              <a:rPr lang="en-US" altLang="el-GR" sz="2000" dirty="0" smtClean="0"/>
              <a:t>server</a:t>
            </a:r>
            <a:r>
              <a:rPr lang="el-GR" altLang="el-GR" sz="2000" dirty="0" smtClean="0"/>
              <a:t>. </a:t>
            </a:r>
            <a:r>
              <a:rPr lang="en-US" altLang="el-GR" sz="2000" dirty="0" smtClean="0"/>
              <a:t>Web</a:t>
            </a:r>
            <a:r>
              <a:rPr lang="el-GR" altLang="el-GR" sz="2000" dirty="0" smtClean="0"/>
              <a:t>/</a:t>
            </a:r>
            <a:r>
              <a:rPr lang="en-US" altLang="el-GR" sz="2000" dirty="0" smtClean="0"/>
              <a:t>DB </a:t>
            </a:r>
            <a:r>
              <a:rPr lang="el-GR" altLang="el-GR" sz="2000" dirty="0" smtClean="0"/>
              <a:t>εκθετική ανάπτυξη. </a:t>
            </a:r>
          </a:p>
          <a:p>
            <a:pPr algn="l"/>
            <a:r>
              <a:rPr lang="en-US" altLang="el-GR" sz="2000" b="1" dirty="0" smtClean="0"/>
              <a:t>Late-1990's</a:t>
            </a:r>
            <a:r>
              <a:rPr lang="en-US" altLang="el-GR" sz="2000" dirty="0" smtClean="0"/>
              <a:t>: Active Server Pages, Front Page, Java Servlets, JDBC, Enterprise Java Beans, ColdFusion, Dream Weaver, Oracle Developer 2000, …. </a:t>
            </a:r>
            <a:endParaRPr lang="el-GR" altLang="el-GR" sz="2000" dirty="0" smtClean="0"/>
          </a:p>
          <a:p>
            <a:pPr algn="l"/>
            <a:r>
              <a:rPr lang="en-US" altLang="el-GR" sz="2000" dirty="0" smtClean="0"/>
              <a:t>Open source: Apache, MySQL, … </a:t>
            </a:r>
            <a:endParaRPr lang="el-GR" altLang="el-GR" sz="2000" dirty="0" smtClean="0"/>
          </a:p>
          <a:p>
            <a:pPr algn="l"/>
            <a:r>
              <a:rPr lang="en-US" altLang="el-GR" sz="2000" dirty="0" smtClean="0"/>
              <a:t>Online Transaction processing (OLTP), online analytic processing (OLAP). </a:t>
            </a:r>
          </a:p>
          <a:p>
            <a:pPr algn="l"/>
            <a:r>
              <a:rPr lang="en-US" altLang="el-GR" sz="2000" b="1" dirty="0" smtClean="0"/>
              <a:t>Early</a:t>
            </a:r>
            <a:r>
              <a:rPr lang="el-GR" altLang="el-GR" sz="2000" b="1" dirty="0" smtClean="0"/>
              <a:t> 21</a:t>
            </a:r>
            <a:r>
              <a:rPr lang="en-US" altLang="el-GR" sz="2000" b="1" dirty="0" err="1" smtClean="0"/>
              <a:t>st</a:t>
            </a:r>
            <a:r>
              <a:rPr lang="en-US" altLang="el-GR" sz="2000" b="1" dirty="0" smtClean="0"/>
              <a:t> century</a:t>
            </a:r>
            <a:r>
              <a:rPr lang="el-GR" altLang="el-GR" sz="2000" dirty="0" smtClean="0"/>
              <a:t>: Συνεχής αύξηση εφαρμογών των βάσεων. Χρήση</a:t>
            </a:r>
            <a:r>
              <a:rPr lang="en-US" altLang="el-GR" sz="2000" dirty="0" smtClean="0"/>
              <a:t> PDAs, POS transactions, …</a:t>
            </a:r>
            <a:endParaRPr lang="el-GR" altLang="el-GR" sz="2000" dirty="0" smtClean="0"/>
          </a:p>
          <a:p>
            <a:pPr algn="l"/>
            <a:r>
              <a:rPr lang="el-GR" altLang="el-GR" sz="2000" dirty="0" smtClean="0"/>
              <a:t>Μεγάλοι παίκτες στην αγορά βάσεων (</a:t>
            </a:r>
            <a:r>
              <a:rPr lang="en-US" altLang="el-GR" sz="2000" dirty="0" smtClean="0"/>
              <a:t>DB market</a:t>
            </a:r>
            <a:r>
              <a:rPr lang="el-GR" altLang="el-GR" sz="2000" dirty="0" smtClean="0"/>
              <a:t>)</a:t>
            </a:r>
            <a:r>
              <a:rPr lang="en-US" altLang="el-GR" sz="2000" dirty="0" smtClean="0"/>
              <a:t>: IBM, Microsoft, Oracle. </a:t>
            </a:r>
            <a:endParaRPr lang="el-GR" altLang="el-GR" sz="2000" dirty="0" smtClean="0"/>
          </a:p>
          <a:p>
            <a:pPr algn="l"/>
            <a:r>
              <a:rPr lang="en-US" altLang="el-GR" sz="2000" b="1" dirty="0" smtClean="0"/>
              <a:t>Future trends</a:t>
            </a:r>
            <a:r>
              <a:rPr lang="en-US" altLang="el-GR" sz="2000" dirty="0" smtClean="0"/>
              <a:t>: ???</a:t>
            </a:r>
            <a:endParaRPr lang="el-GR" altLang="el-GR" sz="2000" dirty="0" smtClean="0"/>
          </a:p>
          <a:p>
            <a:endParaRPr lang="el-GR" altLang="el-GR"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11</a:t>
            </a:r>
            <a:endParaRPr lang="el-GR" dirty="0"/>
          </a:p>
        </p:txBody>
      </p:sp>
    </p:spTree>
    <p:extLst>
      <p:ext uri="{BB962C8B-B14F-4D97-AF65-F5344CB8AC3E}">
        <p14:creationId xmlns:p14="http://schemas.microsoft.com/office/powerpoint/2010/main" val="15102852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Τρεις βασικές </a:t>
            </a:r>
            <a:r>
              <a:rPr lang="el-GR" sz="3600" dirty="0" smtClean="0"/>
              <a:t>έννοιες</a:t>
            </a:r>
            <a:endParaRPr lang="el-GR" sz="3600" dirty="0"/>
          </a:p>
        </p:txBody>
      </p:sp>
      <p:sp>
        <p:nvSpPr>
          <p:cNvPr id="3" name="Content Placeholder 2"/>
          <p:cNvSpPr>
            <a:spLocks noGrp="1"/>
          </p:cNvSpPr>
          <p:nvPr>
            <p:ph idx="1"/>
          </p:nvPr>
        </p:nvSpPr>
        <p:spPr/>
        <p:txBody>
          <a:bodyPr>
            <a:normAutofit/>
          </a:bodyPr>
          <a:lstStyle/>
          <a:p>
            <a:pPr marL="0" indent="0">
              <a:buNone/>
            </a:pPr>
            <a:endParaRPr lang="el-GR" dirty="0"/>
          </a:p>
          <a:p>
            <a:r>
              <a:rPr lang="el-GR" dirty="0"/>
              <a:t>Δεδομένα (</a:t>
            </a:r>
            <a:r>
              <a:rPr lang="en-US" dirty="0"/>
              <a:t>Data)</a:t>
            </a:r>
          </a:p>
          <a:p>
            <a:endParaRPr lang="en-US" dirty="0"/>
          </a:p>
          <a:p>
            <a:r>
              <a:rPr lang="el-GR" dirty="0"/>
              <a:t>Πληροφορία (</a:t>
            </a:r>
            <a:r>
              <a:rPr lang="en-US" dirty="0"/>
              <a:t>information) </a:t>
            </a:r>
          </a:p>
          <a:p>
            <a:endParaRPr lang="en-US" dirty="0"/>
          </a:p>
          <a:p>
            <a:r>
              <a:rPr lang="el-GR" dirty="0"/>
              <a:t>Γνώση (</a:t>
            </a:r>
            <a:r>
              <a:rPr lang="en-US" dirty="0"/>
              <a:t>knowledge</a:t>
            </a:r>
            <a:r>
              <a:rPr lang="en-US" dirty="0" smtClean="0"/>
              <a:t>)</a:t>
            </a: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12</a:t>
            </a:r>
            <a:endParaRPr lang="el-GR" dirty="0"/>
          </a:p>
        </p:txBody>
      </p:sp>
    </p:spTree>
    <p:extLst>
      <p:ext uri="{BB962C8B-B14F-4D97-AF65-F5344CB8AC3E}">
        <p14:creationId xmlns:p14="http://schemas.microsoft.com/office/powerpoint/2010/main" val="10366915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440160"/>
          </a:xfrm>
        </p:spPr>
        <p:txBody>
          <a:bodyPr/>
          <a:lstStyle/>
          <a:p>
            <a:r>
              <a:rPr lang="el-GR" dirty="0" smtClean="0">
                <a:solidFill>
                  <a:schemeClr val="accent4"/>
                </a:solidFill>
              </a:rPr>
              <a:t>Στις </a:t>
            </a:r>
            <a:r>
              <a:rPr lang="el-GR" dirty="0">
                <a:solidFill>
                  <a:schemeClr val="accent4"/>
                </a:solidFill>
              </a:rPr>
              <a:t>βάσεις </a:t>
            </a:r>
            <a:r>
              <a:rPr lang="el-GR" dirty="0" smtClean="0">
                <a:solidFill>
                  <a:schemeClr val="accent4"/>
                </a:solidFill>
              </a:rPr>
              <a:t>δεδομένων διαχειριζόμαστε δεδομένα</a:t>
            </a:r>
            <a:endParaRPr lang="el-GR"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13</a:t>
            </a:fld>
            <a:endParaRPr lang="el-GR"/>
          </a:p>
        </p:txBody>
      </p:sp>
      <p:sp>
        <p:nvSpPr>
          <p:cNvPr id="3" name="Rectangle 2"/>
          <p:cNvSpPr/>
          <p:nvPr/>
        </p:nvSpPr>
        <p:spPr>
          <a:xfrm>
            <a:off x="251520" y="1844824"/>
            <a:ext cx="6912768" cy="5262979"/>
          </a:xfrm>
          <a:prstGeom prst="rect">
            <a:avLst/>
          </a:prstGeom>
        </p:spPr>
        <p:txBody>
          <a:bodyPr wrap="square">
            <a:spAutoFit/>
          </a:bodyPr>
          <a:lstStyle/>
          <a:p>
            <a:r>
              <a:rPr lang="el-GR" altLang="el-GR" sz="2400" b="1" dirty="0" smtClean="0">
                <a:solidFill>
                  <a:schemeClr val="accent4"/>
                </a:solidFill>
                <a:cs typeface="Arial" charset="0"/>
              </a:rPr>
              <a:t>Πρέπει να μάθετε τις έννοιες</a:t>
            </a:r>
            <a:r>
              <a:rPr lang="en-US" altLang="el-GR" sz="2400" b="1" dirty="0">
                <a:solidFill>
                  <a:schemeClr val="accent4"/>
                </a:solidFill>
                <a:cs typeface="Arial" charset="0"/>
              </a:rPr>
              <a:t>:</a:t>
            </a:r>
          </a:p>
          <a:p>
            <a:pPr marL="357188" indent="0">
              <a:buNone/>
            </a:pPr>
            <a:r>
              <a:rPr lang="el-GR" altLang="el-GR" sz="2400" dirty="0" smtClean="0">
                <a:cs typeface="Arial" charset="0"/>
              </a:rPr>
              <a:t>Δεδομένα (</a:t>
            </a:r>
            <a:r>
              <a:rPr lang="en-US" altLang="el-GR" sz="2400" dirty="0" smtClean="0">
                <a:cs typeface="Arial" charset="0"/>
              </a:rPr>
              <a:t>data). </a:t>
            </a:r>
            <a:r>
              <a:rPr lang="el-GR" altLang="el-GR" sz="2400" dirty="0" smtClean="0">
                <a:cs typeface="Arial" charset="0"/>
              </a:rPr>
              <a:t>Τα λέμε και στοιχεία.</a:t>
            </a:r>
          </a:p>
          <a:p>
            <a:pPr marL="357188" indent="0">
              <a:buNone/>
            </a:pPr>
            <a:r>
              <a:rPr lang="el-GR" altLang="el-GR" sz="2400" dirty="0" smtClean="0">
                <a:cs typeface="Arial" charset="0"/>
              </a:rPr>
              <a:t>Μοντέλο δεδομένων</a:t>
            </a:r>
          </a:p>
          <a:p>
            <a:pPr marL="357188" indent="0">
              <a:buNone/>
            </a:pPr>
            <a:endParaRPr lang="el-GR" altLang="el-GR" sz="2400" dirty="0">
              <a:cs typeface="Arial" charset="0"/>
            </a:endParaRPr>
          </a:p>
          <a:p>
            <a:pPr marL="357188" indent="0">
              <a:buNone/>
            </a:pPr>
            <a:r>
              <a:rPr lang="el-GR" altLang="el-GR" sz="2400" b="1" dirty="0" smtClean="0">
                <a:solidFill>
                  <a:schemeClr val="accent4"/>
                </a:solidFill>
                <a:cs typeface="Arial" charset="0"/>
              </a:rPr>
              <a:t>Επεξήγηση με παράδειγμα</a:t>
            </a:r>
          </a:p>
          <a:p>
            <a:pPr marL="357188" indent="0">
              <a:buNone/>
            </a:pPr>
            <a:r>
              <a:rPr lang="el-GR" altLang="el-GR" sz="2400" dirty="0" smtClean="0">
                <a:solidFill>
                  <a:srgbClr val="000000"/>
                </a:solidFill>
              </a:rPr>
              <a:t>Θα δείτε τα </a:t>
            </a:r>
            <a:r>
              <a:rPr lang="el-GR" sz="2400" dirty="0" smtClean="0"/>
              <a:t>Δεδομένα μιας τραπεζικής </a:t>
            </a:r>
            <a:r>
              <a:rPr lang="el-GR" sz="2400" dirty="0"/>
              <a:t>εφαρμογής </a:t>
            </a:r>
            <a:endParaRPr lang="el-GR" altLang="el-GR" sz="2400" dirty="0" smtClean="0">
              <a:solidFill>
                <a:srgbClr val="000000"/>
              </a:solidFill>
            </a:endParaRPr>
          </a:p>
          <a:p>
            <a:pPr marL="357188" indent="0">
              <a:buNone/>
            </a:pPr>
            <a:r>
              <a:rPr lang="el-GR" altLang="el-GR" sz="2400" dirty="0" smtClean="0">
                <a:solidFill>
                  <a:srgbClr val="000000"/>
                </a:solidFill>
                <a:cs typeface="Arial" charset="0"/>
              </a:rPr>
              <a:t>Θα τα δείτε τα δεδομένα οργανωμένα σε Σχεσιακό μοντέλο, δηλαδή σε πίνακες. Ο πίνακας «Πελάτης» έχει τα στοιχεία του πελάτη. Ο πίνακας «Κινήσεις_Πελάτη» έχει τις αγορές των πελατών με πιστωτική κάρτα. </a:t>
            </a:r>
          </a:p>
          <a:p>
            <a:pPr marL="357188" indent="0">
              <a:buNone/>
            </a:pPr>
            <a:endParaRPr lang="el-GR" altLang="el-GR" sz="2400" dirty="0" smtClean="0">
              <a:cs typeface="Arial" charset="0"/>
            </a:endParaRPr>
          </a:p>
          <a:p>
            <a:pPr marL="357188" indent="0">
              <a:buNone/>
            </a:pPr>
            <a:endParaRPr lang="el-GR" altLang="el-GR" sz="2400" dirty="0" smtClean="0">
              <a:cs typeface="Arial" charset="0"/>
            </a:endParaRPr>
          </a:p>
        </p:txBody>
      </p:sp>
      <p:sp>
        <p:nvSpPr>
          <p:cNvPr id="6" name="Content Placeholder 5"/>
          <p:cNvSpPr>
            <a:spLocks noGrp="1"/>
          </p:cNvSpPr>
          <p:nvPr>
            <p:ph idx="1"/>
          </p:nvPr>
        </p:nvSpPr>
        <p:spPr/>
        <p:txBody>
          <a:bodyPr/>
          <a:lstStyle/>
          <a:p>
            <a:endParaRPr lang="el-GR"/>
          </a:p>
        </p:txBody>
      </p:sp>
      <p:pic>
        <p:nvPicPr>
          <p:cNvPr id="7" name="Picture 7"/>
          <p:cNvPicPr>
            <a:picLocks noChangeAspect="1" noChangeArrowheads="1"/>
          </p:cNvPicPr>
          <p:nvPr/>
        </p:nvPicPr>
        <p:blipFill>
          <a:blip r:embed="rId2" cstate="print"/>
          <a:srcRect/>
          <a:stretch>
            <a:fillRect/>
          </a:stretch>
        </p:blipFill>
        <p:spPr bwMode="auto">
          <a:xfrm>
            <a:off x="35496" y="291877"/>
            <a:ext cx="1066800" cy="904875"/>
          </a:xfrm>
          <a:prstGeom prst="rect">
            <a:avLst/>
          </a:prstGeom>
          <a:noFill/>
          <a:ln w="9525">
            <a:noFill/>
            <a:round/>
            <a:headEnd/>
            <a:tailEnd/>
          </a:ln>
        </p:spPr>
      </p:pic>
    </p:spTree>
    <p:extLst>
      <p:ext uri="{BB962C8B-B14F-4D97-AF65-F5344CB8AC3E}">
        <p14:creationId xmlns:p14="http://schemas.microsoft.com/office/powerpoint/2010/main" val="826219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ext Box 3"/>
          <p:cNvSpPr txBox="1">
            <a:spLocks noChangeArrowheads="1"/>
          </p:cNvSpPr>
          <p:nvPr/>
        </p:nvSpPr>
        <p:spPr bwMode="auto">
          <a:xfrm>
            <a:off x="527050" y="692150"/>
            <a:ext cx="8101013" cy="1103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5000" rIns="90000" bIns="45000"/>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1pPr>
            <a:lvl2pPr marL="742950" indent="-28575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2pPr>
            <a:lvl3pPr marL="11430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3pPr>
            <a:lvl4pPr marL="16002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4pPr>
            <a:lvl5pPr marL="20574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9pPr>
          </a:lstStyle>
          <a:p>
            <a:pPr eaLnBrk="1" hangingPunct="1">
              <a:buSzPct val="45000"/>
              <a:buFont typeface="Wingdings" pitchFamily="2" charset="2"/>
              <a:buNone/>
            </a:pPr>
            <a:endParaRPr lang="en-US" altLang="el-GR" dirty="0">
              <a:solidFill>
                <a:srgbClr val="000000"/>
              </a:solidFill>
              <a:latin typeface="Arial" charset="0"/>
            </a:endParaRPr>
          </a:p>
          <a:p>
            <a:pPr eaLnBrk="1" hangingPunct="1">
              <a:buSzPct val="45000"/>
              <a:buFont typeface="Wingdings" pitchFamily="2" charset="2"/>
              <a:buChar char=""/>
            </a:pPr>
            <a:endParaRPr lang="en-US" altLang="el-GR" dirty="0">
              <a:solidFill>
                <a:srgbClr val="000000"/>
              </a:solidFill>
              <a:latin typeface="Arial" charset="0"/>
            </a:endParaRPr>
          </a:p>
          <a:p>
            <a:pPr eaLnBrk="1" hangingPunct="1">
              <a:buSzPct val="45000"/>
            </a:pPr>
            <a:endParaRPr lang="el-GR" altLang="el-GR" dirty="0">
              <a:solidFill>
                <a:srgbClr val="000000"/>
              </a:solidFill>
              <a:latin typeface="Arial" charset="0"/>
            </a:endParaRPr>
          </a:p>
          <a:p>
            <a:pPr eaLnBrk="1" hangingPunct="1">
              <a:buSzPct val="45000"/>
              <a:buFont typeface="Wingdings" pitchFamily="2" charset="2"/>
              <a:buNone/>
            </a:pPr>
            <a:r>
              <a:rPr lang="en-US" altLang="el-GR" dirty="0" smtClean="0">
                <a:solidFill>
                  <a:srgbClr val="000000"/>
                </a:solidFill>
                <a:latin typeface="Arial" charset="0"/>
              </a:rPr>
              <a:t> </a:t>
            </a:r>
            <a:endParaRPr lang="en-US" altLang="el-GR" dirty="0">
              <a:solidFill>
                <a:srgbClr val="000000"/>
              </a:solidFill>
              <a:latin typeface="Arial" charset="0"/>
            </a:endParaRP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n-US" dirty="0" smtClean="0"/>
              <a:t>14</a:t>
            </a:r>
            <a:endParaRPr lang="el-GR" dirty="0"/>
          </a:p>
        </p:txBody>
      </p:sp>
      <p:sp>
        <p:nvSpPr>
          <p:cNvPr id="10" name="Rectangle 2"/>
          <p:cNvSpPr>
            <a:spLocks noChangeArrowheads="1"/>
          </p:cNvSpPr>
          <p:nvPr/>
        </p:nvSpPr>
        <p:spPr bwMode="auto">
          <a:xfrm>
            <a:off x="251520" y="764704"/>
            <a:ext cx="172819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l-GR" altLang="el-GR" sz="2000" b="0" i="0" u="none" strike="noStrike" cap="none" normalizeH="0" baseline="0" dirty="0" smtClean="0">
                <a:ln>
                  <a:noFill/>
                </a:ln>
                <a:solidFill>
                  <a:schemeClr val="tx1"/>
                </a:solidFill>
                <a:effectLst/>
                <a:latin typeface="+mn-lt"/>
                <a:ea typeface="Times New Roman" panose="02020603050405020304" pitchFamily="18" charset="0"/>
              </a:rPr>
              <a:t>CUSTOMER</a:t>
            </a:r>
            <a:endParaRPr kumimoji="0" lang="el-GR" altLang="el-GR" sz="2000" b="0" i="0" u="none" strike="noStrike" cap="none" normalizeH="0" baseline="0" dirty="0" smtClean="0">
              <a:ln>
                <a:noFill/>
              </a:ln>
              <a:solidFill>
                <a:schemeClr val="tx1"/>
              </a:solidFill>
              <a:effectLst/>
              <a:latin typeface="+mn-lt"/>
            </a:endParaRPr>
          </a:p>
        </p:txBody>
      </p:sp>
      <p:sp>
        <p:nvSpPr>
          <p:cNvPr id="14" name="Rectangle 2"/>
          <p:cNvSpPr>
            <a:spLocks noChangeArrowheads="1"/>
          </p:cNvSpPr>
          <p:nvPr/>
        </p:nvSpPr>
        <p:spPr bwMode="auto">
          <a:xfrm>
            <a:off x="35496" y="1876762"/>
            <a:ext cx="338437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l-GR" altLang="el-GR" sz="2000" b="0" i="0" u="none" strike="noStrike" cap="none" normalizeH="0" baseline="0" dirty="0" smtClean="0">
                <a:ln>
                  <a:noFill/>
                </a:ln>
                <a:solidFill>
                  <a:schemeClr val="tx1"/>
                </a:solidFill>
                <a:effectLst/>
                <a:latin typeface="+mn-lt"/>
                <a:ea typeface="Times New Roman" panose="02020603050405020304" pitchFamily="18" charset="0"/>
              </a:rPr>
              <a:t>CUSTOMER_</a:t>
            </a:r>
            <a:r>
              <a:rPr lang="fr-FR" altLang="el-GR" sz="2000" dirty="0" smtClean="0">
                <a:latin typeface="+mn-lt"/>
                <a:ea typeface="Times New Roman" panose="02020603050405020304" pitchFamily="18" charset="0"/>
              </a:rPr>
              <a:t>TRANSACTIONS</a:t>
            </a:r>
            <a:endParaRPr kumimoji="0" lang="el-GR" altLang="el-GR" sz="2000" b="0" i="0" u="none" strike="noStrike" cap="none" normalizeH="0" baseline="0" dirty="0" smtClean="0">
              <a:ln>
                <a:noFill/>
              </a:ln>
              <a:solidFill>
                <a:schemeClr val="tx1"/>
              </a:solidFill>
              <a:effectLst/>
              <a:latin typeface="+mn-lt"/>
            </a:endParaRPr>
          </a:p>
        </p:txBody>
      </p:sp>
      <p:graphicFrame>
        <p:nvGraphicFramePr>
          <p:cNvPr id="13" name="Table 12"/>
          <p:cNvGraphicFramePr>
            <a:graphicFrameLocks noGrp="1"/>
          </p:cNvGraphicFramePr>
          <p:nvPr>
            <p:extLst/>
          </p:nvPr>
        </p:nvGraphicFramePr>
        <p:xfrm>
          <a:off x="1907704" y="2293347"/>
          <a:ext cx="6768752" cy="3305841"/>
        </p:xfrm>
        <a:graphic>
          <a:graphicData uri="http://schemas.openxmlformats.org/drawingml/2006/table">
            <a:tbl>
              <a:tblPr/>
              <a:tblGrid>
                <a:gridCol w="1224136"/>
                <a:gridCol w="936104"/>
                <a:gridCol w="1152128"/>
                <a:gridCol w="1872208"/>
                <a:gridCol w="997711"/>
                <a:gridCol w="586465"/>
              </a:tblGrid>
              <a:tr h="607195">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TRANSACTION_NO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C_N0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AMOUNT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RATIONALE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T_DATE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797">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797">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1010010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12345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35.40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CLOTHS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smtClean="0">
                          <a:effectLst/>
                          <a:latin typeface="Times New Roman" panose="02020603050405020304" pitchFamily="18" charset="0"/>
                          <a:ea typeface="Times New Roman" panose="02020603050405020304" pitchFamily="18" charset="0"/>
                        </a:rPr>
                        <a:t>10.10.18</a:t>
                      </a:r>
                      <a:endParaRPr lang="el-GR"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797">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1010020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12345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26.70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DVDs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smtClean="0">
                          <a:effectLst/>
                          <a:latin typeface="Times New Roman" panose="02020603050405020304" pitchFamily="18" charset="0"/>
                          <a:ea typeface="Times New Roman" panose="02020603050405020304" pitchFamily="18" charset="0"/>
                        </a:rPr>
                        <a:t>20.10.18</a:t>
                      </a:r>
                      <a:endParaRPr lang="el-GR"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4661">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1010030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12345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1250.10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CONFERENCE REGISTRATION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smtClean="0">
                          <a:effectLst/>
                          <a:latin typeface="Times New Roman" panose="02020603050405020304" pitchFamily="18" charset="0"/>
                          <a:ea typeface="Times New Roman" panose="02020603050405020304" pitchFamily="18" charset="0"/>
                        </a:rPr>
                        <a:t>01.11.18</a:t>
                      </a:r>
                      <a:endParaRPr lang="el-GR"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797">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1010040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12345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23.70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CLOTHS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smtClean="0">
                          <a:effectLst/>
                          <a:latin typeface="Times New Roman" panose="02020603050405020304" pitchFamily="18" charset="0"/>
                          <a:ea typeface="Times New Roman" panose="02020603050405020304" pitchFamily="18" charset="0"/>
                        </a:rPr>
                        <a:t>08.11.18</a:t>
                      </a:r>
                      <a:endParaRPr lang="el-GR"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797">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5" name="Table 14"/>
          <p:cNvGraphicFramePr>
            <a:graphicFrameLocks noGrp="1"/>
          </p:cNvGraphicFramePr>
          <p:nvPr>
            <p:extLst/>
          </p:nvPr>
        </p:nvGraphicFramePr>
        <p:xfrm>
          <a:off x="3275856" y="286006"/>
          <a:ext cx="5400600" cy="1628760"/>
        </p:xfrm>
        <a:graphic>
          <a:graphicData uri="http://schemas.openxmlformats.org/drawingml/2006/table">
            <a:tbl>
              <a:tblPr/>
              <a:tblGrid>
                <a:gridCol w="1080120"/>
                <a:gridCol w="1152128"/>
                <a:gridCol w="648072"/>
                <a:gridCol w="1944216"/>
                <a:gridCol w="576064"/>
              </a:tblGrid>
              <a:tr h="360040">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C_CODE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C_NAME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CREDIT_CARD_N0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12345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ULMAN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78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123456789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23456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DATE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37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987654321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318057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Πληροφορία</a:t>
            </a:r>
            <a:endParaRPr lang="el-GR" sz="3600" dirty="0"/>
          </a:p>
        </p:txBody>
      </p:sp>
      <p:sp>
        <p:nvSpPr>
          <p:cNvPr id="3" name="Content Placeholder 2"/>
          <p:cNvSpPr>
            <a:spLocks noGrp="1"/>
          </p:cNvSpPr>
          <p:nvPr>
            <p:ph idx="1"/>
          </p:nvPr>
        </p:nvSpPr>
        <p:spPr/>
        <p:txBody>
          <a:bodyPr>
            <a:normAutofit/>
          </a:bodyPr>
          <a:lstStyle/>
          <a:p>
            <a:pPr>
              <a:buSzPct val="80000"/>
            </a:pPr>
            <a:r>
              <a:rPr lang="el-GR" altLang="el-GR" sz="2400" dirty="0">
                <a:solidFill>
                  <a:srgbClr val="000000"/>
                </a:solidFill>
              </a:rPr>
              <a:t>Ο υπάλληλος που ελέγχει τις κινήσεις εκτυπώνει καταστάσεις </a:t>
            </a:r>
            <a:r>
              <a:rPr lang="el-GR" altLang="el-GR" sz="2400" dirty="0" smtClean="0">
                <a:solidFill>
                  <a:srgbClr val="000000"/>
                </a:solidFill>
              </a:rPr>
              <a:t>σε </a:t>
            </a:r>
            <a:r>
              <a:rPr lang="el-GR" altLang="el-GR" sz="2400" dirty="0">
                <a:solidFill>
                  <a:srgbClr val="000000"/>
                </a:solidFill>
              </a:rPr>
              <a:t>μηνιαία βάση (ή και συχνότερα) ανά πελάτη. </a:t>
            </a:r>
            <a:endParaRPr lang="el-GR" altLang="el-GR" sz="2400" dirty="0" smtClean="0">
              <a:solidFill>
                <a:srgbClr val="000000"/>
              </a:solidFill>
            </a:endParaRPr>
          </a:p>
          <a:p>
            <a:pPr>
              <a:buSzPct val="80000"/>
            </a:pPr>
            <a:r>
              <a:rPr lang="el-GR" altLang="el-GR" sz="2400" dirty="0" smtClean="0">
                <a:solidFill>
                  <a:srgbClr val="000000"/>
                </a:solidFill>
              </a:rPr>
              <a:t>Επιπλέον</a:t>
            </a:r>
            <a:r>
              <a:rPr lang="el-GR" altLang="el-GR" sz="2400" dirty="0">
                <a:solidFill>
                  <a:srgbClr val="000000"/>
                </a:solidFill>
              </a:rPr>
              <a:t>, </a:t>
            </a:r>
            <a:r>
              <a:rPr lang="el-GR" altLang="el-GR" sz="2400" dirty="0" smtClean="0">
                <a:solidFill>
                  <a:srgbClr val="000000"/>
                </a:solidFill>
              </a:rPr>
              <a:t>έχει </a:t>
            </a:r>
            <a:r>
              <a:rPr lang="el-GR" altLang="el-GR" sz="2400" dirty="0">
                <a:solidFill>
                  <a:srgbClr val="000000"/>
                </a:solidFill>
              </a:rPr>
              <a:t>συγκριτικά στοιχεία κίνησης κάρτας ανά μήνα. </a:t>
            </a:r>
          </a:p>
          <a:p>
            <a:pPr>
              <a:buSzPct val="80000"/>
            </a:pPr>
            <a:r>
              <a:rPr lang="el-GR" altLang="el-GR" sz="2400" dirty="0">
                <a:solidFill>
                  <a:srgbClr val="000000"/>
                </a:solidFill>
              </a:rPr>
              <a:t>Αυτές οι καταστάσεις και τα στοιχεία που περιλαμβάνονται </a:t>
            </a:r>
            <a:r>
              <a:rPr lang="el-GR" altLang="el-GR" sz="2400" dirty="0" smtClean="0">
                <a:solidFill>
                  <a:srgbClr val="000000"/>
                </a:solidFill>
              </a:rPr>
              <a:t>σε </a:t>
            </a:r>
            <a:r>
              <a:rPr lang="el-GR" altLang="el-GR" sz="2400" dirty="0">
                <a:solidFill>
                  <a:srgbClr val="000000"/>
                </a:solidFill>
              </a:rPr>
              <a:t>αυτές είναι η πληροφορία που έχει ανά πελάτη. </a:t>
            </a:r>
          </a:p>
          <a:p>
            <a:pPr>
              <a:buSzPct val="45000"/>
              <a:buNone/>
            </a:pPr>
            <a:endParaRPr lang="en-US" altLang="el-GR" dirty="0">
              <a:solidFill>
                <a:srgbClr val="000000"/>
              </a:solidFill>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15</a:t>
            </a:r>
            <a:endParaRPr lang="el-GR" dirty="0"/>
          </a:p>
        </p:txBody>
      </p:sp>
    </p:spTree>
    <p:extLst>
      <p:ext uri="{BB962C8B-B14F-4D97-AF65-F5344CB8AC3E}">
        <p14:creationId xmlns:p14="http://schemas.microsoft.com/office/powerpoint/2010/main" val="10923554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Γνώση</a:t>
            </a: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dirty="0" smtClean="0">
                <a:solidFill>
                  <a:srgbClr val="000000"/>
                </a:solidFill>
              </a:rPr>
              <a:t>Ο </a:t>
            </a:r>
            <a:r>
              <a:rPr lang="el-GR" altLang="el-GR" sz="2200" dirty="0">
                <a:solidFill>
                  <a:srgbClr val="000000"/>
                </a:solidFill>
              </a:rPr>
              <a:t>υπάλληλος έχει μία λίστα με </a:t>
            </a:r>
            <a:r>
              <a:rPr lang="el-GR" altLang="el-GR" sz="2200" dirty="0" smtClean="0">
                <a:solidFill>
                  <a:srgbClr val="000000"/>
                </a:solidFill>
              </a:rPr>
              <a:t>καταγεγραμμένα τα </a:t>
            </a:r>
            <a:r>
              <a:rPr lang="el-GR" altLang="el-GR" sz="2200" dirty="0">
                <a:solidFill>
                  <a:srgbClr val="000000"/>
                </a:solidFill>
              </a:rPr>
              <a:t>σημεία που πρέπει να προσέξει. </a:t>
            </a:r>
            <a:endParaRPr lang="el-GR" altLang="el-GR" sz="2200" dirty="0" smtClean="0">
              <a:solidFill>
                <a:srgbClr val="000000"/>
              </a:solidFill>
            </a:endParaRPr>
          </a:p>
          <a:p>
            <a:pPr marL="0" indent="0">
              <a:buSzPct val="45000"/>
              <a:buNone/>
            </a:pPr>
            <a:r>
              <a:rPr lang="el-GR" altLang="el-GR" sz="2200" b="1" dirty="0" smtClean="0">
                <a:solidFill>
                  <a:srgbClr val="000000"/>
                </a:solidFill>
              </a:rPr>
              <a:t>Παράδειγμα</a:t>
            </a:r>
            <a:r>
              <a:rPr lang="el-GR" altLang="el-GR" sz="2200" dirty="0" smtClean="0">
                <a:solidFill>
                  <a:srgbClr val="000000"/>
                </a:solidFill>
              </a:rPr>
              <a:t> </a:t>
            </a:r>
            <a:endParaRPr lang="el-GR" altLang="el-GR" sz="2200" dirty="0">
              <a:solidFill>
                <a:srgbClr val="000000"/>
              </a:solidFill>
            </a:endParaRPr>
          </a:p>
          <a:p>
            <a:pPr marL="0" indent="0">
              <a:buSzPct val="45000"/>
              <a:buNone/>
            </a:pPr>
            <a:r>
              <a:rPr lang="el-GR" altLang="el-GR" sz="2200" dirty="0">
                <a:solidFill>
                  <a:srgbClr val="000000"/>
                </a:solidFill>
              </a:rPr>
              <a:t>«Αν ο πελάτης έχει ασυνήθιστα μεγάλη χρέωση τον τρέχοντα </a:t>
            </a:r>
          </a:p>
          <a:p>
            <a:pPr marL="0" indent="0">
              <a:buSzPct val="45000"/>
              <a:buNone/>
            </a:pPr>
            <a:r>
              <a:rPr lang="el-GR" altLang="el-GR" sz="2200" dirty="0">
                <a:solidFill>
                  <a:srgbClr val="000000"/>
                </a:solidFill>
              </a:rPr>
              <a:t>μήνα σε σχέση με τους προηγούμενους τότε πρέπει να </a:t>
            </a:r>
          </a:p>
          <a:p>
            <a:pPr marL="0" indent="0">
              <a:buSzPct val="45000"/>
              <a:buNone/>
            </a:pPr>
            <a:r>
              <a:rPr lang="el-GR" altLang="el-GR" sz="2200" dirty="0">
                <a:solidFill>
                  <a:srgbClr val="000000"/>
                </a:solidFill>
              </a:rPr>
              <a:t>εξετάσεις το ζήτημα! Κάτι συμβαίνει!». </a:t>
            </a:r>
          </a:p>
          <a:p>
            <a:pPr marL="0" indent="0">
              <a:buSzPct val="45000"/>
              <a:buNone/>
            </a:pPr>
            <a:r>
              <a:rPr lang="el-GR" altLang="el-GR" sz="2200" b="1" dirty="0">
                <a:solidFill>
                  <a:srgbClr val="FF0000"/>
                </a:solidFill>
              </a:rPr>
              <a:t>Αυτή η λίστα περιλαμβάνει την καταγεγραμμένη (ρητή) γνώση.</a:t>
            </a:r>
            <a:r>
              <a:rPr lang="el-GR" altLang="el-GR" sz="2200" dirty="0">
                <a:solidFill>
                  <a:srgbClr val="000000"/>
                </a:solidFill>
              </a:rPr>
              <a:t> </a:t>
            </a:r>
          </a:p>
          <a:p>
            <a:pPr marL="0" indent="0">
              <a:buSzPct val="45000"/>
              <a:buNone/>
            </a:pPr>
            <a:r>
              <a:rPr lang="el-GR" altLang="el-GR" sz="2200" dirty="0" smtClean="0">
                <a:solidFill>
                  <a:srgbClr val="000000"/>
                </a:solidFill>
              </a:rPr>
              <a:t>- Ένας </a:t>
            </a:r>
            <a:r>
              <a:rPr lang="el-GR" altLang="el-GR" sz="2200" dirty="0">
                <a:solidFill>
                  <a:srgbClr val="000000"/>
                </a:solidFill>
              </a:rPr>
              <a:t>έμπειρος υπάλληλος διαπιστώνει ότι ο κάτοχος της </a:t>
            </a:r>
          </a:p>
          <a:p>
            <a:pPr marL="0" indent="0">
              <a:buSzPct val="45000"/>
              <a:buNone/>
            </a:pPr>
            <a:r>
              <a:rPr lang="el-GR" altLang="el-GR" sz="2200" dirty="0">
                <a:solidFill>
                  <a:srgbClr val="000000"/>
                </a:solidFill>
              </a:rPr>
              <a:t>Κάρτας είναι απόφοιτος πρωτοβάθμιας εκπαίδευσης, </a:t>
            </a:r>
          </a:p>
          <a:p>
            <a:pPr marL="0" indent="0">
              <a:buSzPct val="45000"/>
              <a:buNone/>
            </a:pPr>
            <a:r>
              <a:rPr lang="el-GR" altLang="el-GR" sz="2200" dirty="0">
                <a:solidFill>
                  <a:srgbClr val="000000"/>
                </a:solidFill>
              </a:rPr>
              <a:t>ηλικίας 78 ετών και πληρώνει με κάρτα επιστημονικό συνέδριο. </a:t>
            </a:r>
          </a:p>
          <a:p>
            <a:pPr marL="0" indent="0">
              <a:buSzPct val="45000"/>
              <a:buNone/>
            </a:pPr>
            <a:r>
              <a:rPr lang="el-GR" altLang="el-GR" sz="2200" dirty="0" smtClean="0">
                <a:solidFill>
                  <a:srgbClr val="000000"/>
                </a:solidFill>
              </a:rPr>
              <a:t>- Αν </a:t>
            </a:r>
            <a:r>
              <a:rPr lang="el-GR" altLang="el-GR" sz="2200" dirty="0">
                <a:solidFill>
                  <a:srgbClr val="000000"/>
                </a:solidFill>
              </a:rPr>
              <a:t>και η λίστα δεν περιλαμβάνει κάτι σχετικό ο υπάλληλος </a:t>
            </a:r>
          </a:p>
          <a:p>
            <a:pPr marL="0" indent="0">
              <a:buSzPct val="45000"/>
              <a:buNone/>
            </a:pPr>
            <a:r>
              <a:rPr lang="el-GR" altLang="el-GR" sz="2200" dirty="0">
                <a:solidFill>
                  <a:srgbClr val="000000"/>
                </a:solidFill>
              </a:rPr>
              <a:t>γνωρίζει ότι η πληροφορία αυτή πρέπει να διερευνηθεί. </a:t>
            </a:r>
          </a:p>
          <a:p>
            <a:pPr marL="0" indent="0">
              <a:buSzPct val="45000"/>
              <a:buNone/>
            </a:pPr>
            <a:r>
              <a:rPr lang="el-GR" altLang="el-GR" sz="2200" b="1" dirty="0" smtClean="0">
                <a:solidFill>
                  <a:srgbClr val="FF0000"/>
                </a:solidFill>
              </a:rPr>
              <a:t>Άρρητη </a:t>
            </a:r>
            <a:r>
              <a:rPr lang="el-GR" altLang="el-GR" sz="2200" b="1" dirty="0">
                <a:solidFill>
                  <a:srgbClr val="FF0000"/>
                </a:solidFill>
              </a:rPr>
              <a:t>γνώση που πρέπει να </a:t>
            </a:r>
            <a:r>
              <a:rPr lang="el-GR" altLang="el-GR" sz="2200" b="1" dirty="0" smtClean="0">
                <a:solidFill>
                  <a:srgbClr val="FF0000"/>
                </a:solidFill>
              </a:rPr>
              <a:t>καταγραφεί.</a:t>
            </a:r>
            <a:endParaRPr lang="el-GR" altLang="el-GR" sz="2200" b="1" dirty="0">
              <a:solidFill>
                <a:srgbClr val="FF0000"/>
              </a:solidFill>
            </a:endParaRPr>
          </a:p>
          <a:p>
            <a:pPr>
              <a:buSzPct val="45000"/>
              <a:buFont typeface="Wingdings" pitchFamily="2" charset="2"/>
              <a:buChar char=""/>
            </a:pP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16</a:t>
            </a:r>
            <a:endParaRPr lang="el-GR" dirty="0"/>
          </a:p>
        </p:txBody>
      </p:sp>
    </p:spTree>
    <p:extLst>
      <p:ext uri="{BB962C8B-B14F-4D97-AF65-F5344CB8AC3E}">
        <p14:creationId xmlns:p14="http://schemas.microsoft.com/office/powerpoint/2010/main" val="32689060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440160"/>
          </a:xfrm>
        </p:spPr>
        <p:txBody>
          <a:bodyPr/>
          <a:lstStyle/>
          <a:p>
            <a:r>
              <a:rPr lang="el-GR" dirty="0" smtClean="0">
                <a:solidFill>
                  <a:schemeClr val="accent4"/>
                </a:solidFill>
              </a:rPr>
              <a:t>Τι είναι οι βάσεις δεδομένων</a:t>
            </a:r>
            <a:endParaRPr lang="el-GR"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17</a:t>
            </a:fld>
            <a:endParaRPr lang="el-GR"/>
          </a:p>
        </p:txBody>
      </p:sp>
      <p:sp>
        <p:nvSpPr>
          <p:cNvPr id="3" name="Rectangle 2"/>
          <p:cNvSpPr/>
          <p:nvPr/>
        </p:nvSpPr>
        <p:spPr>
          <a:xfrm>
            <a:off x="251520" y="1844824"/>
            <a:ext cx="6912768" cy="5262979"/>
          </a:xfrm>
          <a:prstGeom prst="rect">
            <a:avLst/>
          </a:prstGeom>
        </p:spPr>
        <p:txBody>
          <a:bodyPr wrap="square">
            <a:spAutoFit/>
          </a:bodyPr>
          <a:lstStyle/>
          <a:p>
            <a:r>
              <a:rPr lang="el-GR" altLang="el-GR" sz="2400" b="1" dirty="0" smtClean="0">
                <a:solidFill>
                  <a:schemeClr val="accent4"/>
                </a:solidFill>
                <a:cs typeface="Arial" charset="0"/>
              </a:rPr>
              <a:t>Πρέπει να μάθετε τις έννοιες</a:t>
            </a:r>
            <a:r>
              <a:rPr lang="en-US" altLang="el-GR" sz="2400" b="1" dirty="0">
                <a:solidFill>
                  <a:schemeClr val="accent4"/>
                </a:solidFill>
                <a:cs typeface="Arial" charset="0"/>
              </a:rPr>
              <a:t>:</a:t>
            </a:r>
          </a:p>
          <a:p>
            <a:pPr marL="357188" indent="0">
              <a:buNone/>
            </a:pPr>
            <a:r>
              <a:rPr lang="el-GR" altLang="el-GR" sz="2400" dirty="0" smtClean="0">
                <a:cs typeface="Arial" charset="0"/>
              </a:rPr>
              <a:t>Βάσεις Δεδομένων (</a:t>
            </a:r>
            <a:r>
              <a:rPr lang="en-US" altLang="el-GR" sz="2400" dirty="0" smtClean="0">
                <a:cs typeface="Arial" charset="0"/>
              </a:rPr>
              <a:t>databases)</a:t>
            </a:r>
            <a:endParaRPr lang="el-GR" altLang="el-GR" sz="2400" dirty="0" smtClean="0">
              <a:cs typeface="Arial" charset="0"/>
            </a:endParaRPr>
          </a:p>
          <a:p>
            <a:pPr marL="357188" indent="0">
              <a:buNone/>
            </a:pPr>
            <a:r>
              <a:rPr lang="el-GR" altLang="el-GR" sz="2400" dirty="0" smtClean="0">
                <a:cs typeface="Arial" charset="0"/>
              </a:rPr>
              <a:t>Σχεσιακές βάσεις δεδομένων</a:t>
            </a:r>
            <a:r>
              <a:rPr lang="en-US" altLang="el-GR" sz="2400" dirty="0" smtClean="0">
                <a:cs typeface="Arial" charset="0"/>
              </a:rPr>
              <a:t> </a:t>
            </a:r>
          </a:p>
          <a:p>
            <a:pPr marL="357188" indent="0">
              <a:buNone/>
            </a:pPr>
            <a:r>
              <a:rPr lang="en-US" altLang="el-GR" sz="2400" dirty="0" smtClean="0">
                <a:cs typeface="Arial" charset="0"/>
              </a:rPr>
              <a:t>  (relational databases)</a:t>
            </a:r>
          </a:p>
          <a:p>
            <a:pPr marL="357188" indent="0">
              <a:buNone/>
            </a:pPr>
            <a:endParaRPr lang="el-GR" altLang="el-GR" sz="2400" dirty="0">
              <a:cs typeface="Arial" charset="0"/>
            </a:endParaRPr>
          </a:p>
          <a:p>
            <a:pPr marL="357188" indent="0">
              <a:buNone/>
            </a:pPr>
            <a:r>
              <a:rPr lang="el-GR" altLang="el-GR" sz="2400" b="1" dirty="0" smtClean="0">
                <a:solidFill>
                  <a:schemeClr val="accent4"/>
                </a:solidFill>
                <a:cs typeface="Arial" charset="0"/>
              </a:rPr>
              <a:t>Επεξήγηση με παράδειγμα</a:t>
            </a:r>
          </a:p>
          <a:p>
            <a:pPr marL="357188" indent="0">
              <a:buNone/>
            </a:pPr>
            <a:r>
              <a:rPr lang="el-GR" altLang="el-GR" sz="2400" dirty="0" smtClean="0">
                <a:solidFill>
                  <a:srgbClr val="000000"/>
                </a:solidFill>
              </a:rPr>
              <a:t>Θα πρέπει να σκεφθείτε μια εκπαιδευτική </a:t>
            </a:r>
            <a:r>
              <a:rPr lang="el-GR" altLang="el-GR" sz="2400" dirty="0">
                <a:solidFill>
                  <a:srgbClr val="000000"/>
                </a:solidFill>
              </a:rPr>
              <a:t>βάση </a:t>
            </a:r>
            <a:r>
              <a:rPr lang="el-GR" altLang="el-GR" sz="2400" dirty="0" smtClean="0">
                <a:solidFill>
                  <a:srgbClr val="000000"/>
                </a:solidFill>
              </a:rPr>
              <a:t>δεδομένων. Στο σχεσιακό μοντέλο η βάση δεδομένων είναι πίνακες που έχουν τα </a:t>
            </a:r>
            <a:r>
              <a:rPr lang="el-GR" altLang="el-GR" sz="2400" dirty="0">
                <a:solidFill>
                  <a:srgbClr val="000000"/>
                </a:solidFill>
              </a:rPr>
              <a:t>στοιχεία </a:t>
            </a:r>
            <a:r>
              <a:rPr lang="el-GR" altLang="el-GR" sz="2400" dirty="0" smtClean="0">
                <a:solidFill>
                  <a:srgbClr val="000000"/>
                </a:solidFill>
              </a:rPr>
              <a:t>των σπουδαστών, τα στοιχεία των καθηγητών, τις βαθμολογίες</a:t>
            </a:r>
            <a:r>
              <a:rPr lang="el-GR" altLang="el-GR" sz="2400" dirty="0">
                <a:solidFill>
                  <a:srgbClr val="000000"/>
                </a:solidFill>
              </a:rPr>
              <a:t>, </a:t>
            </a:r>
            <a:r>
              <a:rPr lang="el-GR" altLang="el-GR" sz="2400" dirty="0" smtClean="0">
                <a:solidFill>
                  <a:srgbClr val="000000"/>
                </a:solidFill>
              </a:rPr>
              <a:t>τις εγγραφές των σπουδαστών κ.λπ.</a:t>
            </a:r>
            <a:endParaRPr lang="el-GR" altLang="el-GR" sz="2400" dirty="0" smtClean="0">
              <a:solidFill>
                <a:srgbClr val="000000"/>
              </a:solidFill>
              <a:cs typeface="Arial" charset="0"/>
            </a:endParaRPr>
          </a:p>
          <a:p>
            <a:pPr marL="357188" indent="0">
              <a:buNone/>
            </a:pPr>
            <a:endParaRPr lang="el-GR" altLang="el-GR" sz="2400" dirty="0" smtClean="0">
              <a:cs typeface="Arial" charset="0"/>
            </a:endParaRPr>
          </a:p>
          <a:p>
            <a:pPr marL="357188" indent="0">
              <a:buNone/>
            </a:pPr>
            <a:endParaRPr lang="el-GR" altLang="el-GR" sz="2400" dirty="0" smtClean="0">
              <a:cs typeface="Arial" charset="0"/>
            </a:endParaRPr>
          </a:p>
        </p:txBody>
      </p:sp>
      <p:sp>
        <p:nvSpPr>
          <p:cNvPr id="6" name="Content Placeholder 5"/>
          <p:cNvSpPr>
            <a:spLocks noGrp="1"/>
          </p:cNvSpPr>
          <p:nvPr>
            <p:ph idx="1"/>
          </p:nvPr>
        </p:nvSpPr>
        <p:spPr/>
        <p:txBody>
          <a:bodyPr/>
          <a:lstStyle/>
          <a:p>
            <a:endParaRPr lang="el-GR"/>
          </a:p>
        </p:txBody>
      </p:sp>
      <p:pic>
        <p:nvPicPr>
          <p:cNvPr id="7" name="Picture 7"/>
          <p:cNvPicPr>
            <a:picLocks noChangeAspect="1" noChangeArrowheads="1"/>
          </p:cNvPicPr>
          <p:nvPr/>
        </p:nvPicPr>
        <p:blipFill>
          <a:blip r:embed="rId2" cstate="print"/>
          <a:srcRect/>
          <a:stretch>
            <a:fillRect/>
          </a:stretch>
        </p:blipFill>
        <p:spPr bwMode="auto">
          <a:xfrm>
            <a:off x="35496" y="291877"/>
            <a:ext cx="1066800" cy="904875"/>
          </a:xfrm>
          <a:prstGeom prst="rect">
            <a:avLst/>
          </a:prstGeom>
          <a:noFill/>
          <a:ln w="9525">
            <a:noFill/>
            <a:round/>
            <a:headEnd/>
            <a:tailEnd/>
          </a:ln>
        </p:spPr>
      </p:pic>
    </p:spTree>
    <p:extLst>
      <p:ext uri="{BB962C8B-B14F-4D97-AF65-F5344CB8AC3E}">
        <p14:creationId xmlns:p14="http://schemas.microsoft.com/office/powerpoint/2010/main" val="36695372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Βάση δεδομένων («απλή» προσέγγιση</a:t>
            </a:r>
            <a:r>
              <a:rPr lang="el-GR" dirty="0" smtClean="0"/>
              <a:t>)</a:t>
            </a:r>
            <a:endParaRPr lang="el-GR" dirty="0"/>
          </a:p>
        </p:txBody>
      </p:sp>
      <p:sp>
        <p:nvSpPr>
          <p:cNvPr id="3" name="Content Placeholder 2"/>
          <p:cNvSpPr>
            <a:spLocks noGrp="1"/>
          </p:cNvSpPr>
          <p:nvPr>
            <p:ph idx="1"/>
          </p:nvPr>
        </p:nvSpPr>
        <p:spPr/>
        <p:txBody>
          <a:bodyPr>
            <a:normAutofit fontScale="25000" lnSpcReduction="20000"/>
          </a:bodyPr>
          <a:lstStyle/>
          <a:p>
            <a:pPr marL="0" indent="0">
              <a:lnSpc>
                <a:spcPct val="120000"/>
              </a:lnSpc>
              <a:buSzPct val="45000"/>
              <a:buNone/>
            </a:pPr>
            <a:r>
              <a:rPr lang="el-GR" altLang="el-GR" sz="8800" dirty="0" smtClean="0">
                <a:solidFill>
                  <a:srgbClr val="000000"/>
                </a:solidFill>
              </a:rPr>
              <a:t>Μία </a:t>
            </a:r>
            <a:r>
              <a:rPr lang="el-GR" altLang="el-GR" sz="8800" dirty="0">
                <a:solidFill>
                  <a:srgbClr val="000000"/>
                </a:solidFill>
              </a:rPr>
              <a:t>βάση δεδομένων είναι ένα είδος ηλεκτρονικής </a:t>
            </a:r>
            <a:r>
              <a:rPr lang="el-GR" altLang="el-GR" sz="8800" dirty="0" smtClean="0">
                <a:solidFill>
                  <a:srgbClr val="000000"/>
                </a:solidFill>
              </a:rPr>
              <a:t>αρχειοθέτησης </a:t>
            </a:r>
            <a:r>
              <a:rPr lang="el-GR" altLang="el-GR" sz="8800" dirty="0">
                <a:solidFill>
                  <a:srgbClr val="000000"/>
                </a:solidFill>
              </a:rPr>
              <a:t>δεδομένων (στοιχείων) - data ενός οργανισμού </a:t>
            </a:r>
            <a:r>
              <a:rPr lang="el-GR" altLang="el-GR" sz="8800" dirty="0" smtClean="0">
                <a:solidFill>
                  <a:srgbClr val="000000"/>
                </a:solidFill>
              </a:rPr>
              <a:t>ή </a:t>
            </a:r>
            <a:r>
              <a:rPr lang="el-GR" altLang="el-GR" sz="8800" dirty="0">
                <a:solidFill>
                  <a:srgbClr val="000000"/>
                </a:solidFill>
              </a:rPr>
              <a:t>μιας επιχείρησης ή ακόμη και ενός φυσικού </a:t>
            </a:r>
            <a:r>
              <a:rPr lang="el-GR" altLang="el-GR" sz="8800" dirty="0" smtClean="0">
                <a:solidFill>
                  <a:srgbClr val="000000"/>
                </a:solidFill>
              </a:rPr>
              <a:t>προσώπου</a:t>
            </a:r>
            <a:r>
              <a:rPr lang="en-US" altLang="el-GR" sz="8800" dirty="0" smtClean="0">
                <a:solidFill>
                  <a:srgbClr val="000000"/>
                </a:solidFill>
              </a:rPr>
              <a:t>,</a:t>
            </a:r>
            <a:r>
              <a:rPr lang="el-GR" altLang="el-GR" sz="8800" dirty="0" smtClean="0">
                <a:solidFill>
                  <a:srgbClr val="000000"/>
                </a:solidFill>
              </a:rPr>
              <a:t> π</a:t>
            </a:r>
            <a:r>
              <a:rPr lang="en-US" altLang="el-GR" sz="8800" dirty="0" smtClean="0">
                <a:solidFill>
                  <a:srgbClr val="000000"/>
                </a:solidFill>
              </a:rPr>
              <a:t>.</a:t>
            </a:r>
            <a:r>
              <a:rPr lang="el-GR" altLang="el-GR" sz="8800" dirty="0" smtClean="0">
                <a:solidFill>
                  <a:srgbClr val="000000"/>
                </a:solidFill>
              </a:rPr>
              <a:t>χ</a:t>
            </a:r>
            <a:r>
              <a:rPr lang="en-US" altLang="el-GR" sz="8800" dirty="0" smtClean="0">
                <a:solidFill>
                  <a:srgbClr val="000000"/>
                </a:solidFill>
              </a:rPr>
              <a:t>.</a:t>
            </a:r>
            <a:r>
              <a:rPr lang="el-GR" altLang="el-GR" sz="8800" dirty="0" smtClean="0">
                <a:solidFill>
                  <a:srgbClr val="000000"/>
                </a:solidFill>
              </a:rPr>
              <a:t> </a:t>
            </a:r>
            <a:r>
              <a:rPr lang="el-GR" altLang="el-GR" sz="8800" dirty="0">
                <a:solidFill>
                  <a:srgbClr val="000000"/>
                </a:solidFill>
              </a:rPr>
              <a:t>ενός μεμονωμένου επαγγελματία. </a:t>
            </a:r>
            <a:endParaRPr lang="el-GR" altLang="el-GR" sz="8800" dirty="0" smtClean="0">
              <a:solidFill>
                <a:srgbClr val="000000"/>
              </a:solidFill>
            </a:endParaRPr>
          </a:p>
          <a:p>
            <a:pPr marL="0" indent="0">
              <a:lnSpc>
                <a:spcPct val="120000"/>
              </a:lnSpc>
              <a:buSzPct val="45000"/>
              <a:buNone/>
            </a:pPr>
            <a:r>
              <a:rPr lang="el-GR" altLang="el-GR" sz="8800" dirty="0" smtClean="0">
                <a:solidFill>
                  <a:srgbClr val="000000"/>
                </a:solidFill>
              </a:rPr>
              <a:t>Μαζί </a:t>
            </a:r>
            <a:r>
              <a:rPr lang="el-GR" altLang="el-GR" sz="8800" dirty="0">
                <a:solidFill>
                  <a:srgbClr val="000000"/>
                </a:solidFill>
              </a:rPr>
              <a:t>με τα </a:t>
            </a:r>
            <a:r>
              <a:rPr lang="el-GR" altLang="el-GR" sz="8800" dirty="0" smtClean="0">
                <a:solidFill>
                  <a:srgbClr val="000000"/>
                </a:solidFill>
              </a:rPr>
              <a:t>στοιχεία υπάρχει </a:t>
            </a:r>
            <a:r>
              <a:rPr lang="el-GR" altLang="el-GR" sz="8800" dirty="0">
                <a:solidFill>
                  <a:srgbClr val="000000"/>
                </a:solidFill>
              </a:rPr>
              <a:t>το σύνολο των εφαρμογών που επιτρέπουν στους </a:t>
            </a:r>
            <a:r>
              <a:rPr lang="el-GR" altLang="el-GR" sz="8800" dirty="0" smtClean="0">
                <a:solidFill>
                  <a:srgbClr val="000000"/>
                </a:solidFill>
              </a:rPr>
              <a:t>χρήστες </a:t>
            </a:r>
            <a:r>
              <a:rPr lang="el-GR" altLang="el-GR" sz="8800" dirty="0">
                <a:solidFill>
                  <a:srgbClr val="000000"/>
                </a:solidFill>
              </a:rPr>
              <a:t>της βάσης να καταχωρήσουν και να ανακτήσουν </a:t>
            </a:r>
            <a:r>
              <a:rPr lang="el-GR" altLang="el-GR" sz="8800" dirty="0" smtClean="0">
                <a:solidFill>
                  <a:srgbClr val="000000"/>
                </a:solidFill>
              </a:rPr>
              <a:t>τα</a:t>
            </a:r>
            <a:r>
              <a:rPr lang="en-US" altLang="el-GR" sz="8800" dirty="0" smtClean="0">
                <a:solidFill>
                  <a:srgbClr val="000000"/>
                </a:solidFill>
              </a:rPr>
              <a:t> </a:t>
            </a:r>
            <a:r>
              <a:rPr lang="el-GR" altLang="el-GR" sz="8800" dirty="0" smtClean="0">
                <a:solidFill>
                  <a:srgbClr val="000000"/>
                </a:solidFill>
              </a:rPr>
              <a:t>στοιχεία </a:t>
            </a:r>
            <a:r>
              <a:rPr lang="el-GR" altLang="el-GR" sz="8800" dirty="0">
                <a:solidFill>
                  <a:srgbClr val="000000"/>
                </a:solidFill>
              </a:rPr>
              <a:t>αυτά. </a:t>
            </a:r>
            <a:endParaRPr lang="el-GR" altLang="el-GR" sz="8800" dirty="0" smtClean="0">
              <a:solidFill>
                <a:srgbClr val="000000"/>
              </a:solidFill>
            </a:endParaRPr>
          </a:p>
          <a:p>
            <a:pPr marL="0" indent="0">
              <a:lnSpc>
                <a:spcPct val="120000"/>
              </a:lnSpc>
              <a:buSzPct val="45000"/>
              <a:buNone/>
            </a:pPr>
            <a:r>
              <a:rPr lang="el-GR" altLang="el-GR" sz="8800" dirty="0" smtClean="0">
                <a:solidFill>
                  <a:srgbClr val="000000"/>
                </a:solidFill>
              </a:rPr>
              <a:t>Σε </a:t>
            </a:r>
            <a:r>
              <a:rPr lang="el-GR" altLang="el-GR" sz="8800" dirty="0">
                <a:solidFill>
                  <a:srgbClr val="000000"/>
                </a:solidFill>
              </a:rPr>
              <a:t>μία εκπαιδευτική βάση </a:t>
            </a:r>
            <a:r>
              <a:rPr lang="el-GR" altLang="el-GR" sz="8800" dirty="0" smtClean="0">
                <a:solidFill>
                  <a:srgbClr val="000000"/>
                </a:solidFill>
              </a:rPr>
              <a:t>παράδειγμα Δεδομένων </a:t>
            </a:r>
            <a:r>
              <a:rPr lang="el-GR" altLang="el-GR" sz="8800" dirty="0">
                <a:solidFill>
                  <a:srgbClr val="000000"/>
                </a:solidFill>
              </a:rPr>
              <a:t>είναι τα στοιχεία σπουδαστών και καθηγητών, </a:t>
            </a:r>
            <a:r>
              <a:rPr lang="el-GR" altLang="el-GR" sz="8800" dirty="0" smtClean="0">
                <a:solidFill>
                  <a:srgbClr val="000000"/>
                </a:solidFill>
              </a:rPr>
              <a:t>οι </a:t>
            </a:r>
            <a:r>
              <a:rPr lang="el-GR" altLang="el-GR" sz="8800" dirty="0">
                <a:solidFill>
                  <a:srgbClr val="000000"/>
                </a:solidFill>
              </a:rPr>
              <a:t>βαθμολογίες, οι δηλώσεις των μαθημάτων κατά την </a:t>
            </a:r>
            <a:r>
              <a:rPr lang="el-GR" altLang="el-GR" sz="8800" dirty="0" smtClean="0">
                <a:solidFill>
                  <a:srgbClr val="000000"/>
                </a:solidFill>
              </a:rPr>
              <a:t>εγγραφή </a:t>
            </a:r>
            <a:r>
              <a:rPr lang="el-GR" altLang="el-GR" sz="8800" dirty="0">
                <a:solidFill>
                  <a:srgbClr val="000000"/>
                </a:solidFill>
              </a:rPr>
              <a:t>του σπουδαστή κ.λπ. </a:t>
            </a:r>
            <a:endParaRPr lang="el-GR" altLang="el-GR" sz="8800" dirty="0" smtClean="0">
              <a:solidFill>
                <a:srgbClr val="000000"/>
              </a:solidFill>
            </a:endParaRPr>
          </a:p>
          <a:p>
            <a:pPr marL="0" indent="0">
              <a:lnSpc>
                <a:spcPct val="120000"/>
              </a:lnSpc>
              <a:buSzPct val="45000"/>
              <a:buNone/>
            </a:pPr>
            <a:r>
              <a:rPr lang="el-GR" altLang="el-GR" sz="8800" dirty="0" smtClean="0">
                <a:solidFill>
                  <a:srgbClr val="000000"/>
                </a:solidFill>
              </a:rPr>
              <a:t>Παράδειγμα </a:t>
            </a:r>
            <a:r>
              <a:rPr lang="el-GR" altLang="el-GR" sz="8800" dirty="0">
                <a:solidFill>
                  <a:srgbClr val="000000"/>
                </a:solidFill>
              </a:rPr>
              <a:t>εφαρμογής είναι </a:t>
            </a:r>
            <a:r>
              <a:rPr lang="el-GR" altLang="el-GR" sz="8800" dirty="0" smtClean="0">
                <a:solidFill>
                  <a:srgbClr val="000000"/>
                </a:solidFill>
              </a:rPr>
              <a:t>τα </a:t>
            </a:r>
            <a:r>
              <a:rPr lang="el-GR" altLang="el-GR" sz="8800" dirty="0">
                <a:solidFill>
                  <a:srgbClr val="000000"/>
                </a:solidFill>
              </a:rPr>
              <a:t>προγράμματα που «αναλαμβάνουν» τη διαχείριση των </a:t>
            </a:r>
            <a:r>
              <a:rPr lang="el-GR" altLang="el-GR" sz="8800" dirty="0" smtClean="0">
                <a:solidFill>
                  <a:srgbClr val="000000"/>
                </a:solidFill>
              </a:rPr>
              <a:t>βαθμολογιών </a:t>
            </a:r>
            <a:r>
              <a:rPr lang="el-GR" altLang="el-GR" sz="8800" dirty="0">
                <a:solidFill>
                  <a:srgbClr val="000000"/>
                </a:solidFill>
              </a:rPr>
              <a:t>των σπουδαστών.</a:t>
            </a:r>
          </a:p>
          <a:p>
            <a:pPr>
              <a:buSzPct val="45000"/>
              <a:buFont typeface="Wingdings" pitchFamily="2" charset="2"/>
              <a:buChar char=""/>
            </a:pPr>
            <a:endParaRPr lang="en-US" altLang="el-GR" dirty="0">
              <a:solidFill>
                <a:srgbClr val="000000"/>
              </a:solidFill>
              <a:latin typeface="Arial" charset="0"/>
            </a:endParaRPr>
          </a:p>
          <a:p>
            <a:pPr>
              <a:buSzPct val="45000"/>
            </a:pPr>
            <a:endParaRPr lang="el-GR" altLang="el-GR" dirty="0">
              <a:solidFill>
                <a:srgbClr val="000000"/>
              </a:solidFill>
              <a:latin typeface="Arial" charset="0"/>
            </a:endParaRPr>
          </a:p>
          <a:p>
            <a:pPr>
              <a:buSzPct val="45000"/>
              <a:buNone/>
            </a:pPr>
            <a:r>
              <a:rPr lang="en-US" altLang="el-GR" dirty="0">
                <a:solidFill>
                  <a:srgbClr val="000000"/>
                </a:solidFill>
                <a:latin typeface="Arial" charset="0"/>
              </a:rPr>
              <a:t>   </a:t>
            </a:r>
          </a:p>
          <a:p>
            <a:endParaRPr lang="el-GR"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18</a:t>
            </a:r>
            <a:endParaRPr lang="el-GR" dirty="0"/>
          </a:p>
        </p:txBody>
      </p:sp>
    </p:spTree>
    <p:extLst>
      <p:ext uri="{BB962C8B-B14F-4D97-AF65-F5344CB8AC3E}">
        <p14:creationId xmlns:p14="http://schemas.microsoft.com/office/powerpoint/2010/main" val="6560109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440160"/>
          </a:xfrm>
        </p:spPr>
        <p:txBody>
          <a:bodyPr/>
          <a:lstStyle/>
          <a:p>
            <a:r>
              <a:rPr lang="el-GR" dirty="0">
                <a:solidFill>
                  <a:schemeClr val="accent4"/>
                </a:solidFill>
              </a:rPr>
              <a:t>Εισαγωγή στις βάσεις δεδομένων</a:t>
            </a: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1</a:t>
            </a:fld>
            <a:endParaRPr lang="el-GR"/>
          </a:p>
        </p:txBody>
      </p:sp>
      <p:sp>
        <p:nvSpPr>
          <p:cNvPr id="3" name="Rectangle 2"/>
          <p:cNvSpPr/>
          <p:nvPr/>
        </p:nvSpPr>
        <p:spPr>
          <a:xfrm>
            <a:off x="251520" y="1844824"/>
            <a:ext cx="6912768" cy="4893647"/>
          </a:xfrm>
          <a:prstGeom prst="rect">
            <a:avLst/>
          </a:prstGeom>
        </p:spPr>
        <p:txBody>
          <a:bodyPr wrap="square">
            <a:spAutoFit/>
          </a:bodyPr>
          <a:lstStyle/>
          <a:p>
            <a:r>
              <a:rPr lang="el-GR" altLang="el-GR" sz="2400" b="1" dirty="0" smtClean="0">
                <a:solidFill>
                  <a:schemeClr val="accent4"/>
                </a:solidFill>
                <a:cs typeface="Arial" charset="0"/>
              </a:rPr>
              <a:t>Πρέπει να μάθετε τις έννοιες</a:t>
            </a:r>
            <a:r>
              <a:rPr lang="en-US" altLang="el-GR" sz="2400" b="1" dirty="0">
                <a:solidFill>
                  <a:schemeClr val="accent4"/>
                </a:solidFill>
                <a:cs typeface="Arial" charset="0"/>
              </a:rPr>
              <a:t>:</a:t>
            </a:r>
          </a:p>
          <a:p>
            <a:pPr marL="357188" indent="0">
              <a:buNone/>
            </a:pPr>
            <a:r>
              <a:rPr lang="el-GR" altLang="el-GR" sz="2400" dirty="0">
                <a:cs typeface="Arial" charset="0"/>
              </a:rPr>
              <a:t>Βάσεις </a:t>
            </a:r>
            <a:r>
              <a:rPr lang="el-GR" altLang="el-GR" sz="2400" dirty="0" smtClean="0">
                <a:cs typeface="Arial" charset="0"/>
              </a:rPr>
              <a:t>δεδομένων</a:t>
            </a:r>
          </a:p>
          <a:p>
            <a:pPr marL="357188" indent="0">
              <a:buNone/>
            </a:pPr>
            <a:r>
              <a:rPr lang="el-GR" altLang="el-GR" sz="2400" dirty="0" smtClean="0">
                <a:cs typeface="Arial" charset="0"/>
              </a:rPr>
              <a:t>Συστήματα </a:t>
            </a:r>
            <a:r>
              <a:rPr lang="el-GR" altLang="el-GR" sz="2400" dirty="0">
                <a:cs typeface="Arial" charset="0"/>
              </a:rPr>
              <a:t>Βάσεων </a:t>
            </a:r>
            <a:r>
              <a:rPr lang="el-GR" altLang="el-GR" sz="2400" dirty="0" smtClean="0">
                <a:cs typeface="Arial" charset="0"/>
              </a:rPr>
              <a:t>Δεδομένων </a:t>
            </a:r>
          </a:p>
          <a:p>
            <a:pPr marL="357188" indent="0">
              <a:buNone/>
            </a:pPr>
            <a:r>
              <a:rPr lang="el-GR" altLang="el-GR" sz="2400" dirty="0" smtClean="0">
                <a:cs typeface="Arial" charset="0"/>
              </a:rPr>
              <a:t>Συστήματα </a:t>
            </a:r>
            <a:r>
              <a:rPr lang="el-GR" altLang="el-GR" sz="2400" dirty="0">
                <a:cs typeface="Arial" charset="0"/>
              </a:rPr>
              <a:t>Διαχείρισης Βάσεων </a:t>
            </a:r>
            <a:endParaRPr lang="en-US" altLang="el-GR" sz="2400" dirty="0" smtClean="0">
              <a:cs typeface="Arial" charset="0"/>
            </a:endParaRPr>
          </a:p>
          <a:p>
            <a:pPr marL="357188" indent="0">
              <a:buNone/>
            </a:pPr>
            <a:r>
              <a:rPr lang="en-US" altLang="el-GR" sz="2400" dirty="0" smtClean="0">
                <a:cs typeface="Arial" charset="0"/>
              </a:rPr>
              <a:t>   </a:t>
            </a:r>
            <a:r>
              <a:rPr lang="el-GR" altLang="el-GR" sz="2400" dirty="0" smtClean="0">
                <a:cs typeface="Arial" charset="0"/>
              </a:rPr>
              <a:t>Δεδομένων</a:t>
            </a:r>
          </a:p>
          <a:p>
            <a:pPr marL="357188" indent="0">
              <a:buNone/>
            </a:pPr>
            <a:r>
              <a:rPr lang="el-GR" altLang="el-GR" sz="2400" dirty="0">
                <a:solidFill>
                  <a:srgbClr val="000000"/>
                </a:solidFill>
                <a:cs typeface="Arial" charset="0"/>
              </a:rPr>
              <a:t>Μοντέλο Οντοτήτων Συσχετίσεων</a:t>
            </a:r>
            <a:endParaRPr lang="el-GR" altLang="el-GR" sz="2400" dirty="0">
              <a:cs typeface="Arial" charset="0"/>
            </a:endParaRPr>
          </a:p>
          <a:p>
            <a:pPr marL="357188" indent="0">
              <a:buNone/>
            </a:pPr>
            <a:r>
              <a:rPr lang="el-GR" altLang="el-GR" sz="2400" dirty="0" smtClean="0">
                <a:cs typeface="Arial" charset="0"/>
              </a:rPr>
              <a:t>Σχεσιακό  μοντέλο δεδομένων</a:t>
            </a:r>
          </a:p>
          <a:p>
            <a:pPr marL="357188" indent="0">
              <a:buNone/>
            </a:pPr>
            <a:endParaRPr lang="el-GR" altLang="el-GR" sz="2400" dirty="0">
              <a:cs typeface="Arial" charset="0"/>
            </a:endParaRPr>
          </a:p>
          <a:p>
            <a:pPr marL="357188" indent="0">
              <a:buNone/>
            </a:pPr>
            <a:r>
              <a:rPr lang="el-GR" altLang="el-GR" sz="2400" b="1" dirty="0" smtClean="0">
                <a:solidFill>
                  <a:schemeClr val="accent4"/>
                </a:solidFill>
                <a:cs typeface="Arial" charset="0"/>
              </a:rPr>
              <a:t>Ιστορική αναδρομή</a:t>
            </a:r>
          </a:p>
          <a:p>
            <a:pPr marL="357188" indent="0">
              <a:buNone/>
            </a:pPr>
            <a:r>
              <a:rPr lang="en-US" altLang="el-GR" sz="2400" dirty="0">
                <a:solidFill>
                  <a:srgbClr val="000000"/>
                </a:solidFill>
              </a:rPr>
              <a:t>Ted </a:t>
            </a:r>
            <a:r>
              <a:rPr lang="en-US" altLang="el-GR" sz="2400" dirty="0" err="1" smtClean="0">
                <a:solidFill>
                  <a:srgbClr val="000000"/>
                </a:solidFill>
              </a:rPr>
              <a:t>Codd</a:t>
            </a:r>
            <a:r>
              <a:rPr lang="en-US" altLang="el-GR" sz="2400" dirty="0" smtClean="0">
                <a:solidFill>
                  <a:srgbClr val="000000"/>
                </a:solidFill>
              </a:rPr>
              <a:t>: </a:t>
            </a:r>
            <a:r>
              <a:rPr lang="el-GR" altLang="el-GR" sz="2400" dirty="0">
                <a:solidFill>
                  <a:srgbClr val="000000"/>
                </a:solidFill>
              </a:rPr>
              <a:t>Προτείνει </a:t>
            </a:r>
            <a:r>
              <a:rPr lang="el-GR" altLang="el-GR" sz="2400" dirty="0" smtClean="0">
                <a:solidFill>
                  <a:srgbClr val="000000"/>
                </a:solidFill>
              </a:rPr>
              <a:t>το σχεσιακό μοντέλο</a:t>
            </a:r>
          </a:p>
          <a:p>
            <a:pPr marL="357188" indent="0">
              <a:buNone/>
            </a:pPr>
            <a:r>
              <a:rPr lang="en-US" altLang="el-GR" sz="2400" dirty="0" smtClean="0">
                <a:solidFill>
                  <a:srgbClr val="000000"/>
                </a:solidFill>
                <a:cs typeface="Arial" charset="0"/>
              </a:rPr>
              <a:t>Peter Chen:</a:t>
            </a:r>
            <a:r>
              <a:rPr lang="el-GR" altLang="el-GR" sz="2400" dirty="0" smtClean="0">
                <a:solidFill>
                  <a:srgbClr val="000000"/>
                </a:solidFill>
                <a:cs typeface="Arial" charset="0"/>
              </a:rPr>
              <a:t> </a:t>
            </a:r>
            <a:r>
              <a:rPr lang="el-GR" altLang="el-GR" sz="2400" dirty="0">
                <a:solidFill>
                  <a:srgbClr val="000000"/>
                </a:solidFill>
                <a:cs typeface="Arial" charset="0"/>
              </a:rPr>
              <a:t>Προτείνει </a:t>
            </a:r>
            <a:r>
              <a:rPr lang="el-GR" altLang="el-GR" sz="2400" dirty="0" smtClean="0">
                <a:solidFill>
                  <a:srgbClr val="000000"/>
                </a:solidFill>
                <a:cs typeface="Arial" charset="0"/>
              </a:rPr>
              <a:t>το Μοντέλο Οντοτήτων Συσχετίσεων</a:t>
            </a:r>
            <a:endParaRPr lang="el-GR" altLang="el-GR" sz="2400" dirty="0" smtClean="0">
              <a:cs typeface="Arial" charset="0"/>
            </a:endParaRPr>
          </a:p>
          <a:p>
            <a:pPr marL="357188" indent="0">
              <a:buNone/>
            </a:pPr>
            <a:endParaRPr lang="el-GR" altLang="el-GR" sz="2400" dirty="0" smtClean="0">
              <a:cs typeface="Arial" charset="0"/>
            </a:endParaRPr>
          </a:p>
        </p:txBody>
      </p:sp>
      <p:sp>
        <p:nvSpPr>
          <p:cNvPr id="6" name="Content Placeholder 5"/>
          <p:cNvSpPr>
            <a:spLocks noGrp="1"/>
          </p:cNvSpPr>
          <p:nvPr>
            <p:ph idx="1"/>
          </p:nvPr>
        </p:nvSpPr>
        <p:spPr/>
        <p:txBody>
          <a:bodyPr/>
          <a:lstStyle/>
          <a:p>
            <a:pPr marL="0" indent="0">
              <a:buNone/>
            </a:pPr>
            <a:endParaRPr lang="el-GR" dirty="0"/>
          </a:p>
        </p:txBody>
      </p:sp>
      <p:pic>
        <p:nvPicPr>
          <p:cNvPr id="7" name="Picture 7"/>
          <p:cNvPicPr>
            <a:picLocks noChangeAspect="1" noChangeArrowheads="1"/>
          </p:cNvPicPr>
          <p:nvPr/>
        </p:nvPicPr>
        <p:blipFill>
          <a:blip r:embed="rId2" cstate="print"/>
          <a:srcRect/>
          <a:stretch>
            <a:fillRect/>
          </a:stretch>
        </p:blipFill>
        <p:spPr bwMode="auto">
          <a:xfrm>
            <a:off x="35496" y="291877"/>
            <a:ext cx="1066800" cy="904875"/>
          </a:xfrm>
          <a:prstGeom prst="rect">
            <a:avLst/>
          </a:prstGeom>
          <a:noFill/>
          <a:ln w="9525">
            <a:noFill/>
            <a:round/>
            <a:headEnd/>
            <a:tailEnd/>
          </a:ln>
        </p:spPr>
      </p:pic>
    </p:spTree>
    <p:extLst>
      <p:ext uri="{BB962C8B-B14F-4D97-AF65-F5344CB8AC3E}">
        <p14:creationId xmlns:p14="http://schemas.microsoft.com/office/powerpoint/2010/main" val="36391118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Σύστημα Βάσης Δεδομένων </a:t>
            </a:r>
          </a:p>
        </p:txBody>
      </p:sp>
      <p:sp>
        <p:nvSpPr>
          <p:cNvPr id="3" name="Content Placeholder 2"/>
          <p:cNvSpPr>
            <a:spLocks noGrp="1"/>
          </p:cNvSpPr>
          <p:nvPr>
            <p:ph idx="1"/>
          </p:nvPr>
        </p:nvSpPr>
        <p:spPr>
          <a:xfrm>
            <a:off x="457200" y="1196752"/>
            <a:ext cx="8229600" cy="5400600"/>
          </a:xfrm>
        </p:spPr>
        <p:txBody>
          <a:bodyPr>
            <a:normAutofit fontScale="32500" lnSpcReduction="20000"/>
          </a:bodyPr>
          <a:lstStyle/>
          <a:p>
            <a:pPr marL="0" indent="0">
              <a:lnSpc>
                <a:spcPct val="120000"/>
              </a:lnSpc>
              <a:spcAft>
                <a:spcPts val="600"/>
              </a:spcAft>
              <a:buSzPct val="45000"/>
              <a:buNone/>
            </a:pPr>
            <a:r>
              <a:rPr lang="el-GR" altLang="el-GR" sz="7400" dirty="0" smtClean="0">
                <a:solidFill>
                  <a:srgbClr val="000000"/>
                </a:solidFill>
              </a:rPr>
              <a:t>Ένα </a:t>
            </a:r>
            <a:r>
              <a:rPr lang="el-GR" altLang="el-GR" sz="7400" dirty="0">
                <a:solidFill>
                  <a:srgbClr val="000000"/>
                </a:solidFill>
              </a:rPr>
              <a:t>Σύστημα  Βάσης Δεδομένων είναι ένα σύστημα </a:t>
            </a:r>
            <a:r>
              <a:rPr lang="el-GR" altLang="el-GR" sz="7400" dirty="0" smtClean="0">
                <a:solidFill>
                  <a:srgbClr val="000000"/>
                </a:solidFill>
              </a:rPr>
              <a:t>καταχώρησης</a:t>
            </a:r>
            <a:r>
              <a:rPr lang="el-GR" altLang="el-GR" sz="7400" dirty="0">
                <a:solidFill>
                  <a:srgbClr val="000000"/>
                </a:solidFill>
              </a:rPr>
              <a:t>, ενημέρωσης και ανάκτησης δεδομένων </a:t>
            </a:r>
            <a:r>
              <a:rPr lang="el-GR" altLang="el-GR" sz="7400" dirty="0" smtClean="0">
                <a:solidFill>
                  <a:srgbClr val="000000"/>
                </a:solidFill>
              </a:rPr>
              <a:t>βασιζόμενο </a:t>
            </a:r>
            <a:r>
              <a:rPr lang="el-GR" altLang="el-GR" sz="7400" dirty="0">
                <a:solidFill>
                  <a:srgbClr val="000000"/>
                </a:solidFill>
              </a:rPr>
              <a:t>σε υπολογιστή και αποτελείται από τέσσερις  </a:t>
            </a:r>
            <a:r>
              <a:rPr lang="el-GR" altLang="el-GR" sz="7400" dirty="0" smtClean="0">
                <a:solidFill>
                  <a:srgbClr val="000000"/>
                </a:solidFill>
              </a:rPr>
              <a:t>συνιστώσες</a:t>
            </a:r>
            <a:r>
              <a:rPr lang="el-GR" altLang="el-GR" sz="7400" dirty="0">
                <a:solidFill>
                  <a:srgbClr val="000000"/>
                </a:solidFill>
              </a:rPr>
              <a:t>: </a:t>
            </a:r>
          </a:p>
          <a:p>
            <a:pPr>
              <a:lnSpc>
                <a:spcPct val="120000"/>
              </a:lnSpc>
              <a:spcAft>
                <a:spcPts val="600"/>
              </a:spcAft>
              <a:buSzPct val="100000"/>
            </a:pPr>
            <a:r>
              <a:rPr lang="el-GR" altLang="el-GR" sz="7400" dirty="0" smtClean="0">
                <a:solidFill>
                  <a:srgbClr val="000000"/>
                </a:solidFill>
              </a:rPr>
              <a:t>Δεδομένα </a:t>
            </a:r>
            <a:r>
              <a:rPr lang="el-GR" altLang="el-GR" sz="7400" dirty="0">
                <a:solidFill>
                  <a:srgbClr val="000000"/>
                </a:solidFill>
              </a:rPr>
              <a:t>(</a:t>
            </a:r>
            <a:r>
              <a:rPr lang="el-GR" altLang="el-GR" sz="7400" dirty="0" err="1">
                <a:solidFill>
                  <a:srgbClr val="000000"/>
                </a:solidFill>
              </a:rPr>
              <a:t>Data</a:t>
            </a:r>
            <a:r>
              <a:rPr lang="el-GR" altLang="el-GR" sz="7400" dirty="0">
                <a:solidFill>
                  <a:srgbClr val="000000"/>
                </a:solidFill>
              </a:rPr>
              <a:t>). Προσοχή στη διαφορά των </a:t>
            </a:r>
          </a:p>
          <a:p>
            <a:pPr>
              <a:lnSpc>
                <a:spcPct val="120000"/>
              </a:lnSpc>
              <a:spcAft>
                <a:spcPts val="600"/>
              </a:spcAft>
              <a:buSzPct val="100000"/>
              <a:buNone/>
            </a:pPr>
            <a:r>
              <a:rPr lang="el-GR" altLang="el-GR" sz="7400" dirty="0">
                <a:solidFill>
                  <a:srgbClr val="000000"/>
                </a:solidFill>
              </a:rPr>
              <a:t>εννοιών: Δεδομένα, Πληροφορία και Γνώση.</a:t>
            </a:r>
          </a:p>
          <a:p>
            <a:pPr>
              <a:lnSpc>
                <a:spcPct val="120000"/>
              </a:lnSpc>
              <a:spcAft>
                <a:spcPts val="600"/>
              </a:spcAft>
              <a:buSzPct val="100000"/>
            </a:pPr>
            <a:r>
              <a:rPr lang="el-GR" altLang="el-GR" sz="7400" dirty="0" smtClean="0">
                <a:solidFill>
                  <a:srgbClr val="000000"/>
                </a:solidFill>
              </a:rPr>
              <a:t>Υλικό </a:t>
            </a:r>
            <a:r>
              <a:rPr lang="el-GR" altLang="el-GR" sz="7400" dirty="0">
                <a:solidFill>
                  <a:srgbClr val="000000"/>
                </a:solidFill>
              </a:rPr>
              <a:t>(</a:t>
            </a:r>
            <a:r>
              <a:rPr lang="el-GR" altLang="el-GR" sz="7400" dirty="0" err="1">
                <a:solidFill>
                  <a:srgbClr val="000000"/>
                </a:solidFill>
              </a:rPr>
              <a:t>Hardware</a:t>
            </a:r>
            <a:r>
              <a:rPr lang="el-GR" altLang="el-GR" sz="7400" dirty="0">
                <a:solidFill>
                  <a:srgbClr val="000000"/>
                </a:solidFill>
              </a:rPr>
              <a:t>) </a:t>
            </a:r>
          </a:p>
          <a:p>
            <a:pPr>
              <a:lnSpc>
                <a:spcPct val="120000"/>
              </a:lnSpc>
              <a:spcAft>
                <a:spcPts val="600"/>
              </a:spcAft>
              <a:buSzPct val="100000"/>
            </a:pPr>
            <a:r>
              <a:rPr lang="el-GR" altLang="el-GR" sz="7400" dirty="0" smtClean="0">
                <a:solidFill>
                  <a:srgbClr val="000000"/>
                </a:solidFill>
              </a:rPr>
              <a:t>Λογισμικό </a:t>
            </a:r>
            <a:r>
              <a:rPr lang="el-GR" altLang="el-GR" sz="7400" dirty="0">
                <a:solidFill>
                  <a:srgbClr val="000000"/>
                </a:solidFill>
              </a:rPr>
              <a:t>(Software) , με κυριότερο στοιχείο του το </a:t>
            </a:r>
            <a:r>
              <a:rPr lang="el-GR" altLang="el-GR" sz="7400" dirty="0" smtClean="0">
                <a:solidFill>
                  <a:srgbClr val="000000"/>
                </a:solidFill>
              </a:rPr>
              <a:t>Σύστημα </a:t>
            </a:r>
            <a:r>
              <a:rPr lang="el-GR" altLang="el-GR" sz="7400" dirty="0">
                <a:solidFill>
                  <a:srgbClr val="000000"/>
                </a:solidFill>
              </a:rPr>
              <a:t>Διαχείρισης Βάσεων Δεδομένων (</a:t>
            </a:r>
            <a:r>
              <a:rPr lang="el-GR" altLang="el-GR" sz="7400" dirty="0" smtClean="0">
                <a:solidFill>
                  <a:srgbClr val="000000"/>
                </a:solidFill>
              </a:rPr>
              <a:t>π</a:t>
            </a:r>
            <a:r>
              <a:rPr lang="en-US" altLang="el-GR" sz="7400" dirty="0" smtClean="0">
                <a:solidFill>
                  <a:srgbClr val="000000"/>
                </a:solidFill>
              </a:rPr>
              <a:t>.</a:t>
            </a:r>
            <a:r>
              <a:rPr lang="el-GR" altLang="el-GR" sz="7400" dirty="0" smtClean="0">
                <a:solidFill>
                  <a:srgbClr val="000000"/>
                </a:solidFill>
              </a:rPr>
              <a:t>χ</a:t>
            </a:r>
            <a:r>
              <a:rPr lang="en-US" altLang="el-GR" sz="7400" dirty="0" smtClean="0">
                <a:solidFill>
                  <a:srgbClr val="000000"/>
                </a:solidFill>
              </a:rPr>
              <a:t>.,</a:t>
            </a:r>
            <a:r>
              <a:rPr lang="el-GR" altLang="el-GR" sz="7400" dirty="0" smtClean="0">
                <a:solidFill>
                  <a:srgbClr val="000000"/>
                </a:solidFill>
              </a:rPr>
              <a:t> </a:t>
            </a:r>
            <a:r>
              <a:rPr lang="el-GR" altLang="el-GR" sz="7400" dirty="0">
                <a:solidFill>
                  <a:srgbClr val="000000"/>
                </a:solidFill>
              </a:rPr>
              <a:t>Oracle, </a:t>
            </a:r>
            <a:r>
              <a:rPr lang="el-GR" altLang="el-GR" sz="7400" dirty="0" smtClean="0">
                <a:solidFill>
                  <a:srgbClr val="000000"/>
                </a:solidFill>
              </a:rPr>
              <a:t>mySQL) και </a:t>
            </a:r>
            <a:r>
              <a:rPr lang="el-GR" altLang="el-GR" sz="7400" dirty="0">
                <a:solidFill>
                  <a:srgbClr val="000000"/>
                </a:solidFill>
              </a:rPr>
              <a:t>βέβαια τις εφαρμογές για τον τελικό χρήστη. </a:t>
            </a:r>
          </a:p>
          <a:p>
            <a:pPr>
              <a:lnSpc>
                <a:spcPct val="120000"/>
              </a:lnSpc>
              <a:spcAft>
                <a:spcPts val="600"/>
              </a:spcAft>
              <a:buSzPct val="100000"/>
            </a:pPr>
            <a:r>
              <a:rPr lang="el-GR" altLang="el-GR" sz="7400" dirty="0" smtClean="0">
                <a:solidFill>
                  <a:srgbClr val="000000"/>
                </a:solidFill>
              </a:rPr>
              <a:t>Χρήστες </a:t>
            </a:r>
            <a:r>
              <a:rPr lang="el-GR" altLang="el-GR" sz="7400" dirty="0">
                <a:solidFill>
                  <a:srgbClr val="000000"/>
                </a:solidFill>
              </a:rPr>
              <a:t>(</a:t>
            </a:r>
            <a:r>
              <a:rPr lang="el-GR" altLang="el-GR" sz="7400" dirty="0" err="1">
                <a:solidFill>
                  <a:srgbClr val="000000"/>
                </a:solidFill>
              </a:rPr>
              <a:t>Users</a:t>
            </a:r>
            <a:r>
              <a:rPr lang="el-GR" altLang="el-GR" sz="7400" dirty="0">
                <a:solidFill>
                  <a:srgbClr val="000000"/>
                </a:solidFill>
              </a:rPr>
              <a:t>) </a:t>
            </a:r>
          </a:p>
          <a:p>
            <a:pPr marL="0" indent="0">
              <a:buSzPct val="45000"/>
              <a:buNone/>
            </a:pPr>
            <a:endParaRPr lang="en-US" altLang="el-GR" dirty="0">
              <a:solidFill>
                <a:srgbClr val="000000"/>
              </a:solidFill>
            </a:endParaRPr>
          </a:p>
          <a:p>
            <a:pPr marL="0" indent="0">
              <a:buSzPct val="45000"/>
              <a:buNone/>
            </a:pPr>
            <a:endParaRPr lang="el-GR" altLang="el-GR" dirty="0">
              <a:solidFill>
                <a:srgbClr val="000000"/>
              </a:solidFill>
            </a:endParaRPr>
          </a:p>
          <a:p>
            <a:pPr marL="0" indent="0">
              <a:buSzPct val="45000"/>
              <a:buNone/>
            </a:pPr>
            <a:r>
              <a:rPr lang="en-US" altLang="el-GR" dirty="0">
                <a:solidFill>
                  <a:srgbClr val="000000"/>
                </a:solidFill>
              </a:rPr>
              <a:t>   </a:t>
            </a:r>
          </a:p>
          <a:p>
            <a:pPr marL="0" indent="0">
              <a:buNone/>
            </a:pPr>
            <a:endParaRPr lang="el-GR"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19</a:t>
            </a:r>
            <a:endParaRPr lang="el-GR" dirty="0"/>
          </a:p>
        </p:txBody>
      </p:sp>
    </p:spTree>
    <p:extLst>
      <p:ext uri="{BB962C8B-B14F-4D97-AF65-F5344CB8AC3E}">
        <p14:creationId xmlns:p14="http://schemas.microsoft.com/office/powerpoint/2010/main" val="30816570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Γιατί χρησιμοποιούμε βάση </a:t>
            </a:r>
            <a:r>
              <a:rPr lang="el-GR" dirty="0" smtClean="0"/>
              <a:t>δεδομένων</a:t>
            </a:r>
            <a:endParaRPr lang="el-GR" dirty="0"/>
          </a:p>
        </p:txBody>
      </p:sp>
      <p:sp>
        <p:nvSpPr>
          <p:cNvPr id="3" name="Content Placeholder 2"/>
          <p:cNvSpPr>
            <a:spLocks noGrp="1"/>
          </p:cNvSpPr>
          <p:nvPr>
            <p:ph idx="1"/>
          </p:nvPr>
        </p:nvSpPr>
        <p:spPr/>
        <p:txBody>
          <a:bodyPr>
            <a:normAutofit/>
          </a:bodyPr>
          <a:lstStyle/>
          <a:p>
            <a:pPr marL="0" indent="0">
              <a:lnSpc>
                <a:spcPct val="120000"/>
              </a:lnSpc>
              <a:buSzPct val="45000"/>
              <a:buNone/>
            </a:pPr>
            <a:r>
              <a:rPr lang="el-GR" altLang="el-GR" sz="2400" dirty="0" smtClean="0">
                <a:solidFill>
                  <a:srgbClr val="000000"/>
                </a:solidFill>
              </a:rPr>
              <a:t>Ο </a:t>
            </a:r>
            <a:r>
              <a:rPr lang="el-GR" altLang="el-GR" sz="2400" dirty="0">
                <a:solidFill>
                  <a:srgbClr val="000000"/>
                </a:solidFill>
              </a:rPr>
              <a:t>βασικός λόγος χρησιμοποίησης συστημάτων βάσεων </a:t>
            </a:r>
            <a:r>
              <a:rPr lang="el-GR" altLang="el-GR" sz="2400" dirty="0" smtClean="0">
                <a:solidFill>
                  <a:srgbClr val="000000"/>
                </a:solidFill>
              </a:rPr>
              <a:t>δεδομένων </a:t>
            </a:r>
            <a:r>
              <a:rPr lang="el-GR" altLang="el-GR" sz="2400" dirty="0">
                <a:solidFill>
                  <a:srgbClr val="000000"/>
                </a:solidFill>
              </a:rPr>
              <a:t>σε μία επιχείρηση ή ένα οργανισμό είναι το </a:t>
            </a:r>
            <a:r>
              <a:rPr lang="el-GR" altLang="el-GR" sz="2400" dirty="0" smtClean="0">
                <a:solidFill>
                  <a:srgbClr val="000000"/>
                </a:solidFill>
              </a:rPr>
              <a:t>γεγονός </a:t>
            </a:r>
            <a:r>
              <a:rPr lang="el-GR" altLang="el-GR" sz="2400" dirty="0">
                <a:solidFill>
                  <a:srgbClr val="000000"/>
                </a:solidFill>
              </a:rPr>
              <a:t>ότι ένα τέτοιο σύστημα οργάνωσης και ανάκτησης </a:t>
            </a:r>
            <a:r>
              <a:rPr lang="el-GR" altLang="el-GR" sz="2400" dirty="0" smtClean="0">
                <a:solidFill>
                  <a:srgbClr val="000000"/>
                </a:solidFill>
              </a:rPr>
              <a:t>δεδομένων</a:t>
            </a:r>
            <a:r>
              <a:rPr lang="el-GR" altLang="el-GR" sz="2400" dirty="0">
                <a:solidFill>
                  <a:srgbClr val="000000"/>
                </a:solidFill>
              </a:rPr>
              <a:t>, “οικοδομείται” με την εποπτεία και την </a:t>
            </a:r>
            <a:r>
              <a:rPr lang="el-GR" altLang="el-GR" sz="2400" dirty="0" smtClean="0">
                <a:solidFill>
                  <a:srgbClr val="000000"/>
                </a:solidFill>
              </a:rPr>
              <a:t>καθοδήγηση </a:t>
            </a:r>
            <a:r>
              <a:rPr lang="el-GR" altLang="el-GR" sz="2400" dirty="0">
                <a:solidFill>
                  <a:srgbClr val="000000"/>
                </a:solidFill>
              </a:rPr>
              <a:t>του οργανισμού ή της επιχείρησης ώστε να </a:t>
            </a:r>
            <a:r>
              <a:rPr lang="el-GR" altLang="el-GR" sz="2400" dirty="0" smtClean="0">
                <a:solidFill>
                  <a:srgbClr val="000000"/>
                </a:solidFill>
              </a:rPr>
              <a:t>καλύψει </a:t>
            </a:r>
            <a:r>
              <a:rPr lang="el-GR" altLang="el-GR" sz="2400" dirty="0">
                <a:solidFill>
                  <a:srgbClr val="000000"/>
                </a:solidFill>
              </a:rPr>
              <a:t>τις ανάγκες του συνόλου των τμημάτων και εφοδιάζει </a:t>
            </a:r>
            <a:r>
              <a:rPr lang="el-GR" altLang="el-GR" sz="2400" dirty="0" smtClean="0">
                <a:solidFill>
                  <a:srgbClr val="000000"/>
                </a:solidFill>
              </a:rPr>
              <a:t>τον </a:t>
            </a:r>
            <a:r>
              <a:rPr lang="el-GR" altLang="el-GR" sz="2400" dirty="0">
                <a:solidFill>
                  <a:srgbClr val="000000"/>
                </a:solidFill>
              </a:rPr>
              <a:t>οργανισμό ή την επιχείρηση με Κεντρικό έλεγχο </a:t>
            </a:r>
            <a:r>
              <a:rPr lang="el-GR" altLang="el-GR" sz="2400" dirty="0" smtClean="0">
                <a:solidFill>
                  <a:srgbClr val="000000"/>
                </a:solidFill>
              </a:rPr>
              <a:t>(</a:t>
            </a:r>
            <a:r>
              <a:rPr lang="el-GR" altLang="el-GR" sz="2400" dirty="0" err="1">
                <a:solidFill>
                  <a:srgbClr val="000000"/>
                </a:solidFill>
              </a:rPr>
              <a:t>centralized</a:t>
            </a:r>
            <a:r>
              <a:rPr lang="el-GR" altLang="el-GR" sz="2400" dirty="0">
                <a:solidFill>
                  <a:srgbClr val="000000"/>
                </a:solidFill>
              </a:rPr>
              <a:t> </a:t>
            </a:r>
            <a:r>
              <a:rPr lang="el-GR" altLang="el-GR" sz="2400" dirty="0" err="1">
                <a:solidFill>
                  <a:srgbClr val="000000"/>
                </a:solidFill>
              </a:rPr>
              <a:t>control</a:t>
            </a:r>
            <a:r>
              <a:rPr lang="el-GR" altLang="el-GR" sz="2400" dirty="0">
                <a:solidFill>
                  <a:srgbClr val="000000"/>
                </a:solidFill>
              </a:rPr>
              <a:t>) των λειτουργικών στοιχείων </a:t>
            </a:r>
            <a:r>
              <a:rPr lang="el-GR" altLang="el-GR" sz="2400" dirty="0" smtClean="0">
                <a:solidFill>
                  <a:srgbClr val="000000"/>
                </a:solidFill>
              </a:rPr>
              <a:t>(</a:t>
            </a:r>
            <a:r>
              <a:rPr lang="el-GR" altLang="el-GR" sz="2400" dirty="0" err="1">
                <a:solidFill>
                  <a:srgbClr val="000000"/>
                </a:solidFill>
              </a:rPr>
              <a:t>operational</a:t>
            </a:r>
            <a:r>
              <a:rPr lang="el-GR" altLang="el-GR" sz="2400" dirty="0">
                <a:solidFill>
                  <a:srgbClr val="000000"/>
                </a:solidFill>
              </a:rPr>
              <a:t> </a:t>
            </a:r>
            <a:r>
              <a:rPr lang="el-GR" altLang="el-GR" sz="2400" dirty="0" err="1">
                <a:solidFill>
                  <a:srgbClr val="000000"/>
                </a:solidFill>
              </a:rPr>
              <a:t>data</a:t>
            </a:r>
            <a:r>
              <a:rPr lang="el-GR" altLang="el-GR" sz="2400" dirty="0">
                <a:solidFill>
                  <a:srgbClr val="000000"/>
                </a:solidFill>
              </a:rPr>
              <a:t>) του. </a:t>
            </a:r>
            <a:endParaRPr lang="en-US" altLang="el-GR" sz="2400" dirty="0">
              <a:solidFill>
                <a:srgbClr val="000000"/>
              </a:solidFill>
            </a:endParaRPr>
          </a:p>
          <a:p>
            <a:pPr>
              <a:buSzPct val="45000"/>
            </a:pPr>
            <a:endParaRPr lang="el-GR" altLang="el-GR" dirty="0">
              <a:solidFill>
                <a:srgbClr val="000000"/>
              </a:solidFill>
              <a:latin typeface="Arial" charset="0"/>
            </a:endParaRPr>
          </a:p>
          <a:p>
            <a:pPr>
              <a:buSzPct val="45000"/>
              <a:buNone/>
            </a:pPr>
            <a:r>
              <a:rPr lang="en-US" altLang="el-GR" dirty="0">
                <a:solidFill>
                  <a:srgbClr val="000000"/>
                </a:solidFill>
                <a:latin typeface="Arial" charset="0"/>
              </a:rPr>
              <a:t>   </a:t>
            </a:r>
          </a:p>
          <a:p>
            <a:endParaRPr lang="el-GR"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n-US" dirty="0" smtClean="0"/>
              <a:t>20</a:t>
            </a:r>
            <a:endParaRPr lang="el-GR" dirty="0"/>
          </a:p>
        </p:txBody>
      </p:sp>
    </p:spTree>
    <p:extLst>
      <p:ext uri="{BB962C8B-B14F-4D97-AF65-F5344CB8AC3E}">
        <p14:creationId xmlns:p14="http://schemas.microsoft.com/office/powerpoint/2010/main" val="12866096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 Τίτλος"/>
          <p:cNvSpPr>
            <a:spLocks noGrp="1"/>
          </p:cNvSpPr>
          <p:nvPr>
            <p:ph type="ctrTitle"/>
          </p:nvPr>
        </p:nvSpPr>
        <p:spPr/>
        <p:txBody>
          <a:bodyPr>
            <a:noAutofit/>
          </a:bodyPr>
          <a:lstStyle/>
          <a:p>
            <a:r>
              <a:rPr lang="el-GR" altLang="el-GR" sz="3600" b="1" dirty="0" smtClean="0"/>
              <a:t>Τι είναι βάση δεδομένων στα διάφορα μοντέλα δεδομένων</a:t>
            </a:r>
            <a:endParaRPr lang="el-GR" altLang="el-GR" sz="3600" dirty="0" smtClean="0"/>
          </a:p>
        </p:txBody>
      </p:sp>
      <p:sp>
        <p:nvSpPr>
          <p:cNvPr id="3" name="Subtitle 2"/>
          <p:cNvSpPr>
            <a:spLocks noGrp="1"/>
          </p:cNvSpPr>
          <p:nvPr>
            <p:ph type="subTitle" idx="1"/>
          </p:nvPr>
        </p:nvSpPr>
        <p:spPr/>
        <p:txBody>
          <a:bodyPr/>
          <a:lstStyle/>
          <a:p>
            <a:endParaRPr lang="el-G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21</a:t>
            </a:r>
            <a:endParaRPr lang="el-GR" dirty="0"/>
          </a:p>
        </p:txBody>
      </p:sp>
    </p:spTree>
    <p:extLst>
      <p:ext uri="{BB962C8B-B14F-4D97-AF65-F5344CB8AC3E}">
        <p14:creationId xmlns:p14="http://schemas.microsoft.com/office/powerpoint/2010/main" val="36492038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 Τίτλος"/>
          <p:cNvSpPr>
            <a:spLocks noGrp="1"/>
          </p:cNvSpPr>
          <p:nvPr>
            <p:ph type="title"/>
          </p:nvPr>
        </p:nvSpPr>
        <p:spPr/>
        <p:txBody>
          <a:bodyPr>
            <a:normAutofit/>
          </a:bodyPr>
          <a:lstStyle/>
          <a:p>
            <a:r>
              <a:rPr lang="el-GR" altLang="el-GR" sz="3600" dirty="0" smtClean="0"/>
              <a:t>Ιεραρχική βάση δεδομένων</a:t>
            </a:r>
          </a:p>
        </p:txBody>
      </p:sp>
      <p:sp>
        <p:nvSpPr>
          <p:cNvPr id="37891" name="2 - Υπότιτλος"/>
          <p:cNvSpPr>
            <a:spLocks noGrp="1"/>
          </p:cNvSpPr>
          <p:nvPr>
            <p:ph idx="1"/>
          </p:nvPr>
        </p:nvSpPr>
        <p:spPr>
          <a:xfrm>
            <a:off x="457200" y="1196752"/>
            <a:ext cx="5122912" cy="5040560"/>
          </a:xfrm>
        </p:spPr>
        <p:txBody>
          <a:bodyPr>
            <a:normAutofit lnSpcReduction="10000"/>
          </a:bodyPr>
          <a:lstStyle/>
          <a:p>
            <a:pPr algn="l"/>
            <a:r>
              <a:rPr lang="el-GR" altLang="el-GR" sz="2400" dirty="0" smtClean="0"/>
              <a:t>Μία ιεραρχική βάση δεδομένων  είναι μία βάση που έχει “οικοδομηθεί” σαν ένα δέντρο συσχετισμένων τύπων εγγραφών (</a:t>
            </a:r>
            <a:r>
              <a:rPr lang="en-US" altLang="el-GR" sz="2400" dirty="0" smtClean="0"/>
              <a:t>record types</a:t>
            </a:r>
            <a:r>
              <a:rPr lang="el-GR" altLang="el-GR" sz="2400" dirty="0" smtClean="0"/>
              <a:t>).</a:t>
            </a:r>
            <a:r>
              <a:rPr lang="en-US" altLang="el-GR" sz="2400" dirty="0" smtClean="0"/>
              <a:t> </a:t>
            </a:r>
            <a:endParaRPr lang="el-GR" altLang="el-GR" sz="2400" dirty="0" smtClean="0"/>
          </a:p>
          <a:p>
            <a:pPr algn="l"/>
            <a:r>
              <a:rPr lang="el-GR" altLang="el-GR" sz="2400" dirty="0" smtClean="0"/>
              <a:t>Όλες οι ιεραρχικές βάσεις δεδομένων έχουν μία και μόνο μία  “ρίζα”. Αυτή η “ρίζα” - τύπος δεδομένων μπορεί να συμμετέχει σε 1:</a:t>
            </a:r>
            <a:r>
              <a:rPr lang="en-US" altLang="el-GR" sz="2400" dirty="0" smtClean="0"/>
              <a:t>M </a:t>
            </a:r>
            <a:r>
              <a:rPr lang="el-GR" altLang="el-GR" sz="2400" dirty="0" smtClean="0"/>
              <a:t>συσχετίσεις  με οποιοδήποτε αριθμό τύπων δεδομένων - “παιδιών”. Κάθε “παιδί” μπορεί επίσης να έχει “παιδιά”- τύπους δεδομένων.</a:t>
            </a: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22</a:t>
            </a:r>
            <a:endParaRPr lang="el-GR"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7946" y="2852936"/>
            <a:ext cx="3638550" cy="3400425"/>
          </a:xfrm>
          <a:prstGeom prst="rect">
            <a:avLst/>
          </a:prstGeom>
        </p:spPr>
      </p:pic>
    </p:spTree>
    <p:extLst>
      <p:ext uri="{BB962C8B-B14F-4D97-AF65-F5344CB8AC3E}">
        <p14:creationId xmlns:p14="http://schemas.microsoft.com/office/powerpoint/2010/main" val="1786702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 Τίτλος"/>
          <p:cNvSpPr>
            <a:spLocks noGrp="1"/>
          </p:cNvSpPr>
          <p:nvPr>
            <p:ph type="title"/>
          </p:nvPr>
        </p:nvSpPr>
        <p:spPr/>
        <p:txBody>
          <a:bodyPr>
            <a:normAutofit/>
          </a:bodyPr>
          <a:lstStyle/>
          <a:p>
            <a:r>
              <a:rPr lang="el-GR" altLang="el-GR" sz="3600" dirty="0" smtClean="0"/>
              <a:t>Δικτυωτή βάση δεδομένων </a:t>
            </a:r>
          </a:p>
        </p:txBody>
      </p:sp>
      <p:sp>
        <p:nvSpPr>
          <p:cNvPr id="38915" name="2 - Υπότιτλος"/>
          <p:cNvSpPr>
            <a:spLocks noGrp="1"/>
          </p:cNvSpPr>
          <p:nvPr>
            <p:ph idx="1"/>
          </p:nvPr>
        </p:nvSpPr>
        <p:spPr/>
        <p:txBody>
          <a:bodyPr>
            <a:normAutofit/>
          </a:bodyPr>
          <a:lstStyle/>
          <a:p>
            <a:pPr algn="l">
              <a:spcAft>
                <a:spcPts val="600"/>
              </a:spcAft>
            </a:pPr>
            <a:r>
              <a:rPr lang="el-GR" altLang="el-GR" sz="2400" dirty="0" smtClean="0"/>
              <a:t>Μια δικτυωτή βάση δεδομένων αποτελείται από μία συλλογή τύπων εγγραφών.  Οι τύποι εγγραφών συνδέονται μεταξύ τους με ειδικές συνδέσεις (</a:t>
            </a:r>
            <a:r>
              <a:rPr lang="en-US" altLang="el-GR" sz="2400" dirty="0" smtClean="0"/>
              <a:t>links</a:t>
            </a:r>
            <a:r>
              <a:rPr lang="el-GR" altLang="el-GR" sz="2400" dirty="0" smtClean="0"/>
              <a:t>). </a:t>
            </a:r>
            <a:endParaRPr lang="el-GR" altLang="el-GR" sz="2400" dirty="0"/>
          </a:p>
          <a:p>
            <a:pPr algn="l">
              <a:spcAft>
                <a:spcPts val="600"/>
              </a:spcAft>
            </a:pPr>
            <a:r>
              <a:rPr lang="el-GR" altLang="el-GR" sz="2400" dirty="0" smtClean="0"/>
              <a:t>Μία σύνδεση αναπαριστά μία συσχέτιση 1:</a:t>
            </a:r>
            <a:r>
              <a:rPr lang="en-US" altLang="el-GR" sz="2400" dirty="0" smtClean="0"/>
              <a:t>M</a:t>
            </a:r>
            <a:r>
              <a:rPr lang="el-GR" altLang="el-GR" sz="2400" dirty="0" smtClean="0"/>
              <a:t> ανάμεσα σε μία εγγραφή  ενός τύπου (που ονομάζεται Ιδιοκτήτης - “</a:t>
            </a:r>
            <a:r>
              <a:rPr lang="en-US" altLang="el-GR" sz="2400" dirty="0" smtClean="0"/>
              <a:t>owner</a:t>
            </a:r>
            <a:r>
              <a:rPr lang="el-GR" altLang="el-GR" sz="2400" dirty="0" smtClean="0"/>
              <a:t>”) και σε ένα σύνολο εγγραφών (</a:t>
            </a:r>
            <a:r>
              <a:rPr lang="en-US" altLang="el-GR" sz="2400" dirty="0" smtClean="0"/>
              <a:t>set of records</a:t>
            </a:r>
            <a:r>
              <a:rPr lang="el-GR" altLang="el-GR" sz="2400" dirty="0" smtClean="0"/>
              <a:t>)  ενός άλλου τύπου (που ονομάζονται μέλη - “</a:t>
            </a:r>
            <a:r>
              <a:rPr lang="en-US" altLang="el-GR" sz="2400" dirty="0" smtClean="0"/>
              <a:t>the members</a:t>
            </a:r>
            <a:r>
              <a:rPr lang="el-GR" altLang="el-GR" sz="2400" dirty="0" smtClean="0"/>
              <a:t>”), π.χ.</a:t>
            </a:r>
            <a:r>
              <a:rPr lang="fr-FR" altLang="el-GR" sz="2400" dirty="0" smtClean="0"/>
              <a:t> </a:t>
            </a:r>
            <a:r>
              <a:rPr lang="en-US" altLang="el-GR" sz="2400" dirty="0" smtClean="0"/>
              <a:t>Assign </a:t>
            </a:r>
            <a:r>
              <a:rPr lang="el-GR" altLang="el-GR" sz="2400" dirty="0" smtClean="0"/>
              <a:t>είναι μέλος και </a:t>
            </a:r>
            <a:r>
              <a:rPr lang="en-US" altLang="el-GR" sz="2400" dirty="0" smtClean="0"/>
              <a:t>EMP, PROJ </a:t>
            </a:r>
            <a:r>
              <a:rPr lang="el-GR" altLang="el-GR" sz="2400" dirty="0" smtClean="0"/>
              <a:t>ιδιοκτήτες.  </a:t>
            </a: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23</a:t>
            </a:r>
            <a:endParaRPr lang="el-GR"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4488135"/>
            <a:ext cx="4286250" cy="2181225"/>
          </a:xfrm>
          <a:prstGeom prst="rect">
            <a:avLst/>
          </a:prstGeom>
        </p:spPr>
      </p:pic>
    </p:spTree>
    <p:extLst>
      <p:ext uri="{BB962C8B-B14F-4D97-AF65-F5344CB8AC3E}">
        <p14:creationId xmlns:p14="http://schemas.microsoft.com/office/powerpoint/2010/main" val="20666046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 Τίτλος"/>
          <p:cNvSpPr>
            <a:spLocks noGrp="1"/>
          </p:cNvSpPr>
          <p:nvPr>
            <p:ph type="title"/>
          </p:nvPr>
        </p:nvSpPr>
        <p:spPr/>
        <p:txBody>
          <a:bodyPr/>
          <a:lstStyle/>
          <a:p>
            <a:r>
              <a:rPr lang="el-GR" altLang="el-GR" dirty="0" smtClean="0"/>
              <a:t>Διαφορά </a:t>
            </a:r>
          </a:p>
        </p:txBody>
      </p:sp>
      <p:sp>
        <p:nvSpPr>
          <p:cNvPr id="39939" name="2 - Υπότιτλος"/>
          <p:cNvSpPr>
            <a:spLocks noGrp="1"/>
          </p:cNvSpPr>
          <p:nvPr>
            <p:ph idx="1"/>
          </p:nvPr>
        </p:nvSpPr>
        <p:spPr/>
        <p:txBody>
          <a:bodyPr>
            <a:normAutofit/>
          </a:bodyPr>
          <a:lstStyle/>
          <a:p>
            <a:pPr algn="l"/>
            <a:r>
              <a:rPr lang="el-GR" altLang="el-GR" sz="2400" dirty="0" smtClean="0"/>
              <a:t>Η κύρια διαφορά μιας δικτυωτής βάσης δεδομένων από την ιεραρχική βάση  συνίσταται στο γεγονός ότι δεν υπάρχει περιορισμός στον αριθμό και την κατεύθυνση των συνδέσεων που μπορούμε να ορίσουμε ανάμεσα σε τύπους εγγραφών. Επίσης , δεν υπάρχει  ανάγκη για τύπο εγγραφής “ρίζα”.</a:t>
            </a: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24</a:t>
            </a:r>
            <a:endParaRPr lang="el-GR" dirty="0"/>
          </a:p>
        </p:txBody>
      </p:sp>
    </p:spTree>
    <p:extLst>
      <p:ext uri="{BB962C8B-B14F-4D97-AF65-F5344CB8AC3E}">
        <p14:creationId xmlns:p14="http://schemas.microsoft.com/office/powerpoint/2010/main" val="5958772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440160"/>
          </a:xfrm>
        </p:spPr>
        <p:txBody>
          <a:bodyPr>
            <a:normAutofit/>
          </a:bodyPr>
          <a:lstStyle/>
          <a:p>
            <a:r>
              <a:rPr lang="el-GR" dirty="0" smtClean="0">
                <a:solidFill>
                  <a:schemeClr val="accent4"/>
                </a:solidFill>
              </a:rPr>
              <a:t>Σχεσιακό μοντέλο </a:t>
            </a:r>
            <a:br>
              <a:rPr lang="el-GR" dirty="0" smtClean="0">
                <a:solidFill>
                  <a:schemeClr val="accent4"/>
                </a:solidFill>
              </a:rPr>
            </a:br>
            <a:r>
              <a:rPr lang="el-GR" dirty="0" smtClean="0">
                <a:solidFill>
                  <a:schemeClr val="accent4"/>
                </a:solidFill>
              </a:rPr>
              <a:t>Σχεσιακή βάση δεδομένων</a:t>
            </a:r>
            <a:endParaRPr lang="el-GR"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25</a:t>
            </a:fld>
            <a:endParaRPr lang="el-GR"/>
          </a:p>
        </p:txBody>
      </p:sp>
      <p:sp>
        <p:nvSpPr>
          <p:cNvPr id="3" name="Rectangle 2"/>
          <p:cNvSpPr/>
          <p:nvPr/>
        </p:nvSpPr>
        <p:spPr>
          <a:xfrm>
            <a:off x="251520" y="1844824"/>
            <a:ext cx="6912768" cy="5632311"/>
          </a:xfrm>
          <a:prstGeom prst="rect">
            <a:avLst/>
          </a:prstGeom>
        </p:spPr>
        <p:txBody>
          <a:bodyPr wrap="square">
            <a:spAutoFit/>
          </a:bodyPr>
          <a:lstStyle/>
          <a:p>
            <a:r>
              <a:rPr lang="el-GR" altLang="el-GR" sz="2400" b="1" dirty="0" smtClean="0">
                <a:solidFill>
                  <a:schemeClr val="accent4"/>
                </a:solidFill>
                <a:cs typeface="Arial" charset="0"/>
              </a:rPr>
              <a:t>Πρέπει να μάθετε τις έννοιες</a:t>
            </a:r>
            <a:r>
              <a:rPr lang="en-US" altLang="el-GR" sz="2400" b="1" dirty="0">
                <a:solidFill>
                  <a:schemeClr val="accent4"/>
                </a:solidFill>
                <a:cs typeface="Arial" charset="0"/>
              </a:rPr>
              <a:t>:</a:t>
            </a:r>
          </a:p>
          <a:p>
            <a:pPr marL="357188" indent="0">
              <a:buNone/>
            </a:pPr>
            <a:r>
              <a:rPr lang="el-GR" altLang="el-GR" sz="2400" dirty="0">
                <a:cs typeface="Arial" charset="0"/>
              </a:rPr>
              <a:t>Σχεσιακό </a:t>
            </a:r>
            <a:r>
              <a:rPr lang="el-GR" altLang="el-GR" sz="2400" dirty="0" smtClean="0">
                <a:cs typeface="Arial" charset="0"/>
              </a:rPr>
              <a:t>μοντέλο. Όλα τα </a:t>
            </a:r>
            <a:endParaRPr lang="en-US" altLang="el-GR" sz="2400" dirty="0" smtClean="0">
              <a:cs typeface="Arial" charset="0"/>
            </a:endParaRPr>
          </a:p>
          <a:p>
            <a:pPr marL="357188" indent="0">
              <a:buNone/>
            </a:pPr>
            <a:r>
              <a:rPr lang="en-US" altLang="el-GR" sz="2400" dirty="0" smtClean="0">
                <a:cs typeface="Arial" charset="0"/>
              </a:rPr>
              <a:t>   </a:t>
            </a:r>
            <a:r>
              <a:rPr lang="el-GR" altLang="el-GR" sz="2400" dirty="0" smtClean="0">
                <a:cs typeface="Arial" charset="0"/>
              </a:rPr>
              <a:t>βλέπουμε σαν πίνακες </a:t>
            </a:r>
            <a:r>
              <a:rPr lang="el-GR" altLang="el-GR" sz="2400" dirty="0">
                <a:cs typeface="Arial" charset="0"/>
              </a:rPr>
              <a:t/>
            </a:r>
            <a:br>
              <a:rPr lang="el-GR" altLang="el-GR" sz="2400" dirty="0">
                <a:cs typeface="Arial" charset="0"/>
              </a:rPr>
            </a:br>
            <a:r>
              <a:rPr lang="el-GR" altLang="el-GR" sz="2400" dirty="0">
                <a:cs typeface="Arial" charset="0"/>
              </a:rPr>
              <a:t>Σχεσιακή βάση </a:t>
            </a:r>
            <a:r>
              <a:rPr lang="el-GR" altLang="el-GR" sz="2400" dirty="0" smtClean="0">
                <a:cs typeface="Arial" charset="0"/>
              </a:rPr>
              <a:t>δεδομένων. Πρέπει </a:t>
            </a:r>
            <a:endParaRPr lang="en-US" altLang="el-GR" sz="2400" dirty="0" smtClean="0">
              <a:cs typeface="Arial" charset="0"/>
            </a:endParaRPr>
          </a:p>
          <a:p>
            <a:pPr marL="357188" indent="0">
              <a:buNone/>
            </a:pPr>
            <a:r>
              <a:rPr lang="el-GR" altLang="el-GR" sz="2400" dirty="0" smtClean="0">
                <a:cs typeface="Arial" charset="0"/>
              </a:rPr>
              <a:t>να γράψουμε προγράμματα για να κατασκευάσουμε τους πίνακες και να γράφουμε τα δεδομένα-στοιχεία σε αυτούς</a:t>
            </a:r>
          </a:p>
          <a:p>
            <a:pPr marL="357188" indent="0">
              <a:buNone/>
            </a:pPr>
            <a:endParaRPr lang="el-GR" altLang="el-GR" sz="2400" dirty="0">
              <a:cs typeface="Arial" charset="0"/>
            </a:endParaRPr>
          </a:p>
          <a:p>
            <a:pPr marL="357188" indent="0">
              <a:buNone/>
            </a:pPr>
            <a:r>
              <a:rPr lang="el-GR" altLang="el-GR" sz="2400" b="1" dirty="0" smtClean="0">
                <a:solidFill>
                  <a:schemeClr val="accent4"/>
                </a:solidFill>
                <a:cs typeface="Arial" charset="0"/>
              </a:rPr>
              <a:t>Επεξήγηση με παράδειγμα</a:t>
            </a:r>
          </a:p>
          <a:p>
            <a:pPr marL="357188" indent="0">
              <a:buNone/>
            </a:pPr>
            <a:r>
              <a:rPr lang="el-GR" altLang="el-GR" sz="2400" dirty="0" smtClean="0">
                <a:solidFill>
                  <a:srgbClr val="000000"/>
                </a:solidFill>
              </a:rPr>
              <a:t>Θα </a:t>
            </a:r>
            <a:r>
              <a:rPr lang="el-GR" altLang="el-GR" sz="2400" dirty="0">
                <a:solidFill>
                  <a:srgbClr val="000000"/>
                </a:solidFill>
              </a:rPr>
              <a:t>δείτε </a:t>
            </a:r>
            <a:r>
              <a:rPr lang="el-GR" altLang="el-GR" sz="2400" dirty="0" smtClean="0">
                <a:solidFill>
                  <a:srgbClr val="000000"/>
                </a:solidFill>
              </a:rPr>
              <a:t>μια βάση εφοδιασμού ανταλλακτικών από προμηθευτές. Θα δούμε 4 προμηθευτές και 4 ανταλλακτικά. Θα δούμε και 6 εφοδιασμούς.</a:t>
            </a:r>
            <a:endParaRPr lang="el-GR" altLang="el-GR" sz="2400" dirty="0" smtClean="0">
              <a:solidFill>
                <a:srgbClr val="000000"/>
              </a:solidFill>
              <a:cs typeface="Arial" charset="0"/>
            </a:endParaRPr>
          </a:p>
          <a:p>
            <a:pPr marL="357188" indent="0">
              <a:buNone/>
            </a:pPr>
            <a:endParaRPr lang="el-GR" altLang="el-GR" sz="2400" dirty="0" smtClean="0">
              <a:cs typeface="Arial" charset="0"/>
            </a:endParaRPr>
          </a:p>
          <a:p>
            <a:pPr marL="357188" indent="0">
              <a:buNone/>
            </a:pPr>
            <a:endParaRPr lang="el-GR" altLang="el-GR" sz="2400" dirty="0" smtClean="0">
              <a:cs typeface="Arial" charset="0"/>
            </a:endParaRPr>
          </a:p>
        </p:txBody>
      </p:sp>
      <p:sp>
        <p:nvSpPr>
          <p:cNvPr id="6" name="Content Placeholder 5"/>
          <p:cNvSpPr>
            <a:spLocks noGrp="1"/>
          </p:cNvSpPr>
          <p:nvPr>
            <p:ph idx="1"/>
          </p:nvPr>
        </p:nvSpPr>
        <p:spPr/>
        <p:txBody>
          <a:bodyPr/>
          <a:lstStyle/>
          <a:p>
            <a:endParaRPr lang="el-GR"/>
          </a:p>
        </p:txBody>
      </p:sp>
      <p:pic>
        <p:nvPicPr>
          <p:cNvPr id="7" name="Picture 7"/>
          <p:cNvPicPr>
            <a:picLocks noChangeAspect="1" noChangeArrowheads="1"/>
          </p:cNvPicPr>
          <p:nvPr/>
        </p:nvPicPr>
        <p:blipFill>
          <a:blip r:embed="rId2" cstate="print"/>
          <a:srcRect/>
          <a:stretch>
            <a:fillRect/>
          </a:stretch>
        </p:blipFill>
        <p:spPr bwMode="auto">
          <a:xfrm>
            <a:off x="35496" y="291877"/>
            <a:ext cx="1066800" cy="904875"/>
          </a:xfrm>
          <a:prstGeom prst="rect">
            <a:avLst/>
          </a:prstGeom>
          <a:noFill/>
          <a:ln w="9525">
            <a:noFill/>
            <a:round/>
            <a:headEnd/>
            <a:tailEnd/>
          </a:ln>
        </p:spPr>
      </p:pic>
    </p:spTree>
    <p:extLst>
      <p:ext uri="{BB962C8B-B14F-4D97-AF65-F5344CB8AC3E}">
        <p14:creationId xmlns:p14="http://schemas.microsoft.com/office/powerpoint/2010/main" val="26799195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1 - Τίτλος"/>
          <p:cNvSpPr>
            <a:spLocks noGrp="1"/>
          </p:cNvSpPr>
          <p:nvPr>
            <p:ph type="title"/>
          </p:nvPr>
        </p:nvSpPr>
        <p:spPr/>
        <p:txBody>
          <a:bodyPr>
            <a:noAutofit/>
          </a:bodyPr>
          <a:lstStyle/>
          <a:p>
            <a:r>
              <a:rPr lang="el-GR" altLang="el-GR" sz="3400" dirty="0" smtClean="0"/>
              <a:t>Σχεσιακό μοντέλο βάση δεδομένων - Παράδειγμα</a:t>
            </a:r>
          </a:p>
        </p:txBody>
      </p:sp>
      <p:graphicFrame>
        <p:nvGraphicFramePr>
          <p:cNvPr id="3" name="Table 2"/>
          <p:cNvGraphicFramePr>
            <a:graphicFrameLocks noGrp="1"/>
          </p:cNvGraphicFramePr>
          <p:nvPr>
            <p:extLst>
              <p:ext uri="{D42A27DB-BD31-4B8C-83A1-F6EECF244321}">
                <p14:modId xmlns:p14="http://schemas.microsoft.com/office/powerpoint/2010/main" val="3836468522"/>
              </p:ext>
            </p:extLst>
          </p:nvPr>
        </p:nvGraphicFramePr>
        <p:xfrm>
          <a:off x="5220072" y="4402228"/>
          <a:ext cx="3718417" cy="2208276"/>
        </p:xfrm>
        <a:graphic>
          <a:graphicData uri="http://schemas.openxmlformats.org/drawingml/2006/table">
            <a:tbl>
              <a:tblPr firstRow="1" firstCol="1" bandRow="1">
                <a:tableStyleId>{5C22544A-7EE6-4342-B048-85BDC9FD1C3A}</a:tableStyleId>
              </a:tblPr>
              <a:tblGrid>
                <a:gridCol w="805594"/>
                <a:gridCol w="805594"/>
                <a:gridCol w="805594"/>
                <a:gridCol w="1301635"/>
              </a:tblGrid>
              <a:tr h="0">
                <a:tc>
                  <a:txBody>
                    <a:bodyPr/>
                    <a:lstStyle/>
                    <a:p>
                      <a:pPr algn="just" hangingPunct="0">
                        <a:lnSpc>
                          <a:spcPct val="115000"/>
                        </a:lnSpc>
                        <a:spcAft>
                          <a:spcPts val="0"/>
                        </a:spcAft>
                      </a:pPr>
                      <a:r>
                        <a:rPr lang="el-GR" sz="1800" dirty="0">
                          <a:effectLst/>
                        </a:rPr>
                        <a:t>SNO</a:t>
                      </a:r>
                      <a:endParaRPr lang="el-GR" sz="1200" dirty="0">
                        <a:effectLst/>
                        <a:latin typeface="Times New Roman"/>
                        <a:ea typeface="Times New Roman"/>
                      </a:endParaRPr>
                    </a:p>
                  </a:txBody>
                  <a:tcPr marL="68580" marR="68580" marT="0" marB="0">
                    <a:solidFill>
                      <a:schemeClr val="accent1">
                        <a:lumMod val="75000"/>
                      </a:schemeClr>
                    </a:solidFill>
                  </a:tcPr>
                </a:tc>
                <a:tc>
                  <a:txBody>
                    <a:bodyPr/>
                    <a:lstStyle/>
                    <a:p>
                      <a:pPr algn="just" hangingPunct="0">
                        <a:lnSpc>
                          <a:spcPct val="115000"/>
                        </a:lnSpc>
                        <a:spcAft>
                          <a:spcPts val="0"/>
                        </a:spcAft>
                      </a:pPr>
                      <a:r>
                        <a:rPr lang="el-GR" sz="1800" dirty="0">
                          <a:effectLst/>
                        </a:rPr>
                        <a:t>PNO </a:t>
                      </a:r>
                      <a:endParaRPr lang="el-GR" sz="1200" dirty="0">
                        <a:effectLst/>
                        <a:latin typeface="Times New Roman"/>
                        <a:ea typeface="Times New Roman"/>
                      </a:endParaRPr>
                    </a:p>
                  </a:txBody>
                  <a:tcPr marL="68580" marR="68580" marT="0" marB="0">
                    <a:solidFill>
                      <a:schemeClr val="accent1">
                        <a:lumMod val="75000"/>
                      </a:schemeClr>
                    </a:solidFill>
                  </a:tcPr>
                </a:tc>
                <a:tc>
                  <a:txBody>
                    <a:bodyPr/>
                    <a:lstStyle/>
                    <a:p>
                      <a:pPr algn="just" hangingPunct="0">
                        <a:lnSpc>
                          <a:spcPct val="115000"/>
                        </a:lnSpc>
                        <a:spcAft>
                          <a:spcPts val="0"/>
                        </a:spcAft>
                      </a:pPr>
                      <a:r>
                        <a:rPr lang="el-GR" sz="1800" dirty="0">
                          <a:effectLst/>
                        </a:rPr>
                        <a:t>QTY</a:t>
                      </a:r>
                      <a:endParaRPr lang="el-GR" sz="1200" dirty="0">
                        <a:effectLst/>
                        <a:latin typeface="Times New Roman"/>
                        <a:ea typeface="Times New Roman"/>
                      </a:endParaRPr>
                    </a:p>
                  </a:txBody>
                  <a:tcPr marL="68580" marR="68580" marT="0" marB="0">
                    <a:solidFill>
                      <a:schemeClr val="accent1">
                        <a:lumMod val="75000"/>
                      </a:schemeClr>
                    </a:solidFill>
                  </a:tcPr>
                </a:tc>
                <a:tc>
                  <a:txBody>
                    <a:bodyPr/>
                    <a:lstStyle/>
                    <a:p>
                      <a:pPr algn="just" hangingPunct="0">
                        <a:lnSpc>
                          <a:spcPct val="115000"/>
                        </a:lnSpc>
                        <a:spcAft>
                          <a:spcPts val="0"/>
                        </a:spcAft>
                      </a:pPr>
                      <a:r>
                        <a:rPr lang="en-US" sz="1800" dirty="0">
                          <a:effectLst/>
                        </a:rPr>
                        <a:t>SDATE</a:t>
                      </a:r>
                      <a:endParaRPr lang="el-GR" sz="1200" dirty="0">
                        <a:effectLst/>
                        <a:latin typeface="Times New Roman"/>
                        <a:ea typeface="Times New Roman"/>
                      </a:endParaRPr>
                    </a:p>
                  </a:txBody>
                  <a:tcPr marL="68580" marR="68580" marT="0" marB="0">
                    <a:solidFill>
                      <a:schemeClr val="accent1">
                        <a:lumMod val="75000"/>
                      </a:schemeClr>
                    </a:solidFill>
                  </a:tcPr>
                </a:tc>
              </a:tr>
              <a:tr h="0">
                <a:tc>
                  <a:txBody>
                    <a:bodyPr/>
                    <a:lstStyle/>
                    <a:p>
                      <a:pPr algn="just" hangingPunct="0">
                        <a:lnSpc>
                          <a:spcPct val="115000"/>
                        </a:lnSpc>
                        <a:spcAft>
                          <a:spcPts val="0"/>
                        </a:spcAft>
                      </a:pPr>
                      <a:r>
                        <a:rPr lang="el-GR" sz="1800" dirty="0">
                          <a:effectLst/>
                        </a:rPr>
                        <a:t>S010</a:t>
                      </a:r>
                      <a:endParaRPr lang="el-GR" sz="1200" dirty="0">
                        <a:effectLst/>
                        <a:latin typeface="Times New Roman"/>
                        <a:ea typeface="Times New Roman"/>
                      </a:endParaRPr>
                    </a:p>
                  </a:txBody>
                  <a:tcPr marL="68580" marR="68580" marT="0" marB="0">
                    <a:solidFill>
                      <a:schemeClr val="accent1">
                        <a:lumMod val="75000"/>
                      </a:schemeClr>
                    </a:solidFill>
                  </a:tcPr>
                </a:tc>
                <a:tc>
                  <a:txBody>
                    <a:bodyPr/>
                    <a:lstStyle/>
                    <a:p>
                      <a:pPr algn="just" hangingPunct="0">
                        <a:lnSpc>
                          <a:spcPct val="115000"/>
                        </a:lnSpc>
                        <a:spcAft>
                          <a:spcPts val="0"/>
                        </a:spcAft>
                      </a:pPr>
                      <a:r>
                        <a:rPr lang="el-GR" sz="1800" dirty="0">
                          <a:effectLst/>
                        </a:rPr>
                        <a:t>P0100</a:t>
                      </a:r>
                      <a:endParaRPr lang="el-GR" sz="1200" dirty="0">
                        <a:effectLst/>
                        <a:latin typeface="Times New Roman"/>
                        <a:ea typeface="Times New Roman"/>
                      </a:endParaRPr>
                    </a:p>
                  </a:txBody>
                  <a:tcPr marL="68580" marR="68580" marT="0" marB="0"/>
                </a:tc>
                <a:tc>
                  <a:txBody>
                    <a:bodyPr/>
                    <a:lstStyle/>
                    <a:p>
                      <a:pPr algn="just" hangingPunct="0">
                        <a:lnSpc>
                          <a:spcPct val="115000"/>
                        </a:lnSpc>
                        <a:spcAft>
                          <a:spcPts val="0"/>
                        </a:spcAft>
                      </a:pPr>
                      <a:r>
                        <a:rPr lang="el-GR" sz="1800">
                          <a:effectLst/>
                        </a:rPr>
                        <a:t>300</a:t>
                      </a:r>
                      <a:endParaRPr lang="el-GR" sz="1200">
                        <a:effectLst/>
                        <a:latin typeface="Times New Roman"/>
                        <a:ea typeface="Times New Roman"/>
                      </a:endParaRPr>
                    </a:p>
                  </a:txBody>
                  <a:tcPr marL="68580" marR="68580" marT="0" marB="0"/>
                </a:tc>
                <a:tc>
                  <a:txBody>
                    <a:bodyPr/>
                    <a:lstStyle/>
                    <a:p>
                      <a:pPr algn="just" hangingPunct="0">
                        <a:lnSpc>
                          <a:spcPct val="115000"/>
                        </a:lnSpc>
                        <a:spcAft>
                          <a:spcPts val="0"/>
                        </a:spcAft>
                      </a:pPr>
                      <a:r>
                        <a:rPr lang="en-US" sz="1800">
                          <a:effectLst/>
                        </a:rPr>
                        <a:t>16/10/2014</a:t>
                      </a:r>
                      <a:endParaRPr lang="el-GR" sz="1200">
                        <a:effectLst/>
                        <a:latin typeface="Times New Roman"/>
                        <a:ea typeface="Times New Roman"/>
                      </a:endParaRPr>
                    </a:p>
                  </a:txBody>
                  <a:tcPr marL="68580" marR="68580" marT="0" marB="0"/>
                </a:tc>
              </a:tr>
              <a:tr h="0">
                <a:tc>
                  <a:txBody>
                    <a:bodyPr/>
                    <a:lstStyle/>
                    <a:p>
                      <a:pPr algn="just" hangingPunct="0">
                        <a:lnSpc>
                          <a:spcPct val="115000"/>
                        </a:lnSpc>
                        <a:spcAft>
                          <a:spcPts val="0"/>
                        </a:spcAft>
                      </a:pPr>
                      <a:r>
                        <a:rPr lang="el-GR" sz="1800" dirty="0">
                          <a:effectLst/>
                        </a:rPr>
                        <a:t>S010</a:t>
                      </a:r>
                      <a:endParaRPr lang="el-GR" sz="1200" dirty="0">
                        <a:effectLst/>
                        <a:latin typeface="Times New Roman"/>
                        <a:ea typeface="Times New Roman"/>
                      </a:endParaRPr>
                    </a:p>
                  </a:txBody>
                  <a:tcPr marL="68580" marR="68580" marT="0" marB="0">
                    <a:solidFill>
                      <a:schemeClr val="accent1">
                        <a:lumMod val="75000"/>
                      </a:schemeClr>
                    </a:solidFill>
                  </a:tcPr>
                </a:tc>
                <a:tc>
                  <a:txBody>
                    <a:bodyPr/>
                    <a:lstStyle/>
                    <a:p>
                      <a:pPr algn="just" hangingPunct="0">
                        <a:lnSpc>
                          <a:spcPct val="115000"/>
                        </a:lnSpc>
                        <a:spcAft>
                          <a:spcPts val="0"/>
                        </a:spcAft>
                      </a:pPr>
                      <a:r>
                        <a:rPr lang="el-GR" sz="1800">
                          <a:effectLst/>
                        </a:rPr>
                        <a:t>P0200</a:t>
                      </a:r>
                      <a:endParaRPr lang="el-GR" sz="1200">
                        <a:effectLst/>
                        <a:latin typeface="Times New Roman"/>
                        <a:ea typeface="Times New Roman"/>
                      </a:endParaRPr>
                    </a:p>
                  </a:txBody>
                  <a:tcPr marL="68580" marR="68580" marT="0" marB="0"/>
                </a:tc>
                <a:tc>
                  <a:txBody>
                    <a:bodyPr/>
                    <a:lstStyle/>
                    <a:p>
                      <a:pPr algn="just" hangingPunct="0">
                        <a:lnSpc>
                          <a:spcPct val="115000"/>
                        </a:lnSpc>
                        <a:spcAft>
                          <a:spcPts val="0"/>
                        </a:spcAft>
                      </a:pPr>
                      <a:r>
                        <a:rPr lang="el-GR" sz="1800">
                          <a:effectLst/>
                        </a:rPr>
                        <a:t>200</a:t>
                      </a:r>
                      <a:endParaRPr lang="el-GR" sz="1200">
                        <a:effectLst/>
                        <a:latin typeface="Times New Roman"/>
                        <a:ea typeface="Times New Roman"/>
                      </a:endParaRPr>
                    </a:p>
                  </a:txBody>
                  <a:tcPr marL="68580" marR="68580" marT="0" marB="0"/>
                </a:tc>
                <a:tc>
                  <a:txBody>
                    <a:bodyPr/>
                    <a:lstStyle/>
                    <a:p>
                      <a:pPr algn="just" hangingPunct="0">
                        <a:lnSpc>
                          <a:spcPct val="115000"/>
                        </a:lnSpc>
                        <a:spcAft>
                          <a:spcPts val="0"/>
                        </a:spcAft>
                      </a:pPr>
                      <a:r>
                        <a:rPr lang="en-US" sz="1800">
                          <a:effectLst/>
                        </a:rPr>
                        <a:t>16/10/2014</a:t>
                      </a:r>
                      <a:endParaRPr lang="el-GR" sz="1200">
                        <a:effectLst/>
                        <a:latin typeface="Times New Roman"/>
                        <a:ea typeface="Times New Roman"/>
                      </a:endParaRPr>
                    </a:p>
                  </a:txBody>
                  <a:tcPr marL="68580" marR="68580" marT="0" marB="0"/>
                </a:tc>
              </a:tr>
              <a:tr h="0">
                <a:tc>
                  <a:txBody>
                    <a:bodyPr/>
                    <a:lstStyle/>
                    <a:p>
                      <a:pPr algn="just" hangingPunct="0">
                        <a:lnSpc>
                          <a:spcPct val="115000"/>
                        </a:lnSpc>
                        <a:spcAft>
                          <a:spcPts val="0"/>
                        </a:spcAft>
                      </a:pPr>
                      <a:r>
                        <a:rPr lang="el-GR" sz="1800" dirty="0">
                          <a:effectLst/>
                        </a:rPr>
                        <a:t>S010</a:t>
                      </a:r>
                      <a:endParaRPr lang="el-GR" sz="1200" dirty="0">
                        <a:effectLst/>
                        <a:latin typeface="Times New Roman"/>
                        <a:ea typeface="Times New Roman"/>
                      </a:endParaRPr>
                    </a:p>
                  </a:txBody>
                  <a:tcPr marL="68580" marR="68580" marT="0" marB="0">
                    <a:solidFill>
                      <a:schemeClr val="accent1">
                        <a:lumMod val="75000"/>
                      </a:schemeClr>
                    </a:solidFill>
                  </a:tcPr>
                </a:tc>
                <a:tc>
                  <a:txBody>
                    <a:bodyPr/>
                    <a:lstStyle/>
                    <a:p>
                      <a:pPr algn="just" hangingPunct="0">
                        <a:lnSpc>
                          <a:spcPct val="115000"/>
                        </a:lnSpc>
                        <a:spcAft>
                          <a:spcPts val="0"/>
                        </a:spcAft>
                      </a:pPr>
                      <a:r>
                        <a:rPr lang="el-GR" sz="1800">
                          <a:effectLst/>
                        </a:rPr>
                        <a:t>P0300</a:t>
                      </a:r>
                      <a:endParaRPr lang="el-GR" sz="1200">
                        <a:effectLst/>
                        <a:latin typeface="Times New Roman"/>
                        <a:ea typeface="Times New Roman"/>
                      </a:endParaRPr>
                    </a:p>
                  </a:txBody>
                  <a:tcPr marL="68580" marR="68580" marT="0" marB="0"/>
                </a:tc>
                <a:tc>
                  <a:txBody>
                    <a:bodyPr/>
                    <a:lstStyle/>
                    <a:p>
                      <a:pPr algn="just" hangingPunct="0">
                        <a:lnSpc>
                          <a:spcPct val="115000"/>
                        </a:lnSpc>
                        <a:spcAft>
                          <a:spcPts val="0"/>
                        </a:spcAft>
                      </a:pPr>
                      <a:r>
                        <a:rPr lang="el-GR" sz="1800">
                          <a:effectLst/>
                        </a:rPr>
                        <a:t>400</a:t>
                      </a:r>
                      <a:endParaRPr lang="el-GR" sz="1200">
                        <a:effectLst/>
                        <a:latin typeface="Times New Roman"/>
                        <a:ea typeface="Times New Roman"/>
                      </a:endParaRPr>
                    </a:p>
                  </a:txBody>
                  <a:tcPr marL="68580" marR="68580" marT="0" marB="0"/>
                </a:tc>
                <a:tc>
                  <a:txBody>
                    <a:bodyPr/>
                    <a:lstStyle/>
                    <a:p>
                      <a:pPr algn="just" hangingPunct="0">
                        <a:lnSpc>
                          <a:spcPct val="115000"/>
                        </a:lnSpc>
                        <a:spcAft>
                          <a:spcPts val="0"/>
                        </a:spcAft>
                      </a:pPr>
                      <a:r>
                        <a:rPr lang="en-US" sz="1800">
                          <a:effectLst/>
                        </a:rPr>
                        <a:t>17/10/2014</a:t>
                      </a:r>
                      <a:endParaRPr lang="el-GR" sz="1200">
                        <a:effectLst/>
                        <a:latin typeface="Times New Roman"/>
                        <a:ea typeface="Times New Roman"/>
                      </a:endParaRPr>
                    </a:p>
                  </a:txBody>
                  <a:tcPr marL="68580" marR="68580" marT="0" marB="0"/>
                </a:tc>
              </a:tr>
              <a:tr h="0">
                <a:tc>
                  <a:txBody>
                    <a:bodyPr/>
                    <a:lstStyle/>
                    <a:p>
                      <a:pPr algn="just" hangingPunct="0">
                        <a:lnSpc>
                          <a:spcPct val="115000"/>
                        </a:lnSpc>
                        <a:spcAft>
                          <a:spcPts val="0"/>
                        </a:spcAft>
                      </a:pPr>
                      <a:r>
                        <a:rPr lang="el-GR" sz="1800" dirty="0">
                          <a:effectLst/>
                        </a:rPr>
                        <a:t>S020</a:t>
                      </a:r>
                      <a:endParaRPr lang="el-GR" sz="1200" dirty="0">
                        <a:effectLst/>
                        <a:latin typeface="Times New Roman"/>
                        <a:ea typeface="Times New Roman"/>
                      </a:endParaRPr>
                    </a:p>
                  </a:txBody>
                  <a:tcPr marL="68580" marR="68580" marT="0" marB="0">
                    <a:solidFill>
                      <a:schemeClr val="accent1">
                        <a:lumMod val="75000"/>
                      </a:schemeClr>
                    </a:solidFill>
                  </a:tcPr>
                </a:tc>
                <a:tc>
                  <a:txBody>
                    <a:bodyPr/>
                    <a:lstStyle/>
                    <a:p>
                      <a:pPr algn="just" hangingPunct="0">
                        <a:lnSpc>
                          <a:spcPct val="115000"/>
                        </a:lnSpc>
                        <a:spcAft>
                          <a:spcPts val="0"/>
                        </a:spcAft>
                      </a:pPr>
                      <a:r>
                        <a:rPr lang="el-GR" sz="1800">
                          <a:effectLst/>
                        </a:rPr>
                        <a:t>P0100</a:t>
                      </a:r>
                      <a:endParaRPr lang="el-GR" sz="1200">
                        <a:effectLst/>
                        <a:latin typeface="Times New Roman"/>
                        <a:ea typeface="Times New Roman"/>
                      </a:endParaRPr>
                    </a:p>
                  </a:txBody>
                  <a:tcPr marL="68580" marR="68580" marT="0" marB="0"/>
                </a:tc>
                <a:tc>
                  <a:txBody>
                    <a:bodyPr/>
                    <a:lstStyle/>
                    <a:p>
                      <a:pPr algn="just" hangingPunct="0">
                        <a:lnSpc>
                          <a:spcPct val="115000"/>
                        </a:lnSpc>
                        <a:spcAft>
                          <a:spcPts val="0"/>
                        </a:spcAft>
                      </a:pPr>
                      <a:r>
                        <a:rPr lang="el-GR" sz="1800">
                          <a:effectLst/>
                        </a:rPr>
                        <a:t>300</a:t>
                      </a:r>
                      <a:endParaRPr lang="el-GR" sz="1200">
                        <a:effectLst/>
                        <a:latin typeface="Times New Roman"/>
                        <a:ea typeface="Times New Roman"/>
                      </a:endParaRPr>
                    </a:p>
                  </a:txBody>
                  <a:tcPr marL="68580" marR="68580" marT="0" marB="0"/>
                </a:tc>
                <a:tc>
                  <a:txBody>
                    <a:bodyPr/>
                    <a:lstStyle/>
                    <a:p>
                      <a:pPr algn="just" hangingPunct="0">
                        <a:lnSpc>
                          <a:spcPct val="115000"/>
                        </a:lnSpc>
                        <a:spcAft>
                          <a:spcPts val="0"/>
                        </a:spcAft>
                      </a:pPr>
                      <a:r>
                        <a:rPr lang="en-US" sz="1800">
                          <a:effectLst/>
                        </a:rPr>
                        <a:t>17/10/2014</a:t>
                      </a:r>
                      <a:endParaRPr lang="el-GR" sz="1200">
                        <a:effectLst/>
                        <a:latin typeface="Times New Roman"/>
                        <a:ea typeface="Times New Roman"/>
                      </a:endParaRPr>
                    </a:p>
                  </a:txBody>
                  <a:tcPr marL="68580" marR="68580" marT="0" marB="0"/>
                </a:tc>
              </a:tr>
              <a:tr h="0">
                <a:tc>
                  <a:txBody>
                    <a:bodyPr/>
                    <a:lstStyle/>
                    <a:p>
                      <a:pPr algn="just" hangingPunct="0">
                        <a:lnSpc>
                          <a:spcPct val="115000"/>
                        </a:lnSpc>
                        <a:spcAft>
                          <a:spcPts val="0"/>
                        </a:spcAft>
                      </a:pPr>
                      <a:r>
                        <a:rPr lang="el-GR" sz="1800" dirty="0">
                          <a:effectLst/>
                        </a:rPr>
                        <a:t>S020</a:t>
                      </a:r>
                      <a:endParaRPr lang="el-GR" sz="1200" dirty="0">
                        <a:effectLst/>
                        <a:latin typeface="Times New Roman"/>
                        <a:ea typeface="Times New Roman"/>
                      </a:endParaRPr>
                    </a:p>
                  </a:txBody>
                  <a:tcPr marL="68580" marR="68580" marT="0" marB="0">
                    <a:solidFill>
                      <a:schemeClr val="accent1">
                        <a:lumMod val="75000"/>
                      </a:schemeClr>
                    </a:solidFill>
                  </a:tcPr>
                </a:tc>
                <a:tc>
                  <a:txBody>
                    <a:bodyPr/>
                    <a:lstStyle/>
                    <a:p>
                      <a:pPr algn="just" hangingPunct="0">
                        <a:lnSpc>
                          <a:spcPct val="115000"/>
                        </a:lnSpc>
                        <a:spcAft>
                          <a:spcPts val="0"/>
                        </a:spcAft>
                      </a:pPr>
                      <a:r>
                        <a:rPr lang="el-GR" sz="1800">
                          <a:effectLst/>
                        </a:rPr>
                        <a:t>P0200</a:t>
                      </a:r>
                      <a:endParaRPr lang="el-GR" sz="1200">
                        <a:effectLst/>
                        <a:latin typeface="Times New Roman"/>
                        <a:ea typeface="Times New Roman"/>
                      </a:endParaRPr>
                    </a:p>
                  </a:txBody>
                  <a:tcPr marL="68580" marR="68580" marT="0" marB="0"/>
                </a:tc>
                <a:tc>
                  <a:txBody>
                    <a:bodyPr/>
                    <a:lstStyle/>
                    <a:p>
                      <a:pPr algn="just" hangingPunct="0">
                        <a:lnSpc>
                          <a:spcPct val="115000"/>
                        </a:lnSpc>
                        <a:spcAft>
                          <a:spcPts val="0"/>
                        </a:spcAft>
                      </a:pPr>
                      <a:r>
                        <a:rPr lang="el-GR" sz="1800">
                          <a:effectLst/>
                        </a:rPr>
                        <a:t>400</a:t>
                      </a:r>
                      <a:endParaRPr lang="el-GR" sz="1200">
                        <a:effectLst/>
                        <a:latin typeface="Times New Roman"/>
                        <a:ea typeface="Times New Roman"/>
                      </a:endParaRPr>
                    </a:p>
                  </a:txBody>
                  <a:tcPr marL="68580" marR="68580" marT="0" marB="0"/>
                </a:tc>
                <a:tc>
                  <a:txBody>
                    <a:bodyPr/>
                    <a:lstStyle/>
                    <a:p>
                      <a:pPr algn="just" hangingPunct="0">
                        <a:lnSpc>
                          <a:spcPct val="115000"/>
                        </a:lnSpc>
                        <a:spcAft>
                          <a:spcPts val="0"/>
                        </a:spcAft>
                      </a:pPr>
                      <a:r>
                        <a:rPr lang="en-US" sz="1800">
                          <a:effectLst/>
                        </a:rPr>
                        <a:t>17/10/2014</a:t>
                      </a:r>
                      <a:endParaRPr lang="el-GR" sz="1200">
                        <a:effectLst/>
                        <a:latin typeface="Times New Roman"/>
                        <a:ea typeface="Times New Roman"/>
                      </a:endParaRPr>
                    </a:p>
                  </a:txBody>
                  <a:tcPr marL="68580" marR="68580" marT="0" marB="0"/>
                </a:tc>
              </a:tr>
              <a:tr h="0">
                <a:tc>
                  <a:txBody>
                    <a:bodyPr/>
                    <a:lstStyle/>
                    <a:p>
                      <a:pPr algn="just" hangingPunct="0">
                        <a:lnSpc>
                          <a:spcPct val="115000"/>
                        </a:lnSpc>
                        <a:spcAft>
                          <a:spcPts val="0"/>
                        </a:spcAft>
                      </a:pPr>
                      <a:r>
                        <a:rPr lang="el-GR" sz="1800" dirty="0">
                          <a:effectLst/>
                        </a:rPr>
                        <a:t>S030</a:t>
                      </a:r>
                      <a:endParaRPr lang="el-GR" sz="1200" dirty="0">
                        <a:effectLst/>
                        <a:latin typeface="Times New Roman"/>
                        <a:ea typeface="Times New Roman"/>
                      </a:endParaRPr>
                    </a:p>
                  </a:txBody>
                  <a:tcPr marL="68580" marR="68580" marT="0" marB="0">
                    <a:solidFill>
                      <a:schemeClr val="accent1">
                        <a:lumMod val="75000"/>
                      </a:schemeClr>
                    </a:solidFill>
                  </a:tcPr>
                </a:tc>
                <a:tc>
                  <a:txBody>
                    <a:bodyPr/>
                    <a:lstStyle/>
                    <a:p>
                      <a:pPr algn="just" hangingPunct="0">
                        <a:lnSpc>
                          <a:spcPct val="115000"/>
                        </a:lnSpc>
                        <a:spcAft>
                          <a:spcPts val="0"/>
                        </a:spcAft>
                      </a:pPr>
                      <a:r>
                        <a:rPr lang="el-GR" sz="1800" dirty="0">
                          <a:effectLst/>
                        </a:rPr>
                        <a:t>P0200</a:t>
                      </a:r>
                      <a:endParaRPr lang="el-GR" sz="1200" dirty="0">
                        <a:effectLst/>
                        <a:latin typeface="Times New Roman"/>
                        <a:ea typeface="Times New Roman"/>
                      </a:endParaRPr>
                    </a:p>
                  </a:txBody>
                  <a:tcPr marL="68580" marR="68580" marT="0" marB="0"/>
                </a:tc>
                <a:tc>
                  <a:txBody>
                    <a:bodyPr/>
                    <a:lstStyle/>
                    <a:p>
                      <a:pPr algn="just" hangingPunct="0">
                        <a:lnSpc>
                          <a:spcPct val="115000"/>
                        </a:lnSpc>
                        <a:spcAft>
                          <a:spcPts val="0"/>
                        </a:spcAft>
                      </a:pPr>
                      <a:r>
                        <a:rPr lang="el-GR" sz="1800">
                          <a:effectLst/>
                        </a:rPr>
                        <a:t>200</a:t>
                      </a:r>
                      <a:endParaRPr lang="el-GR" sz="1200">
                        <a:effectLst/>
                        <a:latin typeface="Times New Roman"/>
                        <a:ea typeface="Times New Roman"/>
                      </a:endParaRPr>
                    </a:p>
                  </a:txBody>
                  <a:tcPr marL="68580" marR="68580" marT="0" marB="0"/>
                </a:tc>
                <a:tc>
                  <a:txBody>
                    <a:bodyPr/>
                    <a:lstStyle/>
                    <a:p>
                      <a:pPr algn="just" hangingPunct="0">
                        <a:lnSpc>
                          <a:spcPct val="115000"/>
                        </a:lnSpc>
                        <a:spcAft>
                          <a:spcPts val="0"/>
                        </a:spcAft>
                      </a:pPr>
                      <a:r>
                        <a:rPr lang="en-US" sz="1800" dirty="0">
                          <a:effectLst/>
                        </a:rPr>
                        <a:t>17/10/2014</a:t>
                      </a:r>
                      <a:endParaRPr lang="el-GR" sz="1200" dirty="0">
                        <a:effectLst/>
                        <a:latin typeface="Times New Roman"/>
                        <a:ea typeface="Times New Roman"/>
                      </a:endParaRPr>
                    </a:p>
                  </a:txBody>
                  <a:tcPr marL="68580" marR="68580" marT="0" marB="0"/>
                </a:tc>
              </a:tr>
            </a:tbl>
          </a:graphicData>
        </a:graphic>
      </p:graphicFrame>
      <p:sp>
        <p:nvSpPr>
          <p:cNvPr id="4" name="Rectangle 4"/>
          <p:cNvSpPr>
            <a:spLocks noChangeArrowheads="1"/>
          </p:cNvSpPr>
          <p:nvPr/>
        </p:nvSpPr>
        <p:spPr bwMode="auto">
          <a:xfrm>
            <a:off x="215516" y="3861048"/>
            <a:ext cx="237661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Ανταλλακτικά  (</a:t>
            </a:r>
            <a:r>
              <a:rPr lang="en-US" altLang="el-GR" b="1" dirty="0" smtClean="0">
                <a:latin typeface="Calibri" pitchFamily="34" charset="0"/>
                <a:ea typeface="Times New Roman" pitchFamily="18" charset="0"/>
                <a:cs typeface="Arial" pitchFamily="34" charset="0"/>
              </a:rPr>
              <a:t>PARTS</a:t>
            </a:r>
            <a:r>
              <a:rPr kumimoji="0" lang="el-GR" altLang="el-GR"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l-GR" altLang="el-G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5868144" y="4003772"/>
            <a:ext cx="2594043" cy="369332"/>
          </a:xfrm>
          <a:prstGeom prst="rect">
            <a:avLst/>
          </a:prstGeom>
        </p:spPr>
        <p:txBody>
          <a:bodyPr wrap="none">
            <a:spAutoFit/>
          </a:bodyPr>
          <a:lstStyle/>
          <a:p>
            <a:pPr hangingPunct="0"/>
            <a:r>
              <a:rPr lang="el-GR" b="1" dirty="0">
                <a:latin typeface="+mn-lt"/>
              </a:rPr>
              <a:t>Εφοδιασμός (SHIPMENT)</a:t>
            </a:r>
          </a:p>
        </p:txBody>
      </p:sp>
      <p:graphicFrame>
        <p:nvGraphicFramePr>
          <p:cNvPr id="6" name="Table 5"/>
          <p:cNvGraphicFramePr>
            <a:graphicFrameLocks noGrp="1"/>
          </p:cNvGraphicFramePr>
          <p:nvPr>
            <p:extLst>
              <p:ext uri="{D42A27DB-BD31-4B8C-83A1-F6EECF244321}">
                <p14:modId xmlns:p14="http://schemas.microsoft.com/office/powerpoint/2010/main" val="2860450255"/>
              </p:ext>
            </p:extLst>
          </p:nvPr>
        </p:nvGraphicFramePr>
        <p:xfrm>
          <a:off x="215516" y="4509120"/>
          <a:ext cx="4500501" cy="1577340"/>
        </p:xfrm>
        <a:graphic>
          <a:graphicData uri="http://schemas.openxmlformats.org/drawingml/2006/table">
            <a:tbl>
              <a:tblPr firstRow="1" firstCol="1" bandRow="1">
                <a:tableStyleId>{5C22544A-7EE6-4342-B048-85BDC9FD1C3A}</a:tableStyleId>
              </a:tblPr>
              <a:tblGrid>
                <a:gridCol w="793438"/>
                <a:gridCol w="1062889"/>
                <a:gridCol w="1322087"/>
                <a:gridCol w="1322087"/>
              </a:tblGrid>
              <a:tr h="0">
                <a:tc>
                  <a:txBody>
                    <a:bodyPr/>
                    <a:lstStyle/>
                    <a:p>
                      <a:pPr algn="just" hangingPunct="0">
                        <a:lnSpc>
                          <a:spcPct val="115000"/>
                        </a:lnSpc>
                        <a:spcAft>
                          <a:spcPts val="0"/>
                        </a:spcAft>
                      </a:pPr>
                      <a:r>
                        <a:rPr lang="el-GR" sz="1800" dirty="0">
                          <a:effectLst/>
                        </a:rPr>
                        <a:t>PNO</a:t>
                      </a:r>
                      <a:endParaRPr lang="el-GR" sz="1200" dirty="0">
                        <a:effectLst/>
                        <a:latin typeface="Times New Roman"/>
                        <a:ea typeface="Times New Roman"/>
                      </a:endParaRPr>
                    </a:p>
                  </a:txBody>
                  <a:tcPr marL="68580" marR="68580" marT="0" marB="0">
                    <a:solidFill>
                      <a:schemeClr val="accent1">
                        <a:lumMod val="75000"/>
                      </a:schemeClr>
                    </a:solidFill>
                  </a:tcPr>
                </a:tc>
                <a:tc>
                  <a:txBody>
                    <a:bodyPr/>
                    <a:lstStyle/>
                    <a:p>
                      <a:pPr algn="just" hangingPunct="0">
                        <a:lnSpc>
                          <a:spcPct val="115000"/>
                        </a:lnSpc>
                        <a:spcAft>
                          <a:spcPts val="0"/>
                        </a:spcAft>
                      </a:pPr>
                      <a:r>
                        <a:rPr lang="el-GR" sz="1800" dirty="0">
                          <a:effectLst/>
                        </a:rPr>
                        <a:t>PNAME</a:t>
                      </a:r>
                      <a:endParaRPr lang="el-GR" sz="1200" dirty="0">
                        <a:effectLst/>
                        <a:latin typeface="Times New Roman"/>
                        <a:ea typeface="Times New Roman"/>
                      </a:endParaRPr>
                    </a:p>
                  </a:txBody>
                  <a:tcPr marL="68580" marR="68580" marT="0" marB="0">
                    <a:solidFill>
                      <a:schemeClr val="accent1">
                        <a:lumMod val="75000"/>
                      </a:schemeClr>
                    </a:solidFill>
                  </a:tcPr>
                </a:tc>
                <a:tc>
                  <a:txBody>
                    <a:bodyPr/>
                    <a:lstStyle/>
                    <a:p>
                      <a:pPr algn="just" hangingPunct="0">
                        <a:lnSpc>
                          <a:spcPct val="115000"/>
                        </a:lnSpc>
                        <a:spcAft>
                          <a:spcPts val="0"/>
                        </a:spcAft>
                      </a:pPr>
                      <a:r>
                        <a:rPr lang="el-GR" sz="1800">
                          <a:effectLst/>
                        </a:rPr>
                        <a:t>PCOLOR</a:t>
                      </a:r>
                      <a:endParaRPr lang="el-GR" sz="1200">
                        <a:effectLst/>
                        <a:latin typeface="Times New Roman"/>
                        <a:ea typeface="Times New Roman"/>
                      </a:endParaRPr>
                    </a:p>
                  </a:txBody>
                  <a:tcPr marL="68580" marR="68580" marT="0" marB="0">
                    <a:solidFill>
                      <a:schemeClr val="accent1">
                        <a:lumMod val="75000"/>
                      </a:schemeClr>
                    </a:solidFill>
                  </a:tcPr>
                </a:tc>
                <a:tc>
                  <a:txBody>
                    <a:bodyPr/>
                    <a:lstStyle/>
                    <a:p>
                      <a:pPr algn="just" hangingPunct="0">
                        <a:lnSpc>
                          <a:spcPct val="115000"/>
                        </a:lnSpc>
                        <a:spcAft>
                          <a:spcPts val="0"/>
                        </a:spcAft>
                      </a:pPr>
                      <a:r>
                        <a:rPr lang="el-GR" sz="1800" dirty="0">
                          <a:effectLst/>
                        </a:rPr>
                        <a:t>PCITY</a:t>
                      </a:r>
                      <a:endParaRPr lang="el-GR" sz="1200" dirty="0">
                        <a:effectLst/>
                        <a:latin typeface="Times New Roman"/>
                        <a:ea typeface="Times New Roman"/>
                      </a:endParaRPr>
                    </a:p>
                  </a:txBody>
                  <a:tcPr marL="68580" marR="68580" marT="0" marB="0">
                    <a:solidFill>
                      <a:schemeClr val="accent1">
                        <a:lumMod val="75000"/>
                      </a:schemeClr>
                    </a:solidFill>
                  </a:tcPr>
                </a:tc>
              </a:tr>
              <a:tr h="0">
                <a:tc>
                  <a:txBody>
                    <a:bodyPr/>
                    <a:lstStyle/>
                    <a:p>
                      <a:pPr algn="just" hangingPunct="0">
                        <a:lnSpc>
                          <a:spcPct val="115000"/>
                        </a:lnSpc>
                        <a:spcAft>
                          <a:spcPts val="0"/>
                        </a:spcAft>
                      </a:pPr>
                      <a:r>
                        <a:rPr lang="el-GR" sz="1800" dirty="0">
                          <a:effectLst/>
                        </a:rPr>
                        <a:t>P0100</a:t>
                      </a:r>
                      <a:endParaRPr lang="el-GR" sz="1200" dirty="0">
                        <a:effectLst/>
                        <a:latin typeface="Times New Roman"/>
                        <a:ea typeface="Times New Roman"/>
                      </a:endParaRPr>
                    </a:p>
                  </a:txBody>
                  <a:tcPr marL="68580" marR="68580" marT="0" marB="0">
                    <a:solidFill>
                      <a:schemeClr val="accent1">
                        <a:lumMod val="75000"/>
                      </a:schemeClr>
                    </a:solidFill>
                  </a:tcPr>
                </a:tc>
                <a:tc>
                  <a:txBody>
                    <a:bodyPr/>
                    <a:lstStyle/>
                    <a:p>
                      <a:pPr algn="just" hangingPunct="0">
                        <a:lnSpc>
                          <a:spcPct val="115000"/>
                        </a:lnSpc>
                        <a:spcAft>
                          <a:spcPts val="0"/>
                        </a:spcAft>
                      </a:pPr>
                      <a:r>
                        <a:rPr lang="el-GR" sz="1800">
                          <a:effectLst/>
                        </a:rPr>
                        <a:t>ΒΙΔΑ Α</a:t>
                      </a:r>
                      <a:endParaRPr lang="el-GR" sz="1200">
                        <a:effectLst/>
                        <a:latin typeface="Times New Roman"/>
                        <a:ea typeface="Times New Roman"/>
                      </a:endParaRPr>
                    </a:p>
                  </a:txBody>
                  <a:tcPr marL="68580" marR="68580" marT="0" marB="0"/>
                </a:tc>
                <a:tc>
                  <a:txBody>
                    <a:bodyPr/>
                    <a:lstStyle/>
                    <a:p>
                      <a:pPr algn="just" hangingPunct="0">
                        <a:lnSpc>
                          <a:spcPct val="115000"/>
                        </a:lnSpc>
                        <a:spcAft>
                          <a:spcPts val="0"/>
                        </a:spcAft>
                      </a:pPr>
                      <a:r>
                        <a:rPr lang="el-GR" sz="1800">
                          <a:effectLst/>
                        </a:rPr>
                        <a:t>ΚΟΚΚΙΝΗ</a:t>
                      </a:r>
                      <a:endParaRPr lang="el-GR" sz="1200">
                        <a:effectLst/>
                        <a:latin typeface="Times New Roman"/>
                        <a:ea typeface="Times New Roman"/>
                      </a:endParaRPr>
                    </a:p>
                  </a:txBody>
                  <a:tcPr marL="68580" marR="68580" marT="0" marB="0"/>
                </a:tc>
                <a:tc>
                  <a:txBody>
                    <a:bodyPr/>
                    <a:lstStyle/>
                    <a:p>
                      <a:pPr algn="just" hangingPunct="0">
                        <a:lnSpc>
                          <a:spcPct val="115000"/>
                        </a:lnSpc>
                        <a:spcAft>
                          <a:spcPts val="0"/>
                        </a:spcAft>
                      </a:pPr>
                      <a:r>
                        <a:rPr lang="el-GR" sz="1800">
                          <a:effectLst/>
                        </a:rPr>
                        <a:t>ΛΟΝΔΙΝΟ</a:t>
                      </a:r>
                      <a:endParaRPr lang="el-GR" sz="1200">
                        <a:effectLst/>
                        <a:latin typeface="Times New Roman"/>
                        <a:ea typeface="Times New Roman"/>
                      </a:endParaRPr>
                    </a:p>
                  </a:txBody>
                  <a:tcPr marL="68580" marR="68580" marT="0" marB="0"/>
                </a:tc>
              </a:tr>
              <a:tr h="0">
                <a:tc>
                  <a:txBody>
                    <a:bodyPr/>
                    <a:lstStyle/>
                    <a:p>
                      <a:pPr algn="just" hangingPunct="0">
                        <a:lnSpc>
                          <a:spcPct val="115000"/>
                        </a:lnSpc>
                        <a:spcAft>
                          <a:spcPts val="0"/>
                        </a:spcAft>
                      </a:pPr>
                      <a:r>
                        <a:rPr lang="el-GR" sz="1800" dirty="0">
                          <a:effectLst/>
                        </a:rPr>
                        <a:t>Ρ0200</a:t>
                      </a:r>
                      <a:endParaRPr lang="el-GR" sz="1200" dirty="0">
                        <a:effectLst/>
                        <a:latin typeface="Times New Roman"/>
                        <a:ea typeface="Times New Roman"/>
                      </a:endParaRPr>
                    </a:p>
                  </a:txBody>
                  <a:tcPr marL="68580" marR="68580" marT="0" marB="0">
                    <a:solidFill>
                      <a:schemeClr val="accent1">
                        <a:lumMod val="75000"/>
                      </a:schemeClr>
                    </a:solidFill>
                  </a:tcPr>
                </a:tc>
                <a:tc>
                  <a:txBody>
                    <a:bodyPr/>
                    <a:lstStyle/>
                    <a:p>
                      <a:pPr algn="just" hangingPunct="0">
                        <a:lnSpc>
                          <a:spcPct val="115000"/>
                        </a:lnSpc>
                        <a:spcAft>
                          <a:spcPts val="0"/>
                        </a:spcAft>
                      </a:pPr>
                      <a:r>
                        <a:rPr lang="el-GR" sz="1800">
                          <a:effectLst/>
                        </a:rPr>
                        <a:t>ΒΙΔΑ Β</a:t>
                      </a:r>
                      <a:endParaRPr lang="el-GR" sz="1200">
                        <a:effectLst/>
                        <a:latin typeface="Times New Roman"/>
                        <a:ea typeface="Times New Roman"/>
                      </a:endParaRPr>
                    </a:p>
                  </a:txBody>
                  <a:tcPr marL="68580" marR="68580" marT="0" marB="0"/>
                </a:tc>
                <a:tc>
                  <a:txBody>
                    <a:bodyPr/>
                    <a:lstStyle/>
                    <a:p>
                      <a:pPr algn="just" hangingPunct="0">
                        <a:lnSpc>
                          <a:spcPct val="115000"/>
                        </a:lnSpc>
                        <a:spcAft>
                          <a:spcPts val="0"/>
                        </a:spcAft>
                      </a:pPr>
                      <a:r>
                        <a:rPr lang="el-GR" sz="1800">
                          <a:effectLst/>
                        </a:rPr>
                        <a:t>ΚΟΚΚΙΝΗ</a:t>
                      </a:r>
                      <a:endParaRPr lang="el-GR" sz="1200">
                        <a:effectLst/>
                        <a:latin typeface="Times New Roman"/>
                        <a:ea typeface="Times New Roman"/>
                      </a:endParaRPr>
                    </a:p>
                  </a:txBody>
                  <a:tcPr marL="68580" marR="68580" marT="0" marB="0"/>
                </a:tc>
                <a:tc>
                  <a:txBody>
                    <a:bodyPr/>
                    <a:lstStyle/>
                    <a:p>
                      <a:pPr algn="just" hangingPunct="0">
                        <a:lnSpc>
                          <a:spcPct val="115000"/>
                        </a:lnSpc>
                        <a:spcAft>
                          <a:spcPts val="0"/>
                        </a:spcAft>
                      </a:pPr>
                      <a:r>
                        <a:rPr lang="el-GR" sz="1800">
                          <a:effectLst/>
                        </a:rPr>
                        <a:t>ΠΑΡΙΣΙ</a:t>
                      </a:r>
                      <a:endParaRPr lang="el-GR" sz="1200">
                        <a:effectLst/>
                        <a:latin typeface="Times New Roman"/>
                        <a:ea typeface="Times New Roman"/>
                      </a:endParaRPr>
                    </a:p>
                  </a:txBody>
                  <a:tcPr marL="68580" marR="68580" marT="0" marB="0"/>
                </a:tc>
              </a:tr>
              <a:tr h="0">
                <a:tc>
                  <a:txBody>
                    <a:bodyPr/>
                    <a:lstStyle/>
                    <a:p>
                      <a:pPr algn="just" hangingPunct="0">
                        <a:lnSpc>
                          <a:spcPct val="115000"/>
                        </a:lnSpc>
                        <a:spcAft>
                          <a:spcPts val="0"/>
                        </a:spcAft>
                      </a:pPr>
                      <a:r>
                        <a:rPr lang="el-GR" sz="1800" dirty="0">
                          <a:effectLst/>
                        </a:rPr>
                        <a:t>Ρ0300</a:t>
                      </a:r>
                      <a:endParaRPr lang="el-GR" sz="1200" dirty="0">
                        <a:effectLst/>
                        <a:latin typeface="Times New Roman"/>
                        <a:ea typeface="Times New Roman"/>
                      </a:endParaRPr>
                    </a:p>
                  </a:txBody>
                  <a:tcPr marL="68580" marR="68580" marT="0" marB="0">
                    <a:solidFill>
                      <a:schemeClr val="accent1">
                        <a:lumMod val="75000"/>
                      </a:schemeClr>
                    </a:solidFill>
                  </a:tcPr>
                </a:tc>
                <a:tc>
                  <a:txBody>
                    <a:bodyPr/>
                    <a:lstStyle/>
                    <a:p>
                      <a:pPr algn="just" hangingPunct="0">
                        <a:lnSpc>
                          <a:spcPct val="115000"/>
                        </a:lnSpc>
                        <a:spcAft>
                          <a:spcPts val="0"/>
                        </a:spcAft>
                      </a:pPr>
                      <a:r>
                        <a:rPr lang="el-GR" sz="1800">
                          <a:effectLst/>
                        </a:rPr>
                        <a:t>ΒΙΔΑ C</a:t>
                      </a:r>
                      <a:endParaRPr lang="el-GR" sz="1200">
                        <a:effectLst/>
                        <a:latin typeface="Times New Roman"/>
                        <a:ea typeface="Times New Roman"/>
                      </a:endParaRPr>
                    </a:p>
                  </a:txBody>
                  <a:tcPr marL="68580" marR="68580" marT="0" marB="0"/>
                </a:tc>
                <a:tc>
                  <a:txBody>
                    <a:bodyPr/>
                    <a:lstStyle/>
                    <a:p>
                      <a:pPr algn="just" hangingPunct="0">
                        <a:lnSpc>
                          <a:spcPct val="115000"/>
                        </a:lnSpc>
                        <a:spcAft>
                          <a:spcPts val="0"/>
                        </a:spcAft>
                      </a:pPr>
                      <a:r>
                        <a:rPr lang="el-GR" sz="1800">
                          <a:effectLst/>
                        </a:rPr>
                        <a:t>ΚΟΚΚΙΝΗ</a:t>
                      </a:r>
                      <a:endParaRPr lang="el-GR" sz="1200">
                        <a:effectLst/>
                        <a:latin typeface="Times New Roman"/>
                        <a:ea typeface="Times New Roman"/>
                      </a:endParaRPr>
                    </a:p>
                  </a:txBody>
                  <a:tcPr marL="68580" marR="68580" marT="0" marB="0"/>
                </a:tc>
                <a:tc>
                  <a:txBody>
                    <a:bodyPr/>
                    <a:lstStyle/>
                    <a:p>
                      <a:pPr algn="just" hangingPunct="0">
                        <a:lnSpc>
                          <a:spcPct val="115000"/>
                        </a:lnSpc>
                        <a:spcAft>
                          <a:spcPts val="0"/>
                        </a:spcAft>
                      </a:pPr>
                      <a:r>
                        <a:rPr lang="el-GR" sz="1800">
                          <a:effectLst/>
                        </a:rPr>
                        <a:t>ΡΩΜΗ</a:t>
                      </a:r>
                      <a:endParaRPr lang="el-GR" sz="1200">
                        <a:effectLst/>
                        <a:latin typeface="Times New Roman"/>
                        <a:ea typeface="Times New Roman"/>
                      </a:endParaRPr>
                    </a:p>
                  </a:txBody>
                  <a:tcPr marL="68580" marR="68580" marT="0" marB="0"/>
                </a:tc>
              </a:tr>
              <a:tr h="0">
                <a:tc>
                  <a:txBody>
                    <a:bodyPr/>
                    <a:lstStyle/>
                    <a:p>
                      <a:pPr algn="just" hangingPunct="0">
                        <a:lnSpc>
                          <a:spcPct val="115000"/>
                        </a:lnSpc>
                        <a:spcAft>
                          <a:spcPts val="0"/>
                        </a:spcAft>
                      </a:pPr>
                      <a:r>
                        <a:rPr lang="el-GR" sz="1800" dirty="0">
                          <a:effectLst/>
                        </a:rPr>
                        <a:t>Ρ0400</a:t>
                      </a:r>
                      <a:endParaRPr lang="el-GR" sz="1200" dirty="0">
                        <a:effectLst/>
                        <a:latin typeface="Times New Roman"/>
                        <a:ea typeface="Times New Roman"/>
                      </a:endParaRPr>
                    </a:p>
                  </a:txBody>
                  <a:tcPr marL="68580" marR="68580" marT="0" marB="0">
                    <a:solidFill>
                      <a:schemeClr val="accent1">
                        <a:lumMod val="75000"/>
                      </a:schemeClr>
                    </a:solidFill>
                  </a:tcPr>
                </a:tc>
                <a:tc>
                  <a:txBody>
                    <a:bodyPr/>
                    <a:lstStyle/>
                    <a:p>
                      <a:pPr algn="just" hangingPunct="0">
                        <a:lnSpc>
                          <a:spcPct val="115000"/>
                        </a:lnSpc>
                        <a:spcAft>
                          <a:spcPts val="0"/>
                        </a:spcAft>
                      </a:pPr>
                      <a:r>
                        <a:rPr lang="el-GR" sz="1800" dirty="0">
                          <a:effectLst/>
                        </a:rPr>
                        <a:t>ΒΙΔΑ C</a:t>
                      </a:r>
                      <a:endParaRPr lang="el-GR" sz="1200" dirty="0">
                        <a:effectLst/>
                        <a:latin typeface="Times New Roman"/>
                        <a:ea typeface="Times New Roman"/>
                      </a:endParaRPr>
                    </a:p>
                  </a:txBody>
                  <a:tcPr marL="68580" marR="68580" marT="0" marB="0"/>
                </a:tc>
                <a:tc>
                  <a:txBody>
                    <a:bodyPr/>
                    <a:lstStyle/>
                    <a:p>
                      <a:pPr algn="just" hangingPunct="0">
                        <a:lnSpc>
                          <a:spcPct val="115000"/>
                        </a:lnSpc>
                        <a:spcAft>
                          <a:spcPts val="0"/>
                        </a:spcAft>
                      </a:pPr>
                      <a:r>
                        <a:rPr lang="el-GR" sz="1800" dirty="0">
                          <a:effectLst/>
                        </a:rPr>
                        <a:t>ΚΙΤΡΙΝΗ</a:t>
                      </a:r>
                      <a:endParaRPr lang="el-GR" sz="1200" dirty="0">
                        <a:effectLst/>
                        <a:latin typeface="Times New Roman"/>
                        <a:ea typeface="Times New Roman"/>
                      </a:endParaRPr>
                    </a:p>
                  </a:txBody>
                  <a:tcPr marL="68580" marR="68580" marT="0" marB="0"/>
                </a:tc>
                <a:tc>
                  <a:txBody>
                    <a:bodyPr/>
                    <a:lstStyle/>
                    <a:p>
                      <a:pPr algn="just" hangingPunct="0">
                        <a:lnSpc>
                          <a:spcPct val="115000"/>
                        </a:lnSpc>
                        <a:spcAft>
                          <a:spcPts val="0"/>
                        </a:spcAft>
                      </a:pPr>
                      <a:r>
                        <a:rPr lang="el-GR" sz="1800" dirty="0">
                          <a:effectLst/>
                        </a:rPr>
                        <a:t>ΛΟΝΔΙΝΟ</a:t>
                      </a:r>
                      <a:endParaRPr lang="el-GR" sz="1200" dirty="0">
                        <a:effectLst/>
                        <a:latin typeface="Times New Roman"/>
                        <a:ea typeface="Times New Roman"/>
                      </a:endParaRPr>
                    </a:p>
                  </a:txBody>
                  <a:tcPr marL="68580" marR="68580" marT="0" marB="0"/>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456477189"/>
              </p:ext>
            </p:extLst>
          </p:nvPr>
        </p:nvGraphicFramePr>
        <p:xfrm>
          <a:off x="215516" y="1939291"/>
          <a:ext cx="5220580" cy="1577340"/>
        </p:xfrm>
        <a:graphic>
          <a:graphicData uri="http://schemas.openxmlformats.org/drawingml/2006/table">
            <a:tbl>
              <a:tblPr firstRow="1" firstCol="1" bandRow="1">
                <a:tableStyleId>{5C22544A-7EE6-4342-B048-85BDC9FD1C3A}</a:tableStyleId>
              </a:tblPr>
              <a:tblGrid>
                <a:gridCol w="1692188"/>
                <a:gridCol w="2012360"/>
                <a:gridCol w="1516032"/>
              </a:tblGrid>
              <a:tr h="182245">
                <a:tc>
                  <a:txBody>
                    <a:bodyPr/>
                    <a:lstStyle/>
                    <a:p>
                      <a:pPr marL="0" indent="0" algn="ctr" hangingPunct="0">
                        <a:lnSpc>
                          <a:spcPct val="115000"/>
                        </a:lnSpc>
                        <a:spcAft>
                          <a:spcPts val="400"/>
                        </a:spcAft>
                      </a:pPr>
                      <a:r>
                        <a:rPr lang="el-GR" sz="1800" dirty="0">
                          <a:effectLst/>
                        </a:rPr>
                        <a:t>Κωδικός</a:t>
                      </a:r>
                      <a:r>
                        <a:rPr lang="en-US" sz="1800" dirty="0">
                          <a:effectLst/>
                        </a:rPr>
                        <a:t>(SN0)</a:t>
                      </a:r>
                      <a:endParaRPr lang="el-GR" sz="1200" dirty="0">
                        <a:effectLst/>
                        <a:latin typeface="Times New Roman"/>
                        <a:ea typeface="Times New Roman"/>
                      </a:endParaRPr>
                    </a:p>
                  </a:txBody>
                  <a:tcPr marL="68580" marR="68580" marT="0" marB="0">
                    <a:solidFill>
                      <a:schemeClr val="accent1">
                        <a:lumMod val="75000"/>
                      </a:schemeClr>
                    </a:solidFill>
                  </a:tcPr>
                </a:tc>
                <a:tc>
                  <a:txBody>
                    <a:bodyPr/>
                    <a:lstStyle/>
                    <a:p>
                      <a:pPr marL="0" indent="0" algn="ctr" hangingPunct="0">
                        <a:lnSpc>
                          <a:spcPct val="115000"/>
                        </a:lnSpc>
                        <a:spcAft>
                          <a:spcPts val="400"/>
                        </a:spcAft>
                      </a:pPr>
                      <a:r>
                        <a:rPr lang="el-GR" sz="1800" dirty="0">
                          <a:effectLst/>
                        </a:rPr>
                        <a:t>Επωνυμία</a:t>
                      </a:r>
                      <a:r>
                        <a:rPr lang="en-US" sz="1800" dirty="0">
                          <a:effectLst/>
                        </a:rPr>
                        <a:t>(SNAME)</a:t>
                      </a:r>
                      <a:endParaRPr lang="el-GR" sz="1200" dirty="0">
                        <a:effectLst/>
                        <a:latin typeface="Times New Roman"/>
                        <a:ea typeface="Times New Roman"/>
                      </a:endParaRPr>
                    </a:p>
                  </a:txBody>
                  <a:tcPr marL="68580" marR="68580" marT="0" marB="0">
                    <a:solidFill>
                      <a:schemeClr val="accent1">
                        <a:lumMod val="75000"/>
                      </a:schemeClr>
                    </a:solidFill>
                  </a:tcPr>
                </a:tc>
                <a:tc>
                  <a:txBody>
                    <a:bodyPr/>
                    <a:lstStyle/>
                    <a:p>
                      <a:pPr marL="0" indent="0" algn="ctr" hangingPunct="0">
                        <a:lnSpc>
                          <a:spcPct val="115000"/>
                        </a:lnSpc>
                        <a:spcAft>
                          <a:spcPts val="400"/>
                        </a:spcAft>
                      </a:pPr>
                      <a:r>
                        <a:rPr lang="el-GR" sz="1800" dirty="0">
                          <a:effectLst/>
                        </a:rPr>
                        <a:t>έδρα</a:t>
                      </a:r>
                      <a:r>
                        <a:rPr lang="en-US" sz="1800" dirty="0">
                          <a:effectLst/>
                        </a:rPr>
                        <a:t>(SCITY)</a:t>
                      </a:r>
                      <a:endParaRPr lang="el-GR" sz="1200" dirty="0">
                        <a:effectLst/>
                        <a:latin typeface="Times New Roman"/>
                        <a:ea typeface="Times New Roman"/>
                      </a:endParaRPr>
                    </a:p>
                  </a:txBody>
                  <a:tcPr marL="68580" marR="68580" marT="0" marB="0">
                    <a:solidFill>
                      <a:schemeClr val="accent1">
                        <a:lumMod val="75000"/>
                      </a:schemeClr>
                    </a:solidFill>
                  </a:tcPr>
                </a:tc>
              </a:tr>
              <a:tr h="169545">
                <a:tc>
                  <a:txBody>
                    <a:bodyPr/>
                    <a:lstStyle/>
                    <a:p>
                      <a:pPr indent="180340" algn="ctr" hangingPunct="0">
                        <a:lnSpc>
                          <a:spcPct val="115000"/>
                        </a:lnSpc>
                        <a:spcAft>
                          <a:spcPts val="400"/>
                        </a:spcAft>
                      </a:pPr>
                      <a:r>
                        <a:rPr lang="en-US" sz="1800" dirty="0">
                          <a:effectLst/>
                        </a:rPr>
                        <a:t>S010</a:t>
                      </a:r>
                      <a:endParaRPr lang="el-GR" sz="1200" dirty="0">
                        <a:effectLst/>
                        <a:latin typeface="Times New Roman"/>
                        <a:ea typeface="Times New Roman"/>
                      </a:endParaRPr>
                    </a:p>
                  </a:txBody>
                  <a:tcPr marL="68580" marR="68580" marT="0" marB="0">
                    <a:solidFill>
                      <a:schemeClr val="accent1">
                        <a:lumMod val="75000"/>
                      </a:schemeClr>
                    </a:solidFill>
                  </a:tcPr>
                </a:tc>
                <a:tc>
                  <a:txBody>
                    <a:bodyPr/>
                    <a:lstStyle/>
                    <a:p>
                      <a:pPr indent="180340" algn="ctr" hangingPunct="0">
                        <a:lnSpc>
                          <a:spcPct val="115000"/>
                        </a:lnSpc>
                        <a:spcAft>
                          <a:spcPts val="400"/>
                        </a:spcAft>
                      </a:pPr>
                      <a:r>
                        <a:rPr lang="en-US" sz="1800">
                          <a:effectLst/>
                        </a:rPr>
                        <a:t>FIAT</a:t>
                      </a:r>
                      <a:endParaRPr lang="el-GR" sz="1200">
                        <a:effectLst/>
                        <a:latin typeface="Times New Roman"/>
                        <a:ea typeface="Times New Roman"/>
                      </a:endParaRPr>
                    </a:p>
                  </a:txBody>
                  <a:tcPr marL="68580" marR="68580" marT="0" marB="0"/>
                </a:tc>
                <a:tc>
                  <a:txBody>
                    <a:bodyPr/>
                    <a:lstStyle/>
                    <a:p>
                      <a:pPr indent="180340" algn="ctr" hangingPunct="0">
                        <a:lnSpc>
                          <a:spcPct val="115000"/>
                        </a:lnSpc>
                        <a:spcAft>
                          <a:spcPts val="400"/>
                        </a:spcAft>
                      </a:pPr>
                      <a:r>
                        <a:rPr lang="el-GR" sz="1800" dirty="0">
                          <a:effectLst/>
                        </a:rPr>
                        <a:t>ΛΟΝΔΙΝΟ</a:t>
                      </a:r>
                      <a:endParaRPr lang="el-GR" sz="1200" dirty="0">
                        <a:effectLst/>
                        <a:latin typeface="Times New Roman"/>
                        <a:ea typeface="Times New Roman"/>
                      </a:endParaRPr>
                    </a:p>
                  </a:txBody>
                  <a:tcPr marL="68580" marR="68580" marT="0" marB="0"/>
                </a:tc>
              </a:tr>
              <a:tr h="169545">
                <a:tc>
                  <a:txBody>
                    <a:bodyPr/>
                    <a:lstStyle/>
                    <a:p>
                      <a:pPr indent="180340" algn="ctr" hangingPunct="0">
                        <a:lnSpc>
                          <a:spcPct val="115000"/>
                        </a:lnSpc>
                        <a:spcAft>
                          <a:spcPts val="400"/>
                        </a:spcAft>
                      </a:pPr>
                      <a:r>
                        <a:rPr lang="en-US" sz="1800" dirty="0">
                          <a:effectLst/>
                        </a:rPr>
                        <a:t>S020</a:t>
                      </a:r>
                      <a:endParaRPr lang="el-GR" sz="1200" dirty="0">
                        <a:effectLst/>
                        <a:latin typeface="Times New Roman"/>
                        <a:ea typeface="Times New Roman"/>
                      </a:endParaRPr>
                    </a:p>
                  </a:txBody>
                  <a:tcPr marL="68580" marR="68580" marT="0" marB="0">
                    <a:solidFill>
                      <a:schemeClr val="accent1">
                        <a:lumMod val="75000"/>
                      </a:schemeClr>
                    </a:solidFill>
                  </a:tcPr>
                </a:tc>
                <a:tc>
                  <a:txBody>
                    <a:bodyPr/>
                    <a:lstStyle/>
                    <a:p>
                      <a:pPr indent="180340" algn="ctr" hangingPunct="0">
                        <a:lnSpc>
                          <a:spcPct val="115000"/>
                        </a:lnSpc>
                        <a:spcAft>
                          <a:spcPts val="400"/>
                        </a:spcAft>
                      </a:pPr>
                      <a:r>
                        <a:rPr lang="en-US" sz="1800">
                          <a:effectLst/>
                        </a:rPr>
                        <a:t>OPEL</a:t>
                      </a:r>
                      <a:endParaRPr lang="el-GR" sz="1200">
                        <a:effectLst/>
                        <a:latin typeface="Times New Roman"/>
                        <a:ea typeface="Times New Roman"/>
                      </a:endParaRPr>
                    </a:p>
                  </a:txBody>
                  <a:tcPr marL="68580" marR="68580" marT="0" marB="0"/>
                </a:tc>
                <a:tc>
                  <a:txBody>
                    <a:bodyPr/>
                    <a:lstStyle/>
                    <a:p>
                      <a:pPr indent="180340" algn="ctr" hangingPunct="0">
                        <a:lnSpc>
                          <a:spcPct val="115000"/>
                        </a:lnSpc>
                        <a:spcAft>
                          <a:spcPts val="400"/>
                        </a:spcAft>
                      </a:pPr>
                      <a:r>
                        <a:rPr lang="el-GR" sz="1800">
                          <a:effectLst/>
                        </a:rPr>
                        <a:t>ΠΑΡΙΣΙ</a:t>
                      </a:r>
                      <a:endParaRPr lang="el-GR" sz="1200">
                        <a:effectLst/>
                        <a:latin typeface="Times New Roman"/>
                        <a:ea typeface="Times New Roman"/>
                      </a:endParaRPr>
                    </a:p>
                  </a:txBody>
                  <a:tcPr marL="68580" marR="68580" marT="0" marB="0"/>
                </a:tc>
              </a:tr>
              <a:tr h="169545">
                <a:tc>
                  <a:txBody>
                    <a:bodyPr/>
                    <a:lstStyle/>
                    <a:p>
                      <a:pPr indent="180340" algn="ctr" hangingPunct="0">
                        <a:lnSpc>
                          <a:spcPct val="115000"/>
                        </a:lnSpc>
                        <a:spcAft>
                          <a:spcPts val="400"/>
                        </a:spcAft>
                      </a:pPr>
                      <a:r>
                        <a:rPr lang="en-US" sz="1800" dirty="0">
                          <a:effectLst/>
                        </a:rPr>
                        <a:t>S030</a:t>
                      </a:r>
                      <a:endParaRPr lang="el-GR" sz="1200" dirty="0">
                        <a:effectLst/>
                        <a:latin typeface="Times New Roman"/>
                        <a:ea typeface="Times New Roman"/>
                      </a:endParaRPr>
                    </a:p>
                  </a:txBody>
                  <a:tcPr marL="68580" marR="68580" marT="0" marB="0">
                    <a:solidFill>
                      <a:schemeClr val="accent1">
                        <a:lumMod val="75000"/>
                      </a:schemeClr>
                    </a:solidFill>
                  </a:tcPr>
                </a:tc>
                <a:tc>
                  <a:txBody>
                    <a:bodyPr/>
                    <a:lstStyle/>
                    <a:p>
                      <a:pPr indent="180340" algn="ctr" hangingPunct="0">
                        <a:lnSpc>
                          <a:spcPct val="115000"/>
                        </a:lnSpc>
                        <a:spcAft>
                          <a:spcPts val="400"/>
                        </a:spcAft>
                      </a:pPr>
                      <a:r>
                        <a:rPr lang="en-US" sz="1800">
                          <a:effectLst/>
                        </a:rPr>
                        <a:t>FORD</a:t>
                      </a:r>
                      <a:endParaRPr lang="el-GR" sz="1200">
                        <a:effectLst/>
                        <a:latin typeface="Times New Roman"/>
                        <a:ea typeface="Times New Roman"/>
                      </a:endParaRPr>
                    </a:p>
                  </a:txBody>
                  <a:tcPr marL="68580" marR="68580" marT="0" marB="0"/>
                </a:tc>
                <a:tc>
                  <a:txBody>
                    <a:bodyPr/>
                    <a:lstStyle/>
                    <a:p>
                      <a:pPr indent="180340" algn="ctr" hangingPunct="0">
                        <a:lnSpc>
                          <a:spcPct val="115000"/>
                        </a:lnSpc>
                        <a:spcAft>
                          <a:spcPts val="400"/>
                        </a:spcAft>
                      </a:pPr>
                      <a:r>
                        <a:rPr lang="el-GR" sz="1800">
                          <a:effectLst/>
                        </a:rPr>
                        <a:t>ΠΑΡΙΣΙ</a:t>
                      </a:r>
                      <a:endParaRPr lang="el-GR" sz="1200">
                        <a:effectLst/>
                        <a:latin typeface="Times New Roman"/>
                        <a:ea typeface="Times New Roman"/>
                      </a:endParaRPr>
                    </a:p>
                  </a:txBody>
                  <a:tcPr marL="68580" marR="68580" marT="0" marB="0"/>
                </a:tc>
              </a:tr>
              <a:tr h="169545">
                <a:tc>
                  <a:txBody>
                    <a:bodyPr/>
                    <a:lstStyle/>
                    <a:p>
                      <a:pPr indent="180340" algn="ctr" hangingPunct="0">
                        <a:lnSpc>
                          <a:spcPct val="115000"/>
                        </a:lnSpc>
                        <a:spcAft>
                          <a:spcPts val="400"/>
                        </a:spcAft>
                      </a:pPr>
                      <a:r>
                        <a:rPr lang="en-US" sz="1800" dirty="0">
                          <a:effectLst/>
                        </a:rPr>
                        <a:t>S040</a:t>
                      </a:r>
                      <a:endParaRPr lang="el-GR" sz="1200" dirty="0">
                        <a:effectLst/>
                        <a:latin typeface="Times New Roman"/>
                        <a:ea typeface="Times New Roman"/>
                      </a:endParaRPr>
                    </a:p>
                  </a:txBody>
                  <a:tcPr marL="68580" marR="68580" marT="0" marB="0">
                    <a:solidFill>
                      <a:schemeClr val="accent1">
                        <a:lumMod val="75000"/>
                      </a:schemeClr>
                    </a:solidFill>
                  </a:tcPr>
                </a:tc>
                <a:tc>
                  <a:txBody>
                    <a:bodyPr/>
                    <a:lstStyle/>
                    <a:p>
                      <a:pPr indent="180340" algn="ctr" hangingPunct="0">
                        <a:lnSpc>
                          <a:spcPct val="115000"/>
                        </a:lnSpc>
                        <a:spcAft>
                          <a:spcPts val="400"/>
                        </a:spcAft>
                      </a:pPr>
                      <a:r>
                        <a:rPr lang="en-US" sz="1800" dirty="0">
                          <a:effectLst/>
                        </a:rPr>
                        <a:t>PORCHE</a:t>
                      </a:r>
                      <a:endParaRPr lang="el-GR" sz="1200" dirty="0">
                        <a:effectLst/>
                        <a:latin typeface="Times New Roman"/>
                        <a:ea typeface="Times New Roman"/>
                      </a:endParaRPr>
                    </a:p>
                  </a:txBody>
                  <a:tcPr marL="68580" marR="68580" marT="0" marB="0"/>
                </a:tc>
                <a:tc>
                  <a:txBody>
                    <a:bodyPr/>
                    <a:lstStyle/>
                    <a:p>
                      <a:pPr indent="180340" algn="ctr" hangingPunct="0">
                        <a:lnSpc>
                          <a:spcPct val="115000"/>
                        </a:lnSpc>
                        <a:spcAft>
                          <a:spcPts val="400"/>
                        </a:spcAft>
                      </a:pPr>
                      <a:r>
                        <a:rPr lang="el-GR" sz="1800" dirty="0">
                          <a:effectLst/>
                        </a:rPr>
                        <a:t>ΑΘΗΝΑ</a:t>
                      </a:r>
                      <a:endParaRPr lang="el-GR" sz="1200" dirty="0">
                        <a:effectLst/>
                        <a:latin typeface="Times New Roman"/>
                        <a:ea typeface="Times New Roman"/>
                      </a:endParaRPr>
                    </a:p>
                  </a:txBody>
                  <a:tcPr marL="68580" marR="68580" marT="0" marB="0"/>
                </a:tc>
              </a:tr>
            </a:tbl>
          </a:graphicData>
        </a:graphic>
      </p:graphicFrame>
      <p:sp>
        <p:nvSpPr>
          <p:cNvPr id="8" name="Rectangle 5"/>
          <p:cNvSpPr>
            <a:spLocks noChangeArrowheads="1"/>
          </p:cNvSpPr>
          <p:nvPr/>
        </p:nvSpPr>
        <p:spPr bwMode="auto">
          <a:xfrm>
            <a:off x="215516" y="1522249"/>
            <a:ext cx="28083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80975">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R="0" lvl="0" indent="0" algn="l" defTabSz="914400" rtl="0" eaLnBrk="1" fontAlgn="base" latinLnBrk="0" hangingPunct="1">
              <a:lnSpc>
                <a:spcPct val="100000"/>
              </a:lnSpc>
              <a:spcBef>
                <a:spcPct val="0"/>
              </a:spcBef>
              <a:spcAft>
                <a:spcPct val="0"/>
              </a:spcAft>
              <a:buClrTx/>
              <a:buSzTx/>
              <a:buFontTx/>
              <a:buNone/>
              <a:tabLst/>
            </a:pPr>
            <a:r>
              <a:rPr kumimoji="0" lang="el-GR" altLang="el-GR" b="1" i="0" u="none" strike="noStrike" cap="none" normalizeH="0" baseline="0" dirty="0" smtClean="0">
                <a:ln>
                  <a:noFill/>
                </a:ln>
                <a:solidFill>
                  <a:schemeClr val="tx1"/>
                </a:solidFill>
                <a:effectLst/>
                <a:latin typeface="+mn-lt"/>
                <a:ea typeface="Times New Roman" pitchFamily="18" charset="0"/>
                <a:cs typeface="Arial" pitchFamily="34" charset="0"/>
              </a:rPr>
              <a:t>Προμηθευτές (</a:t>
            </a:r>
            <a:r>
              <a:rPr kumimoji="0" lang="en-US" altLang="el-GR" b="1" i="0" u="none" strike="noStrike" cap="none" normalizeH="0" baseline="0" dirty="0" smtClean="0">
                <a:ln>
                  <a:noFill/>
                </a:ln>
                <a:solidFill>
                  <a:schemeClr val="tx1"/>
                </a:solidFill>
                <a:effectLst/>
                <a:latin typeface="+mn-lt"/>
                <a:ea typeface="Times New Roman" pitchFamily="18" charset="0"/>
                <a:cs typeface="Arial" pitchFamily="34" charset="0"/>
              </a:rPr>
              <a:t>SUPPLIERS</a:t>
            </a:r>
            <a:r>
              <a:rPr kumimoji="0" lang="el-GR" altLang="el-GR" b="1" i="0" u="none" strike="noStrike" cap="none" normalizeH="0" baseline="0" dirty="0" smtClean="0">
                <a:ln>
                  <a:noFill/>
                </a:ln>
                <a:solidFill>
                  <a:schemeClr val="tx1"/>
                </a:solidFill>
                <a:effectLst/>
                <a:latin typeface="+mn-lt"/>
                <a:ea typeface="Times New Roman" pitchFamily="18" charset="0"/>
                <a:cs typeface="Arial" pitchFamily="34" charset="0"/>
              </a:rPr>
              <a:t>)</a:t>
            </a:r>
            <a:endParaRPr kumimoji="0" lang="el-GR" altLang="el-GR" sz="900" b="1" i="0" u="none" strike="noStrike" cap="none" normalizeH="0" baseline="0" dirty="0" smtClean="0">
              <a:ln>
                <a:noFill/>
              </a:ln>
              <a:solidFill>
                <a:schemeClr val="tx1"/>
              </a:solidFill>
              <a:effectLst/>
              <a:latin typeface="+mn-lt"/>
              <a:cs typeface="Arial" pitchFamily="34" charset="0"/>
            </a:endParaRPr>
          </a:p>
        </p:txBody>
      </p:sp>
    </p:spTree>
    <p:extLst>
      <p:ext uri="{BB962C8B-B14F-4D97-AF65-F5344CB8AC3E}">
        <p14:creationId xmlns:p14="http://schemas.microsoft.com/office/powerpoint/2010/main" val="12421160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dirty="0" smtClean="0"/>
              <a:t>Έννοιες σχεσιακών Β.Δ.</a:t>
            </a:r>
            <a:endParaRPr lang="el-GR" dirty="0"/>
          </a:p>
        </p:txBody>
      </p:sp>
      <p:sp>
        <p:nvSpPr>
          <p:cNvPr id="7" name="Content Placeholder 6"/>
          <p:cNvSpPr>
            <a:spLocks noGrp="1"/>
          </p:cNvSpPr>
          <p:nvPr>
            <p:ph idx="1"/>
          </p:nvPr>
        </p:nvSpPr>
        <p:spPr>
          <a:ln w="28575">
            <a:solidFill>
              <a:srgbClr val="820000"/>
            </a:solidFill>
          </a:ln>
        </p:spPr>
        <p:txBody>
          <a:bodyPr>
            <a:normAutofit fontScale="92500"/>
          </a:bodyPr>
          <a:lstStyle/>
          <a:p>
            <a:pPr marL="0" indent="0">
              <a:lnSpc>
                <a:spcPts val="2813"/>
              </a:lnSpc>
              <a:spcBef>
                <a:spcPts val="1125"/>
              </a:spcBef>
              <a:buClr>
                <a:srgbClr val="000000"/>
              </a:buClr>
              <a:buSzPct val="75000"/>
              <a:buNone/>
            </a:pPr>
            <a:r>
              <a:rPr lang="el-GR" altLang="el-GR" sz="2400" dirty="0" err="1" smtClean="0"/>
              <a:t>Σκο</a:t>
            </a:r>
            <a:r>
              <a:rPr lang="en-GB" altLang="el-GR" sz="2400" dirty="0" smtClean="0"/>
              <a:t>π</a:t>
            </a:r>
            <a:r>
              <a:rPr lang="en-GB" altLang="el-GR" sz="2400" dirty="0" err="1" smtClean="0"/>
              <a:t>ός</a:t>
            </a:r>
            <a:r>
              <a:rPr lang="en-GB" altLang="el-GR" sz="2400" dirty="0" smtClean="0"/>
              <a:t> </a:t>
            </a:r>
            <a:r>
              <a:rPr lang="el-GR" altLang="el-GR" sz="2400" dirty="0"/>
              <a:t>μας </a:t>
            </a:r>
            <a:r>
              <a:rPr lang="en-GB" altLang="el-GR" sz="2400" dirty="0" err="1"/>
              <a:t>είν</a:t>
            </a:r>
            <a:r>
              <a:rPr lang="en-GB" altLang="el-GR" sz="2400" dirty="0"/>
              <a:t>αι να παρουσιάσ</a:t>
            </a:r>
            <a:r>
              <a:rPr lang="el-GR" altLang="el-GR" sz="2400" dirty="0" err="1"/>
              <a:t>ουμε</a:t>
            </a:r>
            <a:r>
              <a:rPr lang="el-GR" altLang="el-GR" sz="2400" dirty="0"/>
              <a:t> τώρα κάποιες πρώτες </a:t>
            </a:r>
            <a:r>
              <a:rPr lang="en-GB" altLang="el-GR" sz="2400" dirty="0" err="1"/>
              <a:t>έννοιες</a:t>
            </a:r>
            <a:r>
              <a:rPr lang="el-GR" altLang="el-GR" sz="2400" dirty="0"/>
              <a:t> σχεσιακών βάσεων δεδομένων (</a:t>
            </a:r>
            <a:r>
              <a:rPr lang="en-US" altLang="el-GR" sz="2400" dirty="0"/>
              <a:t>relational database) </a:t>
            </a:r>
            <a:r>
              <a:rPr lang="el-GR" altLang="el-GR" sz="2400" dirty="0"/>
              <a:t>ώστε να κατανοήσουμε αυτά που θα συζητήσουμε στη συνέχεια</a:t>
            </a:r>
            <a:r>
              <a:rPr lang="en-GB" altLang="el-GR" sz="2400" dirty="0"/>
              <a:t>: </a:t>
            </a:r>
            <a:endParaRPr lang="el-GR" altLang="el-GR" sz="2400" dirty="0" smtClean="0"/>
          </a:p>
          <a:p>
            <a:pPr>
              <a:lnSpc>
                <a:spcPts val="2813"/>
              </a:lnSpc>
              <a:spcBef>
                <a:spcPts val="1125"/>
              </a:spcBef>
              <a:buClr>
                <a:srgbClr val="000000"/>
              </a:buClr>
              <a:buSzPct val="75000"/>
            </a:pPr>
            <a:r>
              <a:rPr lang="el-GR" altLang="el-GR" sz="2400" dirty="0" smtClean="0"/>
              <a:t>Α</a:t>
            </a:r>
            <a:r>
              <a:rPr lang="en-GB" altLang="el-GR" sz="2400" dirty="0" err="1"/>
              <a:t>ρχιτεκτονική</a:t>
            </a:r>
            <a:r>
              <a:rPr lang="en-GB" altLang="el-GR" sz="2400" dirty="0"/>
              <a:t> β</a:t>
            </a:r>
            <a:r>
              <a:rPr lang="en-GB" altLang="el-GR" sz="2400" dirty="0" err="1"/>
              <a:t>άσεων</a:t>
            </a:r>
            <a:r>
              <a:rPr lang="en-GB" altLang="el-GR" sz="2400" dirty="0"/>
              <a:t> </a:t>
            </a:r>
            <a:r>
              <a:rPr lang="en-GB" altLang="el-GR" sz="2400" dirty="0" err="1"/>
              <a:t>δεδομένων</a:t>
            </a:r>
            <a:r>
              <a:rPr lang="en-GB" altLang="el-GR" sz="2400" dirty="0"/>
              <a:t>, </a:t>
            </a:r>
            <a:endParaRPr lang="el-GR" altLang="el-GR" sz="2400" dirty="0" smtClean="0"/>
          </a:p>
          <a:p>
            <a:pPr>
              <a:lnSpc>
                <a:spcPts val="2813"/>
              </a:lnSpc>
              <a:spcBef>
                <a:spcPts val="1125"/>
              </a:spcBef>
              <a:buClr>
                <a:srgbClr val="000000"/>
              </a:buClr>
              <a:buSzPct val="75000"/>
            </a:pPr>
            <a:r>
              <a:rPr lang="en-US" altLang="el-GR" sz="2400" dirty="0" smtClean="0"/>
              <a:t>Data </a:t>
            </a:r>
            <a:r>
              <a:rPr lang="en-US" altLang="el-GR" sz="2400" dirty="0"/>
              <a:t>Definition Language, </a:t>
            </a:r>
            <a:endParaRPr lang="el-GR" altLang="el-GR" sz="2400" dirty="0" smtClean="0"/>
          </a:p>
          <a:p>
            <a:pPr>
              <a:lnSpc>
                <a:spcPts val="2813"/>
              </a:lnSpc>
              <a:spcBef>
                <a:spcPts val="1125"/>
              </a:spcBef>
              <a:buClr>
                <a:srgbClr val="000000"/>
              </a:buClr>
              <a:buSzPct val="75000"/>
            </a:pPr>
            <a:r>
              <a:rPr lang="en-US" altLang="el-GR" sz="2400" dirty="0" smtClean="0"/>
              <a:t>Data </a:t>
            </a:r>
            <a:r>
              <a:rPr lang="en-US" altLang="el-GR" sz="2400" dirty="0"/>
              <a:t>Manipulation Language, </a:t>
            </a:r>
            <a:endParaRPr lang="el-GR" altLang="el-GR" sz="2400" dirty="0" smtClean="0"/>
          </a:p>
          <a:p>
            <a:pPr>
              <a:lnSpc>
                <a:spcPts val="2813"/>
              </a:lnSpc>
              <a:spcBef>
                <a:spcPts val="1125"/>
              </a:spcBef>
              <a:buClr>
                <a:srgbClr val="000000"/>
              </a:buClr>
              <a:buSzPct val="75000"/>
            </a:pPr>
            <a:r>
              <a:rPr lang="en-US" altLang="el-GR" sz="2400" dirty="0" smtClean="0"/>
              <a:t>Data </a:t>
            </a:r>
            <a:r>
              <a:rPr lang="en-US" altLang="el-GR" sz="2400" dirty="0"/>
              <a:t>Control Language,</a:t>
            </a:r>
            <a:r>
              <a:rPr lang="en-GB" altLang="el-GR" sz="2400" dirty="0"/>
              <a:t> </a:t>
            </a:r>
            <a:endParaRPr lang="el-GR" altLang="el-GR" sz="2400" dirty="0" smtClean="0"/>
          </a:p>
          <a:p>
            <a:pPr>
              <a:lnSpc>
                <a:spcPts val="2813"/>
              </a:lnSpc>
              <a:spcBef>
                <a:spcPts val="1125"/>
              </a:spcBef>
              <a:buClr>
                <a:srgbClr val="000000"/>
              </a:buClr>
              <a:buSzPct val="75000"/>
            </a:pPr>
            <a:r>
              <a:rPr lang="en-GB" altLang="el-GR" sz="2400" dirty="0" err="1" smtClean="0"/>
              <a:t>Όψεις</a:t>
            </a:r>
            <a:r>
              <a:rPr lang="en-GB" altLang="el-GR" sz="2400" dirty="0" smtClean="0"/>
              <a:t> </a:t>
            </a:r>
            <a:r>
              <a:rPr lang="en-GB" altLang="el-GR" sz="2400" dirty="0"/>
              <a:t>– views, </a:t>
            </a:r>
            <a:endParaRPr lang="el-GR" altLang="el-GR" sz="2400" dirty="0" smtClean="0"/>
          </a:p>
          <a:p>
            <a:pPr>
              <a:lnSpc>
                <a:spcPts val="2813"/>
              </a:lnSpc>
              <a:spcBef>
                <a:spcPts val="1125"/>
              </a:spcBef>
              <a:buClr>
                <a:srgbClr val="000000"/>
              </a:buClr>
              <a:buSzPct val="75000"/>
            </a:pPr>
            <a:r>
              <a:rPr lang="en-GB" altLang="el-GR" sz="2400" dirty="0" err="1" smtClean="0"/>
              <a:t>Ευρετήρι</a:t>
            </a:r>
            <a:r>
              <a:rPr lang="en-GB" altLang="el-GR" sz="2400" dirty="0" smtClean="0"/>
              <a:t>α </a:t>
            </a:r>
            <a:r>
              <a:rPr lang="en-GB" altLang="el-GR" sz="2400" dirty="0"/>
              <a:t>– indexes. </a:t>
            </a:r>
            <a:endParaRPr lang="el-GR" altLang="el-GR" sz="2400" dirty="0" smtClean="0"/>
          </a:p>
          <a:p>
            <a:pPr marL="0" indent="0">
              <a:lnSpc>
                <a:spcPts val="2813"/>
              </a:lnSpc>
              <a:spcBef>
                <a:spcPts val="1125"/>
              </a:spcBef>
              <a:buClr>
                <a:srgbClr val="000000"/>
              </a:buClr>
              <a:buSzPct val="75000"/>
              <a:buNone/>
            </a:pPr>
            <a:r>
              <a:rPr lang="el-GR" altLang="el-GR" sz="2400" dirty="0" smtClean="0"/>
              <a:t>Θα </a:t>
            </a:r>
            <a:r>
              <a:rPr lang="el-GR" altLang="el-GR" sz="2400" dirty="0"/>
              <a:t>δοθούν </a:t>
            </a:r>
            <a:r>
              <a:rPr lang="en-GB" altLang="el-GR" sz="2400" dirty="0" smtClean="0"/>
              <a:t>παρα</a:t>
            </a:r>
            <a:r>
              <a:rPr lang="el-GR" altLang="el-GR" sz="2400" dirty="0" smtClean="0"/>
              <a:t>δείγματα</a:t>
            </a:r>
            <a:r>
              <a:rPr lang="en-GB" altLang="el-GR" sz="2400" dirty="0" smtClean="0"/>
              <a:t> </a:t>
            </a:r>
            <a:r>
              <a:rPr lang="el-GR" altLang="el-GR" sz="2400" dirty="0"/>
              <a:t>με χρήση γλώσσας </a:t>
            </a:r>
            <a:r>
              <a:rPr lang="en-US" altLang="el-GR" sz="2400" dirty="0"/>
              <a:t>SQL </a:t>
            </a:r>
            <a:r>
              <a:rPr lang="en-GB" altLang="el-GR" sz="2400" dirty="0" err="1"/>
              <a:t>ώστε</a:t>
            </a:r>
            <a:r>
              <a:rPr lang="en-GB" altLang="el-GR" sz="2400" dirty="0"/>
              <a:t> </a:t>
            </a:r>
            <a:r>
              <a:rPr lang="en-GB" altLang="el-GR" sz="2400" dirty="0" err="1"/>
              <a:t>οι</a:t>
            </a:r>
            <a:r>
              <a:rPr lang="en-GB" altLang="el-GR" sz="2400" dirty="0"/>
              <a:t> </a:t>
            </a:r>
            <a:r>
              <a:rPr lang="en-GB" altLang="el-GR" sz="2400" dirty="0" err="1"/>
              <a:t>φοιτητές</a:t>
            </a:r>
            <a:r>
              <a:rPr lang="en-GB" altLang="el-GR" sz="2400" dirty="0"/>
              <a:t> να κατα</a:t>
            </a:r>
            <a:r>
              <a:rPr lang="en-GB" altLang="el-GR" sz="2400" dirty="0" err="1"/>
              <a:t>νοήσουν</a:t>
            </a:r>
            <a:r>
              <a:rPr lang="en-GB" altLang="el-GR" sz="2400" dirty="0"/>
              <a:t> και να </a:t>
            </a:r>
            <a:r>
              <a:rPr lang="en-GB" altLang="el-GR" sz="2400" dirty="0" err="1"/>
              <a:t>εμ</a:t>
            </a:r>
            <a:r>
              <a:rPr lang="en-GB" altLang="el-GR" sz="2400" dirty="0"/>
              <a:t>βαθύνουν στις </a:t>
            </a:r>
            <a:r>
              <a:rPr lang="en-GB" altLang="el-GR" sz="2400" dirty="0" smtClean="0"/>
              <a:t>έννοιες</a:t>
            </a:r>
            <a:r>
              <a:rPr lang="el-GR" altLang="el-GR" sz="2400" dirty="0"/>
              <a:t>.</a:t>
            </a:r>
            <a:endParaRPr lang="en-GB" altLang="el-GR" sz="24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27</a:t>
            </a:r>
            <a:endParaRPr lang="el-GR" dirty="0"/>
          </a:p>
        </p:txBody>
      </p:sp>
    </p:spTree>
    <p:extLst>
      <p:ext uri="{BB962C8B-B14F-4D97-AF65-F5344CB8AC3E}">
        <p14:creationId xmlns:p14="http://schemas.microsoft.com/office/powerpoint/2010/main" val="3922506928"/>
      </p:ext>
    </p:extLst>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440160"/>
          </a:xfrm>
        </p:spPr>
        <p:txBody>
          <a:bodyPr>
            <a:normAutofit/>
          </a:bodyPr>
          <a:lstStyle/>
          <a:p>
            <a:r>
              <a:rPr lang="el-GR" dirty="0" smtClean="0">
                <a:solidFill>
                  <a:schemeClr val="accent4"/>
                </a:solidFill>
              </a:rPr>
              <a:t>Σχεσιακό μοντέλο </a:t>
            </a:r>
            <a:br>
              <a:rPr lang="el-GR" dirty="0" smtClean="0">
                <a:solidFill>
                  <a:schemeClr val="accent4"/>
                </a:solidFill>
              </a:rPr>
            </a:br>
            <a:r>
              <a:rPr lang="el-GR" dirty="0" smtClean="0">
                <a:solidFill>
                  <a:schemeClr val="accent4"/>
                </a:solidFill>
              </a:rPr>
              <a:t>Σχεσιακή βάση δεδομένων</a:t>
            </a:r>
            <a:endParaRPr lang="el-GR"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28</a:t>
            </a:fld>
            <a:endParaRPr lang="el-GR"/>
          </a:p>
        </p:txBody>
      </p:sp>
      <p:sp>
        <p:nvSpPr>
          <p:cNvPr id="3" name="Rectangle 2"/>
          <p:cNvSpPr/>
          <p:nvPr/>
        </p:nvSpPr>
        <p:spPr>
          <a:xfrm>
            <a:off x="251520" y="1844824"/>
            <a:ext cx="6912768" cy="5632311"/>
          </a:xfrm>
          <a:prstGeom prst="rect">
            <a:avLst/>
          </a:prstGeom>
        </p:spPr>
        <p:txBody>
          <a:bodyPr wrap="square">
            <a:spAutoFit/>
          </a:bodyPr>
          <a:lstStyle/>
          <a:p>
            <a:r>
              <a:rPr lang="el-GR" altLang="el-GR" sz="2400" b="1" dirty="0" smtClean="0">
                <a:solidFill>
                  <a:schemeClr val="accent4"/>
                </a:solidFill>
                <a:cs typeface="Arial" charset="0"/>
              </a:rPr>
              <a:t>Πρέπει να μάθετε καλά την έννοια</a:t>
            </a:r>
            <a:r>
              <a:rPr lang="en-US" altLang="el-GR" sz="2400" b="1" dirty="0" smtClean="0">
                <a:solidFill>
                  <a:schemeClr val="accent4"/>
                </a:solidFill>
                <a:cs typeface="Arial" charset="0"/>
              </a:rPr>
              <a:t>:</a:t>
            </a:r>
            <a:endParaRPr lang="en-US" altLang="el-GR" sz="2400" b="1" dirty="0">
              <a:solidFill>
                <a:schemeClr val="accent4"/>
              </a:solidFill>
              <a:cs typeface="Arial" charset="0"/>
            </a:endParaRPr>
          </a:p>
          <a:p>
            <a:pPr marL="357188" indent="0">
              <a:buNone/>
            </a:pPr>
            <a:r>
              <a:rPr lang="el-GR" altLang="el-GR" sz="2400" dirty="0">
                <a:cs typeface="Arial" charset="0"/>
              </a:rPr>
              <a:t/>
            </a:r>
            <a:br>
              <a:rPr lang="el-GR" altLang="el-GR" sz="2400" dirty="0">
                <a:cs typeface="Arial" charset="0"/>
              </a:rPr>
            </a:br>
            <a:r>
              <a:rPr lang="el-GR" altLang="el-GR" sz="2400" dirty="0">
                <a:cs typeface="Arial" charset="0"/>
              </a:rPr>
              <a:t>Σχεσιακή βάση </a:t>
            </a:r>
            <a:r>
              <a:rPr lang="el-GR" altLang="el-GR" sz="2400" dirty="0" smtClean="0">
                <a:cs typeface="Arial" charset="0"/>
              </a:rPr>
              <a:t>δεδομένων. </a:t>
            </a:r>
            <a:endParaRPr lang="en-US" altLang="el-GR" sz="2400" dirty="0" smtClean="0">
              <a:cs typeface="Arial" charset="0"/>
            </a:endParaRPr>
          </a:p>
          <a:p>
            <a:pPr marL="357188" indent="0">
              <a:buNone/>
            </a:pPr>
            <a:r>
              <a:rPr lang="el-GR" altLang="el-GR" sz="2400" dirty="0" smtClean="0">
                <a:cs typeface="Arial" charset="0"/>
              </a:rPr>
              <a:t>Θυμηθείτε ότι τελικά θα πρέπει να </a:t>
            </a:r>
            <a:endParaRPr lang="en-US" altLang="el-GR" sz="2400" dirty="0" smtClean="0">
              <a:cs typeface="Arial" charset="0"/>
            </a:endParaRPr>
          </a:p>
          <a:p>
            <a:pPr marL="357188" indent="0">
              <a:buNone/>
            </a:pPr>
            <a:r>
              <a:rPr lang="el-GR" altLang="el-GR" sz="2400" dirty="0" smtClean="0">
                <a:cs typeface="Arial" charset="0"/>
              </a:rPr>
              <a:t>γράψουμε προγράμματα για να κατασκευάσουμε τους πίνακες και </a:t>
            </a:r>
            <a:endParaRPr lang="en-US" altLang="el-GR" sz="2400" dirty="0" smtClean="0">
              <a:cs typeface="Arial" charset="0"/>
            </a:endParaRPr>
          </a:p>
          <a:p>
            <a:pPr marL="357188" indent="0">
              <a:buNone/>
            </a:pPr>
            <a:r>
              <a:rPr lang="el-GR" altLang="el-GR" sz="2400" dirty="0" smtClean="0">
                <a:cs typeface="Arial" charset="0"/>
              </a:rPr>
              <a:t>να γράφουμε τα δεδομένα-στοιχεία σε αυτούς</a:t>
            </a:r>
          </a:p>
          <a:p>
            <a:pPr marL="357188" indent="0">
              <a:buNone/>
            </a:pPr>
            <a:endParaRPr lang="el-GR" altLang="el-GR" sz="2400" dirty="0">
              <a:cs typeface="Arial" charset="0"/>
            </a:endParaRPr>
          </a:p>
          <a:p>
            <a:pPr marL="357188" indent="0">
              <a:buNone/>
            </a:pPr>
            <a:r>
              <a:rPr lang="el-GR" altLang="el-GR" sz="2400" b="1" dirty="0" smtClean="0">
                <a:solidFill>
                  <a:schemeClr val="accent4"/>
                </a:solidFill>
                <a:cs typeface="Arial" charset="0"/>
              </a:rPr>
              <a:t>Επεξήγηση με παράδειγμα</a:t>
            </a:r>
          </a:p>
          <a:p>
            <a:pPr marL="357188" indent="0">
              <a:buNone/>
            </a:pPr>
            <a:r>
              <a:rPr lang="el-GR" altLang="el-GR" sz="2400" dirty="0" smtClean="0">
                <a:solidFill>
                  <a:srgbClr val="000000"/>
                </a:solidFill>
              </a:rPr>
              <a:t>Θα </a:t>
            </a:r>
            <a:r>
              <a:rPr lang="el-GR" altLang="el-GR" sz="2400" dirty="0">
                <a:solidFill>
                  <a:srgbClr val="000000"/>
                </a:solidFill>
              </a:rPr>
              <a:t>δείτε </a:t>
            </a:r>
            <a:r>
              <a:rPr lang="el-GR" altLang="el-GR" sz="2400" dirty="0" smtClean="0">
                <a:solidFill>
                  <a:srgbClr val="000000"/>
                </a:solidFill>
              </a:rPr>
              <a:t>μια βάση προσωπικού με 2 πίνακες. Πίνακα με δεδομένα των τμημάτων μιας εταιρείας και πίνακα των υπαλλήλων της εταιρείας.</a:t>
            </a:r>
            <a:endParaRPr lang="el-GR" altLang="el-GR" sz="2400" dirty="0" smtClean="0">
              <a:solidFill>
                <a:srgbClr val="000000"/>
              </a:solidFill>
              <a:cs typeface="Arial" charset="0"/>
            </a:endParaRPr>
          </a:p>
          <a:p>
            <a:pPr marL="357188" indent="0">
              <a:buNone/>
            </a:pPr>
            <a:endParaRPr lang="el-GR" altLang="el-GR" sz="2400" dirty="0" smtClean="0">
              <a:cs typeface="Arial" charset="0"/>
            </a:endParaRPr>
          </a:p>
          <a:p>
            <a:pPr marL="357188" indent="0">
              <a:buNone/>
            </a:pPr>
            <a:endParaRPr lang="el-GR" altLang="el-GR" sz="2400" dirty="0" smtClean="0">
              <a:cs typeface="Arial" charset="0"/>
            </a:endParaRPr>
          </a:p>
        </p:txBody>
      </p:sp>
      <p:sp>
        <p:nvSpPr>
          <p:cNvPr id="6" name="Content Placeholder 5"/>
          <p:cNvSpPr>
            <a:spLocks noGrp="1"/>
          </p:cNvSpPr>
          <p:nvPr>
            <p:ph idx="1"/>
          </p:nvPr>
        </p:nvSpPr>
        <p:spPr/>
        <p:txBody>
          <a:bodyPr/>
          <a:lstStyle/>
          <a:p>
            <a:endParaRPr lang="el-GR"/>
          </a:p>
        </p:txBody>
      </p:sp>
      <p:pic>
        <p:nvPicPr>
          <p:cNvPr id="7" name="Picture 7"/>
          <p:cNvPicPr>
            <a:picLocks noChangeAspect="1" noChangeArrowheads="1"/>
          </p:cNvPicPr>
          <p:nvPr/>
        </p:nvPicPr>
        <p:blipFill>
          <a:blip r:embed="rId2" cstate="print"/>
          <a:srcRect/>
          <a:stretch>
            <a:fillRect/>
          </a:stretch>
        </p:blipFill>
        <p:spPr bwMode="auto">
          <a:xfrm>
            <a:off x="35496" y="291877"/>
            <a:ext cx="1066800" cy="904875"/>
          </a:xfrm>
          <a:prstGeom prst="rect">
            <a:avLst/>
          </a:prstGeom>
          <a:noFill/>
          <a:ln w="9525">
            <a:noFill/>
            <a:round/>
            <a:headEnd/>
            <a:tailEnd/>
          </a:ln>
        </p:spPr>
      </p:pic>
    </p:spTree>
    <p:extLst>
      <p:ext uri="{BB962C8B-B14F-4D97-AF65-F5344CB8AC3E}">
        <p14:creationId xmlns:p14="http://schemas.microsoft.com/office/powerpoint/2010/main" val="9504067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Περιγραφή Μαθήματος</a:t>
            </a:r>
            <a:endParaRPr lang="el-GR" dirty="0"/>
          </a:p>
        </p:txBody>
      </p:sp>
      <p:sp>
        <p:nvSpPr>
          <p:cNvPr id="3" name="Content Placeholder 2"/>
          <p:cNvSpPr>
            <a:spLocks noGrp="1"/>
          </p:cNvSpPr>
          <p:nvPr>
            <p:ph idx="1"/>
          </p:nvPr>
        </p:nvSpPr>
        <p:spPr/>
        <p:txBody>
          <a:bodyPr>
            <a:normAutofit/>
          </a:bodyPr>
          <a:lstStyle/>
          <a:p>
            <a:r>
              <a:rPr lang="el-GR" altLang="el-GR" sz="2400" dirty="0">
                <a:cs typeface="Arial" charset="0"/>
              </a:rPr>
              <a:t>Σκοπός του μαθήματος είναι να παρουσιάσει  εισαγωγικές έννοιες της τεχνολογίας των βάσεων δεδομένων και των συστημάτων βάσεων δεδομένων.  </a:t>
            </a:r>
            <a:endParaRPr lang="el-GR" altLang="el-GR" sz="2400" dirty="0" smtClean="0">
              <a:cs typeface="Arial" charset="0"/>
            </a:endParaRPr>
          </a:p>
          <a:p>
            <a:r>
              <a:rPr lang="el-GR" altLang="el-GR" sz="2400" dirty="0" smtClean="0">
                <a:cs typeface="Arial" charset="0"/>
              </a:rPr>
              <a:t>Θα </a:t>
            </a:r>
            <a:r>
              <a:rPr lang="el-GR" altLang="el-GR" sz="2400" dirty="0">
                <a:cs typeface="Arial" charset="0"/>
              </a:rPr>
              <a:t>παρουσιασθούν οι παρακάτω έννοιες</a:t>
            </a:r>
            <a:r>
              <a:rPr lang="en-US" altLang="el-GR" sz="2400" dirty="0">
                <a:cs typeface="Arial" charset="0"/>
              </a:rPr>
              <a:t>:</a:t>
            </a:r>
          </a:p>
          <a:p>
            <a:pPr marL="357188" indent="0">
              <a:buNone/>
            </a:pPr>
            <a:r>
              <a:rPr lang="el-GR" altLang="el-GR" sz="2400" dirty="0" smtClean="0">
                <a:cs typeface="Arial" charset="0"/>
              </a:rPr>
              <a:t>Βάσεις </a:t>
            </a:r>
            <a:r>
              <a:rPr lang="el-GR" altLang="el-GR" sz="2400" dirty="0">
                <a:cs typeface="Arial" charset="0"/>
              </a:rPr>
              <a:t>δεδομένων, Συστήματα Βάσεων Δεδομένων, Αρχιτεκτονική συστημάτων βάσεων δεδομένων, Συστήματα Διαχείρισης Βάσεων Δεδομένων, Μοντέλα δεδομένων (ιστορικά μοντέλα, Ιεραρχικό, Δικτυωτό), Σχεσιακό  μοντέλο</a:t>
            </a:r>
          </a:p>
          <a:p>
            <a:pPr algn="r">
              <a:spcBef>
                <a:spcPct val="50000"/>
              </a:spcBef>
              <a:buClr>
                <a:schemeClr val="tx2"/>
              </a:buClr>
              <a:buSzPct val="75000"/>
              <a:buFont typeface="Monotype Sorts" charset="2"/>
              <a:buNone/>
            </a:pPr>
            <a:r>
              <a:rPr lang="el-GR" altLang="el-GR" sz="2400" b="1" dirty="0">
                <a:cs typeface="Arial" charset="0"/>
              </a:rPr>
              <a:t>                                     Χ. </a:t>
            </a:r>
            <a:r>
              <a:rPr lang="el-GR" altLang="el-GR" sz="2400" b="1" dirty="0" err="1">
                <a:cs typeface="Arial" charset="0"/>
              </a:rPr>
              <a:t>Σκουρλάς</a:t>
            </a:r>
            <a:endParaRPr lang="el-GR" altLang="el-GR" sz="2400" b="1" dirty="0">
              <a:cs typeface="Arial" charset="0"/>
            </a:endParaRPr>
          </a:p>
          <a:p>
            <a:pPr>
              <a:spcBef>
                <a:spcPct val="50000"/>
              </a:spcBef>
              <a:buClr>
                <a:schemeClr val="tx2"/>
              </a:buClr>
              <a:buSzPct val="75000"/>
              <a:buFont typeface="Monotype Sorts" charset="2"/>
              <a:buNone/>
            </a:pPr>
            <a:endParaRPr lang="el-GR" altLang="el-GR" b="1" dirty="0">
              <a:latin typeface="Arial" charset="0"/>
              <a:cs typeface="Arial" charset="0"/>
            </a:endParaRPr>
          </a:p>
          <a:p>
            <a:endParaRPr lang="el-GR"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2</a:t>
            </a:r>
            <a:endParaRPr lang="el-GR" dirty="0"/>
          </a:p>
        </p:txBody>
      </p:sp>
    </p:spTree>
    <p:extLst>
      <p:ext uri="{BB962C8B-B14F-4D97-AF65-F5344CB8AC3E}">
        <p14:creationId xmlns:p14="http://schemas.microsoft.com/office/powerpoint/2010/main" val="14250721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l-GR"/>
          </a:p>
        </p:txBody>
      </p:sp>
      <p:sp>
        <p:nvSpPr>
          <p:cNvPr id="5" name="Content Placeholder 4"/>
          <p:cNvSpPr>
            <a:spLocks noGrp="1"/>
          </p:cNvSpPr>
          <p:nvPr>
            <p:ph idx="1"/>
          </p:nvPr>
        </p:nvSpPr>
        <p:spPr>
          <a:xfrm>
            <a:off x="457200" y="1196752"/>
            <a:ext cx="8229600" cy="2880320"/>
          </a:xfrm>
        </p:spPr>
        <p:txBody>
          <a:bodyPr>
            <a:normAutofit/>
          </a:bodyPr>
          <a:lstStyle/>
          <a:p>
            <a:r>
              <a:rPr lang="el-GR" altLang="el-GR" sz="2200" dirty="0"/>
              <a:t>Ο πίνακας </a:t>
            </a:r>
            <a:r>
              <a:rPr lang="en-US" altLang="el-GR" sz="2200" dirty="0" err="1"/>
              <a:t>dept</a:t>
            </a:r>
            <a:r>
              <a:rPr lang="en-US" altLang="el-GR" sz="2200" dirty="0"/>
              <a:t> </a:t>
            </a:r>
            <a:r>
              <a:rPr lang="el-GR" altLang="el-GR" sz="2200" dirty="0"/>
              <a:t>έχει στήλες </a:t>
            </a:r>
            <a:r>
              <a:rPr lang="en-US" altLang="el-GR" sz="2200" dirty="0" err="1"/>
              <a:t>deptno</a:t>
            </a:r>
            <a:r>
              <a:rPr lang="en-US" altLang="el-GR" sz="2200" dirty="0"/>
              <a:t>, </a:t>
            </a:r>
            <a:r>
              <a:rPr lang="en-US" altLang="el-GR" sz="2200" dirty="0" err="1"/>
              <a:t>dname</a:t>
            </a:r>
            <a:r>
              <a:rPr lang="en-US" altLang="el-GR" sz="2200" dirty="0"/>
              <a:t>, </a:t>
            </a:r>
            <a:r>
              <a:rPr lang="en-US" altLang="el-GR" sz="2200" dirty="0" err="1"/>
              <a:t>loc</a:t>
            </a:r>
            <a:r>
              <a:rPr lang="el-GR" altLang="el-GR" sz="2200" dirty="0"/>
              <a:t> και κάθε γραμμή του αποθηκεύει τα στοιχεία ενός</a:t>
            </a:r>
            <a:r>
              <a:rPr lang="en-US" altLang="el-GR" sz="2200" dirty="0"/>
              <a:t> </a:t>
            </a:r>
            <a:r>
              <a:rPr lang="el-GR" altLang="el-GR" sz="2200" dirty="0"/>
              <a:t>τμήματος. Το πρώτο τμήμα έχει κωδικό </a:t>
            </a:r>
            <a:r>
              <a:rPr lang="en-US" altLang="el-GR" sz="2200" dirty="0"/>
              <a:t>(</a:t>
            </a:r>
            <a:r>
              <a:rPr lang="en-US" altLang="el-GR" sz="2200" dirty="0" err="1"/>
              <a:t>deptno</a:t>
            </a:r>
            <a:r>
              <a:rPr lang="en-US" altLang="el-GR" sz="2200" dirty="0"/>
              <a:t>)</a:t>
            </a:r>
            <a:r>
              <a:rPr lang="el-GR" altLang="el-GR" sz="2200" dirty="0"/>
              <a:t>10, όνομα </a:t>
            </a:r>
            <a:r>
              <a:rPr lang="en-US" altLang="el-GR" sz="2200" dirty="0"/>
              <a:t>(</a:t>
            </a:r>
            <a:r>
              <a:rPr lang="en-US" altLang="el-GR" sz="2200" dirty="0" err="1"/>
              <a:t>dname</a:t>
            </a:r>
            <a:r>
              <a:rPr lang="en-US" altLang="el-GR" sz="2200" dirty="0"/>
              <a:t>) ACCOUNTING </a:t>
            </a:r>
            <a:r>
              <a:rPr lang="el-GR" altLang="el-GR" sz="2200" dirty="0"/>
              <a:t>και έδρα</a:t>
            </a:r>
            <a:r>
              <a:rPr lang="en-US" altLang="el-GR" sz="2200" dirty="0"/>
              <a:t> (</a:t>
            </a:r>
            <a:r>
              <a:rPr lang="en-US" altLang="el-GR" sz="2200" dirty="0" err="1"/>
              <a:t>loc</a:t>
            </a:r>
            <a:r>
              <a:rPr lang="en-US" altLang="el-GR" sz="2200" dirty="0"/>
              <a:t>) ATHENS.</a:t>
            </a:r>
            <a:r>
              <a:rPr lang="el-GR" altLang="el-GR" sz="2200" dirty="0"/>
              <a:t>  Ο πίνακας </a:t>
            </a:r>
            <a:r>
              <a:rPr lang="en-US" altLang="el-GR" sz="2200" dirty="0" err="1"/>
              <a:t>emp</a:t>
            </a:r>
            <a:r>
              <a:rPr lang="en-US" altLang="el-GR" sz="2200" dirty="0"/>
              <a:t> </a:t>
            </a:r>
            <a:r>
              <a:rPr lang="el-GR" altLang="el-GR" sz="2200" dirty="0"/>
              <a:t>έχει στήλες </a:t>
            </a:r>
            <a:r>
              <a:rPr lang="en-US" altLang="el-GR" sz="2200" dirty="0" err="1"/>
              <a:t>empno</a:t>
            </a:r>
            <a:r>
              <a:rPr lang="en-US" altLang="el-GR" sz="2200" dirty="0"/>
              <a:t>, </a:t>
            </a:r>
            <a:r>
              <a:rPr lang="en-US" altLang="el-GR" sz="2200" dirty="0" err="1"/>
              <a:t>ename</a:t>
            </a:r>
            <a:r>
              <a:rPr lang="en-US" altLang="el-GR" sz="2200" dirty="0"/>
              <a:t>, job, </a:t>
            </a:r>
            <a:r>
              <a:rPr lang="en-US" altLang="el-GR" sz="2200" dirty="0" err="1"/>
              <a:t>hiredate</a:t>
            </a:r>
            <a:r>
              <a:rPr lang="en-US" altLang="el-GR" sz="2200" dirty="0"/>
              <a:t>, </a:t>
            </a:r>
            <a:r>
              <a:rPr lang="en-US" altLang="el-GR" sz="2200" dirty="0" err="1"/>
              <a:t>mgr</a:t>
            </a:r>
            <a:r>
              <a:rPr lang="en-US" altLang="el-GR" sz="2200" dirty="0"/>
              <a:t>, </a:t>
            </a:r>
            <a:r>
              <a:rPr lang="en-US" altLang="el-GR" sz="2200" dirty="0" err="1"/>
              <a:t>sal</a:t>
            </a:r>
            <a:r>
              <a:rPr lang="en-US" altLang="el-GR" sz="2200" dirty="0"/>
              <a:t>, </a:t>
            </a:r>
            <a:r>
              <a:rPr lang="en-US" altLang="el-GR" sz="2200" dirty="0" err="1"/>
              <a:t>comm</a:t>
            </a:r>
            <a:r>
              <a:rPr lang="en-US" altLang="el-GR" sz="2200" dirty="0"/>
              <a:t>, </a:t>
            </a:r>
            <a:r>
              <a:rPr lang="en-US" altLang="el-GR" sz="2200" dirty="0" err="1"/>
              <a:t>deptno</a:t>
            </a:r>
            <a:r>
              <a:rPr lang="en-US" altLang="el-GR" sz="2200" dirty="0"/>
              <a:t> </a:t>
            </a:r>
            <a:r>
              <a:rPr lang="el-GR" altLang="el-GR" sz="2200" dirty="0"/>
              <a:t>και κάθε γραμμή του αποθηκεύει τα στοιχεία ενός υπαλλήλου</a:t>
            </a:r>
            <a:r>
              <a:rPr lang="en-US" altLang="el-GR" sz="2200" dirty="0"/>
              <a:t>. </a:t>
            </a:r>
            <a:r>
              <a:rPr lang="el-GR" altLang="el-GR" sz="2200" dirty="0"/>
              <a:t>Παρατηρήστε ότι οι δύο πίνακες είναι «συνδεδεμένοι» με τιμές των στηλών </a:t>
            </a:r>
            <a:r>
              <a:rPr lang="en-US" altLang="el-GR" sz="2200" dirty="0" err="1"/>
              <a:t>deptno</a:t>
            </a:r>
            <a:r>
              <a:rPr lang="en-US" altLang="el-GR" sz="2200" dirty="0"/>
              <a:t> </a:t>
            </a:r>
            <a:r>
              <a:rPr lang="el-GR" altLang="el-GR" sz="2200" dirty="0"/>
              <a:t>που περιλαμβάνουν.  Οι δύο πίνακες ανήκουν σε μία σχεσιακή βάση δεδομένων.</a:t>
            </a:r>
            <a:endParaRPr lang="el-GR" sz="2200" dirty="0"/>
          </a:p>
        </p:txBody>
      </p:sp>
      <p:graphicFrame>
        <p:nvGraphicFramePr>
          <p:cNvPr id="6" name="Table 5"/>
          <p:cNvGraphicFramePr>
            <a:graphicFrameLocks noGrp="1"/>
          </p:cNvGraphicFramePr>
          <p:nvPr>
            <p:extLst>
              <p:ext uri="{D42A27DB-BD31-4B8C-83A1-F6EECF244321}">
                <p14:modId xmlns:p14="http://schemas.microsoft.com/office/powerpoint/2010/main" val="2436737878"/>
              </p:ext>
            </p:extLst>
          </p:nvPr>
        </p:nvGraphicFramePr>
        <p:xfrm>
          <a:off x="827584" y="4005064"/>
          <a:ext cx="7632848" cy="1219200"/>
        </p:xfrm>
        <a:graphic>
          <a:graphicData uri="http://schemas.openxmlformats.org/drawingml/2006/table">
            <a:tbl>
              <a:tblPr firstRow="1">
                <a:tableStyleId>{5C22544A-7EE6-4342-B048-85BDC9FD1C3A}</a:tableStyleId>
              </a:tblPr>
              <a:tblGrid>
                <a:gridCol w="736688"/>
                <a:gridCol w="1154976"/>
                <a:gridCol w="1591995"/>
                <a:gridCol w="1052845"/>
                <a:gridCol w="576064"/>
                <a:gridCol w="720080"/>
                <a:gridCol w="792088"/>
                <a:gridCol w="1008112"/>
              </a:tblGrid>
              <a:tr h="0">
                <a:tc>
                  <a:txBody>
                    <a:bodyPr/>
                    <a:lstStyle/>
                    <a:p>
                      <a:pPr>
                        <a:spcAft>
                          <a:spcPts val="0"/>
                        </a:spcAft>
                      </a:pPr>
                      <a:r>
                        <a:rPr lang="en-US" sz="1600" dirty="0" err="1">
                          <a:effectLst/>
                        </a:rPr>
                        <a:t>Empno</a:t>
                      </a:r>
                      <a:endParaRPr lang="el-GR" sz="20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dirty="0" err="1">
                          <a:effectLst/>
                        </a:rPr>
                        <a:t>Ename</a:t>
                      </a:r>
                      <a:endParaRPr lang="el-GR" sz="20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dirty="0">
                          <a:effectLst/>
                        </a:rPr>
                        <a:t>Job</a:t>
                      </a:r>
                      <a:endParaRPr lang="el-GR" sz="20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dirty="0" err="1">
                          <a:effectLst/>
                        </a:rPr>
                        <a:t>Hiredate</a:t>
                      </a:r>
                      <a:endParaRPr lang="el-GR" sz="20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dirty="0" err="1">
                          <a:effectLst/>
                        </a:rPr>
                        <a:t>Mgr</a:t>
                      </a:r>
                      <a:endParaRPr lang="el-GR" sz="20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dirty="0">
                          <a:effectLst/>
                        </a:rPr>
                        <a:t>Sal</a:t>
                      </a:r>
                      <a:endParaRPr lang="el-GR" sz="20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dirty="0" err="1">
                          <a:effectLst/>
                        </a:rPr>
                        <a:t>Comm</a:t>
                      </a:r>
                      <a:endParaRPr lang="el-GR" sz="20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dirty="0" err="1">
                          <a:effectLst/>
                        </a:rPr>
                        <a:t>Deptno</a:t>
                      </a:r>
                      <a:endParaRPr lang="el-GR" sz="2000" dirty="0">
                        <a:effectLst/>
                        <a:latin typeface="Courier New"/>
                        <a:ea typeface="Times New Roman"/>
                        <a:cs typeface="Times New Roman"/>
                      </a:endParaRPr>
                    </a:p>
                  </a:txBody>
                  <a:tcPr marL="68580" marR="68580" marT="0" marB="0">
                    <a:solidFill>
                      <a:srgbClr val="004B82"/>
                    </a:solidFill>
                  </a:tcPr>
                </a:tc>
              </a:tr>
              <a:tr h="85090">
                <a:tc>
                  <a:txBody>
                    <a:bodyPr/>
                    <a:lstStyle/>
                    <a:p>
                      <a:pPr>
                        <a:spcAft>
                          <a:spcPts val="0"/>
                        </a:spcAft>
                      </a:pPr>
                      <a:r>
                        <a:rPr lang="en-US" sz="1600" dirty="0">
                          <a:effectLst/>
                        </a:rPr>
                        <a:t>10</a:t>
                      </a:r>
                      <a:endParaRPr lang="el-GR" sz="2000" dirty="0">
                        <a:effectLst/>
                        <a:latin typeface="Courier New"/>
                        <a:ea typeface="Times New Roman"/>
                        <a:cs typeface="Times New Roman"/>
                      </a:endParaRPr>
                    </a:p>
                  </a:txBody>
                  <a:tcPr marL="68580" marR="68580" marT="0" marB="0"/>
                </a:tc>
                <a:tc>
                  <a:txBody>
                    <a:bodyPr/>
                    <a:lstStyle/>
                    <a:p>
                      <a:pPr>
                        <a:spcAft>
                          <a:spcPts val="0"/>
                        </a:spcAft>
                      </a:pPr>
                      <a:r>
                        <a:rPr lang="en-US" sz="1600">
                          <a:effectLst/>
                        </a:rPr>
                        <a:t>CODD</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ANALYST</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1/1/89</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15</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3000</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 </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10</a:t>
                      </a:r>
                      <a:endParaRPr lang="el-GR" sz="2000">
                        <a:effectLst/>
                        <a:latin typeface="Courier New"/>
                        <a:ea typeface="Times New Roman"/>
                        <a:cs typeface="Times New Roman"/>
                      </a:endParaRPr>
                    </a:p>
                  </a:txBody>
                  <a:tcPr marL="68580" marR="68580" marT="0" marB="0"/>
                </a:tc>
              </a:tr>
              <a:tr h="0">
                <a:tc>
                  <a:txBody>
                    <a:bodyPr/>
                    <a:lstStyle/>
                    <a:p>
                      <a:pPr>
                        <a:spcAft>
                          <a:spcPts val="0"/>
                        </a:spcAft>
                      </a:pPr>
                      <a:r>
                        <a:rPr lang="en-US" sz="1600">
                          <a:effectLst/>
                        </a:rPr>
                        <a:t>15</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ELMASRI</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ANALYST</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2/5/95</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15</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1200</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150</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10</a:t>
                      </a:r>
                      <a:endParaRPr lang="el-GR" sz="2000">
                        <a:effectLst/>
                        <a:latin typeface="Courier New"/>
                        <a:ea typeface="Times New Roman"/>
                        <a:cs typeface="Times New Roman"/>
                      </a:endParaRPr>
                    </a:p>
                  </a:txBody>
                  <a:tcPr marL="68580" marR="68580" marT="0" marB="0"/>
                </a:tc>
              </a:tr>
              <a:tr h="0">
                <a:tc>
                  <a:txBody>
                    <a:bodyPr/>
                    <a:lstStyle/>
                    <a:p>
                      <a:pPr>
                        <a:spcAft>
                          <a:spcPts val="0"/>
                        </a:spcAft>
                      </a:pPr>
                      <a:r>
                        <a:rPr lang="en-US" sz="1600">
                          <a:effectLst/>
                        </a:rPr>
                        <a:t>20</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NAVATHE</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SALESMAN</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7/7/77</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20</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2000</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 </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20</a:t>
                      </a:r>
                      <a:endParaRPr lang="el-GR" sz="2000">
                        <a:effectLst/>
                        <a:latin typeface="Courier New"/>
                        <a:ea typeface="Times New Roman"/>
                        <a:cs typeface="Times New Roman"/>
                      </a:endParaRPr>
                    </a:p>
                  </a:txBody>
                  <a:tcPr marL="68580" marR="68580" marT="0" marB="0"/>
                </a:tc>
              </a:tr>
              <a:tr h="0">
                <a:tc>
                  <a:txBody>
                    <a:bodyPr/>
                    <a:lstStyle/>
                    <a:p>
                      <a:pPr>
                        <a:spcAft>
                          <a:spcPts val="0"/>
                        </a:spcAft>
                      </a:pPr>
                      <a:r>
                        <a:rPr lang="en-US" sz="1600">
                          <a:effectLst/>
                        </a:rPr>
                        <a:t>30</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DATE</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PROGRAMMER</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4/5/04</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15</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1800</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200</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dirty="0">
                          <a:effectLst/>
                        </a:rPr>
                        <a:t>10</a:t>
                      </a:r>
                      <a:endParaRPr lang="el-GR" sz="2000" dirty="0">
                        <a:effectLst/>
                        <a:latin typeface="Courier New"/>
                        <a:ea typeface="Times New Roman"/>
                        <a:cs typeface="Times New Roman"/>
                      </a:endParaRPr>
                    </a:p>
                  </a:txBody>
                  <a:tcPr marL="68580" marR="68580" marT="0" marB="0"/>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978214061"/>
              </p:ext>
            </p:extLst>
          </p:nvPr>
        </p:nvGraphicFramePr>
        <p:xfrm>
          <a:off x="3779912" y="5410302"/>
          <a:ext cx="4680520" cy="1242852"/>
        </p:xfrm>
        <a:graphic>
          <a:graphicData uri="http://schemas.openxmlformats.org/drawingml/2006/table">
            <a:tbl>
              <a:tblPr firstRow="1">
                <a:tableStyleId>{5C22544A-7EE6-4342-B048-85BDC9FD1C3A}</a:tableStyleId>
              </a:tblPr>
              <a:tblGrid>
                <a:gridCol w="1279450"/>
                <a:gridCol w="1943469"/>
                <a:gridCol w="1457601"/>
              </a:tblGrid>
              <a:tr h="267492">
                <a:tc>
                  <a:txBody>
                    <a:bodyPr/>
                    <a:lstStyle/>
                    <a:p>
                      <a:pPr>
                        <a:spcAft>
                          <a:spcPts val="0"/>
                        </a:spcAft>
                      </a:pPr>
                      <a:r>
                        <a:rPr lang="en-US" sz="1600" dirty="0" err="1">
                          <a:effectLst/>
                        </a:rPr>
                        <a:t>Deptno</a:t>
                      </a:r>
                      <a:endParaRPr lang="el-GR" sz="20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dirty="0" err="1">
                          <a:effectLst/>
                        </a:rPr>
                        <a:t>Dname</a:t>
                      </a:r>
                      <a:endParaRPr lang="el-GR" sz="20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dirty="0" err="1">
                          <a:effectLst/>
                        </a:rPr>
                        <a:t>Loc</a:t>
                      </a:r>
                      <a:endParaRPr lang="el-GR" sz="2000" dirty="0">
                        <a:effectLst/>
                        <a:latin typeface="Courier New"/>
                        <a:ea typeface="Times New Roman"/>
                        <a:cs typeface="Times New Roman"/>
                      </a:endParaRPr>
                    </a:p>
                  </a:txBody>
                  <a:tcPr marL="68580" marR="68580" marT="0" marB="0">
                    <a:solidFill>
                      <a:srgbClr val="004B82"/>
                    </a:solidFill>
                  </a:tcPr>
                </a:tc>
              </a:tr>
              <a:tr h="0">
                <a:tc>
                  <a:txBody>
                    <a:bodyPr/>
                    <a:lstStyle/>
                    <a:p>
                      <a:pPr>
                        <a:spcAft>
                          <a:spcPts val="0"/>
                        </a:spcAft>
                      </a:pPr>
                      <a:r>
                        <a:rPr lang="en-US" sz="1600">
                          <a:effectLst/>
                        </a:rPr>
                        <a:t>10</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ACCOUNTING</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ATHENS</a:t>
                      </a:r>
                      <a:endParaRPr lang="el-GR" sz="2000">
                        <a:effectLst/>
                        <a:latin typeface="Courier New"/>
                        <a:ea typeface="Times New Roman"/>
                        <a:cs typeface="Times New Roman"/>
                      </a:endParaRPr>
                    </a:p>
                  </a:txBody>
                  <a:tcPr marL="68580" marR="68580" marT="0" marB="0"/>
                </a:tc>
              </a:tr>
              <a:tr h="0">
                <a:tc>
                  <a:txBody>
                    <a:bodyPr/>
                    <a:lstStyle/>
                    <a:p>
                      <a:pPr>
                        <a:spcAft>
                          <a:spcPts val="0"/>
                        </a:spcAft>
                      </a:pPr>
                      <a:r>
                        <a:rPr lang="en-US" sz="1600">
                          <a:effectLst/>
                        </a:rPr>
                        <a:t>20</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SALES</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LONDON</a:t>
                      </a:r>
                      <a:endParaRPr lang="el-GR" sz="2000">
                        <a:effectLst/>
                        <a:latin typeface="Courier New"/>
                        <a:ea typeface="Times New Roman"/>
                        <a:cs typeface="Times New Roman"/>
                      </a:endParaRPr>
                    </a:p>
                  </a:txBody>
                  <a:tcPr marL="68580" marR="68580" marT="0" marB="0"/>
                </a:tc>
              </a:tr>
              <a:tr h="0">
                <a:tc>
                  <a:txBody>
                    <a:bodyPr/>
                    <a:lstStyle/>
                    <a:p>
                      <a:pPr>
                        <a:spcAft>
                          <a:spcPts val="0"/>
                        </a:spcAft>
                      </a:pPr>
                      <a:r>
                        <a:rPr lang="el-GR" sz="1600">
                          <a:effectLst/>
                        </a:rPr>
                        <a:t>30</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RESEARCH</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ATHENS</a:t>
                      </a:r>
                      <a:endParaRPr lang="el-GR" sz="2000">
                        <a:effectLst/>
                        <a:latin typeface="Courier New"/>
                        <a:ea typeface="Times New Roman"/>
                        <a:cs typeface="Times New Roman"/>
                      </a:endParaRPr>
                    </a:p>
                  </a:txBody>
                  <a:tcPr marL="68580" marR="68580" marT="0" marB="0"/>
                </a:tc>
              </a:tr>
              <a:tr h="0">
                <a:tc>
                  <a:txBody>
                    <a:bodyPr/>
                    <a:lstStyle/>
                    <a:p>
                      <a:pPr>
                        <a:spcAft>
                          <a:spcPts val="0"/>
                        </a:spcAft>
                      </a:pPr>
                      <a:r>
                        <a:rPr lang="el-GR" sz="1600">
                          <a:effectLst/>
                        </a:rPr>
                        <a:t>40</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dirty="0">
                          <a:effectLst/>
                        </a:rPr>
                        <a:t>PAYROLL</a:t>
                      </a:r>
                      <a:endParaRPr lang="el-GR" sz="2000" dirty="0">
                        <a:effectLst/>
                        <a:latin typeface="Courier New"/>
                        <a:ea typeface="Times New Roman"/>
                        <a:cs typeface="Times New Roman"/>
                      </a:endParaRPr>
                    </a:p>
                  </a:txBody>
                  <a:tcPr marL="68580" marR="68580" marT="0" marB="0"/>
                </a:tc>
                <a:tc>
                  <a:txBody>
                    <a:bodyPr/>
                    <a:lstStyle/>
                    <a:p>
                      <a:pPr>
                        <a:spcAft>
                          <a:spcPts val="0"/>
                        </a:spcAft>
                      </a:pPr>
                      <a:r>
                        <a:rPr lang="en-US" sz="1600" dirty="0">
                          <a:effectLst/>
                        </a:rPr>
                        <a:t>LONDON</a:t>
                      </a:r>
                      <a:endParaRPr lang="el-GR" sz="2000" dirty="0">
                        <a:effectLst/>
                        <a:latin typeface="Courier New"/>
                        <a:ea typeface="Times New Roman"/>
                        <a:cs typeface="Times New Roman"/>
                      </a:endParaRPr>
                    </a:p>
                  </a:txBody>
                  <a:tcPr marL="68580" marR="68580" marT="0" marB="0"/>
                </a:tc>
              </a:tr>
            </a:tbl>
          </a:graphicData>
        </a:graphic>
      </p:graphicFrame>
      <p:sp>
        <p:nvSpPr>
          <p:cNvPr id="8" name="Rectangle 7"/>
          <p:cNvSpPr/>
          <p:nvPr/>
        </p:nvSpPr>
        <p:spPr>
          <a:xfrm>
            <a:off x="1259632" y="5847062"/>
            <a:ext cx="2563266" cy="369332"/>
          </a:xfrm>
          <a:prstGeom prst="rect">
            <a:avLst/>
          </a:prstGeom>
        </p:spPr>
        <p:txBody>
          <a:bodyPr wrap="none">
            <a:spAutoFit/>
          </a:bodyPr>
          <a:lstStyle/>
          <a:p>
            <a:r>
              <a:rPr lang="en-US" dirty="0" err="1">
                <a:latin typeface="+mn-lt"/>
              </a:rPr>
              <a:t>dept</a:t>
            </a:r>
            <a:r>
              <a:rPr lang="el-GR" dirty="0">
                <a:latin typeface="+mn-lt"/>
              </a:rPr>
              <a:t> (πίνακας τμημάτων)</a:t>
            </a:r>
          </a:p>
        </p:txBody>
      </p:sp>
      <p:sp>
        <p:nvSpPr>
          <p:cNvPr id="9" name="8 - Ορθογώνιο"/>
          <p:cNvSpPr/>
          <p:nvPr/>
        </p:nvSpPr>
        <p:spPr>
          <a:xfrm>
            <a:off x="755576" y="5229200"/>
            <a:ext cx="2911438" cy="369332"/>
          </a:xfrm>
          <a:prstGeom prst="rect">
            <a:avLst/>
          </a:prstGeom>
        </p:spPr>
        <p:txBody>
          <a:bodyPr wrap="none">
            <a:spAutoFit/>
          </a:bodyPr>
          <a:lstStyle/>
          <a:p>
            <a:r>
              <a:rPr lang="en-US" dirty="0" err="1" smtClean="0"/>
              <a:t>emp</a:t>
            </a:r>
            <a:r>
              <a:rPr lang="el-GR" dirty="0" smtClean="0"/>
              <a:t> (πίνακας υπαλλήλων)</a:t>
            </a:r>
            <a:endParaRPr lang="el-GR" dirty="0"/>
          </a:p>
        </p:txBody>
      </p:sp>
      <p:sp>
        <p:nvSpPr>
          <p:cNvPr id="10" name="Slide Number Placeholder 3"/>
          <p:cNvSpPr>
            <a:spLocks noGrp="1"/>
          </p:cNvSpPr>
          <p:nvPr>
            <p:ph type="sldNum" sz="quarter" idx="12"/>
          </p:nvPr>
        </p:nvSpPr>
        <p:spPr>
          <a:xfrm>
            <a:off x="6553200" y="6356350"/>
            <a:ext cx="2133600" cy="365125"/>
          </a:xfrm>
        </p:spPr>
        <p:txBody>
          <a:bodyPr/>
          <a:lstStyle/>
          <a:p>
            <a:pPr>
              <a:defRPr/>
            </a:pPr>
            <a:r>
              <a:rPr lang="en-US" dirty="0" smtClean="0"/>
              <a:t>29</a:t>
            </a:r>
            <a:endParaRPr lang="el-GR" dirty="0"/>
          </a:p>
        </p:txBody>
      </p:sp>
    </p:spTree>
    <p:extLst>
      <p:ext uri="{BB962C8B-B14F-4D97-AF65-F5344CB8AC3E}">
        <p14:creationId xmlns:p14="http://schemas.microsoft.com/office/powerpoint/2010/main" val="22949859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 Τίτλος"/>
          <p:cNvSpPr>
            <a:spLocks noGrp="1"/>
          </p:cNvSpPr>
          <p:nvPr>
            <p:ph type="ctrTitle"/>
          </p:nvPr>
        </p:nvSpPr>
        <p:spPr/>
        <p:txBody>
          <a:bodyPr>
            <a:noAutofit/>
          </a:bodyPr>
          <a:lstStyle/>
          <a:p>
            <a:r>
              <a:rPr lang="el-GR" altLang="el-GR" sz="3200" b="1" dirty="0" smtClean="0"/>
              <a:t>Εμβόλιμη συζήτηση</a:t>
            </a:r>
            <a:r>
              <a:rPr lang="en-US" altLang="el-GR" sz="3200" b="1" dirty="0" smtClean="0"/>
              <a:t>: </a:t>
            </a:r>
            <a:r>
              <a:rPr lang="el-GR" altLang="el-GR" sz="3200" b="1" dirty="0" smtClean="0"/>
              <a:t>Διαχείριση σχεσιακής βάσης δεδομένων με Προϊόντα Διαχείρισης Βάσης Δεδομένων</a:t>
            </a:r>
            <a:endParaRPr lang="en-US" altLang="el-GR" sz="3200" dirty="0" smtClean="0"/>
          </a:p>
        </p:txBody>
      </p:sp>
      <p:sp>
        <p:nvSpPr>
          <p:cNvPr id="40963" name="2 - Υπότιτλος"/>
          <p:cNvSpPr>
            <a:spLocks noGrp="1"/>
          </p:cNvSpPr>
          <p:nvPr>
            <p:ph type="subTitle" idx="1"/>
          </p:nvPr>
        </p:nvSpPr>
        <p:spPr>
          <a:xfrm>
            <a:off x="1243608" y="3886200"/>
            <a:ext cx="6656784" cy="1752600"/>
          </a:xfrm>
        </p:spPr>
        <p:txBody>
          <a:bodyPr/>
          <a:lstStyle/>
          <a:p>
            <a:pPr algn="l"/>
            <a:r>
              <a:rPr lang="el-GR" altLang="el-GR" sz="2800" dirty="0" smtClean="0"/>
              <a:t>Εισαγωγή στη χρήση του προϊόντος </a:t>
            </a:r>
            <a:r>
              <a:rPr lang="en-US" altLang="el-GR" sz="2800" dirty="0" smtClean="0"/>
              <a:t>mySQL</a:t>
            </a:r>
          </a:p>
          <a:p>
            <a:endParaRPr lang="en-US" altLang="el-GR"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30</a:t>
            </a:r>
            <a:endParaRPr lang="el-GR" dirty="0"/>
          </a:p>
        </p:txBody>
      </p:sp>
    </p:spTree>
    <p:extLst>
      <p:ext uri="{BB962C8B-B14F-4D97-AF65-F5344CB8AC3E}">
        <p14:creationId xmlns:p14="http://schemas.microsoft.com/office/powerpoint/2010/main" val="15278070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676456" cy="1440160"/>
          </a:xfrm>
        </p:spPr>
        <p:txBody>
          <a:bodyPr>
            <a:normAutofit fontScale="90000"/>
          </a:bodyPr>
          <a:lstStyle/>
          <a:p>
            <a:r>
              <a:rPr lang="el-GR" dirty="0" smtClean="0">
                <a:solidFill>
                  <a:schemeClr val="accent4"/>
                </a:solidFill>
              </a:rPr>
              <a:t>   Πως ο προγραμματιστής δημιουργεί μια </a:t>
            </a:r>
            <a:br>
              <a:rPr lang="el-GR" dirty="0" smtClean="0">
                <a:solidFill>
                  <a:schemeClr val="accent4"/>
                </a:solidFill>
              </a:rPr>
            </a:br>
            <a:r>
              <a:rPr lang="el-GR" dirty="0" smtClean="0">
                <a:solidFill>
                  <a:schemeClr val="accent4"/>
                </a:solidFill>
              </a:rPr>
              <a:t>Σχεσιακή βάση δεδομένων</a:t>
            </a:r>
            <a:endParaRPr lang="el-GR"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31</a:t>
            </a:fld>
            <a:endParaRPr lang="el-GR"/>
          </a:p>
        </p:txBody>
      </p:sp>
      <p:sp>
        <p:nvSpPr>
          <p:cNvPr id="3" name="Rectangle 2"/>
          <p:cNvSpPr/>
          <p:nvPr/>
        </p:nvSpPr>
        <p:spPr>
          <a:xfrm>
            <a:off x="251520" y="1844824"/>
            <a:ext cx="6912768" cy="5632311"/>
          </a:xfrm>
          <a:prstGeom prst="rect">
            <a:avLst/>
          </a:prstGeom>
        </p:spPr>
        <p:txBody>
          <a:bodyPr wrap="square">
            <a:spAutoFit/>
          </a:bodyPr>
          <a:lstStyle/>
          <a:p>
            <a:r>
              <a:rPr lang="el-GR" altLang="el-GR" sz="2400" b="1" dirty="0" smtClean="0">
                <a:solidFill>
                  <a:schemeClr val="accent4"/>
                </a:solidFill>
                <a:cs typeface="Arial" charset="0"/>
              </a:rPr>
              <a:t>Πρέπει να μάθετε καλά τις δηλώσεις</a:t>
            </a:r>
            <a:r>
              <a:rPr lang="en-US" altLang="el-GR" sz="2400" b="1" dirty="0" smtClean="0">
                <a:solidFill>
                  <a:schemeClr val="accent4"/>
                </a:solidFill>
                <a:cs typeface="Arial" charset="0"/>
              </a:rPr>
              <a:t>:</a:t>
            </a:r>
            <a:endParaRPr lang="en-US" altLang="el-GR" sz="2400" b="1" dirty="0">
              <a:solidFill>
                <a:schemeClr val="accent4"/>
              </a:solidFill>
              <a:cs typeface="Arial" charset="0"/>
            </a:endParaRPr>
          </a:p>
          <a:p>
            <a:pPr marL="357188" indent="0">
              <a:buNone/>
            </a:pPr>
            <a:r>
              <a:rPr lang="en-US" altLang="el-GR" sz="2400" dirty="0" smtClean="0">
                <a:cs typeface="Arial" charset="0"/>
              </a:rPr>
              <a:t>CREATE TABLE, </a:t>
            </a:r>
            <a:r>
              <a:rPr lang="el-GR" altLang="el-GR" sz="2400" dirty="0" smtClean="0">
                <a:cs typeface="Arial" charset="0"/>
              </a:rPr>
              <a:t>για να </a:t>
            </a:r>
            <a:endParaRPr lang="en-US" altLang="el-GR" sz="2400" dirty="0" smtClean="0">
              <a:cs typeface="Arial" charset="0"/>
            </a:endParaRPr>
          </a:p>
          <a:p>
            <a:pPr marL="357188" indent="0">
              <a:buNone/>
            </a:pPr>
            <a:r>
              <a:rPr lang="el-GR" altLang="el-GR" sz="2400" dirty="0" smtClean="0">
                <a:cs typeface="Arial" charset="0"/>
              </a:rPr>
              <a:t>δημιουργείτε τους πίνακες</a:t>
            </a:r>
            <a:endParaRPr lang="en-US" altLang="el-GR" sz="2400" dirty="0" smtClean="0">
              <a:cs typeface="Arial" charset="0"/>
            </a:endParaRPr>
          </a:p>
          <a:p>
            <a:pPr marL="357188" indent="0">
              <a:buNone/>
            </a:pPr>
            <a:r>
              <a:rPr lang="en-US" altLang="el-GR" sz="2400" dirty="0" smtClean="0">
                <a:cs typeface="Arial" charset="0"/>
              </a:rPr>
              <a:t>INSERT INTO</a:t>
            </a:r>
            <a:r>
              <a:rPr lang="el-GR" altLang="el-GR" sz="2400" dirty="0" smtClean="0">
                <a:cs typeface="Arial" charset="0"/>
              </a:rPr>
              <a:t>, για να γράφετε </a:t>
            </a:r>
            <a:endParaRPr lang="en-US" altLang="el-GR" sz="2400" dirty="0" smtClean="0">
              <a:cs typeface="Arial" charset="0"/>
            </a:endParaRPr>
          </a:p>
          <a:p>
            <a:pPr marL="357188" indent="0">
              <a:buNone/>
            </a:pPr>
            <a:r>
              <a:rPr lang="el-GR" altLang="el-GR" sz="2400" dirty="0" smtClean="0">
                <a:cs typeface="Arial" charset="0"/>
              </a:rPr>
              <a:t>γραμμές στους πίνακες</a:t>
            </a:r>
            <a:r>
              <a:rPr lang="en-US" altLang="el-GR" sz="2400" dirty="0" smtClean="0">
                <a:cs typeface="Arial" charset="0"/>
              </a:rPr>
              <a:t> </a:t>
            </a:r>
          </a:p>
          <a:p>
            <a:pPr marL="357188" indent="0">
              <a:buNone/>
            </a:pPr>
            <a:r>
              <a:rPr lang="en-US" altLang="el-GR" sz="2400" dirty="0" smtClean="0">
                <a:cs typeface="Arial" charset="0"/>
              </a:rPr>
              <a:t>SELECT</a:t>
            </a:r>
            <a:r>
              <a:rPr lang="el-GR" altLang="el-GR" sz="2400" dirty="0" smtClean="0">
                <a:cs typeface="Arial" charset="0"/>
              </a:rPr>
              <a:t>, για να βλέπετε γραμμές των πινάκων</a:t>
            </a:r>
          </a:p>
          <a:p>
            <a:pPr marL="357188" indent="0">
              <a:buNone/>
            </a:pPr>
            <a:r>
              <a:rPr lang="el-GR" altLang="el-GR" sz="2400" b="1" dirty="0" smtClean="0">
                <a:solidFill>
                  <a:schemeClr val="accent4"/>
                </a:solidFill>
                <a:cs typeface="Arial" charset="0"/>
              </a:rPr>
              <a:t>Επεξήγηση με παράδειγμα</a:t>
            </a:r>
          </a:p>
          <a:p>
            <a:pPr marL="357188" indent="0">
              <a:buNone/>
            </a:pPr>
            <a:r>
              <a:rPr lang="el-GR" altLang="el-GR" sz="2400" dirty="0" smtClean="0">
                <a:solidFill>
                  <a:srgbClr val="000000"/>
                </a:solidFill>
              </a:rPr>
              <a:t>Θα χρησιμοποιήσουμε τη γλώσσα </a:t>
            </a:r>
            <a:r>
              <a:rPr lang="en-US" altLang="el-GR" sz="2400" dirty="0" smtClean="0">
                <a:solidFill>
                  <a:srgbClr val="000000"/>
                </a:solidFill>
              </a:rPr>
              <a:t>SQL </a:t>
            </a:r>
            <a:r>
              <a:rPr lang="el-GR" altLang="el-GR" sz="2400" dirty="0" smtClean="0">
                <a:solidFill>
                  <a:srgbClr val="000000"/>
                </a:solidFill>
              </a:rPr>
              <a:t>που έχει το προϊόν </a:t>
            </a:r>
            <a:r>
              <a:rPr lang="en-US" altLang="el-GR" sz="2400" dirty="0" smtClean="0">
                <a:solidFill>
                  <a:srgbClr val="000000"/>
                </a:solidFill>
              </a:rPr>
              <a:t>MySQL </a:t>
            </a:r>
            <a:r>
              <a:rPr lang="el-GR" altLang="el-GR" sz="2400" dirty="0" smtClean="0">
                <a:solidFill>
                  <a:srgbClr val="000000"/>
                </a:solidFill>
              </a:rPr>
              <a:t>για να γράψουμε δηλώσεις. Με τις δηλώσεις θα διαχειριστούμε μια σχεσιακή βάση προσωπικού με 2 πίνακες. Πίνακα με δεδομένα των τμημάτων μιας εταιρείας και πίνακα των υπαλλήλων της.</a:t>
            </a:r>
            <a:endParaRPr lang="el-GR" altLang="el-GR" sz="2400" dirty="0" smtClean="0">
              <a:solidFill>
                <a:srgbClr val="000000"/>
              </a:solidFill>
              <a:cs typeface="Arial" charset="0"/>
            </a:endParaRPr>
          </a:p>
          <a:p>
            <a:pPr marL="357188" indent="0">
              <a:buNone/>
            </a:pPr>
            <a:endParaRPr lang="el-GR" altLang="el-GR" sz="2400" dirty="0" smtClean="0">
              <a:cs typeface="Arial" charset="0"/>
            </a:endParaRPr>
          </a:p>
          <a:p>
            <a:pPr marL="357188" indent="0">
              <a:buNone/>
            </a:pPr>
            <a:endParaRPr lang="el-GR" altLang="el-GR" sz="2400" dirty="0" smtClean="0">
              <a:cs typeface="Arial" charset="0"/>
            </a:endParaRPr>
          </a:p>
        </p:txBody>
      </p:sp>
      <p:sp>
        <p:nvSpPr>
          <p:cNvPr id="6" name="Content Placeholder 5"/>
          <p:cNvSpPr>
            <a:spLocks noGrp="1"/>
          </p:cNvSpPr>
          <p:nvPr>
            <p:ph idx="1"/>
          </p:nvPr>
        </p:nvSpPr>
        <p:spPr/>
        <p:txBody>
          <a:bodyPr/>
          <a:lstStyle/>
          <a:p>
            <a:endParaRPr lang="el-GR" dirty="0"/>
          </a:p>
        </p:txBody>
      </p:sp>
      <p:pic>
        <p:nvPicPr>
          <p:cNvPr id="7" name="Picture 7"/>
          <p:cNvPicPr>
            <a:picLocks noChangeAspect="1" noChangeArrowheads="1"/>
          </p:cNvPicPr>
          <p:nvPr/>
        </p:nvPicPr>
        <p:blipFill>
          <a:blip r:embed="rId2" cstate="print"/>
          <a:srcRect/>
          <a:stretch>
            <a:fillRect/>
          </a:stretch>
        </p:blipFill>
        <p:spPr bwMode="auto">
          <a:xfrm>
            <a:off x="35496" y="291877"/>
            <a:ext cx="1066800" cy="904875"/>
          </a:xfrm>
          <a:prstGeom prst="rect">
            <a:avLst/>
          </a:prstGeom>
          <a:noFill/>
          <a:ln w="9525">
            <a:noFill/>
            <a:round/>
            <a:headEnd/>
            <a:tailEnd/>
          </a:ln>
        </p:spPr>
      </p:pic>
    </p:spTree>
    <p:extLst>
      <p:ext uri="{BB962C8B-B14F-4D97-AF65-F5344CB8AC3E}">
        <p14:creationId xmlns:p14="http://schemas.microsoft.com/office/powerpoint/2010/main" val="315972864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2" name="Title 1"/>
          <p:cNvSpPr>
            <a:spLocks noGrp="1"/>
          </p:cNvSpPr>
          <p:nvPr>
            <p:ph type="title"/>
          </p:nvPr>
        </p:nvSpPr>
        <p:spPr/>
        <p:txBody>
          <a:bodyPr/>
          <a:lstStyle/>
          <a:p>
            <a:endParaRPr lang="el-G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60616948"/>
              </p:ext>
            </p:extLst>
          </p:nvPr>
        </p:nvGraphicFramePr>
        <p:xfrm>
          <a:off x="467544" y="1628800"/>
          <a:ext cx="8280920" cy="1371600"/>
        </p:xfrm>
        <a:graphic>
          <a:graphicData uri="http://schemas.openxmlformats.org/drawingml/2006/table">
            <a:tbl>
              <a:tblPr firstRow="1">
                <a:tableStyleId>{5C22544A-7EE6-4342-B048-85BDC9FD1C3A}</a:tableStyleId>
              </a:tblPr>
              <a:tblGrid>
                <a:gridCol w="815364"/>
                <a:gridCol w="1128852"/>
                <a:gridCol w="1656184"/>
                <a:gridCol w="1188132"/>
                <a:gridCol w="621887"/>
                <a:gridCol w="829184"/>
                <a:gridCol w="932831"/>
                <a:gridCol w="1108486"/>
              </a:tblGrid>
              <a:tr h="0">
                <a:tc>
                  <a:txBody>
                    <a:bodyPr/>
                    <a:lstStyle/>
                    <a:p>
                      <a:pPr>
                        <a:spcAft>
                          <a:spcPts val="0"/>
                        </a:spcAft>
                      </a:pPr>
                      <a:r>
                        <a:rPr lang="en-US" sz="1800" dirty="0" err="1">
                          <a:effectLst/>
                        </a:rPr>
                        <a:t>Empno</a:t>
                      </a:r>
                      <a:endParaRPr lang="el-GR" sz="24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800" dirty="0" err="1">
                          <a:effectLst/>
                        </a:rPr>
                        <a:t>Ename</a:t>
                      </a:r>
                      <a:endParaRPr lang="el-GR" sz="24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800" dirty="0">
                          <a:effectLst/>
                        </a:rPr>
                        <a:t>Job</a:t>
                      </a:r>
                      <a:endParaRPr lang="el-GR" sz="24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800" dirty="0" err="1">
                          <a:effectLst/>
                        </a:rPr>
                        <a:t>Hiredate</a:t>
                      </a:r>
                      <a:endParaRPr lang="el-GR" sz="24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800" dirty="0" err="1">
                          <a:effectLst/>
                        </a:rPr>
                        <a:t>Mgr</a:t>
                      </a:r>
                      <a:endParaRPr lang="el-GR" sz="24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800" dirty="0">
                          <a:effectLst/>
                        </a:rPr>
                        <a:t>Sal</a:t>
                      </a:r>
                      <a:endParaRPr lang="el-GR" sz="24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800" dirty="0" err="1">
                          <a:effectLst/>
                        </a:rPr>
                        <a:t>Comm</a:t>
                      </a:r>
                      <a:endParaRPr lang="el-GR" sz="24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800" dirty="0" err="1">
                          <a:effectLst/>
                        </a:rPr>
                        <a:t>Deptno</a:t>
                      </a:r>
                      <a:endParaRPr lang="el-GR" sz="2400" dirty="0">
                        <a:effectLst/>
                        <a:latin typeface="Courier New"/>
                        <a:ea typeface="Times New Roman"/>
                        <a:cs typeface="Times New Roman"/>
                      </a:endParaRPr>
                    </a:p>
                  </a:txBody>
                  <a:tcPr marL="68580" marR="68580" marT="0" marB="0">
                    <a:solidFill>
                      <a:srgbClr val="004B82"/>
                    </a:solidFill>
                  </a:tcPr>
                </a:tc>
              </a:tr>
              <a:tr h="85090">
                <a:tc>
                  <a:txBody>
                    <a:bodyPr/>
                    <a:lstStyle/>
                    <a:p>
                      <a:pPr>
                        <a:spcAft>
                          <a:spcPts val="0"/>
                        </a:spcAft>
                      </a:pPr>
                      <a:r>
                        <a:rPr lang="en-US" sz="1800">
                          <a:effectLst/>
                        </a:rPr>
                        <a:t>10</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CODD</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ANALYST</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1/1/89</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15</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3000</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 </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10</a:t>
                      </a:r>
                      <a:endParaRPr lang="el-GR" sz="2400">
                        <a:effectLst/>
                        <a:latin typeface="Courier New"/>
                        <a:ea typeface="Times New Roman"/>
                        <a:cs typeface="Times New Roman"/>
                      </a:endParaRPr>
                    </a:p>
                  </a:txBody>
                  <a:tcPr marL="68580" marR="68580" marT="0" marB="0"/>
                </a:tc>
              </a:tr>
              <a:tr h="0">
                <a:tc>
                  <a:txBody>
                    <a:bodyPr/>
                    <a:lstStyle/>
                    <a:p>
                      <a:pPr>
                        <a:spcAft>
                          <a:spcPts val="0"/>
                        </a:spcAft>
                      </a:pPr>
                      <a:r>
                        <a:rPr lang="en-US" sz="1800">
                          <a:effectLst/>
                        </a:rPr>
                        <a:t>15</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ELMASRI</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ANALYST</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2/5/95</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15</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1200</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150</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10</a:t>
                      </a:r>
                      <a:endParaRPr lang="el-GR" sz="2400">
                        <a:effectLst/>
                        <a:latin typeface="Courier New"/>
                        <a:ea typeface="Times New Roman"/>
                        <a:cs typeface="Times New Roman"/>
                      </a:endParaRPr>
                    </a:p>
                  </a:txBody>
                  <a:tcPr marL="68580" marR="68580" marT="0" marB="0"/>
                </a:tc>
              </a:tr>
              <a:tr h="0">
                <a:tc>
                  <a:txBody>
                    <a:bodyPr/>
                    <a:lstStyle/>
                    <a:p>
                      <a:pPr>
                        <a:spcAft>
                          <a:spcPts val="0"/>
                        </a:spcAft>
                      </a:pPr>
                      <a:r>
                        <a:rPr lang="en-US" sz="1800" dirty="0">
                          <a:effectLst/>
                        </a:rPr>
                        <a:t>20</a:t>
                      </a:r>
                      <a:endParaRPr lang="el-GR" sz="2400" dirty="0">
                        <a:effectLst/>
                        <a:latin typeface="Courier New"/>
                        <a:ea typeface="Times New Roman"/>
                        <a:cs typeface="Times New Roman"/>
                      </a:endParaRPr>
                    </a:p>
                  </a:txBody>
                  <a:tcPr marL="68580" marR="68580" marT="0" marB="0"/>
                </a:tc>
                <a:tc>
                  <a:txBody>
                    <a:bodyPr/>
                    <a:lstStyle/>
                    <a:p>
                      <a:pPr>
                        <a:spcAft>
                          <a:spcPts val="0"/>
                        </a:spcAft>
                      </a:pPr>
                      <a:r>
                        <a:rPr lang="en-US" sz="1800">
                          <a:effectLst/>
                        </a:rPr>
                        <a:t>NAVATHE</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SALESMAN</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7/7/77</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20</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2000</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 </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20</a:t>
                      </a:r>
                      <a:endParaRPr lang="el-GR" sz="2400">
                        <a:effectLst/>
                        <a:latin typeface="Courier New"/>
                        <a:ea typeface="Times New Roman"/>
                        <a:cs typeface="Times New Roman"/>
                      </a:endParaRPr>
                    </a:p>
                  </a:txBody>
                  <a:tcPr marL="68580" marR="68580" marT="0" marB="0"/>
                </a:tc>
              </a:tr>
              <a:tr h="0">
                <a:tc>
                  <a:txBody>
                    <a:bodyPr/>
                    <a:lstStyle/>
                    <a:p>
                      <a:pPr>
                        <a:spcAft>
                          <a:spcPts val="0"/>
                        </a:spcAft>
                      </a:pPr>
                      <a:r>
                        <a:rPr lang="en-US" sz="1800">
                          <a:effectLst/>
                        </a:rPr>
                        <a:t>30</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dirty="0">
                          <a:effectLst/>
                        </a:rPr>
                        <a:t>DATE</a:t>
                      </a:r>
                      <a:endParaRPr lang="el-GR" sz="2400" dirty="0">
                        <a:effectLst/>
                        <a:latin typeface="Courier New"/>
                        <a:ea typeface="Times New Roman"/>
                        <a:cs typeface="Times New Roman"/>
                      </a:endParaRPr>
                    </a:p>
                  </a:txBody>
                  <a:tcPr marL="68580" marR="68580" marT="0" marB="0"/>
                </a:tc>
                <a:tc>
                  <a:txBody>
                    <a:bodyPr/>
                    <a:lstStyle/>
                    <a:p>
                      <a:pPr>
                        <a:spcAft>
                          <a:spcPts val="0"/>
                        </a:spcAft>
                      </a:pPr>
                      <a:r>
                        <a:rPr lang="en-US" sz="1800" dirty="0">
                          <a:effectLst/>
                        </a:rPr>
                        <a:t>PROGRAMMER</a:t>
                      </a:r>
                      <a:endParaRPr lang="el-GR" sz="2400" dirty="0">
                        <a:effectLst/>
                        <a:latin typeface="Courier New"/>
                        <a:ea typeface="Times New Roman"/>
                        <a:cs typeface="Times New Roman"/>
                      </a:endParaRPr>
                    </a:p>
                  </a:txBody>
                  <a:tcPr marL="68580" marR="68580" marT="0" marB="0"/>
                </a:tc>
                <a:tc>
                  <a:txBody>
                    <a:bodyPr/>
                    <a:lstStyle/>
                    <a:p>
                      <a:pPr>
                        <a:spcAft>
                          <a:spcPts val="0"/>
                        </a:spcAft>
                      </a:pPr>
                      <a:r>
                        <a:rPr lang="en-US" sz="1800">
                          <a:effectLst/>
                        </a:rPr>
                        <a:t>4/5/04</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15</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1800</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200</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dirty="0">
                          <a:effectLst/>
                        </a:rPr>
                        <a:t>10</a:t>
                      </a:r>
                      <a:endParaRPr lang="el-GR" sz="2400" dirty="0">
                        <a:effectLst/>
                        <a:latin typeface="Courier New"/>
                        <a:ea typeface="Times New Roman"/>
                        <a:cs typeface="Times New Roman"/>
                      </a:endParaRPr>
                    </a:p>
                  </a:txBody>
                  <a:tcPr marL="68580" marR="68580" marT="0" marB="0"/>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481806208"/>
              </p:ext>
            </p:extLst>
          </p:nvPr>
        </p:nvGraphicFramePr>
        <p:xfrm>
          <a:off x="467544" y="4296247"/>
          <a:ext cx="3888432" cy="1097280"/>
        </p:xfrm>
        <a:graphic>
          <a:graphicData uri="http://schemas.openxmlformats.org/drawingml/2006/table">
            <a:tbl>
              <a:tblPr firstRow="1">
                <a:tableStyleId>{5C22544A-7EE6-4342-B048-85BDC9FD1C3A}</a:tableStyleId>
              </a:tblPr>
              <a:tblGrid>
                <a:gridCol w="1062928"/>
                <a:gridCol w="1614574"/>
                <a:gridCol w="1210930"/>
              </a:tblGrid>
              <a:tr h="0">
                <a:tc>
                  <a:txBody>
                    <a:bodyPr/>
                    <a:lstStyle/>
                    <a:p>
                      <a:pPr>
                        <a:spcAft>
                          <a:spcPts val="0"/>
                        </a:spcAft>
                      </a:pPr>
                      <a:r>
                        <a:rPr lang="en-US" sz="1800" dirty="0" err="1">
                          <a:effectLst/>
                        </a:rPr>
                        <a:t>Deptno</a:t>
                      </a:r>
                      <a:endParaRPr lang="el-GR" sz="24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800" dirty="0" err="1">
                          <a:effectLst/>
                        </a:rPr>
                        <a:t>Dname</a:t>
                      </a:r>
                      <a:endParaRPr lang="el-GR" sz="24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800" dirty="0" err="1">
                          <a:effectLst/>
                        </a:rPr>
                        <a:t>Loc</a:t>
                      </a:r>
                      <a:endParaRPr lang="el-GR" sz="2400" dirty="0">
                        <a:effectLst/>
                        <a:latin typeface="Courier New"/>
                        <a:ea typeface="Times New Roman"/>
                        <a:cs typeface="Times New Roman"/>
                      </a:endParaRPr>
                    </a:p>
                  </a:txBody>
                  <a:tcPr marL="68580" marR="68580" marT="0" marB="0">
                    <a:solidFill>
                      <a:srgbClr val="004B82"/>
                    </a:solidFill>
                  </a:tcPr>
                </a:tc>
              </a:tr>
              <a:tr h="0">
                <a:tc>
                  <a:txBody>
                    <a:bodyPr/>
                    <a:lstStyle/>
                    <a:p>
                      <a:pPr>
                        <a:spcAft>
                          <a:spcPts val="0"/>
                        </a:spcAft>
                      </a:pPr>
                      <a:r>
                        <a:rPr lang="en-US" sz="1800">
                          <a:effectLst/>
                        </a:rPr>
                        <a:t>10</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ACCOUNTING</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a:effectLst/>
                        </a:rPr>
                        <a:t>ATHENS</a:t>
                      </a:r>
                      <a:endParaRPr lang="el-GR" sz="2400">
                        <a:effectLst/>
                        <a:latin typeface="Courier New"/>
                        <a:ea typeface="Times New Roman"/>
                        <a:cs typeface="Times New Roman"/>
                      </a:endParaRPr>
                    </a:p>
                  </a:txBody>
                  <a:tcPr marL="68580" marR="68580" marT="0" marB="0"/>
                </a:tc>
              </a:tr>
              <a:tr h="0">
                <a:tc>
                  <a:txBody>
                    <a:bodyPr/>
                    <a:lstStyle/>
                    <a:p>
                      <a:pPr>
                        <a:spcAft>
                          <a:spcPts val="0"/>
                        </a:spcAft>
                      </a:pPr>
                      <a:r>
                        <a:rPr lang="en-US" sz="1800">
                          <a:effectLst/>
                        </a:rPr>
                        <a:t>20</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dirty="0">
                          <a:effectLst/>
                        </a:rPr>
                        <a:t>SALES</a:t>
                      </a:r>
                      <a:endParaRPr lang="el-GR" sz="2400" dirty="0">
                        <a:effectLst/>
                        <a:latin typeface="Courier New"/>
                        <a:ea typeface="Times New Roman"/>
                        <a:cs typeface="Times New Roman"/>
                      </a:endParaRPr>
                    </a:p>
                  </a:txBody>
                  <a:tcPr marL="68580" marR="68580" marT="0" marB="0"/>
                </a:tc>
                <a:tc>
                  <a:txBody>
                    <a:bodyPr/>
                    <a:lstStyle/>
                    <a:p>
                      <a:pPr>
                        <a:spcAft>
                          <a:spcPts val="0"/>
                        </a:spcAft>
                      </a:pPr>
                      <a:r>
                        <a:rPr lang="en-US" sz="1800">
                          <a:effectLst/>
                        </a:rPr>
                        <a:t>LONDON</a:t>
                      </a:r>
                      <a:endParaRPr lang="el-GR" sz="2400">
                        <a:effectLst/>
                        <a:latin typeface="Courier New"/>
                        <a:ea typeface="Times New Roman"/>
                        <a:cs typeface="Times New Roman"/>
                      </a:endParaRPr>
                    </a:p>
                  </a:txBody>
                  <a:tcPr marL="68580" marR="68580" marT="0" marB="0"/>
                </a:tc>
              </a:tr>
              <a:tr h="257160">
                <a:tc>
                  <a:txBody>
                    <a:bodyPr/>
                    <a:lstStyle/>
                    <a:p>
                      <a:pPr>
                        <a:spcAft>
                          <a:spcPts val="0"/>
                        </a:spcAft>
                      </a:pPr>
                      <a:r>
                        <a:rPr lang="el-GR" sz="1800" dirty="0">
                          <a:effectLst/>
                        </a:rPr>
                        <a:t>30</a:t>
                      </a:r>
                      <a:endParaRPr lang="el-GR" sz="2400" dirty="0">
                        <a:effectLst/>
                        <a:latin typeface="Courier New"/>
                        <a:ea typeface="Times New Roman"/>
                        <a:cs typeface="Times New Roman"/>
                      </a:endParaRPr>
                    </a:p>
                  </a:txBody>
                  <a:tcPr marL="68580" marR="68580" marT="0" marB="0"/>
                </a:tc>
                <a:tc>
                  <a:txBody>
                    <a:bodyPr/>
                    <a:lstStyle/>
                    <a:p>
                      <a:pPr>
                        <a:spcAft>
                          <a:spcPts val="0"/>
                        </a:spcAft>
                      </a:pPr>
                      <a:r>
                        <a:rPr lang="en-US" sz="1800">
                          <a:effectLst/>
                        </a:rPr>
                        <a:t>RESEARCH</a:t>
                      </a:r>
                      <a:endParaRPr lang="el-GR" sz="2400">
                        <a:effectLst/>
                        <a:latin typeface="Courier New"/>
                        <a:ea typeface="Times New Roman"/>
                        <a:cs typeface="Times New Roman"/>
                      </a:endParaRPr>
                    </a:p>
                  </a:txBody>
                  <a:tcPr marL="68580" marR="68580" marT="0" marB="0"/>
                </a:tc>
                <a:tc>
                  <a:txBody>
                    <a:bodyPr/>
                    <a:lstStyle/>
                    <a:p>
                      <a:pPr>
                        <a:spcAft>
                          <a:spcPts val="0"/>
                        </a:spcAft>
                      </a:pPr>
                      <a:r>
                        <a:rPr lang="en-US" sz="1800" dirty="0">
                          <a:effectLst/>
                        </a:rPr>
                        <a:t>ATHENS</a:t>
                      </a:r>
                      <a:endParaRPr lang="el-GR" sz="2400" dirty="0">
                        <a:effectLst/>
                        <a:latin typeface="Courier New"/>
                        <a:ea typeface="Times New Roman"/>
                        <a:cs typeface="Times New Roman"/>
                      </a:endParaRPr>
                    </a:p>
                  </a:txBody>
                  <a:tcPr marL="68580" marR="68580" marT="0" marB="0"/>
                </a:tc>
              </a:tr>
            </a:tbl>
          </a:graphicData>
        </a:graphic>
      </p:graphicFrame>
      <p:sp>
        <p:nvSpPr>
          <p:cNvPr id="6" name="Rectangle 5"/>
          <p:cNvSpPr/>
          <p:nvPr/>
        </p:nvSpPr>
        <p:spPr>
          <a:xfrm>
            <a:off x="467544" y="1268760"/>
            <a:ext cx="2765757" cy="369332"/>
          </a:xfrm>
          <a:prstGeom prst="rect">
            <a:avLst/>
          </a:prstGeom>
        </p:spPr>
        <p:txBody>
          <a:bodyPr wrap="none">
            <a:spAutoFit/>
          </a:bodyPr>
          <a:lstStyle/>
          <a:p>
            <a:r>
              <a:rPr lang="en-US" b="1" dirty="0" err="1">
                <a:latin typeface="+mn-lt"/>
              </a:rPr>
              <a:t>emp</a:t>
            </a:r>
            <a:r>
              <a:rPr lang="el-GR" b="1" dirty="0">
                <a:latin typeface="+mn-lt"/>
              </a:rPr>
              <a:t> (πίνακας υπαλλήλων)</a:t>
            </a:r>
          </a:p>
        </p:txBody>
      </p:sp>
      <p:sp>
        <p:nvSpPr>
          <p:cNvPr id="7" name="Rectangle 6"/>
          <p:cNvSpPr/>
          <p:nvPr/>
        </p:nvSpPr>
        <p:spPr>
          <a:xfrm>
            <a:off x="467544" y="3926915"/>
            <a:ext cx="2625399" cy="369332"/>
          </a:xfrm>
          <a:prstGeom prst="rect">
            <a:avLst/>
          </a:prstGeom>
        </p:spPr>
        <p:txBody>
          <a:bodyPr wrap="none">
            <a:spAutoFit/>
          </a:bodyPr>
          <a:lstStyle/>
          <a:p>
            <a:r>
              <a:rPr lang="en-US" b="1" dirty="0" err="1">
                <a:latin typeface="+mn-lt"/>
              </a:rPr>
              <a:t>dept</a:t>
            </a:r>
            <a:r>
              <a:rPr lang="el-GR" b="1" dirty="0">
                <a:latin typeface="+mn-lt"/>
              </a:rPr>
              <a:t> (πίνακας τμημάτων)</a:t>
            </a:r>
          </a:p>
        </p:txBody>
      </p:sp>
      <p:sp>
        <p:nvSpPr>
          <p:cNvPr id="8" name="Slide Number Placeholder 3"/>
          <p:cNvSpPr>
            <a:spLocks noGrp="1"/>
          </p:cNvSpPr>
          <p:nvPr>
            <p:ph type="sldNum" sz="quarter" idx="12"/>
          </p:nvPr>
        </p:nvSpPr>
        <p:spPr>
          <a:xfrm>
            <a:off x="6553200" y="6356350"/>
            <a:ext cx="2133600" cy="365125"/>
          </a:xfrm>
        </p:spPr>
        <p:txBody>
          <a:bodyPr/>
          <a:lstStyle/>
          <a:p>
            <a:pPr>
              <a:defRPr/>
            </a:pPr>
            <a:r>
              <a:rPr lang="en-US" dirty="0" smtClean="0"/>
              <a:t>32</a:t>
            </a:r>
            <a:endParaRPr lang="el-GR" dirty="0"/>
          </a:p>
        </p:txBody>
      </p:sp>
    </p:spTree>
    <p:extLst>
      <p:ext uri="{BB962C8B-B14F-4D97-AF65-F5344CB8AC3E}">
        <p14:creationId xmlns:p14="http://schemas.microsoft.com/office/powerpoint/2010/main" val="1743030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400" dirty="0"/>
              <a:t>Δημιουργήστε τη βάση και τους δύο πίνακες και εισάγετε </a:t>
            </a:r>
            <a:r>
              <a:rPr lang="el-GR" sz="3400" dirty="0" smtClean="0"/>
              <a:t>στοιχεία</a:t>
            </a:r>
            <a:endParaRPr lang="el-GR" sz="3400" dirty="0"/>
          </a:p>
        </p:txBody>
      </p:sp>
      <p:sp>
        <p:nvSpPr>
          <p:cNvPr id="3" name="Content Placeholder 2"/>
          <p:cNvSpPr>
            <a:spLocks noGrp="1"/>
          </p:cNvSpPr>
          <p:nvPr>
            <p:ph idx="1"/>
          </p:nvPr>
        </p:nvSpPr>
        <p:spPr>
          <a:xfrm>
            <a:off x="457200" y="1196752"/>
            <a:ext cx="8229600" cy="5661248"/>
          </a:xfrm>
        </p:spPr>
        <p:txBody>
          <a:bodyPr>
            <a:normAutofit fontScale="25000" lnSpcReduction="20000"/>
          </a:bodyPr>
          <a:lstStyle/>
          <a:p>
            <a:pPr marL="0" indent="0">
              <a:lnSpc>
                <a:spcPct val="134000"/>
              </a:lnSpc>
              <a:spcBef>
                <a:spcPts val="0"/>
              </a:spcBef>
              <a:buNone/>
            </a:pPr>
            <a:r>
              <a:rPr lang="en-US" sz="8000" dirty="0">
                <a:latin typeface="Courier New" panose="02070309020205020404" pitchFamily="49" charset="0"/>
                <a:cs typeface="Courier New" panose="02070309020205020404" pitchFamily="49" charset="0"/>
              </a:rPr>
              <a:t>DROP DATABASE NEW_PERSONNEL;</a:t>
            </a:r>
            <a:endParaRPr lang="el-GR" sz="8000" dirty="0">
              <a:latin typeface="Courier New" panose="02070309020205020404" pitchFamily="49" charset="0"/>
              <a:cs typeface="Courier New" panose="02070309020205020404" pitchFamily="49" charset="0"/>
            </a:endParaRPr>
          </a:p>
          <a:p>
            <a:pPr marL="0" indent="0">
              <a:lnSpc>
                <a:spcPct val="134000"/>
              </a:lnSpc>
              <a:spcBef>
                <a:spcPts val="0"/>
              </a:spcBef>
              <a:buNone/>
            </a:pPr>
            <a:r>
              <a:rPr lang="en-US" sz="8000" dirty="0">
                <a:latin typeface="Courier New" panose="02070309020205020404" pitchFamily="49" charset="0"/>
                <a:cs typeface="Courier New" panose="02070309020205020404" pitchFamily="49" charset="0"/>
              </a:rPr>
              <a:t>CREATE DATABASE </a:t>
            </a:r>
            <a:r>
              <a:rPr lang="en-US" sz="8000" dirty="0" err="1">
                <a:latin typeface="Courier New" panose="02070309020205020404" pitchFamily="49" charset="0"/>
                <a:cs typeface="Courier New" panose="02070309020205020404" pitchFamily="49" charset="0"/>
              </a:rPr>
              <a:t>new_personnel</a:t>
            </a:r>
            <a:r>
              <a:rPr lang="en-US" sz="8000" dirty="0">
                <a:latin typeface="Courier New" panose="02070309020205020404" pitchFamily="49" charset="0"/>
                <a:cs typeface="Courier New" panose="02070309020205020404" pitchFamily="49" charset="0"/>
              </a:rPr>
              <a:t>;</a:t>
            </a:r>
            <a:endParaRPr lang="el-GR" sz="8000" dirty="0">
              <a:latin typeface="Courier New" panose="02070309020205020404" pitchFamily="49" charset="0"/>
              <a:cs typeface="Courier New" panose="02070309020205020404" pitchFamily="49" charset="0"/>
            </a:endParaRPr>
          </a:p>
          <a:p>
            <a:pPr marL="0" indent="0">
              <a:lnSpc>
                <a:spcPct val="134000"/>
              </a:lnSpc>
              <a:spcBef>
                <a:spcPts val="0"/>
              </a:spcBef>
              <a:buNone/>
            </a:pPr>
            <a:r>
              <a:rPr lang="en-US" sz="8000" dirty="0">
                <a:latin typeface="Courier New" panose="02070309020205020404" pitchFamily="49" charset="0"/>
                <a:cs typeface="Courier New" panose="02070309020205020404" pitchFamily="49" charset="0"/>
              </a:rPr>
              <a:t>USE </a:t>
            </a:r>
            <a:r>
              <a:rPr lang="en-US" sz="8000" dirty="0" err="1">
                <a:latin typeface="Courier New" panose="02070309020205020404" pitchFamily="49" charset="0"/>
                <a:cs typeface="Courier New" panose="02070309020205020404" pitchFamily="49" charset="0"/>
              </a:rPr>
              <a:t>new_personnel</a:t>
            </a:r>
            <a:r>
              <a:rPr lang="en-US" sz="8000" dirty="0">
                <a:latin typeface="Courier New" panose="02070309020205020404" pitchFamily="49" charset="0"/>
                <a:cs typeface="Courier New" panose="02070309020205020404" pitchFamily="49" charset="0"/>
              </a:rPr>
              <a:t>;</a:t>
            </a:r>
            <a:endParaRPr lang="el-GR" sz="8000" dirty="0">
              <a:latin typeface="Courier New" panose="02070309020205020404" pitchFamily="49" charset="0"/>
              <a:cs typeface="Courier New" panose="02070309020205020404" pitchFamily="49" charset="0"/>
            </a:endParaRPr>
          </a:p>
          <a:p>
            <a:pPr marL="0" indent="0">
              <a:lnSpc>
                <a:spcPct val="134000"/>
              </a:lnSpc>
              <a:spcBef>
                <a:spcPts val="0"/>
              </a:spcBef>
              <a:buNone/>
            </a:pPr>
            <a:r>
              <a:rPr lang="en-US" sz="8000" dirty="0">
                <a:latin typeface="Courier New" panose="02070309020205020404" pitchFamily="49" charset="0"/>
                <a:cs typeface="Courier New" panose="02070309020205020404" pitchFamily="49" charset="0"/>
              </a:rPr>
              <a:t>CREATE TABLE DEPT(DEPTNO INT(2) NOT NULL, </a:t>
            </a:r>
            <a:endParaRPr lang="el-GR" sz="8000" dirty="0">
              <a:latin typeface="Courier New" panose="02070309020205020404" pitchFamily="49" charset="0"/>
              <a:cs typeface="Courier New" panose="02070309020205020404" pitchFamily="49" charset="0"/>
            </a:endParaRPr>
          </a:p>
          <a:p>
            <a:pPr marL="0" indent="0">
              <a:lnSpc>
                <a:spcPct val="134000"/>
              </a:lnSpc>
              <a:spcBef>
                <a:spcPts val="0"/>
              </a:spcBef>
              <a:buNone/>
            </a:pPr>
            <a:r>
              <a:rPr lang="en-US" sz="8000" dirty="0">
                <a:latin typeface="Courier New" panose="02070309020205020404" pitchFamily="49" charset="0"/>
                <a:cs typeface="Courier New" panose="02070309020205020404" pitchFamily="49" charset="0"/>
              </a:rPr>
              <a:t>       </a:t>
            </a:r>
            <a:r>
              <a:rPr lang="en-US" sz="8000" dirty="0" smtClean="0">
                <a:latin typeface="Courier New" panose="02070309020205020404" pitchFamily="49" charset="0"/>
                <a:cs typeface="Courier New" panose="02070309020205020404" pitchFamily="49" charset="0"/>
              </a:rPr>
              <a:t>DNAME </a:t>
            </a:r>
            <a:r>
              <a:rPr lang="en-US" sz="8000" dirty="0">
                <a:latin typeface="Courier New" panose="02070309020205020404" pitchFamily="49" charset="0"/>
                <a:cs typeface="Courier New" panose="02070309020205020404" pitchFamily="49" charset="0"/>
              </a:rPr>
              <a:t>VARCHAR(14), LOC VARCHAR(14));</a:t>
            </a:r>
            <a:endParaRPr lang="el-GR" sz="8000" dirty="0">
              <a:latin typeface="Courier New" panose="02070309020205020404" pitchFamily="49" charset="0"/>
              <a:cs typeface="Courier New" panose="02070309020205020404" pitchFamily="49" charset="0"/>
            </a:endParaRPr>
          </a:p>
          <a:p>
            <a:pPr marL="0" indent="0">
              <a:lnSpc>
                <a:spcPct val="134000"/>
              </a:lnSpc>
              <a:spcBef>
                <a:spcPts val="0"/>
              </a:spcBef>
              <a:buNone/>
            </a:pPr>
            <a:r>
              <a:rPr lang="en-US" sz="8000" dirty="0">
                <a:latin typeface="Courier New" panose="02070309020205020404" pitchFamily="49" charset="0"/>
                <a:cs typeface="Courier New" panose="02070309020205020404" pitchFamily="49" charset="0"/>
              </a:rPr>
              <a:t>CREATE TABLE EMP(EMPNO INT(4) NOT NULL, </a:t>
            </a:r>
            <a:r>
              <a:rPr lang="en-US" sz="8000" dirty="0" smtClean="0">
                <a:latin typeface="Courier New" panose="02070309020205020404" pitchFamily="49" charset="0"/>
                <a:cs typeface="Courier New" panose="02070309020205020404" pitchFamily="49" charset="0"/>
              </a:rPr>
              <a:t>         </a:t>
            </a:r>
          </a:p>
          <a:p>
            <a:pPr marL="0" indent="0">
              <a:lnSpc>
                <a:spcPct val="134000"/>
              </a:lnSpc>
              <a:spcBef>
                <a:spcPts val="0"/>
              </a:spcBef>
              <a:buNone/>
            </a:pPr>
            <a:r>
              <a:rPr lang="en-US" sz="8000" dirty="0" smtClean="0">
                <a:latin typeface="Courier New" panose="02070309020205020404" pitchFamily="49" charset="0"/>
                <a:cs typeface="Courier New" panose="02070309020205020404" pitchFamily="49" charset="0"/>
              </a:rPr>
              <a:t>   ENAME </a:t>
            </a:r>
            <a:r>
              <a:rPr lang="en-US" sz="8000" dirty="0">
                <a:latin typeface="Courier New" panose="02070309020205020404" pitchFamily="49" charset="0"/>
                <a:cs typeface="Courier New" panose="02070309020205020404" pitchFamily="49" charset="0"/>
              </a:rPr>
              <a:t>VARCHAR(10), JOB VARCHAR(25), </a:t>
            </a:r>
            <a:endParaRPr lang="el-GR" sz="8000" dirty="0">
              <a:latin typeface="Courier New" panose="02070309020205020404" pitchFamily="49" charset="0"/>
              <a:cs typeface="Courier New" panose="02070309020205020404" pitchFamily="49" charset="0"/>
            </a:endParaRPr>
          </a:p>
          <a:p>
            <a:pPr marL="0" indent="0">
              <a:lnSpc>
                <a:spcPct val="134000"/>
              </a:lnSpc>
              <a:spcBef>
                <a:spcPts val="0"/>
              </a:spcBef>
              <a:buNone/>
            </a:pPr>
            <a:r>
              <a:rPr lang="en-US" sz="8000" dirty="0" smtClean="0">
                <a:latin typeface="Courier New" panose="02070309020205020404" pitchFamily="49" charset="0"/>
                <a:cs typeface="Courier New" panose="02070309020205020404" pitchFamily="49" charset="0"/>
              </a:rPr>
              <a:t>   </a:t>
            </a:r>
            <a:r>
              <a:rPr lang="en-US" sz="8000" dirty="0">
                <a:latin typeface="Courier New" panose="02070309020205020404" pitchFamily="49" charset="0"/>
                <a:cs typeface="Courier New" panose="02070309020205020404" pitchFamily="49" charset="0"/>
              </a:rPr>
              <a:t>HIREDATE DATE, MGR INT(4), </a:t>
            </a:r>
            <a:r>
              <a:rPr lang="en-US" sz="8000" dirty="0" smtClean="0">
                <a:latin typeface="Courier New" panose="02070309020205020404" pitchFamily="49" charset="0"/>
                <a:cs typeface="Courier New" panose="02070309020205020404" pitchFamily="49" charset="0"/>
              </a:rPr>
              <a:t>SAL </a:t>
            </a:r>
            <a:r>
              <a:rPr lang="en-US" sz="8000" dirty="0">
                <a:latin typeface="Courier New" panose="02070309020205020404" pitchFamily="49" charset="0"/>
                <a:cs typeface="Courier New" panose="02070309020205020404" pitchFamily="49" charset="0"/>
              </a:rPr>
              <a:t>FLOAT(7,2), </a:t>
            </a:r>
            <a:r>
              <a:rPr lang="en-US" sz="8000" dirty="0" smtClean="0">
                <a:latin typeface="Courier New" panose="02070309020205020404" pitchFamily="49" charset="0"/>
                <a:cs typeface="Courier New" panose="02070309020205020404" pitchFamily="49" charset="0"/>
              </a:rPr>
              <a:t>         </a:t>
            </a:r>
          </a:p>
          <a:p>
            <a:pPr marL="0" indent="0">
              <a:lnSpc>
                <a:spcPct val="134000"/>
              </a:lnSpc>
              <a:spcBef>
                <a:spcPts val="0"/>
              </a:spcBef>
              <a:buNone/>
            </a:pPr>
            <a:r>
              <a:rPr lang="en-US" sz="8000" dirty="0" smtClean="0">
                <a:latin typeface="Courier New" panose="02070309020205020404" pitchFamily="49" charset="0"/>
                <a:cs typeface="Courier New" panose="02070309020205020404" pitchFamily="49" charset="0"/>
              </a:rPr>
              <a:t>   COMM </a:t>
            </a:r>
            <a:r>
              <a:rPr lang="en-US" sz="8000" dirty="0">
                <a:latin typeface="Courier New" panose="02070309020205020404" pitchFamily="49" charset="0"/>
                <a:cs typeface="Courier New" panose="02070309020205020404" pitchFamily="49" charset="0"/>
              </a:rPr>
              <a:t>FLOAT(7,2</a:t>
            </a:r>
            <a:r>
              <a:rPr lang="en-US" sz="8000" dirty="0" smtClean="0">
                <a:latin typeface="Courier New" panose="02070309020205020404" pitchFamily="49" charset="0"/>
                <a:cs typeface="Courier New" panose="02070309020205020404" pitchFamily="49" charset="0"/>
              </a:rPr>
              <a:t>), DEPTNO </a:t>
            </a:r>
            <a:r>
              <a:rPr lang="en-US" sz="8000" dirty="0">
                <a:latin typeface="Courier New" panose="02070309020205020404" pitchFamily="49" charset="0"/>
                <a:cs typeface="Courier New" panose="02070309020205020404" pitchFamily="49" charset="0"/>
              </a:rPr>
              <a:t>INT(2));</a:t>
            </a:r>
            <a:endParaRPr lang="el-GR" sz="8000" dirty="0">
              <a:latin typeface="Courier New" panose="02070309020205020404" pitchFamily="49" charset="0"/>
              <a:cs typeface="Courier New" panose="02070309020205020404" pitchFamily="49" charset="0"/>
            </a:endParaRPr>
          </a:p>
          <a:p>
            <a:pPr marL="0" indent="0">
              <a:lnSpc>
                <a:spcPct val="134000"/>
              </a:lnSpc>
              <a:spcBef>
                <a:spcPts val="0"/>
              </a:spcBef>
              <a:buNone/>
            </a:pPr>
            <a:r>
              <a:rPr lang="en-US" sz="8000" dirty="0">
                <a:latin typeface="Courier New" panose="02070309020205020404" pitchFamily="49" charset="0"/>
                <a:cs typeface="Courier New" panose="02070309020205020404" pitchFamily="49" charset="0"/>
              </a:rPr>
              <a:t>SHOW TABLES;</a:t>
            </a:r>
            <a:endParaRPr lang="el-GR" sz="8000" dirty="0">
              <a:latin typeface="Courier New" panose="02070309020205020404" pitchFamily="49" charset="0"/>
              <a:cs typeface="Courier New" panose="02070309020205020404" pitchFamily="49" charset="0"/>
            </a:endParaRPr>
          </a:p>
          <a:p>
            <a:pPr marL="0" indent="0">
              <a:lnSpc>
                <a:spcPct val="134000"/>
              </a:lnSpc>
              <a:spcBef>
                <a:spcPts val="0"/>
              </a:spcBef>
              <a:buNone/>
            </a:pPr>
            <a:r>
              <a:rPr lang="en-US" sz="8000" dirty="0">
                <a:latin typeface="Courier New" panose="02070309020205020404" pitchFamily="49" charset="0"/>
                <a:cs typeface="Courier New" panose="02070309020205020404" pitchFamily="49" charset="0"/>
              </a:rPr>
              <a:t>INSERT INTO DEPT(DEPTNO, DNAME, LOC) </a:t>
            </a:r>
            <a:endParaRPr lang="en-US" sz="8000" dirty="0" smtClean="0">
              <a:latin typeface="Courier New" panose="02070309020205020404" pitchFamily="49" charset="0"/>
              <a:cs typeface="Courier New" panose="02070309020205020404" pitchFamily="49" charset="0"/>
            </a:endParaRPr>
          </a:p>
          <a:p>
            <a:pPr marL="0" indent="0">
              <a:lnSpc>
                <a:spcPct val="134000"/>
              </a:lnSpc>
              <a:spcBef>
                <a:spcPts val="0"/>
              </a:spcBef>
              <a:buNone/>
            </a:pPr>
            <a:r>
              <a:rPr lang="en-US" sz="8000" dirty="0" smtClean="0">
                <a:latin typeface="Courier New" panose="02070309020205020404" pitchFamily="49" charset="0"/>
                <a:cs typeface="Courier New" panose="02070309020205020404" pitchFamily="49" charset="0"/>
              </a:rPr>
              <a:t>      VALUES </a:t>
            </a:r>
            <a:r>
              <a:rPr lang="en-US" sz="8000" dirty="0">
                <a:latin typeface="Courier New" panose="02070309020205020404" pitchFamily="49" charset="0"/>
                <a:cs typeface="Courier New" panose="02070309020205020404" pitchFamily="49" charset="0"/>
              </a:rPr>
              <a:t>(10, 'ACCOUNTING', 'NEW YORK'); </a:t>
            </a:r>
            <a:endParaRPr lang="el-GR" sz="8000" dirty="0">
              <a:latin typeface="Courier New" panose="02070309020205020404" pitchFamily="49" charset="0"/>
              <a:cs typeface="Courier New" panose="02070309020205020404" pitchFamily="49" charset="0"/>
            </a:endParaRPr>
          </a:p>
          <a:p>
            <a:pPr marL="0" indent="0">
              <a:lnSpc>
                <a:spcPct val="134000"/>
              </a:lnSpc>
              <a:spcBef>
                <a:spcPts val="0"/>
              </a:spcBef>
              <a:buNone/>
            </a:pPr>
            <a:r>
              <a:rPr lang="en-US" sz="8000" dirty="0">
                <a:latin typeface="Courier New" panose="02070309020205020404" pitchFamily="49" charset="0"/>
                <a:cs typeface="Courier New" panose="02070309020205020404" pitchFamily="49" charset="0"/>
              </a:rPr>
              <a:t>INSERT INTO EMP  VALUES (10, 'CODD', 'ANALYST', '1989/01/01', 15, 3000, NULL, 10</a:t>
            </a:r>
            <a:r>
              <a:rPr lang="en-US" sz="8000" dirty="0" smtClean="0">
                <a:latin typeface="Courier New" panose="02070309020205020404" pitchFamily="49" charset="0"/>
                <a:cs typeface="Courier New" panose="02070309020205020404" pitchFamily="49" charset="0"/>
              </a:rPr>
              <a:t>);</a:t>
            </a:r>
            <a:endParaRPr lang="el-GR" sz="8000" dirty="0" smtClean="0">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33</a:t>
            </a:r>
            <a:endParaRPr lang="el-GR" dirty="0"/>
          </a:p>
        </p:txBody>
      </p:sp>
    </p:spTree>
    <p:extLst>
      <p:ext uri="{BB962C8B-B14F-4D97-AF65-F5344CB8AC3E}">
        <p14:creationId xmlns:p14="http://schemas.microsoft.com/office/powerpoint/2010/main" val="421914996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400" dirty="0"/>
              <a:t>Δημιουργήστε τη βάση και τους δύο πίνακες και εισάγετε </a:t>
            </a:r>
            <a:r>
              <a:rPr lang="el-GR" sz="3400" dirty="0" smtClean="0"/>
              <a:t>στοιχεία</a:t>
            </a:r>
            <a:endParaRPr lang="el-GR" sz="3400" dirty="0"/>
          </a:p>
        </p:txBody>
      </p:sp>
      <p:sp>
        <p:nvSpPr>
          <p:cNvPr id="3" name="Content Placeholder 2"/>
          <p:cNvSpPr>
            <a:spLocks noGrp="1"/>
          </p:cNvSpPr>
          <p:nvPr>
            <p:ph idx="1"/>
          </p:nvPr>
        </p:nvSpPr>
        <p:spPr>
          <a:xfrm>
            <a:off x="457200" y="1196752"/>
            <a:ext cx="8229600" cy="5661248"/>
          </a:xfrm>
        </p:spPr>
        <p:txBody>
          <a:bodyPr>
            <a:normAutofit/>
          </a:bodyPr>
          <a:lstStyle/>
          <a:p>
            <a:pPr marL="0" indent="0">
              <a:lnSpc>
                <a:spcPct val="134000"/>
              </a:lnSpc>
              <a:spcBef>
                <a:spcPts val="0"/>
              </a:spcBef>
              <a:buNone/>
            </a:pPr>
            <a:r>
              <a:rPr lang="el-GR" sz="2400" b="1" dirty="0" smtClean="0"/>
              <a:t>Δείτε </a:t>
            </a:r>
            <a:r>
              <a:rPr lang="el-GR" sz="2400" b="1" dirty="0"/>
              <a:t>τα στοιχεία των πινάκων της </a:t>
            </a:r>
            <a:r>
              <a:rPr lang="el-GR" sz="2400" b="1" dirty="0" smtClean="0"/>
              <a:t>βάσης</a:t>
            </a:r>
            <a:endParaRPr lang="el-GR" sz="2400" dirty="0"/>
          </a:p>
          <a:p>
            <a:pPr marL="0" indent="0">
              <a:lnSpc>
                <a:spcPct val="134000"/>
              </a:lnSpc>
              <a:spcBef>
                <a:spcPts val="0"/>
              </a:spcBef>
              <a:buNone/>
            </a:pPr>
            <a:r>
              <a:rPr lang="en-US" sz="2400" dirty="0">
                <a:latin typeface="Courier New" panose="02070309020205020404" pitchFamily="49" charset="0"/>
                <a:cs typeface="Courier New" panose="02070309020205020404" pitchFamily="49" charset="0"/>
              </a:rPr>
              <a:t>SELECT * FROM EMP;</a:t>
            </a:r>
            <a:endParaRPr lang="el-GR" sz="2400" dirty="0">
              <a:latin typeface="Courier New" panose="02070309020205020404" pitchFamily="49" charset="0"/>
              <a:cs typeface="Courier New" panose="02070309020205020404" pitchFamily="49" charset="0"/>
            </a:endParaRPr>
          </a:p>
          <a:p>
            <a:pPr marL="0" indent="0">
              <a:lnSpc>
                <a:spcPct val="134000"/>
              </a:lnSpc>
              <a:spcBef>
                <a:spcPts val="0"/>
              </a:spcBef>
              <a:buNone/>
            </a:pPr>
            <a:r>
              <a:rPr lang="en-US" sz="2400" dirty="0">
                <a:latin typeface="Courier New" panose="02070309020205020404" pitchFamily="49" charset="0"/>
                <a:cs typeface="Courier New" panose="02070309020205020404" pitchFamily="49" charset="0"/>
              </a:rPr>
              <a:t>SELECT * FROM DEPT;</a:t>
            </a:r>
            <a:endParaRPr lang="el-GR" sz="2400" dirty="0">
              <a:latin typeface="Courier New" panose="02070309020205020404" pitchFamily="49" charset="0"/>
              <a:cs typeface="Courier New" panose="02070309020205020404" pitchFamily="49" charset="0"/>
            </a:endParaRPr>
          </a:p>
          <a:p>
            <a:pPr marL="0" indent="0">
              <a:buNone/>
            </a:pPr>
            <a:endParaRPr lang="el-GR" sz="9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34</a:t>
            </a:r>
            <a:endParaRPr lang="el-GR" dirty="0"/>
          </a:p>
        </p:txBody>
      </p:sp>
    </p:spTree>
    <p:extLst>
      <p:ext uri="{BB962C8B-B14F-4D97-AF65-F5344CB8AC3E}">
        <p14:creationId xmlns:p14="http://schemas.microsoft.com/office/powerpoint/2010/main" val="8756223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640960" cy="1440160"/>
          </a:xfrm>
        </p:spPr>
        <p:txBody>
          <a:bodyPr>
            <a:normAutofit fontScale="90000"/>
          </a:bodyPr>
          <a:lstStyle/>
          <a:p>
            <a:r>
              <a:rPr lang="el-GR" dirty="0" smtClean="0">
                <a:solidFill>
                  <a:schemeClr val="accent4"/>
                </a:solidFill>
              </a:rPr>
              <a:t>   Πως ο προγραμματιστής δημιουργεί μια </a:t>
            </a:r>
            <a:br>
              <a:rPr lang="el-GR" dirty="0" smtClean="0">
                <a:solidFill>
                  <a:schemeClr val="accent4"/>
                </a:solidFill>
              </a:rPr>
            </a:br>
            <a:r>
              <a:rPr lang="el-GR" dirty="0" smtClean="0">
                <a:solidFill>
                  <a:schemeClr val="accent4"/>
                </a:solidFill>
              </a:rPr>
              <a:t>Σχεσιακή βάση δεδομένων – χρήση </a:t>
            </a:r>
            <a:r>
              <a:rPr lang="en-US" dirty="0" smtClean="0">
                <a:solidFill>
                  <a:schemeClr val="accent4"/>
                </a:solidFill>
              </a:rPr>
              <a:t>Oracle</a:t>
            </a:r>
            <a:endParaRPr lang="el-GR"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35</a:t>
            </a:fld>
            <a:endParaRPr lang="el-GR"/>
          </a:p>
        </p:txBody>
      </p:sp>
      <p:sp>
        <p:nvSpPr>
          <p:cNvPr id="3" name="Rectangle 2"/>
          <p:cNvSpPr/>
          <p:nvPr/>
        </p:nvSpPr>
        <p:spPr>
          <a:xfrm>
            <a:off x="179512" y="1844824"/>
            <a:ext cx="6984776" cy="5632311"/>
          </a:xfrm>
          <a:prstGeom prst="rect">
            <a:avLst/>
          </a:prstGeom>
        </p:spPr>
        <p:txBody>
          <a:bodyPr wrap="square">
            <a:spAutoFit/>
          </a:bodyPr>
          <a:lstStyle/>
          <a:p>
            <a:r>
              <a:rPr lang="el-GR" altLang="el-GR" sz="2400" b="1" dirty="0" smtClean="0">
                <a:solidFill>
                  <a:schemeClr val="accent4"/>
                </a:solidFill>
                <a:cs typeface="Arial" charset="0"/>
              </a:rPr>
              <a:t>Πρέπει να μάθετε καλά τις εντολές</a:t>
            </a:r>
            <a:r>
              <a:rPr lang="en-US" altLang="el-GR" sz="2400" b="1" dirty="0" smtClean="0">
                <a:solidFill>
                  <a:schemeClr val="accent4"/>
                </a:solidFill>
                <a:cs typeface="Arial" charset="0"/>
              </a:rPr>
              <a:t>:</a:t>
            </a:r>
            <a:endParaRPr lang="en-US" altLang="el-GR" sz="2400" b="1" dirty="0">
              <a:solidFill>
                <a:schemeClr val="accent4"/>
              </a:solidFill>
              <a:cs typeface="Arial" charset="0"/>
            </a:endParaRPr>
          </a:p>
          <a:p>
            <a:pPr marL="357188" indent="0">
              <a:buNone/>
            </a:pPr>
            <a:r>
              <a:rPr lang="en-US" altLang="el-GR" sz="2400" dirty="0" smtClean="0">
                <a:cs typeface="Arial" charset="0"/>
              </a:rPr>
              <a:t>CREATE TABLE, </a:t>
            </a:r>
            <a:r>
              <a:rPr lang="el-GR" altLang="el-GR" sz="2400" dirty="0" smtClean="0">
                <a:cs typeface="Arial" charset="0"/>
              </a:rPr>
              <a:t>για να δημιουργείτε</a:t>
            </a:r>
            <a:endParaRPr lang="en-US" altLang="el-GR" sz="2400" dirty="0" smtClean="0">
              <a:cs typeface="Arial" charset="0"/>
            </a:endParaRPr>
          </a:p>
          <a:p>
            <a:pPr marL="357188" indent="0">
              <a:buNone/>
            </a:pPr>
            <a:r>
              <a:rPr lang="el-GR" altLang="el-GR" sz="2400" dirty="0" smtClean="0">
                <a:cs typeface="Arial" charset="0"/>
              </a:rPr>
              <a:t> </a:t>
            </a:r>
            <a:r>
              <a:rPr lang="en-US" altLang="el-GR" sz="2400" dirty="0" smtClean="0">
                <a:cs typeface="Arial" charset="0"/>
              </a:rPr>
              <a:t> </a:t>
            </a:r>
            <a:r>
              <a:rPr lang="el-GR" altLang="el-GR" sz="2400" dirty="0" smtClean="0">
                <a:cs typeface="Arial" charset="0"/>
              </a:rPr>
              <a:t>τους πίνακες</a:t>
            </a:r>
            <a:endParaRPr lang="en-US" altLang="el-GR" sz="2400" dirty="0" smtClean="0">
              <a:cs typeface="Arial" charset="0"/>
            </a:endParaRPr>
          </a:p>
          <a:p>
            <a:pPr marL="357188" indent="0">
              <a:buNone/>
            </a:pPr>
            <a:r>
              <a:rPr lang="en-US" altLang="el-GR" sz="2400" dirty="0" smtClean="0">
                <a:cs typeface="Arial" charset="0"/>
              </a:rPr>
              <a:t>INSERT INTO</a:t>
            </a:r>
            <a:r>
              <a:rPr lang="el-GR" altLang="el-GR" sz="2400" dirty="0" smtClean="0">
                <a:cs typeface="Arial" charset="0"/>
              </a:rPr>
              <a:t>, για να γράφετε </a:t>
            </a:r>
            <a:endParaRPr lang="en-US" altLang="el-GR" sz="2400" dirty="0" smtClean="0">
              <a:cs typeface="Arial" charset="0"/>
            </a:endParaRPr>
          </a:p>
          <a:p>
            <a:pPr marL="357188" indent="0">
              <a:buNone/>
            </a:pPr>
            <a:r>
              <a:rPr lang="en-US" altLang="el-GR" sz="2400" dirty="0" smtClean="0">
                <a:cs typeface="Arial" charset="0"/>
              </a:rPr>
              <a:t>  </a:t>
            </a:r>
            <a:r>
              <a:rPr lang="el-GR" altLang="el-GR" sz="2400" dirty="0" smtClean="0">
                <a:cs typeface="Arial" charset="0"/>
              </a:rPr>
              <a:t>γραμμές στους πίνακες</a:t>
            </a:r>
            <a:r>
              <a:rPr lang="en-US" altLang="el-GR" sz="2400" dirty="0" smtClean="0">
                <a:cs typeface="Arial" charset="0"/>
              </a:rPr>
              <a:t> </a:t>
            </a:r>
          </a:p>
          <a:p>
            <a:pPr marL="357188" indent="0">
              <a:buNone/>
            </a:pPr>
            <a:r>
              <a:rPr lang="en-US" altLang="el-GR" sz="2400" dirty="0" smtClean="0">
                <a:cs typeface="Arial" charset="0"/>
              </a:rPr>
              <a:t>SELECT</a:t>
            </a:r>
            <a:r>
              <a:rPr lang="el-GR" altLang="el-GR" sz="2400" dirty="0" smtClean="0">
                <a:cs typeface="Arial" charset="0"/>
              </a:rPr>
              <a:t>, για να βλέπετε γραμμές των πινάκων</a:t>
            </a:r>
          </a:p>
          <a:p>
            <a:pPr marL="357188" indent="0">
              <a:buNone/>
            </a:pPr>
            <a:r>
              <a:rPr lang="el-GR" altLang="el-GR" sz="2400" b="1" dirty="0" smtClean="0">
                <a:solidFill>
                  <a:schemeClr val="accent4"/>
                </a:solidFill>
                <a:cs typeface="Arial" charset="0"/>
              </a:rPr>
              <a:t>Επεξήγηση με παράδειγμα</a:t>
            </a:r>
          </a:p>
          <a:p>
            <a:pPr marL="357188" indent="0">
              <a:buNone/>
            </a:pPr>
            <a:r>
              <a:rPr lang="el-GR" altLang="el-GR" sz="2400" dirty="0" smtClean="0">
                <a:solidFill>
                  <a:srgbClr val="000000"/>
                </a:solidFill>
              </a:rPr>
              <a:t>Θα χρησιμοποιήσουμε τη γλώσσα </a:t>
            </a:r>
            <a:r>
              <a:rPr lang="en-US" altLang="el-GR" sz="2400" dirty="0" smtClean="0">
                <a:solidFill>
                  <a:srgbClr val="000000"/>
                </a:solidFill>
              </a:rPr>
              <a:t>SQL </a:t>
            </a:r>
            <a:r>
              <a:rPr lang="el-GR" altLang="el-GR" sz="2400" dirty="0" smtClean="0">
                <a:solidFill>
                  <a:srgbClr val="000000"/>
                </a:solidFill>
              </a:rPr>
              <a:t>που έχει το προϊόν </a:t>
            </a:r>
            <a:r>
              <a:rPr lang="en-US" altLang="el-GR" sz="2400" dirty="0" smtClean="0">
                <a:solidFill>
                  <a:srgbClr val="000000"/>
                </a:solidFill>
              </a:rPr>
              <a:t>Oracle </a:t>
            </a:r>
            <a:r>
              <a:rPr lang="el-GR" altLang="el-GR" sz="2400" dirty="0" smtClean="0">
                <a:solidFill>
                  <a:srgbClr val="000000"/>
                </a:solidFill>
              </a:rPr>
              <a:t>για να γράψουμε εντολές. Με τις εντολές θα διαχειριστούμε την ίδια σχεσιακή βάση προσωπικού με 2 πίνακες. Πίνακα με δεδομένα των τμημάτων μιας εταιρείας και πίνακα των υπαλλήλων της.</a:t>
            </a:r>
            <a:endParaRPr lang="el-GR" altLang="el-GR" sz="2400" dirty="0" smtClean="0">
              <a:solidFill>
                <a:srgbClr val="000000"/>
              </a:solidFill>
              <a:cs typeface="Arial" charset="0"/>
            </a:endParaRPr>
          </a:p>
          <a:p>
            <a:pPr marL="357188" indent="0">
              <a:buNone/>
            </a:pPr>
            <a:endParaRPr lang="el-GR" altLang="el-GR" sz="2400" dirty="0" smtClean="0">
              <a:cs typeface="Arial" charset="0"/>
            </a:endParaRPr>
          </a:p>
          <a:p>
            <a:pPr marL="357188" indent="0">
              <a:buNone/>
            </a:pPr>
            <a:endParaRPr lang="el-GR" altLang="el-GR" sz="2400" dirty="0" smtClean="0">
              <a:cs typeface="Arial" charset="0"/>
            </a:endParaRPr>
          </a:p>
        </p:txBody>
      </p:sp>
      <p:sp>
        <p:nvSpPr>
          <p:cNvPr id="6" name="Content Placeholder 5"/>
          <p:cNvSpPr>
            <a:spLocks noGrp="1"/>
          </p:cNvSpPr>
          <p:nvPr>
            <p:ph idx="1"/>
          </p:nvPr>
        </p:nvSpPr>
        <p:spPr/>
        <p:txBody>
          <a:bodyPr/>
          <a:lstStyle/>
          <a:p>
            <a:endParaRPr lang="el-GR"/>
          </a:p>
        </p:txBody>
      </p:sp>
      <p:pic>
        <p:nvPicPr>
          <p:cNvPr id="7" name="Picture 7"/>
          <p:cNvPicPr>
            <a:picLocks noChangeAspect="1" noChangeArrowheads="1"/>
          </p:cNvPicPr>
          <p:nvPr/>
        </p:nvPicPr>
        <p:blipFill>
          <a:blip r:embed="rId2" cstate="print"/>
          <a:srcRect/>
          <a:stretch>
            <a:fillRect/>
          </a:stretch>
        </p:blipFill>
        <p:spPr bwMode="auto">
          <a:xfrm>
            <a:off x="48816" y="75853"/>
            <a:ext cx="1066800" cy="904875"/>
          </a:xfrm>
          <a:prstGeom prst="rect">
            <a:avLst/>
          </a:prstGeom>
          <a:noFill/>
          <a:ln w="9525">
            <a:noFill/>
            <a:round/>
            <a:headEnd/>
            <a:tailEnd/>
          </a:ln>
        </p:spPr>
      </p:pic>
    </p:spTree>
    <p:extLst>
      <p:ext uri="{BB962C8B-B14F-4D97-AF65-F5344CB8AC3E}">
        <p14:creationId xmlns:p14="http://schemas.microsoft.com/office/powerpoint/2010/main" val="189476906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 Τίτλος"/>
          <p:cNvSpPr>
            <a:spLocks noGrp="1"/>
          </p:cNvSpPr>
          <p:nvPr>
            <p:ph type="ctrTitle"/>
          </p:nvPr>
        </p:nvSpPr>
        <p:spPr/>
        <p:txBody>
          <a:bodyPr>
            <a:normAutofit/>
          </a:bodyPr>
          <a:lstStyle/>
          <a:p>
            <a:r>
              <a:rPr lang="el-GR" altLang="el-GR" sz="3200" b="1" smtClean="0"/>
              <a:t>Διαχείριση σχεσιακής βάσης δεδομένων με Προϊόντα Διαχείρισης Βάσης Δεδομένων</a:t>
            </a:r>
            <a:endParaRPr lang="en-US" altLang="el-GR" sz="3200" smtClean="0"/>
          </a:p>
        </p:txBody>
      </p:sp>
      <p:sp>
        <p:nvSpPr>
          <p:cNvPr id="41987" name="2 - Υπότιτλος"/>
          <p:cNvSpPr>
            <a:spLocks noGrp="1"/>
          </p:cNvSpPr>
          <p:nvPr>
            <p:ph type="subTitle" idx="1"/>
          </p:nvPr>
        </p:nvSpPr>
        <p:spPr>
          <a:xfrm>
            <a:off x="1043608" y="3886200"/>
            <a:ext cx="7056784" cy="1752600"/>
          </a:xfrm>
        </p:spPr>
        <p:txBody>
          <a:bodyPr/>
          <a:lstStyle/>
          <a:p>
            <a:pPr algn="l"/>
            <a:r>
              <a:rPr lang="el-GR" altLang="el-GR" sz="2800" dirty="0" smtClean="0"/>
              <a:t>Εισαγωγή στη χρήση του προϊόντος της </a:t>
            </a:r>
            <a:r>
              <a:rPr lang="el-GR" altLang="el-GR" sz="2800" dirty="0" err="1" smtClean="0"/>
              <a:t>Oracle</a:t>
            </a:r>
            <a:endParaRPr lang="en-US" altLang="el-GR"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36</a:t>
            </a:r>
            <a:endParaRPr lang="el-GR" dirty="0"/>
          </a:p>
        </p:txBody>
      </p:sp>
    </p:spTree>
    <p:extLst>
      <p:ext uri="{BB962C8B-B14F-4D97-AF65-F5344CB8AC3E}">
        <p14:creationId xmlns:p14="http://schemas.microsoft.com/office/powerpoint/2010/main" val="29134524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400" dirty="0"/>
              <a:t>Δημιουργήστε τη βάση και τους δύο πίνακες και εισάγετε </a:t>
            </a:r>
            <a:r>
              <a:rPr lang="el-GR" sz="3400" dirty="0" smtClean="0"/>
              <a:t>στοιχεία</a:t>
            </a:r>
            <a:endParaRPr lang="el-GR" sz="3400" dirty="0"/>
          </a:p>
        </p:txBody>
      </p:sp>
      <p:sp>
        <p:nvSpPr>
          <p:cNvPr id="3" name="Content Placeholder 2"/>
          <p:cNvSpPr>
            <a:spLocks noGrp="1"/>
          </p:cNvSpPr>
          <p:nvPr>
            <p:ph idx="1"/>
          </p:nvPr>
        </p:nvSpPr>
        <p:spPr/>
        <p:txBody>
          <a:bodyPr>
            <a:noAutofit/>
          </a:bodyPr>
          <a:lstStyle/>
          <a:p>
            <a:pPr marL="0" indent="0">
              <a:buNone/>
            </a:pPr>
            <a:r>
              <a:rPr lang="en-US" sz="2000" dirty="0">
                <a:latin typeface="Courier New" panose="02070309020205020404" pitchFamily="49" charset="0"/>
                <a:cs typeface="Courier New" panose="02070309020205020404" pitchFamily="49" charset="0"/>
              </a:rPr>
              <a:t>CREATE TABLE DEPT(DEPTNO NUMBER(2) NOT NULL, </a:t>
            </a:r>
            <a:endParaRPr lang="el-GR" sz="2000" dirty="0">
              <a:latin typeface="Courier New" panose="02070309020205020404" pitchFamily="49" charset="0"/>
              <a:cs typeface="Courier New" panose="02070309020205020404" pitchFamily="49" charset="0"/>
            </a:endParaRPr>
          </a:p>
          <a:p>
            <a:pPr marL="0" indent="0">
              <a:buNone/>
            </a:pPr>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DNAME </a:t>
            </a:r>
            <a:r>
              <a:rPr lang="en-US" sz="2000" dirty="0">
                <a:latin typeface="Courier New" panose="02070309020205020404" pitchFamily="49" charset="0"/>
                <a:cs typeface="Courier New" panose="02070309020205020404" pitchFamily="49" charset="0"/>
              </a:rPr>
              <a:t>VARCHAR2(14), LOC VARCHAR2(14));</a:t>
            </a:r>
            <a:endParaRPr lang="el-GR" sz="2000" dirty="0">
              <a:latin typeface="Courier New" panose="02070309020205020404" pitchFamily="49" charset="0"/>
              <a:cs typeface="Courier New" panose="02070309020205020404" pitchFamily="49" charset="0"/>
            </a:endParaRPr>
          </a:p>
          <a:p>
            <a:pPr marL="0" indent="0">
              <a:buNone/>
            </a:pPr>
            <a:r>
              <a:rPr lang="en-US" sz="2000" dirty="0">
                <a:latin typeface="Courier New" panose="02070309020205020404" pitchFamily="49" charset="0"/>
                <a:cs typeface="Courier New" panose="02070309020205020404" pitchFamily="49" charset="0"/>
              </a:rPr>
              <a:t>CREATE TABLE EMP(EMPNO NUMBER(4) NOT NULL, </a:t>
            </a:r>
            <a:endParaRPr lang="en-US" sz="2000" dirty="0" smtClean="0">
              <a:latin typeface="Courier New" panose="02070309020205020404" pitchFamily="49" charset="0"/>
              <a:cs typeface="Courier New" panose="02070309020205020404" pitchFamily="49" charset="0"/>
            </a:endParaRPr>
          </a:p>
          <a:p>
            <a:pPr marL="0" indent="0">
              <a:buNone/>
            </a:pPr>
            <a:r>
              <a:rPr lang="en-US" sz="2000" dirty="0" smtClean="0">
                <a:latin typeface="Courier New" panose="02070309020205020404" pitchFamily="49" charset="0"/>
                <a:cs typeface="Courier New" panose="02070309020205020404" pitchFamily="49" charset="0"/>
              </a:rPr>
              <a:t>     ENAME VARCHAR2(10</a:t>
            </a:r>
            <a:r>
              <a:rPr lang="en-US" sz="2000" dirty="0">
                <a:latin typeface="Courier New" panose="02070309020205020404" pitchFamily="49" charset="0"/>
                <a:cs typeface="Courier New" panose="02070309020205020404" pitchFamily="49" charset="0"/>
              </a:rPr>
              <a:t>), JOB VARCHAR2(25), </a:t>
            </a:r>
            <a:endParaRPr lang="el-GR" sz="2000" dirty="0">
              <a:latin typeface="Courier New" panose="02070309020205020404" pitchFamily="49" charset="0"/>
              <a:cs typeface="Courier New" panose="02070309020205020404" pitchFamily="49" charset="0"/>
            </a:endParaRPr>
          </a:p>
          <a:p>
            <a:pPr marL="0" indent="0">
              <a:buNone/>
            </a:pPr>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HIREDATE </a:t>
            </a:r>
            <a:r>
              <a:rPr lang="en-US" sz="2000" dirty="0">
                <a:latin typeface="Courier New" panose="02070309020205020404" pitchFamily="49" charset="0"/>
                <a:cs typeface="Courier New" panose="02070309020205020404" pitchFamily="49" charset="0"/>
              </a:rPr>
              <a:t>DATE, MGR NUMBER(4), </a:t>
            </a:r>
            <a:r>
              <a:rPr lang="en-US" sz="2000" dirty="0" smtClean="0">
                <a:latin typeface="Courier New" panose="02070309020205020404" pitchFamily="49" charset="0"/>
                <a:cs typeface="Courier New" panose="02070309020205020404" pitchFamily="49" charset="0"/>
              </a:rPr>
              <a:t>SAL </a:t>
            </a:r>
            <a:r>
              <a:rPr lang="en-US" sz="2000" dirty="0">
                <a:latin typeface="Courier New" panose="02070309020205020404" pitchFamily="49" charset="0"/>
                <a:cs typeface="Courier New" panose="02070309020205020404" pitchFamily="49" charset="0"/>
              </a:rPr>
              <a:t>NUMBER(7,2</a:t>
            </a:r>
            <a:r>
              <a:rPr lang="en-US" sz="2000" dirty="0" smtClean="0">
                <a:latin typeface="Courier New" panose="02070309020205020404" pitchFamily="49" charset="0"/>
                <a:cs typeface="Courier New" panose="02070309020205020404" pitchFamily="49" charset="0"/>
              </a:rPr>
              <a:t>),</a:t>
            </a:r>
          </a:p>
          <a:p>
            <a:pPr marL="0" indent="0">
              <a:buNone/>
            </a:pPr>
            <a:r>
              <a:rPr lang="en-US" sz="2000" dirty="0" smtClean="0">
                <a:latin typeface="Courier New" panose="02070309020205020404" pitchFamily="49" charset="0"/>
                <a:cs typeface="Courier New" panose="02070309020205020404" pitchFamily="49" charset="0"/>
              </a:rPr>
              <a:t>     </a:t>
            </a:r>
            <a:r>
              <a:rPr lang="en-US" sz="2000" dirty="0">
                <a:latin typeface="Courier New" panose="02070309020205020404" pitchFamily="49" charset="0"/>
                <a:cs typeface="Courier New" panose="02070309020205020404" pitchFamily="49" charset="0"/>
              </a:rPr>
              <a:t>COMM NUMBER(7,2</a:t>
            </a:r>
            <a:r>
              <a:rPr lang="en-US" sz="2000" dirty="0" smtClean="0">
                <a:latin typeface="Courier New" panose="02070309020205020404" pitchFamily="49" charset="0"/>
                <a:cs typeface="Courier New" panose="02070309020205020404" pitchFamily="49" charset="0"/>
              </a:rPr>
              <a:t>), DEPTNO </a:t>
            </a:r>
            <a:r>
              <a:rPr lang="en-US" sz="2000" dirty="0">
                <a:latin typeface="Courier New" panose="02070309020205020404" pitchFamily="49" charset="0"/>
                <a:cs typeface="Courier New" panose="02070309020205020404" pitchFamily="49" charset="0"/>
              </a:rPr>
              <a:t>NUMBER(2));</a:t>
            </a:r>
            <a:endParaRPr lang="el-GR" sz="2000" dirty="0">
              <a:latin typeface="Courier New" panose="02070309020205020404" pitchFamily="49" charset="0"/>
              <a:cs typeface="Courier New" panose="02070309020205020404" pitchFamily="49" charset="0"/>
            </a:endParaRPr>
          </a:p>
          <a:p>
            <a:pPr marL="0" indent="0">
              <a:buNone/>
            </a:pPr>
            <a:r>
              <a:rPr lang="en-US" sz="2000" dirty="0">
                <a:latin typeface="Courier New" panose="02070309020205020404" pitchFamily="49" charset="0"/>
                <a:cs typeface="Courier New" panose="02070309020205020404" pitchFamily="49" charset="0"/>
              </a:rPr>
              <a:t>INSERT INTO DEPT(DEPTNO, DNAME, LOC) </a:t>
            </a:r>
            <a:endParaRPr lang="el-GR" sz="2000" dirty="0">
              <a:latin typeface="Courier New" panose="02070309020205020404" pitchFamily="49" charset="0"/>
              <a:cs typeface="Courier New" panose="02070309020205020404" pitchFamily="49" charset="0"/>
            </a:endParaRPr>
          </a:p>
          <a:p>
            <a:pPr marL="0" indent="0">
              <a:buNone/>
            </a:pPr>
            <a:r>
              <a:rPr lang="en-US" sz="2000" dirty="0">
                <a:latin typeface="Courier New" panose="02070309020205020404" pitchFamily="49" charset="0"/>
                <a:cs typeface="Courier New" panose="02070309020205020404" pitchFamily="49" charset="0"/>
              </a:rPr>
              <a:t>            VALUES (10, 'ACCOUNTING', 'NEW YORK'); </a:t>
            </a:r>
            <a:endParaRPr lang="el-GR" sz="2000" dirty="0">
              <a:latin typeface="Courier New" panose="02070309020205020404" pitchFamily="49" charset="0"/>
              <a:cs typeface="Courier New" panose="02070309020205020404" pitchFamily="49" charset="0"/>
            </a:endParaRPr>
          </a:p>
          <a:p>
            <a:pPr marL="0" indent="0">
              <a:buNone/>
            </a:pPr>
            <a:r>
              <a:rPr lang="en-US" sz="2000" dirty="0">
                <a:latin typeface="Courier New" panose="02070309020205020404" pitchFamily="49" charset="0"/>
                <a:cs typeface="Courier New" panose="02070309020205020404" pitchFamily="49" charset="0"/>
              </a:rPr>
              <a:t>INSERT INTO EMP</a:t>
            </a:r>
            <a:endParaRPr lang="el-GR" sz="2000" dirty="0">
              <a:latin typeface="Courier New" panose="02070309020205020404" pitchFamily="49" charset="0"/>
              <a:cs typeface="Courier New" panose="02070309020205020404" pitchFamily="49" charset="0"/>
            </a:endParaRPr>
          </a:p>
          <a:p>
            <a:pPr marL="0" indent="0">
              <a:buNone/>
            </a:pPr>
            <a:r>
              <a:rPr lang="en-US" sz="2000" dirty="0">
                <a:latin typeface="Courier New" panose="02070309020205020404" pitchFamily="49" charset="0"/>
                <a:cs typeface="Courier New" panose="02070309020205020404" pitchFamily="49" charset="0"/>
              </a:rPr>
              <a:t>         VALUES (10, 'CODD', 'ANALYST', '01/01/1989', 15, 3000, NULL, 10);</a:t>
            </a:r>
            <a:endParaRPr lang="el-GR" sz="2000" dirty="0">
              <a:latin typeface="Courier New" panose="02070309020205020404" pitchFamily="49" charset="0"/>
              <a:cs typeface="Courier New" panose="02070309020205020404" pitchFamily="49" charset="0"/>
            </a:endParaRPr>
          </a:p>
          <a:p>
            <a:pPr marL="0" indent="0">
              <a:buNone/>
            </a:pPr>
            <a:endParaRPr lang="el-GR" sz="2000" dirty="0">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37</a:t>
            </a:r>
            <a:endParaRPr lang="el-GR" dirty="0"/>
          </a:p>
        </p:txBody>
      </p:sp>
    </p:spTree>
    <p:extLst>
      <p:ext uri="{BB962C8B-B14F-4D97-AF65-F5344CB8AC3E}">
        <p14:creationId xmlns:p14="http://schemas.microsoft.com/office/powerpoint/2010/main" val="36125861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400" dirty="0"/>
              <a:t>Δημιουργήστε τη βάση και τους δύο πίνακες και εισάγετε </a:t>
            </a:r>
            <a:r>
              <a:rPr lang="el-GR" sz="3400" dirty="0" smtClean="0"/>
              <a:t>στοιχεία</a:t>
            </a:r>
            <a:endParaRPr lang="el-GR" sz="3400" dirty="0"/>
          </a:p>
        </p:txBody>
      </p:sp>
      <p:sp>
        <p:nvSpPr>
          <p:cNvPr id="3" name="Content Placeholder 2"/>
          <p:cNvSpPr>
            <a:spLocks noGrp="1"/>
          </p:cNvSpPr>
          <p:nvPr>
            <p:ph idx="1"/>
          </p:nvPr>
        </p:nvSpPr>
        <p:spPr/>
        <p:txBody>
          <a:bodyPr>
            <a:noAutofit/>
          </a:bodyPr>
          <a:lstStyle/>
          <a:p>
            <a:r>
              <a:rPr lang="el-GR" sz="2400" b="1" dirty="0"/>
              <a:t>Δείτε τα στοιχεία των πινάκων της βάσης.</a:t>
            </a:r>
            <a:endParaRPr lang="el-GR" sz="2400" dirty="0"/>
          </a:p>
          <a:p>
            <a:pPr marL="0" indent="357188">
              <a:buNone/>
            </a:pPr>
            <a:r>
              <a:rPr lang="en-US" sz="2400" dirty="0">
                <a:latin typeface="Courier New" panose="02070309020205020404" pitchFamily="49" charset="0"/>
                <a:cs typeface="Courier New" panose="02070309020205020404" pitchFamily="49" charset="0"/>
              </a:rPr>
              <a:t>SELECT * FROM EMP;</a:t>
            </a:r>
            <a:endParaRPr lang="el-GR" sz="2400" dirty="0">
              <a:latin typeface="Courier New" panose="02070309020205020404" pitchFamily="49" charset="0"/>
              <a:cs typeface="Courier New" panose="02070309020205020404" pitchFamily="49" charset="0"/>
            </a:endParaRPr>
          </a:p>
          <a:p>
            <a:pPr marL="0" indent="357188">
              <a:buNone/>
            </a:pPr>
            <a:r>
              <a:rPr lang="en-US" sz="2400" dirty="0">
                <a:latin typeface="Courier New" panose="02070309020205020404" pitchFamily="49" charset="0"/>
                <a:cs typeface="Courier New" panose="02070309020205020404" pitchFamily="49" charset="0"/>
              </a:rPr>
              <a:t>SELECT * FROM DEPT;</a:t>
            </a:r>
            <a:endParaRPr lang="el-GR" sz="2400" dirty="0">
              <a:latin typeface="Courier New" panose="02070309020205020404" pitchFamily="49" charset="0"/>
              <a:cs typeface="Courier New" panose="02070309020205020404" pitchFamily="49" charset="0"/>
            </a:endParaRPr>
          </a:p>
          <a:p>
            <a:r>
              <a:rPr lang="el-GR" sz="2400" b="1" dirty="0"/>
              <a:t>Πως θα διαγράψετε τους πίνακές σας</a:t>
            </a:r>
            <a:endParaRPr lang="el-GR" sz="2400" dirty="0"/>
          </a:p>
          <a:p>
            <a:pPr marL="0" indent="357188">
              <a:buNone/>
            </a:pPr>
            <a:r>
              <a:rPr lang="en-US" sz="2400" dirty="0">
                <a:latin typeface="Courier New" panose="02070309020205020404" pitchFamily="49" charset="0"/>
                <a:cs typeface="Courier New" panose="02070309020205020404" pitchFamily="49" charset="0"/>
              </a:rPr>
              <a:t>DROP TABLE EMP;</a:t>
            </a:r>
            <a:endParaRPr lang="el-GR" sz="2400" dirty="0">
              <a:latin typeface="Courier New" panose="02070309020205020404" pitchFamily="49" charset="0"/>
              <a:cs typeface="Courier New" panose="02070309020205020404" pitchFamily="49" charset="0"/>
            </a:endParaRPr>
          </a:p>
          <a:p>
            <a:pPr marL="0" indent="357188">
              <a:buNone/>
            </a:pPr>
            <a:r>
              <a:rPr lang="en-US" sz="2400" dirty="0">
                <a:latin typeface="Courier New" panose="02070309020205020404" pitchFamily="49" charset="0"/>
                <a:cs typeface="Courier New" panose="02070309020205020404" pitchFamily="49" charset="0"/>
              </a:rPr>
              <a:t>DROP TABLE DEPT;</a:t>
            </a:r>
            <a:endParaRPr lang="el-GR" sz="2400" dirty="0">
              <a:latin typeface="Courier New" panose="02070309020205020404" pitchFamily="49" charset="0"/>
              <a:cs typeface="Courier New" panose="02070309020205020404" pitchFamily="49" charset="0"/>
            </a:endParaRPr>
          </a:p>
          <a:p>
            <a:pPr marL="0" indent="0">
              <a:buNone/>
            </a:pPr>
            <a:endParaRPr lang="el-GR" sz="2400" dirty="0">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38</a:t>
            </a:r>
            <a:endParaRPr lang="el-GR" dirty="0"/>
          </a:p>
        </p:txBody>
      </p:sp>
    </p:spTree>
    <p:extLst>
      <p:ext uri="{BB962C8B-B14F-4D97-AF65-F5344CB8AC3E}">
        <p14:creationId xmlns:p14="http://schemas.microsoft.com/office/powerpoint/2010/main" val="18766245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Στόχος Ενότητας</a:t>
            </a:r>
            <a:endParaRPr lang="el-GR" dirty="0"/>
          </a:p>
        </p:txBody>
      </p:sp>
      <p:sp>
        <p:nvSpPr>
          <p:cNvPr id="3" name="Content Placeholder 2"/>
          <p:cNvSpPr>
            <a:spLocks noGrp="1"/>
          </p:cNvSpPr>
          <p:nvPr>
            <p:ph idx="1"/>
          </p:nvPr>
        </p:nvSpPr>
        <p:spPr/>
        <p:txBody>
          <a:bodyPr>
            <a:normAutofit/>
          </a:bodyPr>
          <a:lstStyle/>
          <a:p>
            <a:r>
              <a:rPr lang="el-GR" altLang="el-GR" sz="2800" dirty="0">
                <a:cs typeface="Arial" charset="0"/>
              </a:rPr>
              <a:t>Κύριος στόχος του µ</a:t>
            </a:r>
            <a:r>
              <a:rPr lang="el-GR" altLang="el-GR" sz="2800" dirty="0" err="1">
                <a:cs typeface="Arial" charset="0"/>
              </a:rPr>
              <a:t>αθήματος</a:t>
            </a:r>
            <a:r>
              <a:rPr lang="el-GR" altLang="el-GR" sz="2800" dirty="0">
                <a:cs typeface="Arial" charset="0"/>
              </a:rPr>
              <a:t> είναι να εφοδιάσει τους φοιτητές µε τις απαραίτητες γνώσεις έτσι ώστε να είναι ικανοί να κατανοήσουν σε επόμενα μαθήματα βασικές έννοιες σχεδιασμού και υλοποίησης βάσεων δεδομένων και συστημάτων βάσεων δεδομένων.</a:t>
            </a:r>
          </a:p>
          <a:p>
            <a:endParaRPr lang="el-GR" sz="28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3</a:t>
            </a:r>
            <a:endParaRPr lang="el-GR" dirty="0"/>
          </a:p>
        </p:txBody>
      </p:sp>
    </p:spTree>
    <p:extLst>
      <p:ext uri="{BB962C8B-B14F-4D97-AF65-F5344CB8AC3E}">
        <p14:creationId xmlns:p14="http://schemas.microsoft.com/office/powerpoint/2010/main" val="12912722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440160"/>
          </a:xfrm>
        </p:spPr>
        <p:txBody>
          <a:bodyPr>
            <a:normAutofit fontScale="90000"/>
          </a:bodyPr>
          <a:lstStyle/>
          <a:p>
            <a:r>
              <a:rPr lang="el-GR" dirty="0" smtClean="0">
                <a:solidFill>
                  <a:schemeClr val="accent4"/>
                </a:solidFill>
              </a:rPr>
              <a:t>   Υπάρχουν μικροδιαφορές στον  προγραμματισμό ανάλογα με το       προϊόν που χρησιμοποιούμε </a:t>
            </a:r>
            <a:endParaRPr lang="el-GR"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39</a:t>
            </a:fld>
            <a:endParaRPr lang="el-GR"/>
          </a:p>
        </p:txBody>
      </p:sp>
      <p:sp>
        <p:nvSpPr>
          <p:cNvPr id="3" name="Rectangle 2"/>
          <p:cNvSpPr/>
          <p:nvPr/>
        </p:nvSpPr>
        <p:spPr>
          <a:xfrm>
            <a:off x="251520" y="1844824"/>
            <a:ext cx="6912768" cy="4893647"/>
          </a:xfrm>
          <a:prstGeom prst="rect">
            <a:avLst/>
          </a:prstGeom>
        </p:spPr>
        <p:txBody>
          <a:bodyPr wrap="square">
            <a:spAutoFit/>
          </a:bodyPr>
          <a:lstStyle/>
          <a:p>
            <a:r>
              <a:rPr lang="el-GR" altLang="el-GR" sz="2400" b="1" dirty="0" smtClean="0">
                <a:solidFill>
                  <a:schemeClr val="accent4"/>
                </a:solidFill>
                <a:cs typeface="Arial" charset="0"/>
              </a:rPr>
              <a:t>Πρέπει να μάθετε καλά τις εντολές σε </a:t>
            </a:r>
            <a:r>
              <a:rPr lang="en-US" altLang="el-GR" sz="2400" b="1" dirty="0" smtClean="0">
                <a:solidFill>
                  <a:schemeClr val="accent4"/>
                </a:solidFill>
                <a:cs typeface="Arial" charset="0"/>
              </a:rPr>
              <a:t>Oracle</a:t>
            </a:r>
            <a:r>
              <a:rPr lang="el-GR" altLang="el-GR" sz="2400" b="1" dirty="0" smtClean="0">
                <a:solidFill>
                  <a:schemeClr val="accent4"/>
                </a:solidFill>
                <a:cs typeface="Arial" charset="0"/>
              </a:rPr>
              <a:t> και </a:t>
            </a:r>
            <a:r>
              <a:rPr lang="en-US" altLang="el-GR" sz="2400" b="1" dirty="0" err="1" smtClean="0">
                <a:solidFill>
                  <a:schemeClr val="accent4"/>
                </a:solidFill>
                <a:cs typeface="Arial" charset="0"/>
              </a:rPr>
              <a:t>mySQL</a:t>
            </a:r>
            <a:r>
              <a:rPr lang="en-US" altLang="el-GR" sz="2400" b="1" dirty="0" smtClean="0">
                <a:solidFill>
                  <a:schemeClr val="accent4"/>
                </a:solidFill>
                <a:cs typeface="Arial" charset="0"/>
              </a:rPr>
              <a:t>:</a:t>
            </a:r>
            <a:endParaRPr lang="en-US" altLang="el-GR" sz="2400" b="1" dirty="0">
              <a:solidFill>
                <a:schemeClr val="accent4"/>
              </a:solidFill>
              <a:cs typeface="Arial" charset="0"/>
            </a:endParaRPr>
          </a:p>
          <a:p>
            <a:pPr marL="357188" indent="0">
              <a:buNone/>
            </a:pPr>
            <a:r>
              <a:rPr lang="en-US" altLang="el-GR" sz="2400" dirty="0" smtClean="0">
                <a:cs typeface="Arial" charset="0"/>
              </a:rPr>
              <a:t>CREATE TABLE, </a:t>
            </a:r>
            <a:r>
              <a:rPr lang="el-GR" altLang="el-GR" sz="2400" dirty="0" smtClean="0">
                <a:cs typeface="Arial" charset="0"/>
              </a:rPr>
              <a:t>για να δημιουργείτε</a:t>
            </a:r>
            <a:endParaRPr lang="en-US" altLang="el-GR" sz="2400" dirty="0" smtClean="0">
              <a:cs typeface="Arial" charset="0"/>
            </a:endParaRPr>
          </a:p>
          <a:p>
            <a:pPr marL="357188" indent="0">
              <a:buNone/>
            </a:pPr>
            <a:r>
              <a:rPr lang="en-US" altLang="el-GR" sz="2400" dirty="0" smtClean="0">
                <a:cs typeface="Arial" charset="0"/>
              </a:rPr>
              <a:t>  </a:t>
            </a:r>
            <a:r>
              <a:rPr lang="el-GR" altLang="el-GR" sz="2400" dirty="0" smtClean="0">
                <a:cs typeface="Arial" charset="0"/>
              </a:rPr>
              <a:t> τους πίνακες</a:t>
            </a:r>
            <a:endParaRPr lang="en-US" altLang="el-GR" sz="2400" dirty="0" smtClean="0">
              <a:cs typeface="Arial" charset="0"/>
            </a:endParaRPr>
          </a:p>
          <a:p>
            <a:pPr marL="357188" indent="0">
              <a:buNone/>
            </a:pPr>
            <a:r>
              <a:rPr lang="en-US" altLang="el-GR" sz="2400" dirty="0" smtClean="0">
                <a:cs typeface="Arial" charset="0"/>
              </a:rPr>
              <a:t>INSERT INTO</a:t>
            </a:r>
            <a:r>
              <a:rPr lang="el-GR" altLang="el-GR" sz="2400" dirty="0" smtClean="0">
                <a:cs typeface="Arial" charset="0"/>
              </a:rPr>
              <a:t>, για να γράφετε </a:t>
            </a:r>
            <a:endParaRPr lang="en-US" altLang="el-GR" sz="2400" dirty="0" smtClean="0">
              <a:cs typeface="Arial" charset="0"/>
            </a:endParaRPr>
          </a:p>
          <a:p>
            <a:pPr marL="357188" indent="0">
              <a:buNone/>
            </a:pPr>
            <a:r>
              <a:rPr lang="en-US" altLang="el-GR" sz="2400" dirty="0" smtClean="0">
                <a:cs typeface="Arial" charset="0"/>
              </a:rPr>
              <a:t>   </a:t>
            </a:r>
            <a:r>
              <a:rPr lang="el-GR" altLang="el-GR" sz="2400" dirty="0" smtClean="0">
                <a:cs typeface="Arial" charset="0"/>
              </a:rPr>
              <a:t>γραμμές στους πίνακες</a:t>
            </a:r>
            <a:r>
              <a:rPr lang="en-US" altLang="el-GR" sz="2400" dirty="0" smtClean="0">
                <a:cs typeface="Arial" charset="0"/>
              </a:rPr>
              <a:t> </a:t>
            </a:r>
          </a:p>
          <a:p>
            <a:pPr marL="357188" indent="0">
              <a:buNone/>
            </a:pPr>
            <a:r>
              <a:rPr lang="en-US" altLang="el-GR" sz="2400" dirty="0" smtClean="0">
                <a:cs typeface="Arial" charset="0"/>
              </a:rPr>
              <a:t>SELECT</a:t>
            </a:r>
            <a:r>
              <a:rPr lang="el-GR" altLang="el-GR" sz="2400" dirty="0" smtClean="0">
                <a:cs typeface="Arial" charset="0"/>
              </a:rPr>
              <a:t>, για να βλέπετε γραμμές </a:t>
            </a:r>
            <a:endParaRPr lang="en-US" altLang="el-GR" sz="2400" dirty="0" smtClean="0">
              <a:cs typeface="Arial" charset="0"/>
            </a:endParaRPr>
          </a:p>
          <a:p>
            <a:pPr marL="357188" indent="0">
              <a:buNone/>
            </a:pPr>
            <a:r>
              <a:rPr lang="en-US" altLang="el-GR" sz="2400" dirty="0" smtClean="0">
                <a:cs typeface="Arial" charset="0"/>
              </a:rPr>
              <a:t>    </a:t>
            </a:r>
            <a:r>
              <a:rPr lang="el-GR" altLang="el-GR" sz="2400" dirty="0" smtClean="0">
                <a:cs typeface="Arial" charset="0"/>
              </a:rPr>
              <a:t>των πινάκων</a:t>
            </a:r>
          </a:p>
          <a:p>
            <a:pPr marL="357188" indent="0">
              <a:buNone/>
            </a:pPr>
            <a:endParaRPr lang="el-GR" altLang="el-GR" sz="2400" dirty="0">
              <a:cs typeface="Arial" charset="0"/>
            </a:endParaRPr>
          </a:p>
          <a:p>
            <a:pPr marL="357188" indent="0">
              <a:buNone/>
            </a:pPr>
            <a:r>
              <a:rPr lang="el-GR" altLang="el-GR" sz="2400" b="1" dirty="0" smtClean="0">
                <a:solidFill>
                  <a:schemeClr val="accent4"/>
                </a:solidFill>
                <a:cs typeface="Arial" charset="0"/>
              </a:rPr>
              <a:t>Επεξήγηση με παράδειγμα</a:t>
            </a:r>
          </a:p>
          <a:p>
            <a:pPr marL="357188" indent="0">
              <a:buNone/>
            </a:pPr>
            <a:r>
              <a:rPr lang="el-GR" altLang="el-GR" sz="2400" dirty="0" smtClean="0">
                <a:solidFill>
                  <a:srgbClr val="000000"/>
                </a:solidFill>
              </a:rPr>
              <a:t>Δείτε τον πίνακα διαφορών που ακολουθεί.</a:t>
            </a:r>
            <a:endParaRPr lang="el-GR" altLang="el-GR" sz="2400" dirty="0" smtClean="0">
              <a:solidFill>
                <a:srgbClr val="000000"/>
              </a:solidFill>
              <a:cs typeface="Arial" charset="0"/>
            </a:endParaRPr>
          </a:p>
          <a:p>
            <a:pPr marL="357188" indent="0">
              <a:buNone/>
            </a:pPr>
            <a:endParaRPr lang="el-GR" altLang="el-GR" sz="2400" dirty="0" smtClean="0">
              <a:cs typeface="Arial" charset="0"/>
            </a:endParaRPr>
          </a:p>
          <a:p>
            <a:pPr marL="357188" indent="0">
              <a:buNone/>
            </a:pPr>
            <a:endParaRPr lang="el-GR" altLang="el-GR" sz="2400" dirty="0" smtClean="0">
              <a:cs typeface="Arial" charset="0"/>
            </a:endParaRPr>
          </a:p>
        </p:txBody>
      </p:sp>
      <p:sp>
        <p:nvSpPr>
          <p:cNvPr id="6" name="Content Placeholder 5"/>
          <p:cNvSpPr>
            <a:spLocks noGrp="1"/>
          </p:cNvSpPr>
          <p:nvPr>
            <p:ph idx="1"/>
          </p:nvPr>
        </p:nvSpPr>
        <p:spPr/>
        <p:txBody>
          <a:bodyPr/>
          <a:lstStyle/>
          <a:p>
            <a:endParaRPr lang="el-GR"/>
          </a:p>
        </p:txBody>
      </p:sp>
      <p:pic>
        <p:nvPicPr>
          <p:cNvPr id="7" name="Picture 7"/>
          <p:cNvPicPr>
            <a:picLocks noChangeAspect="1" noChangeArrowheads="1"/>
          </p:cNvPicPr>
          <p:nvPr/>
        </p:nvPicPr>
        <p:blipFill>
          <a:blip r:embed="rId2" cstate="print"/>
          <a:srcRect/>
          <a:stretch>
            <a:fillRect/>
          </a:stretch>
        </p:blipFill>
        <p:spPr bwMode="auto">
          <a:xfrm>
            <a:off x="35496" y="291877"/>
            <a:ext cx="1066800" cy="904875"/>
          </a:xfrm>
          <a:prstGeom prst="rect">
            <a:avLst/>
          </a:prstGeom>
          <a:noFill/>
          <a:ln w="9525">
            <a:noFill/>
            <a:round/>
            <a:headEnd/>
            <a:tailEnd/>
          </a:ln>
        </p:spPr>
      </p:pic>
    </p:spTree>
    <p:extLst>
      <p:ext uri="{BB962C8B-B14F-4D97-AF65-F5344CB8AC3E}">
        <p14:creationId xmlns:p14="http://schemas.microsoft.com/office/powerpoint/2010/main" val="21896063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Συγκριτικός Πίνακας διαφορών </a:t>
            </a:r>
          </a:p>
        </p:txBody>
      </p:sp>
      <p:graphicFrame>
        <p:nvGraphicFramePr>
          <p:cNvPr id="4" name="Table 3"/>
          <p:cNvGraphicFramePr>
            <a:graphicFrameLocks noGrp="1"/>
          </p:cNvGraphicFramePr>
          <p:nvPr>
            <p:extLst>
              <p:ext uri="{D42A27DB-BD31-4B8C-83A1-F6EECF244321}">
                <p14:modId xmlns:p14="http://schemas.microsoft.com/office/powerpoint/2010/main" val="2526035465"/>
              </p:ext>
            </p:extLst>
          </p:nvPr>
        </p:nvGraphicFramePr>
        <p:xfrm>
          <a:off x="0" y="980728"/>
          <a:ext cx="9144000" cy="5520690"/>
        </p:xfrm>
        <a:graphic>
          <a:graphicData uri="http://schemas.openxmlformats.org/drawingml/2006/table">
            <a:tbl>
              <a:tblPr firstRow="1" firstCol="1" bandRow="1">
                <a:tableStyleId>{B301B821-A1FF-4177-AEE7-76D212191A09}</a:tableStyleId>
              </a:tblPr>
              <a:tblGrid>
                <a:gridCol w="4555818"/>
                <a:gridCol w="4588182"/>
              </a:tblGrid>
              <a:tr h="0">
                <a:tc>
                  <a:txBody>
                    <a:bodyPr/>
                    <a:lstStyle/>
                    <a:p>
                      <a:pPr>
                        <a:lnSpc>
                          <a:spcPct val="115000"/>
                        </a:lnSpc>
                        <a:spcAft>
                          <a:spcPts val="0"/>
                        </a:spcAft>
                      </a:pPr>
                      <a:r>
                        <a:rPr lang="en-US" sz="1500" dirty="0">
                          <a:effectLst/>
                        </a:rPr>
                        <a:t>mySQL</a:t>
                      </a:r>
                      <a:endParaRPr lang="el-GR" sz="1500" dirty="0">
                        <a:effectLst/>
                        <a:latin typeface="Calibri"/>
                        <a:ea typeface="Calibri"/>
                        <a:cs typeface="Times New Roman"/>
                      </a:endParaRPr>
                    </a:p>
                  </a:txBody>
                  <a:tcPr marL="68580" marR="68580" marT="0" marB="0">
                    <a:lnR w="12700" cap="flat" cmpd="sng" algn="ctr">
                      <a:solidFill>
                        <a:schemeClr val="accent1"/>
                      </a:solidFill>
                      <a:prstDash val="solid"/>
                      <a:round/>
                      <a:headEnd type="none" w="med" len="med"/>
                      <a:tailEnd type="none" w="med" len="med"/>
                    </a:lnR>
                    <a:solidFill>
                      <a:srgbClr val="004B82"/>
                    </a:solidFill>
                  </a:tcPr>
                </a:tc>
                <a:tc>
                  <a:txBody>
                    <a:bodyPr/>
                    <a:lstStyle/>
                    <a:p>
                      <a:pPr>
                        <a:lnSpc>
                          <a:spcPct val="115000"/>
                        </a:lnSpc>
                        <a:spcAft>
                          <a:spcPts val="0"/>
                        </a:spcAft>
                      </a:pPr>
                      <a:r>
                        <a:rPr lang="en-US" sz="1500" dirty="0">
                          <a:effectLst/>
                        </a:rPr>
                        <a:t>Oracle </a:t>
                      </a:r>
                      <a:endParaRPr lang="el-GR" sz="1500" dirty="0">
                        <a:effectLst/>
                        <a:latin typeface="Calibri"/>
                        <a:ea typeface="Calibri"/>
                        <a:cs typeface="Times New Roman"/>
                      </a:endParaRPr>
                    </a:p>
                  </a:txBody>
                  <a:tcPr marL="68580" marR="68580" marT="0" marB="0">
                    <a:lnL w="12700" cap="flat" cmpd="sng" algn="ctr">
                      <a:solidFill>
                        <a:schemeClr val="accent1"/>
                      </a:solidFill>
                      <a:prstDash val="solid"/>
                      <a:round/>
                      <a:headEnd type="none" w="med" len="med"/>
                      <a:tailEnd type="none" w="med" len="med"/>
                    </a:lnL>
                    <a:solidFill>
                      <a:srgbClr val="004B82"/>
                    </a:solidFill>
                  </a:tcPr>
                </a:tc>
              </a:tr>
              <a:tr h="0">
                <a:tc>
                  <a:txBody>
                    <a:bodyPr/>
                    <a:lstStyle/>
                    <a:p>
                      <a:pPr>
                        <a:lnSpc>
                          <a:spcPct val="115000"/>
                        </a:lnSpc>
                        <a:spcAft>
                          <a:spcPts val="0"/>
                        </a:spcAft>
                      </a:pPr>
                      <a:r>
                        <a:rPr lang="en-US" sz="1500" b="0" dirty="0">
                          <a:effectLst/>
                        </a:rPr>
                        <a:t>CREATE DATABASE </a:t>
                      </a:r>
                      <a:r>
                        <a:rPr lang="en-US" sz="1500" b="0" dirty="0" err="1">
                          <a:effectLst/>
                        </a:rPr>
                        <a:t>new_personnel</a:t>
                      </a:r>
                      <a:r>
                        <a:rPr lang="en-US" sz="1500" b="0" dirty="0">
                          <a:effectLst/>
                        </a:rPr>
                        <a:t>;</a:t>
                      </a:r>
                      <a:endParaRPr lang="el-GR" sz="1500" b="0" dirty="0">
                        <a:effectLst/>
                        <a:latin typeface="Calibri"/>
                        <a:ea typeface="Calibri"/>
                        <a:cs typeface="Times New Roman"/>
                      </a:endParaRPr>
                    </a:p>
                  </a:txBody>
                  <a:tcPr marL="68580" marR="68580" marT="0" marB="0">
                    <a:lnR w="12700" cap="flat" cmpd="sng" algn="ctr">
                      <a:solidFill>
                        <a:schemeClr val="accent1"/>
                      </a:solidFill>
                      <a:prstDash val="solid"/>
                      <a:round/>
                      <a:headEnd type="none" w="med" len="med"/>
                      <a:tailEnd type="none" w="med" len="med"/>
                    </a:lnR>
                  </a:tcPr>
                </a:tc>
                <a:tc>
                  <a:txBody>
                    <a:bodyPr/>
                    <a:lstStyle/>
                    <a:p>
                      <a:pPr>
                        <a:lnSpc>
                          <a:spcPct val="115000"/>
                        </a:lnSpc>
                        <a:spcAft>
                          <a:spcPts val="0"/>
                        </a:spcAft>
                      </a:pPr>
                      <a:r>
                        <a:rPr lang="en-US" sz="1500" dirty="0">
                          <a:effectLst/>
                        </a:rPr>
                        <a:t> </a:t>
                      </a:r>
                      <a:endParaRPr lang="el-GR" sz="1500" dirty="0">
                        <a:effectLst/>
                        <a:latin typeface="Calibri"/>
                        <a:ea typeface="Calibri"/>
                        <a:cs typeface="Times New Roman"/>
                      </a:endParaRPr>
                    </a:p>
                  </a:txBody>
                  <a:tcPr marL="68580" marR="68580" marT="0" marB="0">
                    <a:lnL w="12700" cap="flat" cmpd="sng" algn="ctr">
                      <a:solidFill>
                        <a:schemeClr val="accent1"/>
                      </a:solidFill>
                      <a:prstDash val="solid"/>
                      <a:round/>
                      <a:headEnd type="none" w="med" len="med"/>
                      <a:tailEnd type="none" w="med" len="med"/>
                    </a:lnL>
                  </a:tcPr>
                </a:tc>
              </a:tr>
              <a:tr h="0">
                <a:tc>
                  <a:txBody>
                    <a:bodyPr/>
                    <a:lstStyle/>
                    <a:p>
                      <a:pPr>
                        <a:lnSpc>
                          <a:spcPct val="115000"/>
                        </a:lnSpc>
                        <a:spcAft>
                          <a:spcPts val="0"/>
                        </a:spcAft>
                      </a:pPr>
                      <a:r>
                        <a:rPr lang="en-US" sz="1500" b="0" dirty="0">
                          <a:effectLst/>
                        </a:rPr>
                        <a:t>USE </a:t>
                      </a:r>
                      <a:r>
                        <a:rPr lang="en-US" sz="1500" b="0" dirty="0" err="1">
                          <a:effectLst/>
                        </a:rPr>
                        <a:t>new_personnel</a:t>
                      </a:r>
                      <a:r>
                        <a:rPr lang="en-US" sz="1500" b="0" dirty="0">
                          <a:effectLst/>
                        </a:rPr>
                        <a:t>;</a:t>
                      </a:r>
                      <a:endParaRPr lang="el-GR" sz="1500" b="0" dirty="0">
                        <a:effectLst/>
                        <a:latin typeface="Calibri"/>
                        <a:ea typeface="Calibri"/>
                        <a:cs typeface="Times New Roman"/>
                      </a:endParaRPr>
                    </a:p>
                  </a:txBody>
                  <a:tcPr marL="68580" marR="68580" marT="0" marB="0">
                    <a:lnR w="12700" cap="flat" cmpd="sng" algn="ctr">
                      <a:solidFill>
                        <a:schemeClr val="accent1"/>
                      </a:solidFill>
                      <a:prstDash val="solid"/>
                      <a:round/>
                      <a:headEnd type="none" w="med" len="med"/>
                      <a:tailEnd type="none" w="med" len="med"/>
                    </a:lnR>
                  </a:tcPr>
                </a:tc>
                <a:tc>
                  <a:txBody>
                    <a:bodyPr/>
                    <a:lstStyle/>
                    <a:p>
                      <a:pPr>
                        <a:lnSpc>
                          <a:spcPct val="115000"/>
                        </a:lnSpc>
                        <a:spcAft>
                          <a:spcPts val="0"/>
                        </a:spcAft>
                      </a:pPr>
                      <a:r>
                        <a:rPr lang="en-US" sz="1500" dirty="0">
                          <a:effectLst/>
                        </a:rPr>
                        <a:t> </a:t>
                      </a:r>
                      <a:endParaRPr lang="el-GR" sz="1500" dirty="0">
                        <a:effectLst/>
                        <a:latin typeface="Calibri"/>
                        <a:ea typeface="Calibri"/>
                        <a:cs typeface="Times New Roman"/>
                      </a:endParaRPr>
                    </a:p>
                  </a:txBody>
                  <a:tcPr marL="68580" marR="68580" marT="0" marB="0">
                    <a:lnL w="12700" cap="flat" cmpd="sng" algn="ctr">
                      <a:solidFill>
                        <a:schemeClr val="accent1"/>
                      </a:solidFill>
                      <a:prstDash val="solid"/>
                      <a:round/>
                      <a:headEnd type="none" w="med" len="med"/>
                      <a:tailEnd type="none" w="med" len="med"/>
                    </a:lnL>
                  </a:tcPr>
                </a:tc>
              </a:tr>
              <a:tr h="0">
                <a:tc>
                  <a:txBody>
                    <a:bodyPr/>
                    <a:lstStyle/>
                    <a:p>
                      <a:pPr>
                        <a:lnSpc>
                          <a:spcPct val="115000"/>
                        </a:lnSpc>
                        <a:spcAft>
                          <a:spcPts val="0"/>
                        </a:spcAft>
                      </a:pPr>
                      <a:r>
                        <a:rPr lang="en-US" sz="1500" b="0" dirty="0">
                          <a:effectLst/>
                        </a:rPr>
                        <a:t>CREATE TABLE DEPT(DEPTNO INT(2) NOT NULL, </a:t>
                      </a:r>
                      <a:endParaRPr lang="el-GR" sz="1500" b="0" dirty="0">
                        <a:effectLst/>
                      </a:endParaRPr>
                    </a:p>
                    <a:p>
                      <a:pPr>
                        <a:lnSpc>
                          <a:spcPct val="115000"/>
                        </a:lnSpc>
                        <a:spcAft>
                          <a:spcPts val="0"/>
                        </a:spcAft>
                      </a:pPr>
                      <a:r>
                        <a:rPr lang="en-US" sz="1500" b="0" dirty="0">
                          <a:effectLst/>
                        </a:rPr>
                        <a:t>                     DNAME VARCHAR(14), LOC VARCHAR(14));</a:t>
                      </a:r>
                      <a:endParaRPr lang="el-GR" sz="1500" b="0" dirty="0">
                        <a:effectLst/>
                        <a:latin typeface="Calibri"/>
                        <a:ea typeface="Calibri"/>
                        <a:cs typeface="Times New Roman"/>
                      </a:endParaRPr>
                    </a:p>
                  </a:txBody>
                  <a:tcPr marL="68580" marR="68580" marT="0" marB="0">
                    <a:lnR w="12700" cap="flat" cmpd="sng" algn="ctr">
                      <a:solidFill>
                        <a:schemeClr val="accent1"/>
                      </a:solidFill>
                      <a:prstDash val="solid"/>
                      <a:round/>
                      <a:headEnd type="none" w="med" len="med"/>
                      <a:tailEnd type="none" w="med" len="med"/>
                    </a:lnR>
                  </a:tcPr>
                </a:tc>
                <a:tc>
                  <a:txBody>
                    <a:bodyPr/>
                    <a:lstStyle/>
                    <a:p>
                      <a:pPr>
                        <a:lnSpc>
                          <a:spcPct val="115000"/>
                        </a:lnSpc>
                        <a:spcAft>
                          <a:spcPts val="0"/>
                        </a:spcAft>
                      </a:pPr>
                      <a:r>
                        <a:rPr lang="en-US" sz="1500" dirty="0">
                          <a:effectLst/>
                        </a:rPr>
                        <a:t>CREATE TABLE DEPT(DEPTNO NUMBER(2) NOT NULL, </a:t>
                      </a:r>
                      <a:endParaRPr lang="el-GR" sz="1500" dirty="0">
                        <a:effectLst/>
                      </a:endParaRPr>
                    </a:p>
                    <a:p>
                      <a:pPr>
                        <a:lnSpc>
                          <a:spcPct val="115000"/>
                        </a:lnSpc>
                        <a:spcAft>
                          <a:spcPts val="0"/>
                        </a:spcAft>
                      </a:pPr>
                      <a:r>
                        <a:rPr lang="en-US" sz="1500" dirty="0">
                          <a:effectLst/>
                        </a:rPr>
                        <a:t>         DNAME VARCHAR2(14), LOC VARCHAR2(14));</a:t>
                      </a:r>
                      <a:endParaRPr lang="el-GR" sz="1500" dirty="0">
                        <a:effectLst/>
                        <a:latin typeface="Calibri"/>
                        <a:ea typeface="Calibri"/>
                        <a:cs typeface="Times New Roman"/>
                      </a:endParaRPr>
                    </a:p>
                  </a:txBody>
                  <a:tcPr marL="68580" marR="68580" marT="0" marB="0">
                    <a:lnL w="12700" cap="flat" cmpd="sng" algn="ctr">
                      <a:solidFill>
                        <a:schemeClr val="accent1"/>
                      </a:solidFill>
                      <a:prstDash val="solid"/>
                      <a:round/>
                      <a:headEnd type="none" w="med" len="med"/>
                      <a:tailEnd type="none" w="med" len="med"/>
                    </a:lnL>
                  </a:tcPr>
                </a:tc>
              </a:tr>
              <a:tr h="0">
                <a:tc>
                  <a:txBody>
                    <a:bodyPr/>
                    <a:lstStyle/>
                    <a:p>
                      <a:pPr>
                        <a:lnSpc>
                          <a:spcPct val="115000"/>
                        </a:lnSpc>
                        <a:spcAft>
                          <a:spcPts val="0"/>
                        </a:spcAft>
                      </a:pPr>
                      <a:r>
                        <a:rPr lang="en-US" sz="1500" b="0" dirty="0">
                          <a:effectLst/>
                        </a:rPr>
                        <a:t>CREATE TABLE EMP(EMPNO INT(4) NOT NULL, </a:t>
                      </a:r>
                      <a:endParaRPr lang="el-GR" sz="1500" b="0" dirty="0">
                        <a:effectLst/>
                      </a:endParaRPr>
                    </a:p>
                    <a:p>
                      <a:pPr>
                        <a:lnSpc>
                          <a:spcPct val="115000"/>
                        </a:lnSpc>
                        <a:spcAft>
                          <a:spcPts val="0"/>
                        </a:spcAft>
                      </a:pPr>
                      <a:r>
                        <a:rPr lang="en-US" sz="1500" b="0" dirty="0">
                          <a:effectLst/>
                        </a:rPr>
                        <a:t>                    ENAME VARCHAR(10), JOB VARCHAR(25), </a:t>
                      </a:r>
                      <a:endParaRPr lang="el-GR" sz="1500" b="0" dirty="0">
                        <a:effectLst/>
                      </a:endParaRPr>
                    </a:p>
                    <a:p>
                      <a:pPr>
                        <a:lnSpc>
                          <a:spcPct val="115000"/>
                        </a:lnSpc>
                        <a:spcAft>
                          <a:spcPts val="0"/>
                        </a:spcAft>
                      </a:pPr>
                      <a:r>
                        <a:rPr lang="en-US" sz="1500" b="0" dirty="0">
                          <a:effectLst/>
                        </a:rPr>
                        <a:t>                    HIREDATE DATE, MGR INT(4),  </a:t>
                      </a:r>
                      <a:endParaRPr lang="el-GR" sz="1500" b="0" dirty="0">
                        <a:effectLst/>
                      </a:endParaRPr>
                    </a:p>
                    <a:p>
                      <a:pPr>
                        <a:lnSpc>
                          <a:spcPct val="115000"/>
                        </a:lnSpc>
                        <a:spcAft>
                          <a:spcPts val="0"/>
                        </a:spcAft>
                      </a:pPr>
                      <a:r>
                        <a:rPr lang="en-US" sz="1500" b="0" dirty="0">
                          <a:effectLst/>
                        </a:rPr>
                        <a:t>                    SAL FLOAT(7,2), COMM FLOAT(7,2),</a:t>
                      </a:r>
                      <a:endParaRPr lang="el-GR" sz="1500" b="0" dirty="0">
                        <a:effectLst/>
                      </a:endParaRPr>
                    </a:p>
                    <a:p>
                      <a:pPr>
                        <a:lnSpc>
                          <a:spcPct val="115000"/>
                        </a:lnSpc>
                        <a:spcAft>
                          <a:spcPts val="0"/>
                        </a:spcAft>
                      </a:pPr>
                      <a:r>
                        <a:rPr lang="en-US" sz="1500" b="0" dirty="0">
                          <a:effectLst/>
                        </a:rPr>
                        <a:t>                    DEPTNO INT(2));</a:t>
                      </a:r>
                      <a:endParaRPr lang="el-GR" sz="1500" b="0" dirty="0">
                        <a:effectLst/>
                        <a:latin typeface="Calibri"/>
                        <a:ea typeface="Calibri"/>
                        <a:cs typeface="Times New Roman"/>
                      </a:endParaRPr>
                    </a:p>
                  </a:txBody>
                  <a:tcPr marL="68580" marR="68580" marT="0" marB="0">
                    <a:lnR w="12700" cap="flat" cmpd="sng" algn="ctr">
                      <a:solidFill>
                        <a:schemeClr val="accent1"/>
                      </a:solidFill>
                      <a:prstDash val="solid"/>
                      <a:round/>
                      <a:headEnd type="none" w="med" len="med"/>
                      <a:tailEnd type="none" w="med" len="med"/>
                    </a:lnR>
                  </a:tcPr>
                </a:tc>
                <a:tc>
                  <a:txBody>
                    <a:bodyPr/>
                    <a:lstStyle/>
                    <a:p>
                      <a:pPr>
                        <a:lnSpc>
                          <a:spcPct val="115000"/>
                        </a:lnSpc>
                        <a:spcAft>
                          <a:spcPts val="0"/>
                        </a:spcAft>
                      </a:pPr>
                      <a:r>
                        <a:rPr lang="en-US" sz="1500" dirty="0">
                          <a:effectLst/>
                        </a:rPr>
                        <a:t>CREATE TABLE EMP(EMPNO NUMBER(4) NOT NULL,     </a:t>
                      </a:r>
                      <a:endParaRPr lang="el-GR" sz="1500" dirty="0">
                        <a:effectLst/>
                      </a:endParaRPr>
                    </a:p>
                    <a:p>
                      <a:pPr>
                        <a:lnSpc>
                          <a:spcPct val="115000"/>
                        </a:lnSpc>
                        <a:spcAft>
                          <a:spcPts val="0"/>
                        </a:spcAft>
                      </a:pPr>
                      <a:r>
                        <a:rPr lang="en-US" sz="1500" dirty="0">
                          <a:effectLst/>
                        </a:rPr>
                        <a:t>       ENAME VARCHAR2(10), JOB VARCHAR2(25), </a:t>
                      </a:r>
                      <a:endParaRPr lang="el-GR" sz="1500" dirty="0">
                        <a:effectLst/>
                      </a:endParaRPr>
                    </a:p>
                    <a:p>
                      <a:pPr>
                        <a:lnSpc>
                          <a:spcPct val="115000"/>
                        </a:lnSpc>
                        <a:spcAft>
                          <a:spcPts val="0"/>
                        </a:spcAft>
                      </a:pPr>
                      <a:r>
                        <a:rPr lang="en-US" sz="1500" dirty="0">
                          <a:effectLst/>
                        </a:rPr>
                        <a:t>       HIREDATE DATE, MGR NUMBER(4),  </a:t>
                      </a:r>
                      <a:endParaRPr lang="el-GR" sz="1500" dirty="0">
                        <a:effectLst/>
                      </a:endParaRPr>
                    </a:p>
                    <a:p>
                      <a:pPr>
                        <a:lnSpc>
                          <a:spcPct val="115000"/>
                        </a:lnSpc>
                        <a:spcAft>
                          <a:spcPts val="0"/>
                        </a:spcAft>
                      </a:pPr>
                      <a:r>
                        <a:rPr lang="en-US" sz="1500" dirty="0">
                          <a:effectLst/>
                        </a:rPr>
                        <a:t>       SAL NUMBER(7,2), COMM NUMBER(7,2),</a:t>
                      </a:r>
                      <a:endParaRPr lang="el-GR" sz="1500" dirty="0">
                        <a:effectLst/>
                      </a:endParaRPr>
                    </a:p>
                    <a:p>
                      <a:pPr>
                        <a:lnSpc>
                          <a:spcPct val="115000"/>
                        </a:lnSpc>
                        <a:spcAft>
                          <a:spcPts val="0"/>
                        </a:spcAft>
                      </a:pPr>
                      <a:r>
                        <a:rPr lang="en-US" sz="1500" dirty="0">
                          <a:effectLst/>
                        </a:rPr>
                        <a:t>       DEPTNO NUMBER(2));</a:t>
                      </a:r>
                      <a:endParaRPr lang="el-GR" sz="1500" dirty="0">
                        <a:effectLst/>
                        <a:latin typeface="Calibri"/>
                        <a:ea typeface="Calibri"/>
                        <a:cs typeface="Times New Roman"/>
                      </a:endParaRPr>
                    </a:p>
                  </a:txBody>
                  <a:tcPr marL="68580" marR="68580" marT="0" marB="0">
                    <a:lnL w="12700" cap="flat" cmpd="sng" algn="ctr">
                      <a:solidFill>
                        <a:schemeClr val="accent1"/>
                      </a:solidFill>
                      <a:prstDash val="solid"/>
                      <a:round/>
                      <a:headEnd type="none" w="med" len="med"/>
                      <a:tailEnd type="none" w="med" len="med"/>
                    </a:lnL>
                  </a:tcPr>
                </a:tc>
              </a:tr>
              <a:tr h="0">
                <a:tc>
                  <a:txBody>
                    <a:bodyPr/>
                    <a:lstStyle/>
                    <a:p>
                      <a:pPr>
                        <a:lnSpc>
                          <a:spcPct val="115000"/>
                        </a:lnSpc>
                        <a:spcAft>
                          <a:spcPts val="0"/>
                        </a:spcAft>
                      </a:pPr>
                      <a:r>
                        <a:rPr lang="en-US" sz="1500" b="0" dirty="0">
                          <a:effectLst/>
                        </a:rPr>
                        <a:t>INSERT INTO DEPT(DEPTNO, DNAME, LOC) </a:t>
                      </a:r>
                      <a:endParaRPr lang="el-GR" sz="1500" b="0" dirty="0">
                        <a:effectLst/>
                      </a:endParaRPr>
                    </a:p>
                    <a:p>
                      <a:pPr>
                        <a:lnSpc>
                          <a:spcPct val="115000"/>
                        </a:lnSpc>
                        <a:spcAft>
                          <a:spcPts val="0"/>
                        </a:spcAft>
                      </a:pPr>
                      <a:r>
                        <a:rPr lang="en-US" sz="1500" b="0" dirty="0">
                          <a:effectLst/>
                        </a:rPr>
                        <a:t>            VALUES (10, 'ACCOUNTING', 'NEW YORK'); </a:t>
                      </a:r>
                      <a:endParaRPr lang="el-GR" sz="1500" b="0" dirty="0">
                        <a:effectLst/>
                      </a:endParaRPr>
                    </a:p>
                    <a:p>
                      <a:pPr>
                        <a:lnSpc>
                          <a:spcPct val="115000"/>
                        </a:lnSpc>
                        <a:spcAft>
                          <a:spcPts val="0"/>
                        </a:spcAft>
                      </a:pPr>
                      <a:r>
                        <a:rPr lang="en-US" sz="1500" b="0" dirty="0">
                          <a:effectLst/>
                        </a:rPr>
                        <a:t>INSERT INTO EMP</a:t>
                      </a:r>
                      <a:endParaRPr lang="el-GR" sz="1500" b="0" dirty="0">
                        <a:effectLst/>
                      </a:endParaRPr>
                    </a:p>
                    <a:p>
                      <a:pPr>
                        <a:lnSpc>
                          <a:spcPct val="115000"/>
                        </a:lnSpc>
                        <a:spcAft>
                          <a:spcPts val="0"/>
                        </a:spcAft>
                      </a:pPr>
                      <a:r>
                        <a:rPr lang="en-US" sz="1500" b="0" dirty="0">
                          <a:effectLst/>
                        </a:rPr>
                        <a:t>    VALUES (10, 'CODD', 'ANALYST', '1989/01/01', 15, 3000, NULL, 10);</a:t>
                      </a:r>
                      <a:endParaRPr lang="el-GR" sz="1500" b="0" dirty="0">
                        <a:effectLst/>
                        <a:latin typeface="Calibri"/>
                        <a:ea typeface="Calibri"/>
                        <a:cs typeface="Times New Roman"/>
                      </a:endParaRPr>
                    </a:p>
                  </a:txBody>
                  <a:tcPr marL="68580" marR="68580" marT="0" marB="0">
                    <a:lnR w="12700" cap="flat" cmpd="sng" algn="ctr">
                      <a:solidFill>
                        <a:schemeClr val="accent1"/>
                      </a:solidFill>
                      <a:prstDash val="solid"/>
                      <a:round/>
                      <a:headEnd type="none" w="med" len="med"/>
                      <a:tailEnd type="none" w="med" len="med"/>
                    </a:lnR>
                  </a:tcPr>
                </a:tc>
                <a:tc>
                  <a:txBody>
                    <a:bodyPr/>
                    <a:lstStyle/>
                    <a:p>
                      <a:pPr>
                        <a:lnSpc>
                          <a:spcPct val="115000"/>
                        </a:lnSpc>
                        <a:spcAft>
                          <a:spcPts val="0"/>
                        </a:spcAft>
                      </a:pPr>
                      <a:r>
                        <a:rPr lang="en-US" sz="1500" dirty="0">
                          <a:effectLst/>
                        </a:rPr>
                        <a:t>INSERT INTO DEPT(DEPTNO, DNAME, LOC) </a:t>
                      </a:r>
                      <a:endParaRPr lang="el-GR" sz="1500" dirty="0">
                        <a:effectLst/>
                      </a:endParaRPr>
                    </a:p>
                    <a:p>
                      <a:pPr>
                        <a:lnSpc>
                          <a:spcPct val="115000"/>
                        </a:lnSpc>
                        <a:spcAft>
                          <a:spcPts val="0"/>
                        </a:spcAft>
                      </a:pPr>
                      <a:r>
                        <a:rPr lang="en-US" sz="1500" dirty="0">
                          <a:effectLst/>
                        </a:rPr>
                        <a:t>            VALUES (10, 'ACCOUNTING', 'NEW YORK'); </a:t>
                      </a:r>
                      <a:endParaRPr lang="el-GR" sz="1500" dirty="0">
                        <a:effectLst/>
                      </a:endParaRPr>
                    </a:p>
                    <a:p>
                      <a:pPr>
                        <a:lnSpc>
                          <a:spcPct val="115000"/>
                        </a:lnSpc>
                        <a:spcAft>
                          <a:spcPts val="0"/>
                        </a:spcAft>
                      </a:pPr>
                      <a:r>
                        <a:rPr lang="en-US" sz="1500" dirty="0">
                          <a:effectLst/>
                        </a:rPr>
                        <a:t>INSERT INTO EMP</a:t>
                      </a:r>
                      <a:endParaRPr lang="el-GR" sz="1500" dirty="0">
                        <a:effectLst/>
                      </a:endParaRPr>
                    </a:p>
                    <a:p>
                      <a:pPr>
                        <a:lnSpc>
                          <a:spcPct val="115000"/>
                        </a:lnSpc>
                        <a:spcAft>
                          <a:spcPts val="0"/>
                        </a:spcAft>
                      </a:pPr>
                      <a:r>
                        <a:rPr lang="en-US" sz="1500" dirty="0">
                          <a:effectLst/>
                        </a:rPr>
                        <a:t>     VALUES (10, 'CODD', 'ANALYST', '01/01/1989', 15, 3000, NULL, 10);</a:t>
                      </a:r>
                      <a:endParaRPr lang="el-GR" sz="1500" dirty="0">
                        <a:effectLst/>
                        <a:latin typeface="Calibri"/>
                        <a:ea typeface="Calibri"/>
                        <a:cs typeface="Times New Roman"/>
                      </a:endParaRPr>
                    </a:p>
                  </a:txBody>
                  <a:tcPr marL="68580" marR="68580" marT="0" marB="0">
                    <a:lnL w="12700" cap="flat" cmpd="sng" algn="ctr">
                      <a:solidFill>
                        <a:schemeClr val="accent1"/>
                      </a:solidFill>
                      <a:prstDash val="solid"/>
                      <a:round/>
                      <a:headEnd type="none" w="med" len="med"/>
                      <a:tailEnd type="none" w="med" len="med"/>
                    </a:lnL>
                  </a:tcPr>
                </a:tc>
              </a:tr>
              <a:tr h="0">
                <a:tc>
                  <a:txBody>
                    <a:bodyPr/>
                    <a:lstStyle/>
                    <a:p>
                      <a:pPr>
                        <a:lnSpc>
                          <a:spcPct val="115000"/>
                        </a:lnSpc>
                        <a:spcAft>
                          <a:spcPts val="0"/>
                        </a:spcAft>
                      </a:pPr>
                      <a:r>
                        <a:rPr lang="en-US" sz="1500" b="0" dirty="0">
                          <a:effectLst/>
                        </a:rPr>
                        <a:t>SELECT * FROM EMP;</a:t>
                      </a:r>
                      <a:endParaRPr lang="el-GR" sz="1500" b="0" dirty="0">
                        <a:effectLst/>
                      </a:endParaRPr>
                    </a:p>
                    <a:p>
                      <a:pPr>
                        <a:lnSpc>
                          <a:spcPct val="115000"/>
                        </a:lnSpc>
                        <a:spcAft>
                          <a:spcPts val="0"/>
                        </a:spcAft>
                      </a:pPr>
                      <a:r>
                        <a:rPr lang="en-US" sz="1500" b="0" dirty="0">
                          <a:effectLst/>
                        </a:rPr>
                        <a:t>SELECT * FROM DEPT;</a:t>
                      </a:r>
                      <a:endParaRPr lang="el-GR" sz="1500" b="0" dirty="0">
                        <a:effectLst/>
                        <a:latin typeface="Calibri"/>
                        <a:ea typeface="Calibri"/>
                        <a:cs typeface="Times New Roman"/>
                      </a:endParaRPr>
                    </a:p>
                  </a:txBody>
                  <a:tcPr marL="68580" marR="68580" marT="0" marB="0">
                    <a:lnR w="12700" cap="flat" cmpd="sng" algn="ctr">
                      <a:solidFill>
                        <a:schemeClr val="accent1"/>
                      </a:solidFill>
                      <a:prstDash val="solid"/>
                      <a:round/>
                      <a:headEnd type="none" w="med" len="med"/>
                      <a:tailEnd type="none" w="med" len="med"/>
                    </a:lnR>
                  </a:tcPr>
                </a:tc>
                <a:tc>
                  <a:txBody>
                    <a:bodyPr/>
                    <a:lstStyle/>
                    <a:p>
                      <a:pPr>
                        <a:lnSpc>
                          <a:spcPct val="115000"/>
                        </a:lnSpc>
                        <a:spcAft>
                          <a:spcPts val="0"/>
                        </a:spcAft>
                      </a:pPr>
                      <a:r>
                        <a:rPr lang="en-US" sz="1500" dirty="0">
                          <a:effectLst/>
                        </a:rPr>
                        <a:t>SELECT * FROM EMP;</a:t>
                      </a:r>
                      <a:endParaRPr lang="el-GR" sz="1500" dirty="0">
                        <a:effectLst/>
                      </a:endParaRPr>
                    </a:p>
                    <a:p>
                      <a:pPr>
                        <a:lnSpc>
                          <a:spcPct val="115000"/>
                        </a:lnSpc>
                        <a:spcAft>
                          <a:spcPts val="0"/>
                        </a:spcAft>
                      </a:pPr>
                      <a:r>
                        <a:rPr lang="en-US" sz="1500" dirty="0">
                          <a:effectLst/>
                        </a:rPr>
                        <a:t>SELECT * FROM DEPT;</a:t>
                      </a:r>
                      <a:endParaRPr lang="el-GR" sz="1500" dirty="0">
                        <a:effectLst/>
                        <a:latin typeface="Calibri"/>
                        <a:ea typeface="Calibri"/>
                        <a:cs typeface="Times New Roman"/>
                      </a:endParaRPr>
                    </a:p>
                  </a:txBody>
                  <a:tcPr marL="68580" marR="68580" marT="0" marB="0">
                    <a:lnL w="12700" cap="flat" cmpd="sng" algn="ctr">
                      <a:solidFill>
                        <a:schemeClr val="accent1"/>
                      </a:solidFill>
                      <a:prstDash val="solid"/>
                      <a:round/>
                      <a:headEnd type="none" w="med" len="med"/>
                      <a:tailEnd type="none" w="med" len="med"/>
                    </a:lnL>
                  </a:tcPr>
                </a:tc>
              </a:tr>
              <a:tr h="0">
                <a:tc>
                  <a:txBody>
                    <a:bodyPr/>
                    <a:lstStyle/>
                    <a:p>
                      <a:pPr>
                        <a:lnSpc>
                          <a:spcPct val="115000"/>
                        </a:lnSpc>
                        <a:spcAft>
                          <a:spcPts val="0"/>
                        </a:spcAft>
                      </a:pPr>
                      <a:r>
                        <a:rPr lang="en-US" sz="1500" b="0" dirty="0">
                          <a:effectLst/>
                        </a:rPr>
                        <a:t>DROP TABLE EMP;</a:t>
                      </a:r>
                      <a:endParaRPr lang="el-GR" sz="1500" b="0" dirty="0">
                        <a:effectLst/>
                      </a:endParaRPr>
                    </a:p>
                    <a:p>
                      <a:pPr>
                        <a:lnSpc>
                          <a:spcPct val="115000"/>
                        </a:lnSpc>
                        <a:spcAft>
                          <a:spcPts val="0"/>
                        </a:spcAft>
                      </a:pPr>
                      <a:r>
                        <a:rPr lang="en-US" sz="1500" b="0" dirty="0">
                          <a:effectLst/>
                        </a:rPr>
                        <a:t>DROP TABLE DEPT;</a:t>
                      </a:r>
                      <a:endParaRPr lang="el-GR" sz="1500" b="0" dirty="0">
                        <a:effectLst/>
                        <a:latin typeface="Calibri"/>
                        <a:ea typeface="Calibri"/>
                        <a:cs typeface="Times New Roman"/>
                      </a:endParaRPr>
                    </a:p>
                  </a:txBody>
                  <a:tcPr marL="68580" marR="68580" marT="0" marB="0">
                    <a:lnR w="12700" cap="flat" cmpd="sng" algn="ctr">
                      <a:solidFill>
                        <a:schemeClr val="accent1"/>
                      </a:solidFill>
                      <a:prstDash val="solid"/>
                      <a:round/>
                      <a:headEnd type="none" w="med" len="med"/>
                      <a:tailEnd type="none" w="med" len="med"/>
                    </a:lnR>
                  </a:tcPr>
                </a:tc>
                <a:tc>
                  <a:txBody>
                    <a:bodyPr/>
                    <a:lstStyle/>
                    <a:p>
                      <a:pPr>
                        <a:lnSpc>
                          <a:spcPct val="115000"/>
                        </a:lnSpc>
                        <a:spcAft>
                          <a:spcPts val="0"/>
                        </a:spcAft>
                      </a:pPr>
                      <a:r>
                        <a:rPr lang="en-US" sz="1500" dirty="0">
                          <a:effectLst/>
                        </a:rPr>
                        <a:t>DROP TABLE EMP;</a:t>
                      </a:r>
                      <a:endParaRPr lang="el-GR" sz="1500" dirty="0">
                        <a:effectLst/>
                      </a:endParaRPr>
                    </a:p>
                    <a:p>
                      <a:pPr>
                        <a:lnSpc>
                          <a:spcPct val="115000"/>
                        </a:lnSpc>
                        <a:spcAft>
                          <a:spcPts val="0"/>
                        </a:spcAft>
                      </a:pPr>
                      <a:r>
                        <a:rPr lang="en-US" sz="1500" dirty="0">
                          <a:effectLst/>
                        </a:rPr>
                        <a:t>DROP TABLE DEPT;</a:t>
                      </a:r>
                      <a:endParaRPr lang="el-GR" sz="1500" dirty="0">
                        <a:effectLst/>
                        <a:latin typeface="Calibri"/>
                        <a:ea typeface="Calibri"/>
                        <a:cs typeface="Times New Roman"/>
                      </a:endParaRPr>
                    </a:p>
                  </a:txBody>
                  <a:tcPr marL="68580" marR="68580" marT="0" marB="0">
                    <a:lnL w="12700" cap="flat" cmpd="sng" algn="ctr">
                      <a:solidFill>
                        <a:schemeClr val="accent1"/>
                      </a:solidFill>
                      <a:prstDash val="solid"/>
                      <a:round/>
                      <a:headEnd type="none" w="med" len="med"/>
                      <a:tailEnd type="none" w="med" len="med"/>
                    </a:lnL>
                  </a:tcPr>
                </a:tc>
              </a:tr>
              <a:tr h="0">
                <a:tc>
                  <a:txBody>
                    <a:bodyPr/>
                    <a:lstStyle/>
                    <a:p>
                      <a:pPr>
                        <a:lnSpc>
                          <a:spcPct val="115000"/>
                        </a:lnSpc>
                        <a:spcAft>
                          <a:spcPts val="0"/>
                        </a:spcAft>
                      </a:pPr>
                      <a:r>
                        <a:rPr lang="en-US" sz="1500" b="0" dirty="0">
                          <a:effectLst/>
                        </a:rPr>
                        <a:t>DROP DATABASE NEW_PERSONNEL;</a:t>
                      </a:r>
                      <a:endParaRPr lang="el-GR" sz="1500" b="0" dirty="0">
                        <a:effectLst/>
                        <a:latin typeface="Calibri"/>
                        <a:ea typeface="Calibri"/>
                        <a:cs typeface="Times New Roman"/>
                      </a:endParaRPr>
                    </a:p>
                  </a:txBody>
                  <a:tcPr marL="68580" marR="68580" marT="0" marB="0">
                    <a:lnR w="12700" cap="flat" cmpd="sng" algn="ctr">
                      <a:solidFill>
                        <a:schemeClr val="accent1"/>
                      </a:solidFill>
                      <a:prstDash val="solid"/>
                      <a:round/>
                      <a:headEnd type="none" w="med" len="med"/>
                      <a:tailEnd type="none" w="med" len="med"/>
                    </a:lnR>
                  </a:tcPr>
                </a:tc>
                <a:tc>
                  <a:txBody>
                    <a:bodyPr/>
                    <a:lstStyle/>
                    <a:p>
                      <a:pPr>
                        <a:lnSpc>
                          <a:spcPct val="115000"/>
                        </a:lnSpc>
                        <a:spcAft>
                          <a:spcPts val="0"/>
                        </a:spcAft>
                      </a:pPr>
                      <a:r>
                        <a:rPr lang="en-US" sz="1500" dirty="0">
                          <a:effectLst/>
                        </a:rPr>
                        <a:t> </a:t>
                      </a:r>
                      <a:endParaRPr lang="el-GR" sz="1500" dirty="0">
                        <a:effectLst/>
                        <a:latin typeface="Calibri"/>
                        <a:ea typeface="Calibri"/>
                        <a:cs typeface="Times New Roman"/>
                      </a:endParaRPr>
                    </a:p>
                  </a:txBody>
                  <a:tcPr marL="68580" marR="68580" marT="0" marB="0">
                    <a:lnL w="12700" cap="flat" cmpd="sng" algn="ctr">
                      <a:solidFill>
                        <a:schemeClr val="accent1"/>
                      </a:solidFill>
                      <a:prstDash val="solid"/>
                      <a:round/>
                      <a:headEnd type="none" w="med" len="med"/>
                      <a:tailEnd type="none" w="med" len="med"/>
                    </a:lnL>
                  </a:tcPr>
                </a:tc>
              </a:tr>
              <a:tr h="0">
                <a:tc>
                  <a:txBody>
                    <a:bodyPr/>
                    <a:lstStyle/>
                    <a:p>
                      <a:pPr>
                        <a:lnSpc>
                          <a:spcPct val="115000"/>
                        </a:lnSpc>
                        <a:spcAft>
                          <a:spcPts val="0"/>
                        </a:spcAft>
                      </a:pPr>
                      <a:r>
                        <a:rPr lang="en-US" sz="1500" b="0" dirty="0">
                          <a:effectLst/>
                        </a:rPr>
                        <a:t>SHOW TABLES;</a:t>
                      </a:r>
                      <a:endParaRPr lang="el-GR" sz="1500" b="0" dirty="0">
                        <a:effectLst/>
                        <a:latin typeface="Calibri"/>
                        <a:ea typeface="Calibri"/>
                        <a:cs typeface="Times New Roman"/>
                      </a:endParaRPr>
                    </a:p>
                  </a:txBody>
                  <a:tcPr marL="68580" marR="68580" marT="0" marB="0">
                    <a:lnR w="12700" cap="flat" cmpd="sng" algn="ctr">
                      <a:solidFill>
                        <a:schemeClr val="accent1"/>
                      </a:solidFill>
                      <a:prstDash val="solid"/>
                      <a:round/>
                      <a:headEnd type="none" w="med" len="med"/>
                      <a:tailEnd type="none" w="med" len="med"/>
                    </a:lnR>
                  </a:tcPr>
                </a:tc>
                <a:tc>
                  <a:txBody>
                    <a:bodyPr/>
                    <a:lstStyle/>
                    <a:p>
                      <a:pPr>
                        <a:lnSpc>
                          <a:spcPct val="115000"/>
                        </a:lnSpc>
                        <a:spcAft>
                          <a:spcPts val="0"/>
                        </a:spcAft>
                      </a:pPr>
                      <a:r>
                        <a:rPr lang="en-US" sz="1500" dirty="0">
                          <a:effectLst/>
                        </a:rPr>
                        <a:t>SELECT * FROM Tab;</a:t>
                      </a:r>
                      <a:endParaRPr lang="el-GR" sz="1500" dirty="0">
                        <a:effectLst/>
                        <a:latin typeface="Calibri"/>
                        <a:ea typeface="Calibri"/>
                        <a:cs typeface="Times New Roman"/>
                      </a:endParaRPr>
                    </a:p>
                  </a:txBody>
                  <a:tcPr marL="68580" marR="68580" marT="0" marB="0">
                    <a:lnL w="12700" cap="flat" cmpd="sng" algn="ctr">
                      <a:solidFill>
                        <a:schemeClr val="accent1"/>
                      </a:solidFill>
                      <a:prstDash val="solid"/>
                      <a:round/>
                      <a:headEnd type="none" w="med" len="med"/>
                      <a:tailEnd type="none" w="med" len="med"/>
                    </a:lnL>
                  </a:tcPr>
                </a:tc>
              </a:tr>
            </a:tbl>
          </a:graphicData>
        </a:graphic>
      </p:graphicFrame>
      <p:sp>
        <p:nvSpPr>
          <p:cNvPr id="5" name="Slide Number Placeholder 3"/>
          <p:cNvSpPr>
            <a:spLocks noGrp="1"/>
          </p:cNvSpPr>
          <p:nvPr>
            <p:ph type="sldNum" sz="quarter" idx="12"/>
          </p:nvPr>
        </p:nvSpPr>
        <p:spPr>
          <a:xfrm>
            <a:off x="6553200" y="6356350"/>
            <a:ext cx="2133600" cy="365125"/>
          </a:xfrm>
        </p:spPr>
        <p:txBody>
          <a:bodyPr/>
          <a:lstStyle/>
          <a:p>
            <a:pPr>
              <a:defRPr/>
            </a:pPr>
            <a:r>
              <a:rPr lang="en-US" dirty="0" smtClean="0"/>
              <a:t>40</a:t>
            </a:r>
            <a:endParaRPr lang="el-GR" dirty="0"/>
          </a:p>
        </p:txBody>
      </p:sp>
    </p:spTree>
    <p:extLst>
      <p:ext uri="{BB962C8B-B14F-4D97-AF65-F5344CB8AC3E}">
        <p14:creationId xmlns:p14="http://schemas.microsoft.com/office/powerpoint/2010/main" val="29027782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Έννοιες &amp; Παραδείγματα</a:t>
            </a:r>
            <a:endParaRPr lang="el-GR" dirty="0"/>
          </a:p>
        </p:txBody>
      </p:sp>
      <p:sp>
        <p:nvSpPr>
          <p:cNvPr id="3" name="Content Placeholder 2"/>
          <p:cNvSpPr>
            <a:spLocks noGrp="1"/>
          </p:cNvSpPr>
          <p:nvPr>
            <p:ph idx="1"/>
          </p:nvPr>
        </p:nvSpPr>
        <p:spPr>
          <a:xfrm>
            <a:off x="457200" y="1196752"/>
            <a:ext cx="8229600" cy="3960440"/>
          </a:xfrm>
          <a:ln w="28575">
            <a:solidFill>
              <a:srgbClr val="820000"/>
            </a:solidFill>
          </a:ln>
        </p:spPr>
        <p:txBody>
          <a:bodyPr/>
          <a:lstStyle/>
          <a:p>
            <a:pPr marL="0" indent="0">
              <a:lnSpc>
                <a:spcPts val="2813"/>
              </a:lnSpc>
              <a:spcBef>
                <a:spcPts val="1125"/>
              </a:spcBef>
              <a:buClr>
                <a:srgbClr val="000000"/>
              </a:buClr>
              <a:buSzPct val="75000"/>
              <a:buNone/>
            </a:pPr>
            <a:r>
              <a:rPr lang="en-GB" altLang="el-GR" sz="2400" dirty="0" err="1"/>
              <a:t>Σκο</a:t>
            </a:r>
            <a:r>
              <a:rPr lang="en-GB" altLang="el-GR" sz="2400" dirty="0"/>
              <a:t>πός </a:t>
            </a:r>
            <a:r>
              <a:rPr lang="el-GR" altLang="el-GR" sz="2400" dirty="0"/>
              <a:t>μας</a:t>
            </a:r>
            <a:r>
              <a:rPr lang="en-US" altLang="el-GR" sz="2400" dirty="0"/>
              <a:t>,</a:t>
            </a:r>
            <a:r>
              <a:rPr lang="el-GR" altLang="el-GR" sz="2400" dirty="0"/>
              <a:t> στη συνέχεια</a:t>
            </a:r>
            <a:r>
              <a:rPr lang="en-US" altLang="el-GR" sz="2400" dirty="0"/>
              <a:t>,</a:t>
            </a:r>
            <a:r>
              <a:rPr lang="el-GR" altLang="el-GR" sz="2400" dirty="0"/>
              <a:t> </a:t>
            </a:r>
            <a:r>
              <a:rPr lang="en-GB" altLang="el-GR" sz="2400" dirty="0" err="1"/>
              <a:t>είν</a:t>
            </a:r>
            <a:r>
              <a:rPr lang="en-GB" altLang="el-GR" sz="2400" dirty="0"/>
              <a:t>αι να παρουσιάσ</a:t>
            </a:r>
            <a:r>
              <a:rPr lang="el-GR" altLang="el-GR" sz="2400" dirty="0" err="1"/>
              <a:t>ουμε</a:t>
            </a:r>
            <a:r>
              <a:rPr lang="el-GR" altLang="el-GR" sz="2400" dirty="0"/>
              <a:t> </a:t>
            </a:r>
            <a:r>
              <a:rPr lang="en-GB" altLang="el-GR" sz="2400" dirty="0" err="1"/>
              <a:t>τις</a:t>
            </a:r>
            <a:r>
              <a:rPr lang="en-GB" altLang="el-GR" sz="2400" dirty="0"/>
              <a:t> </a:t>
            </a:r>
            <a:r>
              <a:rPr lang="en-GB" altLang="el-GR" sz="2400" dirty="0" err="1"/>
              <a:t>έννοιες</a:t>
            </a:r>
            <a:r>
              <a:rPr lang="en-GB" altLang="el-GR" sz="2400" dirty="0"/>
              <a:t>: </a:t>
            </a:r>
            <a:endParaRPr lang="el-GR" altLang="el-GR" sz="2400" dirty="0" smtClean="0"/>
          </a:p>
          <a:p>
            <a:pPr>
              <a:lnSpc>
                <a:spcPts val="2813"/>
              </a:lnSpc>
              <a:spcBef>
                <a:spcPts val="1125"/>
              </a:spcBef>
              <a:buClr>
                <a:srgbClr val="000000"/>
              </a:buClr>
              <a:buSzPct val="75000"/>
            </a:pPr>
            <a:r>
              <a:rPr lang="el-GR" altLang="el-GR" sz="2400" dirty="0" smtClean="0"/>
              <a:t>Α</a:t>
            </a:r>
            <a:r>
              <a:rPr lang="en-GB" altLang="el-GR" sz="2400" dirty="0" err="1"/>
              <a:t>ρχιτεκτονική</a:t>
            </a:r>
            <a:r>
              <a:rPr lang="en-GB" altLang="el-GR" sz="2400" dirty="0"/>
              <a:t> β</a:t>
            </a:r>
            <a:r>
              <a:rPr lang="en-GB" altLang="el-GR" sz="2400" dirty="0" err="1"/>
              <a:t>άσεων</a:t>
            </a:r>
            <a:r>
              <a:rPr lang="en-GB" altLang="el-GR" sz="2400" dirty="0"/>
              <a:t> </a:t>
            </a:r>
            <a:r>
              <a:rPr lang="en-GB" altLang="el-GR" sz="2400" dirty="0" err="1"/>
              <a:t>δεδομένων</a:t>
            </a:r>
            <a:r>
              <a:rPr lang="en-GB" altLang="el-GR" sz="2400" dirty="0"/>
              <a:t>, </a:t>
            </a:r>
            <a:endParaRPr lang="el-GR" altLang="el-GR" sz="2400" dirty="0" smtClean="0"/>
          </a:p>
          <a:p>
            <a:pPr>
              <a:lnSpc>
                <a:spcPts val="2813"/>
              </a:lnSpc>
              <a:spcBef>
                <a:spcPts val="1125"/>
              </a:spcBef>
              <a:buClr>
                <a:srgbClr val="000000"/>
              </a:buClr>
              <a:buSzPct val="75000"/>
            </a:pPr>
            <a:r>
              <a:rPr lang="en-GB" altLang="el-GR" sz="2400" dirty="0" err="1" smtClean="0"/>
              <a:t>Γλώσσα</a:t>
            </a:r>
            <a:r>
              <a:rPr lang="en-GB" altLang="el-GR" sz="2400" dirty="0" smtClean="0"/>
              <a:t> </a:t>
            </a:r>
            <a:r>
              <a:rPr lang="en-GB" altLang="el-GR" sz="2400" dirty="0"/>
              <a:t>Ελέγχου Δεδομένων </a:t>
            </a:r>
            <a:r>
              <a:rPr lang="en-GB" altLang="el-GR" sz="2400" smtClean="0"/>
              <a:t>– Data </a:t>
            </a:r>
            <a:r>
              <a:rPr lang="en-GB" altLang="el-GR" sz="2400" dirty="0"/>
              <a:t>Control Language, </a:t>
            </a:r>
            <a:endParaRPr lang="el-GR" altLang="el-GR" sz="2400" dirty="0" smtClean="0"/>
          </a:p>
          <a:p>
            <a:pPr>
              <a:lnSpc>
                <a:spcPts val="2813"/>
              </a:lnSpc>
              <a:spcBef>
                <a:spcPts val="1125"/>
              </a:spcBef>
              <a:buClr>
                <a:srgbClr val="000000"/>
              </a:buClr>
              <a:buSzPct val="75000"/>
            </a:pPr>
            <a:r>
              <a:rPr lang="en-GB" altLang="el-GR" sz="2400" dirty="0" err="1" smtClean="0"/>
              <a:t>Όψεις</a:t>
            </a:r>
            <a:r>
              <a:rPr lang="en-GB" altLang="el-GR" sz="2400" dirty="0" smtClean="0"/>
              <a:t> </a:t>
            </a:r>
            <a:r>
              <a:rPr lang="en-GB" altLang="el-GR" sz="2400" dirty="0"/>
              <a:t>(views), </a:t>
            </a:r>
            <a:endParaRPr lang="el-GR" altLang="el-GR" sz="2400" dirty="0" smtClean="0"/>
          </a:p>
          <a:p>
            <a:pPr>
              <a:lnSpc>
                <a:spcPts val="2813"/>
              </a:lnSpc>
              <a:spcBef>
                <a:spcPts val="1125"/>
              </a:spcBef>
              <a:buClr>
                <a:srgbClr val="000000"/>
              </a:buClr>
              <a:buSzPct val="75000"/>
            </a:pPr>
            <a:r>
              <a:rPr lang="en-GB" altLang="el-GR" sz="2400" dirty="0" err="1" smtClean="0"/>
              <a:t>Ευρετήρι</a:t>
            </a:r>
            <a:r>
              <a:rPr lang="en-GB" altLang="el-GR" sz="2400" dirty="0" smtClean="0"/>
              <a:t>α </a:t>
            </a:r>
            <a:r>
              <a:rPr lang="en-GB" altLang="el-GR" sz="2400" dirty="0"/>
              <a:t>(index) </a:t>
            </a:r>
            <a:endParaRPr lang="el-GR" altLang="el-GR" sz="2400" dirty="0" smtClean="0"/>
          </a:p>
          <a:p>
            <a:pPr marL="0" indent="0">
              <a:lnSpc>
                <a:spcPts val="2813"/>
              </a:lnSpc>
              <a:spcBef>
                <a:spcPts val="1125"/>
              </a:spcBef>
              <a:buClr>
                <a:srgbClr val="000000"/>
              </a:buClr>
              <a:buSzPct val="75000"/>
              <a:buNone/>
            </a:pPr>
            <a:r>
              <a:rPr lang="en-GB" altLang="el-GR" sz="2400" dirty="0" smtClean="0"/>
              <a:t>και </a:t>
            </a:r>
            <a:r>
              <a:rPr lang="en-GB" altLang="el-GR" sz="2400" dirty="0"/>
              <a:t>μία σειρά παραδειγμάτων ώστε οι φοιτητές να κατανοήσουν και να εμβαθύνουν στις έννοιες αυτές</a:t>
            </a:r>
            <a:r>
              <a:rPr lang="en-GB" altLang="el-GR" sz="2400" dirty="0" smtClean="0"/>
              <a:t>.</a:t>
            </a:r>
            <a:endParaRPr lang="en-GB" altLang="el-GR" b="1" dirty="0">
              <a:solidFill>
                <a:srgbClr val="FF3300"/>
              </a:solidFill>
              <a:latin typeface="Tahoma" pitchFamily="34" charset="0"/>
            </a:endParaRPr>
          </a:p>
          <a:p>
            <a:endParaRPr lang="el-GR"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41</a:t>
            </a:r>
            <a:endParaRPr lang="el-GR" dirty="0"/>
          </a:p>
        </p:txBody>
      </p:sp>
    </p:spTree>
    <p:extLst>
      <p:ext uri="{BB962C8B-B14F-4D97-AF65-F5344CB8AC3E}">
        <p14:creationId xmlns:p14="http://schemas.microsoft.com/office/powerpoint/2010/main" val="2640539175"/>
      </p:ext>
    </p:extLst>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011" name="Group 2"/>
          <p:cNvGrpSpPr>
            <a:grpSpLocks/>
          </p:cNvGrpSpPr>
          <p:nvPr/>
        </p:nvGrpSpPr>
        <p:grpSpPr bwMode="auto">
          <a:xfrm>
            <a:off x="785813" y="1357313"/>
            <a:ext cx="7291387" cy="4621212"/>
            <a:chOff x="495" y="855"/>
            <a:chExt cx="4593" cy="2911"/>
          </a:xfrm>
        </p:grpSpPr>
        <p:pic>
          <p:nvPicPr>
            <p:cNvPr id="43012" name="Picture 3"/>
            <p:cNvPicPr>
              <a:picLocks noChangeAspect="1" noChangeArrowheads="1"/>
            </p:cNvPicPr>
            <p:nvPr/>
          </p:nvPicPr>
          <p:blipFill>
            <a:blip r:embed="rId3" cstate="email">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a:ext>
              </a:extLst>
            </a:blip>
            <a:srcRect/>
            <a:stretch>
              <a:fillRect/>
            </a:stretch>
          </p:blipFill>
          <p:spPr bwMode="auto">
            <a:xfrm>
              <a:off x="495" y="855"/>
              <a:ext cx="4594" cy="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title"/>
          </p:nvPr>
        </p:nvSpPr>
        <p:spPr/>
        <p:txBody>
          <a:bodyPr>
            <a:normAutofit/>
          </a:bodyPr>
          <a:lstStyle/>
          <a:p>
            <a:r>
              <a:rPr lang="el-GR" sz="3600" dirty="0"/>
              <a:t>Αρχιτεκτονική </a:t>
            </a:r>
            <a:r>
              <a:rPr lang="en-US" sz="3600" dirty="0" smtClean="0"/>
              <a:t>ANSI/SPARC</a:t>
            </a:r>
            <a:endParaRPr lang="el-GR" sz="3600"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n-US" dirty="0" smtClean="0"/>
              <a:t>42</a:t>
            </a:r>
            <a:endParaRPr lang="el-GR" dirty="0"/>
          </a:p>
        </p:txBody>
      </p:sp>
    </p:spTree>
    <p:extLst>
      <p:ext uri="{BB962C8B-B14F-4D97-AF65-F5344CB8AC3E}">
        <p14:creationId xmlns:p14="http://schemas.microsoft.com/office/powerpoint/2010/main" val="2683702493"/>
      </p:ext>
    </p:extLst>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99274" y="1615331"/>
            <a:ext cx="8929688" cy="4766419"/>
            <a:chOff x="199274" y="1615331"/>
            <a:chExt cx="8929688" cy="4766419"/>
          </a:xfrm>
        </p:grpSpPr>
        <p:pic>
          <p:nvPicPr>
            <p:cNvPr id="44034"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9274" y="1628775"/>
              <a:ext cx="8929688"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5" name="5 - Ορθογώνιο"/>
            <p:cNvSpPr>
              <a:spLocks noChangeArrowheads="1"/>
            </p:cNvSpPr>
            <p:nvPr/>
          </p:nvSpPr>
          <p:spPr bwMode="auto">
            <a:xfrm>
              <a:off x="2347912" y="1615331"/>
              <a:ext cx="10255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altLang="el-GR" sz="1800" b="1" dirty="0">
                  <a:latin typeface="+mn-lt"/>
                </a:rPr>
                <a:t>χρήστης</a:t>
              </a:r>
              <a:endParaRPr lang="el-GR" altLang="el-GR" sz="1800" dirty="0">
                <a:latin typeface="+mn-lt"/>
              </a:endParaRPr>
            </a:p>
          </p:txBody>
        </p:sp>
        <p:sp>
          <p:nvSpPr>
            <p:cNvPr id="44036" name="6 - Ορθογώνιο"/>
            <p:cNvSpPr>
              <a:spLocks noChangeArrowheads="1"/>
            </p:cNvSpPr>
            <p:nvPr/>
          </p:nvSpPr>
          <p:spPr bwMode="auto">
            <a:xfrm>
              <a:off x="3355312" y="1615331"/>
              <a:ext cx="10239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altLang="el-GR" sz="1800" b="1" dirty="0">
                  <a:latin typeface="+mn-lt"/>
                </a:rPr>
                <a:t>χρήστης</a:t>
              </a:r>
              <a:endParaRPr lang="el-GR" altLang="el-GR" sz="1800" dirty="0">
                <a:latin typeface="+mn-lt"/>
              </a:endParaRPr>
            </a:p>
          </p:txBody>
        </p:sp>
        <p:sp>
          <p:nvSpPr>
            <p:cNvPr id="44037" name="7 - Ορθογώνιο"/>
            <p:cNvSpPr>
              <a:spLocks noChangeArrowheads="1"/>
            </p:cNvSpPr>
            <p:nvPr/>
          </p:nvSpPr>
          <p:spPr bwMode="auto">
            <a:xfrm>
              <a:off x="5220072" y="1635968"/>
              <a:ext cx="10239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altLang="el-GR" sz="1800" b="1" dirty="0">
                  <a:latin typeface="+mn-lt"/>
                </a:rPr>
                <a:t>χρήστης</a:t>
              </a:r>
              <a:endParaRPr lang="el-GR" altLang="el-GR" sz="1800" dirty="0">
                <a:latin typeface="+mn-lt"/>
              </a:endParaRPr>
            </a:p>
          </p:txBody>
        </p:sp>
        <p:sp>
          <p:nvSpPr>
            <p:cNvPr id="44038" name="8 - Ορθογώνιο"/>
            <p:cNvSpPr>
              <a:spLocks noChangeArrowheads="1"/>
            </p:cNvSpPr>
            <p:nvPr/>
          </p:nvSpPr>
          <p:spPr bwMode="auto">
            <a:xfrm>
              <a:off x="1322387" y="1615331"/>
              <a:ext cx="10255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altLang="el-GR" sz="1800" b="1" dirty="0">
                  <a:latin typeface="+mn-lt"/>
                </a:rPr>
                <a:t>χρήστης</a:t>
              </a:r>
              <a:endParaRPr lang="el-GR" altLang="el-GR" sz="1800" dirty="0">
                <a:latin typeface="+mn-lt"/>
              </a:endParaRPr>
            </a:p>
          </p:txBody>
        </p:sp>
        <p:sp>
          <p:nvSpPr>
            <p:cNvPr id="44039" name="9 - Ορθογώνιο"/>
            <p:cNvSpPr>
              <a:spLocks noChangeArrowheads="1"/>
            </p:cNvSpPr>
            <p:nvPr/>
          </p:nvSpPr>
          <p:spPr bwMode="auto">
            <a:xfrm>
              <a:off x="6804025" y="1628775"/>
              <a:ext cx="102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l-GR" sz="1400" b="1"/>
                <a:t>External views</a:t>
              </a:r>
              <a:endParaRPr lang="el-GR" altLang="el-GR" sz="1400"/>
            </a:p>
          </p:txBody>
        </p:sp>
      </p:grpSp>
      <p:sp>
        <p:nvSpPr>
          <p:cNvPr id="2" name="Title 1"/>
          <p:cNvSpPr>
            <a:spLocks noGrp="1"/>
          </p:cNvSpPr>
          <p:nvPr>
            <p:ph type="title"/>
          </p:nvPr>
        </p:nvSpPr>
        <p:spPr/>
        <p:txBody>
          <a:bodyPr/>
          <a:lstStyle/>
          <a:p>
            <a:r>
              <a:rPr lang="el-GR" dirty="0" smtClean="0"/>
              <a:t>Σύστημα Διαχείρισης Β.Δ.</a:t>
            </a:r>
            <a:endParaRPr lang="el-GR" dirty="0"/>
          </a:p>
        </p:txBody>
      </p:sp>
      <p:sp>
        <p:nvSpPr>
          <p:cNvPr id="10" name="9 - TextBox"/>
          <p:cNvSpPr txBox="1"/>
          <p:nvPr/>
        </p:nvSpPr>
        <p:spPr>
          <a:xfrm>
            <a:off x="7092280" y="2492896"/>
            <a:ext cx="1008112" cy="369332"/>
          </a:xfrm>
          <a:prstGeom prst="rect">
            <a:avLst/>
          </a:prstGeom>
          <a:noFill/>
        </p:spPr>
        <p:txBody>
          <a:bodyPr wrap="square" rtlCol="0">
            <a:spAutoFit/>
          </a:bodyPr>
          <a:lstStyle/>
          <a:p>
            <a:r>
              <a:rPr lang="en-US" b="1" dirty="0" smtClean="0"/>
              <a:t>Views</a:t>
            </a:r>
            <a:endParaRPr lang="el-GR" b="1" dirty="0"/>
          </a:p>
        </p:txBody>
      </p:sp>
      <p:sp>
        <p:nvSpPr>
          <p:cNvPr id="11" name="Slide Number Placeholder 3"/>
          <p:cNvSpPr>
            <a:spLocks noGrp="1"/>
          </p:cNvSpPr>
          <p:nvPr>
            <p:ph type="sldNum" sz="quarter" idx="12"/>
          </p:nvPr>
        </p:nvSpPr>
        <p:spPr>
          <a:xfrm>
            <a:off x="6553200" y="6356350"/>
            <a:ext cx="2133600" cy="365125"/>
          </a:xfrm>
        </p:spPr>
        <p:txBody>
          <a:bodyPr/>
          <a:lstStyle/>
          <a:p>
            <a:pPr>
              <a:defRPr/>
            </a:pPr>
            <a:r>
              <a:rPr lang="en-US" dirty="0" smtClean="0"/>
              <a:t>43</a:t>
            </a:r>
            <a:endParaRPr lang="el-GR" dirty="0"/>
          </a:p>
        </p:txBody>
      </p:sp>
    </p:spTree>
    <p:extLst>
      <p:ext uri="{BB962C8B-B14F-4D97-AF65-F5344CB8AC3E}">
        <p14:creationId xmlns:p14="http://schemas.microsoft.com/office/powerpoint/2010/main" val="271269255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Βασικές έννοιες αρχιτεκτονικής </a:t>
            </a:r>
            <a:r>
              <a:rPr lang="en-US" dirty="0"/>
              <a:t>ANSI/SPARC</a:t>
            </a:r>
            <a:endParaRPr lang="el-GR" dirty="0"/>
          </a:p>
        </p:txBody>
      </p:sp>
      <p:sp>
        <p:nvSpPr>
          <p:cNvPr id="3" name="Content Placeholder 2"/>
          <p:cNvSpPr>
            <a:spLocks noGrp="1"/>
          </p:cNvSpPr>
          <p:nvPr>
            <p:ph idx="1"/>
          </p:nvPr>
        </p:nvSpPr>
        <p:spPr/>
        <p:txBody>
          <a:bodyPr>
            <a:normAutofit fontScale="92500" lnSpcReduction="10000"/>
          </a:bodyPr>
          <a:lstStyle/>
          <a:p>
            <a:pPr marL="514350" lvl="0" indent="-514350" hangingPunct="0">
              <a:buFont typeface="+mj-lt"/>
              <a:buAutoNum type="arabicPeriod"/>
            </a:pPr>
            <a:r>
              <a:rPr lang="el-GR" sz="2400" b="1" dirty="0" smtClean="0"/>
              <a:t>Εσωτερικό </a:t>
            </a:r>
            <a:r>
              <a:rPr lang="el-GR" sz="2400" b="1" dirty="0"/>
              <a:t>επίπεδο </a:t>
            </a:r>
            <a:r>
              <a:rPr lang="el-GR" sz="2400" dirty="0"/>
              <a:t>(</a:t>
            </a:r>
            <a:r>
              <a:rPr lang="el-GR" sz="2400" dirty="0" err="1"/>
              <a:t>internal</a:t>
            </a:r>
            <a:r>
              <a:rPr lang="el-GR" sz="2400" dirty="0"/>
              <a:t> </a:t>
            </a:r>
            <a:r>
              <a:rPr lang="el-GR" sz="2400" dirty="0" err="1"/>
              <a:t>level</a:t>
            </a:r>
            <a:r>
              <a:rPr lang="el-GR" sz="2400" dirty="0"/>
              <a:t>) </a:t>
            </a:r>
            <a:r>
              <a:rPr lang="el-GR" sz="2400" dirty="0" smtClean="0"/>
              <a:t>                                            οπτική </a:t>
            </a:r>
            <a:r>
              <a:rPr lang="el-GR" sz="2400" dirty="0"/>
              <a:t>γωνία αυτού που ασχολείται με την αποθήκευση (οργάνωση) των δεδομένων (</a:t>
            </a:r>
            <a:r>
              <a:rPr lang="el-GR" sz="2400" dirty="0" err="1"/>
              <a:t>data</a:t>
            </a:r>
            <a:r>
              <a:rPr lang="el-GR" sz="2400" dirty="0"/>
              <a:t>). Αυτό δε σημαίνει ότι η εσωτερική άποψη προσεγγίζει το επίπεδο των περιορισμών του υλικού (</a:t>
            </a:r>
            <a:r>
              <a:rPr lang="el-GR" sz="2400" dirty="0" err="1"/>
              <a:t>hardware</a:t>
            </a:r>
            <a:r>
              <a:rPr lang="el-GR" sz="2400" dirty="0"/>
              <a:t>)!</a:t>
            </a:r>
          </a:p>
          <a:p>
            <a:pPr marL="514350" lvl="0" indent="-514350" hangingPunct="0">
              <a:buFont typeface="+mj-lt"/>
              <a:buAutoNum type="arabicPeriod"/>
            </a:pPr>
            <a:r>
              <a:rPr lang="el-GR" sz="2400" b="1" dirty="0" smtClean="0"/>
              <a:t>Καθολικό </a:t>
            </a:r>
            <a:r>
              <a:rPr lang="el-GR" sz="2400" b="1" dirty="0"/>
              <a:t>ή εννοιολογικό επίπεδο</a:t>
            </a:r>
            <a:r>
              <a:rPr lang="el-GR" sz="2400" dirty="0"/>
              <a:t> </a:t>
            </a:r>
            <a:r>
              <a:rPr lang="el-GR" sz="2400" dirty="0" smtClean="0"/>
              <a:t>(</a:t>
            </a:r>
            <a:r>
              <a:rPr lang="el-GR" sz="2400" dirty="0" err="1"/>
              <a:t>conceptual</a:t>
            </a:r>
            <a:r>
              <a:rPr lang="el-GR" sz="2400" dirty="0"/>
              <a:t> </a:t>
            </a:r>
            <a:r>
              <a:rPr lang="el-GR" sz="2400" dirty="0" err="1"/>
              <a:t>level</a:t>
            </a:r>
            <a:r>
              <a:rPr lang="el-GR" sz="2400" dirty="0" smtClean="0"/>
              <a:t>)             </a:t>
            </a:r>
            <a:r>
              <a:rPr lang="en-US" sz="2400" dirty="0" smtClean="0"/>
              <a:t>o</a:t>
            </a:r>
            <a:r>
              <a:rPr lang="el-GR" sz="2400" dirty="0" err="1"/>
              <a:t>πτική</a:t>
            </a:r>
            <a:r>
              <a:rPr lang="el-GR" sz="2400" dirty="0"/>
              <a:t> γωνία αυτού που έχει καθολική εικόνα της Βάσης</a:t>
            </a:r>
          </a:p>
          <a:p>
            <a:pPr marL="0" indent="0" hangingPunct="0">
              <a:buNone/>
            </a:pPr>
            <a:endParaRPr lang="el-GR" sz="2400" b="1" dirty="0" smtClean="0"/>
          </a:p>
          <a:p>
            <a:pPr marL="0" indent="0" hangingPunct="0">
              <a:buNone/>
            </a:pPr>
            <a:r>
              <a:rPr lang="el-GR" sz="2400" b="1" dirty="0" smtClean="0"/>
              <a:t>Διαχειριστής </a:t>
            </a:r>
            <a:r>
              <a:rPr lang="el-GR" sz="2400" b="1" dirty="0"/>
              <a:t>Βάσεως Δεδομένων</a:t>
            </a:r>
            <a:r>
              <a:rPr lang="el-GR" sz="2400" dirty="0"/>
              <a:t> (</a:t>
            </a:r>
            <a:r>
              <a:rPr lang="el-GR" sz="2400" dirty="0" err="1"/>
              <a:t>Data</a:t>
            </a:r>
            <a:r>
              <a:rPr lang="el-GR" sz="2400" dirty="0"/>
              <a:t> </a:t>
            </a:r>
            <a:r>
              <a:rPr lang="el-GR" sz="2400" dirty="0" err="1"/>
              <a:t>Base</a:t>
            </a:r>
            <a:r>
              <a:rPr lang="el-GR" sz="2400" dirty="0"/>
              <a:t> </a:t>
            </a:r>
            <a:r>
              <a:rPr lang="el-GR" sz="2400" dirty="0" err="1"/>
              <a:t>Administrator</a:t>
            </a:r>
            <a:r>
              <a:rPr lang="el-GR" sz="2400" dirty="0"/>
              <a:t>-DBA)</a:t>
            </a:r>
          </a:p>
          <a:p>
            <a:pPr marL="0" indent="0" hangingPunct="0">
              <a:buNone/>
            </a:pPr>
            <a:r>
              <a:rPr lang="el-GR" sz="2400" dirty="0"/>
              <a:t>O DBA έχει την ευθύνη της δημιουργίας του πλαισίου (</a:t>
            </a:r>
            <a:r>
              <a:rPr lang="el-GR" sz="2400" dirty="0" err="1"/>
              <a:t>framework</a:t>
            </a:r>
            <a:r>
              <a:rPr lang="el-GR" sz="2400" dirty="0"/>
              <a:t>) όπου οι χρήστες (προγραμματιστές και τελικοί χρήστες) επεξεργάζονται δεδομένα, "χτίζει " τη βάση δεδομένων (</a:t>
            </a:r>
            <a:r>
              <a:rPr lang="el-GR" sz="2400" dirty="0" err="1"/>
              <a:t>data</a:t>
            </a:r>
            <a:r>
              <a:rPr lang="el-GR" sz="2400" dirty="0"/>
              <a:t> </a:t>
            </a:r>
            <a:r>
              <a:rPr lang="el-GR" sz="2400" dirty="0" err="1"/>
              <a:t>base</a:t>
            </a:r>
            <a:r>
              <a:rPr lang="el-GR" sz="2400" dirty="0" smtClean="0"/>
              <a:t>) </a:t>
            </a:r>
            <a:r>
              <a:rPr lang="el-GR" sz="2400" smtClean="0"/>
              <a:t>της επιχείρησης, </a:t>
            </a:r>
            <a:r>
              <a:rPr lang="el-GR" sz="2400" dirty="0"/>
              <a:t>ορίζει και τροποποιεί τους τύπους δεδομένων (</a:t>
            </a:r>
            <a:r>
              <a:rPr lang="en-US" sz="2400" dirty="0"/>
              <a:t>data</a:t>
            </a:r>
            <a:r>
              <a:rPr lang="el-GR" sz="2400" dirty="0"/>
              <a:t> </a:t>
            </a:r>
            <a:r>
              <a:rPr lang="el-GR" sz="2400" dirty="0" err="1"/>
              <a:t>types</a:t>
            </a:r>
            <a:r>
              <a:rPr lang="el-GR" sz="2400" dirty="0"/>
              <a:t>) των στηλών κ.λπ</a:t>
            </a:r>
            <a:r>
              <a:rPr lang="el-GR" sz="2400" dirty="0" smtClean="0"/>
              <a:t>.</a:t>
            </a:r>
            <a:endParaRPr lang="el-GR"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44</a:t>
            </a:r>
            <a:endParaRPr lang="el-GR" dirty="0"/>
          </a:p>
        </p:txBody>
      </p:sp>
    </p:spTree>
    <p:extLst>
      <p:ext uri="{BB962C8B-B14F-4D97-AF65-F5344CB8AC3E}">
        <p14:creationId xmlns:p14="http://schemas.microsoft.com/office/powerpoint/2010/main" val="1297371759"/>
      </p:ext>
    </p:extLst>
  </p:cSld>
  <p:clrMapOvr>
    <a:masterClrMapping/>
  </p:clrMapOvr>
  <p:transition spd="med"/>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Βασικές έννοιες αρχιτεκτονικής </a:t>
            </a:r>
            <a:r>
              <a:rPr lang="en-US" dirty="0"/>
              <a:t>ANSI/SPARC</a:t>
            </a:r>
            <a:endParaRPr lang="el-GR" dirty="0"/>
          </a:p>
        </p:txBody>
      </p:sp>
      <p:sp>
        <p:nvSpPr>
          <p:cNvPr id="3" name="Content Placeholder 2"/>
          <p:cNvSpPr>
            <a:spLocks noGrp="1"/>
          </p:cNvSpPr>
          <p:nvPr>
            <p:ph idx="1"/>
          </p:nvPr>
        </p:nvSpPr>
        <p:spPr/>
        <p:txBody>
          <a:bodyPr>
            <a:normAutofit fontScale="70000" lnSpcReduction="20000"/>
          </a:bodyPr>
          <a:lstStyle/>
          <a:p>
            <a:pPr marL="357188" lvl="0" indent="-357188" hangingPunct="0">
              <a:buFont typeface="+mj-lt"/>
              <a:buAutoNum type="arabicPeriod" startAt="3"/>
              <a:tabLst>
                <a:tab pos="449263" algn="l"/>
              </a:tabLst>
            </a:pPr>
            <a:r>
              <a:rPr lang="el-GR" b="1" dirty="0"/>
              <a:t>Εξωτερικό επίπεδο </a:t>
            </a:r>
            <a:r>
              <a:rPr lang="el-GR" dirty="0"/>
              <a:t>(</a:t>
            </a:r>
            <a:r>
              <a:rPr lang="el-GR" dirty="0" err="1"/>
              <a:t>external</a:t>
            </a:r>
            <a:r>
              <a:rPr lang="el-GR" dirty="0"/>
              <a:t> </a:t>
            </a:r>
            <a:r>
              <a:rPr lang="el-GR" dirty="0" err="1"/>
              <a:t>level</a:t>
            </a:r>
            <a:r>
              <a:rPr lang="el-GR" dirty="0"/>
              <a:t>) </a:t>
            </a:r>
          </a:p>
          <a:p>
            <a:pPr marL="357188" indent="0" hangingPunct="0">
              <a:buNone/>
            </a:pPr>
            <a:r>
              <a:rPr lang="el-GR" dirty="0"/>
              <a:t>οπτική γωνία των χρηστών. Οι χρήστες ανήκουν στις παρακάτω κατηγορίες:</a:t>
            </a:r>
          </a:p>
          <a:p>
            <a:pPr hangingPunct="0"/>
            <a:endParaRPr lang="el-GR" dirty="0"/>
          </a:p>
          <a:p>
            <a:pPr lvl="0" hangingPunct="0"/>
            <a:r>
              <a:rPr lang="el-GR" b="1" i="1" dirty="0"/>
              <a:t>προγραμματιστές</a:t>
            </a:r>
            <a:r>
              <a:rPr lang="el-GR" dirty="0"/>
              <a:t> που έχουν </a:t>
            </a:r>
            <a:r>
              <a:rPr lang="el-GR" dirty="0" smtClean="0"/>
              <a:t>γλώσσες </a:t>
            </a:r>
            <a:r>
              <a:rPr lang="el-GR" dirty="0"/>
              <a:t>προγραμματισμού στη διάθεσή </a:t>
            </a:r>
            <a:r>
              <a:rPr lang="el-GR" dirty="0" smtClean="0"/>
              <a:t>τους (π.χ. </a:t>
            </a:r>
            <a:r>
              <a:rPr lang="en-US" dirty="0" smtClean="0"/>
              <a:t>Java, C++) </a:t>
            </a:r>
            <a:r>
              <a:rPr lang="el-GR" dirty="0" smtClean="0"/>
              <a:t> </a:t>
            </a:r>
            <a:r>
              <a:rPr lang="el-GR" dirty="0"/>
              <a:t>και το Σ.Δ.Β.Δ. για να δημιουργήσουν και να υποστηρίξουν  τη λειτουργία της Β.Δ.</a:t>
            </a:r>
          </a:p>
          <a:p>
            <a:pPr lvl="0" hangingPunct="0"/>
            <a:r>
              <a:rPr lang="el-GR" b="1" i="1" dirty="0"/>
              <a:t>τελικοί χρήστες</a:t>
            </a:r>
            <a:r>
              <a:rPr lang="el-GR" dirty="0"/>
              <a:t> (</a:t>
            </a:r>
            <a:r>
              <a:rPr lang="el-GR" dirty="0" err="1"/>
              <a:t>end</a:t>
            </a:r>
            <a:r>
              <a:rPr lang="el-GR" dirty="0"/>
              <a:t>-</a:t>
            </a:r>
            <a:r>
              <a:rPr lang="el-GR" dirty="0" err="1"/>
              <a:t>users</a:t>
            </a:r>
            <a:r>
              <a:rPr lang="el-GR" dirty="0"/>
              <a:t>) </a:t>
            </a:r>
            <a:r>
              <a:rPr lang="el-GR" b="1" i="1" dirty="0"/>
              <a:t>που έχουν εξειδικευμένες γνώσεις</a:t>
            </a:r>
            <a:r>
              <a:rPr lang="el-GR" dirty="0"/>
              <a:t> και μπορούν να δημιουργήσουν κάποιες απλές εφαρμογές. Αυτοί  χρησιμοποιούν ειδικές γλώσσες φτιαγμένες στα  μέτρα τους ή και προγράμματα κατασκευής εφαρμογών που αποτελούν τμήμα του Σ.Δ.Β.Δ ή είναι αυτοτελείς συνιστώσες και συνεργάζονται με αυτό. Συνήθως οι γεννήτριες εφαρμογών και εκτυπώσεων (</a:t>
            </a:r>
            <a:r>
              <a:rPr lang="en-US" dirty="0"/>
              <a:t>application generators</a:t>
            </a:r>
            <a:r>
              <a:rPr lang="el-GR" dirty="0"/>
              <a:t> , </a:t>
            </a:r>
            <a:r>
              <a:rPr lang="en-US" dirty="0"/>
              <a:t>report generators</a:t>
            </a:r>
            <a:r>
              <a:rPr lang="el-GR" dirty="0"/>
              <a:t>) υπάγονται σε αυτήν την κατηγορία.</a:t>
            </a:r>
          </a:p>
          <a:p>
            <a:endParaRPr lang="el-GR"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45</a:t>
            </a:r>
            <a:endParaRPr lang="el-GR" dirty="0"/>
          </a:p>
        </p:txBody>
      </p:sp>
    </p:spTree>
    <p:extLst>
      <p:ext uri="{BB962C8B-B14F-4D97-AF65-F5344CB8AC3E}">
        <p14:creationId xmlns:p14="http://schemas.microsoft.com/office/powerpoint/2010/main" val="2718824087"/>
      </p:ext>
    </p:extLst>
  </p:cSld>
  <p:clrMapOvr>
    <a:masterClrMapping/>
  </p:clrMapOvr>
  <p:transition spd="med"/>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Βασικές έννοιες αρχιτεκτονικής </a:t>
            </a:r>
            <a:r>
              <a:rPr lang="en-US" dirty="0"/>
              <a:t>ANSI/SPARC</a:t>
            </a:r>
            <a:endParaRPr lang="el-GR" dirty="0"/>
          </a:p>
        </p:txBody>
      </p:sp>
      <p:sp>
        <p:nvSpPr>
          <p:cNvPr id="3" name="Content Placeholder 2"/>
          <p:cNvSpPr>
            <a:spLocks noGrp="1"/>
          </p:cNvSpPr>
          <p:nvPr>
            <p:ph idx="1"/>
          </p:nvPr>
        </p:nvSpPr>
        <p:spPr/>
        <p:txBody>
          <a:bodyPr>
            <a:normAutofit/>
          </a:bodyPr>
          <a:lstStyle/>
          <a:p>
            <a:pPr lvl="0" hangingPunct="0"/>
            <a:r>
              <a:rPr lang="el-GR" sz="2400" b="1" i="1" dirty="0"/>
              <a:t>τελικοί χρήστες που χρησιμοποιούν προγράμματα εφαρμογής</a:t>
            </a:r>
            <a:r>
              <a:rPr lang="el-GR" sz="2400" dirty="0"/>
              <a:t> φτιαγμένα </a:t>
            </a:r>
            <a:r>
              <a:rPr lang="el-GR" sz="2400" dirty="0" smtClean="0"/>
              <a:t>από </a:t>
            </a:r>
            <a:r>
              <a:rPr lang="el-GR" sz="2400" dirty="0"/>
              <a:t>τους προγραμματιστές για εισαγωγή και αναζήτηση στοιχείων </a:t>
            </a:r>
            <a:r>
              <a:rPr lang="el-GR" sz="2400" dirty="0" smtClean="0"/>
              <a:t>από </a:t>
            </a:r>
            <a:r>
              <a:rPr lang="el-GR" sz="2400" dirty="0"/>
              <a:t>τη Β.Δ.</a:t>
            </a:r>
          </a:p>
          <a:p>
            <a:pPr hangingPunct="0"/>
            <a:endParaRPr lang="el-GR" sz="2400" dirty="0"/>
          </a:p>
          <a:p>
            <a:pPr hangingPunct="0"/>
            <a:r>
              <a:rPr lang="el-GR" sz="2400" dirty="0" err="1"/>
              <a:t>Ολοι</a:t>
            </a:r>
            <a:r>
              <a:rPr lang="el-GR" sz="2400" dirty="0"/>
              <a:t> αυτοί οι χρήστες δεν ενδιαφέρονται για ολόκληρη τη βάση δεδομένων αλλά για τμήματά της. Δηλαδή, βλέπουν τη βάση σαν το σύνολο των </a:t>
            </a:r>
            <a:r>
              <a:rPr lang="el-GR" sz="2400" dirty="0" smtClean="0"/>
              <a:t>δεδομένων </a:t>
            </a:r>
            <a:r>
              <a:rPr lang="el-GR" sz="2400" dirty="0"/>
              <a:t>που τους ενδιαφέρει.</a:t>
            </a:r>
          </a:p>
          <a:p>
            <a:pPr hangingPunct="0"/>
            <a:r>
              <a:rPr lang="el-GR" sz="2400" dirty="0"/>
              <a:t>Συχνά η βάση δεδομένων σε εξωτερικό επίπεδο (</a:t>
            </a:r>
            <a:r>
              <a:rPr lang="el-GR" sz="2400" dirty="0" err="1"/>
              <a:t>external</a:t>
            </a:r>
            <a:r>
              <a:rPr lang="el-GR" sz="2400" dirty="0"/>
              <a:t> </a:t>
            </a:r>
            <a:r>
              <a:rPr lang="el-GR" sz="2400" dirty="0" err="1"/>
              <a:t>level</a:t>
            </a:r>
            <a:r>
              <a:rPr lang="el-GR" sz="2400" dirty="0"/>
              <a:t>) λέγεται λογική (</a:t>
            </a:r>
            <a:r>
              <a:rPr lang="el-GR" sz="2400" dirty="0" err="1"/>
              <a:t>logical</a:t>
            </a:r>
            <a:r>
              <a:rPr lang="el-GR" sz="2400" dirty="0"/>
              <a:t> </a:t>
            </a:r>
            <a:r>
              <a:rPr lang="el-GR" sz="2400" dirty="0" err="1"/>
              <a:t>data</a:t>
            </a:r>
            <a:r>
              <a:rPr lang="el-GR" sz="2400" dirty="0"/>
              <a:t> </a:t>
            </a:r>
            <a:r>
              <a:rPr lang="el-GR" sz="2400" dirty="0" err="1"/>
              <a:t>base</a:t>
            </a:r>
            <a:r>
              <a:rPr lang="el-GR" sz="2400" dirty="0"/>
              <a:t> ) και σε Καθολικό επίπεδο (</a:t>
            </a:r>
            <a:r>
              <a:rPr lang="el-GR" sz="2400" dirty="0" err="1"/>
              <a:t>conceptual</a:t>
            </a:r>
            <a:r>
              <a:rPr lang="el-GR" sz="2400" dirty="0"/>
              <a:t> </a:t>
            </a:r>
            <a:r>
              <a:rPr lang="el-GR" sz="2400" dirty="0" err="1"/>
              <a:t>level</a:t>
            </a:r>
            <a:r>
              <a:rPr lang="el-GR" sz="2400" dirty="0"/>
              <a:t>) φυσική ( </a:t>
            </a:r>
            <a:r>
              <a:rPr lang="el-GR" sz="2400" dirty="0" err="1"/>
              <a:t>physical</a:t>
            </a:r>
            <a:r>
              <a:rPr lang="el-GR" sz="2400" dirty="0"/>
              <a:t> </a:t>
            </a:r>
            <a:r>
              <a:rPr lang="en-US" sz="2400" dirty="0" smtClean="0"/>
              <a:t>or stored </a:t>
            </a:r>
            <a:r>
              <a:rPr lang="el-GR" sz="2400" dirty="0" err="1" smtClean="0"/>
              <a:t>data</a:t>
            </a:r>
            <a:r>
              <a:rPr lang="el-GR" sz="2400" dirty="0" smtClean="0"/>
              <a:t> </a:t>
            </a:r>
            <a:r>
              <a:rPr lang="el-GR" sz="2400" dirty="0" err="1"/>
              <a:t>base</a:t>
            </a:r>
            <a:r>
              <a:rPr lang="el-GR" sz="2400" dirty="0"/>
              <a:t>).</a:t>
            </a:r>
          </a:p>
          <a:p>
            <a:endParaRPr lang="el-GR" sz="24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46</a:t>
            </a:r>
            <a:endParaRPr lang="el-GR" dirty="0"/>
          </a:p>
        </p:txBody>
      </p:sp>
    </p:spTree>
    <p:extLst>
      <p:ext uri="{BB962C8B-B14F-4D97-AF65-F5344CB8AC3E}">
        <p14:creationId xmlns:p14="http://schemas.microsoft.com/office/powerpoint/2010/main" val="2757454051"/>
      </p:ext>
    </p:extLst>
  </p:cSld>
  <p:clrMapOvr>
    <a:masterClrMapping/>
  </p:clrMapOvr>
  <p:transition spd="med"/>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Υπογλώσσα </a:t>
            </a:r>
            <a:r>
              <a:rPr lang="el-GR" dirty="0" smtClean="0"/>
              <a:t>Δεδομένων</a:t>
            </a:r>
            <a:endParaRPr lang="el-GR" dirty="0"/>
          </a:p>
        </p:txBody>
      </p:sp>
      <p:sp>
        <p:nvSpPr>
          <p:cNvPr id="3" name="Content Placeholder 2"/>
          <p:cNvSpPr>
            <a:spLocks noGrp="1"/>
          </p:cNvSpPr>
          <p:nvPr>
            <p:ph idx="1"/>
          </p:nvPr>
        </p:nvSpPr>
        <p:spPr/>
        <p:txBody>
          <a:bodyPr>
            <a:normAutofit fontScale="70000" lnSpcReduction="20000"/>
          </a:bodyPr>
          <a:lstStyle/>
          <a:p>
            <a:pPr marL="0" indent="0" hangingPunct="0">
              <a:buNone/>
            </a:pPr>
            <a:r>
              <a:rPr lang="el-GR" dirty="0" smtClean="0"/>
              <a:t>Η </a:t>
            </a:r>
            <a:r>
              <a:rPr lang="el-GR" dirty="0"/>
              <a:t>ΥΔ είναι μία γλώσσα ορισμού και διαχείρισης βάσης δεδομένων και αποτελείται </a:t>
            </a:r>
            <a:r>
              <a:rPr lang="el-GR" dirty="0" smtClean="0"/>
              <a:t>από </a:t>
            </a:r>
            <a:r>
              <a:rPr lang="el-GR" dirty="0"/>
              <a:t>δύο συνιστώσες:</a:t>
            </a:r>
          </a:p>
          <a:p>
            <a:pPr marL="0" indent="0" hangingPunct="0">
              <a:buNone/>
            </a:pPr>
            <a:r>
              <a:rPr lang="el-GR" dirty="0"/>
              <a:t> </a:t>
            </a:r>
          </a:p>
          <a:p>
            <a:pPr marL="514350" indent="-514350" hangingPunct="0">
              <a:buFont typeface="+mj-lt"/>
              <a:buAutoNum type="arabicPeriod"/>
            </a:pPr>
            <a:r>
              <a:rPr lang="el-GR" b="1" dirty="0" smtClean="0"/>
              <a:t>Γλώσσα </a:t>
            </a:r>
            <a:r>
              <a:rPr lang="el-GR" b="1" dirty="0"/>
              <a:t>Ορισμού Δεδομένων</a:t>
            </a:r>
            <a:r>
              <a:rPr lang="el-GR" dirty="0"/>
              <a:t>-ΓΟΔ (DDL-data definition language) που μας επιτρέπει να ορίζουμε μιά βάση δεδομένων, τους πίνακές της </a:t>
            </a:r>
            <a:r>
              <a:rPr lang="el-GR" dirty="0" smtClean="0"/>
              <a:t>κ.λπ.</a:t>
            </a:r>
            <a:endParaRPr lang="el-GR" dirty="0"/>
          </a:p>
          <a:p>
            <a:pPr marL="514350" indent="-514350" hangingPunct="0">
              <a:buFont typeface="+mj-lt"/>
              <a:buAutoNum type="arabicPeriod"/>
            </a:pPr>
            <a:endParaRPr lang="el-GR" dirty="0"/>
          </a:p>
          <a:p>
            <a:pPr marL="514350" lvl="0" indent="-514350" hangingPunct="0">
              <a:buFont typeface="+mj-lt"/>
              <a:buAutoNum type="arabicPeriod"/>
            </a:pPr>
            <a:r>
              <a:rPr lang="el-GR" b="1" dirty="0"/>
              <a:t>Γλώσσα Χειρισμού (ή Επεξεργασίας) Δεδομένων</a:t>
            </a:r>
            <a:r>
              <a:rPr lang="el-GR" dirty="0"/>
              <a:t> -ΓΧΔ (data manipulation language - DML) που μας επιτρέπει να διαχειριζόμαστε τα στοιχεία (των πινάκων, των ευρετηρίων </a:t>
            </a:r>
            <a:r>
              <a:rPr lang="el-GR" dirty="0" smtClean="0"/>
              <a:t>κ.λπ. </a:t>
            </a:r>
            <a:r>
              <a:rPr lang="el-GR" dirty="0"/>
              <a:t>) της βάσης δεδομένων που δημιουργήσαμε με τη ΓΟΔ.</a:t>
            </a:r>
          </a:p>
          <a:p>
            <a:pPr marL="0" indent="0" hangingPunct="0">
              <a:buNone/>
            </a:pPr>
            <a:r>
              <a:rPr lang="el-GR" dirty="0"/>
              <a:t> </a:t>
            </a:r>
          </a:p>
          <a:p>
            <a:pPr marL="0" indent="0" hangingPunct="0">
              <a:buNone/>
            </a:pPr>
            <a:r>
              <a:rPr lang="el-GR" dirty="0"/>
              <a:t>Στην </a:t>
            </a:r>
            <a:r>
              <a:rPr lang="el-GR" dirty="0" err="1"/>
              <a:t>υπογλώσσα</a:t>
            </a:r>
            <a:r>
              <a:rPr lang="el-GR" dirty="0"/>
              <a:t> δεδομένων πρέπει να προσθέσουμε και τη</a:t>
            </a:r>
          </a:p>
          <a:p>
            <a:pPr marL="514350" lvl="0" indent="-514350" hangingPunct="0">
              <a:buFont typeface="+mj-lt"/>
              <a:buAutoNum type="arabicPeriod" startAt="3"/>
            </a:pPr>
            <a:r>
              <a:rPr lang="el-GR" b="1" dirty="0"/>
              <a:t>Γλώσσα Ελέγχου Δεδομένων</a:t>
            </a:r>
            <a:r>
              <a:rPr lang="el-GR" dirty="0"/>
              <a:t> - ΓΕΔ  (</a:t>
            </a:r>
            <a:r>
              <a:rPr lang="en-US" dirty="0"/>
              <a:t>DCL</a:t>
            </a:r>
            <a:r>
              <a:rPr lang="el-GR" dirty="0"/>
              <a:t> - </a:t>
            </a:r>
            <a:r>
              <a:rPr lang="en-US" dirty="0"/>
              <a:t>data control language</a:t>
            </a:r>
            <a:r>
              <a:rPr lang="el-GR" dirty="0"/>
              <a:t>) που μας επιτρέπει να ελέγχουμε και να εξασφαλίζουμε την ασφάλεια ενός συστήματος βάσεων </a:t>
            </a:r>
            <a:r>
              <a:rPr lang="el-GR" dirty="0" smtClean="0"/>
              <a:t>δεδομένων.</a:t>
            </a:r>
            <a:endParaRPr lang="el-GR" dirty="0"/>
          </a:p>
          <a:p>
            <a:pPr marL="0" indent="0">
              <a:buNone/>
            </a:pPr>
            <a:endParaRPr lang="el-GR"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47</a:t>
            </a:r>
            <a:endParaRPr lang="el-GR" dirty="0"/>
          </a:p>
        </p:txBody>
      </p:sp>
    </p:spTree>
    <p:extLst>
      <p:ext uri="{BB962C8B-B14F-4D97-AF65-F5344CB8AC3E}">
        <p14:creationId xmlns:p14="http://schemas.microsoft.com/office/powerpoint/2010/main" val="1109055584"/>
      </p:ext>
    </p:extLst>
  </p:cSld>
  <p:clrMapOvr>
    <a:masterClrMapping/>
  </p:clrMapOvr>
  <p:transition spd="med"/>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440160"/>
          </a:xfrm>
        </p:spPr>
        <p:txBody>
          <a:bodyPr>
            <a:normAutofit fontScale="90000"/>
          </a:bodyPr>
          <a:lstStyle/>
          <a:p>
            <a:r>
              <a:rPr lang="el-GR" dirty="0" smtClean="0">
                <a:solidFill>
                  <a:schemeClr val="accent4"/>
                </a:solidFill>
              </a:rPr>
              <a:t>   Καθολικό σχήμα, εσωτερικό σχήμα και εξωτερικές όψεις της </a:t>
            </a:r>
            <a:br>
              <a:rPr lang="el-GR" dirty="0" smtClean="0">
                <a:solidFill>
                  <a:schemeClr val="accent4"/>
                </a:solidFill>
              </a:rPr>
            </a:br>
            <a:r>
              <a:rPr lang="el-GR" dirty="0" smtClean="0">
                <a:solidFill>
                  <a:schemeClr val="accent4"/>
                </a:solidFill>
              </a:rPr>
              <a:t>σχεσιακής βάσης δεδομένων</a:t>
            </a:r>
            <a:endParaRPr lang="el-GR"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48</a:t>
            </a:fld>
            <a:endParaRPr lang="el-GR"/>
          </a:p>
        </p:txBody>
      </p:sp>
      <p:sp>
        <p:nvSpPr>
          <p:cNvPr id="3" name="Rectangle 2"/>
          <p:cNvSpPr/>
          <p:nvPr/>
        </p:nvSpPr>
        <p:spPr>
          <a:xfrm>
            <a:off x="113381" y="1844824"/>
            <a:ext cx="7554963" cy="5262979"/>
          </a:xfrm>
          <a:prstGeom prst="rect">
            <a:avLst/>
          </a:prstGeom>
        </p:spPr>
        <p:txBody>
          <a:bodyPr wrap="square">
            <a:spAutoFit/>
          </a:bodyPr>
          <a:lstStyle/>
          <a:p>
            <a:r>
              <a:rPr lang="el-GR" altLang="el-GR" sz="2400" b="1" dirty="0" smtClean="0">
                <a:solidFill>
                  <a:schemeClr val="accent4"/>
                </a:solidFill>
                <a:cs typeface="Arial" charset="0"/>
              </a:rPr>
              <a:t>Πρέπει να μάθετε καλά τις έννοιες</a:t>
            </a:r>
            <a:r>
              <a:rPr lang="en-US" altLang="el-GR" sz="2400" b="1" dirty="0" smtClean="0">
                <a:solidFill>
                  <a:schemeClr val="accent4"/>
                </a:solidFill>
                <a:cs typeface="Arial" charset="0"/>
              </a:rPr>
              <a:t>:</a:t>
            </a:r>
            <a:endParaRPr lang="en-US" altLang="el-GR" sz="2400" b="1" dirty="0">
              <a:solidFill>
                <a:schemeClr val="accent4"/>
              </a:solidFill>
              <a:cs typeface="Arial" charset="0"/>
            </a:endParaRPr>
          </a:p>
          <a:p>
            <a:pPr marL="357188" indent="0">
              <a:buNone/>
            </a:pPr>
            <a:r>
              <a:rPr lang="el-GR" altLang="el-GR" sz="2400" dirty="0" smtClean="0">
                <a:cs typeface="Arial" charset="0"/>
              </a:rPr>
              <a:t>Καθολικό σχήμα, όλοι οι πίνακες της</a:t>
            </a:r>
            <a:endParaRPr lang="en-US" altLang="el-GR" sz="2400" dirty="0" smtClean="0">
              <a:cs typeface="Arial" charset="0"/>
            </a:endParaRPr>
          </a:p>
          <a:p>
            <a:pPr marL="357188" indent="0">
              <a:buNone/>
            </a:pPr>
            <a:r>
              <a:rPr lang="en-US" altLang="el-GR" sz="2400" dirty="0" smtClean="0">
                <a:cs typeface="Arial" charset="0"/>
              </a:rPr>
              <a:t>  </a:t>
            </a:r>
            <a:r>
              <a:rPr lang="el-GR" altLang="el-GR" sz="2400" dirty="0" smtClean="0">
                <a:cs typeface="Arial" charset="0"/>
              </a:rPr>
              <a:t> βάσης μας</a:t>
            </a:r>
            <a:endParaRPr lang="en-US" altLang="el-GR" sz="2400" dirty="0" smtClean="0">
              <a:cs typeface="Arial" charset="0"/>
            </a:endParaRPr>
          </a:p>
          <a:p>
            <a:pPr marL="357188" indent="0">
              <a:buNone/>
            </a:pPr>
            <a:r>
              <a:rPr lang="el-GR" altLang="el-GR" sz="2400" dirty="0" smtClean="0">
                <a:cs typeface="Arial" charset="0"/>
              </a:rPr>
              <a:t>Εξωτερικά σχήματα ή όψεις, κάθε </a:t>
            </a:r>
            <a:endParaRPr lang="en-US" altLang="el-GR" sz="2400" dirty="0" smtClean="0">
              <a:cs typeface="Arial" charset="0"/>
            </a:endParaRPr>
          </a:p>
          <a:p>
            <a:pPr marL="357188" indent="0">
              <a:buNone/>
            </a:pPr>
            <a:r>
              <a:rPr lang="en-US" altLang="el-GR" sz="2400" dirty="0" smtClean="0">
                <a:cs typeface="Arial" charset="0"/>
              </a:rPr>
              <a:t>   </a:t>
            </a:r>
            <a:r>
              <a:rPr lang="el-GR" altLang="el-GR" sz="2400" dirty="0" smtClean="0">
                <a:cs typeface="Arial" charset="0"/>
              </a:rPr>
              <a:t>χρήστης βλέπει τους «δικούς» του </a:t>
            </a:r>
            <a:endParaRPr lang="en-US" altLang="el-GR" sz="2400" dirty="0" smtClean="0">
              <a:cs typeface="Arial" charset="0"/>
            </a:endParaRPr>
          </a:p>
          <a:p>
            <a:pPr marL="357188" indent="0">
              <a:buNone/>
            </a:pPr>
            <a:r>
              <a:rPr lang="en-US" altLang="el-GR" sz="2400" dirty="0" smtClean="0">
                <a:cs typeface="Arial" charset="0"/>
              </a:rPr>
              <a:t>   </a:t>
            </a:r>
            <a:r>
              <a:rPr lang="el-GR" altLang="el-GR" sz="2400" dirty="0" smtClean="0">
                <a:cs typeface="Arial" charset="0"/>
              </a:rPr>
              <a:t>πίνακες, όχι όλη τη βάση</a:t>
            </a:r>
            <a:endParaRPr lang="en-US" altLang="el-GR" sz="2400" dirty="0" smtClean="0">
              <a:cs typeface="Arial" charset="0"/>
            </a:endParaRPr>
          </a:p>
          <a:p>
            <a:pPr marL="357188" indent="0">
              <a:buNone/>
            </a:pPr>
            <a:r>
              <a:rPr lang="el-GR" altLang="el-GR" sz="2400" dirty="0" smtClean="0">
                <a:cs typeface="Arial" charset="0"/>
              </a:rPr>
              <a:t>Εσωτερικό σχήμα, ευρετήρια κ.λπ. που μας βοηθούν να βρίσκουμε γρηγορότερα τα δεδομένα που μας ενδιαφέρουν (επιταχύνουν την εκτέλεση των εντολών </a:t>
            </a:r>
            <a:r>
              <a:rPr lang="en-US" altLang="el-GR" sz="2400" dirty="0" smtClean="0">
                <a:cs typeface="Arial" charset="0"/>
              </a:rPr>
              <a:t>SELECT</a:t>
            </a:r>
            <a:r>
              <a:rPr lang="el-GR" altLang="el-GR" sz="2400" dirty="0" smtClean="0">
                <a:cs typeface="Arial" charset="0"/>
              </a:rPr>
              <a:t>)</a:t>
            </a:r>
          </a:p>
          <a:p>
            <a:pPr marL="357188" indent="0">
              <a:buNone/>
            </a:pPr>
            <a:r>
              <a:rPr lang="el-GR" altLang="el-GR" sz="2400" b="1" dirty="0" smtClean="0">
                <a:solidFill>
                  <a:schemeClr val="accent4"/>
                </a:solidFill>
                <a:cs typeface="Arial" charset="0"/>
              </a:rPr>
              <a:t>Επεξήγηση με παράδειγμα</a:t>
            </a:r>
          </a:p>
          <a:p>
            <a:pPr marL="357188" indent="0">
              <a:buNone/>
            </a:pPr>
            <a:r>
              <a:rPr lang="el-GR" altLang="el-GR" sz="2400" dirty="0" smtClean="0">
                <a:solidFill>
                  <a:srgbClr val="000000"/>
                </a:solidFill>
              </a:rPr>
              <a:t>Δείτε τις εντολές που δημιουργούν τα 3 σχήματα.</a:t>
            </a:r>
            <a:endParaRPr lang="el-GR" altLang="el-GR" sz="2400" dirty="0" smtClean="0">
              <a:solidFill>
                <a:srgbClr val="000000"/>
              </a:solidFill>
              <a:cs typeface="Arial" charset="0"/>
            </a:endParaRPr>
          </a:p>
          <a:p>
            <a:pPr marL="357188" indent="0">
              <a:buNone/>
            </a:pPr>
            <a:endParaRPr lang="el-GR" altLang="el-GR" sz="2400" dirty="0" smtClean="0">
              <a:cs typeface="Arial" charset="0"/>
            </a:endParaRPr>
          </a:p>
          <a:p>
            <a:pPr marL="357188" indent="0">
              <a:buNone/>
            </a:pPr>
            <a:endParaRPr lang="el-GR" altLang="el-GR" sz="2400" dirty="0" smtClean="0">
              <a:cs typeface="Arial" charset="0"/>
            </a:endParaRPr>
          </a:p>
        </p:txBody>
      </p:sp>
      <p:sp>
        <p:nvSpPr>
          <p:cNvPr id="6" name="Content Placeholder 5"/>
          <p:cNvSpPr>
            <a:spLocks noGrp="1"/>
          </p:cNvSpPr>
          <p:nvPr>
            <p:ph idx="1"/>
          </p:nvPr>
        </p:nvSpPr>
        <p:spPr/>
        <p:txBody>
          <a:bodyPr/>
          <a:lstStyle/>
          <a:p>
            <a:endParaRPr lang="el-GR" dirty="0"/>
          </a:p>
        </p:txBody>
      </p:sp>
      <p:pic>
        <p:nvPicPr>
          <p:cNvPr id="7" name="Picture 7"/>
          <p:cNvPicPr>
            <a:picLocks noChangeAspect="1" noChangeArrowheads="1"/>
          </p:cNvPicPr>
          <p:nvPr/>
        </p:nvPicPr>
        <p:blipFill>
          <a:blip r:embed="rId2" cstate="print"/>
          <a:srcRect/>
          <a:stretch>
            <a:fillRect/>
          </a:stretch>
        </p:blipFill>
        <p:spPr bwMode="auto">
          <a:xfrm>
            <a:off x="120824" y="507901"/>
            <a:ext cx="1066800" cy="904875"/>
          </a:xfrm>
          <a:prstGeom prst="rect">
            <a:avLst/>
          </a:prstGeom>
          <a:noFill/>
          <a:ln w="9525">
            <a:noFill/>
            <a:round/>
            <a:headEnd/>
            <a:tailEnd/>
          </a:ln>
        </p:spPr>
      </p:pic>
    </p:spTree>
    <p:extLst>
      <p:ext uri="{BB962C8B-B14F-4D97-AF65-F5344CB8AC3E}">
        <p14:creationId xmlns:p14="http://schemas.microsoft.com/office/powerpoint/2010/main" val="1674511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l-GR" dirty="0"/>
              <a:t>Λέξεις </a:t>
            </a:r>
            <a:r>
              <a:rPr lang="el-GR" altLang="el-GR" dirty="0" smtClean="0"/>
              <a:t>κλειδιά</a:t>
            </a:r>
            <a:endParaRPr lang="el-GR" dirty="0"/>
          </a:p>
        </p:txBody>
      </p:sp>
      <p:sp>
        <p:nvSpPr>
          <p:cNvPr id="3" name="Content Placeholder 2"/>
          <p:cNvSpPr>
            <a:spLocks noGrp="1"/>
          </p:cNvSpPr>
          <p:nvPr>
            <p:ph idx="1"/>
          </p:nvPr>
        </p:nvSpPr>
        <p:spPr/>
        <p:txBody>
          <a:bodyPr>
            <a:normAutofit/>
          </a:bodyPr>
          <a:lstStyle/>
          <a:p>
            <a:r>
              <a:rPr lang="el-GR" altLang="el-GR" sz="2800" dirty="0"/>
              <a:t>Βάσεις </a:t>
            </a:r>
            <a:r>
              <a:rPr lang="el-GR" altLang="el-GR" sz="2800" dirty="0" smtClean="0"/>
              <a:t>δεδομένων</a:t>
            </a:r>
          </a:p>
          <a:p>
            <a:r>
              <a:rPr lang="el-GR" altLang="el-GR" sz="2800" dirty="0" smtClean="0"/>
              <a:t>Συστήματα </a:t>
            </a:r>
            <a:r>
              <a:rPr lang="el-GR" altLang="el-GR" sz="2800" dirty="0"/>
              <a:t>Βάσεων </a:t>
            </a:r>
            <a:r>
              <a:rPr lang="el-GR" altLang="el-GR" sz="2800" dirty="0" smtClean="0"/>
              <a:t>Δεδομένων</a:t>
            </a:r>
          </a:p>
          <a:p>
            <a:r>
              <a:rPr lang="el-GR" altLang="el-GR" sz="2800" dirty="0" smtClean="0"/>
              <a:t>Συστήματα </a:t>
            </a:r>
            <a:r>
              <a:rPr lang="el-GR" altLang="el-GR" sz="2800" dirty="0"/>
              <a:t>Διαχείρισης Βάσεων </a:t>
            </a:r>
            <a:r>
              <a:rPr lang="el-GR" altLang="el-GR" sz="2800" dirty="0" smtClean="0"/>
              <a:t>Δεδομένων</a:t>
            </a:r>
          </a:p>
          <a:p>
            <a:r>
              <a:rPr lang="el-GR" altLang="el-GR" sz="2800" dirty="0" smtClean="0"/>
              <a:t>Αρχιτεκτονική </a:t>
            </a:r>
            <a:r>
              <a:rPr lang="el-GR" altLang="el-GR" sz="2800" dirty="0"/>
              <a:t>συστημάτων βάσεων </a:t>
            </a:r>
            <a:r>
              <a:rPr lang="el-GR" altLang="el-GR" sz="2800" dirty="0" smtClean="0"/>
              <a:t>δεδομένων</a:t>
            </a:r>
          </a:p>
          <a:p>
            <a:r>
              <a:rPr lang="el-GR" altLang="el-GR" sz="2800" dirty="0" smtClean="0"/>
              <a:t>Ιεραρχικό</a:t>
            </a:r>
            <a:r>
              <a:rPr lang="en-US" altLang="el-GR" sz="2800" dirty="0" smtClean="0"/>
              <a:t> </a:t>
            </a:r>
            <a:r>
              <a:rPr lang="el-GR" altLang="el-GR" sz="2800" dirty="0" smtClean="0"/>
              <a:t>μοντέλο</a:t>
            </a:r>
            <a:endParaRPr lang="en-US" altLang="el-GR" sz="2800" dirty="0" smtClean="0"/>
          </a:p>
          <a:p>
            <a:r>
              <a:rPr lang="el-GR" altLang="el-GR" sz="2800" dirty="0" smtClean="0"/>
              <a:t>Δικτυωτό μοντέλο </a:t>
            </a:r>
            <a:endParaRPr lang="en-US" altLang="el-GR" sz="2800" dirty="0" smtClean="0"/>
          </a:p>
          <a:p>
            <a:r>
              <a:rPr lang="el-GR" altLang="el-GR" sz="2800" dirty="0" smtClean="0"/>
              <a:t>Σχεσιακό </a:t>
            </a:r>
            <a:r>
              <a:rPr lang="el-GR" altLang="el-GR" sz="2800" dirty="0"/>
              <a:t>μοντέλο δεδομένων</a:t>
            </a:r>
          </a:p>
          <a:p>
            <a:endParaRPr lang="el-GR" sz="28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4</a:t>
            </a:r>
            <a:endParaRPr lang="el-GR" dirty="0"/>
          </a:p>
        </p:txBody>
      </p:sp>
    </p:spTree>
    <p:extLst>
      <p:ext uri="{BB962C8B-B14F-4D97-AF65-F5344CB8AC3E}">
        <p14:creationId xmlns:p14="http://schemas.microsoft.com/office/powerpoint/2010/main" val="49174311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3600" dirty="0"/>
              <a:t>Εννοιολογικό ή Καθολικό </a:t>
            </a:r>
            <a:r>
              <a:rPr lang="el-GR" sz="3600" dirty="0" smtClean="0"/>
              <a:t>σχήμα</a:t>
            </a:r>
            <a:endParaRPr lang="el-GR" sz="3600" dirty="0"/>
          </a:p>
        </p:txBody>
      </p:sp>
      <p:sp>
        <p:nvSpPr>
          <p:cNvPr id="5" name="Content Placeholder 4"/>
          <p:cNvSpPr>
            <a:spLocks noGrp="1"/>
          </p:cNvSpPr>
          <p:nvPr>
            <p:ph idx="1"/>
          </p:nvPr>
        </p:nvSpPr>
        <p:spPr/>
        <p:txBody>
          <a:bodyPr>
            <a:normAutofit fontScale="62500" lnSpcReduction="20000"/>
          </a:bodyPr>
          <a:lstStyle/>
          <a:p>
            <a:pPr marL="0" indent="0" hangingPunct="0">
              <a:buNone/>
            </a:pPr>
            <a:r>
              <a:rPr lang="en-US" dirty="0" smtClean="0">
                <a:latin typeface="Courier New" panose="02070309020205020404" pitchFamily="49" charset="0"/>
                <a:cs typeface="Courier New" panose="02070309020205020404" pitchFamily="49" charset="0"/>
              </a:rPr>
              <a:t>CREATE </a:t>
            </a:r>
            <a:r>
              <a:rPr lang="en-US" dirty="0">
                <a:latin typeface="Courier New" panose="02070309020205020404" pitchFamily="49" charset="0"/>
                <a:cs typeface="Courier New" panose="02070309020205020404" pitchFamily="49" charset="0"/>
              </a:rPr>
              <a:t>TABLE </a:t>
            </a:r>
            <a:r>
              <a:rPr lang="en-US" dirty="0" smtClean="0">
                <a:latin typeface="Courier New" panose="02070309020205020404" pitchFamily="49" charset="0"/>
                <a:cs typeface="Courier New" panose="02070309020205020404" pitchFamily="49" charset="0"/>
              </a:rPr>
              <a:t>DEPT</a:t>
            </a:r>
            <a:r>
              <a:rPr lang="el-GR" dirty="0" smtClean="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(DEPTNO </a:t>
            </a:r>
            <a:r>
              <a:rPr lang="en-US" dirty="0">
                <a:latin typeface="Courier New" panose="02070309020205020404" pitchFamily="49" charset="0"/>
                <a:cs typeface="Courier New" panose="02070309020205020404" pitchFamily="49" charset="0"/>
              </a:rPr>
              <a:t>NUMBER(2),</a:t>
            </a:r>
            <a:endParaRPr lang="el-GR" dirty="0">
              <a:latin typeface="Courier New" panose="02070309020205020404" pitchFamily="49" charset="0"/>
              <a:cs typeface="Courier New" panose="02070309020205020404" pitchFamily="49" charset="0"/>
            </a:endParaRPr>
          </a:p>
          <a:p>
            <a:pPr marL="2774950" indent="0" hangingPunct="0">
              <a:buNone/>
            </a:pPr>
            <a:r>
              <a:rPr lang="en-US" dirty="0" smtClean="0">
                <a:latin typeface="Courier New" panose="02070309020205020404" pitchFamily="49" charset="0"/>
                <a:cs typeface="Courier New" panose="02070309020205020404" pitchFamily="49" charset="0"/>
              </a:rPr>
              <a:t>DNAME </a:t>
            </a:r>
            <a:r>
              <a:rPr lang="en-US" dirty="0">
                <a:latin typeface="Courier New" panose="02070309020205020404" pitchFamily="49" charset="0"/>
                <a:cs typeface="Courier New" panose="02070309020205020404" pitchFamily="49" charset="0"/>
              </a:rPr>
              <a:t>CHAR(14),</a:t>
            </a:r>
            <a:endParaRPr lang="el-GR" dirty="0">
              <a:latin typeface="Courier New" panose="02070309020205020404" pitchFamily="49" charset="0"/>
              <a:cs typeface="Courier New" panose="02070309020205020404" pitchFamily="49" charset="0"/>
            </a:endParaRPr>
          </a:p>
          <a:p>
            <a:pPr marL="2774950" indent="0" hangingPunct="0">
              <a:buNone/>
            </a:pPr>
            <a:r>
              <a:rPr lang="en-US" dirty="0" smtClean="0">
                <a:latin typeface="Courier New" panose="02070309020205020404" pitchFamily="49" charset="0"/>
                <a:cs typeface="Courier New" panose="02070309020205020404" pitchFamily="49" charset="0"/>
              </a:rPr>
              <a:t>CHAR(13</a:t>
            </a:r>
            <a:r>
              <a:rPr lang="en-US" dirty="0">
                <a:latin typeface="Courier New" panose="02070309020205020404" pitchFamily="49" charset="0"/>
                <a:cs typeface="Courier New" panose="02070309020205020404" pitchFamily="49" charset="0"/>
              </a:rPr>
              <a:t>));</a:t>
            </a:r>
            <a:endParaRPr lang="el-GR" dirty="0">
              <a:latin typeface="Courier New" panose="02070309020205020404" pitchFamily="49" charset="0"/>
              <a:cs typeface="Courier New" panose="02070309020205020404" pitchFamily="49" charset="0"/>
            </a:endParaRPr>
          </a:p>
          <a:p>
            <a:pPr marL="0" indent="0" hangingPunct="0">
              <a:buNone/>
            </a:pPr>
            <a:r>
              <a:rPr lang="en-US" dirty="0">
                <a:latin typeface="Courier New" panose="02070309020205020404" pitchFamily="49" charset="0"/>
                <a:cs typeface="Courier New" panose="02070309020205020404" pitchFamily="49" charset="0"/>
              </a:rPr>
              <a:t>CREATE TABLE EMP </a:t>
            </a:r>
            <a:r>
              <a:rPr lang="el-GR" dirty="0" smtClean="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(EMPNO </a:t>
            </a:r>
            <a:r>
              <a:rPr lang="en-US" dirty="0">
                <a:latin typeface="Courier New" panose="02070309020205020404" pitchFamily="49" charset="0"/>
                <a:cs typeface="Courier New" panose="02070309020205020404" pitchFamily="49" charset="0"/>
              </a:rPr>
              <a:t>NUMBER(4) NOT NULL,</a:t>
            </a:r>
            <a:endParaRPr lang="el-GR" dirty="0">
              <a:latin typeface="Courier New" panose="02070309020205020404" pitchFamily="49" charset="0"/>
              <a:cs typeface="Courier New" panose="02070309020205020404" pitchFamily="49" charset="0"/>
            </a:endParaRPr>
          </a:p>
          <a:p>
            <a:pPr marL="0" indent="2774950" hangingPunct="0">
              <a:buNone/>
            </a:pPr>
            <a:r>
              <a:rPr lang="en-US" dirty="0" smtClean="0">
                <a:latin typeface="Courier New" panose="02070309020205020404" pitchFamily="49" charset="0"/>
                <a:cs typeface="Courier New" panose="02070309020205020404" pitchFamily="49" charset="0"/>
              </a:rPr>
              <a:t>ENAME </a:t>
            </a:r>
            <a:r>
              <a:rPr lang="en-US" dirty="0">
                <a:latin typeface="Courier New" panose="02070309020205020404" pitchFamily="49" charset="0"/>
                <a:cs typeface="Courier New" panose="02070309020205020404" pitchFamily="49" charset="0"/>
              </a:rPr>
              <a:t>CHAR(10),</a:t>
            </a:r>
            <a:endParaRPr lang="el-GR" dirty="0">
              <a:latin typeface="Courier New" panose="02070309020205020404" pitchFamily="49" charset="0"/>
              <a:cs typeface="Courier New" panose="02070309020205020404" pitchFamily="49" charset="0"/>
            </a:endParaRPr>
          </a:p>
          <a:p>
            <a:pPr marL="0" indent="2774950" hangingPunct="0">
              <a:buNone/>
            </a:pPr>
            <a:r>
              <a:rPr lang="en-US" dirty="0" smtClean="0">
                <a:latin typeface="Courier New" panose="02070309020205020404" pitchFamily="49" charset="0"/>
                <a:cs typeface="Courier New" panose="02070309020205020404" pitchFamily="49" charset="0"/>
              </a:rPr>
              <a:t>JOB </a:t>
            </a:r>
            <a:r>
              <a:rPr lang="en-US" dirty="0">
                <a:latin typeface="Courier New" panose="02070309020205020404" pitchFamily="49" charset="0"/>
                <a:cs typeface="Courier New" panose="02070309020205020404" pitchFamily="49" charset="0"/>
              </a:rPr>
              <a:t>CHAR(9),</a:t>
            </a:r>
            <a:endParaRPr lang="el-GR" dirty="0">
              <a:latin typeface="Courier New" panose="02070309020205020404" pitchFamily="49" charset="0"/>
              <a:cs typeface="Courier New" panose="02070309020205020404" pitchFamily="49" charset="0"/>
            </a:endParaRPr>
          </a:p>
          <a:p>
            <a:pPr marL="0" indent="2774950" hangingPunct="0">
              <a:buNone/>
            </a:pPr>
            <a:r>
              <a:rPr lang="en-US" dirty="0" smtClean="0">
                <a:latin typeface="Courier New" panose="02070309020205020404" pitchFamily="49" charset="0"/>
                <a:cs typeface="Courier New" panose="02070309020205020404" pitchFamily="49" charset="0"/>
              </a:rPr>
              <a:t>MGR </a:t>
            </a:r>
            <a:r>
              <a:rPr lang="en-US" dirty="0">
                <a:latin typeface="Courier New" panose="02070309020205020404" pitchFamily="49" charset="0"/>
                <a:cs typeface="Courier New" panose="02070309020205020404" pitchFamily="49" charset="0"/>
              </a:rPr>
              <a:t>NUMBER(4),</a:t>
            </a:r>
            <a:endParaRPr lang="el-GR" dirty="0">
              <a:latin typeface="Courier New" panose="02070309020205020404" pitchFamily="49" charset="0"/>
              <a:cs typeface="Courier New" panose="02070309020205020404" pitchFamily="49" charset="0"/>
            </a:endParaRPr>
          </a:p>
          <a:p>
            <a:pPr marL="0" indent="2774950" hangingPunct="0">
              <a:buNone/>
            </a:pPr>
            <a:r>
              <a:rPr lang="en-US" dirty="0" smtClean="0">
                <a:latin typeface="Courier New" panose="02070309020205020404" pitchFamily="49" charset="0"/>
                <a:cs typeface="Courier New" panose="02070309020205020404" pitchFamily="49" charset="0"/>
              </a:rPr>
              <a:t>HIREDATE </a:t>
            </a:r>
            <a:r>
              <a:rPr lang="en-US" dirty="0">
                <a:latin typeface="Courier New" panose="02070309020205020404" pitchFamily="49" charset="0"/>
                <a:cs typeface="Courier New" panose="02070309020205020404" pitchFamily="49" charset="0"/>
              </a:rPr>
              <a:t>DATE,</a:t>
            </a:r>
            <a:endParaRPr lang="el-GR" dirty="0">
              <a:latin typeface="Courier New" panose="02070309020205020404" pitchFamily="49" charset="0"/>
              <a:cs typeface="Courier New" panose="02070309020205020404" pitchFamily="49" charset="0"/>
            </a:endParaRPr>
          </a:p>
          <a:p>
            <a:pPr marL="0" indent="2774950" hangingPunct="0">
              <a:buNone/>
            </a:pPr>
            <a:r>
              <a:rPr lang="en-US" dirty="0" smtClean="0">
                <a:latin typeface="Courier New" panose="02070309020205020404" pitchFamily="49" charset="0"/>
                <a:cs typeface="Courier New" panose="02070309020205020404" pitchFamily="49" charset="0"/>
              </a:rPr>
              <a:t>SAL </a:t>
            </a:r>
            <a:r>
              <a:rPr lang="en-US" dirty="0">
                <a:latin typeface="Courier New" panose="02070309020205020404" pitchFamily="49" charset="0"/>
                <a:cs typeface="Courier New" panose="02070309020205020404" pitchFamily="49" charset="0"/>
              </a:rPr>
              <a:t>NUMBER(7,2),</a:t>
            </a:r>
            <a:endParaRPr lang="el-GR" dirty="0">
              <a:latin typeface="Courier New" panose="02070309020205020404" pitchFamily="49" charset="0"/>
              <a:cs typeface="Courier New" panose="02070309020205020404" pitchFamily="49" charset="0"/>
            </a:endParaRPr>
          </a:p>
          <a:p>
            <a:pPr marL="0" indent="2774950" hangingPunct="0">
              <a:buNone/>
            </a:pPr>
            <a:r>
              <a:rPr lang="en-US" dirty="0" smtClean="0">
                <a:latin typeface="Courier New" panose="02070309020205020404" pitchFamily="49" charset="0"/>
                <a:cs typeface="Courier New" panose="02070309020205020404" pitchFamily="49" charset="0"/>
              </a:rPr>
              <a:t>COMM </a:t>
            </a:r>
            <a:r>
              <a:rPr lang="en-US" dirty="0">
                <a:latin typeface="Courier New" panose="02070309020205020404" pitchFamily="49" charset="0"/>
                <a:cs typeface="Courier New" panose="02070309020205020404" pitchFamily="49" charset="0"/>
              </a:rPr>
              <a:t>NUMBER(7,2),</a:t>
            </a:r>
            <a:endParaRPr lang="el-GR" dirty="0">
              <a:latin typeface="Courier New" panose="02070309020205020404" pitchFamily="49" charset="0"/>
              <a:cs typeface="Courier New" panose="02070309020205020404" pitchFamily="49" charset="0"/>
            </a:endParaRPr>
          </a:p>
          <a:p>
            <a:pPr marL="0" indent="2774950" hangingPunct="0">
              <a:buNone/>
            </a:pPr>
            <a:r>
              <a:rPr lang="en-US" dirty="0" smtClean="0">
                <a:latin typeface="Courier New" panose="02070309020205020404" pitchFamily="49" charset="0"/>
                <a:cs typeface="Courier New" panose="02070309020205020404" pitchFamily="49" charset="0"/>
              </a:rPr>
              <a:t>DEPTNO </a:t>
            </a:r>
            <a:r>
              <a:rPr lang="en-US" dirty="0">
                <a:latin typeface="Courier New" panose="02070309020205020404" pitchFamily="49" charset="0"/>
                <a:cs typeface="Courier New" panose="02070309020205020404" pitchFamily="49" charset="0"/>
              </a:rPr>
              <a:t>NUMBER(2),</a:t>
            </a:r>
            <a:endParaRPr lang="el-GR" dirty="0">
              <a:latin typeface="Courier New" panose="02070309020205020404" pitchFamily="49" charset="0"/>
              <a:cs typeface="Courier New" panose="02070309020205020404" pitchFamily="49" charset="0"/>
            </a:endParaRPr>
          </a:p>
          <a:p>
            <a:pPr marL="0" indent="2774950" hangingPunct="0">
              <a:buNone/>
            </a:pPr>
            <a:r>
              <a:rPr lang="en-US" dirty="0" smtClean="0">
                <a:latin typeface="Courier New" panose="02070309020205020404" pitchFamily="49" charset="0"/>
                <a:cs typeface="Courier New" panose="02070309020205020404" pitchFamily="49" charset="0"/>
              </a:rPr>
              <a:t>PROJNO </a:t>
            </a:r>
            <a:r>
              <a:rPr lang="en-US" dirty="0">
                <a:latin typeface="Courier New" panose="02070309020205020404" pitchFamily="49" charset="0"/>
                <a:cs typeface="Courier New" panose="02070309020205020404" pitchFamily="49" charset="0"/>
              </a:rPr>
              <a:t>NUMBER(3));</a:t>
            </a:r>
            <a:endParaRPr lang="el-GR" dirty="0">
              <a:latin typeface="Courier New" panose="02070309020205020404" pitchFamily="49" charset="0"/>
              <a:cs typeface="Courier New" panose="02070309020205020404" pitchFamily="49" charset="0"/>
            </a:endParaRPr>
          </a:p>
          <a:p>
            <a:pPr marL="0" indent="0" hangingPunct="0">
              <a:buNone/>
            </a:pPr>
            <a:r>
              <a:rPr lang="en-US" dirty="0">
                <a:latin typeface="Courier New" panose="02070309020205020404" pitchFamily="49" charset="0"/>
                <a:cs typeface="Courier New" panose="02070309020205020404" pitchFamily="49" charset="0"/>
              </a:rPr>
              <a:t>CREATE TABLE PROJ (PROJNO NUMBER(3) NOT NULL,</a:t>
            </a:r>
            <a:endParaRPr lang="el-GR" dirty="0">
              <a:latin typeface="Courier New" panose="02070309020205020404" pitchFamily="49" charset="0"/>
              <a:cs typeface="Courier New" panose="02070309020205020404" pitchFamily="49" charset="0"/>
            </a:endParaRPr>
          </a:p>
          <a:p>
            <a:pPr marL="0" indent="2774950" hangingPunct="0">
              <a:buNone/>
            </a:pPr>
            <a:r>
              <a:rPr lang="en-US" dirty="0" smtClean="0">
                <a:latin typeface="Courier New" panose="02070309020205020404" pitchFamily="49" charset="0"/>
                <a:cs typeface="Courier New" panose="02070309020205020404" pitchFamily="49" charset="0"/>
              </a:rPr>
              <a:t>PNAME </a:t>
            </a:r>
            <a:r>
              <a:rPr lang="en-US" dirty="0">
                <a:latin typeface="Courier New" panose="02070309020205020404" pitchFamily="49" charset="0"/>
                <a:cs typeface="Courier New" panose="02070309020205020404" pitchFamily="49" charset="0"/>
              </a:rPr>
              <a:t>CHAR(5),</a:t>
            </a:r>
            <a:endParaRPr lang="el-GR" dirty="0">
              <a:latin typeface="Courier New" panose="02070309020205020404" pitchFamily="49" charset="0"/>
              <a:cs typeface="Courier New" panose="02070309020205020404" pitchFamily="49" charset="0"/>
            </a:endParaRPr>
          </a:p>
          <a:p>
            <a:pPr marL="0" indent="2774950" hangingPunct="0">
              <a:buNone/>
            </a:pPr>
            <a:r>
              <a:rPr lang="en-US" dirty="0" smtClean="0">
                <a:latin typeface="Courier New" panose="02070309020205020404" pitchFamily="49" charset="0"/>
                <a:cs typeface="Courier New" panose="02070309020205020404" pitchFamily="49" charset="0"/>
              </a:rPr>
              <a:t>BUDGET </a:t>
            </a:r>
            <a:r>
              <a:rPr lang="en-US" dirty="0">
                <a:latin typeface="Courier New" panose="02070309020205020404" pitchFamily="49" charset="0"/>
                <a:cs typeface="Courier New" panose="02070309020205020404" pitchFamily="49" charset="0"/>
              </a:rPr>
              <a:t>NUMBER (7,2</a:t>
            </a:r>
            <a:r>
              <a:rPr lang="en-US" dirty="0" smtClean="0">
                <a:latin typeface="Courier New" panose="02070309020205020404" pitchFamily="49" charset="0"/>
                <a:cs typeface="Courier New" panose="02070309020205020404" pitchFamily="49" charset="0"/>
              </a:rPr>
              <a:t>));</a:t>
            </a:r>
            <a:endParaRPr lang="el-GR" dirty="0"/>
          </a:p>
          <a:p>
            <a:endParaRPr lang="el-GR" dirty="0"/>
          </a:p>
        </p:txBody>
      </p:sp>
      <p:sp>
        <p:nvSpPr>
          <p:cNvPr id="6" name="Slide Number Placeholder 3"/>
          <p:cNvSpPr>
            <a:spLocks noGrp="1"/>
          </p:cNvSpPr>
          <p:nvPr>
            <p:ph type="sldNum" sz="quarter" idx="12"/>
          </p:nvPr>
        </p:nvSpPr>
        <p:spPr>
          <a:xfrm>
            <a:off x="6553200" y="6356350"/>
            <a:ext cx="2133600" cy="365125"/>
          </a:xfrm>
        </p:spPr>
        <p:txBody>
          <a:bodyPr/>
          <a:lstStyle/>
          <a:p>
            <a:pPr>
              <a:defRPr/>
            </a:pPr>
            <a:r>
              <a:rPr lang="en-US" dirty="0" smtClean="0"/>
              <a:t>49</a:t>
            </a:r>
            <a:endParaRPr lang="el-GR" dirty="0"/>
          </a:p>
        </p:txBody>
      </p:sp>
    </p:spTree>
    <p:extLst>
      <p:ext uri="{BB962C8B-B14F-4D97-AF65-F5344CB8AC3E}">
        <p14:creationId xmlns:p14="http://schemas.microsoft.com/office/powerpoint/2010/main" val="1651050274"/>
      </p:ext>
    </p:extLst>
  </p:cSld>
  <p:clrMapOvr>
    <a:masterClrMapping/>
  </p:clrMapOvr>
  <p:transition spd="med"/>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Εξωτερικό σχήμα</a:t>
            </a:r>
            <a:endParaRPr lang="el-GR" sz="3600" dirty="0"/>
          </a:p>
        </p:txBody>
      </p:sp>
      <p:sp>
        <p:nvSpPr>
          <p:cNvPr id="3" name="Content Placeholder 2"/>
          <p:cNvSpPr>
            <a:spLocks noGrp="1"/>
          </p:cNvSpPr>
          <p:nvPr>
            <p:ph idx="1"/>
          </p:nvPr>
        </p:nvSpPr>
        <p:spPr>
          <a:xfrm>
            <a:off x="457200" y="1196752"/>
            <a:ext cx="8229600" cy="5661248"/>
          </a:xfrm>
        </p:spPr>
        <p:txBody>
          <a:bodyPr>
            <a:noAutofit/>
          </a:bodyPr>
          <a:lstStyle/>
          <a:p>
            <a:pPr hangingPunct="0">
              <a:spcBef>
                <a:spcPts val="0"/>
              </a:spcBef>
            </a:pPr>
            <a:r>
              <a:rPr lang="el-GR" sz="2400" dirty="0" smtClean="0"/>
              <a:t>Εξωτερικό </a:t>
            </a:r>
            <a:r>
              <a:rPr lang="el-GR" sz="2400" dirty="0"/>
              <a:t>σχήμα υπαλλήλων με επικεφαλής τον Ανδρέου</a:t>
            </a:r>
          </a:p>
          <a:p>
            <a:pPr marL="0" indent="0" hangingPunct="0">
              <a:spcBef>
                <a:spcPts val="0"/>
              </a:spcBef>
              <a:buNone/>
            </a:pPr>
            <a:r>
              <a:rPr lang="el-GR" sz="2000" dirty="0"/>
              <a:t> </a:t>
            </a:r>
            <a:r>
              <a:rPr lang="el-GR" sz="2000" dirty="0" smtClean="0"/>
              <a:t>    </a:t>
            </a:r>
            <a:r>
              <a:rPr lang="en-US" sz="2000" dirty="0" smtClean="0">
                <a:latin typeface="Courier New" panose="02070309020205020404" pitchFamily="49" charset="0"/>
                <a:cs typeface="Courier New" panose="02070309020205020404" pitchFamily="49" charset="0"/>
              </a:rPr>
              <a:t>CREATE </a:t>
            </a:r>
            <a:r>
              <a:rPr lang="en-US" sz="2000" dirty="0">
                <a:latin typeface="Courier New" panose="02070309020205020404" pitchFamily="49" charset="0"/>
                <a:cs typeface="Courier New" panose="02070309020205020404" pitchFamily="49" charset="0"/>
              </a:rPr>
              <a:t>VIEW PROJMGR (EMPLOYEE,SALARY)</a:t>
            </a:r>
            <a:endParaRPr lang="el-GR" sz="2000" dirty="0">
              <a:latin typeface="Courier New" panose="02070309020205020404" pitchFamily="49" charset="0"/>
              <a:cs typeface="Courier New" panose="02070309020205020404" pitchFamily="49" charset="0"/>
            </a:endParaRPr>
          </a:p>
          <a:p>
            <a:pPr marL="0" indent="1069975" hangingPunct="0">
              <a:spcBef>
                <a:spcPts val="0"/>
              </a:spcBef>
              <a:buNone/>
            </a:pPr>
            <a:r>
              <a:rPr lang="el-GR" sz="2000" dirty="0" smtClean="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AS </a:t>
            </a:r>
            <a:r>
              <a:rPr lang="en-US" sz="2000" dirty="0">
                <a:latin typeface="Courier New" panose="02070309020205020404" pitchFamily="49" charset="0"/>
                <a:cs typeface="Courier New" panose="02070309020205020404" pitchFamily="49" charset="0"/>
              </a:rPr>
              <a:t>SELECT  ENAME,SAL</a:t>
            </a:r>
            <a:endParaRPr lang="el-GR" sz="2000" dirty="0">
              <a:latin typeface="Courier New" panose="02070309020205020404" pitchFamily="49" charset="0"/>
              <a:cs typeface="Courier New" panose="02070309020205020404" pitchFamily="49" charset="0"/>
            </a:endParaRPr>
          </a:p>
          <a:p>
            <a:pPr marL="0" indent="0" hangingPunct="0">
              <a:spcBef>
                <a:spcPts val="0"/>
              </a:spcBef>
              <a:buNone/>
            </a:pPr>
            <a:r>
              <a:rPr lang="el-GR" sz="2000" dirty="0" smtClean="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FROM   </a:t>
            </a:r>
            <a:r>
              <a:rPr lang="en-US" sz="2000" dirty="0">
                <a:latin typeface="Courier New" panose="02070309020205020404" pitchFamily="49" charset="0"/>
                <a:cs typeface="Courier New" panose="02070309020205020404" pitchFamily="49" charset="0"/>
              </a:rPr>
              <a:t>EMP</a:t>
            </a:r>
            <a:endParaRPr lang="el-GR" sz="2000" dirty="0">
              <a:latin typeface="Courier New" panose="02070309020205020404" pitchFamily="49" charset="0"/>
              <a:cs typeface="Courier New" panose="02070309020205020404" pitchFamily="49" charset="0"/>
            </a:endParaRPr>
          </a:p>
          <a:p>
            <a:pPr marL="0" indent="0" hangingPunct="0">
              <a:spcBef>
                <a:spcPts val="0"/>
              </a:spcBef>
              <a:buNone/>
            </a:pPr>
            <a:r>
              <a:rPr lang="el-GR" sz="2000" dirty="0" smtClean="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WHERE  </a:t>
            </a:r>
            <a:r>
              <a:rPr lang="en-US" sz="2000" dirty="0">
                <a:latin typeface="Courier New" panose="02070309020205020404" pitchFamily="49" charset="0"/>
                <a:cs typeface="Courier New" panose="02070309020205020404" pitchFamily="49" charset="0"/>
              </a:rPr>
              <a:t>EMP.MGR = '</a:t>
            </a:r>
            <a:r>
              <a:rPr lang="el-GR" sz="2000" dirty="0">
                <a:latin typeface="Courier New" panose="02070309020205020404" pitchFamily="49" charset="0"/>
                <a:cs typeface="Courier New" panose="02070309020205020404" pitchFamily="49" charset="0"/>
              </a:rPr>
              <a:t>ΑΝΔΡΕΟΥ Ν</a:t>
            </a:r>
            <a:r>
              <a:rPr lang="en-US" sz="2000" dirty="0" smtClean="0">
                <a:latin typeface="Courier New" panose="02070309020205020404" pitchFamily="49" charset="0"/>
                <a:cs typeface="Courier New" panose="02070309020205020404" pitchFamily="49" charset="0"/>
              </a:rPr>
              <a:t>.';</a:t>
            </a:r>
            <a:endParaRPr lang="el-GR" sz="2000" dirty="0">
              <a:latin typeface="Courier New" panose="02070309020205020404" pitchFamily="49" charset="0"/>
              <a:cs typeface="Courier New" panose="02070309020205020404" pitchFamily="49" charset="0"/>
            </a:endParaRPr>
          </a:p>
          <a:p>
            <a:pPr marL="0" indent="0" hangingPunct="0">
              <a:spcBef>
                <a:spcPts val="0"/>
              </a:spcBef>
              <a:buNone/>
            </a:pPr>
            <a:r>
              <a:rPr lang="en-US" sz="2400" dirty="0"/>
              <a:t> </a:t>
            </a:r>
            <a:endParaRPr lang="el-GR" sz="2400" dirty="0"/>
          </a:p>
          <a:p>
            <a:pPr hangingPunct="0">
              <a:spcBef>
                <a:spcPts val="0"/>
              </a:spcBef>
            </a:pPr>
            <a:r>
              <a:rPr lang="el-GR" sz="2400" dirty="0"/>
              <a:t>Εξωτερικό σχήμα των υπαλλήλων του έργου 100.</a:t>
            </a:r>
          </a:p>
          <a:p>
            <a:pPr marL="0" indent="0" hangingPunct="0">
              <a:spcBef>
                <a:spcPts val="0"/>
              </a:spcBef>
              <a:buNone/>
            </a:pPr>
            <a:r>
              <a:rPr lang="el-GR" sz="2000" dirty="0" smtClean="0">
                <a:latin typeface="Courier New" panose="02070309020205020404" pitchFamily="49" charset="0"/>
                <a:cs typeface="Courier New" panose="02070309020205020404" pitchFamily="49" charset="0"/>
              </a:rPr>
              <a:t>     </a:t>
            </a:r>
            <a:r>
              <a:rPr lang="en-US" sz="2000" dirty="0">
                <a:latin typeface="Courier New" panose="02070309020205020404" pitchFamily="49" charset="0"/>
                <a:cs typeface="Courier New" panose="02070309020205020404" pitchFamily="49" charset="0"/>
              </a:rPr>
              <a:t>CREATE VIEW PROJSTAFF      </a:t>
            </a:r>
            <a:endParaRPr lang="el-GR" sz="2000" dirty="0">
              <a:latin typeface="Courier New" panose="02070309020205020404" pitchFamily="49" charset="0"/>
              <a:cs typeface="Courier New" panose="02070309020205020404" pitchFamily="49" charset="0"/>
            </a:endParaRPr>
          </a:p>
          <a:p>
            <a:pPr marL="0" indent="0" hangingPunct="0">
              <a:spcBef>
                <a:spcPts val="0"/>
              </a:spcBef>
              <a:buNone/>
            </a:pPr>
            <a:r>
              <a:rPr lang="en-US" sz="2000" dirty="0">
                <a:latin typeface="Courier New" panose="02070309020205020404" pitchFamily="49" charset="0"/>
                <a:cs typeface="Courier New" panose="02070309020205020404" pitchFamily="49" charset="0"/>
              </a:rPr>
              <a:t>         (EMPLOYEE,PROJECT,PROJECT_NUMBER)</a:t>
            </a:r>
            <a:endParaRPr lang="el-GR" sz="2000" dirty="0">
              <a:latin typeface="Courier New" panose="02070309020205020404" pitchFamily="49" charset="0"/>
              <a:cs typeface="Courier New" panose="02070309020205020404" pitchFamily="49" charset="0"/>
            </a:endParaRPr>
          </a:p>
          <a:p>
            <a:pPr marL="0" indent="0" hangingPunct="0">
              <a:spcBef>
                <a:spcPts val="0"/>
              </a:spcBef>
              <a:buNone/>
            </a:pPr>
            <a:r>
              <a:rPr lang="en-US" sz="2000" dirty="0">
                <a:latin typeface="Courier New" panose="02070309020205020404" pitchFamily="49" charset="0"/>
                <a:cs typeface="Courier New" panose="02070309020205020404" pitchFamily="49" charset="0"/>
              </a:rPr>
              <a:t>         </a:t>
            </a:r>
            <a:r>
              <a:rPr lang="el-GR" sz="2000" dirty="0" smtClean="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AS  </a:t>
            </a:r>
            <a:r>
              <a:rPr lang="en-US" sz="2000" dirty="0">
                <a:latin typeface="Courier New" panose="02070309020205020404" pitchFamily="49" charset="0"/>
                <a:cs typeface="Courier New" panose="02070309020205020404" pitchFamily="49" charset="0"/>
              </a:rPr>
              <a:t>SELECT ENAME,PNAME,EMP.PROJNO</a:t>
            </a:r>
            <a:endParaRPr lang="el-GR" sz="2000" dirty="0">
              <a:latin typeface="Courier New" panose="02070309020205020404" pitchFamily="49" charset="0"/>
              <a:cs typeface="Courier New" panose="02070309020205020404" pitchFamily="49" charset="0"/>
            </a:endParaRPr>
          </a:p>
          <a:p>
            <a:pPr marL="0" indent="0" hangingPunct="0">
              <a:spcBef>
                <a:spcPts val="0"/>
              </a:spcBef>
              <a:buNone/>
            </a:pPr>
            <a:r>
              <a:rPr lang="en-US" sz="2000" dirty="0">
                <a:latin typeface="Courier New" panose="02070309020205020404" pitchFamily="49" charset="0"/>
                <a:cs typeface="Courier New" panose="02070309020205020404" pitchFamily="49" charset="0"/>
              </a:rPr>
              <a:t>                FROM   EMP,PROJ</a:t>
            </a:r>
            <a:endParaRPr lang="el-GR" sz="2000" dirty="0">
              <a:latin typeface="Courier New" panose="02070309020205020404" pitchFamily="49" charset="0"/>
              <a:cs typeface="Courier New" panose="02070309020205020404" pitchFamily="49" charset="0"/>
            </a:endParaRPr>
          </a:p>
          <a:p>
            <a:pPr marL="0" indent="0" hangingPunct="0">
              <a:spcBef>
                <a:spcPts val="0"/>
              </a:spcBef>
              <a:buNone/>
            </a:pPr>
            <a:r>
              <a:rPr lang="en-US" sz="2000" dirty="0">
                <a:latin typeface="Courier New" panose="02070309020205020404" pitchFamily="49" charset="0"/>
                <a:cs typeface="Courier New" panose="02070309020205020404" pitchFamily="49" charset="0"/>
              </a:rPr>
              <a:t>                WHERE  EMP.PROJNO = PROJ.PROJNO</a:t>
            </a:r>
            <a:endParaRPr lang="el-GR" sz="2000" dirty="0">
              <a:latin typeface="Courier New" panose="02070309020205020404" pitchFamily="49" charset="0"/>
              <a:cs typeface="Courier New" panose="02070309020205020404" pitchFamily="49" charset="0"/>
            </a:endParaRPr>
          </a:p>
          <a:p>
            <a:pPr marL="0" indent="0" hangingPunct="0">
              <a:spcBef>
                <a:spcPts val="0"/>
              </a:spcBef>
              <a:buNone/>
            </a:pPr>
            <a:r>
              <a:rPr lang="en-US" sz="2000" dirty="0">
                <a:latin typeface="Courier New" panose="02070309020205020404" pitchFamily="49" charset="0"/>
                <a:cs typeface="Courier New" panose="02070309020205020404" pitchFamily="49" charset="0"/>
              </a:rPr>
              <a:t>                </a:t>
            </a:r>
            <a:r>
              <a:rPr lang="el-GR" sz="2000" dirty="0">
                <a:latin typeface="Courier New" panose="02070309020205020404" pitchFamily="49" charset="0"/>
                <a:cs typeface="Courier New" panose="02070309020205020404" pitchFamily="49" charset="0"/>
              </a:rPr>
              <a:t>AND    PROJ.PROJNO = </a:t>
            </a:r>
            <a:r>
              <a:rPr lang="el-GR" sz="2000" dirty="0" smtClean="0">
                <a:latin typeface="Courier New" panose="02070309020205020404" pitchFamily="49" charset="0"/>
                <a:cs typeface="Courier New" panose="02070309020205020404" pitchFamily="49" charset="0"/>
              </a:rPr>
              <a:t>100;</a:t>
            </a:r>
            <a:endParaRPr lang="el-GR" sz="2000" dirty="0">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50</a:t>
            </a:r>
            <a:endParaRPr lang="el-GR" dirty="0"/>
          </a:p>
        </p:txBody>
      </p:sp>
    </p:spTree>
    <p:extLst>
      <p:ext uri="{BB962C8B-B14F-4D97-AF65-F5344CB8AC3E}">
        <p14:creationId xmlns:p14="http://schemas.microsoft.com/office/powerpoint/2010/main" val="631248975"/>
      </p:ext>
    </p:extLst>
  </p:cSld>
  <p:clrMapOvr>
    <a:masterClrMapping/>
  </p:clrMapOvr>
  <p:transition spd="med"/>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Εξωτερικό σχήμα</a:t>
            </a:r>
            <a:endParaRPr lang="el-GR" sz="3600" dirty="0"/>
          </a:p>
        </p:txBody>
      </p:sp>
      <p:sp>
        <p:nvSpPr>
          <p:cNvPr id="3" name="Content Placeholder 2"/>
          <p:cNvSpPr>
            <a:spLocks noGrp="1"/>
          </p:cNvSpPr>
          <p:nvPr>
            <p:ph idx="1"/>
          </p:nvPr>
        </p:nvSpPr>
        <p:spPr>
          <a:xfrm>
            <a:off x="457200" y="1196752"/>
            <a:ext cx="8229600" cy="5661248"/>
          </a:xfrm>
        </p:spPr>
        <p:txBody>
          <a:bodyPr>
            <a:normAutofit/>
          </a:bodyPr>
          <a:lstStyle/>
          <a:p>
            <a:pPr hangingPunct="0"/>
            <a:r>
              <a:rPr lang="el-GR" sz="2400" dirty="0" smtClean="0"/>
              <a:t>Εξωτερικό </a:t>
            </a:r>
            <a:r>
              <a:rPr lang="el-GR" sz="2400" dirty="0"/>
              <a:t>σχήμα των υπαλλήλων του Λονδίνου</a:t>
            </a:r>
          </a:p>
          <a:p>
            <a:pPr marL="806450" indent="-806450" hangingPunct="0">
              <a:buNone/>
            </a:pPr>
            <a:r>
              <a:rPr lang="el-GR" sz="2000" dirty="0" smtClean="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CREATE </a:t>
            </a:r>
            <a:r>
              <a:rPr lang="en-US" sz="2000" dirty="0">
                <a:latin typeface="Courier New" panose="02070309020205020404" pitchFamily="49" charset="0"/>
                <a:cs typeface="Courier New" panose="02070309020205020404" pitchFamily="49" charset="0"/>
              </a:rPr>
              <a:t>VIEW LONDON_PROJECTS     </a:t>
            </a:r>
            <a:r>
              <a:rPr lang="el-GR" sz="2000" dirty="0" smtClean="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(PROJECT,EMPLOYEE,EMP_NUMBER,LOCATION</a:t>
            </a:r>
            <a:r>
              <a:rPr lang="en-US" sz="2000" dirty="0">
                <a:latin typeface="Courier New" panose="02070309020205020404" pitchFamily="49" charset="0"/>
                <a:cs typeface="Courier New" panose="02070309020205020404" pitchFamily="49" charset="0"/>
              </a:rPr>
              <a:t>)</a:t>
            </a:r>
            <a:endParaRPr lang="el-GR" sz="2000" dirty="0">
              <a:latin typeface="Courier New" panose="02070309020205020404" pitchFamily="49" charset="0"/>
              <a:cs typeface="Courier New" panose="02070309020205020404" pitchFamily="49" charset="0"/>
            </a:endParaRPr>
          </a:p>
          <a:p>
            <a:pPr marL="0" indent="0" hangingPunct="0">
              <a:buNone/>
            </a:pPr>
            <a:r>
              <a:rPr lang="en-US" sz="2000" dirty="0">
                <a:latin typeface="Courier New" panose="02070309020205020404" pitchFamily="49" charset="0"/>
                <a:cs typeface="Courier New" panose="02070309020205020404" pitchFamily="49" charset="0"/>
              </a:rPr>
              <a:t>      </a:t>
            </a:r>
            <a:r>
              <a:rPr lang="el-GR" sz="2000" dirty="0" smtClean="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a:t>
            </a:r>
            <a:r>
              <a:rPr lang="en-US" sz="2000" dirty="0">
                <a:latin typeface="Courier New" panose="02070309020205020404" pitchFamily="49" charset="0"/>
                <a:cs typeface="Courier New" panose="02070309020205020404" pitchFamily="49" charset="0"/>
              </a:rPr>
              <a:t>AS     SELECT  PNAME,ENAMEE,EMPNO,LOC</a:t>
            </a:r>
            <a:endParaRPr lang="el-GR" sz="2000" dirty="0">
              <a:latin typeface="Courier New" panose="02070309020205020404" pitchFamily="49" charset="0"/>
              <a:cs typeface="Courier New" panose="02070309020205020404" pitchFamily="49" charset="0"/>
            </a:endParaRPr>
          </a:p>
          <a:p>
            <a:pPr marL="0" indent="0" hangingPunct="0">
              <a:buNone/>
            </a:pPr>
            <a:r>
              <a:rPr lang="en-US" sz="2000" dirty="0">
                <a:latin typeface="Courier New" panose="02070309020205020404" pitchFamily="49" charset="0"/>
                <a:cs typeface="Courier New" panose="02070309020205020404" pitchFamily="49" charset="0"/>
              </a:rPr>
              <a:t>                 FROM   PROJ,EMP,DEPT</a:t>
            </a:r>
            <a:endParaRPr lang="el-GR" sz="2000" dirty="0">
              <a:latin typeface="Courier New" panose="02070309020205020404" pitchFamily="49" charset="0"/>
              <a:cs typeface="Courier New" panose="02070309020205020404" pitchFamily="49" charset="0"/>
            </a:endParaRPr>
          </a:p>
          <a:p>
            <a:pPr marL="0" indent="0" hangingPunct="0">
              <a:buNone/>
            </a:pPr>
            <a:r>
              <a:rPr lang="en-US" sz="2000" dirty="0">
                <a:latin typeface="Courier New" panose="02070309020205020404" pitchFamily="49" charset="0"/>
                <a:cs typeface="Courier New" panose="02070309020205020404" pitchFamily="49" charset="0"/>
              </a:rPr>
              <a:t>                 WHERE  EMP.DEPTNO = DEPT.DEPTNO</a:t>
            </a:r>
            <a:endParaRPr lang="el-GR" sz="2000" dirty="0">
              <a:latin typeface="Courier New" panose="02070309020205020404" pitchFamily="49" charset="0"/>
              <a:cs typeface="Courier New" panose="02070309020205020404" pitchFamily="49" charset="0"/>
            </a:endParaRPr>
          </a:p>
          <a:p>
            <a:pPr marL="0" indent="0" hangingPunct="0">
              <a:buNone/>
            </a:pPr>
            <a:r>
              <a:rPr lang="en-US" sz="2000" dirty="0">
                <a:latin typeface="Courier New" panose="02070309020205020404" pitchFamily="49" charset="0"/>
                <a:cs typeface="Courier New" panose="02070309020205020404" pitchFamily="49" charset="0"/>
              </a:rPr>
              <a:t>                 AND    EMP.PROJNO = PROJ.PROJNO</a:t>
            </a:r>
            <a:endParaRPr lang="el-GR" sz="2000" dirty="0">
              <a:latin typeface="Courier New" panose="02070309020205020404" pitchFamily="49" charset="0"/>
              <a:cs typeface="Courier New" panose="02070309020205020404" pitchFamily="49" charset="0"/>
            </a:endParaRPr>
          </a:p>
          <a:p>
            <a:pPr marL="0" indent="0" hangingPunct="0">
              <a:buNone/>
            </a:pPr>
            <a:r>
              <a:rPr lang="en-US" sz="2000" dirty="0">
                <a:latin typeface="Courier New" panose="02070309020205020404" pitchFamily="49" charset="0"/>
                <a:cs typeface="Courier New" panose="02070309020205020404" pitchFamily="49" charset="0"/>
              </a:rPr>
              <a:t>                 AND    DEPT.LOC = '</a:t>
            </a:r>
            <a:r>
              <a:rPr lang="el-GR" sz="2000" dirty="0">
                <a:latin typeface="Courier New" panose="02070309020205020404" pitchFamily="49" charset="0"/>
                <a:cs typeface="Courier New" panose="02070309020205020404" pitchFamily="49" charset="0"/>
              </a:rPr>
              <a:t>ΛΟΝΔΙΝΟ</a:t>
            </a:r>
            <a:r>
              <a:rPr lang="en-US" sz="2000" dirty="0">
                <a:latin typeface="Courier New" panose="02070309020205020404" pitchFamily="49" charset="0"/>
                <a:cs typeface="Courier New" panose="02070309020205020404" pitchFamily="49" charset="0"/>
              </a:rPr>
              <a:t>';</a:t>
            </a:r>
            <a:endParaRPr lang="el-GR" sz="2000" dirty="0">
              <a:latin typeface="Courier New" panose="02070309020205020404" pitchFamily="49" charset="0"/>
              <a:cs typeface="Courier New" panose="02070309020205020404" pitchFamily="49" charset="0"/>
            </a:endParaRPr>
          </a:p>
          <a:p>
            <a:pPr marL="0" indent="0">
              <a:buNone/>
            </a:pPr>
            <a:endParaRPr lang="el-GR" sz="24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51</a:t>
            </a:r>
            <a:endParaRPr lang="el-GR" dirty="0"/>
          </a:p>
        </p:txBody>
      </p:sp>
    </p:spTree>
    <p:extLst>
      <p:ext uri="{BB962C8B-B14F-4D97-AF65-F5344CB8AC3E}">
        <p14:creationId xmlns:p14="http://schemas.microsoft.com/office/powerpoint/2010/main" val="4201167461"/>
      </p:ext>
    </p:extLst>
  </p:cSld>
  <p:clrMapOvr>
    <a:masterClrMapping/>
  </p:clrMapOvr>
  <p:transition spd="med"/>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Εσωτερικό </a:t>
            </a:r>
            <a:r>
              <a:rPr lang="el-GR" sz="3600" dirty="0" smtClean="0"/>
              <a:t>σχήμα</a:t>
            </a:r>
            <a:endParaRPr lang="el-GR" sz="3600" dirty="0"/>
          </a:p>
        </p:txBody>
      </p:sp>
      <p:sp>
        <p:nvSpPr>
          <p:cNvPr id="3" name="Content Placeholder 2"/>
          <p:cNvSpPr>
            <a:spLocks noGrp="1"/>
          </p:cNvSpPr>
          <p:nvPr>
            <p:ph idx="1"/>
          </p:nvPr>
        </p:nvSpPr>
        <p:spPr>
          <a:xfrm>
            <a:off x="457200" y="1196752"/>
            <a:ext cx="8229600" cy="5661248"/>
          </a:xfrm>
        </p:spPr>
        <p:txBody>
          <a:bodyPr>
            <a:normAutofit fontScale="32500" lnSpcReduction="20000"/>
          </a:bodyPr>
          <a:lstStyle/>
          <a:p>
            <a:pPr marL="0" indent="0" hangingPunct="0">
              <a:lnSpc>
                <a:spcPct val="120000"/>
              </a:lnSpc>
              <a:buNone/>
            </a:pPr>
            <a:r>
              <a:rPr lang="el-GR" sz="7400" dirty="0" smtClean="0"/>
              <a:t>Ο </a:t>
            </a:r>
            <a:r>
              <a:rPr lang="el-GR" sz="7400" dirty="0"/>
              <a:t>Διαχειριστής ορίζει τους απαραίτητους δείκτες, συστάδες κτλ ώστε να βελτιωθεί ο χρόνος αναζήτησης στοιχείων από τη βάση για συγκεκριμένες αναζητήσεις που ενδιαφέρουν ιδιαίτερα.</a:t>
            </a:r>
          </a:p>
          <a:p>
            <a:pPr marL="0" indent="0" hangingPunct="0">
              <a:lnSpc>
                <a:spcPct val="120000"/>
              </a:lnSpc>
              <a:spcBef>
                <a:spcPts val="1800"/>
              </a:spcBef>
              <a:buNone/>
            </a:pPr>
            <a:r>
              <a:rPr lang="el-GR" sz="7400" b="1" dirty="0" smtClean="0"/>
              <a:t>Ορισμός </a:t>
            </a:r>
            <a:r>
              <a:rPr lang="el-GR" sz="7400" b="1" dirty="0"/>
              <a:t>δεικτών</a:t>
            </a:r>
            <a:endParaRPr lang="el-GR" sz="7400" dirty="0"/>
          </a:p>
          <a:p>
            <a:pPr hangingPunct="0">
              <a:lnSpc>
                <a:spcPct val="120000"/>
              </a:lnSpc>
              <a:spcBef>
                <a:spcPts val="1800"/>
              </a:spcBef>
            </a:pPr>
            <a:r>
              <a:rPr lang="el-GR" sz="7400" dirty="0"/>
              <a:t>Η </a:t>
            </a:r>
            <a:r>
              <a:rPr lang="el-GR" sz="7400" dirty="0" smtClean="0"/>
              <a:t>δήλωση </a:t>
            </a:r>
            <a:endParaRPr lang="el-GR" sz="7400" dirty="0"/>
          </a:p>
          <a:p>
            <a:pPr marL="0" indent="0" hangingPunct="0">
              <a:lnSpc>
                <a:spcPct val="120000"/>
              </a:lnSpc>
              <a:buNone/>
            </a:pPr>
            <a:r>
              <a:rPr lang="en-US" sz="7400" dirty="0"/>
              <a:t> </a:t>
            </a:r>
            <a:r>
              <a:rPr lang="en-US" sz="7400" dirty="0" smtClean="0"/>
              <a:t>  </a:t>
            </a:r>
            <a:r>
              <a:rPr lang="el-GR" sz="7400" dirty="0" smtClean="0"/>
              <a:t>  </a:t>
            </a:r>
            <a:r>
              <a:rPr lang="en-US" sz="6200" dirty="0" smtClean="0">
                <a:latin typeface="Courier New" panose="02070309020205020404" pitchFamily="49" charset="0"/>
                <a:cs typeface="Courier New" panose="02070309020205020404" pitchFamily="49" charset="0"/>
              </a:rPr>
              <a:t>CREATE </a:t>
            </a:r>
            <a:r>
              <a:rPr lang="en-US" sz="6200" dirty="0">
                <a:latin typeface="Courier New" panose="02070309020205020404" pitchFamily="49" charset="0"/>
                <a:cs typeface="Courier New" panose="02070309020205020404" pitchFamily="49" charset="0"/>
              </a:rPr>
              <a:t>INDEX INAME ON EMP (ENAME);</a:t>
            </a:r>
            <a:endParaRPr lang="el-GR" sz="6200" dirty="0">
              <a:latin typeface="Courier New" panose="02070309020205020404" pitchFamily="49" charset="0"/>
              <a:cs typeface="Courier New" panose="02070309020205020404" pitchFamily="49" charset="0"/>
            </a:endParaRPr>
          </a:p>
          <a:p>
            <a:pPr marL="357188" indent="0" hangingPunct="0">
              <a:lnSpc>
                <a:spcPct val="120000"/>
              </a:lnSpc>
              <a:buNone/>
            </a:pPr>
            <a:r>
              <a:rPr lang="el-GR" sz="7400" dirty="0" smtClean="0"/>
              <a:t>επιταχύνει </a:t>
            </a:r>
            <a:r>
              <a:rPr lang="el-GR" sz="7400" dirty="0"/>
              <a:t>την αναζήτηση με κριτήριο το όνομα του υπαλλήλου.</a:t>
            </a:r>
          </a:p>
          <a:p>
            <a:pPr hangingPunct="0">
              <a:lnSpc>
                <a:spcPct val="120000"/>
              </a:lnSpc>
              <a:spcBef>
                <a:spcPts val="1800"/>
              </a:spcBef>
            </a:pPr>
            <a:r>
              <a:rPr lang="el-GR" sz="7400" dirty="0" smtClean="0"/>
              <a:t>Η </a:t>
            </a:r>
            <a:r>
              <a:rPr lang="el-GR" sz="7400" dirty="0"/>
              <a:t>δήλωση </a:t>
            </a:r>
          </a:p>
          <a:p>
            <a:pPr marL="0" indent="0" hangingPunct="0">
              <a:lnSpc>
                <a:spcPct val="120000"/>
              </a:lnSpc>
              <a:buNone/>
            </a:pPr>
            <a:r>
              <a:rPr lang="en-US" sz="7400" dirty="0"/>
              <a:t> </a:t>
            </a:r>
            <a:r>
              <a:rPr lang="en-US" sz="6200" dirty="0" smtClean="0">
                <a:latin typeface="Courier New" panose="02070309020205020404" pitchFamily="49" charset="0"/>
                <a:cs typeface="Courier New" panose="02070309020205020404" pitchFamily="49" charset="0"/>
              </a:rPr>
              <a:t>  CREATE </a:t>
            </a:r>
            <a:r>
              <a:rPr lang="en-US" sz="6200" dirty="0">
                <a:latin typeface="Courier New" panose="02070309020205020404" pitchFamily="49" charset="0"/>
                <a:cs typeface="Courier New" panose="02070309020205020404" pitchFamily="49" charset="0"/>
              </a:rPr>
              <a:t>INDEX </a:t>
            </a:r>
            <a:r>
              <a:rPr lang="el-GR" sz="6200" dirty="0">
                <a:latin typeface="Courier New" panose="02070309020205020404" pitchFamily="49" charset="0"/>
                <a:cs typeface="Courier New" panose="02070309020205020404" pitchFamily="49" charset="0"/>
              </a:rPr>
              <a:t>Ι</a:t>
            </a:r>
            <a:r>
              <a:rPr lang="en-US" sz="6200" dirty="0">
                <a:latin typeface="Courier New" panose="02070309020205020404" pitchFamily="49" charset="0"/>
                <a:cs typeface="Courier New" panose="02070309020205020404" pitchFamily="49" charset="0"/>
              </a:rPr>
              <a:t>SAL ON EMP (SAL);</a:t>
            </a:r>
            <a:endParaRPr lang="el-GR" sz="6200" dirty="0">
              <a:latin typeface="Courier New" panose="02070309020205020404" pitchFamily="49" charset="0"/>
              <a:cs typeface="Courier New" panose="02070309020205020404" pitchFamily="49" charset="0"/>
            </a:endParaRPr>
          </a:p>
          <a:p>
            <a:pPr marL="0" indent="357188" hangingPunct="0">
              <a:lnSpc>
                <a:spcPct val="120000"/>
              </a:lnSpc>
              <a:buNone/>
            </a:pPr>
            <a:r>
              <a:rPr lang="el-GR" sz="7400" dirty="0" smtClean="0"/>
              <a:t>επιταχύνει </a:t>
            </a:r>
            <a:r>
              <a:rPr lang="el-GR" sz="7400" dirty="0"/>
              <a:t>αναζητήσεις με κριτήριο το </a:t>
            </a:r>
            <a:r>
              <a:rPr lang="el-GR" sz="7400" dirty="0" smtClean="0"/>
              <a:t>μισθό.</a:t>
            </a:r>
            <a:r>
              <a:rPr lang="el-GR" dirty="0"/>
              <a:t> </a:t>
            </a:r>
          </a:p>
          <a:p>
            <a:pPr marL="0" indent="0">
              <a:buNone/>
            </a:pPr>
            <a:endParaRPr lang="el-GR"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52</a:t>
            </a:r>
            <a:endParaRPr lang="el-GR" dirty="0"/>
          </a:p>
        </p:txBody>
      </p:sp>
    </p:spTree>
    <p:extLst>
      <p:ext uri="{BB962C8B-B14F-4D97-AF65-F5344CB8AC3E}">
        <p14:creationId xmlns:p14="http://schemas.microsoft.com/office/powerpoint/2010/main" val="3175756201"/>
      </p:ext>
    </p:extLst>
  </p:cSld>
  <p:clrMapOvr>
    <a:masterClrMapping/>
  </p:clrMapOvr>
  <p:transition spd="med"/>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3" y="116632"/>
            <a:ext cx="8563075" cy="1440160"/>
          </a:xfrm>
        </p:spPr>
        <p:txBody>
          <a:bodyPr>
            <a:normAutofit fontScale="90000"/>
          </a:bodyPr>
          <a:lstStyle/>
          <a:p>
            <a:r>
              <a:rPr lang="el-GR" dirty="0">
                <a:solidFill>
                  <a:schemeClr val="accent4"/>
                </a:solidFill>
              </a:rPr>
              <a:t>   Σύστημα Διαχείρισης Βάσης Δεδομένων </a:t>
            </a:r>
            <a:r>
              <a:rPr lang="el-GR" dirty="0" smtClean="0">
                <a:solidFill>
                  <a:schemeClr val="accent4"/>
                </a:solidFill>
              </a:rPr>
              <a:t>Διαχειριστής βάσης δεδομένων</a:t>
            </a:r>
            <a:endParaRPr lang="el-GR"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53</a:t>
            </a:fld>
            <a:endParaRPr lang="el-GR"/>
          </a:p>
        </p:txBody>
      </p:sp>
      <p:sp>
        <p:nvSpPr>
          <p:cNvPr id="3" name="Rectangle 2"/>
          <p:cNvSpPr/>
          <p:nvPr/>
        </p:nvSpPr>
        <p:spPr>
          <a:xfrm>
            <a:off x="113381" y="1844824"/>
            <a:ext cx="7554963" cy="3785652"/>
          </a:xfrm>
          <a:prstGeom prst="rect">
            <a:avLst/>
          </a:prstGeom>
        </p:spPr>
        <p:txBody>
          <a:bodyPr wrap="square">
            <a:spAutoFit/>
          </a:bodyPr>
          <a:lstStyle/>
          <a:p>
            <a:r>
              <a:rPr lang="el-GR" altLang="el-GR" sz="2400" b="1" dirty="0" smtClean="0">
                <a:solidFill>
                  <a:schemeClr val="accent4"/>
                </a:solidFill>
                <a:cs typeface="Arial" charset="0"/>
              </a:rPr>
              <a:t>Πρέπει να μάθετε καλά 2 συστήματα (προϊόντα)</a:t>
            </a:r>
            <a:r>
              <a:rPr lang="en-US" altLang="el-GR" sz="2400" b="1" dirty="0" smtClean="0">
                <a:solidFill>
                  <a:schemeClr val="accent4"/>
                </a:solidFill>
                <a:cs typeface="Arial" charset="0"/>
              </a:rPr>
              <a:t>:</a:t>
            </a:r>
            <a:endParaRPr lang="en-US" altLang="el-GR" sz="2400" b="1" dirty="0">
              <a:solidFill>
                <a:schemeClr val="accent4"/>
              </a:solidFill>
              <a:cs typeface="Arial" charset="0"/>
            </a:endParaRPr>
          </a:p>
          <a:p>
            <a:pPr marL="357188" indent="0">
              <a:buNone/>
            </a:pPr>
            <a:r>
              <a:rPr lang="en-US" altLang="el-GR" sz="2400" dirty="0" smtClean="0">
                <a:cs typeface="Arial" charset="0"/>
              </a:rPr>
              <a:t>Oracle, </a:t>
            </a:r>
            <a:r>
              <a:rPr lang="el-GR" altLang="el-GR" sz="2400" dirty="0" smtClean="0">
                <a:cs typeface="Arial" charset="0"/>
              </a:rPr>
              <a:t>για μεγάλες εφαρμογές </a:t>
            </a:r>
            <a:endParaRPr lang="en-US" altLang="el-GR" sz="2400" dirty="0" smtClean="0">
              <a:cs typeface="Arial" charset="0"/>
            </a:endParaRPr>
          </a:p>
          <a:p>
            <a:pPr marL="357188" indent="0">
              <a:buNone/>
            </a:pPr>
            <a:r>
              <a:rPr lang="en-US" altLang="el-GR" sz="2400" dirty="0" smtClean="0">
                <a:cs typeface="Arial" charset="0"/>
              </a:rPr>
              <a:t>MySQL,</a:t>
            </a:r>
            <a:r>
              <a:rPr lang="el-GR" altLang="el-GR" sz="2400" dirty="0" smtClean="0">
                <a:cs typeface="Arial" charset="0"/>
              </a:rPr>
              <a:t> κυρίως για δυναμικές βάσεις στο διαδίκτυο</a:t>
            </a:r>
          </a:p>
          <a:p>
            <a:pPr marL="357188" indent="0">
              <a:buNone/>
            </a:pPr>
            <a:endParaRPr lang="el-GR" altLang="el-GR" sz="2400" dirty="0">
              <a:cs typeface="Arial" charset="0"/>
            </a:endParaRPr>
          </a:p>
          <a:p>
            <a:pPr marL="357188" indent="0">
              <a:buNone/>
            </a:pPr>
            <a:r>
              <a:rPr lang="el-GR" altLang="el-GR" sz="2400" b="1" dirty="0" smtClean="0">
                <a:solidFill>
                  <a:schemeClr val="accent4"/>
                </a:solidFill>
                <a:cs typeface="Arial" charset="0"/>
              </a:rPr>
              <a:t>Ο διαχειριστής</a:t>
            </a:r>
          </a:p>
          <a:p>
            <a:pPr marL="357188" indent="0">
              <a:buNone/>
            </a:pPr>
            <a:r>
              <a:rPr lang="el-GR" altLang="el-GR" sz="2400" dirty="0" smtClean="0">
                <a:solidFill>
                  <a:srgbClr val="000000"/>
                </a:solidFill>
              </a:rPr>
              <a:t>Πρέπει να μάθετε τα καθήκοντά του.</a:t>
            </a:r>
            <a:endParaRPr lang="en-US" altLang="el-GR" sz="2400" dirty="0" smtClean="0">
              <a:solidFill>
                <a:srgbClr val="000000"/>
              </a:solidFill>
            </a:endParaRPr>
          </a:p>
          <a:p>
            <a:pPr marL="357188" indent="0">
              <a:buNone/>
            </a:pPr>
            <a:r>
              <a:rPr lang="el-GR" altLang="el-GR" sz="2400" dirty="0" smtClean="0">
                <a:solidFill>
                  <a:srgbClr val="000000"/>
                </a:solidFill>
              </a:rPr>
              <a:t>Είναι ο μόνος που βλέπει όλα τα </a:t>
            </a:r>
            <a:endParaRPr lang="en-US" altLang="el-GR" sz="2400" dirty="0" smtClean="0">
              <a:solidFill>
                <a:srgbClr val="000000"/>
              </a:solidFill>
            </a:endParaRPr>
          </a:p>
          <a:p>
            <a:pPr marL="357188" indent="0">
              <a:buNone/>
            </a:pPr>
            <a:r>
              <a:rPr lang="el-GR" altLang="el-GR" sz="2400" dirty="0" smtClean="0">
                <a:solidFill>
                  <a:srgbClr val="000000"/>
                </a:solidFill>
              </a:rPr>
              <a:t>σχήματα της βάσης (καθολικό κ.λπ.)</a:t>
            </a:r>
            <a:endParaRPr lang="el-GR" altLang="el-GR" sz="2400" dirty="0" smtClean="0">
              <a:solidFill>
                <a:srgbClr val="000000"/>
              </a:solidFill>
              <a:cs typeface="Arial" charset="0"/>
            </a:endParaRPr>
          </a:p>
          <a:p>
            <a:pPr marL="357188" indent="0">
              <a:buNone/>
            </a:pPr>
            <a:endParaRPr lang="el-GR" altLang="el-GR" sz="2400" dirty="0" smtClean="0">
              <a:cs typeface="Arial" charset="0"/>
            </a:endParaRPr>
          </a:p>
          <a:p>
            <a:pPr marL="357188" indent="0">
              <a:buNone/>
            </a:pPr>
            <a:endParaRPr lang="el-GR" altLang="el-GR" sz="2400" dirty="0" smtClean="0">
              <a:cs typeface="Arial" charset="0"/>
            </a:endParaRPr>
          </a:p>
        </p:txBody>
      </p:sp>
      <p:sp>
        <p:nvSpPr>
          <p:cNvPr id="6" name="Content Placeholder 5"/>
          <p:cNvSpPr>
            <a:spLocks noGrp="1"/>
          </p:cNvSpPr>
          <p:nvPr>
            <p:ph idx="1"/>
          </p:nvPr>
        </p:nvSpPr>
        <p:spPr/>
        <p:txBody>
          <a:bodyPr/>
          <a:lstStyle/>
          <a:p>
            <a:endParaRPr lang="el-GR"/>
          </a:p>
        </p:txBody>
      </p:sp>
      <p:pic>
        <p:nvPicPr>
          <p:cNvPr id="7" name="Picture 7"/>
          <p:cNvPicPr>
            <a:picLocks noChangeAspect="1" noChangeArrowheads="1"/>
          </p:cNvPicPr>
          <p:nvPr/>
        </p:nvPicPr>
        <p:blipFill>
          <a:blip r:embed="rId2" cstate="print"/>
          <a:srcRect/>
          <a:stretch>
            <a:fillRect/>
          </a:stretch>
        </p:blipFill>
        <p:spPr bwMode="auto">
          <a:xfrm>
            <a:off x="35496" y="291877"/>
            <a:ext cx="1066800" cy="904875"/>
          </a:xfrm>
          <a:prstGeom prst="rect">
            <a:avLst/>
          </a:prstGeom>
          <a:noFill/>
          <a:ln w="9525">
            <a:noFill/>
            <a:round/>
            <a:headEnd/>
            <a:tailEnd/>
          </a:ln>
        </p:spPr>
      </p:pic>
    </p:spTree>
    <p:extLst>
      <p:ext uri="{BB962C8B-B14F-4D97-AF65-F5344CB8AC3E}">
        <p14:creationId xmlns:p14="http://schemas.microsoft.com/office/powerpoint/2010/main" val="161276087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400" dirty="0"/>
              <a:t>Σύστημα Διαχείρισης Βάσης Δεδομένων </a:t>
            </a:r>
            <a:r>
              <a:rPr lang="el-GR" sz="3400" dirty="0" err="1"/>
              <a:t>Database</a:t>
            </a:r>
            <a:r>
              <a:rPr lang="el-GR" sz="3400" dirty="0"/>
              <a:t> </a:t>
            </a:r>
            <a:r>
              <a:rPr lang="el-GR" sz="3400" dirty="0" err="1"/>
              <a:t>Management</a:t>
            </a:r>
            <a:r>
              <a:rPr lang="el-GR" sz="3400" dirty="0"/>
              <a:t> </a:t>
            </a:r>
            <a:r>
              <a:rPr lang="el-GR" sz="3400" dirty="0" err="1"/>
              <a:t>System</a:t>
            </a:r>
            <a:r>
              <a:rPr lang="el-GR" sz="3400" dirty="0"/>
              <a:t> (DBMS</a:t>
            </a:r>
            <a:r>
              <a:rPr lang="el-GR" sz="3400" dirty="0" smtClean="0"/>
              <a:t>)</a:t>
            </a:r>
            <a:endParaRPr lang="el-GR" sz="3400" dirty="0"/>
          </a:p>
        </p:txBody>
      </p:sp>
      <p:sp>
        <p:nvSpPr>
          <p:cNvPr id="3" name="Content Placeholder 2"/>
          <p:cNvSpPr>
            <a:spLocks noGrp="1"/>
          </p:cNvSpPr>
          <p:nvPr>
            <p:ph idx="1"/>
          </p:nvPr>
        </p:nvSpPr>
        <p:spPr/>
        <p:txBody>
          <a:bodyPr>
            <a:normAutofit/>
          </a:bodyPr>
          <a:lstStyle/>
          <a:p>
            <a:pPr marL="0" indent="0">
              <a:lnSpc>
                <a:spcPct val="130000"/>
              </a:lnSpc>
              <a:buNone/>
              <a:defRPr/>
            </a:pPr>
            <a:r>
              <a:rPr lang="el-GR" sz="2400" dirty="0"/>
              <a:t>Το </a:t>
            </a:r>
            <a:r>
              <a:rPr lang="en-GB" sz="2400" dirty="0"/>
              <a:t>DBMS</a:t>
            </a:r>
            <a:r>
              <a:rPr lang="el-GR" sz="2400" dirty="0"/>
              <a:t> είναι το λογισμικό που </a:t>
            </a:r>
            <a:r>
              <a:rPr lang="el-GR" sz="2400" dirty="0" smtClean="0"/>
              <a:t>διαχειρίζεται </a:t>
            </a:r>
            <a:r>
              <a:rPr lang="el-GR" sz="2400" dirty="0"/>
              <a:t>κάθε </a:t>
            </a:r>
            <a:r>
              <a:rPr lang="el-GR" sz="2400" dirty="0" smtClean="0"/>
              <a:t>πρόσβαση </a:t>
            </a:r>
            <a:r>
              <a:rPr lang="el-GR" sz="2400" dirty="0"/>
              <a:t>(</a:t>
            </a:r>
            <a:r>
              <a:rPr lang="en-GB" sz="2400" dirty="0"/>
              <a:t>access</a:t>
            </a:r>
            <a:r>
              <a:rPr lang="el-GR" sz="2400" dirty="0" smtClean="0"/>
              <a:t>) στη </a:t>
            </a:r>
            <a:r>
              <a:rPr lang="el-GR" sz="2400" dirty="0"/>
              <a:t>βάση δεδομένων και είναι υπεύθυνο για την εφαρμογή των ελέγχων </a:t>
            </a:r>
            <a:r>
              <a:rPr lang="el-GR" sz="2400" dirty="0" smtClean="0"/>
              <a:t>εξουσιοδοτημένης </a:t>
            </a:r>
            <a:r>
              <a:rPr lang="el-GR" sz="2400" dirty="0"/>
              <a:t>πρόσβασης (</a:t>
            </a:r>
            <a:r>
              <a:rPr lang="en-GB" sz="2400" dirty="0"/>
              <a:t>authorisation checks</a:t>
            </a:r>
            <a:r>
              <a:rPr lang="el-GR" sz="2400" dirty="0"/>
              <a:t>)</a:t>
            </a:r>
            <a:r>
              <a:rPr lang="en-GB" sz="2400" dirty="0"/>
              <a:t> </a:t>
            </a:r>
            <a:r>
              <a:rPr lang="el-GR" sz="2400" dirty="0"/>
              <a:t>και των </a:t>
            </a:r>
            <a:r>
              <a:rPr lang="el-GR" sz="2400" dirty="0" smtClean="0"/>
              <a:t>διαδικασιών  </a:t>
            </a:r>
            <a:r>
              <a:rPr lang="el-GR" sz="2400" dirty="0"/>
              <a:t>ορθότητας (</a:t>
            </a:r>
            <a:r>
              <a:rPr lang="en-GB" sz="2400" dirty="0"/>
              <a:t>validation procedures</a:t>
            </a:r>
            <a:r>
              <a:rPr lang="el-GR" sz="2400" dirty="0"/>
              <a:t>)</a:t>
            </a:r>
            <a:r>
              <a:rPr lang="en-GB" sz="2400" dirty="0" smtClean="0"/>
              <a:t>.</a:t>
            </a:r>
            <a:endParaRPr lang="el-GR" sz="24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54</a:t>
            </a:r>
            <a:endParaRPr lang="el-GR" dirty="0"/>
          </a:p>
        </p:txBody>
      </p:sp>
    </p:spTree>
    <p:extLst>
      <p:ext uri="{BB962C8B-B14F-4D97-AF65-F5344CB8AC3E}">
        <p14:creationId xmlns:p14="http://schemas.microsoft.com/office/powerpoint/2010/main" val="846729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400" dirty="0"/>
              <a:t>Σύστημα Διαχείρισης Βάσης Δεδομένων </a:t>
            </a:r>
            <a:r>
              <a:rPr lang="el-GR" sz="3400" dirty="0" err="1"/>
              <a:t>Database</a:t>
            </a:r>
            <a:r>
              <a:rPr lang="el-GR" sz="3400" dirty="0"/>
              <a:t> </a:t>
            </a:r>
            <a:r>
              <a:rPr lang="el-GR" sz="3400" dirty="0" err="1"/>
              <a:t>Management</a:t>
            </a:r>
            <a:r>
              <a:rPr lang="el-GR" sz="3400" dirty="0"/>
              <a:t> </a:t>
            </a:r>
            <a:r>
              <a:rPr lang="el-GR" sz="3400" dirty="0" err="1"/>
              <a:t>System</a:t>
            </a:r>
            <a:r>
              <a:rPr lang="el-GR" sz="3400" dirty="0"/>
              <a:t> (DBMS</a:t>
            </a:r>
            <a:r>
              <a:rPr lang="el-GR" sz="3400" dirty="0" smtClean="0"/>
              <a:t>)</a:t>
            </a:r>
            <a:endParaRPr lang="el-GR" sz="3400" dirty="0"/>
          </a:p>
        </p:txBody>
      </p:sp>
      <p:sp>
        <p:nvSpPr>
          <p:cNvPr id="3" name="Content Placeholder 2"/>
          <p:cNvSpPr>
            <a:spLocks noGrp="1"/>
          </p:cNvSpPr>
          <p:nvPr>
            <p:ph idx="1"/>
          </p:nvPr>
        </p:nvSpPr>
        <p:spPr>
          <a:xfrm>
            <a:off x="457200" y="1196752"/>
            <a:ext cx="8435280" cy="5040560"/>
          </a:xfrm>
        </p:spPr>
        <p:txBody>
          <a:bodyPr>
            <a:noAutofit/>
          </a:bodyPr>
          <a:lstStyle/>
          <a:p>
            <a:pPr marL="0" indent="0">
              <a:spcBef>
                <a:spcPts val="0"/>
              </a:spcBef>
              <a:buNone/>
              <a:defRPr/>
            </a:pPr>
            <a:r>
              <a:rPr lang="el-GR" sz="2400" dirty="0" smtClean="0"/>
              <a:t>Εννοιολογικά</a:t>
            </a:r>
            <a:r>
              <a:rPr lang="el-GR" sz="2400" dirty="0"/>
              <a:t>: </a:t>
            </a:r>
            <a:endParaRPr lang="el-GR" sz="2400" dirty="0" smtClean="0"/>
          </a:p>
          <a:p>
            <a:pPr marL="514350" indent="-514350">
              <a:spcBef>
                <a:spcPts val="0"/>
              </a:spcBef>
              <a:buFont typeface="+mj-lt"/>
              <a:buAutoNum type="arabicParenR"/>
              <a:defRPr/>
            </a:pPr>
            <a:r>
              <a:rPr lang="el-GR" sz="2400" dirty="0" smtClean="0"/>
              <a:t>Ο </a:t>
            </a:r>
            <a:r>
              <a:rPr lang="el-GR" sz="2400" dirty="0"/>
              <a:t>χρήστης αιτείται </a:t>
            </a:r>
            <a:r>
              <a:rPr lang="el-GR" sz="2400" dirty="0" smtClean="0"/>
              <a:t>πρόσβαση </a:t>
            </a:r>
            <a:r>
              <a:rPr lang="el-GR" sz="2400" dirty="0"/>
              <a:t>(</a:t>
            </a:r>
            <a:r>
              <a:rPr lang="en-GB" sz="2400" dirty="0"/>
              <a:t>access request</a:t>
            </a:r>
            <a:r>
              <a:rPr lang="el-GR" sz="2400" dirty="0"/>
              <a:t>) </a:t>
            </a:r>
            <a:r>
              <a:rPr lang="el-GR" sz="2400" dirty="0" smtClean="0"/>
              <a:t>χρησιμοποιώντας  </a:t>
            </a:r>
            <a:r>
              <a:rPr lang="el-GR" sz="2400" dirty="0"/>
              <a:t>Γλώσσα DML </a:t>
            </a:r>
            <a:endParaRPr lang="el-GR" sz="2400" dirty="0" smtClean="0"/>
          </a:p>
          <a:p>
            <a:pPr marL="514350" indent="-514350">
              <a:spcBef>
                <a:spcPts val="0"/>
              </a:spcBef>
              <a:buFont typeface="+mj-lt"/>
              <a:buAutoNum type="arabicParenR"/>
              <a:defRPr/>
            </a:pPr>
            <a:r>
              <a:rPr lang="el-GR" sz="2400" dirty="0" smtClean="0"/>
              <a:t>Το </a:t>
            </a:r>
            <a:r>
              <a:rPr lang="el-GR" sz="2400" dirty="0"/>
              <a:t>DBMS  δέχεται την αίτηση και τη </a:t>
            </a:r>
            <a:r>
              <a:rPr lang="el-GR" sz="2400" dirty="0" smtClean="0"/>
              <a:t>διερμηνεύει</a:t>
            </a:r>
            <a:r>
              <a:rPr lang="el-GR" sz="2400" dirty="0"/>
              <a:t>. </a:t>
            </a:r>
            <a:endParaRPr lang="el-GR" sz="2400" dirty="0" smtClean="0"/>
          </a:p>
          <a:p>
            <a:pPr marL="514350" indent="-514350">
              <a:spcBef>
                <a:spcPts val="0"/>
              </a:spcBef>
              <a:buFont typeface="+mj-lt"/>
              <a:buAutoNum type="arabicParenR"/>
              <a:defRPr/>
            </a:pPr>
            <a:r>
              <a:rPr lang="el-GR" sz="2400" dirty="0" smtClean="0"/>
              <a:t>Το </a:t>
            </a:r>
            <a:r>
              <a:rPr lang="el-GR" sz="2400" dirty="0"/>
              <a:t>DBMS ελέγχει το εξωτερικό σχήμα, </a:t>
            </a:r>
          </a:p>
          <a:p>
            <a:pPr marL="514350" indent="-514350">
              <a:spcBef>
                <a:spcPts val="0"/>
              </a:spcBef>
              <a:buFont typeface="+mj-lt"/>
              <a:buAutoNum type="arabicParenR"/>
              <a:defRPr/>
            </a:pPr>
            <a:r>
              <a:rPr lang="el-GR" sz="2400" dirty="0" smtClean="0"/>
              <a:t>την </a:t>
            </a:r>
            <a:r>
              <a:rPr lang="el-GR" sz="2400" dirty="0"/>
              <a:t>αντιστοιχία με το εννοιολογικό σχήμα (</a:t>
            </a:r>
            <a:r>
              <a:rPr lang="en-GB" sz="2400" dirty="0"/>
              <a:t>the </a:t>
            </a:r>
            <a:r>
              <a:rPr lang="en-US" sz="2400" dirty="0"/>
              <a:t>e</a:t>
            </a:r>
            <a:r>
              <a:rPr lang="en-GB" sz="2400" dirty="0" err="1" smtClean="0"/>
              <a:t>xternal</a:t>
            </a:r>
            <a:r>
              <a:rPr lang="en-GB" sz="2400" dirty="0" smtClean="0"/>
              <a:t>/conceptual mapping</a:t>
            </a:r>
            <a:r>
              <a:rPr lang="el-GR" sz="2400" dirty="0" smtClean="0"/>
              <a:t>) </a:t>
            </a:r>
            <a:r>
              <a:rPr lang="el-GR" sz="2400" dirty="0"/>
              <a:t>και </a:t>
            </a:r>
            <a:endParaRPr lang="el-GR" sz="2400" dirty="0" smtClean="0"/>
          </a:p>
          <a:p>
            <a:pPr marL="514350" indent="-514350">
              <a:spcBef>
                <a:spcPts val="0"/>
              </a:spcBef>
              <a:buFont typeface="+mj-lt"/>
              <a:buAutoNum type="arabicParenR"/>
              <a:defRPr/>
            </a:pPr>
            <a:r>
              <a:rPr lang="el-GR" sz="2400" dirty="0" smtClean="0"/>
              <a:t>την </a:t>
            </a:r>
            <a:r>
              <a:rPr lang="el-GR" sz="2400" dirty="0"/>
              <a:t>αντιστοιχία εννοιολογικού  / εσωτερικού σχήματος </a:t>
            </a:r>
            <a:r>
              <a:rPr lang="el-GR" sz="2400" dirty="0" smtClean="0"/>
              <a:t>(</a:t>
            </a:r>
            <a:r>
              <a:rPr lang="en-GB" sz="2400" dirty="0"/>
              <a:t>the conceptual internal mapping</a:t>
            </a:r>
            <a:r>
              <a:rPr lang="el-GR" sz="2400" dirty="0"/>
              <a:t>) και τον ορισμό της δομής </a:t>
            </a:r>
            <a:r>
              <a:rPr lang="el-GR" sz="2400" dirty="0" smtClean="0"/>
              <a:t>αποθήκευσης </a:t>
            </a:r>
            <a:r>
              <a:rPr lang="el-GR" sz="2400" dirty="0"/>
              <a:t>(</a:t>
            </a:r>
            <a:r>
              <a:rPr lang="en-GB" sz="2400" dirty="0"/>
              <a:t>storage structure</a:t>
            </a:r>
            <a:r>
              <a:rPr lang="el-GR" sz="2400" dirty="0"/>
              <a:t>). </a:t>
            </a:r>
            <a:endParaRPr lang="en-US" sz="2400" dirty="0"/>
          </a:p>
          <a:p>
            <a:pPr marL="0" indent="0">
              <a:spcBef>
                <a:spcPts val="0"/>
              </a:spcBef>
              <a:buNone/>
              <a:defRPr/>
            </a:pPr>
            <a:endParaRPr lang="el-GR" sz="2400" dirty="0" smtClean="0"/>
          </a:p>
          <a:p>
            <a:pPr marL="0" indent="0">
              <a:spcBef>
                <a:spcPts val="0"/>
              </a:spcBef>
              <a:buNone/>
              <a:defRPr/>
            </a:pPr>
            <a:r>
              <a:rPr lang="el-GR" sz="2400" dirty="0" smtClean="0"/>
              <a:t>Τέλος</a:t>
            </a:r>
            <a:r>
              <a:rPr lang="el-GR" sz="2400" dirty="0"/>
              <a:t>, το DBMS εκτελεί τις αναγκαίες εργασίες  στην αποθηκευμένη </a:t>
            </a:r>
            <a:r>
              <a:rPr lang="el-GR" sz="2400" dirty="0" smtClean="0"/>
              <a:t>βάση </a:t>
            </a:r>
            <a:r>
              <a:rPr lang="el-GR" sz="2400" dirty="0"/>
              <a:t>δεδομένων</a:t>
            </a:r>
            <a:r>
              <a:rPr lang="el-GR" sz="2400" dirty="0" smtClean="0"/>
              <a:t>.</a:t>
            </a:r>
            <a:endParaRPr lang="el-GR" sz="24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55</a:t>
            </a:r>
            <a:endParaRPr lang="el-GR" dirty="0"/>
          </a:p>
        </p:txBody>
      </p:sp>
    </p:spTree>
    <p:extLst>
      <p:ext uri="{BB962C8B-B14F-4D97-AF65-F5344CB8AC3E}">
        <p14:creationId xmlns:p14="http://schemas.microsoft.com/office/powerpoint/2010/main" val="23724793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Ο ρόλος του ΔΒΔ </a:t>
            </a:r>
          </a:p>
        </p:txBody>
      </p:sp>
      <p:sp>
        <p:nvSpPr>
          <p:cNvPr id="3" name="Content Placeholder 2"/>
          <p:cNvSpPr>
            <a:spLocks noGrp="1"/>
          </p:cNvSpPr>
          <p:nvPr>
            <p:ph idx="1"/>
          </p:nvPr>
        </p:nvSpPr>
        <p:spPr/>
        <p:txBody>
          <a:bodyPr>
            <a:normAutofit fontScale="85000" lnSpcReduction="20000"/>
          </a:bodyPr>
          <a:lstStyle/>
          <a:p>
            <a:pPr>
              <a:lnSpc>
                <a:spcPct val="120000"/>
              </a:lnSpc>
              <a:spcAft>
                <a:spcPts val="600"/>
              </a:spcAft>
              <a:buSzPct val="100000"/>
            </a:pPr>
            <a:r>
              <a:rPr lang="el-GR" altLang="el-GR" sz="3100" dirty="0" smtClean="0">
                <a:solidFill>
                  <a:srgbClr val="000000"/>
                </a:solidFill>
              </a:rPr>
              <a:t>Μεγάλη </a:t>
            </a:r>
            <a:r>
              <a:rPr lang="el-GR" altLang="el-GR" sz="3100" dirty="0">
                <a:solidFill>
                  <a:srgbClr val="000000"/>
                </a:solidFill>
              </a:rPr>
              <a:t>σημασία σε ένα σύστημα Β.Δ. έχει η δραστηριότητα </a:t>
            </a:r>
            <a:r>
              <a:rPr lang="el-GR" altLang="el-GR" sz="3100" dirty="0" smtClean="0">
                <a:solidFill>
                  <a:srgbClr val="000000"/>
                </a:solidFill>
              </a:rPr>
              <a:t>του </a:t>
            </a:r>
            <a:r>
              <a:rPr lang="el-GR" altLang="el-GR" sz="3100" dirty="0">
                <a:solidFill>
                  <a:srgbClr val="000000"/>
                </a:solidFill>
              </a:rPr>
              <a:t>διαχειριστή-ΔΒΔ (Data Base Administrator-DBA</a:t>
            </a:r>
            <a:r>
              <a:rPr lang="el-GR" altLang="el-GR" sz="3100" dirty="0" smtClean="0">
                <a:solidFill>
                  <a:srgbClr val="000000"/>
                </a:solidFill>
              </a:rPr>
              <a:t>), δηλαδή του </a:t>
            </a:r>
            <a:r>
              <a:rPr lang="el-GR" altLang="el-GR" sz="3100" dirty="0">
                <a:solidFill>
                  <a:srgbClr val="000000"/>
                </a:solidFill>
              </a:rPr>
              <a:t>προσώπου ή της ομάδας προσώπων που έχουν την </a:t>
            </a:r>
            <a:r>
              <a:rPr lang="el-GR" altLang="el-GR" sz="3100" dirty="0" smtClean="0">
                <a:solidFill>
                  <a:srgbClr val="000000"/>
                </a:solidFill>
              </a:rPr>
              <a:t>ευθύνη </a:t>
            </a:r>
            <a:r>
              <a:rPr lang="el-GR" altLang="el-GR" sz="3100" dirty="0">
                <a:solidFill>
                  <a:srgbClr val="000000"/>
                </a:solidFill>
              </a:rPr>
              <a:t>και το συνολικό έλεγχο του συστήματος </a:t>
            </a:r>
          </a:p>
          <a:p>
            <a:pPr marL="0" indent="0">
              <a:lnSpc>
                <a:spcPct val="120000"/>
              </a:lnSpc>
              <a:spcAft>
                <a:spcPts val="600"/>
              </a:spcAft>
              <a:buSzPct val="100000"/>
              <a:buNone/>
            </a:pPr>
            <a:endParaRPr lang="el-GR" altLang="el-GR" sz="3100" dirty="0">
              <a:solidFill>
                <a:srgbClr val="000000"/>
              </a:solidFill>
            </a:endParaRPr>
          </a:p>
          <a:p>
            <a:pPr>
              <a:lnSpc>
                <a:spcPct val="120000"/>
              </a:lnSpc>
              <a:spcAft>
                <a:spcPts val="600"/>
              </a:spcAft>
              <a:buSzPct val="100000"/>
            </a:pPr>
            <a:r>
              <a:rPr lang="el-GR" altLang="el-GR" sz="3100" dirty="0">
                <a:solidFill>
                  <a:srgbClr val="000000"/>
                </a:solidFill>
              </a:rPr>
              <a:t>Ο DBA συμμετέχει στη σχεδίαση της βάσης δεδομένων και </a:t>
            </a:r>
            <a:r>
              <a:rPr lang="el-GR" altLang="el-GR" sz="3100" dirty="0" smtClean="0">
                <a:solidFill>
                  <a:srgbClr val="000000"/>
                </a:solidFill>
              </a:rPr>
              <a:t>των </a:t>
            </a:r>
            <a:r>
              <a:rPr lang="el-GR" altLang="el-GR" sz="3100" dirty="0">
                <a:solidFill>
                  <a:srgbClr val="000000"/>
                </a:solidFill>
              </a:rPr>
              <a:t>εφαρμογών, παρέχει στους προγραμματιστές την </a:t>
            </a:r>
            <a:r>
              <a:rPr lang="el-GR" altLang="el-GR" sz="3100" dirty="0" smtClean="0">
                <a:solidFill>
                  <a:srgbClr val="000000"/>
                </a:solidFill>
              </a:rPr>
              <a:t>τεχνική</a:t>
            </a:r>
            <a:r>
              <a:rPr lang="en-US" altLang="el-GR" sz="3100" dirty="0" smtClean="0">
                <a:solidFill>
                  <a:srgbClr val="000000"/>
                </a:solidFill>
              </a:rPr>
              <a:t> </a:t>
            </a:r>
            <a:r>
              <a:rPr lang="el-GR" altLang="el-GR" sz="3100" dirty="0" smtClean="0">
                <a:solidFill>
                  <a:srgbClr val="000000"/>
                </a:solidFill>
              </a:rPr>
              <a:t>υποστήριξη </a:t>
            </a:r>
            <a:r>
              <a:rPr lang="el-GR" altLang="el-GR" sz="3100" dirty="0">
                <a:solidFill>
                  <a:srgbClr val="000000"/>
                </a:solidFill>
              </a:rPr>
              <a:t>για την υλοποίηση των εφαρμογών και έχει την </a:t>
            </a:r>
            <a:r>
              <a:rPr lang="el-GR" altLang="el-GR" sz="3100" dirty="0" smtClean="0">
                <a:solidFill>
                  <a:srgbClr val="000000"/>
                </a:solidFill>
              </a:rPr>
              <a:t>ευθύνη </a:t>
            </a:r>
            <a:r>
              <a:rPr lang="el-GR" altLang="el-GR" sz="3100" dirty="0">
                <a:solidFill>
                  <a:srgbClr val="000000"/>
                </a:solidFill>
              </a:rPr>
              <a:t>της αποδοτικής λειτουργίας του συστήματος. </a:t>
            </a:r>
            <a:endParaRPr lang="el-GR"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56</a:t>
            </a:r>
            <a:endParaRPr lang="el-GR" dirty="0"/>
          </a:p>
        </p:txBody>
      </p:sp>
    </p:spTree>
    <p:extLst>
      <p:ext uri="{BB962C8B-B14F-4D97-AF65-F5344CB8AC3E}">
        <p14:creationId xmlns:p14="http://schemas.microsoft.com/office/powerpoint/2010/main" val="41896654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r>
              <a:rPr lang="el-GR" dirty="0" smtClean="0"/>
              <a:t>Ερωτήσεις</a:t>
            </a:r>
            <a:r>
              <a:rPr lang="en-US" dirty="0" smtClean="0"/>
              <a:t>;</a:t>
            </a:r>
            <a:endParaRPr lang="el-GR" dirty="0"/>
          </a:p>
        </p:txBody>
      </p:sp>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spTree>
    <p:extLst>
      <p:ext uri="{BB962C8B-B14F-4D97-AF65-F5344CB8AC3E}">
        <p14:creationId xmlns:p14="http://schemas.microsoft.com/office/powerpoint/2010/main" val="44660159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38453580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Δύο ιστορικοί </a:t>
            </a:r>
            <a:r>
              <a:rPr lang="el-GR" sz="3600" dirty="0" smtClean="0"/>
              <a:t>σταθμοί</a:t>
            </a:r>
            <a:endParaRPr lang="el-GR" sz="3600" dirty="0"/>
          </a:p>
        </p:txBody>
      </p:sp>
      <p:sp>
        <p:nvSpPr>
          <p:cNvPr id="3" name="Content Placeholder 2"/>
          <p:cNvSpPr>
            <a:spLocks noGrp="1"/>
          </p:cNvSpPr>
          <p:nvPr>
            <p:ph idx="1"/>
          </p:nvPr>
        </p:nvSpPr>
        <p:spPr/>
        <p:txBody>
          <a:bodyPr>
            <a:normAutofit/>
          </a:bodyPr>
          <a:lstStyle/>
          <a:p>
            <a:pPr marL="514350" indent="-514350">
              <a:buSzPct val="100000"/>
              <a:buFont typeface="+mj-lt"/>
              <a:buAutoNum type="arabicPeriod"/>
            </a:pPr>
            <a:r>
              <a:rPr lang="en-US" altLang="el-GR" sz="2800" dirty="0" err="1" smtClean="0">
                <a:solidFill>
                  <a:srgbClr val="000000"/>
                </a:solidFill>
              </a:rPr>
              <a:t>Codd</a:t>
            </a:r>
            <a:r>
              <a:rPr lang="en-US" altLang="el-GR" sz="2800" dirty="0">
                <a:solidFill>
                  <a:srgbClr val="000000"/>
                </a:solidFill>
              </a:rPr>
              <a:t>, E. F. (1970), A relational model for large shared </a:t>
            </a:r>
            <a:r>
              <a:rPr lang="en-US" altLang="el-GR" sz="2800" dirty="0" smtClean="0">
                <a:solidFill>
                  <a:srgbClr val="000000"/>
                </a:solidFill>
              </a:rPr>
              <a:t>data </a:t>
            </a:r>
            <a:r>
              <a:rPr lang="en-US" altLang="el-GR" sz="2800" dirty="0">
                <a:solidFill>
                  <a:srgbClr val="000000"/>
                </a:solidFill>
              </a:rPr>
              <a:t>banks. Comm. ACM , 13:6 , pp 377-387. </a:t>
            </a:r>
          </a:p>
          <a:p>
            <a:pPr marL="514350" indent="-514350">
              <a:buSzPct val="100000"/>
              <a:buFont typeface="+mj-lt"/>
              <a:buAutoNum type="arabicPeriod"/>
            </a:pPr>
            <a:endParaRPr lang="el-GR" altLang="el-GR" sz="2800" dirty="0">
              <a:solidFill>
                <a:srgbClr val="000000"/>
              </a:solidFill>
            </a:endParaRPr>
          </a:p>
          <a:p>
            <a:pPr marL="514350" indent="-514350">
              <a:buSzPct val="100000"/>
              <a:buFont typeface="+mj-lt"/>
              <a:buAutoNum type="arabicPeriod"/>
            </a:pPr>
            <a:r>
              <a:rPr lang="en-US" altLang="el-GR" sz="2800" dirty="0" smtClean="0">
                <a:solidFill>
                  <a:srgbClr val="000000"/>
                </a:solidFill>
              </a:rPr>
              <a:t>Peter </a:t>
            </a:r>
            <a:r>
              <a:rPr lang="en-US" altLang="el-GR" sz="2800" dirty="0">
                <a:solidFill>
                  <a:srgbClr val="000000"/>
                </a:solidFill>
              </a:rPr>
              <a:t>Chen (March 1976), The Entity-Relationship Model - </a:t>
            </a:r>
            <a:r>
              <a:rPr lang="en-US" altLang="el-GR" sz="2800" dirty="0" smtClean="0">
                <a:solidFill>
                  <a:srgbClr val="000000"/>
                </a:solidFill>
              </a:rPr>
              <a:t>Toward </a:t>
            </a:r>
            <a:r>
              <a:rPr lang="en-US" altLang="el-GR" sz="2800" dirty="0">
                <a:solidFill>
                  <a:srgbClr val="000000"/>
                </a:solidFill>
              </a:rPr>
              <a:t>a Unified View of Data.  ACM Transactions on </a:t>
            </a:r>
            <a:r>
              <a:rPr lang="en-US" altLang="el-GR" sz="2800" dirty="0" smtClean="0">
                <a:solidFill>
                  <a:srgbClr val="000000"/>
                </a:solidFill>
              </a:rPr>
              <a:t>Database </a:t>
            </a:r>
            <a:r>
              <a:rPr lang="en-US" altLang="el-GR" sz="2800" dirty="0">
                <a:solidFill>
                  <a:srgbClr val="000000"/>
                </a:solidFill>
              </a:rPr>
              <a:t>Systems 1 (1):  pp 9–36. </a:t>
            </a:r>
          </a:p>
          <a:p>
            <a:pPr marL="0" indent="0">
              <a:buSzPct val="45000"/>
              <a:buNone/>
            </a:pPr>
            <a:endParaRPr lang="en-US" altLang="el-GR" sz="2800" dirty="0">
              <a:solidFill>
                <a:srgbClr val="000000"/>
              </a:solidFill>
            </a:endParaRPr>
          </a:p>
          <a:p>
            <a:pPr marL="0" indent="0">
              <a:buSzPct val="45000"/>
              <a:buNone/>
            </a:pPr>
            <a:endParaRPr lang="el-GR" altLang="el-GR" sz="2800" dirty="0">
              <a:solidFill>
                <a:srgbClr val="000000"/>
              </a:solidFill>
            </a:endParaRPr>
          </a:p>
          <a:p>
            <a:pPr marL="0" indent="0">
              <a:buSzPct val="45000"/>
              <a:buNone/>
            </a:pPr>
            <a:r>
              <a:rPr lang="en-US" altLang="el-GR" sz="2800" dirty="0">
                <a:solidFill>
                  <a:srgbClr val="000000"/>
                </a:solidFill>
              </a:rPr>
              <a:t>   </a:t>
            </a:r>
          </a:p>
          <a:p>
            <a:pPr marL="0" indent="0">
              <a:buNone/>
            </a:pPr>
            <a:endParaRPr lang="el-GR" sz="28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5</a:t>
            </a:r>
            <a:endParaRPr lang="el-GR" dirty="0"/>
          </a:p>
        </p:txBody>
      </p:sp>
    </p:spTree>
    <p:extLst>
      <p:ext uri="{BB962C8B-B14F-4D97-AF65-F5344CB8AC3E}">
        <p14:creationId xmlns:p14="http://schemas.microsoft.com/office/powerpoint/2010/main" val="41272585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spcBef>
                <a:spcPts val="0"/>
              </a:spcBef>
              <a:buNone/>
            </a:pPr>
            <a:r>
              <a:rPr lang="el-GR" sz="2000" dirty="0" smtClean="0"/>
              <a:t>Copyright Πανεπιστήμιο Δυτικής Αττικής</a:t>
            </a:r>
            <a:r>
              <a:rPr lang="en-US" sz="2000" dirty="0" smtClean="0"/>
              <a:t>, </a:t>
            </a:r>
            <a:r>
              <a:rPr lang="el-GR" sz="2000" dirty="0" smtClean="0"/>
              <a:t>Χ. Σκουρλάς 2018.</a:t>
            </a:r>
          </a:p>
          <a:p>
            <a:pPr marL="0" indent="0">
              <a:spcBef>
                <a:spcPts val="0"/>
              </a:spcBef>
              <a:buNone/>
            </a:pPr>
            <a:r>
              <a:rPr lang="el-GR" sz="2000" dirty="0" smtClean="0"/>
              <a:t>Χ</a:t>
            </a:r>
            <a:r>
              <a:rPr lang="el-GR" sz="2000" dirty="0"/>
              <a:t>. </a:t>
            </a:r>
            <a:r>
              <a:rPr lang="el-GR" sz="2000" dirty="0" err="1" smtClean="0"/>
              <a:t>Σκουρλάς</a:t>
            </a:r>
            <a:r>
              <a:rPr lang="el-GR" sz="2000" dirty="0" smtClean="0"/>
              <a:t>. «Βάσεις Δεδομένων Ι. </a:t>
            </a:r>
            <a:r>
              <a:rPr lang="el-GR" sz="2000" dirty="0"/>
              <a:t>Ενότητα 2: Εισαγωγή στις βάσεις </a:t>
            </a:r>
            <a:r>
              <a:rPr lang="el-GR" sz="2000" dirty="0" smtClean="0"/>
              <a:t>δεδομένων», Έκδοση: 1.0. Αθήνα 2018. Διαθέσιμο από τη δικτυακή διεύθυνση: </a:t>
            </a:r>
            <a:r>
              <a:rPr lang="en-US" sz="2000" dirty="0" smtClean="0">
                <a:hlinkClick r:id="rId3"/>
              </a:rPr>
              <a:t>pyles.teiath.gr</a:t>
            </a:r>
            <a:r>
              <a:rPr lang="el-GR" sz="2000" dirty="0" smtClean="0"/>
              <a:t>.</a:t>
            </a:r>
          </a:p>
          <a:p>
            <a:endParaRPr lang="el-GR" sz="2000" dirty="0"/>
          </a:p>
        </p:txBody>
      </p:sp>
    </p:spTree>
    <p:extLst>
      <p:ext uri="{BB962C8B-B14F-4D97-AF65-F5344CB8AC3E}">
        <p14:creationId xmlns:p14="http://schemas.microsoft.com/office/powerpoint/2010/main" val="15765181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Χρήσης Έργων Τρίτων</a:t>
            </a:r>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smtClean="0"/>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a:p>
            <a:pPr marL="0" indent="0">
              <a:buNone/>
            </a:pPr>
            <a:r>
              <a:rPr lang="el-GR" sz="2400" b="1" dirty="0">
                <a:solidFill>
                  <a:srgbClr val="FF0000"/>
                </a:solidFill>
              </a:rPr>
              <a:t>έργα </a:t>
            </a:r>
            <a:r>
              <a:rPr lang="el-GR" sz="2400" b="1" dirty="0" smtClean="0">
                <a:solidFill>
                  <a:srgbClr val="FF0000"/>
                </a:solidFill>
              </a:rPr>
              <a:t>τρίτων</a:t>
            </a:r>
            <a:endParaRPr lang="en-US" sz="2400" b="1" dirty="0" smtClean="0">
              <a:solidFill>
                <a:srgbClr val="FF0000"/>
              </a:solidFill>
            </a:endParaRPr>
          </a:p>
          <a:p>
            <a:endParaRPr lang="el-GR" sz="1800" dirty="0" smtClean="0"/>
          </a:p>
          <a:p>
            <a:pPr marL="0" indent="0">
              <a:buNone/>
            </a:pPr>
            <a:endParaRPr lang="el-GR" sz="1800" b="1" u="sng" dirty="0">
              <a:solidFill>
                <a:srgbClr val="FF0000"/>
              </a:solidFill>
            </a:endParaRPr>
          </a:p>
          <a:p>
            <a:pPr marL="0" indent="0">
              <a:buNone/>
            </a:pPr>
            <a:endParaRPr lang="el-GR" sz="1800" dirty="0" smtClean="0"/>
          </a:p>
          <a:p>
            <a:pPr marL="0" indent="0">
              <a:buNone/>
            </a:pPr>
            <a:endParaRPr lang="el-GR" sz="1800" dirty="0"/>
          </a:p>
          <a:p>
            <a:pPr marL="0" indent="0">
              <a:buNone/>
            </a:pPr>
            <a:r>
              <a:rPr lang="el-GR" sz="1800" dirty="0" smtClean="0"/>
              <a:t>                    </a:t>
            </a:r>
          </a:p>
          <a:p>
            <a:pPr marL="0" indent="0">
              <a:buNone/>
            </a:pPr>
            <a:endParaRPr lang="el-GR" sz="1800" dirty="0"/>
          </a:p>
        </p:txBody>
      </p:sp>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endParaRPr lang="el-GR" dirty="0">
              <a:latin typeface="+mn-lt"/>
            </a:endParaRPr>
          </a:p>
        </p:txBody>
      </p:sp>
    </p:spTree>
    <p:extLst>
      <p:ext uri="{BB962C8B-B14F-4D97-AF65-F5344CB8AC3E}">
        <p14:creationId xmlns:p14="http://schemas.microsoft.com/office/powerpoint/2010/main" val="51605237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smtClean="0"/>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5896" y="255500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r>
              <a:rPr lang="el-GR" dirty="0">
                <a:latin typeface="+mn-lt"/>
              </a:rPr>
              <a:t>[1] http://creativecommons.org/licenses/by-nc-sa/4.0/ </a:t>
            </a:r>
            <a:endParaRPr lang="en-US" dirty="0" smtClean="0">
              <a:latin typeface="+mn-lt"/>
            </a:endParaRPr>
          </a:p>
          <a:p>
            <a:endParaRPr lang="el-GR" dirty="0">
              <a:latin typeface="+mn-lt"/>
            </a:endParaRPr>
          </a:p>
          <a:p>
            <a:r>
              <a:rPr lang="el-GR" dirty="0">
                <a:latin typeface="+mn-lt"/>
              </a:rPr>
              <a:t>Ως </a:t>
            </a:r>
            <a:r>
              <a:rPr lang="el-GR" b="1" dirty="0">
                <a:latin typeface="+mn-lt"/>
              </a:rPr>
              <a:t>Μη Εμπορική</a:t>
            </a:r>
            <a:r>
              <a:rPr lang="el-GR" dirty="0">
                <a:latin typeface="+mn-lt"/>
              </a:rPr>
              <a:t> ορίζεται η χρήση:</a:t>
            </a:r>
          </a:p>
          <a:p>
            <a:pPr marL="342900" lvl="0" indent="-342900">
              <a:buFont typeface="Arial" panose="020B0604020202020204" pitchFamily="34" charset="0"/>
              <a:buChar char="•"/>
            </a:pPr>
            <a:r>
              <a:rPr lang="el-GR" dirty="0">
                <a:latin typeface="+mn-lt"/>
              </a:rPr>
              <a:t>που δεν περιλαμβάνει άμεσο ή έμμεσο οικονομικό όφελος από την χρήση του έργου, για το διανομέα του έργου και </a:t>
            </a:r>
            <a:r>
              <a:rPr lang="el-GR" dirty="0" err="1">
                <a:latin typeface="+mn-lt"/>
              </a:rPr>
              <a:t>αδειοδόχο</a:t>
            </a:r>
            <a:endParaRPr lang="el-GR" dirty="0">
              <a:latin typeface="+mn-lt"/>
            </a:endParaRP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err="1">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a:t>
            </a:r>
            <a:r>
              <a:rPr lang="el-GR" dirty="0" smtClean="0">
                <a:latin typeface="+mn-lt"/>
              </a:rPr>
              <a:t>τόπο</a:t>
            </a:r>
            <a:endParaRPr lang="en-US" dirty="0" smtClean="0">
              <a:latin typeface="+mn-lt"/>
            </a:endParaRPr>
          </a:p>
          <a:p>
            <a:pPr marL="342900" lvl="0" indent="-342900">
              <a:buFont typeface="Arial" panose="020B0604020202020204" pitchFamily="34" charset="0"/>
              <a:buChar char="•"/>
            </a:pPr>
            <a:endParaRPr lang="el-GR" dirty="0">
              <a:latin typeface="+mn-lt"/>
            </a:endParaRPr>
          </a:p>
          <a:p>
            <a:r>
              <a:rPr lang="el-GR" dirty="0" smtClean="0">
                <a:latin typeface="+mn-lt"/>
              </a:rPr>
              <a:t>Ο </a:t>
            </a:r>
            <a:r>
              <a:rPr lang="el-GR" dirty="0">
                <a:latin typeface="+mn-lt"/>
              </a:rPr>
              <a:t>δικαιούχος μπορεί να παρέχει στον </a:t>
            </a:r>
            <a:r>
              <a:rPr lang="el-GR" dirty="0" err="1">
                <a:latin typeface="+mn-lt"/>
              </a:rPr>
              <a:t>αδειοδόχο</a:t>
            </a:r>
            <a:r>
              <a:rPr lang="el-GR" dirty="0">
                <a:latin typeface="+mn-lt"/>
              </a:rPr>
              <a:t> ξεχωριστή άδεια να χρησιμοποιεί το έργο για εμπορική χρήση, εφόσον αυτό του ζητηθεί</a:t>
            </a:r>
            <a:r>
              <a:rPr lang="el-GR" dirty="0" smtClean="0">
                <a:latin typeface="+mn-lt"/>
              </a:rPr>
              <a:t>.</a:t>
            </a:r>
            <a:endParaRPr lang="el-GR" dirty="0">
              <a:latin typeface="+mn-lt"/>
            </a:endParaRPr>
          </a:p>
        </p:txBody>
      </p:sp>
    </p:spTree>
    <p:extLst>
      <p:ext uri="{BB962C8B-B14F-4D97-AF65-F5344CB8AC3E}">
        <p14:creationId xmlns:p14="http://schemas.microsoft.com/office/powerpoint/2010/main" val="196116834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82095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6" name="Picture 4" descr="codd"/>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243763" y="4595813"/>
            <a:ext cx="143192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normAutofit fontScale="90000"/>
          </a:bodyPr>
          <a:lstStyle/>
          <a:p>
            <a:r>
              <a:rPr lang="el-GR" dirty="0"/>
              <a:t>Η εισαγωγή  των σχεσιακών βάσεων δεδομένων οφείλεται στον </a:t>
            </a:r>
            <a:r>
              <a:rPr lang="el-GR" dirty="0" err="1"/>
              <a:t>Ted</a:t>
            </a:r>
            <a:r>
              <a:rPr lang="el-GR" dirty="0"/>
              <a:t> </a:t>
            </a:r>
            <a:r>
              <a:rPr lang="el-GR" dirty="0" err="1" smtClean="0"/>
              <a:t>Codd</a:t>
            </a:r>
            <a:endParaRPr lang="el-GR" dirty="0"/>
          </a:p>
        </p:txBody>
      </p:sp>
      <p:sp>
        <p:nvSpPr>
          <p:cNvPr id="3" name="Content Placeholder 2"/>
          <p:cNvSpPr>
            <a:spLocks noGrp="1"/>
          </p:cNvSpPr>
          <p:nvPr>
            <p:ph idx="1"/>
          </p:nvPr>
        </p:nvSpPr>
        <p:spPr/>
        <p:txBody>
          <a:bodyPr>
            <a:normAutofit fontScale="77500" lnSpcReduction="20000"/>
          </a:bodyPr>
          <a:lstStyle/>
          <a:p>
            <a:pPr marL="0" indent="0">
              <a:buSzPct val="45000"/>
              <a:buNone/>
            </a:pPr>
            <a:r>
              <a:rPr lang="en-US" altLang="el-GR" sz="3100" dirty="0" smtClean="0">
                <a:solidFill>
                  <a:srgbClr val="000000"/>
                </a:solidFill>
              </a:rPr>
              <a:t>“</a:t>
            </a:r>
            <a:r>
              <a:rPr lang="en-US" altLang="el-GR" sz="3100" dirty="0">
                <a:solidFill>
                  <a:srgbClr val="000000"/>
                </a:solidFill>
              </a:rPr>
              <a:t>Following a famous paper (</a:t>
            </a:r>
            <a:r>
              <a:rPr lang="el-GR" altLang="el-GR" sz="3100" dirty="0">
                <a:solidFill>
                  <a:srgbClr val="FF0000"/>
                </a:solidFill>
              </a:rPr>
              <a:t>πρόκειται για το </a:t>
            </a:r>
            <a:r>
              <a:rPr lang="en-US" altLang="el-GR" sz="3100" dirty="0" err="1">
                <a:solidFill>
                  <a:srgbClr val="FF0000"/>
                </a:solidFill>
              </a:rPr>
              <a:t>Codd</a:t>
            </a:r>
            <a:r>
              <a:rPr lang="en-US" altLang="el-GR" sz="3100" dirty="0">
                <a:solidFill>
                  <a:srgbClr val="FF0000"/>
                </a:solidFill>
              </a:rPr>
              <a:t> , E. F., </a:t>
            </a:r>
            <a:endParaRPr lang="el-GR" altLang="el-GR" sz="3100" dirty="0">
              <a:solidFill>
                <a:srgbClr val="FF0000"/>
              </a:solidFill>
            </a:endParaRPr>
          </a:p>
          <a:p>
            <a:pPr marL="0" indent="0">
              <a:buSzPct val="45000"/>
              <a:buNone/>
            </a:pPr>
            <a:r>
              <a:rPr lang="en-US" altLang="el-GR" sz="3100" dirty="0">
                <a:solidFill>
                  <a:srgbClr val="FF0000"/>
                </a:solidFill>
              </a:rPr>
              <a:t>A relational model for large shared data banks, </a:t>
            </a:r>
            <a:endParaRPr lang="el-GR" altLang="el-GR" sz="3100" dirty="0">
              <a:solidFill>
                <a:srgbClr val="FF0000"/>
              </a:solidFill>
            </a:endParaRPr>
          </a:p>
          <a:p>
            <a:pPr marL="0" indent="0">
              <a:buSzPct val="45000"/>
              <a:buNone/>
            </a:pPr>
            <a:r>
              <a:rPr lang="en-US" altLang="el-GR" sz="3100" dirty="0">
                <a:solidFill>
                  <a:srgbClr val="FF0000"/>
                </a:solidFill>
              </a:rPr>
              <a:t>Comm. </a:t>
            </a:r>
            <a:r>
              <a:rPr lang="en-US" altLang="el-GR" sz="3100" dirty="0" smtClean="0">
                <a:solidFill>
                  <a:srgbClr val="FF0000"/>
                </a:solidFill>
              </a:rPr>
              <a:t>ACM, 13:6, pp</a:t>
            </a:r>
            <a:r>
              <a:rPr lang="el-GR" altLang="el-GR" sz="3100" dirty="0" smtClean="0">
                <a:solidFill>
                  <a:srgbClr val="FF0000"/>
                </a:solidFill>
              </a:rPr>
              <a:t>.</a:t>
            </a:r>
            <a:r>
              <a:rPr lang="en-US" altLang="el-GR" sz="3100" dirty="0" smtClean="0">
                <a:solidFill>
                  <a:srgbClr val="FF0000"/>
                </a:solidFill>
              </a:rPr>
              <a:t> </a:t>
            </a:r>
            <a:r>
              <a:rPr lang="en-US" altLang="el-GR" sz="3100" dirty="0">
                <a:solidFill>
                  <a:srgbClr val="FF0000"/>
                </a:solidFill>
              </a:rPr>
              <a:t>377-387</a:t>
            </a:r>
            <a:r>
              <a:rPr lang="en-US" altLang="el-GR" sz="3100" dirty="0">
                <a:solidFill>
                  <a:srgbClr val="000000"/>
                </a:solidFill>
              </a:rPr>
              <a:t>) written by Ted </a:t>
            </a:r>
            <a:r>
              <a:rPr lang="en-US" altLang="el-GR" sz="3100" dirty="0" err="1">
                <a:solidFill>
                  <a:srgbClr val="000000"/>
                </a:solidFill>
              </a:rPr>
              <a:t>Codd</a:t>
            </a:r>
            <a:r>
              <a:rPr lang="en-US" altLang="el-GR" sz="3100" dirty="0">
                <a:solidFill>
                  <a:srgbClr val="000000"/>
                </a:solidFill>
              </a:rPr>
              <a:t> in 1970 </a:t>
            </a:r>
            <a:endParaRPr lang="el-GR" altLang="el-GR" sz="3100" dirty="0">
              <a:solidFill>
                <a:srgbClr val="000000"/>
              </a:solidFill>
            </a:endParaRPr>
          </a:p>
          <a:p>
            <a:pPr marL="0" indent="0">
              <a:buSzPct val="45000"/>
              <a:buNone/>
            </a:pPr>
            <a:r>
              <a:rPr lang="en-US" altLang="el-GR" sz="3100" dirty="0">
                <a:solidFill>
                  <a:srgbClr val="000000"/>
                </a:solidFill>
              </a:rPr>
              <a:t>database system changed significantly. </a:t>
            </a:r>
            <a:r>
              <a:rPr lang="en-US" altLang="el-GR" sz="3100" dirty="0" err="1">
                <a:solidFill>
                  <a:srgbClr val="000000"/>
                </a:solidFill>
              </a:rPr>
              <a:t>Codd</a:t>
            </a:r>
            <a:r>
              <a:rPr lang="en-US" altLang="el-GR" sz="3100" dirty="0">
                <a:solidFill>
                  <a:srgbClr val="000000"/>
                </a:solidFill>
              </a:rPr>
              <a:t> proposed the </a:t>
            </a:r>
            <a:endParaRPr lang="el-GR" altLang="el-GR" sz="3100" dirty="0">
              <a:solidFill>
                <a:srgbClr val="000000"/>
              </a:solidFill>
            </a:endParaRPr>
          </a:p>
          <a:p>
            <a:pPr marL="0" indent="0">
              <a:buSzPct val="45000"/>
              <a:buNone/>
            </a:pPr>
            <a:r>
              <a:rPr lang="en-US" altLang="el-GR" sz="3100" dirty="0">
                <a:solidFill>
                  <a:srgbClr val="000000"/>
                </a:solidFill>
              </a:rPr>
              <a:t>Database systems should present the user with a view of data</a:t>
            </a:r>
            <a:endParaRPr lang="el-GR" altLang="el-GR" sz="3100" dirty="0">
              <a:solidFill>
                <a:srgbClr val="000000"/>
              </a:solidFill>
            </a:endParaRPr>
          </a:p>
          <a:p>
            <a:pPr marL="0" indent="0">
              <a:buSzPct val="45000"/>
              <a:buNone/>
            </a:pPr>
            <a:r>
              <a:rPr lang="en-US" altLang="el-GR" sz="3100" dirty="0">
                <a:solidFill>
                  <a:srgbClr val="000000"/>
                </a:solidFill>
              </a:rPr>
              <a:t>organized as tables called relations” (p. 4)</a:t>
            </a:r>
          </a:p>
          <a:p>
            <a:pPr>
              <a:buSzPct val="45000"/>
            </a:pPr>
            <a:endParaRPr lang="en-US" altLang="el-GR" sz="3100" dirty="0">
              <a:solidFill>
                <a:srgbClr val="000000"/>
              </a:solidFill>
            </a:endParaRPr>
          </a:p>
          <a:p>
            <a:pPr marL="0" indent="0">
              <a:buSzPct val="45000"/>
              <a:buNone/>
            </a:pPr>
            <a:r>
              <a:rPr lang="en-US" altLang="el-GR" sz="3100" dirty="0">
                <a:solidFill>
                  <a:srgbClr val="000000"/>
                </a:solidFill>
              </a:rPr>
              <a:t>(</a:t>
            </a:r>
            <a:r>
              <a:rPr lang="el-GR" altLang="el-GR" sz="3100" dirty="0">
                <a:solidFill>
                  <a:srgbClr val="000000"/>
                </a:solidFill>
              </a:rPr>
              <a:t>απόσπασμα από το σύγγραμμα των </a:t>
            </a:r>
            <a:r>
              <a:rPr lang="en-US" altLang="el-GR" sz="3100" dirty="0">
                <a:solidFill>
                  <a:srgbClr val="000000"/>
                </a:solidFill>
              </a:rPr>
              <a:t>Ullman - Widow)</a:t>
            </a:r>
          </a:p>
          <a:p>
            <a:pPr>
              <a:buSzPct val="45000"/>
              <a:buFont typeface="Wingdings" pitchFamily="2" charset="2"/>
              <a:buChar char=""/>
            </a:pPr>
            <a:endParaRPr lang="en-US" altLang="el-GR" dirty="0">
              <a:solidFill>
                <a:srgbClr val="000000"/>
              </a:solidFill>
              <a:latin typeface="Arial" charset="0"/>
            </a:endParaRPr>
          </a:p>
          <a:p>
            <a:pPr>
              <a:buSzPct val="45000"/>
            </a:pPr>
            <a:endParaRPr lang="el-GR" altLang="el-GR" dirty="0">
              <a:solidFill>
                <a:srgbClr val="000000"/>
              </a:solidFill>
              <a:latin typeface="Arial" charset="0"/>
            </a:endParaRPr>
          </a:p>
          <a:p>
            <a:pPr>
              <a:buSzPct val="45000"/>
              <a:buNone/>
            </a:pPr>
            <a:r>
              <a:rPr lang="en-US" altLang="el-GR" dirty="0">
                <a:solidFill>
                  <a:srgbClr val="000000"/>
                </a:solidFill>
                <a:latin typeface="Arial" charset="0"/>
              </a:rPr>
              <a:t>   </a:t>
            </a:r>
          </a:p>
          <a:p>
            <a:endParaRPr lang="el-GR"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n-US" dirty="0" smtClean="0"/>
              <a:t>6</a:t>
            </a:r>
            <a:endParaRPr lang="el-GR" dirty="0"/>
          </a:p>
        </p:txBody>
      </p:sp>
    </p:spTree>
    <p:extLst>
      <p:ext uri="{BB962C8B-B14F-4D97-AF65-F5344CB8AC3E}">
        <p14:creationId xmlns:p14="http://schemas.microsoft.com/office/powerpoint/2010/main" val="5385449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 Τίτλος"/>
          <p:cNvSpPr>
            <a:spLocks noGrp="1"/>
          </p:cNvSpPr>
          <p:nvPr>
            <p:ph type="title"/>
          </p:nvPr>
        </p:nvSpPr>
        <p:spPr/>
        <p:txBody>
          <a:bodyPr>
            <a:normAutofit/>
          </a:bodyPr>
          <a:lstStyle/>
          <a:p>
            <a:r>
              <a:rPr lang="en-US" altLang="el-GR" sz="3600" dirty="0"/>
              <a:t>Relational Model </a:t>
            </a:r>
            <a:endParaRPr lang="el-GR" altLang="el-GR" sz="3600" dirty="0" smtClean="0"/>
          </a:p>
        </p:txBody>
      </p:sp>
      <p:sp>
        <p:nvSpPr>
          <p:cNvPr id="24579" name="2 - Υπότιτλος"/>
          <p:cNvSpPr>
            <a:spLocks noGrp="1"/>
          </p:cNvSpPr>
          <p:nvPr>
            <p:ph idx="1"/>
          </p:nvPr>
        </p:nvSpPr>
        <p:spPr/>
        <p:txBody>
          <a:bodyPr>
            <a:normAutofit/>
          </a:bodyPr>
          <a:lstStyle/>
          <a:p>
            <a:pPr marL="0" lvl="1" indent="0">
              <a:buNone/>
            </a:pPr>
            <a:r>
              <a:rPr lang="el-GR" altLang="el-GR" sz="2400" b="1" dirty="0"/>
              <a:t>Το </a:t>
            </a:r>
            <a:r>
              <a:rPr lang="en-US" altLang="el-GR" sz="2400" b="1" dirty="0"/>
              <a:t>1970, </a:t>
            </a:r>
            <a:r>
              <a:rPr lang="el-GR" altLang="el-GR" sz="2400" b="1" dirty="0"/>
              <a:t> ορίστηκε το </a:t>
            </a:r>
            <a:r>
              <a:rPr lang="el-GR" altLang="el-GR" sz="2400" b="1" dirty="0" smtClean="0"/>
              <a:t>Σχεσιακό Μοντέλο - </a:t>
            </a:r>
            <a:r>
              <a:rPr lang="en-US" altLang="el-GR" sz="2400" b="1" dirty="0" smtClean="0"/>
              <a:t>Relational </a:t>
            </a:r>
            <a:r>
              <a:rPr lang="en-US" altLang="el-GR" sz="2400" b="1" dirty="0"/>
              <a:t>Model</a:t>
            </a:r>
            <a:r>
              <a:rPr lang="el-GR" altLang="el-GR" sz="2400" b="1" dirty="0"/>
              <a:t> στο άρθρο</a:t>
            </a:r>
            <a:r>
              <a:rPr lang="en-US" altLang="el-GR" sz="2400" b="1" dirty="0" smtClean="0"/>
              <a:t>:</a:t>
            </a:r>
            <a:r>
              <a:rPr lang="el-GR" altLang="el-GR" sz="2400" b="1" dirty="0" smtClean="0"/>
              <a:t> </a:t>
            </a:r>
            <a:r>
              <a:rPr lang="en-US" altLang="el-GR" sz="2400" b="1" dirty="0" err="1" smtClean="0"/>
              <a:t>Codd</a:t>
            </a:r>
            <a:r>
              <a:rPr lang="en-US" altLang="el-GR" sz="2400" b="1" dirty="0"/>
              <a:t>, “A  Relational Model of Data for Large Shared Data </a:t>
            </a:r>
            <a:r>
              <a:rPr lang="en-US" altLang="el-GR" sz="2400" b="1" dirty="0" smtClean="0"/>
              <a:t>Banks”</a:t>
            </a:r>
            <a:r>
              <a:rPr lang="el-GR" altLang="el-GR" sz="2400" b="1" dirty="0" smtClean="0"/>
              <a:t>, </a:t>
            </a:r>
            <a:r>
              <a:rPr lang="pt-BR" altLang="el-GR" sz="2400" b="1" dirty="0"/>
              <a:t>Comm. </a:t>
            </a:r>
            <a:r>
              <a:rPr lang="pt-BR" altLang="el-GR" sz="2400" b="1" dirty="0" smtClean="0"/>
              <a:t>ACM, 13:6, pp</a:t>
            </a:r>
            <a:r>
              <a:rPr lang="el-GR" altLang="el-GR" sz="2400" b="1" dirty="0" smtClean="0"/>
              <a:t>.</a:t>
            </a:r>
            <a:r>
              <a:rPr lang="pt-BR" altLang="el-GR" sz="2400" b="1" dirty="0" smtClean="0"/>
              <a:t> 377-387</a:t>
            </a:r>
            <a:endParaRPr lang="el-GR" altLang="el-GR" sz="2400" b="1" dirty="0" smtClean="0"/>
          </a:p>
          <a:p>
            <a:pPr marL="342900" lvl="1" indent="-342900">
              <a:buFont typeface="Arial" panose="020B0604020202020204" pitchFamily="34" charset="0"/>
              <a:buChar char="•"/>
            </a:pPr>
            <a:r>
              <a:rPr lang="en-US" altLang="el-GR" sz="2400" dirty="0" smtClean="0"/>
              <a:t>“It provides a means of describing data with its natural structure only--that is, without superimposing any additional structure for machine representation purposes.  Accordingly, it provides a basis for a high level data language which will yield maximal independence between programs on the one hand and machine representation on the other.”(</a:t>
            </a:r>
            <a:r>
              <a:rPr lang="en-US" altLang="el-GR" sz="2400" dirty="0" err="1" smtClean="0"/>
              <a:t>Codd</a:t>
            </a:r>
            <a:r>
              <a:rPr lang="en-US" altLang="el-GR" sz="2400" dirty="0" smtClean="0"/>
              <a:t> 1970)</a:t>
            </a:r>
            <a:endParaRPr lang="el-GR" altLang="el-GR" sz="2400"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7</a:t>
            </a:r>
            <a:endParaRPr lang="el-GR" dirty="0"/>
          </a:p>
        </p:txBody>
      </p:sp>
    </p:spTree>
    <p:extLst>
      <p:ext uri="{BB962C8B-B14F-4D97-AF65-F5344CB8AC3E}">
        <p14:creationId xmlns:p14="http://schemas.microsoft.com/office/powerpoint/2010/main" val="4205731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4" name="Picture 3" descr="peterchen"/>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081838" y="4365625"/>
            <a:ext cx="116205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noAutofit/>
          </a:bodyPr>
          <a:lstStyle/>
          <a:p>
            <a:r>
              <a:rPr lang="el-GR" sz="3400" dirty="0"/>
              <a:t>Η εισαγωγή του Μοντέλου Οντοτήτων Συσχετίσεων οφείλεται στον </a:t>
            </a:r>
            <a:r>
              <a:rPr lang="el-GR" sz="3400" dirty="0" err="1"/>
              <a:t>Peter</a:t>
            </a:r>
            <a:r>
              <a:rPr lang="el-GR" sz="3400" dirty="0"/>
              <a:t> </a:t>
            </a:r>
            <a:r>
              <a:rPr lang="el-GR" sz="3400" dirty="0" err="1" smtClean="0"/>
              <a:t>Chen</a:t>
            </a:r>
            <a:endParaRPr lang="el-GR" sz="3400" dirty="0"/>
          </a:p>
        </p:txBody>
      </p:sp>
      <p:sp>
        <p:nvSpPr>
          <p:cNvPr id="3" name="Content Placeholder 2"/>
          <p:cNvSpPr>
            <a:spLocks noGrp="1"/>
          </p:cNvSpPr>
          <p:nvPr>
            <p:ph idx="1"/>
          </p:nvPr>
        </p:nvSpPr>
        <p:spPr>
          <a:xfrm>
            <a:off x="457200" y="1196751"/>
            <a:ext cx="8229600" cy="4721449"/>
          </a:xfrm>
        </p:spPr>
        <p:txBody>
          <a:bodyPr>
            <a:normAutofit/>
          </a:bodyPr>
          <a:lstStyle/>
          <a:p>
            <a:pPr marL="0" indent="0">
              <a:buSzPct val="45000"/>
              <a:buNone/>
            </a:pPr>
            <a:r>
              <a:rPr lang="en-US" altLang="el-GR" sz="2400" dirty="0" smtClean="0">
                <a:solidFill>
                  <a:srgbClr val="000000"/>
                </a:solidFill>
              </a:rPr>
              <a:t>β</a:t>
            </a:r>
            <a:r>
              <a:rPr lang="en-US" altLang="el-GR" sz="2400" dirty="0" err="1" smtClean="0">
                <a:solidFill>
                  <a:srgbClr val="000000"/>
                </a:solidFill>
              </a:rPr>
              <a:t>λέ</a:t>
            </a:r>
            <a:r>
              <a:rPr lang="en-US" altLang="el-GR" sz="2400" dirty="0" smtClean="0">
                <a:solidFill>
                  <a:srgbClr val="000000"/>
                </a:solidFill>
              </a:rPr>
              <a:t>πε </a:t>
            </a:r>
            <a:r>
              <a:rPr lang="en-US" altLang="el-GR" sz="2400" dirty="0">
                <a:solidFill>
                  <a:srgbClr val="000000"/>
                </a:solidFill>
              </a:rPr>
              <a:t>άρθρο:</a:t>
            </a:r>
          </a:p>
          <a:p>
            <a:pPr marL="0" indent="0">
              <a:buSzPct val="45000"/>
              <a:buNone/>
            </a:pPr>
            <a:endParaRPr lang="el-GR" altLang="el-GR" sz="2400" dirty="0">
              <a:solidFill>
                <a:srgbClr val="000000"/>
              </a:solidFill>
            </a:endParaRPr>
          </a:p>
          <a:p>
            <a:pPr marL="0" indent="0">
              <a:buSzPct val="45000"/>
              <a:buNone/>
            </a:pPr>
            <a:r>
              <a:rPr lang="en-US" altLang="el-GR" sz="2400" dirty="0">
                <a:solidFill>
                  <a:srgbClr val="000000"/>
                </a:solidFill>
              </a:rPr>
              <a:t>Peter Chen (March 1976), </a:t>
            </a:r>
            <a:r>
              <a:rPr lang="en-US" altLang="el-GR" sz="2400" dirty="0" smtClean="0">
                <a:solidFill>
                  <a:srgbClr val="000000"/>
                </a:solidFill>
              </a:rPr>
              <a:t>“The </a:t>
            </a:r>
            <a:r>
              <a:rPr lang="en-US" altLang="el-GR" sz="2400" dirty="0">
                <a:solidFill>
                  <a:srgbClr val="000000"/>
                </a:solidFill>
              </a:rPr>
              <a:t>Entity-Relationship Model – </a:t>
            </a:r>
            <a:r>
              <a:rPr lang="en-US" altLang="el-GR" sz="2400" dirty="0" smtClean="0">
                <a:solidFill>
                  <a:srgbClr val="000000"/>
                </a:solidFill>
              </a:rPr>
              <a:t>Toward </a:t>
            </a:r>
            <a:r>
              <a:rPr lang="en-US" altLang="el-GR" sz="2400" dirty="0">
                <a:solidFill>
                  <a:srgbClr val="000000"/>
                </a:solidFill>
              </a:rPr>
              <a:t>a Unified View of </a:t>
            </a:r>
            <a:r>
              <a:rPr lang="en-US" altLang="el-GR" sz="2400" dirty="0" smtClean="0">
                <a:solidFill>
                  <a:srgbClr val="000000"/>
                </a:solidFill>
              </a:rPr>
              <a:t>Data”, ACM </a:t>
            </a:r>
            <a:r>
              <a:rPr lang="en-US" altLang="el-GR" sz="2400" dirty="0">
                <a:solidFill>
                  <a:srgbClr val="000000"/>
                </a:solidFill>
              </a:rPr>
              <a:t>Transactions on </a:t>
            </a:r>
            <a:r>
              <a:rPr lang="en-US" altLang="el-GR" sz="2400" dirty="0" smtClean="0">
                <a:solidFill>
                  <a:srgbClr val="000000"/>
                </a:solidFill>
              </a:rPr>
              <a:t>Database Systems, 1:1, pp. </a:t>
            </a:r>
            <a:r>
              <a:rPr lang="en-US" altLang="el-GR" sz="2400" dirty="0">
                <a:solidFill>
                  <a:srgbClr val="000000"/>
                </a:solidFill>
              </a:rPr>
              <a:t>9–36.</a:t>
            </a:r>
            <a:endParaRPr lang="el-GR" altLang="el-GR" sz="2400" dirty="0">
              <a:solidFill>
                <a:srgbClr val="000000"/>
              </a:solidFill>
            </a:endParaRPr>
          </a:p>
          <a:p>
            <a:pPr marL="0" indent="0">
              <a:buSzPct val="45000"/>
              <a:buNone/>
            </a:pPr>
            <a:r>
              <a:rPr lang="en-US" altLang="el-GR" sz="2400" dirty="0">
                <a:solidFill>
                  <a:srgbClr val="000000"/>
                </a:solidFill>
              </a:rPr>
              <a:t> </a:t>
            </a:r>
          </a:p>
          <a:p>
            <a:pPr marL="0" indent="0">
              <a:buSzPct val="45000"/>
              <a:buNone/>
            </a:pPr>
            <a:r>
              <a:rPr lang="en-US" altLang="el-GR" sz="2400" dirty="0" err="1">
                <a:solidFill>
                  <a:srgbClr val="000000"/>
                </a:solidFill>
              </a:rPr>
              <a:t>Στη</a:t>
            </a:r>
            <a:r>
              <a:rPr lang="en-US" altLang="el-GR" sz="2400" dirty="0">
                <a:solidFill>
                  <a:srgbClr val="000000"/>
                </a:solidFill>
              </a:rPr>
              <a:t> </a:t>
            </a:r>
            <a:r>
              <a:rPr lang="en-US" altLang="el-GR" sz="2400" dirty="0" err="1">
                <a:solidFill>
                  <a:srgbClr val="000000"/>
                </a:solidFill>
              </a:rPr>
              <a:t>συνέχει</a:t>
            </a:r>
            <a:r>
              <a:rPr lang="en-US" altLang="el-GR" sz="2400" dirty="0">
                <a:solidFill>
                  <a:srgbClr val="000000"/>
                </a:solidFill>
              </a:rPr>
              <a:t>α βλέπουμε κάποια σύμβολα που χρησιμοποίησε </a:t>
            </a:r>
            <a:r>
              <a:rPr lang="en-US" altLang="el-GR" sz="2400" dirty="0" smtClean="0">
                <a:solidFill>
                  <a:srgbClr val="000000"/>
                </a:solidFill>
              </a:rPr>
              <a:t>ο </a:t>
            </a:r>
            <a:r>
              <a:rPr lang="en-US" altLang="el-GR" sz="2400" dirty="0">
                <a:solidFill>
                  <a:srgbClr val="000000"/>
                </a:solidFill>
              </a:rPr>
              <a:t>Chen. </a:t>
            </a:r>
            <a:endParaRPr lang="el-GR" sz="2400"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n-US" dirty="0" smtClean="0"/>
              <a:t>8</a:t>
            </a:r>
            <a:endParaRPr lang="el-GR" dirty="0"/>
          </a:p>
        </p:txBody>
      </p:sp>
    </p:spTree>
    <p:extLst>
      <p:ext uri="{BB962C8B-B14F-4D97-AF65-F5344CB8AC3E}">
        <p14:creationId xmlns:p14="http://schemas.microsoft.com/office/powerpoint/2010/main" val="35668119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exo-opistho_simeiomata">
  <a:themeElements>
    <a:clrScheme name="Custom 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exo-opistho_simeiomata</Template>
  <TotalTime>406</TotalTime>
  <Words>4076</Words>
  <Application>Microsoft Office PowerPoint</Application>
  <PresentationFormat>On-screen Show (4:3)</PresentationFormat>
  <Paragraphs>775</Paragraphs>
  <Slides>63</Slides>
  <Notes>33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63</vt:i4>
      </vt:variant>
    </vt:vector>
  </HeadingPairs>
  <TitlesOfParts>
    <vt:vector size="71" baseType="lpstr">
      <vt:lpstr>Arial</vt:lpstr>
      <vt:lpstr>Calibri</vt:lpstr>
      <vt:lpstr>Courier New</vt:lpstr>
      <vt:lpstr>Monotype Sorts</vt:lpstr>
      <vt:lpstr>Tahoma</vt:lpstr>
      <vt:lpstr>Times New Roman</vt:lpstr>
      <vt:lpstr>Wingdings</vt:lpstr>
      <vt:lpstr>exo-opistho_simeiomata</vt:lpstr>
      <vt:lpstr>Βάσεις Δεδομένων I</vt:lpstr>
      <vt:lpstr>Εισαγωγή στις βάσεις δεδομένων</vt:lpstr>
      <vt:lpstr>Περιγραφή Μαθήματος</vt:lpstr>
      <vt:lpstr>Στόχος Ενότητας</vt:lpstr>
      <vt:lpstr>Λέξεις κλειδιά</vt:lpstr>
      <vt:lpstr>Δύο ιστορικοί σταθμοί</vt:lpstr>
      <vt:lpstr>Η εισαγωγή  των σχεσιακών βάσεων δεδομένων οφείλεται στον Ted Codd</vt:lpstr>
      <vt:lpstr>Relational Model </vt:lpstr>
      <vt:lpstr>Η εισαγωγή του Μοντέλου Οντοτήτων Συσχετίσεων οφείλεται στον Peter Chen</vt:lpstr>
      <vt:lpstr>Συμβολισμός Peter Chen  Παράδειγμα: American Elections</vt:lpstr>
      <vt:lpstr>Συνοπτική ιστορία των βάσεων δεδομένων </vt:lpstr>
      <vt:lpstr>Συνοπτική ιστορία των βάσεων δεδομένων</vt:lpstr>
      <vt:lpstr>Τρεις βασικές έννοιες</vt:lpstr>
      <vt:lpstr>Στις βάσεις δεδομένων διαχειριζόμαστε δεδομένα</vt:lpstr>
      <vt:lpstr>PowerPoint Presentation</vt:lpstr>
      <vt:lpstr>Πληροφορία</vt:lpstr>
      <vt:lpstr>Γνώση</vt:lpstr>
      <vt:lpstr>Τι είναι οι βάσεις δεδομένων</vt:lpstr>
      <vt:lpstr>Βάση δεδομένων («απλή» προσέγγιση)</vt:lpstr>
      <vt:lpstr>Σύστημα Βάσης Δεδομένων </vt:lpstr>
      <vt:lpstr>Γιατί χρησιμοποιούμε βάση δεδομένων</vt:lpstr>
      <vt:lpstr>Τι είναι βάση δεδομένων στα διάφορα μοντέλα δεδομένων</vt:lpstr>
      <vt:lpstr>Ιεραρχική βάση δεδομένων</vt:lpstr>
      <vt:lpstr>Δικτυωτή βάση δεδομένων </vt:lpstr>
      <vt:lpstr>Διαφορά </vt:lpstr>
      <vt:lpstr>Σχεσιακό μοντέλο  Σχεσιακή βάση δεδομένων</vt:lpstr>
      <vt:lpstr>Σχεσιακό μοντέλο βάση δεδομένων - Παράδειγμα</vt:lpstr>
      <vt:lpstr>Έννοιες σχεσιακών Β.Δ.</vt:lpstr>
      <vt:lpstr>Σχεσιακό μοντέλο  Σχεσιακή βάση δεδομένων</vt:lpstr>
      <vt:lpstr>PowerPoint Presentation</vt:lpstr>
      <vt:lpstr>Εμβόλιμη συζήτηση: Διαχείριση σχεσιακής βάσης δεδομένων με Προϊόντα Διαχείρισης Βάσης Δεδομένων</vt:lpstr>
      <vt:lpstr>   Πως ο προγραμματιστής δημιουργεί μια  Σχεσιακή βάση δεδομένων</vt:lpstr>
      <vt:lpstr>PowerPoint Presentation</vt:lpstr>
      <vt:lpstr>Δημιουργήστε τη βάση και τους δύο πίνακες και εισάγετε στοιχεία</vt:lpstr>
      <vt:lpstr>Δημιουργήστε τη βάση και τους δύο πίνακες και εισάγετε στοιχεία</vt:lpstr>
      <vt:lpstr>   Πως ο προγραμματιστής δημιουργεί μια  Σχεσιακή βάση δεδομένων – χρήση Oracle</vt:lpstr>
      <vt:lpstr>Διαχείριση σχεσιακής βάσης δεδομένων με Προϊόντα Διαχείρισης Βάσης Δεδομένων</vt:lpstr>
      <vt:lpstr>Δημιουργήστε τη βάση και τους δύο πίνακες και εισάγετε στοιχεία</vt:lpstr>
      <vt:lpstr>Δημιουργήστε τη βάση και τους δύο πίνακες και εισάγετε στοιχεία</vt:lpstr>
      <vt:lpstr>   Υπάρχουν μικροδιαφορές στον  προγραμματισμό ανάλογα με το       προϊόν που χρησιμοποιούμε </vt:lpstr>
      <vt:lpstr>Συγκριτικός Πίνακας διαφορών </vt:lpstr>
      <vt:lpstr>Έννοιες &amp; Παραδείγματα</vt:lpstr>
      <vt:lpstr>Αρχιτεκτονική ANSI/SPARC</vt:lpstr>
      <vt:lpstr>Σύστημα Διαχείρισης Β.Δ.</vt:lpstr>
      <vt:lpstr>Βασικές έννοιες αρχιτεκτονικής ANSI/SPARC</vt:lpstr>
      <vt:lpstr>Βασικές έννοιες αρχιτεκτονικής ANSI/SPARC</vt:lpstr>
      <vt:lpstr>Βασικές έννοιες αρχιτεκτονικής ANSI/SPARC</vt:lpstr>
      <vt:lpstr>Υπογλώσσα Δεδομένων</vt:lpstr>
      <vt:lpstr>   Καθολικό σχήμα, εσωτερικό σχήμα και εξωτερικές όψεις της  σχεσιακής βάσης δεδομένων</vt:lpstr>
      <vt:lpstr>Εννοιολογικό ή Καθολικό σχήμα</vt:lpstr>
      <vt:lpstr>Εξωτερικό σχήμα</vt:lpstr>
      <vt:lpstr>Εξωτερικό σχήμα</vt:lpstr>
      <vt:lpstr>Εσωτερικό σχήμα</vt:lpstr>
      <vt:lpstr>   Σύστημα Διαχείρισης Βάσης Δεδομένων Διαχειριστής βάσης δεδομένων</vt:lpstr>
      <vt:lpstr>Σύστημα Διαχείρισης Βάσης Δεδομένων Database Management System (DBMS)</vt:lpstr>
      <vt:lpstr>Σύστημα Διαχείρισης Βάσης Δεδομένων Database Management System (DBMS)</vt:lpstr>
      <vt:lpstr>Ο ρόλος του ΔΒΔ </vt:lpstr>
      <vt:lpstr>Τέλος Ενότητας</vt:lpstr>
      <vt:lpstr>Σημειώματα</vt:lpstr>
      <vt:lpstr>Σημείωμα Αναφοράς</vt:lpstr>
      <vt:lpstr>Σημείωμα Χρήσης Έργων Τρίτων</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 ΜΑΘΗΜΑΤΟΣ</dc:title>
  <dc:creator>opencourses@teiath.gr</dc:creator>
  <cp:lastModifiedBy>Christos</cp:lastModifiedBy>
  <cp:revision>77</cp:revision>
  <dcterms:created xsi:type="dcterms:W3CDTF">2014-10-20T11:54:42Z</dcterms:created>
  <dcterms:modified xsi:type="dcterms:W3CDTF">2018-10-31T05:01:35Z</dcterms:modified>
</cp:coreProperties>
</file>