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84" r:id="rId1"/>
  </p:sldMasterIdLst>
  <p:notesMasterIdLst>
    <p:notesMasterId r:id="rId53"/>
  </p:notesMasterIdLst>
  <p:handoutMasterIdLst>
    <p:handoutMasterId r:id="rId54"/>
  </p:handoutMasterIdLst>
  <p:sldIdLst>
    <p:sldId id="256" r:id="rId2"/>
    <p:sldId id="267" r:id="rId3"/>
    <p:sldId id="268" r:id="rId4"/>
    <p:sldId id="305" r:id="rId5"/>
    <p:sldId id="269" r:id="rId6"/>
    <p:sldId id="271" r:id="rId7"/>
    <p:sldId id="270" r:id="rId8"/>
    <p:sldId id="272" r:id="rId9"/>
    <p:sldId id="273" r:id="rId10"/>
    <p:sldId id="274" r:id="rId11"/>
    <p:sldId id="306" r:id="rId12"/>
    <p:sldId id="275" r:id="rId13"/>
    <p:sldId id="276" r:id="rId14"/>
    <p:sldId id="277" r:id="rId15"/>
    <p:sldId id="278" r:id="rId16"/>
    <p:sldId id="279" r:id="rId17"/>
    <p:sldId id="280" r:id="rId18"/>
    <p:sldId id="281" r:id="rId19"/>
    <p:sldId id="282" r:id="rId20"/>
    <p:sldId id="307" r:id="rId21"/>
    <p:sldId id="283" r:id="rId22"/>
    <p:sldId id="304" r:id="rId23"/>
    <p:sldId id="284" r:id="rId24"/>
    <p:sldId id="303" r:id="rId25"/>
    <p:sldId id="285" r:id="rId26"/>
    <p:sldId id="286" r:id="rId27"/>
    <p:sldId id="287" r:id="rId28"/>
    <p:sldId id="308" r:id="rId29"/>
    <p:sldId id="288" r:id="rId30"/>
    <p:sldId id="289" r:id="rId31"/>
    <p:sldId id="290" r:id="rId32"/>
    <p:sldId id="291" r:id="rId33"/>
    <p:sldId id="292" r:id="rId34"/>
    <p:sldId id="293" r:id="rId35"/>
    <p:sldId id="294" r:id="rId36"/>
    <p:sldId id="295" r:id="rId37"/>
    <p:sldId id="296" r:id="rId38"/>
    <p:sldId id="309" r:id="rId39"/>
    <p:sldId id="297" r:id="rId40"/>
    <p:sldId id="310" r:id="rId41"/>
    <p:sldId id="298" r:id="rId42"/>
    <p:sldId id="299" r:id="rId43"/>
    <p:sldId id="300" r:id="rId44"/>
    <p:sldId id="301" r:id="rId45"/>
    <p:sldId id="302" r:id="rId46"/>
    <p:sldId id="311" r:id="rId47"/>
    <p:sldId id="312" r:id="rId48"/>
    <p:sldId id="313" r:id="rId49"/>
    <p:sldId id="314" r:id="rId50"/>
    <p:sldId id="315" r:id="rId51"/>
    <p:sldId id="316" r:id="rId52"/>
  </p:sldIdLst>
  <p:sldSz cx="9144000" cy="6858000" type="screen4x3"/>
  <p:notesSz cx="7104063" cy="10234613"/>
  <p:custDataLst>
    <p:tags r:id="rId55"/>
  </p:custDataLst>
  <p:defaultTextStyle>
    <a:defPPr>
      <a:defRPr lang="el-G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3">
          <p15:clr>
            <a:srgbClr val="A4A3A4"/>
          </p15:clr>
        </p15:guide>
        <p15:guide id="2" pos="2237">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4B82"/>
    <a:srgbClr val="820000"/>
    <a:srgbClr val="333399"/>
    <a:srgbClr val="4545C3"/>
    <a:srgbClr val="C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35" autoAdjust="0"/>
    <p:restoredTop sz="94660"/>
  </p:normalViewPr>
  <p:slideViewPr>
    <p:cSldViewPr>
      <p:cViewPr varScale="1">
        <p:scale>
          <a:sx n="70" d="100"/>
          <a:sy n="70" d="100"/>
        </p:scale>
        <p:origin x="1524"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76" d="100"/>
          <a:sy n="76" d="100"/>
        </p:scale>
        <p:origin x="-3978" y="-108"/>
      </p:cViewPr>
      <p:guideLst>
        <p:guide orient="horz" pos="3223"/>
        <p:guide pos="2237"/>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gs" Target="tags/tag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62" name="Rectangle 2"/>
          <p:cNvSpPr>
            <a:spLocks noGrp="1" noChangeArrowheads="1"/>
          </p:cNvSpPr>
          <p:nvPr>
            <p:ph type="hdr" sz="quarter"/>
          </p:nvPr>
        </p:nvSpPr>
        <p:spPr bwMode="auto">
          <a:xfrm>
            <a:off x="0" y="0"/>
            <a:ext cx="3078163"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defTabSz="990600" eaLnBrk="0" hangingPunct="0">
              <a:defRPr sz="1300"/>
            </a:lvl1pPr>
          </a:lstStyle>
          <a:p>
            <a:pPr>
              <a:defRPr/>
            </a:pPr>
            <a:endParaRPr lang="el-GR"/>
          </a:p>
        </p:txBody>
      </p:sp>
      <p:sp>
        <p:nvSpPr>
          <p:cNvPr id="92163" name="Rectangle 3"/>
          <p:cNvSpPr>
            <a:spLocks noGrp="1" noChangeArrowheads="1"/>
          </p:cNvSpPr>
          <p:nvPr>
            <p:ph type="dt" sz="quarter" idx="1"/>
          </p:nvPr>
        </p:nvSpPr>
        <p:spPr bwMode="auto">
          <a:xfrm>
            <a:off x="4024313" y="0"/>
            <a:ext cx="3078162" cy="511175"/>
          </a:xfrm>
          <a:prstGeom prst="rect">
            <a:avLst/>
          </a:prstGeom>
          <a:noFill/>
          <a:ln w="9525">
            <a:noFill/>
            <a:miter lim="800000"/>
            <a:headEnd/>
            <a:tailEnd/>
          </a:ln>
          <a:effectLst/>
        </p:spPr>
        <p:txBody>
          <a:bodyPr vert="horz" wrap="square" lIns="99075" tIns="49538" rIns="99075" bIns="49538" numCol="1" anchor="t" anchorCtr="0" compatLnSpc="1">
            <a:prstTxWarp prst="textNoShape">
              <a:avLst/>
            </a:prstTxWarp>
          </a:bodyPr>
          <a:lstStyle>
            <a:lvl1pPr algn="r" defTabSz="990600" eaLnBrk="0" hangingPunct="0">
              <a:defRPr sz="1300"/>
            </a:lvl1pPr>
          </a:lstStyle>
          <a:p>
            <a:pPr>
              <a:defRPr/>
            </a:pPr>
            <a:fld id="{84A79048-66B1-475A-B924-F459D231C4C3}" type="datetimeFigureOut">
              <a:rPr lang="el-GR"/>
              <a:pPr>
                <a:defRPr/>
              </a:pPr>
              <a:t>31/10/2018</a:t>
            </a:fld>
            <a:endParaRPr lang="el-GR"/>
          </a:p>
        </p:txBody>
      </p:sp>
      <p:sp>
        <p:nvSpPr>
          <p:cNvPr id="92164" name="Rectangle 4"/>
          <p:cNvSpPr>
            <a:spLocks noGrp="1" noChangeArrowheads="1"/>
          </p:cNvSpPr>
          <p:nvPr>
            <p:ph type="ftr" sz="quarter" idx="2"/>
          </p:nvPr>
        </p:nvSpPr>
        <p:spPr bwMode="auto">
          <a:xfrm>
            <a:off x="0" y="9721850"/>
            <a:ext cx="3078163"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defTabSz="990600" eaLnBrk="0" hangingPunct="0">
              <a:defRPr sz="1300"/>
            </a:lvl1pPr>
          </a:lstStyle>
          <a:p>
            <a:pPr>
              <a:defRPr/>
            </a:pPr>
            <a:endParaRPr lang="el-GR"/>
          </a:p>
        </p:txBody>
      </p:sp>
      <p:sp>
        <p:nvSpPr>
          <p:cNvPr id="92165" name="Rectangle 5"/>
          <p:cNvSpPr>
            <a:spLocks noGrp="1" noChangeArrowheads="1"/>
          </p:cNvSpPr>
          <p:nvPr>
            <p:ph type="sldNum" sz="quarter" idx="3"/>
          </p:nvPr>
        </p:nvSpPr>
        <p:spPr bwMode="auto">
          <a:xfrm>
            <a:off x="4024313" y="9721850"/>
            <a:ext cx="3078162" cy="511175"/>
          </a:xfrm>
          <a:prstGeom prst="rect">
            <a:avLst/>
          </a:prstGeom>
          <a:noFill/>
          <a:ln w="9525">
            <a:noFill/>
            <a:miter lim="800000"/>
            <a:headEnd/>
            <a:tailEnd/>
          </a:ln>
          <a:effectLst/>
        </p:spPr>
        <p:txBody>
          <a:bodyPr vert="horz" wrap="square" lIns="99075" tIns="49538" rIns="99075" bIns="49538" numCol="1" anchor="b" anchorCtr="0" compatLnSpc="1">
            <a:prstTxWarp prst="textNoShape">
              <a:avLst/>
            </a:prstTxWarp>
          </a:bodyPr>
          <a:lstStyle>
            <a:lvl1pPr algn="r" defTabSz="990600" eaLnBrk="0" hangingPunct="0">
              <a:defRPr sz="1300"/>
            </a:lvl1pPr>
          </a:lstStyle>
          <a:p>
            <a:pPr>
              <a:defRPr/>
            </a:pPr>
            <a:fld id="{2EBCFCCB-10BB-4121-80C8-1E5058FD1454}" type="slidenum">
              <a:rPr lang="el-GR"/>
              <a:pPr>
                <a:defRPr/>
              </a:pPr>
              <a:t>‹#›</a:t>
            </a:fld>
            <a:endParaRPr lang="el-GR"/>
          </a:p>
        </p:txBody>
      </p:sp>
    </p:spTree>
    <p:extLst>
      <p:ext uri="{BB962C8B-B14F-4D97-AF65-F5344CB8AC3E}">
        <p14:creationId xmlns:p14="http://schemas.microsoft.com/office/powerpoint/2010/main" val="419600949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bwMode="auto">
          <a:xfrm>
            <a:off x="0" y="0"/>
            <a:ext cx="3078163"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defTabSz="990600">
              <a:defRPr sz="1300"/>
            </a:lvl1pPr>
          </a:lstStyle>
          <a:p>
            <a:pPr>
              <a:defRPr/>
            </a:pPr>
            <a:endParaRPr lang="el-GR"/>
          </a:p>
        </p:txBody>
      </p:sp>
      <p:sp>
        <p:nvSpPr>
          <p:cNvPr id="3" name="2 - Θέση ημερομηνίας"/>
          <p:cNvSpPr>
            <a:spLocks noGrp="1"/>
          </p:cNvSpPr>
          <p:nvPr>
            <p:ph type="dt" idx="1"/>
          </p:nvPr>
        </p:nvSpPr>
        <p:spPr bwMode="auto">
          <a:xfrm>
            <a:off x="4024313" y="0"/>
            <a:ext cx="3078162" cy="511175"/>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lvl1pPr algn="r" defTabSz="990600">
              <a:defRPr sz="1300"/>
            </a:lvl1pPr>
          </a:lstStyle>
          <a:p>
            <a:pPr>
              <a:defRPr/>
            </a:pPr>
            <a:fld id="{19B0F716-1969-45AD-B426-D0CBFDF13F46}" type="datetimeFigureOut">
              <a:rPr lang="el-GR"/>
              <a:pPr>
                <a:defRPr/>
              </a:pPr>
              <a:t>31/10/2018</a:t>
            </a:fld>
            <a:endParaRPr lang="el-GR"/>
          </a:p>
        </p:txBody>
      </p:sp>
      <p:sp>
        <p:nvSpPr>
          <p:cNvPr id="4" name="3 - Θέση εικόνας διαφάνειας"/>
          <p:cNvSpPr>
            <a:spLocks noGrp="1" noRot="1" noChangeAspect="1"/>
          </p:cNvSpPr>
          <p:nvPr>
            <p:ph type="sldImg" idx="2"/>
          </p:nvPr>
        </p:nvSpPr>
        <p:spPr>
          <a:xfrm>
            <a:off x="993775" y="768350"/>
            <a:ext cx="5116513" cy="3836988"/>
          </a:xfrm>
          <a:prstGeom prst="rect">
            <a:avLst/>
          </a:prstGeom>
          <a:noFill/>
          <a:ln w="12700">
            <a:solidFill>
              <a:prstClr val="black"/>
            </a:solidFill>
          </a:ln>
        </p:spPr>
        <p:txBody>
          <a:bodyPr vert="horz" lIns="91440" tIns="45720" rIns="91440" bIns="45720" rtlCol="0" anchor="ctr"/>
          <a:lstStyle/>
          <a:p>
            <a:pPr lvl="0"/>
            <a:endParaRPr lang="el-GR" noProof="0" smtClean="0"/>
          </a:p>
        </p:txBody>
      </p:sp>
      <p:sp>
        <p:nvSpPr>
          <p:cNvPr id="5" name="4 - Θέση σημειώσεων"/>
          <p:cNvSpPr>
            <a:spLocks noGrp="1"/>
          </p:cNvSpPr>
          <p:nvPr>
            <p:ph type="body" sz="quarter" idx="3"/>
          </p:nvPr>
        </p:nvSpPr>
        <p:spPr bwMode="auto">
          <a:xfrm>
            <a:off x="711200" y="4860925"/>
            <a:ext cx="5683250" cy="4605338"/>
          </a:xfrm>
          <a:prstGeom prst="rect">
            <a:avLst/>
          </a:prstGeom>
          <a:noFill/>
          <a:ln w="9525">
            <a:noFill/>
            <a:miter lim="800000"/>
            <a:headEnd/>
            <a:tailEnd/>
          </a:ln>
        </p:spPr>
        <p:txBody>
          <a:bodyPr vert="horz" wrap="square" lIns="99075" tIns="49538" rIns="99075" bIns="49538" numCol="1" anchor="t" anchorCtr="0" compatLnSpc="1">
            <a:prstTxWarp prst="textNoShape">
              <a:avLst/>
            </a:prstTxWarp>
          </a:bodyPr>
          <a:lstStyle/>
          <a:p>
            <a:pPr lvl="0"/>
            <a:r>
              <a:rPr lang="el-GR" noProof="0" smtClean="0"/>
              <a:t>Kλικ για επεξεργασία των στυλ του υποδείγματος</a:t>
            </a:r>
          </a:p>
          <a:p>
            <a:pPr lvl="1"/>
            <a:r>
              <a:rPr lang="el-GR" noProof="0" smtClean="0"/>
              <a:t>Δεύτερου επιπέδου</a:t>
            </a:r>
          </a:p>
          <a:p>
            <a:pPr lvl="2"/>
            <a:r>
              <a:rPr lang="el-GR" noProof="0" smtClean="0"/>
              <a:t>Τρίτου επιπέδου</a:t>
            </a:r>
          </a:p>
          <a:p>
            <a:pPr lvl="3"/>
            <a:r>
              <a:rPr lang="el-GR" noProof="0" smtClean="0"/>
              <a:t>Τέταρτου επιπέδου</a:t>
            </a:r>
          </a:p>
          <a:p>
            <a:pPr lvl="4"/>
            <a:r>
              <a:rPr lang="el-GR" noProof="0" smtClean="0"/>
              <a:t>Πέμπτου επιπέδου</a:t>
            </a:r>
          </a:p>
        </p:txBody>
      </p:sp>
      <p:sp>
        <p:nvSpPr>
          <p:cNvPr id="6" name="5 - Θέση υποσέλιδου"/>
          <p:cNvSpPr>
            <a:spLocks noGrp="1"/>
          </p:cNvSpPr>
          <p:nvPr>
            <p:ph type="ftr" sz="quarter" idx="4"/>
          </p:nvPr>
        </p:nvSpPr>
        <p:spPr bwMode="auto">
          <a:xfrm>
            <a:off x="0" y="9721850"/>
            <a:ext cx="3078163"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defTabSz="990600">
              <a:defRPr sz="1300"/>
            </a:lvl1pPr>
          </a:lstStyle>
          <a:p>
            <a:pPr>
              <a:defRPr/>
            </a:pPr>
            <a:endParaRPr lang="el-GR"/>
          </a:p>
        </p:txBody>
      </p:sp>
      <p:sp>
        <p:nvSpPr>
          <p:cNvPr id="7" name="6 - Θέση αριθμού διαφάνειας"/>
          <p:cNvSpPr>
            <a:spLocks noGrp="1"/>
          </p:cNvSpPr>
          <p:nvPr>
            <p:ph type="sldNum" sz="quarter" idx="5"/>
          </p:nvPr>
        </p:nvSpPr>
        <p:spPr bwMode="auto">
          <a:xfrm>
            <a:off x="4024313" y="9721850"/>
            <a:ext cx="3078162" cy="511175"/>
          </a:xfrm>
          <a:prstGeom prst="rect">
            <a:avLst/>
          </a:prstGeom>
          <a:noFill/>
          <a:ln w="9525">
            <a:noFill/>
            <a:miter lim="800000"/>
            <a:headEnd/>
            <a:tailEnd/>
          </a:ln>
        </p:spPr>
        <p:txBody>
          <a:bodyPr vert="horz" wrap="square" lIns="99075" tIns="49538" rIns="99075" bIns="49538" numCol="1" anchor="b" anchorCtr="0" compatLnSpc="1">
            <a:prstTxWarp prst="textNoShape">
              <a:avLst/>
            </a:prstTxWarp>
          </a:bodyPr>
          <a:lstStyle>
            <a:lvl1pPr algn="r" defTabSz="990600">
              <a:defRPr sz="1300"/>
            </a:lvl1pPr>
          </a:lstStyle>
          <a:p>
            <a:pPr>
              <a:defRPr/>
            </a:pPr>
            <a:fld id="{71016A41-0609-40C7-9E3E-89C33107DF6A}" type="slidenum">
              <a:rPr lang="el-GR"/>
              <a:pPr>
                <a:defRPr/>
              </a:pPr>
              <a:t>‹#›</a:t>
            </a:fld>
            <a:endParaRPr lang="el-GR"/>
          </a:p>
        </p:txBody>
      </p:sp>
    </p:spTree>
    <p:extLst>
      <p:ext uri="{BB962C8B-B14F-4D97-AF65-F5344CB8AC3E}">
        <p14:creationId xmlns:p14="http://schemas.microsoft.com/office/powerpoint/2010/main" val="243665844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85766" indent="-185766">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0</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EFC3F2CC-8E49-42B4-BACF-E00F27687A08}" type="slidenum">
              <a:rPr lang="el-GR" altLang="el-GR" sz="1300"/>
              <a:pPr eaLnBrk="1" hangingPunct="1"/>
              <a:t>22</a:t>
            </a:fld>
            <a:endParaRPr lang="el-GR" altLang="el-GR" sz="13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85377048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EFC3F2CC-8E49-42B4-BACF-E00F27687A08}" type="slidenum">
              <a:rPr lang="el-GR" altLang="el-GR" sz="1300"/>
              <a:pPr eaLnBrk="1" hangingPunct="1"/>
              <a:t>23</a:t>
            </a:fld>
            <a:endParaRPr lang="el-GR" altLang="el-GR" sz="13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4724920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84383F51-FBFD-48E5-B114-1584F0E06102}" type="slidenum">
              <a:rPr lang="el-GR" altLang="el-GR" sz="1300"/>
              <a:pPr eaLnBrk="1" hangingPunct="1"/>
              <a:t>24</a:t>
            </a:fld>
            <a:endParaRPr lang="el-GR" altLang="el-GR" sz="13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7904168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B5C76764-2D24-4AE1-A6E4-A96A84D638EC}" type="slidenum">
              <a:rPr lang="el-GR" altLang="el-GR" sz="1300"/>
              <a:pPr eaLnBrk="1" hangingPunct="1"/>
              <a:t>25</a:t>
            </a:fld>
            <a:endParaRPr lang="el-GR" altLang="el-GR" sz="13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76074381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AEC3C2D5-1AA2-4CCA-8DE2-78172C437ECB}" type="slidenum">
              <a:rPr lang="el-GR" altLang="el-GR" sz="1300"/>
              <a:pPr eaLnBrk="1" hangingPunct="1"/>
              <a:t>26</a:t>
            </a:fld>
            <a:endParaRPr lang="el-GR" altLang="el-GR" sz="13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9935483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59988A4E-69BC-4DE2-BADA-86D23EDC9D8E}" type="slidenum">
              <a:rPr lang="el-GR" altLang="el-GR" sz="1300"/>
              <a:pPr eaLnBrk="1" hangingPunct="1"/>
              <a:t>28</a:t>
            </a:fld>
            <a:endParaRPr lang="el-GR" altLang="el-GR" sz="13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8123056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68F9694-B8A1-40C6-912A-09834650E672}" type="slidenum">
              <a:rPr lang="el-GR" altLang="el-GR" sz="1300"/>
              <a:pPr eaLnBrk="1" hangingPunct="1"/>
              <a:t>29</a:t>
            </a:fld>
            <a:endParaRPr lang="el-GR" altLang="el-GR" sz="13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7167790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582BB22D-D907-4EC7-8BEA-8B83451F40AC}" type="slidenum">
              <a:rPr lang="el-GR" altLang="el-GR" sz="1300"/>
              <a:pPr eaLnBrk="1" hangingPunct="1"/>
              <a:t>30</a:t>
            </a:fld>
            <a:endParaRPr lang="el-GR" altLang="el-GR" sz="1300"/>
          </a:p>
        </p:txBody>
      </p:sp>
      <p:sp>
        <p:nvSpPr>
          <p:cNvPr id="56323" name="Rectangle 2"/>
          <p:cNvSpPr>
            <a:spLocks noGrp="1" noRot="1" noChangeAspect="1" noChangeArrowheads="1" noTextEdit="1"/>
          </p:cNvSpPr>
          <p:nvPr>
            <p:ph type="sldImg"/>
          </p:nvPr>
        </p:nvSpPr>
        <p:spPr>
          <a:ln/>
        </p:spPr>
      </p:sp>
      <p:sp>
        <p:nvSpPr>
          <p:cNvPr id="563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1801576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02D9B73E-70E5-49C2-8483-9874D87D64C4}" type="slidenum">
              <a:rPr lang="el-GR" altLang="el-GR" sz="1300"/>
              <a:pPr eaLnBrk="1" hangingPunct="1"/>
              <a:t>31</a:t>
            </a:fld>
            <a:endParaRPr lang="el-GR" altLang="el-GR" sz="1300"/>
          </a:p>
        </p:txBody>
      </p:sp>
      <p:sp>
        <p:nvSpPr>
          <p:cNvPr id="57347" name="Rectangle 2"/>
          <p:cNvSpPr>
            <a:spLocks noGrp="1" noRot="1" noChangeAspect="1" noChangeArrowheads="1" noTextEdit="1"/>
          </p:cNvSpPr>
          <p:nvPr>
            <p:ph type="sldImg"/>
          </p:nvPr>
        </p:nvSpPr>
        <p:spPr>
          <a:ln/>
        </p:spPr>
      </p:sp>
      <p:sp>
        <p:nvSpPr>
          <p:cNvPr id="573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75659904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391C43FB-1768-4FEE-80DB-AD11FE79F4E4}" type="slidenum">
              <a:rPr lang="el-GR" altLang="el-GR" sz="1300"/>
              <a:pPr eaLnBrk="1" hangingPunct="1"/>
              <a:t>32</a:t>
            </a:fld>
            <a:endParaRPr lang="el-GR" altLang="el-GR" sz="1300"/>
          </a:p>
        </p:txBody>
      </p:sp>
      <p:sp>
        <p:nvSpPr>
          <p:cNvPr id="58371" name="Rectangle 2"/>
          <p:cNvSpPr>
            <a:spLocks noGrp="1" noRot="1" noChangeAspect="1" noChangeArrowheads="1" noTextEdit="1"/>
          </p:cNvSpPr>
          <p:nvPr>
            <p:ph type="sldImg"/>
          </p:nvPr>
        </p:nvSpPr>
        <p:spPr>
          <a:ln/>
        </p:spPr>
      </p:sp>
      <p:sp>
        <p:nvSpPr>
          <p:cNvPr id="583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4870297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134CA46-2972-47AA-98FC-937EC92068B2}" type="slidenum">
              <a:rPr lang="el-GR" altLang="el-GR" sz="1300"/>
              <a:pPr eaLnBrk="1" hangingPunct="1"/>
              <a:t>1</a:t>
            </a:fld>
            <a:endParaRPr lang="el-GR" altLang="el-GR" sz="13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4414873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6C097E8F-EA73-44EA-8E4D-26A19A8910D8}" type="slidenum">
              <a:rPr lang="el-GR" altLang="el-GR" sz="1300"/>
              <a:pPr eaLnBrk="1" hangingPunct="1"/>
              <a:t>33</a:t>
            </a:fld>
            <a:endParaRPr lang="el-GR" altLang="el-GR" sz="13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92180887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9FEC3C78-D4CA-4A94-8E8A-60E7AE4F7ECC}" type="slidenum">
              <a:rPr lang="el-GR" altLang="el-GR" sz="1300"/>
              <a:pPr eaLnBrk="1" hangingPunct="1"/>
              <a:t>34</a:t>
            </a:fld>
            <a:endParaRPr lang="el-GR" altLang="el-GR" sz="13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8116932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CDE3D1A6-133A-4C14-B43B-A6486BB95177}" type="slidenum">
              <a:rPr lang="el-GR" altLang="el-GR" sz="1300"/>
              <a:pPr eaLnBrk="1" hangingPunct="1"/>
              <a:t>35</a:t>
            </a:fld>
            <a:endParaRPr lang="el-GR" altLang="el-GR" sz="13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51420070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979EA5D2-7613-4A31-A49A-C81B9C7A63AE}" type="slidenum">
              <a:rPr lang="el-GR" altLang="el-GR" sz="1300"/>
              <a:pPr eaLnBrk="1" hangingPunct="1"/>
              <a:t>36</a:t>
            </a:fld>
            <a:endParaRPr lang="el-GR" altLang="el-GR" sz="13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53307918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0081150-107F-444B-B592-42CCBDCF0F33}" type="slidenum">
              <a:rPr lang="el-GR" altLang="el-GR" sz="1300"/>
              <a:pPr eaLnBrk="1" hangingPunct="1"/>
              <a:t>38</a:t>
            </a:fld>
            <a:endParaRPr lang="el-GR" altLang="el-GR" sz="13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17238953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 Θέση εικόνας διαφάνειας"/>
          <p:cNvSpPr>
            <a:spLocks noGrp="1" noRot="1" noChangeAspect="1" noTextEdit="1"/>
          </p:cNvSpPr>
          <p:nvPr>
            <p:ph type="sldImg"/>
          </p:nvPr>
        </p:nvSpPr>
        <p:spPr>
          <a:ln/>
        </p:spPr>
      </p:sp>
      <p:sp>
        <p:nvSpPr>
          <p:cNvPr id="64515" name="2 - Θέση σημειώσεων"/>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l-GR" altLang="el-GR" smtClean="0"/>
          </a:p>
        </p:txBody>
      </p:sp>
      <p:sp>
        <p:nvSpPr>
          <p:cNvPr id="64516" name="3 - Θέση αριθμού διαφάνειας"/>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B71257C8-B56D-447B-869A-06BA6F8BC777}" type="slidenum">
              <a:rPr lang="el-GR" altLang="el-GR" sz="1300"/>
              <a:pPr eaLnBrk="1" hangingPunct="1"/>
              <a:t>43</a:t>
            </a:fld>
            <a:endParaRPr lang="el-GR" altLang="el-GR" sz="1300"/>
          </a:p>
        </p:txBody>
      </p:sp>
    </p:spTree>
    <p:extLst>
      <p:ext uri="{BB962C8B-B14F-4D97-AF65-F5344CB8AC3E}">
        <p14:creationId xmlns:p14="http://schemas.microsoft.com/office/powerpoint/2010/main" val="1511973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45</a:t>
            </a:fld>
            <a:endParaRPr lang="el-GR"/>
          </a:p>
        </p:txBody>
      </p:sp>
    </p:spTree>
    <p:extLst>
      <p:ext uri="{BB962C8B-B14F-4D97-AF65-F5344CB8AC3E}">
        <p14:creationId xmlns:p14="http://schemas.microsoft.com/office/powerpoint/2010/main" val="15781971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46</a:t>
            </a:fld>
            <a:endParaRPr lang="el-GR"/>
          </a:p>
        </p:txBody>
      </p:sp>
    </p:spTree>
    <p:extLst>
      <p:ext uri="{BB962C8B-B14F-4D97-AF65-F5344CB8AC3E}">
        <p14:creationId xmlns:p14="http://schemas.microsoft.com/office/powerpoint/2010/main" val="355431083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47</a:t>
            </a:fld>
            <a:endParaRPr lang="el-GR"/>
          </a:p>
        </p:txBody>
      </p:sp>
    </p:spTree>
    <p:extLst>
      <p:ext uri="{BB962C8B-B14F-4D97-AF65-F5344CB8AC3E}">
        <p14:creationId xmlns:p14="http://schemas.microsoft.com/office/powerpoint/2010/main" val="302040402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48</a:t>
            </a:fld>
            <a:endParaRPr lang="el-GR"/>
          </a:p>
        </p:txBody>
      </p:sp>
    </p:spTree>
    <p:extLst>
      <p:ext uri="{BB962C8B-B14F-4D97-AF65-F5344CB8AC3E}">
        <p14:creationId xmlns:p14="http://schemas.microsoft.com/office/powerpoint/2010/main" val="40216839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897D0F36-164A-4DC6-BD12-74336116B18F}" type="slidenum">
              <a:rPr lang="el-GR" altLang="el-GR" sz="1300"/>
              <a:pPr eaLnBrk="1" hangingPunct="1"/>
              <a:t>4</a:t>
            </a:fld>
            <a:endParaRPr lang="el-GR" altLang="el-GR" sz="13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58600800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49</a:t>
            </a:fld>
            <a:endParaRPr lang="el-GR"/>
          </a:p>
        </p:txBody>
      </p:sp>
    </p:spTree>
    <p:extLst>
      <p:ext uri="{BB962C8B-B14F-4D97-AF65-F5344CB8AC3E}">
        <p14:creationId xmlns:p14="http://schemas.microsoft.com/office/powerpoint/2010/main" val="118805533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a:p>
        </p:txBody>
      </p:sp>
      <p:sp>
        <p:nvSpPr>
          <p:cNvPr id="4" name="Slide Number Placeholder 3"/>
          <p:cNvSpPr>
            <a:spLocks noGrp="1"/>
          </p:cNvSpPr>
          <p:nvPr>
            <p:ph type="sldNum" sz="quarter" idx="10"/>
          </p:nvPr>
        </p:nvSpPr>
        <p:spPr/>
        <p:txBody>
          <a:bodyPr/>
          <a:lstStyle/>
          <a:p>
            <a:fld id="{EBA60D4E-153C-481E-9C52-31B1E4926C1F}" type="slidenum">
              <a:rPr lang="el-GR" smtClean="0"/>
              <a:pPr/>
              <a:t>50</a:t>
            </a:fld>
            <a:endParaRPr lang="el-GR"/>
          </a:p>
        </p:txBody>
      </p:sp>
    </p:spTree>
    <p:extLst>
      <p:ext uri="{BB962C8B-B14F-4D97-AF65-F5344CB8AC3E}">
        <p14:creationId xmlns:p14="http://schemas.microsoft.com/office/powerpoint/2010/main" val="2890809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EA8B4E34-3371-4954-8642-7F6D34D0133B}" type="slidenum">
              <a:rPr lang="el-GR" altLang="el-GR" sz="1300"/>
              <a:pPr eaLnBrk="1" hangingPunct="1"/>
              <a:t>6</a:t>
            </a:fld>
            <a:endParaRPr lang="el-GR" altLang="el-GR" sz="13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6580524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2DCE5C29-55ED-4667-934C-D84F0DB27259}" type="slidenum">
              <a:rPr lang="el-GR" altLang="el-GR" sz="1300"/>
              <a:pPr eaLnBrk="1" hangingPunct="1"/>
              <a:t>7</a:t>
            </a:fld>
            <a:endParaRPr lang="el-GR" altLang="el-GR" sz="13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4106402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4C2034C3-73FB-4F16-BBAE-728C9747E9CD}" type="slidenum">
              <a:rPr lang="el-GR" altLang="el-GR" sz="1300"/>
              <a:pPr eaLnBrk="1" hangingPunct="1"/>
              <a:t>8</a:t>
            </a:fld>
            <a:endParaRPr lang="el-GR" altLang="el-GR" sz="13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0918050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AC06166D-37E0-4041-BD2D-A9DAB070DCDF}" type="slidenum">
              <a:rPr lang="el-GR" altLang="el-GR" sz="1300"/>
              <a:pPr eaLnBrk="1" hangingPunct="1"/>
              <a:t>9</a:t>
            </a:fld>
            <a:endParaRPr lang="el-GR" altLang="el-GR" sz="13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51145731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DCF3FE78-3A20-4D80-8AFB-D41166C6DD99}" type="slidenum">
              <a:rPr lang="el-GR" altLang="el-GR" sz="1300"/>
              <a:pPr eaLnBrk="1" hangingPunct="1"/>
              <a:t>20</a:t>
            </a:fld>
            <a:endParaRPr lang="el-GR" altLang="el-GR" sz="13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37646050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600">
                <a:solidFill>
                  <a:schemeClr val="tx1"/>
                </a:solidFill>
                <a:latin typeface="Times New Roman" pitchFamily="18" charset="0"/>
              </a:defRPr>
            </a:lvl1pPr>
            <a:lvl2pPr marL="804986" indent="-309610" eaLnBrk="0" hangingPunct="0">
              <a:defRPr sz="2600">
                <a:solidFill>
                  <a:schemeClr val="tx1"/>
                </a:solidFill>
                <a:latin typeface="Times New Roman" pitchFamily="18" charset="0"/>
              </a:defRPr>
            </a:lvl2pPr>
            <a:lvl3pPr marL="1238441" indent="-247688" eaLnBrk="0" hangingPunct="0">
              <a:defRPr sz="2600">
                <a:solidFill>
                  <a:schemeClr val="tx1"/>
                </a:solidFill>
                <a:latin typeface="Times New Roman" pitchFamily="18" charset="0"/>
              </a:defRPr>
            </a:lvl3pPr>
            <a:lvl4pPr marL="1733817" indent="-247688" eaLnBrk="0" hangingPunct="0">
              <a:defRPr sz="2600">
                <a:solidFill>
                  <a:schemeClr val="tx1"/>
                </a:solidFill>
                <a:latin typeface="Times New Roman" pitchFamily="18" charset="0"/>
              </a:defRPr>
            </a:lvl4pPr>
            <a:lvl5pPr marL="2229193" indent="-247688" eaLnBrk="0" hangingPunct="0">
              <a:defRPr sz="2600">
                <a:solidFill>
                  <a:schemeClr val="tx1"/>
                </a:solidFill>
                <a:latin typeface="Times New Roman" pitchFamily="18" charset="0"/>
              </a:defRPr>
            </a:lvl5pPr>
            <a:lvl6pPr marL="2724569" indent="-247688" eaLnBrk="0" fontAlgn="base" hangingPunct="0">
              <a:spcBef>
                <a:spcPct val="0"/>
              </a:spcBef>
              <a:spcAft>
                <a:spcPct val="0"/>
              </a:spcAft>
              <a:defRPr sz="2600">
                <a:solidFill>
                  <a:schemeClr val="tx1"/>
                </a:solidFill>
                <a:latin typeface="Times New Roman" pitchFamily="18" charset="0"/>
              </a:defRPr>
            </a:lvl6pPr>
            <a:lvl7pPr marL="3219945" indent="-247688" eaLnBrk="0" fontAlgn="base" hangingPunct="0">
              <a:spcBef>
                <a:spcPct val="0"/>
              </a:spcBef>
              <a:spcAft>
                <a:spcPct val="0"/>
              </a:spcAft>
              <a:defRPr sz="2600">
                <a:solidFill>
                  <a:schemeClr val="tx1"/>
                </a:solidFill>
                <a:latin typeface="Times New Roman" pitchFamily="18" charset="0"/>
              </a:defRPr>
            </a:lvl7pPr>
            <a:lvl8pPr marL="3715322" indent="-247688" eaLnBrk="0" fontAlgn="base" hangingPunct="0">
              <a:spcBef>
                <a:spcPct val="0"/>
              </a:spcBef>
              <a:spcAft>
                <a:spcPct val="0"/>
              </a:spcAft>
              <a:defRPr sz="2600">
                <a:solidFill>
                  <a:schemeClr val="tx1"/>
                </a:solidFill>
                <a:latin typeface="Times New Roman" pitchFamily="18" charset="0"/>
              </a:defRPr>
            </a:lvl8pPr>
            <a:lvl9pPr marL="4210698" indent="-247688" eaLnBrk="0" fontAlgn="base" hangingPunct="0">
              <a:spcBef>
                <a:spcPct val="0"/>
              </a:spcBef>
              <a:spcAft>
                <a:spcPct val="0"/>
              </a:spcAft>
              <a:defRPr sz="2600">
                <a:solidFill>
                  <a:schemeClr val="tx1"/>
                </a:solidFill>
                <a:latin typeface="Times New Roman" pitchFamily="18" charset="0"/>
              </a:defRPr>
            </a:lvl9pPr>
          </a:lstStyle>
          <a:p>
            <a:pPr eaLnBrk="1" hangingPunct="1"/>
            <a:fld id="{DCF3FE78-3A20-4D80-8AFB-D41166C6DD99}" type="slidenum">
              <a:rPr lang="el-GR" altLang="el-GR" sz="1300"/>
              <a:pPr eaLnBrk="1" hangingPunct="1"/>
              <a:t>21</a:t>
            </a:fld>
            <a:endParaRPr lang="el-GR" altLang="el-GR" sz="13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l-GR" smtClean="0"/>
          </a:p>
        </p:txBody>
      </p:sp>
    </p:spTree>
    <p:extLst>
      <p:ext uri="{BB962C8B-B14F-4D97-AF65-F5344CB8AC3E}">
        <p14:creationId xmlns:p14="http://schemas.microsoft.com/office/powerpoint/2010/main" val="2865134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chemeClr val="tx1"/>
                </a:solidFill>
              </a:defRPr>
            </a:lvl1pPr>
          </a:lstStyle>
          <a:p>
            <a:r>
              <a:rPr lang="en-US" smtClean="0"/>
              <a:t>Click to edit Master title style</a:t>
            </a:r>
            <a:endParaRPr lang="el-GR"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59923134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2362244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Κενή">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l-GR"/>
          </a:p>
        </p:txBody>
      </p:sp>
      <p:sp>
        <p:nvSpPr>
          <p:cNvPr id="3" name="Rectangle 5"/>
          <p:cNvSpPr>
            <a:spLocks noGrp="1" noChangeArrowheads="1"/>
          </p:cNvSpPr>
          <p:nvPr>
            <p:ph type="ftr" sz="quarter" idx="11"/>
          </p:nvPr>
        </p:nvSpPr>
        <p:spPr>
          <a:ln/>
        </p:spPr>
        <p:txBody>
          <a:bodyPr/>
          <a:lstStyle>
            <a:lvl1pPr>
              <a:defRPr/>
            </a:lvl1pPr>
          </a:lstStyle>
          <a:p>
            <a:pPr>
              <a:defRPr/>
            </a:pPr>
            <a:endParaRPr lang="el-GR"/>
          </a:p>
        </p:txBody>
      </p:sp>
      <p:sp>
        <p:nvSpPr>
          <p:cNvPr id="4" name="Rectangle 6"/>
          <p:cNvSpPr>
            <a:spLocks noGrp="1" noChangeArrowheads="1"/>
          </p:cNvSpPr>
          <p:nvPr>
            <p:ph type="sldNum" sz="quarter" idx="12"/>
          </p:nvPr>
        </p:nvSpPr>
        <p:spPr>
          <a:ln/>
        </p:spPr>
        <p:txBody>
          <a:bodyPr/>
          <a:lstStyle>
            <a:lvl1pPr>
              <a:defRPr/>
            </a:lvl1pPr>
          </a:lstStyle>
          <a:p>
            <a:pPr>
              <a:defRPr/>
            </a:pPr>
            <a:fld id="{FA4CD122-866E-4D3B-9682-8196304B43DE}" type="slidenum">
              <a:rPr lang="el-GR"/>
              <a:pPr>
                <a:defRPr/>
              </a:pPr>
              <a:t>‹#›</a:t>
            </a:fld>
            <a:endParaRPr lang="el-GR"/>
          </a:p>
        </p:txBody>
      </p:sp>
    </p:spTree>
    <p:extLst>
      <p:ext uri="{BB962C8B-B14F-4D97-AF65-F5344CB8AC3E}">
        <p14:creationId xmlns:p14="http://schemas.microsoft.com/office/powerpoint/2010/main" val="2051420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04641609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chemeClr val="tx1"/>
                </a:solidFill>
              </a:defRPr>
            </a:lvl1pPr>
          </a:lstStyle>
          <a:p>
            <a:r>
              <a:rPr lang="en-US" smtClean="0"/>
              <a:t>Click to edit Master title style</a:t>
            </a:r>
            <a:endParaRPr lang="el-G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64536100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dirty="0"/>
          </a:p>
        </p:txBody>
      </p:sp>
      <p:sp>
        <p:nvSpPr>
          <p:cNvPr id="3" name="Content Placeholder 2"/>
          <p:cNvSpPr>
            <a:spLocks noGrp="1"/>
          </p:cNvSpPr>
          <p:nvPr>
            <p:ph sz="half" idx="1"/>
          </p:nvPr>
        </p:nvSpPr>
        <p:spPr>
          <a:xfrm>
            <a:off x="457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Content Placeholder 3"/>
          <p:cNvSpPr>
            <a:spLocks noGrp="1"/>
          </p:cNvSpPr>
          <p:nvPr>
            <p:ph sz="half" idx="2"/>
          </p:nvPr>
        </p:nvSpPr>
        <p:spPr>
          <a:xfrm>
            <a:off x="4648200" y="1196752"/>
            <a:ext cx="4038600" cy="504056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413840259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4040188"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4645025" y="1196752"/>
            <a:ext cx="4041775" cy="97812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0624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pPr>
              <a:defRPr/>
            </a:pPr>
            <a:endParaRPr lang="el-GR"/>
          </a:p>
        </p:txBody>
      </p:sp>
      <p:sp>
        <p:nvSpPr>
          <p:cNvPr id="8" name="Footer Placeholder 7"/>
          <p:cNvSpPr>
            <a:spLocks noGrp="1"/>
          </p:cNvSpPr>
          <p:nvPr>
            <p:ph type="ftr" sz="quarter" idx="11"/>
          </p:nvPr>
        </p:nvSpPr>
        <p:spPr/>
        <p:txBody>
          <a:bodyPr/>
          <a:lstStyle/>
          <a:p>
            <a:pPr>
              <a:defRPr/>
            </a:pPr>
            <a:endParaRPr lang="el-GR"/>
          </a:p>
        </p:txBody>
      </p:sp>
      <p:sp>
        <p:nvSpPr>
          <p:cNvPr id="9" name="Slide Number Placeholder 8"/>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47345392"/>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907200"/>
          </a:xfrm>
        </p:spPr>
        <p:txBody>
          <a:bodyPr/>
          <a:lstStyle>
            <a:lvl1pPr>
              <a:defRPr>
                <a:solidFill>
                  <a:schemeClr val="tx1"/>
                </a:solidFill>
              </a:defRPr>
            </a:lvl1pPr>
          </a:lstStyle>
          <a:p>
            <a:r>
              <a:rPr lang="en-US" smtClean="0"/>
              <a:t>Click to edit Master title style</a:t>
            </a:r>
            <a:endParaRPr lang="el-GR" dirty="0"/>
          </a:p>
        </p:txBody>
      </p:sp>
      <p:sp>
        <p:nvSpPr>
          <p:cNvPr id="3" name="Date Placeholder 2"/>
          <p:cNvSpPr>
            <a:spLocks noGrp="1"/>
          </p:cNvSpPr>
          <p:nvPr>
            <p:ph type="dt" sz="half" idx="10"/>
          </p:nvPr>
        </p:nvSpPr>
        <p:spPr/>
        <p:txBody>
          <a:bodyPr/>
          <a:lstStyle/>
          <a:p>
            <a:pPr>
              <a:defRPr/>
            </a:pPr>
            <a:endParaRPr lang="el-GR"/>
          </a:p>
        </p:txBody>
      </p:sp>
      <p:sp>
        <p:nvSpPr>
          <p:cNvPr id="4" name="Footer Placeholder 3"/>
          <p:cNvSpPr>
            <a:spLocks noGrp="1"/>
          </p:cNvSpPr>
          <p:nvPr>
            <p:ph type="ftr" sz="quarter" idx="11"/>
          </p:nvPr>
        </p:nvSpPr>
        <p:spPr/>
        <p:txBody>
          <a:bodyPr/>
          <a:lstStyle/>
          <a:p>
            <a:pPr>
              <a:defRPr/>
            </a:pPr>
            <a:endParaRPr lang="el-GR"/>
          </a:p>
        </p:txBody>
      </p:sp>
      <p:sp>
        <p:nvSpPr>
          <p:cNvPr id="5" name="Slide Number Placeholder 4"/>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86136804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l-G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2713410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l-G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l-G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l-GR"/>
          </a:p>
        </p:txBody>
      </p:sp>
      <p:sp>
        <p:nvSpPr>
          <p:cNvPr id="6" name="Footer Placeholder 5"/>
          <p:cNvSpPr>
            <a:spLocks noGrp="1"/>
          </p:cNvSpPr>
          <p:nvPr>
            <p:ph type="ftr" sz="quarter" idx="11"/>
          </p:nvPr>
        </p:nvSpPr>
        <p:spPr/>
        <p:txBody>
          <a:bodyPr/>
          <a:lstStyle/>
          <a:p>
            <a:pPr>
              <a:defRPr/>
            </a:pPr>
            <a:endParaRPr lang="el-GR"/>
          </a:p>
        </p:txBody>
      </p:sp>
      <p:sp>
        <p:nvSpPr>
          <p:cNvPr id="7" name="Slide Number Placeholder 6"/>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180207663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pPr>
              <a:defRPr/>
            </a:pPr>
            <a:endParaRPr lang="el-GR"/>
          </a:p>
        </p:txBody>
      </p:sp>
      <p:sp>
        <p:nvSpPr>
          <p:cNvPr id="5" name="Footer Placeholder 4"/>
          <p:cNvSpPr>
            <a:spLocks noGrp="1"/>
          </p:cNvSpPr>
          <p:nvPr>
            <p:ph type="ftr" sz="quarter" idx="11"/>
          </p:nvPr>
        </p:nvSpPr>
        <p:spPr/>
        <p:txBody>
          <a:bodyPr/>
          <a:lstStyle/>
          <a:p>
            <a:pPr>
              <a:defRPr/>
            </a:pPr>
            <a:endParaRPr lang="el-GR"/>
          </a:p>
        </p:txBody>
      </p:sp>
      <p:sp>
        <p:nvSpPr>
          <p:cNvPr id="6" name="Slide Number Placeholder 5"/>
          <p:cNvSpPr>
            <a:spLocks noGrp="1"/>
          </p:cNvSpPr>
          <p:nvPr>
            <p:ph type="sldNum" sz="quarter" idx="12"/>
          </p:nvPr>
        </p:nvSpPr>
        <p:spPr/>
        <p:txBody>
          <a:body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376796944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116632"/>
            <a:ext cx="8229600" cy="908720"/>
          </a:xfrm>
          <a:prstGeom prst="rect">
            <a:avLst/>
          </a:prstGeom>
        </p:spPr>
        <p:txBody>
          <a:bodyPr vert="horz" lIns="91440" tIns="45720" rIns="91440" bIns="45720" rtlCol="0" anchor="ctr">
            <a:normAutofit/>
          </a:bodyPr>
          <a:lstStyle/>
          <a:p>
            <a:r>
              <a:rPr lang="en-US" smtClean="0"/>
              <a:t>Click to edit Master title style</a:t>
            </a:r>
            <a:endParaRPr lang="el-GR" dirty="0"/>
          </a:p>
        </p:txBody>
      </p:sp>
      <p:sp>
        <p:nvSpPr>
          <p:cNvPr id="3" name="Text Placeholder 2"/>
          <p:cNvSpPr>
            <a:spLocks noGrp="1"/>
          </p:cNvSpPr>
          <p:nvPr>
            <p:ph type="body" idx="1"/>
          </p:nvPr>
        </p:nvSpPr>
        <p:spPr>
          <a:xfrm>
            <a:off x="457200" y="1196752"/>
            <a:ext cx="8229600" cy="50405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l-G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l-G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solidFill>
              </a:defRPr>
            </a:lvl1pPr>
          </a:lstStyle>
          <a:p>
            <a:pPr>
              <a:defRPr/>
            </a:pPr>
            <a:fld id="{7E55E3B3-0445-4CFC-BED8-763D4409E61F}" type="slidenum">
              <a:rPr lang="el-GR" smtClean="0"/>
              <a:pPr>
                <a:defRPr/>
              </a:pPr>
              <a:t>‹#›</a:t>
            </a:fld>
            <a:endParaRPr lang="el-GR"/>
          </a:p>
        </p:txBody>
      </p:sp>
    </p:spTree>
    <p:extLst>
      <p:ext uri="{BB962C8B-B14F-4D97-AF65-F5344CB8AC3E}">
        <p14:creationId xmlns:p14="http://schemas.microsoft.com/office/powerpoint/2010/main" val="284697249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2" r:id="rId7"/>
    <p:sldLayoutId id="2147483693" r:id="rId8"/>
    <p:sldLayoutId id="2147483694" r:id="rId9"/>
    <p:sldLayoutId id="2147483695" r:id="rId10"/>
    <p:sldLayoutId id="2147483696" r:id="rId11"/>
  </p:sldLayoutIdLst>
  <p:timing>
    <p:tnLst>
      <p:par>
        <p:cTn id="1" dur="indefinite" restart="never" nodeType="tmRoot"/>
      </p:par>
    </p:tnLst>
  </p:timing>
  <p:hf hdr="0" ftr="0" dt="0"/>
  <p:txStyles>
    <p:titleStyle>
      <a:lvl1pPr algn="ctr" defTabSz="914400" rtl="0" eaLnBrk="1" latinLnBrk="0" hangingPunct="1">
        <a:spcBef>
          <a:spcPct val="0"/>
        </a:spcBef>
        <a:buNone/>
        <a:defRPr sz="4000" b="1"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3" Type="http://schemas.openxmlformats.org/officeDocument/2006/relationships/hyperlink" Target="https://ocp.teiath.gr/modules/document/document.php?course=STEF100"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5b1%5d%20http:/creativecommons.org/licenses/by-nc-sa/4.0/" TargetMode="External"/><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3568" y="1286177"/>
            <a:ext cx="7772400" cy="1470025"/>
          </a:xfrm>
        </p:spPr>
        <p:txBody>
          <a:bodyPr>
            <a:normAutofit/>
          </a:bodyPr>
          <a:lstStyle/>
          <a:p>
            <a:pPr lvl="1" algn="ctr"/>
            <a:r>
              <a:rPr lang="el-GR" sz="3600" b="1" dirty="0" smtClean="0">
                <a:solidFill>
                  <a:schemeClr val="tx1"/>
                </a:solidFill>
                <a:latin typeface="+mn-lt"/>
              </a:rPr>
              <a:t>Βάσεις Δεδομένων </a:t>
            </a:r>
            <a:r>
              <a:rPr lang="en-US" sz="3600" b="1" dirty="0" smtClean="0">
                <a:solidFill>
                  <a:schemeClr val="tx1"/>
                </a:solidFill>
                <a:latin typeface="+mn-lt"/>
              </a:rPr>
              <a:t>I</a:t>
            </a:r>
            <a:endParaRPr lang="el-GR" sz="3600" b="1" dirty="0">
              <a:solidFill>
                <a:schemeClr val="tx1"/>
              </a:solidFill>
              <a:latin typeface="+mn-lt"/>
            </a:endParaRPr>
          </a:p>
        </p:txBody>
      </p:sp>
      <p:sp>
        <p:nvSpPr>
          <p:cNvPr id="3" name="Υπότιτλος 2"/>
          <p:cNvSpPr>
            <a:spLocks noGrp="1"/>
          </p:cNvSpPr>
          <p:nvPr>
            <p:ph type="subTitle" idx="1"/>
          </p:nvPr>
        </p:nvSpPr>
        <p:spPr>
          <a:xfrm>
            <a:off x="1369368" y="3096543"/>
            <a:ext cx="6400800" cy="1752600"/>
          </a:xfrm>
        </p:spPr>
        <p:txBody>
          <a:bodyPr>
            <a:normAutofit/>
          </a:bodyPr>
          <a:lstStyle/>
          <a:p>
            <a:pPr>
              <a:spcBef>
                <a:spcPts val="0"/>
              </a:spcBef>
              <a:spcAft>
                <a:spcPts val="1200"/>
              </a:spcAft>
            </a:pPr>
            <a:r>
              <a:rPr lang="el-GR" sz="2800" b="1" dirty="0" smtClean="0"/>
              <a:t>Ενότητα 3</a:t>
            </a:r>
            <a:r>
              <a:rPr lang="el-GR" sz="2800" dirty="0" smtClean="0"/>
              <a:t>:</a:t>
            </a:r>
            <a:r>
              <a:rPr lang="en-US" sz="2800" dirty="0" smtClean="0"/>
              <a:t> </a:t>
            </a:r>
            <a:r>
              <a:rPr lang="el-GR" sz="2800" dirty="0" smtClean="0"/>
              <a:t>Σχεσιακό Μοντέλο – Σχεσιακή βάση δεδομένων</a:t>
            </a:r>
          </a:p>
          <a:p>
            <a:pPr>
              <a:spcBef>
                <a:spcPts val="0"/>
              </a:spcBef>
              <a:spcAft>
                <a:spcPts val="1200"/>
              </a:spcAft>
            </a:pPr>
            <a:r>
              <a:rPr lang="el-GR" sz="2400" dirty="0" smtClean="0"/>
              <a:t>Χ. </a:t>
            </a:r>
            <a:r>
              <a:rPr lang="el-GR" sz="2400" dirty="0" err="1" smtClean="0"/>
              <a:t>Σκουρλάς</a:t>
            </a:r>
            <a:endParaRPr lang="el-GR" sz="2400" dirty="0"/>
          </a:p>
        </p:txBody>
      </p:sp>
      <p:pic>
        <p:nvPicPr>
          <p:cNvPr id="6" name="Picture 5" descr="Λογότυπο έργου Ανοικτών Ακαδημαϊκών Μαθημάτων"/>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62318" y="476672"/>
            <a:ext cx="854197" cy="648072"/>
          </a:xfrm>
          <a:prstGeom prst="rect">
            <a:avLst/>
          </a:prstGeom>
        </p:spPr>
      </p:pic>
      <p:sp>
        <p:nvSpPr>
          <p:cNvPr id="10" name="Rectangle 9"/>
          <p:cNvSpPr/>
          <p:nvPr/>
        </p:nvSpPr>
        <p:spPr>
          <a:xfrm>
            <a:off x="1241425" y="631431"/>
            <a:ext cx="6661150" cy="338554"/>
          </a:xfrm>
          <a:prstGeom prst="rect">
            <a:avLst/>
          </a:prstGeom>
        </p:spPr>
        <p:txBody>
          <a:bodyPr>
            <a:spAutoFit/>
          </a:bodyPr>
          <a:lstStyle/>
          <a:p>
            <a:pPr algn="ctr"/>
            <a:r>
              <a:rPr lang="el-GR" sz="1600" dirty="0">
                <a:latin typeface="+mn-lt"/>
              </a:rPr>
              <a:t>Ανοικτά Ακαδημαϊκά </a:t>
            </a:r>
            <a:r>
              <a:rPr lang="el-GR" sz="1600" dirty="0" smtClean="0">
                <a:latin typeface="+mn-lt"/>
              </a:rPr>
              <a:t>Μαθήματα στο ΤΕΙ Αθήνας</a:t>
            </a:r>
            <a:endParaRPr lang="el-GR" sz="1600" dirty="0">
              <a:latin typeface="+mn-lt"/>
            </a:endParaRPr>
          </a:p>
        </p:txBody>
      </p:sp>
      <p:graphicFrame>
        <p:nvGraphicFramePr>
          <p:cNvPr id="4" name="Table 3"/>
          <p:cNvGraphicFramePr>
            <a:graphicFrameLocks noGrp="1"/>
          </p:cNvGraphicFramePr>
          <p:nvPr>
            <p:extLst>
              <p:ext uri="{D42A27DB-BD31-4B8C-83A1-F6EECF244321}">
                <p14:modId xmlns:p14="http://schemas.microsoft.com/office/powerpoint/2010/main" val="2539285019"/>
              </p:ext>
            </p:extLst>
          </p:nvPr>
        </p:nvGraphicFramePr>
        <p:xfrm>
          <a:off x="1759817" y="6087984"/>
          <a:ext cx="5695950" cy="792088"/>
        </p:xfrm>
        <a:graphic>
          <a:graphicData uri="http://schemas.openxmlformats.org/drawingml/2006/table">
            <a:tbl>
              <a:tblPr firstRow="1" firstCol="1" bandRow="1">
                <a:tableStyleId>{2D5ABB26-0587-4C30-8999-92F81FD0307C}</a:tableStyleId>
              </a:tblPr>
              <a:tblGrid>
                <a:gridCol w="2138838"/>
                <a:gridCol w="3557112"/>
              </a:tblGrid>
              <a:tr h="792088">
                <a:tc>
                  <a:txBody>
                    <a:bodyPr/>
                    <a:lstStyle/>
                    <a:p>
                      <a:pPr algn="just">
                        <a:lnSpc>
                          <a:spcPct val="115000"/>
                        </a:lnSpc>
                        <a:spcBef>
                          <a:spcPts val="0"/>
                        </a:spcBef>
                        <a:spcAft>
                          <a:spcPts val="0"/>
                        </a:spcAft>
                      </a:pPr>
                      <a:r>
                        <a:rPr lang="el-GR" sz="1000" dirty="0" smtClean="0">
                          <a:effectLst/>
                        </a:rPr>
                        <a:t>Το </a:t>
                      </a:r>
                      <a:r>
                        <a:rPr lang="el-GR" sz="1000" dirty="0">
                          <a:effectLst/>
                        </a:rPr>
                        <a:t>περιεχόμενο του μαθήματος διατίθεται με άδεια </a:t>
                      </a:r>
                      <a:r>
                        <a:rPr lang="en-US" sz="1000" dirty="0">
                          <a:effectLst/>
                        </a:rPr>
                        <a:t>Creative Commons </a:t>
                      </a:r>
                      <a:r>
                        <a:rPr lang="el-GR" sz="1000" dirty="0">
                          <a:effectLst/>
                        </a:rPr>
                        <a:t>εκτός και αν αναφέρεται διαφορετικά</a:t>
                      </a:r>
                      <a:endParaRPr lang="el-GR" sz="1100" dirty="0">
                        <a:effectLst/>
                        <a:latin typeface="Arial"/>
                        <a:ea typeface="Times New Roman"/>
                        <a:cs typeface="Times New Roman"/>
                      </a:endParaRPr>
                    </a:p>
                  </a:txBody>
                  <a:tcPr marL="68580" marR="68580" marT="0" marB="0"/>
                </a:tc>
                <a:tc>
                  <a:txBody>
                    <a:bodyPr/>
                    <a:lstStyle/>
                    <a:p>
                      <a:pPr marL="111125" algn="just">
                        <a:lnSpc>
                          <a:spcPct val="115000"/>
                        </a:lnSpc>
                        <a:spcAft>
                          <a:spcPts val="0"/>
                        </a:spcAft>
                      </a:pPr>
                      <a:r>
                        <a:rPr lang="el-GR" sz="1000" dirty="0" smtClean="0">
                          <a:effectLst/>
                        </a:rPr>
                        <a:t>.</a:t>
                      </a:r>
                      <a:endParaRPr lang="el-GR" sz="1100" dirty="0">
                        <a:effectLst/>
                        <a:latin typeface="Arial"/>
                        <a:ea typeface="Times New Roman"/>
                        <a:cs typeface="Times New Roman"/>
                      </a:endParaRPr>
                    </a:p>
                  </a:txBody>
                  <a:tcPr marL="68580" marR="68580" marT="0" marB="0"/>
                </a:tc>
              </a:tr>
            </a:tbl>
          </a:graphicData>
        </a:graphic>
      </p:graphicFrame>
      <p:pic>
        <p:nvPicPr>
          <p:cNvPr id="12" name="Picture 11"/>
          <p:cNvPicPr/>
          <p:nvPr/>
        </p:nvPicPr>
        <p:blipFill>
          <a:blip r:embed="rId4" cstate="email">
            <a:extLst>
              <a:ext uri="{28A0092B-C50C-407E-A947-70E740481C1C}">
                <a14:useLocalDpi xmlns:a14="http://schemas.microsoft.com/office/drawing/2010/main"/>
              </a:ext>
            </a:extLst>
          </a:blip>
          <a:srcRect/>
          <a:stretch>
            <a:fillRect/>
          </a:stretch>
        </p:blipFill>
        <p:spPr bwMode="auto">
          <a:xfrm>
            <a:off x="1853792" y="5367126"/>
            <a:ext cx="1971675" cy="702000"/>
          </a:xfrm>
          <a:prstGeom prst="rect">
            <a:avLst/>
          </a:prstGeom>
          <a:noFill/>
        </p:spPr>
      </p:pic>
      <p:pic>
        <p:nvPicPr>
          <p:cNvPr id="11" name="Picture 10"/>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323528" y="332656"/>
            <a:ext cx="1200150" cy="1009650"/>
          </a:xfrm>
          <a:prstGeom prst="rect">
            <a:avLst/>
          </a:prstGeom>
        </p:spPr>
      </p:pic>
    </p:spTree>
    <p:extLst>
      <p:ext uri="{BB962C8B-B14F-4D97-AF65-F5344CB8AC3E}">
        <p14:creationId xmlns:p14="http://schemas.microsoft.com/office/powerpoint/2010/main" val="20765076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Τρεις θεμελιώδεις Πράξεις για τη διαχείριση βάσης              </a:t>
            </a:r>
            <a:br>
              <a:rPr lang="el-GR" sz="2800" dirty="0"/>
            </a:br>
            <a:r>
              <a:rPr lang="el-GR" sz="2800" dirty="0"/>
              <a:t> </a:t>
            </a:r>
            <a:r>
              <a:rPr lang="el-GR" sz="2800" dirty="0">
                <a:solidFill>
                  <a:srgbClr val="004B82"/>
                </a:solidFill>
              </a:rPr>
              <a:t>1η προσέγγιση – χρήση SQL</a:t>
            </a:r>
            <a:endParaRPr lang="el-GR" sz="2800" dirty="0"/>
          </a:p>
        </p:txBody>
      </p:sp>
      <p:sp>
        <p:nvSpPr>
          <p:cNvPr id="22530" name="Rectangle 3"/>
          <p:cNvSpPr>
            <a:spLocks noGrp="1" noChangeArrowheads="1"/>
          </p:cNvSpPr>
          <p:nvPr>
            <p:ph idx="1"/>
          </p:nvPr>
        </p:nvSpPr>
        <p:spPr>
          <a:xfrm>
            <a:off x="457200" y="1196752"/>
            <a:ext cx="8229600" cy="2304256"/>
          </a:xfrm>
        </p:spPr>
        <p:txBody>
          <a:bodyPr>
            <a:normAutofit/>
          </a:bodyPr>
          <a:lstStyle/>
          <a:p>
            <a:pPr marL="0" indent="0" algn="just" eaLnBrk="1" hangingPunct="1">
              <a:spcBef>
                <a:spcPts val="0"/>
              </a:spcBef>
              <a:buNone/>
            </a:pPr>
            <a:r>
              <a:rPr lang="el-GR" altLang="el-GR" sz="2000" b="1" dirty="0" smtClean="0">
                <a:cs typeface="Arial" charset="0"/>
              </a:rPr>
              <a:t>3)</a:t>
            </a:r>
            <a:r>
              <a:rPr lang="el-GR" altLang="el-GR" sz="2000" dirty="0" smtClean="0">
                <a:cs typeface="Arial" charset="0"/>
              </a:rPr>
              <a:t> </a:t>
            </a:r>
            <a:r>
              <a:rPr lang="el-GR" altLang="el-GR" sz="2000" b="1" dirty="0" smtClean="0">
                <a:cs typeface="Arial" charset="0"/>
              </a:rPr>
              <a:t>Σύνδεση πινάκων (</a:t>
            </a:r>
            <a:r>
              <a:rPr lang="en-US" altLang="el-GR" sz="2000" b="1" dirty="0" smtClean="0">
                <a:cs typeface="Arial" charset="0"/>
              </a:rPr>
              <a:t>JOIN</a:t>
            </a:r>
            <a:r>
              <a:rPr lang="el-GR" altLang="el-GR" sz="2000" b="1" dirty="0" smtClean="0">
                <a:cs typeface="Arial" charset="0"/>
              </a:rPr>
              <a:t>) για την εμφάνιση στοιχείων.</a:t>
            </a:r>
            <a:endParaRPr lang="en-US" altLang="el-GR" sz="2000" b="1" dirty="0" smtClean="0">
              <a:cs typeface="Times New Roman" pitchFamily="18" charset="0"/>
            </a:endParaRPr>
          </a:p>
          <a:p>
            <a:pPr marL="0" indent="0" algn="just" eaLnBrk="1" hangingPunct="1">
              <a:spcBef>
                <a:spcPts val="0"/>
              </a:spcBef>
              <a:buNone/>
            </a:pPr>
            <a:r>
              <a:rPr lang="el-GR" altLang="el-GR" sz="1800" dirty="0" smtClean="0">
                <a:cs typeface="Arial" charset="0"/>
              </a:rPr>
              <a:t>Η δήλωση </a:t>
            </a:r>
            <a:r>
              <a:rPr lang="en-US" altLang="el-GR" sz="1800" dirty="0" smtClean="0">
                <a:cs typeface="Arial" charset="0"/>
              </a:rPr>
              <a:t>SQL</a:t>
            </a:r>
          </a:p>
          <a:p>
            <a:pPr marL="0" indent="0" algn="l" eaLnBrk="1" hangingPunct="1">
              <a:spcBef>
                <a:spcPts val="0"/>
              </a:spcBef>
              <a:buNone/>
            </a:pPr>
            <a:r>
              <a:rPr lang="en-US" altLang="el-GR" sz="1800" dirty="0" smtClean="0">
                <a:latin typeface="Courier New" panose="02070309020205020404" pitchFamily="49" charset="0"/>
                <a:cs typeface="Courier New" panose="02070309020205020404" pitchFamily="49" charset="0"/>
              </a:rPr>
              <a:t>SELECT</a:t>
            </a:r>
            <a:r>
              <a:rPr lang="el-GR" altLang="el-GR" sz="1800" dirty="0" smtClean="0">
                <a:latin typeface="Courier New" panose="02070309020205020404" pitchFamily="49" charset="0"/>
                <a:cs typeface="Courier New" panose="02070309020205020404" pitchFamily="49" charset="0"/>
              </a:rPr>
              <a:t> *</a:t>
            </a:r>
            <a:endParaRPr lang="en-US" altLang="el-GR" sz="1800" dirty="0" smtClean="0">
              <a:latin typeface="Courier New" panose="02070309020205020404" pitchFamily="49" charset="0"/>
              <a:cs typeface="Courier New" panose="02070309020205020404" pitchFamily="49" charset="0"/>
            </a:endParaRPr>
          </a:p>
          <a:p>
            <a:pPr marL="0" indent="0" algn="l" eaLnBrk="1" hangingPunct="1">
              <a:spcBef>
                <a:spcPts val="0"/>
              </a:spcBef>
              <a:buNone/>
            </a:pPr>
            <a:r>
              <a:rPr lang="en-US" altLang="el-GR" sz="1800" dirty="0" smtClean="0">
                <a:latin typeface="Courier New" panose="02070309020205020404" pitchFamily="49" charset="0"/>
                <a:cs typeface="Courier New" panose="02070309020205020404" pitchFamily="49" charset="0"/>
              </a:rPr>
              <a:t>FROM KATHIGHTES</a:t>
            </a:r>
            <a:r>
              <a:rPr lang="el-GR" altLang="el-GR" sz="1800" dirty="0" smtClean="0">
                <a:latin typeface="Courier New" panose="02070309020205020404" pitchFamily="49" charset="0"/>
                <a:cs typeface="Courier New" panose="02070309020205020404" pitchFamily="49" charset="0"/>
              </a:rPr>
              <a:t>, </a:t>
            </a:r>
            <a:r>
              <a:rPr lang="en-US" altLang="el-GR" sz="1800" dirty="0" smtClean="0">
                <a:latin typeface="Courier New" panose="02070309020205020404" pitchFamily="49" charset="0"/>
                <a:cs typeface="Courier New" panose="02070309020205020404" pitchFamily="49" charset="0"/>
              </a:rPr>
              <a:t>DIDASKEI</a:t>
            </a:r>
          </a:p>
          <a:p>
            <a:pPr marL="0" indent="0" algn="l" eaLnBrk="1" hangingPunct="1">
              <a:spcBef>
                <a:spcPts val="0"/>
              </a:spcBef>
              <a:buNone/>
            </a:pPr>
            <a:r>
              <a:rPr lang="en-US" altLang="el-GR" sz="1800" dirty="0" smtClean="0">
                <a:latin typeface="Courier New" panose="02070309020205020404" pitchFamily="49" charset="0"/>
                <a:cs typeface="Courier New" panose="02070309020205020404" pitchFamily="49" charset="0"/>
              </a:rPr>
              <a:t>WHERE</a:t>
            </a:r>
            <a:r>
              <a:rPr lang="el-GR" altLang="el-GR" sz="1800" dirty="0" smtClean="0">
                <a:latin typeface="Courier New" panose="02070309020205020404" pitchFamily="49" charset="0"/>
                <a:cs typeface="Courier New" panose="02070309020205020404" pitchFamily="49" charset="0"/>
              </a:rPr>
              <a:t> </a:t>
            </a:r>
            <a:r>
              <a:rPr lang="en-US" altLang="el-GR" sz="1800" dirty="0" smtClean="0">
                <a:latin typeface="Courier New" panose="02070309020205020404" pitchFamily="49" charset="0"/>
                <a:cs typeface="Courier New" panose="02070309020205020404" pitchFamily="49" charset="0"/>
              </a:rPr>
              <a:t>KATHIGHTES</a:t>
            </a:r>
            <a:r>
              <a:rPr lang="el-GR" altLang="el-GR" sz="1800" dirty="0" smtClean="0">
                <a:latin typeface="Courier New" panose="02070309020205020404" pitchFamily="49" charset="0"/>
                <a:cs typeface="Courier New" panose="02070309020205020404" pitchFamily="49" charset="0"/>
              </a:rPr>
              <a:t>.</a:t>
            </a:r>
            <a:r>
              <a:rPr lang="en-US" altLang="el-GR" sz="1800" dirty="0" smtClean="0">
                <a:latin typeface="Courier New" panose="02070309020205020404" pitchFamily="49" charset="0"/>
                <a:cs typeface="Courier New" panose="02070309020205020404" pitchFamily="49" charset="0"/>
              </a:rPr>
              <a:t>ARITMHT</a:t>
            </a:r>
            <a:r>
              <a:rPr lang="el-GR" altLang="el-GR" sz="1800" dirty="0" smtClean="0">
                <a:latin typeface="Courier New" panose="02070309020205020404" pitchFamily="49" charset="0"/>
                <a:cs typeface="Courier New" panose="02070309020205020404" pitchFamily="49" charset="0"/>
              </a:rPr>
              <a:t>_ΚΑΤ = </a:t>
            </a:r>
            <a:r>
              <a:rPr lang="en-US" altLang="el-GR" sz="1800" dirty="0" smtClean="0">
                <a:latin typeface="Courier New" panose="02070309020205020404" pitchFamily="49" charset="0"/>
                <a:cs typeface="Courier New" panose="02070309020205020404" pitchFamily="49" charset="0"/>
              </a:rPr>
              <a:t>DIDASKEI</a:t>
            </a:r>
            <a:r>
              <a:rPr lang="el-GR" altLang="el-GR" sz="1800" dirty="0" smtClean="0">
                <a:latin typeface="Courier New" panose="02070309020205020404" pitchFamily="49" charset="0"/>
                <a:cs typeface="Courier New" panose="02070309020205020404" pitchFamily="49" charset="0"/>
              </a:rPr>
              <a:t>.</a:t>
            </a:r>
            <a:r>
              <a:rPr lang="en-US" altLang="el-GR" sz="1800" dirty="0" smtClean="0">
                <a:latin typeface="Courier New" panose="02070309020205020404" pitchFamily="49" charset="0"/>
                <a:cs typeface="Courier New" panose="02070309020205020404" pitchFamily="49" charset="0"/>
              </a:rPr>
              <a:t>ARITMHT</a:t>
            </a:r>
            <a:r>
              <a:rPr lang="el-GR" altLang="el-GR" sz="1800" dirty="0" smtClean="0">
                <a:latin typeface="Courier New" panose="02070309020205020404" pitchFamily="49" charset="0"/>
                <a:cs typeface="Courier New" panose="02070309020205020404" pitchFamily="49" charset="0"/>
              </a:rPr>
              <a:t>_ΚΑΤ;</a:t>
            </a:r>
            <a:endParaRPr lang="en-US" altLang="el-GR" sz="1800" dirty="0" smtClean="0">
              <a:latin typeface="Courier New" panose="02070309020205020404" pitchFamily="49" charset="0"/>
              <a:cs typeface="Courier New" panose="02070309020205020404" pitchFamily="49" charset="0"/>
            </a:endParaRPr>
          </a:p>
          <a:p>
            <a:pPr marL="0" indent="0" algn="l" eaLnBrk="1" hangingPunct="1">
              <a:spcBef>
                <a:spcPts val="0"/>
              </a:spcBef>
              <a:buNone/>
            </a:pPr>
            <a:r>
              <a:rPr lang="el-GR" altLang="el-GR" sz="1800" dirty="0" smtClean="0">
                <a:cs typeface="Arial" charset="0"/>
              </a:rPr>
              <a:t>συνδέει τον πίνακα </a:t>
            </a:r>
            <a:r>
              <a:rPr lang="en-US" altLang="el-GR" sz="1800" dirty="0" smtClean="0">
                <a:cs typeface="Arial" charset="0"/>
              </a:rPr>
              <a:t>KATHIGHTES</a:t>
            </a:r>
            <a:r>
              <a:rPr lang="el-GR" altLang="el-GR" sz="1800" dirty="0" smtClean="0">
                <a:cs typeface="Arial" charset="0"/>
              </a:rPr>
              <a:t> με τον πίνακα </a:t>
            </a:r>
            <a:r>
              <a:rPr lang="en-US" altLang="el-GR" sz="1800" dirty="0" smtClean="0">
                <a:cs typeface="Arial" charset="0"/>
              </a:rPr>
              <a:t>DIDASKEI</a:t>
            </a:r>
            <a:r>
              <a:rPr lang="el-GR" altLang="el-GR" sz="1800" dirty="0" smtClean="0">
                <a:cs typeface="Arial" charset="0"/>
              </a:rPr>
              <a:t>, επιλέγει και προβάλει το σύνολο των στηλών τους. </a:t>
            </a:r>
          </a:p>
        </p:txBody>
      </p:sp>
      <p:graphicFrame>
        <p:nvGraphicFramePr>
          <p:cNvPr id="197" name="Table 196"/>
          <p:cNvGraphicFramePr>
            <a:graphicFrameLocks noGrp="1"/>
          </p:cNvGraphicFramePr>
          <p:nvPr>
            <p:extLst>
              <p:ext uri="{D42A27DB-BD31-4B8C-83A1-F6EECF244321}">
                <p14:modId xmlns:p14="http://schemas.microsoft.com/office/powerpoint/2010/main" val="3566432855"/>
              </p:ext>
            </p:extLst>
          </p:nvPr>
        </p:nvGraphicFramePr>
        <p:xfrm>
          <a:off x="791580" y="3200400"/>
          <a:ext cx="7560840" cy="3657600"/>
        </p:xfrm>
        <a:graphic>
          <a:graphicData uri="http://schemas.openxmlformats.org/drawingml/2006/table">
            <a:tbl>
              <a:tblPr firstRow="1" bandRow="1">
                <a:tableStyleId>{5C22544A-7EE6-4342-B048-85BDC9FD1C3A}</a:tableStyleId>
              </a:tblPr>
              <a:tblGrid>
                <a:gridCol w="1584176"/>
                <a:gridCol w="1590917"/>
                <a:gridCol w="1632905"/>
                <a:gridCol w="1301371"/>
                <a:gridCol w="1451471"/>
              </a:tblGrid>
              <a:tr h="234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b="1" dirty="0" smtClean="0">
                          <a:solidFill>
                            <a:srgbClr val="FFFFFF"/>
                          </a:solidFill>
                          <a:latin typeface="+mn-lt"/>
                          <a:cs typeface="Arial" charset="0"/>
                        </a:rPr>
                        <a:t>EPWNYMO</a:t>
                      </a:r>
                      <a:endParaRPr lang="el-GR" sz="14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b="1" dirty="0" smtClean="0">
                          <a:solidFill>
                            <a:srgbClr val="FFFFFF"/>
                          </a:solidFill>
                          <a:latin typeface="+mn-lt"/>
                          <a:cs typeface="Arial" charset="0"/>
                        </a:rPr>
                        <a:t>ONOMA</a:t>
                      </a:r>
                      <a:endParaRPr lang="el-GR" sz="14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latin typeface="+mn-lt"/>
                        </a:rPr>
                        <a:t>DIEFTH</a:t>
                      </a:r>
                      <a:endParaRPr lang="el-GR" sz="14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b="1" dirty="0" smtClean="0">
                          <a:solidFill>
                            <a:srgbClr val="FFFFFF"/>
                          </a:solidFill>
                          <a:latin typeface="+mn-lt"/>
                          <a:cs typeface="Arial" charset="0"/>
                        </a:rPr>
                        <a:t>ARITHMT</a:t>
                      </a:r>
                      <a:endParaRPr lang="el-GR" sz="14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b="1" dirty="0" smtClean="0">
                          <a:solidFill>
                            <a:srgbClr val="FFFFFF"/>
                          </a:solidFill>
                          <a:latin typeface="+mn-lt"/>
                          <a:cs typeface="Arial" charset="0"/>
                        </a:rPr>
                        <a:t>KWD_MAT</a:t>
                      </a:r>
                      <a:endParaRPr lang="el-GR" sz="1400" dirty="0">
                        <a:latin typeface="+mn-lt"/>
                      </a:endParaRPr>
                    </a:p>
                  </a:txBody>
                  <a:tcPr>
                    <a:solidFill>
                      <a:srgbClr val="004B82"/>
                    </a:solidFill>
                  </a:tcPr>
                </a:tc>
              </a:tr>
              <a:tr h="234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err="1" smtClean="0">
                          <a:latin typeface="+mn-lt"/>
                          <a:cs typeface="Arial" charset="0"/>
                        </a:rPr>
                        <a:t>Codd</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Ted</a:t>
                      </a:r>
                      <a:endParaRPr lang="el-GR" sz="1400" dirty="0">
                        <a:latin typeface="+mn-lt"/>
                      </a:endParaRPr>
                    </a:p>
                  </a:txBody>
                  <a:tcPr/>
                </a:tc>
                <a:tc>
                  <a:txBody>
                    <a:bodyPr/>
                    <a:lstStyle/>
                    <a:p>
                      <a:r>
                        <a:rPr lang="en-US" altLang="el-GR" sz="1400" dirty="0" smtClean="0">
                          <a:latin typeface="+mn-lt"/>
                          <a:cs typeface="Arial" charset="0"/>
                        </a:rPr>
                        <a:t>Mass</a:t>
                      </a:r>
                      <a:r>
                        <a:rPr lang="el-GR" altLang="el-GR" sz="1400" dirty="0" smtClean="0">
                          <a:latin typeface="+mn-lt"/>
                          <a:cs typeface="Arial" charset="0"/>
                        </a:rPr>
                        <a:t>.</a:t>
                      </a:r>
                      <a:endParaRPr lang="el-GR" sz="1400" dirty="0">
                        <a:latin typeface="+mn-lt"/>
                      </a:endParaRPr>
                    </a:p>
                  </a:txBody>
                  <a:tcPr/>
                </a:tc>
                <a:tc>
                  <a:txBody>
                    <a:bodyPr/>
                    <a:lstStyle/>
                    <a:p>
                      <a:r>
                        <a:rPr lang="en-US" altLang="el-GR" sz="1400" dirty="0" smtClean="0">
                          <a:latin typeface="+mn-lt"/>
                          <a:cs typeface="Arial" charset="0"/>
                        </a:rPr>
                        <a:t>10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a:t>
                      </a:r>
                      <a:r>
                        <a:rPr lang="en-US" altLang="el-GR" sz="1400" dirty="0" smtClean="0">
                          <a:latin typeface="+mn-lt"/>
                          <a:cs typeface="Arial" charset="0"/>
                        </a:rPr>
                        <a:t>1</a:t>
                      </a:r>
                      <a:endParaRPr lang="el-GR" sz="1400" dirty="0">
                        <a:latin typeface="+mn-lt"/>
                      </a:endParaRPr>
                    </a:p>
                  </a:txBody>
                  <a:tcPr/>
                </a:tc>
              </a:tr>
              <a:tr h="234026">
                <a:tc>
                  <a:txBody>
                    <a:bodyPr/>
                    <a:lstStyle/>
                    <a:p>
                      <a:r>
                        <a:rPr lang="en-US" altLang="el-GR" sz="1400" dirty="0" err="1" smtClean="0">
                          <a:latin typeface="+mn-lt"/>
                          <a:cs typeface="Arial" charset="0"/>
                        </a:rPr>
                        <a:t>Codd</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Ted</a:t>
                      </a:r>
                      <a:endParaRPr lang="el-GR" sz="1400" dirty="0">
                        <a:latin typeface="+mn-lt"/>
                      </a:endParaRPr>
                    </a:p>
                  </a:txBody>
                  <a:tcPr/>
                </a:tc>
                <a:tc>
                  <a:txBody>
                    <a:bodyPr/>
                    <a:lstStyle/>
                    <a:p>
                      <a:r>
                        <a:rPr lang="en-US" altLang="el-GR" sz="1400" dirty="0" smtClean="0">
                          <a:latin typeface="+mn-lt"/>
                          <a:cs typeface="Arial" charset="0"/>
                        </a:rPr>
                        <a:t>Mass</a:t>
                      </a:r>
                      <a:r>
                        <a:rPr lang="el-GR" altLang="el-GR" sz="1400" dirty="0" smtClean="0">
                          <a:latin typeface="+mn-lt"/>
                          <a:cs typeface="Arial" charset="0"/>
                        </a:rPr>
                        <a:t>.</a:t>
                      </a:r>
                      <a:endParaRPr lang="el-GR" sz="1400" dirty="0">
                        <a:latin typeface="+mn-lt"/>
                      </a:endParaRPr>
                    </a:p>
                  </a:txBody>
                  <a:tcPr/>
                </a:tc>
                <a:tc>
                  <a:txBody>
                    <a:bodyPr/>
                    <a:lstStyle/>
                    <a:p>
                      <a:r>
                        <a:rPr lang="en-US" altLang="el-GR" sz="1400" dirty="0" smtClean="0">
                          <a:latin typeface="+mn-lt"/>
                          <a:cs typeface="Arial" charset="0"/>
                        </a:rPr>
                        <a:t>10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a:t>
                      </a:r>
                      <a:r>
                        <a:rPr lang="en-US" altLang="el-GR" sz="1400" dirty="0" smtClean="0">
                          <a:latin typeface="+mn-lt"/>
                          <a:cs typeface="Arial" charset="0"/>
                        </a:rPr>
                        <a:t>5</a:t>
                      </a:r>
                      <a:endParaRPr lang="el-GR" sz="1400" dirty="0">
                        <a:latin typeface="+mn-lt"/>
                      </a:endParaRPr>
                    </a:p>
                  </a:txBody>
                  <a:tcPr/>
                </a:tc>
              </a:tr>
              <a:tr h="234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Ullman</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smtClean="0">
                          <a:latin typeface="+mn-lt"/>
                          <a:cs typeface="Arial" charset="0"/>
                        </a:rPr>
                        <a:t>Jeffrey</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Calif</a:t>
                      </a:r>
                      <a:r>
                        <a:rPr lang="fr-FR" altLang="el-GR" sz="1400" dirty="0" smtClean="0">
                          <a:latin typeface="+mn-lt"/>
                          <a:cs typeface="Arial" charset="0"/>
                        </a:rPr>
                        <a:t>.</a:t>
                      </a:r>
                      <a:endParaRPr lang="el-GR" sz="1400" dirty="0">
                        <a:latin typeface="+mn-lt"/>
                      </a:endParaRPr>
                    </a:p>
                  </a:txBody>
                  <a:tcPr/>
                </a:tc>
                <a:tc>
                  <a:txBody>
                    <a:bodyPr/>
                    <a:lstStyle/>
                    <a:p>
                      <a:r>
                        <a:rPr lang="fr-FR" altLang="el-GR" sz="1400" dirty="0" smtClean="0">
                          <a:latin typeface="+mn-lt"/>
                          <a:cs typeface="Arial" charset="0"/>
                        </a:rPr>
                        <a:t>20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a:t>
                      </a:r>
                      <a:r>
                        <a:rPr lang="fr-FR" altLang="el-GR" sz="1400" dirty="0" smtClean="0">
                          <a:latin typeface="+mn-lt"/>
                          <a:cs typeface="Arial" charset="0"/>
                        </a:rPr>
                        <a:t>8</a:t>
                      </a:r>
                      <a:endParaRPr lang="el-GR" sz="1400" dirty="0">
                        <a:latin typeface="+mn-lt"/>
                      </a:endParaRPr>
                    </a:p>
                  </a:txBody>
                  <a:tcPr/>
                </a:tc>
              </a:tr>
              <a:tr h="234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Ullman</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smtClean="0">
                          <a:latin typeface="+mn-lt"/>
                          <a:cs typeface="Arial" charset="0"/>
                        </a:rPr>
                        <a:t>Jeffrey</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Calif</a:t>
                      </a:r>
                      <a:r>
                        <a:rPr lang="fr-FR" altLang="el-GR" sz="1400" dirty="0" smtClean="0">
                          <a:latin typeface="+mn-lt"/>
                          <a:cs typeface="Arial" charset="0"/>
                        </a:rPr>
                        <a:t>.</a:t>
                      </a:r>
                      <a:endParaRPr lang="el-GR" sz="1400" dirty="0">
                        <a:latin typeface="+mn-lt"/>
                      </a:endParaRPr>
                    </a:p>
                  </a:txBody>
                  <a:tcPr/>
                </a:tc>
                <a:tc>
                  <a:txBody>
                    <a:bodyPr/>
                    <a:lstStyle/>
                    <a:p>
                      <a:r>
                        <a:rPr lang="fr-FR" altLang="el-GR" sz="1400" dirty="0" smtClean="0">
                          <a:latin typeface="+mn-lt"/>
                          <a:cs typeface="Arial" charset="0"/>
                        </a:rPr>
                        <a:t>20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Β</a:t>
                      </a:r>
                      <a:r>
                        <a:rPr lang="fr-FR" altLang="el-GR" sz="1400" dirty="0" smtClean="0">
                          <a:latin typeface="+mn-lt"/>
                          <a:cs typeface="Arial" charset="0"/>
                        </a:rPr>
                        <a:t>5</a:t>
                      </a:r>
                      <a:endParaRPr lang="el-GR" sz="1400" dirty="0">
                        <a:latin typeface="+mn-lt"/>
                      </a:endParaRPr>
                    </a:p>
                  </a:txBody>
                  <a:tcPr/>
                </a:tc>
              </a:tr>
              <a:tr h="234026">
                <a:tc>
                  <a:txBody>
                    <a:bodyPr/>
                    <a:lstStyle/>
                    <a:p>
                      <a:r>
                        <a:rPr lang="fr-FR" altLang="el-GR" sz="1400" dirty="0" err="1" smtClean="0">
                          <a:latin typeface="+mn-lt"/>
                          <a:cs typeface="Arial" charset="0"/>
                        </a:rPr>
                        <a:t>Ullman</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smtClean="0">
                          <a:latin typeface="+mn-lt"/>
                          <a:cs typeface="Arial" charset="0"/>
                        </a:rPr>
                        <a:t>Jeffrey</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Calif</a:t>
                      </a:r>
                      <a:r>
                        <a:rPr lang="fr-FR" altLang="el-GR" sz="1400" dirty="0" smtClean="0">
                          <a:latin typeface="+mn-lt"/>
                          <a:cs typeface="Arial" charset="0"/>
                        </a:rPr>
                        <a:t>.</a:t>
                      </a:r>
                      <a:endParaRPr lang="el-GR" sz="1400" dirty="0">
                        <a:latin typeface="+mn-lt"/>
                      </a:endParaRPr>
                    </a:p>
                  </a:txBody>
                  <a:tcPr/>
                </a:tc>
                <a:tc>
                  <a:txBody>
                    <a:bodyPr/>
                    <a:lstStyle/>
                    <a:p>
                      <a:r>
                        <a:rPr lang="fr-FR" altLang="el-GR" sz="1400" dirty="0" smtClean="0">
                          <a:latin typeface="+mn-lt"/>
                          <a:cs typeface="Arial" charset="0"/>
                        </a:rPr>
                        <a:t>20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Γ</a:t>
                      </a:r>
                      <a:r>
                        <a:rPr lang="en-US" altLang="el-GR" sz="1400" dirty="0" smtClean="0">
                          <a:latin typeface="+mn-lt"/>
                          <a:cs typeface="Arial" charset="0"/>
                        </a:rPr>
                        <a:t>1</a:t>
                      </a:r>
                      <a:endParaRPr lang="el-GR" sz="1400" dirty="0">
                        <a:latin typeface="+mn-lt"/>
                      </a:endParaRPr>
                    </a:p>
                  </a:txBody>
                  <a:tcPr/>
                </a:tc>
              </a:tr>
              <a:tr h="234026">
                <a:tc>
                  <a:txBody>
                    <a:bodyPr/>
                    <a:lstStyle/>
                    <a:p>
                      <a:r>
                        <a:rPr lang="en-US" altLang="el-GR" sz="1400" dirty="0" err="1" smtClean="0">
                          <a:latin typeface="+mn-lt"/>
                          <a:cs typeface="Arial" charset="0"/>
                        </a:rPr>
                        <a:t>Widom</a:t>
                      </a:r>
                      <a:endParaRPr lang="el-GR" sz="1400" dirty="0">
                        <a:latin typeface="+mn-lt"/>
                      </a:endParaRPr>
                    </a:p>
                  </a:txBody>
                  <a:tcPr/>
                </a:tc>
                <a:tc>
                  <a:txBody>
                    <a:bodyPr/>
                    <a:lstStyle/>
                    <a:p>
                      <a:r>
                        <a:rPr lang="de-DE" altLang="el-GR" sz="1400" dirty="0" smtClean="0">
                          <a:latin typeface="+mn-lt"/>
                          <a:cs typeface="Arial" charset="0"/>
                        </a:rPr>
                        <a:t>Jennifer</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Calif</a:t>
                      </a:r>
                      <a:r>
                        <a:rPr lang="fr-FR" altLang="el-GR" sz="1400" dirty="0" smtClean="0">
                          <a:latin typeface="+mn-lt"/>
                          <a:cs typeface="Arial" charset="0"/>
                        </a:rPr>
                        <a:t>.</a:t>
                      </a:r>
                      <a:endParaRPr lang="el-GR" sz="1400" dirty="0">
                        <a:latin typeface="+mn-lt"/>
                      </a:endParaRPr>
                    </a:p>
                  </a:txBody>
                  <a:tcPr/>
                </a:tc>
                <a:tc>
                  <a:txBody>
                    <a:bodyPr/>
                    <a:lstStyle/>
                    <a:p>
                      <a:r>
                        <a:rPr lang="en-US" altLang="el-GR" sz="1400" dirty="0" smtClean="0">
                          <a:latin typeface="+mn-lt"/>
                          <a:cs typeface="Arial" charset="0"/>
                        </a:rPr>
                        <a:t>30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a:t>
                      </a:r>
                      <a:r>
                        <a:rPr lang="en-US" altLang="el-GR" sz="1400" dirty="0" smtClean="0">
                          <a:latin typeface="+mn-lt"/>
                          <a:cs typeface="Arial" charset="0"/>
                        </a:rPr>
                        <a:t>4</a:t>
                      </a:r>
                      <a:endParaRPr lang="el-GR" sz="1400" dirty="0">
                        <a:latin typeface="+mn-lt"/>
                      </a:endParaRPr>
                    </a:p>
                  </a:txBody>
                  <a:tcPr/>
                </a:tc>
              </a:tr>
              <a:tr h="234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err="1" smtClean="0">
                          <a:latin typeface="+mn-lt"/>
                          <a:cs typeface="Arial" charset="0"/>
                        </a:rPr>
                        <a:t>Widom</a:t>
                      </a:r>
                      <a:endParaRPr lang="el-GR" sz="1400" dirty="0">
                        <a:latin typeface="+mn-lt"/>
                      </a:endParaRPr>
                    </a:p>
                  </a:txBody>
                  <a:tcPr/>
                </a:tc>
                <a:tc>
                  <a:txBody>
                    <a:bodyPr/>
                    <a:lstStyle/>
                    <a:p>
                      <a:r>
                        <a:rPr lang="de-DE" altLang="el-GR" sz="1400" dirty="0" smtClean="0">
                          <a:latin typeface="+mn-lt"/>
                          <a:cs typeface="Arial" charset="0"/>
                        </a:rPr>
                        <a:t>Jennifer</a:t>
                      </a:r>
                      <a:endParaRPr lang="el-GR" sz="1400" dirty="0">
                        <a:latin typeface="+mn-lt"/>
                      </a:endParaRPr>
                    </a:p>
                  </a:txBody>
                  <a:tcPr/>
                </a:tc>
                <a:tc>
                  <a:txBody>
                    <a:bodyPr/>
                    <a:lstStyle/>
                    <a:p>
                      <a:r>
                        <a:rPr lang="en-US" altLang="el-GR" sz="1400" dirty="0" err="1" smtClean="0">
                          <a:latin typeface="+mn-lt"/>
                          <a:cs typeface="Arial" charset="0"/>
                        </a:rPr>
                        <a:t>Calif</a:t>
                      </a:r>
                      <a:r>
                        <a:rPr lang="el-GR" altLang="el-GR" sz="1400" dirty="0" smtClean="0">
                          <a:latin typeface="+mn-lt"/>
                          <a:cs typeface="Arial" charset="0"/>
                        </a:rPr>
                        <a:t>.</a:t>
                      </a:r>
                      <a:endParaRPr lang="el-GR" sz="1400" dirty="0">
                        <a:latin typeface="+mn-lt"/>
                      </a:endParaRPr>
                    </a:p>
                  </a:txBody>
                  <a:tcPr/>
                </a:tc>
                <a:tc>
                  <a:txBody>
                    <a:bodyPr/>
                    <a:lstStyle/>
                    <a:p>
                      <a:r>
                        <a:rPr lang="en-US" altLang="el-GR" sz="1400" dirty="0" smtClean="0">
                          <a:latin typeface="+mn-lt"/>
                          <a:cs typeface="Arial" charset="0"/>
                        </a:rPr>
                        <a:t>30</a:t>
                      </a:r>
                      <a:endParaRPr lang="el-GR" sz="1400" dirty="0">
                        <a:latin typeface="+mn-lt"/>
                      </a:endParaRPr>
                    </a:p>
                  </a:txBody>
                  <a:tcPr/>
                </a:tc>
                <a:tc>
                  <a:txBody>
                    <a:bodyPr/>
                    <a:lstStyle/>
                    <a:p>
                      <a:r>
                        <a:rPr lang="en-US" sz="1400" dirty="0" smtClean="0">
                          <a:latin typeface="+mn-lt"/>
                        </a:rPr>
                        <a:t>B2</a:t>
                      </a:r>
                      <a:endParaRPr lang="el-GR" sz="1400" dirty="0">
                        <a:latin typeface="+mn-lt"/>
                      </a:endParaRPr>
                    </a:p>
                  </a:txBody>
                  <a:tcPr/>
                </a:tc>
              </a:tr>
              <a:tr h="234026">
                <a:tc>
                  <a:txBody>
                    <a:bodyPr/>
                    <a:lstStyle/>
                    <a:p>
                      <a:r>
                        <a:rPr lang="fr-FR" altLang="el-GR" sz="1400" dirty="0" err="1" smtClean="0">
                          <a:latin typeface="+mn-lt"/>
                          <a:cs typeface="Arial" charset="0"/>
                        </a:rPr>
                        <a:t>Elmasri</a:t>
                      </a:r>
                      <a:endParaRPr lang="el-GR" sz="1400" dirty="0">
                        <a:latin typeface="+mn-lt"/>
                      </a:endParaRPr>
                    </a:p>
                  </a:txBody>
                  <a:tcPr/>
                </a:tc>
                <a:tc>
                  <a:txBody>
                    <a:bodyPr/>
                    <a:lstStyle/>
                    <a:p>
                      <a:r>
                        <a:rPr lang="fr-FR" altLang="el-GR" sz="1400" dirty="0" smtClean="0">
                          <a:latin typeface="+mn-lt"/>
                          <a:cs typeface="Arial" charset="0"/>
                        </a:rPr>
                        <a:t>Ramez</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Mass.</a:t>
                      </a:r>
                      <a:endParaRPr lang="el-GR" sz="1400" dirty="0">
                        <a:latin typeface="+mn-lt"/>
                      </a:endParaRPr>
                    </a:p>
                  </a:txBody>
                  <a:tcPr/>
                </a:tc>
                <a:tc>
                  <a:txBody>
                    <a:bodyPr/>
                    <a:lstStyle/>
                    <a:p>
                      <a:r>
                        <a:rPr lang="fr-FR" altLang="el-GR" sz="1400" dirty="0" smtClean="0">
                          <a:latin typeface="+mn-lt"/>
                          <a:cs typeface="Arial" charset="0"/>
                        </a:rPr>
                        <a:t>40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Γ</a:t>
                      </a:r>
                      <a:r>
                        <a:rPr lang="fr-FR" altLang="el-GR" sz="1400" dirty="0" smtClean="0">
                          <a:latin typeface="+mn-lt"/>
                          <a:cs typeface="Arial" charset="0"/>
                        </a:rPr>
                        <a:t>3</a:t>
                      </a:r>
                      <a:endParaRPr lang="el-GR" sz="1400" dirty="0">
                        <a:latin typeface="+mn-lt"/>
                      </a:endParaRPr>
                    </a:p>
                  </a:txBody>
                  <a:tcPr/>
                </a:tc>
              </a:tr>
              <a:tr h="234026">
                <a:tc>
                  <a:txBody>
                    <a:bodyPr/>
                    <a:lstStyle/>
                    <a:p>
                      <a:r>
                        <a:rPr lang="fr-FR" altLang="el-GR" sz="1400" dirty="0" err="1" smtClean="0">
                          <a:latin typeface="+mn-lt"/>
                          <a:cs typeface="Arial" charset="0"/>
                        </a:rPr>
                        <a:t>Elmasri</a:t>
                      </a:r>
                      <a:endParaRPr lang="el-GR" sz="1400" dirty="0">
                        <a:latin typeface="+mn-lt"/>
                      </a:endParaRPr>
                    </a:p>
                  </a:txBody>
                  <a:tcPr/>
                </a:tc>
                <a:tc>
                  <a:txBody>
                    <a:bodyPr/>
                    <a:lstStyle/>
                    <a:p>
                      <a:r>
                        <a:rPr lang="fr-FR" altLang="el-GR" sz="1400" dirty="0" smtClean="0">
                          <a:latin typeface="+mn-lt"/>
                          <a:cs typeface="Arial" charset="0"/>
                        </a:rPr>
                        <a:t>Ramez</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Mass.</a:t>
                      </a:r>
                      <a:endParaRPr lang="el-GR" sz="1400" dirty="0">
                        <a:latin typeface="+mn-lt"/>
                      </a:endParaRPr>
                    </a:p>
                  </a:txBody>
                  <a:tcPr/>
                </a:tc>
                <a:tc>
                  <a:txBody>
                    <a:bodyPr/>
                    <a:lstStyle/>
                    <a:p>
                      <a:r>
                        <a:rPr lang="fr-FR" altLang="el-GR" sz="1400" dirty="0" smtClean="0">
                          <a:latin typeface="+mn-lt"/>
                          <a:cs typeface="Arial" charset="0"/>
                        </a:rPr>
                        <a:t>40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Γ</a:t>
                      </a:r>
                      <a:r>
                        <a:rPr lang="en-US" altLang="el-GR" sz="1400" dirty="0" smtClean="0">
                          <a:latin typeface="+mn-lt"/>
                          <a:cs typeface="Arial" charset="0"/>
                        </a:rPr>
                        <a:t>7</a:t>
                      </a:r>
                      <a:endParaRPr lang="el-GR" sz="1400" dirty="0">
                        <a:latin typeface="+mn-lt"/>
                      </a:endParaRPr>
                    </a:p>
                  </a:txBody>
                  <a:tcPr/>
                </a:tc>
              </a:tr>
              <a:tr h="23402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err="1" smtClean="0">
                          <a:latin typeface="+mn-lt"/>
                          <a:cs typeface="Arial" charset="0"/>
                        </a:rPr>
                        <a:t>Navathe</a:t>
                      </a:r>
                      <a:endParaRPr lang="el-GR" sz="1400" dirty="0">
                        <a:latin typeface="+mn-lt"/>
                      </a:endParaRPr>
                    </a:p>
                  </a:txBody>
                  <a:tcPr/>
                </a:tc>
                <a:tc>
                  <a:txBody>
                    <a:bodyPr/>
                    <a:lstStyle/>
                    <a:p>
                      <a:r>
                        <a:rPr lang="en-US" altLang="el-GR" sz="1400" dirty="0" err="1" smtClean="0">
                          <a:latin typeface="+mn-lt"/>
                          <a:cs typeface="Arial" charset="0"/>
                        </a:rPr>
                        <a:t>Shamkant</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Mass</a:t>
                      </a:r>
                      <a:r>
                        <a:rPr lang="el-GR" altLang="el-GR" sz="1400" dirty="0" smtClean="0">
                          <a:latin typeface="+mn-lt"/>
                          <a:cs typeface="Arial" charset="0"/>
                        </a:rPr>
                        <a:t>.</a:t>
                      </a:r>
                      <a:endParaRPr lang="el-GR" sz="1400" dirty="0">
                        <a:latin typeface="+mn-lt"/>
                      </a:endParaRPr>
                    </a:p>
                  </a:txBody>
                  <a:tcPr/>
                </a:tc>
                <a:tc>
                  <a:txBody>
                    <a:bodyPr/>
                    <a:lstStyle/>
                    <a:p>
                      <a:r>
                        <a:rPr lang="el-GR" altLang="el-GR" sz="1400" dirty="0" smtClean="0">
                          <a:latin typeface="+mn-lt"/>
                          <a:cs typeface="Arial" charset="0"/>
                        </a:rPr>
                        <a:t>50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Γ</a:t>
                      </a:r>
                      <a:r>
                        <a:rPr lang="en-US" altLang="el-GR" sz="1400" dirty="0" smtClean="0">
                          <a:latin typeface="+mn-lt"/>
                          <a:cs typeface="Arial" charset="0"/>
                        </a:rPr>
                        <a:t>6</a:t>
                      </a:r>
                      <a:endParaRPr lang="el-GR" sz="1400" dirty="0">
                        <a:latin typeface="+mn-lt"/>
                      </a:endParaRPr>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err="1" smtClean="0">
                          <a:latin typeface="+mn-lt"/>
                          <a:cs typeface="Arial" charset="0"/>
                        </a:rPr>
                        <a:t>Navathe</a:t>
                      </a:r>
                      <a:endParaRPr lang="el-GR" sz="1400" dirty="0">
                        <a:latin typeface="+mn-lt"/>
                      </a:endParaRPr>
                    </a:p>
                  </a:txBody>
                  <a:tcPr/>
                </a:tc>
                <a:tc>
                  <a:txBody>
                    <a:bodyPr/>
                    <a:lstStyle/>
                    <a:p>
                      <a:r>
                        <a:rPr lang="en-US" altLang="el-GR" sz="1400" dirty="0" err="1" smtClean="0">
                          <a:latin typeface="+mn-lt"/>
                          <a:cs typeface="Arial" charset="0"/>
                        </a:rPr>
                        <a:t>Shamkant</a:t>
                      </a:r>
                      <a:endParaRPr lang="el-GR" sz="1400" dirty="0">
                        <a:latin typeface="+mn-lt"/>
                      </a:endParaRPr>
                    </a:p>
                  </a:txBody>
                  <a:tcPr/>
                </a:tc>
                <a:tc>
                  <a:txBody>
                    <a:bodyPr/>
                    <a:lstStyle/>
                    <a:p>
                      <a:r>
                        <a:rPr lang="en-US" altLang="el-GR" sz="1400" dirty="0" smtClean="0">
                          <a:latin typeface="+mn-lt"/>
                          <a:cs typeface="Arial" charset="0"/>
                        </a:rPr>
                        <a:t>Mass</a:t>
                      </a:r>
                      <a:r>
                        <a:rPr lang="el-GR" altLang="el-GR" sz="1400" dirty="0" smtClean="0">
                          <a:latin typeface="+mn-lt"/>
                          <a:cs typeface="Arial" charset="0"/>
                        </a:rPr>
                        <a:t>.</a:t>
                      </a:r>
                      <a:endParaRPr lang="el-GR" sz="1400" dirty="0">
                        <a:latin typeface="+mn-lt"/>
                      </a:endParaRPr>
                    </a:p>
                  </a:txBody>
                  <a:tcPr/>
                </a:tc>
                <a:tc>
                  <a:txBody>
                    <a:bodyPr/>
                    <a:lstStyle/>
                    <a:p>
                      <a:r>
                        <a:rPr lang="el-GR" altLang="el-GR" sz="1400" dirty="0" smtClean="0">
                          <a:latin typeface="+mn-lt"/>
                          <a:cs typeface="Arial" charset="0"/>
                        </a:rPr>
                        <a:t>50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Α3</a:t>
                      </a:r>
                      <a:endParaRPr lang="el-GR" sz="1400" dirty="0">
                        <a:latin typeface="+mn-lt"/>
                      </a:endParaRPr>
                    </a:p>
                  </a:txBody>
                  <a:tcPr/>
                </a:tc>
              </a:tr>
            </a:tbl>
          </a:graphicData>
        </a:graphic>
      </p:graphicFrame>
    </p:spTree>
    <p:extLst>
      <p:ext uri="{BB962C8B-B14F-4D97-AF65-F5344CB8AC3E}">
        <p14:creationId xmlns:p14="http://schemas.microsoft.com/office/powerpoint/2010/main" val="10088933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smtClean="0">
                <a:solidFill>
                  <a:schemeClr val="accent4"/>
                </a:solidFill>
              </a:rPr>
              <a:t>Σχεσιακή άλγεβρα και σχεσιακές βάσεις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10</a:t>
            </a:fld>
            <a:endParaRPr lang="el-GR"/>
          </a:p>
        </p:txBody>
      </p:sp>
      <p:sp>
        <p:nvSpPr>
          <p:cNvPr id="3" name="Rectangle 2"/>
          <p:cNvSpPr/>
          <p:nvPr/>
        </p:nvSpPr>
        <p:spPr>
          <a:xfrm>
            <a:off x="-36512" y="1628800"/>
            <a:ext cx="6912768" cy="5262979"/>
          </a:xfrm>
          <a:prstGeom prst="rect">
            <a:avLst/>
          </a:prstGeom>
        </p:spPr>
        <p:txBody>
          <a:bodyPr wrap="square">
            <a:spAutoFit/>
          </a:bodyPr>
          <a:lstStyle/>
          <a:p>
            <a:r>
              <a:rPr lang="el-GR" altLang="el-GR" sz="2400" b="1" dirty="0" smtClean="0">
                <a:solidFill>
                  <a:schemeClr val="accent4"/>
                </a:solidFill>
                <a:cs typeface="Arial" charset="0"/>
              </a:rPr>
              <a:t>Πρέπει να μάθετε τις βασικές εντολές</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a:r>
              <a:rPr lang="el-GR" sz="2400" dirty="0"/>
              <a:t>Επιλογή (Selection): </a:t>
            </a:r>
            <a:r>
              <a:rPr lang="en-US" sz="2400" dirty="0"/>
              <a:t>R</a:t>
            </a:r>
            <a:r>
              <a:rPr lang="el-GR" sz="2400" baseline="-25000" dirty="0"/>
              <a:t>1</a:t>
            </a:r>
            <a:r>
              <a:rPr lang="el-GR" sz="2400" dirty="0"/>
              <a:t> = σ</a:t>
            </a:r>
            <a:r>
              <a:rPr lang="el-GR" sz="2400" baseline="-25000" dirty="0"/>
              <a:t>Ε </a:t>
            </a:r>
            <a:r>
              <a:rPr lang="el-GR" sz="2400" dirty="0"/>
              <a:t>(R)</a:t>
            </a:r>
          </a:p>
          <a:p>
            <a:pPr marL="357188" indent="0">
              <a:buNone/>
            </a:pPr>
            <a:r>
              <a:rPr lang="el-GR" sz="2400" dirty="0" smtClean="0"/>
              <a:t>Προβολή</a:t>
            </a:r>
            <a:r>
              <a:rPr lang="en-US" sz="2400" dirty="0" smtClean="0"/>
              <a:t> </a:t>
            </a:r>
            <a:r>
              <a:rPr lang="en-US" sz="2400" dirty="0"/>
              <a:t>(projection): </a:t>
            </a:r>
            <a:endParaRPr lang="en-US" sz="2400" dirty="0" smtClean="0"/>
          </a:p>
          <a:p>
            <a:pPr marL="357188" indent="0">
              <a:buNone/>
            </a:pPr>
            <a:r>
              <a:rPr lang="en-US" sz="2400" dirty="0" smtClean="0"/>
              <a:t>   R</a:t>
            </a:r>
            <a:r>
              <a:rPr lang="en-US" sz="2400" baseline="-25000" dirty="0" smtClean="0"/>
              <a:t>1</a:t>
            </a:r>
            <a:r>
              <a:rPr lang="en-US" sz="2400" dirty="0" smtClean="0"/>
              <a:t>  </a:t>
            </a:r>
            <a:r>
              <a:rPr lang="en-US" sz="2400" dirty="0"/>
              <a:t>= </a:t>
            </a:r>
            <a:r>
              <a:rPr lang="el-GR" sz="2400" dirty="0"/>
              <a:t>π</a:t>
            </a:r>
            <a:r>
              <a:rPr lang="en-US" sz="2400" baseline="-25000" dirty="0"/>
              <a:t>a1,a2,a3,...,</a:t>
            </a:r>
            <a:r>
              <a:rPr lang="en-US" sz="2400" baseline="-25000" dirty="0" err="1"/>
              <a:t>ak</a:t>
            </a:r>
            <a:r>
              <a:rPr lang="en-US" sz="2400" dirty="0"/>
              <a:t> (</a:t>
            </a:r>
            <a:r>
              <a:rPr lang="en-US" sz="2400" dirty="0" smtClean="0"/>
              <a:t>R</a:t>
            </a:r>
            <a:r>
              <a:rPr lang="el-GR" sz="2400" dirty="0" smtClean="0"/>
              <a:t>)</a:t>
            </a:r>
          </a:p>
          <a:p>
            <a:pPr marL="357188"/>
            <a:r>
              <a:rPr lang="el-GR" sz="2400" dirty="0"/>
              <a:t>Καρτεσιανό γινόμενο</a:t>
            </a:r>
            <a:r>
              <a:rPr lang="en-US" sz="2400" dirty="0"/>
              <a:t> (Cartesian </a:t>
            </a:r>
            <a:r>
              <a:rPr lang="en-US" sz="2400" dirty="0" smtClean="0"/>
              <a:t>Product</a:t>
            </a:r>
          </a:p>
          <a:p>
            <a:pPr marL="357188"/>
            <a:r>
              <a:rPr lang="en-US" sz="2400" dirty="0" smtClean="0"/>
              <a:t> </a:t>
            </a:r>
            <a:r>
              <a:rPr lang="en-US" sz="2400" dirty="0"/>
              <a:t>or </a:t>
            </a:r>
            <a:r>
              <a:rPr lang="en-US" sz="2400" dirty="0" smtClean="0"/>
              <a:t>Times</a:t>
            </a:r>
            <a:r>
              <a:rPr lang="el-GR" sz="2400" dirty="0" smtClean="0"/>
              <a:t>)</a:t>
            </a:r>
            <a:r>
              <a:rPr lang="en-US" sz="2400" dirty="0" smtClean="0"/>
              <a:t>: R</a:t>
            </a:r>
            <a:r>
              <a:rPr lang="el-GR" sz="2400" baseline="-25000" dirty="0"/>
              <a:t>1</a:t>
            </a:r>
            <a:r>
              <a:rPr lang="el-GR" sz="2400" dirty="0"/>
              <a:t> </a:t>
            </a:r>
            <a:r>
              <a:rPr lang="en-US" sz="2400" dirty="0" smtClean="0"/>
              <a:t>x R</a:t>
            </a:r>
            <a:r>
              <a:rPr lang="el-GR" sz="2400" baseline="-25000" dirty="0"/>
              <a:t>2</a:t>
            </a:r>
            <a:endParaRPr lang="el-GR" sz="2400" dirty="0"/>
          </a:p>
          <a:p>
            <a:pPr marL="357188"/>
            <a:r>
              <a:rPr lang="el-GR" sz="2400" dirty="0" smtClean="0"/>
              <a:t>Σύνδεση </a:t>
            </a:r>
            <a:r>
              <a:rPr lang="el-GR" sz="2400" dirty="0"/>
              <a:t>(join) σχέσεων : R = </a:t>
            </a:r>
            <a:r>
              <a:rPr lang="en-US" sz="2400" dirty="0"/>
              <a:t>R</a:t>
            </a:r>
            <a:r>
              <a:rPr lang="el-GR" sz="2400" baseline="-25000" dirty="0"/>
              <a:t>1</a:t>
            </a:r>
            <a:r>
              <a:rPr lang="el-GR" sz="2400" dirty="0"/>
              <a:t> ⋈ </a:t>
            </a:r>
            <a:r>
              <a:rPr lang="en-US" sz="2400" dirty="0"/>
              <a:t>R</a:t>
            </a:r>
            <a:r>
              <a:rPr lang="el-GR" sz="2400" baseline="-25000" dirty="0"/>
              <a:t>2</a:t>
            </a:r>
            <a:endParaRPr lang="el-GR" sz="2400" dirty="0"/>
          </a:p>
          <a:p>
            <a:pPr marL="357188" indent="0">
              <a:buNone/>
            </a:pPr>
            <a:endParaRPr lang="en-US" altLang="el-GR" sz="2400" b="1" dirty="0" smtClean="0">
              <a:solidFill>
                <a:schemeClr val="accent4"/>
              </a:solidFill>
              <a:cs typeface="Arial" charset="0"/>
            </a:endParaRPr>
          </a:p>
          <a:p>
            <a:pPr marL="357188" indent="0">
              <a:buNone/>
            </a:pPr>
            <a:r>
              <a:rPr lang="el-GR" altLang="el-GR" sz="2400" b="1" dirty="0" smtClean="0">
                <a:solidFill>
                  <a:schemeClr val="accent4"/>
                </a:solidFill>
                <a:cs typeface="Arial" charset="0"/>
              </a:rPr>
              <a:t>Υλοποίηση και διαχείριση σχεσιακής βάσης</a:t>
            </a:r>
          </a:p>
          <a:p>
            <a:pPr marL="357188" indent="0">
              <a:buNone/>
            </a:pPr>
            <a:r>
              <a:rPr lang="el-GR" altLang="el-GR" sz="2400" dirty="0" smtClean="0">
                <a:solidFill>
                  <a:srgbClr val="000000"/>
                </a:solidFill>
              </a:rPr>
              <a:t>Προσοχή! Χρησιμοποιούμε τη γλώσσα </a:t>
            </a:r>
            <a:r>
              <a:rPr lang="en-US" altLang="el-GR" sz="2400" dirty="0" smtClean="0">
                <a:solidFill>
                  <a:srgbClr val="000000"/>
                </a:solidFill>
              </a:rPr>
              <a:t>SQL </a:t>
            </a:r>
            <a:r>
              <a:rPr lang="el-GR" altLang="el-GR" sz="2400" dirty="0" smtClean="0">
                <a:solidFill>
                  <a:srgbClr val="000000"/>
                </a:solidFill>
              </a:rPr>
              <a:t>για τον προγραμματισμό βάσεων. Η σχεσιακή άλγεβρα χρησιμοποιείται σε θέματα βελτιστοποίησης (για να εκτελούνται οι εντολές </a:t>
            </a:r>
            <a:r>
              <a:rPr lang="en-US" altLang="el-GR" sz="2400" dirty="0" smtClean="0">
                <a:solidFill>
                  <a:srgbClr val="000000"/>
                </a:solidFill>
              </a:rPr>
              <a:t>SELECT </a:t>
            </a:r>
            <a:r>
              <a:rPr lang="el-GR" altLang="el-GR" sz="2400" dirty="0" smtClean="0">
                <a:solidFill>
                  <a:srgbClr val="000000"/>
                </a:solidFill>
              </a:rPr>
              <a:t>γρηγορότερα) και στην έρευνα.</a:t>
            </a: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6"/>
          <p:cNvPicPr>
            <a:picLocks noChangeAspect="1" noChangeArrowheads="1"/>
          </p:cNvPicPr>
          <p:nvPr/>
        </p:nvPicPr>
        <p:blipFill>
          <a:blip r:embed="rId2" cstate="print"/>
          <a:srcRect/>
          <a:stretch>
            <a:fillRect/>
          </a:stretch>
        </p:blipFill>
        <p:spPr bwMode="auto">
          <a:xfrm>
            <a:off x="48816" y="147861"/>
            <a:ext cx="1066800" cy="904875"/>
          </a:xfrm>
          <a:prstGeom prst="rect">
            <a:avLst/>
          </a:prstGeom>
          <a:noFill/>
          <a:ln w="9525">
            <a:noFill/>
            <a:round/>
            <a:headEnd/>
            <a:tailEnd/>
          </a:ln>
        </p:spPr>
      </p:pic>
    </p:spTree>
    <p:extLst>
      <p:ext uri="{BB962C8B-B14F-4D97-AF65-F5344CB8AC3E}">
        <p14:creationId xmlns:p14="http://schemas.microsoft.com/office/powerpoint/2010/main" val="41305423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 Τίτλος"/>
          <p:cNvSpPr>
            <a:spLocks noGrp="1"/>
          </p:cNvSpPr>
          <p:nvPr>
            <p:ph type="ctrTitle"/>
          </p:nvPr>
        </p:nvSpPr>
        <p:spPr/>
        <p:txBody>
          <a:bodyPr/>
          <a:lstStyle/>
          <a:p>
            <a:r>
              <a:rPr lang="el-GR" altLang="el-GR" smtClean="0"/>
              <a:t>Σχεσιακή άλγεβρα</a:t>
            </a:r>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247421119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Αναφέρατε βασικές πράξεις της Σχεσιακής άλγεβρας</a:t>
            </a:r>
          </a:p>
        </p:txBody>
      </p:sp>
      <p:sp>
        <p:nvSpPr>
          <p:cNvPr id="7" name="Content Placeholder 6"/>
          <p:cNvSpPr>
            <a:spLocks noGrp="1"/>
          </p:cNvSpPr>
          <p:nvPr>
            <p:ph idx="1"/>
          </p:nvPr>
        </p:nvSpPr>
        <p:spPr>
          <a:xfrm>
            <a:off x="457200" y="1268760"/>
            <a:ext cx="1666528" cy="432048"/>
          </a:xfrm>
        </p:spPr>
        <p:txBody>
          <a:bodyPr/>
          <a:lstStyle/>
          <a:p>
            <a:pPr marL="0" indent="0">
              <a:buNone/>
            </a:pPr>
            <a:r>
              <a:rPr lang="en-US" sz="2000" dirty="0" smtClean="0">
                <a:latin typeface="Courier New" panose="02070309020205020404" pitchFamily="49" charset="0"/>
                <a:cs typeface="Courier New" panose="02070309020205020404" pitchFamily="49" charset="0"/>
              </a:rPr>
              <a:t>FOITHTES</a:t>
            </a:r>
            <a:endParaRPr lang="el-GR" dirty="0"/>
          </a:p>
        </p:txBody>
      </p:sp>
      <p:graphicFrame>
        <p:nvGraphicFramePr>
          <p:cNvPr id="9" name="Table 8"/>
          <p:cNvGraphicFramePr>
            <a:graphicFrameLocks noGrp="1"/>
          </p:cNvGraphicFramePr>
          <p:nvPr>
            <p:extLst>
              <p:ext uri="{D42A27DB-BD31-4B8C-83A1-F6EECF244321}">
                <p14:modId xmlns:p14="http://schemas.microsoft.com/office/powerpoint/2010/main" val="2743010611"/>
              </p:ext>
            </p:extLst>
          </p:nvPr>
        </p:nvGraphicFramePr>
        <p:xfrm>
          <a:off x="467544" y="1700808"/>
          <a:ext cx="5220729" cy="822960"/>
        </p:xfrm>
        <a:graphic>
          <a:graphicData uri="http://schemas.openxmlformats.org/drawingml/2006/table">
            <a:tbl>
              <a:tblPr firstRow="1" firstCol="1" bandRow="1">
                <a:tableStyleId>{B301B821-A1FF-4177-AEE7-76D212191A09}</a:tableStyleId>
              </a:tblPr>
              <a:tblGrid>
                <a:gridCol w="1280434"/>
                <a:gridCol w="1442339"/>
                <a:gridCol w="1054693"/>
                <a:gridCol w="1443263"/>
              </a:tblGrid>
              <a:tr h="0">
                <a:tc>
                  <a:txBody>
                    <a:bodyPr/>
                    <a:lstStyle/>
                    <a:p>
                      <a:pPr algn="just">
                        <a:spcAft>
                          <a:spcPts val="0"/>
                        </a:spcAft>
                      </a:pPr>
                      <a:r>
                        <a:rPr lang="en-US" sz="1800" u="none" dirty="0">
                          <a:effectLst/>
                        </a:rPr>
                        <a:t>ARITMHT</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EPWNYMO</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ONOMA</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EXAMHNO</a:t>
                      </a:r>
                      <a:endParaRPr lang="el-GR" sz="1800" u="none" dirty="0">
                        <a:effectLst/>
                        <a:latin typeface="Times New Roman"/>
                        <a:ea typeface="Times New Roman"/>
                      </a:endParaRPr>
                    </a:p>
                  </a:txBody>
                  <a:tcPr marL="68580" marR="68580" marT="0" marB="0">
                    <a:solidFill>
                      <a:srgbClr val="004B82"/>
                    </a:solidFill>
                  </a:tcPr>
                </a:tc>
              </a:tr>
              <a:tr h="0">
                <a:tc>
                  <a:txBody>
                    <a:bodyPr/>
                    <a:lstStyle/>
                    <a:p>
                      <a:pPr algn="just">
                        <a:spcAft>
                          <a:spcPts val="0"/>
                        </a:spcAft>
                      </a:pPr>
                      <a:r>
                        <a:rPr lang="en-US"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dirty="0">
                          <a:effectLst/>
                        </a:rPr>
                        <a:t>ΣΠΥΡΟΥ</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a:effectLst/>
                        </a:rPr>
                        <a:t>ΣΠΥΡΟΣ</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Γ</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ΝΙΚΟΥ</a:t>
                      </a:r>
                      <a:endParaRPr lang="el-GR" sz="1800">
                        <a:effectLst/>
                        <a:latin typeface="Times New Roman"/>
                        <a:ea typeface="Times New Roman"/>
                      </a:endParaRPr>
                    </a:p>
                  </a:txBody>
                  <a:tcPr marL="68580" marR="68580" marT="0" marB="0"/>
                </a:tc>
                <a:tc>
                  <a:txBody>
                    <a:bodyPr/>
                    <a:lstStyle/>
                    <a:p>
                      <a:pPr algn="just">
                        <a:spcAft>
                          <a:spcPts val="0"/>
                        </a:spcAft>
                      </a:pPr>
                      <a:r>
                        <a:rPr lang="el-GR" sz="1800" dirty="0">
                          <a:effectLst/>
                        </a:rPr>
                        <a:t>ΝΙΚΟΣ</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dirty="0">
                          <a:effectLst/>
                        </a:rPr>
                        <a:t>Δ</a:t>
                      </a:r>
                      <a:endParaRPr lang="el-GR" sz="1800" dirty="0">
                        <a:effectLst/>
                        <a:latin typeface="Times New Roman"/>
                        <a:ea typeface="Times New Roman"/>
                      </a:endParaRPr>
                    </a:p>
                  </a:txBody>
                  <a:tcPr marL="68580" marR="68580" marT="0" marB="0"/>
                </a:tc>
              </a:tr>
            </a:tbl>
          </a:graphicData>
        </a:graphic>
      </p:graphicFrame>
      <p:sp>
        <p:nvSpPr>
          <p:cNvPr id="10" name="Rectangle 9"/>
          <p:cNvSpPr/>
          <p:nvPr/>
        </p:nvSpPr>
        <p:spPr>
          <a:xfrm>
            <a:off x="478968" y="2722078"/>
            <a:ext cx="1287532" cy="369332"/>
          </a:xfrm>
          <a:prstGeom prst="rect">
            <a:avLst/>
          </a:prstGeom>
        </p:spPr>
        <p:txBody>
          <a:bodyPr wrap="none">
            <a:spAutoFit/>
          </a:bodyPr>
          <a:lstStyle/>
          <a:p>
            <a:r>
              <a:rPr lang="en-US" dirty="0">
                <a:latin typeface="Courier New" panose="02070309020205020404" pitchFamily="49" charset="0"/>
                <a:cs typeface="Courier New" panose="02070309020205020404" pitchFamily="49" charset="0"/>
              </a:rPr>
              <a:t>EGGRAFES</a:t>
            </a:r>
            <a:endParaRPr lang="el-GR" dirty="0">
              <a:latin typeface="Courier New" panose="02070309020205020404" pitchFamily="49" charset="0"/>
              <a:cs typeface="Courier New" panose="02070309020205020404" pitchFamily="49" charset="0"/>
            </a:endParaRPr>
          </a:p>
        </p:txBody>
      </p:sp>
      <p:graphicFrame>
        <p:nvGraphicFramePr>
          <p:cNvPr id="11" name="Table 10"/>
          <p:cNvGraphicFramePr>
            <a:graphicFrameLocks noGrp="1"/>
          </p:cNvGraphicFramePr>
          <p:nvPr>
            <p:extLst>
              <p:ext uri="{D42A27DB-BD31-4B8C-83A1-F6EECF244321}">
                <p14:modId xmlns:p14="http://schemas.microsoft.com/office/powerpoint/2010/main" val="1566449499"/>
              </p:ext>
            </p:extLst>
          </p:nvPr>
        </p:nvGraphicFramePr>
        <p:xfrm>
          <a:off x="478968" y="3085698"/>
          <a:ext cx="6306648" cy="1371600"/>
        </p:xfrm>
        <a:graphic>
          <a:graphicData uri="http://schemas.openxmlformats.org/drawingml/2006/table">
            <a:tbl>
              <a:tblPr firstRow="1" firstCol="1" bandRow="1">
                <a:tableStyleId>{B301B821-A1FF-4177-AEE7-76D212191A09}</a:tableStyleId>
              </a:tblPr>
              <a:tblGrid>
                <a:gridCol w="1316699"/>
                <a:gridCol w="2697141"/>
                <a:gridCol w="2292808"/>
              </a:tblGrid>
              <a:tr h="0">
                <a:tc>
                  <a:txBody>
                    <a:bodyPr/>
                    <a:lstStyle/>
                    <a:p>
                      <a:pPr algn="just">
                        <a:spcAft>
                          <a:spcPts val="0"/>
                        </a:spcAft>
                      </a:pPr>
                      <a:r>
                        <a:rPr lang="en-US" sz="1800" u="none" dirty="0">
                          <a:effectLst/>
                        </a:rPr>
                        <a:t>ARITMHT</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LESSON</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HMER_EGGRAFHS</a:t>
                      </a:r>
                      <a:endParaRPr lang="el-GR" sz="1800" u="none" dirty="0">
                        <a:effectLst/>
                        <a:latin typeface="Times New Roman"/>
                        <a:ea typeface="Times New Roman"/>
                      </a:endParaRPr>
                    </a:p>
                  </a:txBody>
                  <a:tcPr marL="68580" marR="68580" marT="0" marB="0">
                    <a:solidFill>
                      <a:srgbClr val="004B82"/>
                    </a:solidFill>
                  </a:tcPr>
                </a:tc>
              </a:tr>
              <a:tr h="0">
                <a:tc>
                  <a:txBody>
                    <a:bodyPr/>
                    <a:lstStyle/>
                    <a:p>
                      <a:pPr algn="just">
                        <a:spcAft>
                          <a:spcPts val="0"/>
                        </a:spcAft>
                      </a:pPr>
                      <a:r>
                        <a:rPr lang="en-US"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dirty="0">
                          <a:effectLst/>
                        </a:rPr>
                        <a:t>ΒΑΣΕΙΣ ΔΕΔΟΜΕΝΩΝ Ι</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dirty="0">
                          <a:effectLst/>
                        </a:rPr>
                        <a:t>10/3/2011</a:t>
                      </a:r>
                      <a:endParaRPr lang="el-GR" sz="1800" dirty="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ΒΑΣΕΙΣ ΔΕΔΟΜΕΝΩΝ ΙΙ</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9/3/2011</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ΒΑΣΕΙΣ ΔΕΔΟΜΕΝΩΝ Ι</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10/3/2011</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dirty="0">
                          <a:effectLst/>
                        </a:rPr>
                        <a:t>ΒΑΣΕΙΣ ΔΕΔΟΜΕΝΩΝ ΙΙ</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dirty="0">
                          <a:effectLst/>
                        </a:rPr>
                        <a:t>9/3/2011</a:t>
                      </a:r>
                      <a:endParaRPr lang="el-GR" sz="1800" dirty="0">
                        <a:effectLst/>
                        <a:latin typeface="Times New Roman"/>
                        <a:ea typeface="Times New Roman"/>
                      </a:endParaRPr>
                    </a:p>
                  </a:txBody>
                  <a:tcPr marL="68580" marR="68580" marT="0" marB="0"/>
                </a:tc>
              </a:tr>
            </a:tbl>
          </a:graphicData>
        </a:graphic>
      </p:graphicFrame>
      <p:sp>
        <p:nvSpPr>
          <p:cNvPr id="12" name="Rectangle 11"/>
          <p:cNvSpPr/>
          <p:nvPr/>
        </p:nvSpPr>
        <p:spPr>
          <a:xfrm>
            <a:off x="367392" y="4582102"/>
            <a:ext cx="7979208" cy="2031325"/>
          </a:xfrm>
          <a:prstGeom prst="rect">
            <a:avLst/>
          </a:prstGeom>
        </p:spPr>
        <p:txBody>
          <a:bodyPr wrap="square">
            <a:spAutoFit/>
          </a:bodyPr>
          <a:lstStyle/>
          <a:p>
            <a:r>
              <a:rPr lang="el-GR" b="1" dirty="0" smtClean="0">
                <a:latin typeface="+mn-lt"/>
              </a:rPr>
              <a:t>1. Επιλογή </a:t>
            </a:r>
            <a:r>
              <a:rPr lang="el-GR" b="1" dirty="0">
                <a:latin typeface="+mn-lt"/>
              </a:rPr>
              <a:t>(</a:t>
            </a:r>
            <a:r>
              <a:rPr lang="el-GR" b="1" dirty="0" err="1">
                <a:latin typeface="+mn-lt"/>
              </a:rPr>
              <a:t>Selection</a:t>
            </a:r>
            <a:r>
              <a:rPr lang="el-GR" b="1" dirty="0">
                <a:latin typeface="+mn-lt"/>
              </a:rPr>
              <a:t>): </a:t>
            </a:r>
            <a:r>
              <a:rPr lang="en-US" b="1" dirty="0">
                <a:latin typeface="+mn-lt"/>
              </a:rPr>
              <a:t>R</a:t>
            </a:r>
            <a:r>
              <a:rPr lang="el-GR" b="1" baseline="-25000" dirty="0">
                <a:latin typeface="+mn-lt"/>
              </a:rPr>
              <a:t>1</a:t>
            </a:r>
            <a:r>
              <a:rPr lang="el-GR" b="1" dirty="0">
                <a:latin typeface="+mn-lt"/>
              </a:rPr>
              <a:t> = </a:t>
            </a:r>
            <a:r>
              <a:rPr lang="el-GR" b="1" dirty="0" err="1">
                <a:latin typeface="+mn-lt"/>
              </a:rPr>
              <a:t>σ</a:t>
            </a:r>
            <a:r>
              <a:rPr lang="el-GR" b="1" baseline="-25000" dirty="0" err="1">
                <a:latin typeface="+mn-lt"/>
              </a:rPr>
              <a:t>Ε</a:t>
            </a:r>
            <a:r>
              <a:rPr lang="el-GR" b="1" baseline="-25000" dirty="0">
                <a:latin typeface="+mn-lt"/>
              </a:rPr>
              <a:t> </a:t>
            </a:r>
            <a:r>
              <a:rPr lang="el-GR" b="1" dirty="0">
                <a:latin typeface="+mn-lt"/>
              </a:rPr>
              <a:t>(R)</a:t>
            </a:r>
          </a:p>
          <a:p>
            <a:r>
              <a:rPr lang="el-GR" dirty="0">
                <a:latin typeface="+mn-lt"/>
              </a:rPr>
              <a:t>Το αποτέλεσμα της πράξης αυτής, που συμβολίζεται με σ και εφαρμόζεται πάνω σε μία σχέση </a:t>
            </a:r>
            <a:r>
              <a:rPr lang="en-US" dirty="0">
                <a:latin typeface="+mn-lt"/>
              </a:rPr>
              <a:t>R</a:t>
            </a:r>
            <a:r>
              <a:rPr lang="el-GR" dirty="0">
                <a:latin typeface="+mn-lt"/>
              </a:rPr>
              <a:t>, είναι μια σχέση </a:t>
            </a:r>
            <a:r>
              <a:rPr lang="en-US" dirty="0">
                <a:latin typeface="+mn-lt"/>
              </a:rPr>
              <a:t>R</a:t>
            </a:r>
            <a:r>
              <a:rPr lang="el-GR" baseline="-25000" dirty="0">
                <a:latin typeface="+mn-lt"/>
              </a:rPr>
              <a:t>1</a:t>
            </a:r>
            <a:r>
              <a:rPr lang="el-GR" dirty="0">
                <a:latin typeface="+mn-lt"/>
              </a:rPr>
              <a:t> που έχει την ίδια πολλαπλότητα με την R και περιλαμβάνει τις πλειάδες της R για τις οποίες ισχύει η συνθήκη Ε.</a:t>
            </a:r>
          </a:p>
          <a:p>
            <a:r>
              <a:rPr lang="el-GR" b="1" dirty="0">
                <a:latin typeface="+mn-lt"/>
              </a:rPr>
              <a:t>Παράδειγμα</a:t>
            </a:r>
          </a:p>
          <a:p>
            <a:r>
              <a:rPr lang="el-GR" dirty="0">
                <a:latin typeface="+mn-lt"/>
              </a:rPr>
              <a:t>Η FOITHTES1 = σ </a:t>
            </a:r>
            <a:r>
              <a:rPr lang="en-US" baseline="-25000" dirty="0">
                <a:latin typeface="+mn-lt"/>
              </a:rPr>
              <a:t>EXAMHNO</a:t>
            </a:r>
            <a:r>
              <a:rPr lang="el-GR" baseline="-25000" dirty="0" smtClean="0">
                <a:latin typeface="+mn-lt"/>
              </a:rPr>
              <a:t>=Γ </a:t>
            </a:r>
            <a:r>
              <a:rPr lang="el-GR" dirty="0">
                <a:latin typeface="+mn-lt"/>
              </a:rPr>
              <a:t>(FOITHTES) περιέχει μόνο εκείνες τις πλειάδες της σχέσης R  όπου το EXAMHNO έχει την τιμή </a:t>
            </a:r>
            <a:r>
              <a:rPr lang="el-GR" dirty="0" smtClean="0">
                <a:latin typeface="+mn-lt"/>
              </a:rPr>
              <a:t>Γ. </a:t>
            </a:r>
            <a:endParaRPr lang="el-GR" dirty="0">
              <a:latin typeface="+mn-lt"/>
            </a:endParaRPr>
          </a:p>
        </p:txBody>
      </p:sp>
    </p:spTree>
    <p:extLst>
      <p:ext uri="{BB962C8B-B14F-4D97-AF65-F5344CB8AC3E}">
        <p14:creationId xmlns:p14="http://schemas.microsoft.com/office/powerpoint/2010/main" val="12505915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smtClean="0"/>
              <a:t>Αναφέρατε βασικές πράξεις της Σχεσιακής άλγεβρας</a:t>
            </a:r>
            <a:endParaRPr lang="el-GR" sz="3200" dirty="0"/>
          </a:p>
        </p:txBody>
      </p:sp>
      <p:sp>
        <p:nvSpPr>
          <p:cNvPr id="5" name="Content Placeholder 6"/>
          <p:cNvSpPr txBox="1">
            <a:spLocks/>
          </p:cNvSpPr>
          <p:nvPr/>
        </p:nvSpPr>
        <p:spPr>
          <a:xfrm>
            <a:off x="457200" y="1268760"/>
            <a:ext cx="1666528"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000" dirty="0" smtClean="0">
                <a:latin typeface="Courier New" panose="02070309020205020404" pitchFamily="49" charset="0"/>
                <a:cs typeface="Courier New" panose="02070309020205020404" pitchFamily="49" charset="0"/>
              </a:rPr>
              <a:t>FOITHTES</a:t>
            </a:r>
            <a:endParaRPr lang="el-GR" dirty="0"/>
          </a:p>
        </p:txBody>
      </p:sp>
      <p:graphicFrame>
        <p:nvGraphicFramePr>
          <p:cNvPr id="6" name="Table 5"/>
          <p:cNvGraphicFramePr>
            <a:graphicFrameLocks noGrp="1"/>
          </p:cNvGraphicFramePr>
          <p:nvPr>
            <p:extLst>
              <p:ext uri="{D42A27DB-BD31-4B8C-83A1-F6EECF244321}">
                <p14:modId xmlns:p14="http://schemas.microsoft.com/office/powerpoint/2010/main" val="3144359468"/>
              </p:ext>
            </p:extLst>
          </p:nvPr>
        </p:nvGraphicFramePr>
        <p:xfrm>
          <a:off x="467544" y="1700808"/>
          <a:ext cx="5220729" cy="822960"/>
        </p:xfrm>
        <a:graphic>
          <a:graphicData uri="http://schemas.openxmlformats.org/drawingml/2006/table">
            <a:tbl>
              <a:tblPr firstRow="1" firstCol="1" bandRow="1">
                <a:tableStyleId>{B301B821-A1FF-4177-AEE7-76D212191A09}</a:tableStyleId>
              </a:tblPr>
              <a:tblGrid>
                <a:gridCol w="1280434"/>
                <a:gridCol w="1442339"/>
                <a:gridCol w="1054693"/>
                <a:gridCol w="1443263"/>
              </a:tblGrid>
              <a:tr h="0">
                <a:tc>
                  <a:txBody>
                    <a:bodyPr/>
                    <a:lstStyle/>
                    <a:p>
                      <a:pPr algn="just">
                        <a:spcAft>
                          <a:spcPts val="0"/>
                        </a:spcAft>
                      </a:pPr>
                      <a:r>
                        <a:rPr lang="en-US" sz="1800" u="none" dirty="0">
                          <a:effectLst/>
                        </a:rPr>
                        <a:t>ARITMHT</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EPWNYMO</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ONOMA</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EXAMHNO</a:t>
                      </a:r>
                      <a:endParaRPr lang="el-GR" sz="1800" u="none" dirty="0">
                        <a:effectLst/>
                        <a:latin typeface="Times New Roman"/>
                        <a:ea typeface="Times New Roman"/>
                      </a:endParaRPr>
                    </a:p>
                  </a:txBody>
                  <a:tcPr marL="68580" marR="68580" marT="0" marB="0">
                    <a:solidFill>
                      <a:srgbClr val="004B82"/>
                    </a:solidFill>
                  </a:tcPr>
                </a:tc>
              </a:tr>
              <a:tr h="0">
                <a:tc>
                  <a:txBody>
                    <a:bodyPr/>
                    <a:lstStyle/>
                    <a:p>
                      <a:pPr algn="just">
                        <a:spcAft>
                          <a:spcPts val="0"/>
                        </a:spcAft>
                      </a:pPr>
                      <a:r>
                        <a:rPr lang="en-US"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dirty="0">
                          <a:effectLst/>
                        </a:rPr>
                        <a:t>ΣΠΥΡΟΥ</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a:effectLst/>
                        </a:rPr>
                        <a:t>ΣΠΥΡΟΣ</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Γ</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ΝΙΚΟΥ</a:t>
                      </a:r>
                      <a:endParaRPr lang="el-GR" sz="1800">
                        <a:effectLst/>
                        <a:latin typeface="Times New Roman"/>
                        <a:ea typeface="Times New Roman"/>
                      </a:endParaRPr>
                    </a:p>
                  </a:txBody>
                  <a:tcPr marL="68580" marR="68580" marT="0" marB="0"/>
                </a:tc>
                <a:tc>
                  <a:txBody>
                    <a:bodyPr/>
                    <a:lstStyle/>
                    <a:p>
                      <a:pPr algn="just">
                        <a:spcAft>
                          <a:spcPts val="0"/>
                        </a:spcAft>
                      </a:pPr>
                      <a:r>
                        <a:rPr lang="el-GR" sz="1800" dirty="0">
                          <a:effectLst/>
                        </a:rPr>
                        <a:t>ΝΙΚΟΣ</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dirty="0">
                          <a:effectLst/>
                        </a:rPr>
                        <a:t>Δ</a:t>
                      </a:r>
                      <a:endParaRPr lang="el-GR" sz="1800" dirty="0">
                        <a:effectLst/>
                        <a:latin typeface="Times New Roman"/>
                        <a:ea typeface="Times New Roman"/>
                      </a:endParaRPr>
                    </a:p>
                  </a:txBody>
                  <a:tcPr marL="68580" marR="68580" marT="0" marB="0"/>
                </a:tc>
              </a:tr>
            </a:tbl>
          </a:graphicData>
        </a:graphic>
      </p:graphicFrame>
      <p:sp>
        <p:nvSpPr>
          <p:cNvPr id="7" name="Rectangle 6"/>
          <p:cNvSpPr/>
          <p:nvPr/>
        </p:nvSpPr>
        <p:spPr>
          <a:xfrm>
            <a:off x="478968" y="2722078"/>
            <a:ext cx="1287532" cy="369332"/>
          </a:xfrm>
          <a:prstGeom prst="rect">
            <a:avLst/>
          </a:prstGeom>
        </p:spPr>
        <p:txBody>
          <a:bodyPr wrap="none">
            <a:spAutoFit/>
          </a:bodyPr>
          <a:lstStyle/>
          <a:p>
            <a:r>
              <a:rPr lang="en-US" dirty="0">
                <a:latin typeface="Courier New" panose="02070309020205020404" pitchFamily="49" charset="0"/>
                <a:cs typeface="Courier New" panose="02070309020205020404" pitchFamily="49" charset="0"/>
              </a:rPr>
              <a:t>EGGRAFES</a:t>
            </a:r>
            <a:endParaRPr lang="el-GR" dirty="0">
              <a:latin typeface="Courier New" panose="02070309020205020404" pitchFamily="49" charset="0"/>
              <a:cs typeface="Courier New" panose="02070309020205020404" pitchFamily="49" charset="0"/>
            </a:endParaRPr>
          </a:p>
        </p:txBody>
      </p:sp>
      <p:graphicFrame>
        <p:nvGraphicFramePr>
          <p:cNvPr id="8" name="Table 7"/>
          <p:cNvGraphicFramePr>
            <a:graphicFrameLocks noGrp="1"/>
          </p:cNvGraphicFramePr>
          <p:nvPr>
            <p:extLst>
              <p:ext uri="{D42A27DB-BD31-4B8C-83A1-F6EECF244321}">
                <p14:modId xmlns:p14="http://schemas.microsoft.com/office/powerpoint/2010/main" val="1093437659"/>
              </p:ext>
            </p:extLst>
          </p:nvPr>
        </p:nvGraphicFramePr>
        <p:xfrm>
          <a:off x="478968" y="3085698"/>
          <a:ext cx="6306648" cy="1371600"/>
        </p:xfrm>
        <a:graphic>
          <a:graphicData uri="http://schemas.openxmlformats.org/drawingml/2006/table">
            <a:tbl>
              <a:tblPr firstRow="1" firstCol="1" bandRow="1">
                <a:tableStyleId>{B301B821-A1FF-4177-AEE7-76D212191A09}</a:tableStyleId>
              </a:tblPr>
              <a:tblGrid>
                <a:gridCol w="1316699"/>
                <a:gridCol w="2697141"/>
                <a:gridCol w="2292808"/>
              </a:tblGrid>
              <a:tr h="0">
                <a:tc>
                  <a:txBody>
                    <a:bodyPr/>
                    <a:lstStyle/>
                    <a:p>
                      <a:pPr algn="just">
                        <a:spcAft>
                          <a:spcPts val="0"/>
                        </a:spcAft>
                      </a:pPr>
                      <a:r>
                        <a:rPr lang="en-US" sz="1800" u="none" dirty="0">
                          <a:effectLst/>
                        </a:rPr>
                        <a:t>ARITMHT</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LESSON</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HMER_EGGRAFHS</a:t>
                      </a:r>
                      <a:endParaRPr lang="el-GR" sz="1800" u="none" dirty="0">
                        <a:effectLst/>
                        <a:latin typeface="Times New Roman"/>
                        <a:ea typeface="Times New Roman"/>
                      </a:endParaRPr>
                    </a:p>
                  </a:txBody>
                  <a:tcPr marL="68580" marR="68580" marT="0" marB="0">
                    <a:solidFill>
                      <a:srgbClr val="004B82"/>
                    </a:solidFill>
                  </a:tcPr>
                </a:tc>
              </a:tr>
              <a:tr h="0">
                <a:tc>
                  <a:txBody>
                    <a:bodyPr/>
                    <a:lstStyle/>
                    <a:p>
                      <a:pPr algn="just">
                        <a:spcAft>
                          <a:spcPts val="0"/>
                        </a:spcAft>
                      </a:pPr>
                      <a:r>
                        <a:rPr lang="en-US"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ΒΑΣΕΙΣ ΔΕΔΟΜΕΝΩΝ Ι</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10/3/2011</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ΒΑΣΕΙΣ ΔΕΔΟΜΕΝΩΝ ΙΙ</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9/3/2011</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ΒΑΣΕΙΣ ΔΕΔΟΜΕΝΩΝ Ι</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10/3/2011</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dirty="0">
                          <a:effectLst/>
                        </a:rPr>
                        <a:t>ΒΑΣΕΙΣ ΔΕΔΟΜΕΝΩΝ ΙΙ</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dirty="0">
                          <a:effectLst/>
                        </a:rPr>
                        <a:t>9/3/2011</a:t>
                      </a:r>
                      <a:endParaRPr lang="el-GR" sz="1800" dirty="0">
                        <a:effectLst/>
                        <a:latin typeface="Times New Roman"/>
                        <a:ea typeface="Times New Roman"/>
                      </a:endParaRPr>
                    </a:p>
                  </a:txBody>
                  <a:tcPr marL="68580" marR="68580" marT="0" marB="0"/>
                </a:tc>
              </a:tr>
            </a:tbl>
          </a:graphicData>
        </a:graphic>
      </p:graphicFrame>
      <p:sp>
        <p:nvSpPr>
          <p:cNvPr id="9" name="Rectangle 8"/>
          <p:cNvSpPr/>
          <p:nvPr/>
        </p:nvSpPr>
        <p:spPr>
          <a:xfrm>
            <a:off x="367392" y="4582102"/>
            <a:ext cx="7979208" cy="2031325"/>
          </a:xfrm>
          <a:prstGeom prst="rect">
            <a:avLst/>
          </a:prstGeom>
        </p:spPr>
        <p:txBody>
          <a:bodyPr wrap="square">
            <a:spAutoFit/>
          </a:bodyPr>
          <a:lstStyle/>
          <a:p>
            <a:r>
              <a:rPr lang="en-US" b="1" dirty="0">
                <a:latin typeface="+mn-lt"/>
              </a:rPr>
              <a:t>2. </a:t>
            </a:r>
            <a:r>
              <a:rPr lang="el-GR" b="1" dirty="0">
                <a:latin typeface="+mn-lt"/>
              </a:rPr>
              <a:t>Προβολή</a:t>
            </a:r>
            <a:r>
              <a:rPr lang="en-US" b="1" dirty="0">
                <a:latin typeface="+mn-lt"/>
              </a:rPr>
              <a:t> (projection): R</a:t>
            </a:r>
            <a:r>
              <a:rPr lang="en-US" b="1" baseline="-25000" dirty="0">
                <a:latin typeface="+mn-lt"/>
              </a:rPr>
              <a:t>1</a:t>
            </a:r>
            <a:r>
              <a:rPr lang="en-US" b="1" dirty="0">
                <a:latin typeface="+mn-lt"/>
              </a:rPr>
              <a:t>  = </a:t>
            </a:r>
            <a:r>
              <a:rPr lang="el-GR" b="1" dirty="0">
                <a:latin typeface="+mn-lt"/>
              </a:rPr>
              <a:t>π</a:t>
            </a:r>
            <a:r>
              <a:rPr lang="en-US" b="1" baseline="-25000" dirty="0">
                <a:latin typeface="+mn-lt"/>
              </a:rPr>
              <a:t>a1,a2,a3,...,</a:t>
            </a:r>
            <a:r>
              <a:rPr lang="en-US" b="1" baseline="-25000" dirty="0" err="1">
                <a:latin typeface="+mn-lt"/>
              </a:rPr>
              <a:t>ak</a:t>
            </a:r>
            <a:r>
              <a:rPr lang="en-US" b="1" dirty="0">
                <a:latin typeface="+mn-lt"/>
              </a:rPr>
              <a:t> (R)</a:t>
            </a:r>
            <a:endParaRPr lang="el-GR" b="1" dirty="0">
              <a:latin typeface="+mn-lt"/>
            </a:endParaRPr>
          </a:p>
          <a:p>
            <a:r>
              <a:rPr lang="el-GR" dirty="0">
                <a:latin typeface="+mn-lt"/>
              </a:rPr>
              <a:t>Αν η R είναι μια σχέση πολλαπλότητας Ν η </a:t>
            </a:r>
            <a:r>
              <a:rPr lang="en-US" dirty="0">
                <a:latin typeface="+mn-lt"/>
              </a:rPr>
              <a:t>R</a:t>
            </a:r>
            <a:r>
              <a:rPr lang="el-GR" baseline="-25000" dirty="0">
                <a:latin typeface="+mn-lt"/>
              </a:rPr>
              <a:t>1</a:t>
            </a:r>
            <a:r>
              <a:rPr lang="el-GR" dirty="0">
                <a:latin typeface="+mn-lt"/>
              </a:rPr>
              <a:t> είναι μια σχέση πολλαπλότητας k &lt; Ν με χαρακτηριστικά a</a:t>
            </a:r>
            <a:r>
              <a:rPr lang="el-GR" baseline="-25000" dirty="0">
                <a:latin typeface="+mn-lt"/>
              </a:rPr>
              <a:t>1 </a:t>
            </a:r>
            <a:r>
              <a:rPr lang="el-GR" dirty="0">
                <a:latin typeface="+mn-lt"/>
              </a:rPr>
              <a:t>,  a</a:t>
            </a:r>
            <a:r>
              <a:rPr lang="el-GR" baseline="-25000" dirty="0">
                <a:latin typeface="+mn-lt"/>
              </a:rPr>
              <a:t>2 </a:t>
            </a:r>
            <a:r>
              <a:rPr lang="el-GR" dirty="0">
                <a:latin typeface="+mn-lt"/>
              </a:rPr>
              <a:t>, ... </a:t>
            </a:r>
            <a:r>
              <a:rPr lang="el-GR" dirty="0" err="1">
                <a:latin typeface="+mn-lt"/>
              </a:rPr>
              <a:t>a</a:t>
            </a:r>
            <a:r>
              <a:rPr lang="el-GR" baseline="-25000" dirty="0" err="1">
                <a:latin typeface="+mn-lt"/>
              </a:rPr>
              <a:t>k</a:t>
            </a:r>
            <a:r>
              <a:rPr lang="el-GR" dirty="0">
                <a:latin typeface="+mn-lt"/>
              </a:rPr>
              <a:t> , όπου τα </a:t>
            </a:r>
            <a:r>
              <a:rPr lang="el-GR" dirty="0" err="1">
                <a:latin typeface="+mn-lt"/>
              </a:rPr>
              <a:t>a</a:t>
            </a:r>
            <a:r>
              <a:rPr lang="el-GR" baseline="-25000" dirty="0" err="1">
                <a:latin typeface="+mn-lt"/>
              </a:rPr>
              <a:t>m</a:t>
            </a:r>
            <a:r>
              <a:rPr lang="el-GR" dirty="0">
                <a:latin typeface="+mn-lt"/>
              </a:rPr>
              <a:t> είναι χαρακτηριστικά της R και το </a:t>
            </a:r>
            <a:r>
              <a:rPr lang="en-US" dirty="0">
                <a:latin typeface="+mn-lt"/>
              </a:rPr>
              <a:t>m</a:t>
            </a:r>
            <a:r>
              <a:rPr lang="el-GR" dirty="0">
                <a:latin typeface="+mn-lt"/>
              </a:rPr>
              <a:t> μπορεί να έχει  τιμές από 1 μέχρι </a:t>
            </a:r>
            <a:r>
              <a:rPr lang="en-US" dirty="0">
                <a:latin typeface="+mn-lt"/>
              </a:rPr>
              <a:t>k</a:t>
            </a:r>
            <a:r>
              <a:rPr lang="el-GR" dirty="0">
                <a:latin typeface="+mn-lt"/>
              </a:rPr>
              <a:t>. Δηλαδή, η προβολή εφαρμόζεται σε μία σχέση και δείχνει τη στήλη ή τις στήλες της σχέσης (ή πίνακα) που θέλουμε.</a:t>
            </a:r>
          </a:p>
          <a:p>
            <a:r>
              <a:rPr lang="el-GR" b="1" dirty="0">
                <a:latin typeface="+mn-lt"/>
              </a:rPr>
              <a:t>Παράδειγμα</a:t>
            </a:r>
          </a:p>
          <a:p>
            <a:r>
              <a:rPr lang="en-US" dirty="0">
                <a:latin typeface="+mn-lt"/>
              </a:rPr>
              <a:t>FOITHTES2 = </a:t>
            </a:r>
            <a:r>
              <a:rPr lang="el-GR" dirty="0">
                <a:latin typeface="+mn-lt"/>
              </a:rPr>
              <a:t>π </a:t>
            </a:r>
            <a:r>
              <a:rPr lang="en-US" baseline="-25000" dirty="0">
                <a:latin typeface="+mn-lt"/>
              </a:rPr>
              <a:t>ARITMHT, EXAMHNO , EPWNYMO</a:t>
            </a:r>
            <a:r>
              <a:rPr lang="en-US" dirty="0">
                <a:latin typeface="+mn-lt"/>
              </a:rPr>
              <a:t> (FOITHTES) </a:t>
            </a:r>
            <a:endParaRPr lang="el-GR" dirty="0">
              <a:latin typeface="+mn-lt"/>
            </a:endParaRPr>
          </a:p>
        </p:txBody>
      </p:sp>
    </p:spTree>
    <p:extLst>
      <p:ext uri="{BB962C8B-B14F-4D97-AF65-F5344CB8AC3E}">
        <p14:creationId xmlns:p14="http://schemas.microsoft.com/office/powerpoint/2010/main" val="6447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Αναφέρατε βασικές πράξεις της Σχεσιακής άλγεβρας</a:t>
            </a:r>
          </a:p>
        </p:txBody>
      </p:sp>
      <p:sp>
        <p:nvSpPr>
          <p:cNvPr id="11" name="Content Placeholder 6"/>
          <p:cNvSpPr txBox="1">
            <a:spLocks/>
          </p:cNvSpPr>
          <p:nvPr/>
        </p:nvSpPr>
        <p:spPr>
          <a:xfrm>
            <a:off x="457200" y="1052736"/>
            <a:ext cx="1666528" cy="432048"/>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fontAlgn="auto">
              <a:spcAft>
                <a:spcPts val="0"/>
              </a:spcAft>
              <a:buFont typeface="Arial" pitchFamily="34" charset="0"/>
              <a:buNone/>
            </a:pPr>
            <a:r>
              <a:rPr lang="en-US" sz="2000" dirty="0" smtClean="0">
                <a:latin typeface="Courier New" panose="02070309020205020404" pitchFamily="49" charset="0"/>
                <a:cs typeface="Courier New" panose="02070309020205020404" pitchFamily="49" charset="0"/>
              </a:rPr>
              <a:t>FOITHTES</a:t>
            </a:r>
            <a:endParaRPr lang="el-GR" dirty="0"/>
          </a:p>
        </p:txBody>
      </p:sp>
      <p:graphicFrame>
        <p:nvGraphicFramePr>
          <p:cNvPr id="12" name="Table 11"/>
          <p:cNvGraphicFramePr>
            <a:graphicFrameLocks noGrp="1"/>
          </p:cNvGraphicFramePr>
          <p:nvPr>
            <p:extLst>
              <p:ext uri="{D42A27DB-BD31-4B8C-83A1-F6EECF244321}">
                <p14:modId xmlns:p14="http://schemas.microsoft.com/office/powerpoint/2010/main" val="4158328782"/>
              </p:ext>
            </p:extLst>
          </p:nvPr>
        </p:nvGraphicFramePr>
        <p:xfrm>
          <a:off x="467544" y="1484784"/>
          <a:ext cx="5220729" cy="822960"/>
        </p:xfrm>
        <a:graphic>
          <a:graphicData uri="http://schemas.openxmlformats.org/drawingml/2006/table">
            <a:tbl>
              <a:tblPr firstRow="1" firstCol="1" bandRow="1">
                <a:tableStyleId>{B301B821-A1FF-4177-AEE7-76D212191A09}</a:tableStyleId>
              </a:tblPr>
              <a:tblGrid>
                <a:gridCol w="1280434"/>
                <a:gridCol w="1442339"/>
                <a:gridCol w="1054693"/>
                <a:gridCol w="1443263"/>
              </a:tblGrid>
              <a:tr h="0">
                <a:tc>
                  <a:txBody>
                    <a:bodyPr/>
                    <a:lstStyle/>
                    <a:p>
                      <a:pPr algn="just">
                        <a:spcAft>
                          <a:spcPts val="0"/>
                        </a:spcAft>
                      </a:pPr>
                      <a:r>
                        <a:rPr lang="en-US" sz="1800" u="none" dirty="0">
                          <a:effectLst/>
                        </a:rPr>
                        <a:t>ARITMHT</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EPWNYMO</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ONOMA</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EXAMHNO</a:t>
                      </a:r>
                      <a:endParaRPr lang="el-GR" sz="1800" u="none" dirty="0">
                        <a:effectLst/>
                        <a:latin typeface="Times New Roman"/>
                        <a:ea typeface="Times New Roman"/>
                      </a:endParaRPr>
                    </a:p>
                  </a:txBody>
                  <a:tcPr marL="68580" marR="68580" marT="0" marB="0">
                    <a:solidFill>
                      <a:srgbClr val="004B82"/>
                    </a:solidFill>
                  </a:tcPr>
                </a:tc>
              </a:tr>
              <a:tr h="0">
                <a:tc>
                  <a:txBody>
                    <a:bodyPr/>
                    <a:lstStyle/>
                    <a:p>
                      <a:pPr algn="just">
                        <a:spcAft>
                          <a:spcPts val="0"/>
                        </a:spcAft>
                      </a:pPr>
                      <a:r>
                        <a:rPr lang="en-US"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dirty="0">
                          <a:effectLst/>
                        </a:rPr>
                        <a:t>ΣΠΥΡΟΥ</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a:effectLst/>
                        </a:rPr>
                        <a:t>ΣΠΥΡΟΣ</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Γ</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ΝΙΚΟΥ</a:t>
                      </a:r>
                      <a:endParaRPr lang="el-GR" sz="1800">
                        <a:effectLst/>
                        <a:latin typeface="Times New Roman"/>
                        <a:ea typeface="Times New Roman"/>
                      </a:endParaRPr>
                    </a:p>
                  </a:txBody>
                  <a:tcPr marL="68580" marR="68580" marT="0" marB="0"/>
                </a:tc>
                <a:tc>
                  <a:txBody>
                    <a:bodyPr/>
                    <a:lstStyle/>
                    <a:p>
                      <a:pPr algn="just">
                        <a:spcAft>
                          <a:spcPts val="0"/>
                        </a:spcAft>
                      </a:pPr>
                      <a:r>
                        <a:rPr lang="el-GR" sz="1800" dirty="0">
                          <a:effectLst/>
                        </a:rPr>
                        <a:t>ΝΙΚΟΣ</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dirty="0">
                          <a:effectLst/>
                        </a:rPr>
                        <a:t>Δ</a:t>
                      </a:r>
                      <a:endParaRPr lang="el-GR" sz="1800" dirty="0">
                        <a:effectLst/>
                        <a:latin typeface="Times New Roman"/>
                        <a:ea typeface="Times New Roman"/>
                      </a:endParaRPr>
                    </a:p>
                  </a:txBody>
                  <a:tcPr marL="68580" marR="68580" marT="0" marB="0"/>
                </a:tc>
              </a:tr>
            </a:tbl>
          </a:graphicData>
        </a:graphic>
      </p:graphicFrame>
      <p:sp>
        <p:nvSpPr>
          <p:cNvPr id="13" name="Rectangle 12"/>
          <p:cNvSpPr/>
          <p:nvPr/>
        </p:nvSpPr>
        <p:spPr>
          <a:xfrm>
            <a:off x="478968" y="2506054"/>
            <a:ext cx="1287532" cy="369332"/>
          </a:xfrm>
          <a:prstGeom prst="rect">
            <a:avLst/>
          </a:prstGeom>
        </p:spPr>
        <p:txBody>
          <a:bodyPr wrap="none">
            <a:spAutoFit/>
          </a:bodyPr>
          <a:lstStyle/>
          <a:p>
            <a:r>
              <a:rPr lang="en-US" dirty="0">
                <a:latin typeface="Courier New" panose="02070309020205020404" pitchFamily="49" charset="0"/>
                <a:cs typeface="Courier New" panose="02070309020205020404" pitchFamily="49" charset="0"/>
              </a:rPr>
              <a:t>EGGRAFES</a:t>
            </a:r>
            <a:endParaRPr lang="el-GR" dirty="0">
              <a:latin typeface="Courier New" panose="02070309020205020404" pitchFamily="49" charset="0"/>
              <a:cs typeface="Courier New" panose="02070309020205020404" pitchFamily="49" charset="0"/>
            </a:endParaRPr>
          </a:p>
        </p:txBody>
      </p:sp>
      <p:graphicFrame>
        <p:nvGraphicFramePr>
          <p:cNvPr id="14" name="Table 13"/>
          <p:cNvGraphicFramePr>
            <a:graphicFrameLocks noGrp="1"/>
          </p:cNvGraphicFramePr>
          <p:nvPr>
            <p:extLst>
              <p:ext uri="{D42A27DB-BD31-4B8C-83A1-F6EECF244321}">
                <p14:modId xmlns:p14="http://schemas.microsoft.com/office/powerpoint/2010/main" val="3487740026"/>
              </p:ext>
            </p:extLst>
          </p:nvPr>
        </p:nvGraphicFramePr>
        <p:xfrm>
          <a:off x="478968" y="2869674"/>
          <a:ext cx="6306648" cy="1371600"/>
        </p:xfrm>
        <a:graphic>
          <a:graphicData uri="http://schemas.openxmlformats.org/drawingml/2006/table">
            <a:tbl>
              <a:tblPr firstRow="1" firstCol="1" bandRow="1">
                <a:tableStyleId>{B301B821-A1FF-4177-AEE7-76D212191A09}</a:tableStyleId>
              </a:tblPr>
              <a:tblGrid>
                <a:gridCol w="1316699"/>
                <a:gridCol w="2697141"/>
                <a:gridCol w="2292808"/>
              </a:tblGrid>
              <a:tr h="0">
                <a:tc>
                  <a:txBody>
                    <a:bodyPr/>
                    <a:lstStyle/>
                    <a:p>
                      <a:pPr algn="just">
                        <a:spcAft>
                          <a:spcPts val="0"/>
                        </a:spcAft>
                      </a:pPr>
                      <a:r>
                        <a:rPr lang="en-US" sz="1800" u="none" dirty="0">
                          <a:effectLst/>
                        </a:rPr>
                        <a:t>ARITMHT</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LESSON</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HMER_EGGRAFHS</a:t>
                      </a:r>
                      <a:endParaRPr lang="el-GR" sz="1800" u="none" dirty="0">
                        <a:effectLst/>
                        <a:latin typeface="Times New Roman"/>
                        <a:ea typeface="Times New Roman"/>
                      </a:endParaRPr>
                    </a:p>
                  </a:txBody>
                  <a:tcPr marL="68580" marR="68580" marT="0" marB="0">
                    <a:solidFill>
                      <a:srgbClr val="004B82"/>
                    </a:solidFill>
                  </a:tcPr>
                </a:tc>
              </a:tr>
              <a:tr h="0">
                <a:tc>
                  <a:txBody>
                    <a:bodyPr/>
                    <a:lstStyle/>
                    <a:p>
                      <a:pPr algn="just">
                        <a:spcAft>
                          <a:spcPts val="0"/>
                        </a:spcAft>
                      </a:pPr>
                      <a:r>
                        <a:rPr lang="en-US"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ΒΑΣΕΙΣ ΔΕΔΟΜΕΝΩΝ Ι</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10/3/2011</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ΒΑΣΕΙΣ ΔΕΔΟΜΕΝΩΝ ΙΙ</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9/3/2011</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a:effectLst/>
                        </a:rPr>
                        <a:t>ΒΑΣΕΙΣ ΔΕΔΟΜΕΝΩΝ Ι</a:t>
                      </a:r>
                      <a:endParaRPr lang="el-GR" sz="1800">
                        <a:effectLst/>
                        <a:latin typeface="Times New Roman"/>
                        <a:ea typeface="Times New Roman"/>
                      </a:endParaRPr>
                    </a:p>
                  </a:txBody>
                  <a:tcPr marL="68580" marR="68580" marT="0" marB="0"/>
                </a:tc>
                <a:tc>
                  <a:txBody>
                    <a:bodyPr/>
                    <a:lstStyle/>
                    <a:p>
                      <a:pPr algn="just">
                        <a:spcAft>
                          <a:spcPts val="0"/>
                        </a:spcAft>
                      </a:pPr>
                      <a:r>
                        <a:rPr lang="el-GR" sz="1800">
                          <a:effectLst/>
                        </a:rPr>
                        <a:t>10/3/2011</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l-GR" sz="1800" dirty="0">
                          <a:effectLst/>
                        </a:rPr>
                        <a:t>ΒΑΣΕΙΣ ΔΕΔΟΜΕΝΩΝ ΙΙ</a:t>
                      </a:r>
                      <a:endParaRPr lang="el-GR" sz="1800" dirty="0">
                        <a:effectLst/>
                        <a:latin typeface="Times New Roman"/>
                        <a:ea typeface="Times New Roman"/>
                      </a:endParaRPr>
                    </a:p>
                  </a:txBody>
                  <a:tcPr marL="68580" marR="68580" marT="0" marB="0"/>
                </a:tc>
                <a:tc>
                  <a:txBody>
                    <a:bodyPr/>
                    <a:lstStyle/>
                    <a:p>
                      <a:pPr algn="just">
                        <a:spcAft>
                          <a:spcPts val="0"/>
                        </a:spcAft>
                      </a:pPr>
                      <a:r>
                        <a:rPr lang="el-GR" sz="1800" dirty="0">
                          <a:effectLst/>
                        </a:rPr>
                        <a:t>9/3/2011</a:t>
                      </a:r>
                      <a:endParaRPr lang="el-GR" sz="1800" dirty="0">
                        <a:effectLst/>
                        <a:latin typeface="Times New Roman"/>
                        <a:ea typeface="Times New Roman"/>
                      </a:endParaRPr>
                    </a:p>
                  </a:txBody>
                  <a:tcPr marL="68580" marR="68580" marT="0" marB="0"/>
                </a:tc>
              </a:tr>
            </a:tbl>
          </a:graphicData>
        </a:graphic>
      </p:graphicFrame>
      <p:sp>
        <p:nvSpPr>
          <p:cNvPr id="15" name="Rectangle 14"/>
          <p:cNvSpPr/>
          <p:nvPr/>
        </p:nvSpPr>
        <p:spPr>
          <a:xfrm>
            <a:off x="367392" y="4272677"/>
            <a:ext cx="7949024" cy="2585323"/>
          </a:xfrm>
          <a:prstGeom prst="rect">
            <a:avLst/>
          </a:prstGeom>
        </p:spPr>
        <p:txBody>
          <a:bodyPr wrap="square">
            <a:spAutoFit/>
          </a:bodyPr>
          <a:lstStyle/>
          <a:p>
            <a:r>
              <a:rPr lang="en-US" b="1" dirty="0">
                <a:latin typeface="+mn-lt"/>
              </a:rPr>
              <a:t>3. </a:t>
            </a:r>
            <a:r>
              <a:rPr lang="el-GR" b="1" dirty="0">
                <a:latin typeface="+mn-lt"/>
              </a:rPr>
              <a:t>Καρτεσιανό γινόμενο</a:t>
            </a:r>
            <a:r>
              <a:rPr lang="en-US" b="1" dirty="0">
                <a:latin typeface="+mn-lt"/>
              </a:rPr>
              <a:t> (Cartesian Product or Times) </a:t>
            </a:r>
            <a:endParaRPr lang="el-GR" dirty="0">
              <a:latin typeface="+mn-lt"/>
            </a:endParaRPr>
          </a:p>
          <a:p>
            <a:r>
              <a:rPr lang="el-GR" dirty="0">
                <a:latin typeface="+mn-lt"/>
              </a:rPr>
              <a:t>Αν  η σχέση  </a:t>
            </a:r>
            <a:r>
              <a:rPr lang="en-US" dirty="0">
                <a:latin typeface="+mn-lt"/>
              </a:rPr>
              <a:t>R</a:t>
            </a:r>
            <a:r>
              <a:rPr lang="el-GR" baseline="-25000" dirty="0">
                <a:latin typeface="+mn-lt"/>
              </a:rPr>
              <a:t>1</a:t>
            </a:r>
            <a:r>
              <a:rPr lang="el-GR" dirty="0">
                <a:latin typeface="+mn-lt"/>
              </a:rPr>
              <a:t> έχει σχήμα Α</a:t>
            </a:r>
            <a:r>
              <a:rPr lang="el-GR" baseline="-25000" dirty="0">
                <a:latin typeface="+mn-lt"/>
              </a:rPr>
              <a:t>1  </a:t>
            </a:r>
            <a:r>
              <a:rPr lang="el-GR" dirty="0">
                <a:latin typeface="+mn-lt"/>
              </a:rPr>
              <a:t>, Α</a:t>
            </a:r>
            <a:r>
              <a:rPr lang="el-GR" baseline="-25000" dirty="0">
                <a:latin typeface="+mn-lt"/>
              </a:rPr>
              <a:t>2 .... </a:t>
            </a:r>
            <a:r>
              <a:rPr lang="el-GR" dirty="0">
                <a:latin typeface="+mn-lt"/>
              </a:rPr>
              <a:t>Α</a:t>
            </a:r>
            <a:r>
              <a:rPr lang="el-GR" baseline="-25000" dirty="0">
                <a:latin typeface="+mn-lt"/>
              </a:rPr>
              <a:t>ν  </a:t>
            </a:r>
            <a:r>
              <a:rPr lang="el-GR" dirty="0">
                <a:latin typeface="+mn-lt"/>
              </a:rPr>
              <a:t>και  η  σχέση  </a:t>
            </a:r>
            <a:r>
              <a:rPr lang="en-US" dirty="0">
                <a:latin typeface="+mn-lt"/>
              </a:rPr>
              <a:t>R</a:t>
            </a:r>
            <a:r>
              <a:rPr lang="el-GR" baseline="-25000" dirty="0">
                <a:latin typeface="+mn-lt"/>
              </a:rPr>
              <a:t>2</a:t>
            </a:r>
            <a:r>
              <a:rPr lang="el-GR" dirty="0">
                <a:latin typeface="+mn-lt"/>
              </a:rPr>
              <a:t> έχει σχήμα Β</a:t>
            </a:r>
            <a:r>
              <a:rPr lang="el-GR" baseline="-25000" dirty="0">
                <a:latin typeface="+mn-lt"/>
              </a:rPr>
              <a:t>1</a:t>
            </a:r>
            <a:r>
              <a:rPr lang="el-GR" dirty="0">
                <a:latin typeface="+mn-lt"/>
              </a:rPr>
              <a:t>, Β</a:t>
            </a:r>
            <a:r>
              <a:rPr lang="el-GR" baseline="-25000" dirty="0">
                <a:latin typeface="+mn-lt"/>
              </a:rPr>
              <a:t>2 .... </a:t>
            </a:r>
            <a:r>
              <a:rPr lang="el-GR" dirty="0" err="1">
                <a:latin typeface="+mn-lt"/>
              </a:rPr>
              <a:t>Β</a:t>
            </a:r>
            <a:r>
              <a:rPr lang="el-GR" baseline="-25000" dirty="0" err="1">
                <a:latin typeface="+mn-lt"/>
              </a:rPr>
              <a:t>μ</a:t>
            </a:r>
            <a:r>
              <a:rPr lang="el-GR" baseline="-25000" dirty="0">
                <a:latin typeface="+mn-lt"/>
              </a:rPr>
              <a:t> </a:t>
            </a:r>
            <a:endParaRPr lang="el-GR" dirty="0">
              <a:latin typeface="+mn-lt"/>
            </a:endParaRPr>
          </a:p>
          <a:p>
            <a:r>
              <a:rPr lang="el-GR" dirty="0">
                <a:latin typeface="+mn-lt"/>
              </a:rPr>
              <a:t>τότε το καρτεσιανό γινόμενο των δύο σχέσεων , συμβολικά  </a:t>
            </a:r>
            <a:r>
              <a:rPr lang="en-US" dirty="0">
                <a:latin typeface="+mn-lt"/>
              </a:rPr>
              <a:t>R</a:t>
            </a:r>
            <a:r>
              <a:rPr lang="el-GR" baseline="-25000" dirty="0">
                <a:latin typeface="+mn-lt"/>
              </a:rPr>
              <a:t>1</a:t>
            </a:r>
            <a:r>
              <a:rPr lang="el-GR" dirty="0">
                <a:latin typeface="+mn-lt"/>
              </a:rPr>
              <a:t>  </a:t>
            </a:r>
            <a:r>
              <a:rPr lang="en-US" dirty="0">
                <a:latin typeface="+mn-lt"/>
              </a:rPr>
              <a:t>x</a:t>
            </a:r>
            <a:r>
              <a:rPr lang="el-GR" dirty="0">
                <a:latin typeface="+mn-lt"/>
              </a:rPr>
              <a:t>  </a:t>
            </a:r>
            <a:r>
              <a:rPr lang="en-US" dirty="0">
                <a:latin typeface="+mn-lt"/>
              </a:rPr>
              <a:t>R</a:t>
            </a:r>
            <a:r>
              <a:rPr lang="el-GR" baseline="-25000" dirty="0">
                <a:latin typeface="+mn-lt"/>
              </a:rPr>
              <a:t>2 , </a:t>
            </a:r>
            <a:r>
              <a:rPr lang="el-GR" dirty="0">
                <a:latin typeface="+mn-lt"/>
              </a:rPr>
              <a:t>ορίζεται  σαν μία σχέση με σχήμα ( Α</a:t>
            </a:r>
            <a:r>
              <a:rPr lang="el-GR" baseline="-25000" dirty="0">
                <a:latin typeface="+mn-lt"/>
              </a:rPr>
              <a:t>1 </a:t>
            </a:r>
            <a:r>
              <a:rPr lang="el-GR" dirty="0">
                <a:latin typeface="+mn-lt"/>
              </a:rPr>
              <a:t>, Α</a:t>
            </a:r>
            <a:r>
              <a:rPr lang="el-GR" baseline="-25000" dirty="0">
                <a:latin typeface="+mn-lt"/>
              </a:rPr>
              <a:t>2 .... </a:t>
            </a:r>
            <a:r>
              <a:rPr lang="el-GR" dirty="0">
                <a:latin typeface="+mn-lt"/>
              </a:rPr>
              <a:t>Α</a:t>
            </a:r>
            <a:r>
              <a:rPr lang="el-GR" baseline="-25000" dirty="0">
                <a:latin typeface="+mn-lt"/>
              </a:rPr>
              <a:t>ν </a:t>
            </a:r>
            <a:r>
              <a:rPr lang="el-GR" dirty="0">
                <a:latin typeface="+mn-lt"/>
              </a:rPr>
              <a:t>, Β</a:t>
            </a:r>
            <a:r>
              <a:rPr lang="el-GR" baseline="-25000" dirty="0">
                <a:latin typeface="+mn-lt"/>
              </a:rPr>
              <a:t>1 </a:t>
            </a:r>
            <a:r>
              <a:rPr lang="el-GR" dirty="0">
                <a:latin typeface="+mn-lt"/>
              </a:rPr>
              <a:t>, Β</a:t>
            </a:r>
            <a:r>
              <a:rPr lang="el-GR" baseline="-25000" dirty="0">
                <a:latin typeface="+mn-lt"/>
              </a:rPr>
              <a:t>2, .... </a:t>
            </a:r>
            <a:r>
              <a:rPr lang="el-GR" dirty="0" err="1">
                <a:latin typeface="+mn-lt"/>
              </a:rPr>
              <a:t>Β</a:t>
            </a:r>
            <a:r>
              <a:rPr lang="el-GR" baseline="-25000" dirty="0" err="1">
                <a:latin typeface="+mn-lt"/>
              </a:rPr>
              <a:t>μ</a:t>
            </a:r>
            <a:r>
              <a:rPr lang="el-GR" baseline="-25000" dirty="0">
                <a:latin typeface="+mn-lt"/>
              </a:rPr>
              <a:t> </a:t>
            </a:r>
            <a:r>
              <a:rPr lang="el-GR" dirty="0">
                <a:latin typeface="+mn-lt"/>
              </a:rPr>
              <a:t>), δηλαδή,</a:t>
            </a:r>
          </a:p>
          <a:p>
            <a:r>
              <a:rPr lang="el-GR" dirty="0">
                <a:latin typeface="+mn-lt"/>
              </a:rPr>
              <a:t> </a:t>
            </a:r>
            <a:r>
              <a:rPr lang="en-US" dirty="0" smtClean="0">
                <a:latin typeface="+mn-lt"/>
              </a:rPr>
              <a:t>R</a:t>
            </a:r>
            <a:r>
              <a:rPr lang="el-GR" baseline="-25000" dirty="0">
                <a:latin typeface="+mn-lt"/>
              </a:rPr>
              <a:t>1</a:t>
            </a:r>
            <a:r>
              <a:rPr lang="el-GR" dirty="0">
                <a:latin typeface="+mn-lt"/>
              </a:rPr>
              <a:t>  </a:t>
            </a:r>
            <a:r>
              <a:rPr lang="en-US" dirty="0">
                <a:latin typeface="+mn-lt"/>
              </a:rPr>
              <a:t>x</a:t>
            </a:r>
            <a:r>
              <a:rPr lang="el-GR" dirty="0">
                <a:latin typeface="+mn-lt"/>
              </a:rPr>
              <a:t>  </a:t>
            </a:r>
            <a:r>
              <a:rPr lang="en-US" dirty="0">
                <a:latin typeface="+mn-lt"/>
              </a:rPr>
              <a:t>R</a:t>
            </a:r>
            <a:r>
              <a:rPr lang="el-GR" baseline="-25000" dirty="0">
                <a:latin typeface="+mn-lt"/>
              </a:rPr>
              <a:t>2  </a:t>
            </a:r>
            <a:r>
              <a:rPr lang="el-GR" dirty="0">
                <a:latin typeface="+mn-lt"/>
              </a:rPr>
              <a:t>= { (</a:t>
            </a:r>
            <a:r>
              <a:rPr lang="el-GR" dirty="0" err="1">
                <a:latin typeface="+mn-lt"/>
              </a:rPr>
              <a:t>α</a:t>
            </a:r>
            <a:r>
              <a:rPr lang="el-GR" baseline="-25000" dirty="0" err="1">
                <a:latin typeface="+mn-lt"/>
              </a:rPr>
              <a:t>1</a:t>
            </a:r>
            <a:r>
              <a:rPr lang="el-GR" dirty="0">
                <a:latin typeface="+mn-lt"/>
              </a:rPr>
              <a:t> , ... , α</a:t>
            </a:r>
            <a:r>
              <a:rPr lang="el-GR" baseline="-25000" dirty="0">
                <a:latin typeface="+mn-lt"/>
              </a:rPr>
              <a:t>ν ,  </a:t>
            </a:r>
            <a:r>
              <a:rPr lang="el-GR" dirty="0">
                <a:latin typeface="+mn-lt"/>
              </a:rPr>
              <a:t>β</a:t>
            </a:r>
            <a:r>
              <a:rPr lang="el-GR" baseline="-25000" dirty="0">
                <a:latin typeface="+mn-lt"/>
              </a:rPr>
              <a:t>1 ,... </a:t>
            </a:r>
            <a:r>
              <a:rPr lang="el-GR" dirty="0" err="1">
                <a:latin typeface="+mn-lt"/>
              </a:rPr>
              <a:t>β</a:t>
            </a:r>
            <a:r>
              <a:rPr lang="el-GR" baseline="-25000" dirty="0" err="1">
                <a:latin typeface="+mn-lt"/>
              </a:rPr>
              <a:t>μ</a:t>
            </a:r>
            <a:r>
              <a:rPr lang="el-GR" dirty="0">
                <a:latin typeface="+mn-lt"/>
              </a:rPr>
              <a:t>) | ( α</a:t>
            </a:r>
            <a:r>
              <a:rPr lang="el-GR" baseline="-25000" dirty="0">
                <a:latin typeface="+mn-lt"/>
              </a:rPr>
              <a:t>1</a:t>
            </a:r>
            <a:r>
              <a:rPr lang="el-GR" dirty="0">
                <a:latin typeface="+mn-lt"/>
              </a:rPr>
              <a:t> , ... </a:t>
            </a:r>
            <a:r>
              <a:rPr lang="el-GR" dirty="0" smtClean="0">
                <a:latin typeface="+mn-lt"/>
              </a:rPr>
              <a:t>)</a:t>
            </a:r>
            <a:r>
              <a:rPr lang="el-GR" dirty="0" smtClean="0">
                <a:sym typeface="SymbolProp BT"/>
              </a:rPr>
              <a:t> </a:t>
            </a:r>
            <a:r>
              <a:rPr lang="el-GR" dirty="0" smtClean="0"/>
              <a:t>∈</a:t>
            </a:r>
            <a:r>
              <a:rPr lang="el-GR" dirty="0" smtClean="0">
                <a:latin typeface="+mn-lt"/>
              </a:rPr>
              <a:t> </a:t>
            </a:r>
            <a:r>
              <a:rPr lang="en-US" dirty="0">
                <a:latin typeface="+mn-lt"/>
              </a:rPr>
              <a:t>R</a:t>
            </a:r>
            <a:r>
              <a:rPr lang="el-GR" baseline="-25000" dirty="0">
                <a:latin typeface="+mn-lt"/>
              </a:rPr>
              <a:t>1 </a:t>
            </a:r>
            <a:r>
              <a:rPr lang="el-GR" dirty="0">
                <a:latin typeface="+mn-lt"/>
              </a:rPr>
              <a:t>, </a:t>
            </a:r>
          </a:p>
          <a:p>
            <a:r>
              <a:rPr lang="el-GR" dirty="0">
                <a:latin typeface="+mn-lt"/>
              </a:rPr>
              <a:t>                                               </a:t>
            </a:r>
            <a:r>
              <a:rPr lang="el-GR" dirty="0" smtClean="0">
                <a:latin typeface="+mn-lt"/>
              </a:rPr>
              <a:t>             </a:t>
            </a:r>
            <a:r>
              <a:rPr lang="el-GR" dirty="0">
                <a:latin typeface="+mn-lt"/>
              </a:rPr>
              <a:t>( β</a:t>
            </a:r>
            <a:r>
              <a:rPr lang="el-GR" baseline="-25000" dirty="0">
                <a:latin typeface="+mn-lt"/>
              </a:rPr>
              <a:t>1</a:t>
            </a:r>
            <a:r>
              <a:rPr lang="el-GR" dirty="0">
                <a:latin typeface="+mn-lt"/>
              </a:rPr>
              <a:t> , ... </a:t>
            </a:r>
            <a:r>
              <a:rPr lang="el-GR" dirty="0" smtClean="0">
                <a:latin typeface="+mn-lt"/>
              </a:rPr>
              <a:t>)</a:t>
            </a:r>
            <a:r>
              <a:rPr lang="el-GR" dirty="0" smtClean="0">
                <a:sym typeface="SymbolProp BT"/>
              </a:rPr>
              <a:t> </a:t>
            </a:r>
            <a:r>
              <a:rPr lang="el-GR" dirty="0" smtClean="0"/>
              <a:t>∈</a:t>
            </a:r>
            <a:r>
              <a:rPr lang="el-GR" dirty="0" smtClean="0">
                <a:latin typeface="+mn-lt"/>
              </a:rPr>
              <a:t> </a:t>
            </a:r>
            <a:r>
              <a:rPr lang="en-US" dirty="0">
                <a:latin typeface="+mn-lt"/>
              </a:rPr>
              <a:t>R</a:t>
            </a:r>
            <a:r>
              <a:rPr lang="el-GR" baseline="-25000" dirty="0">
                <a:latin typeface="+mn-lt"/>
              </a:rPr>
              <a:t>2</a:t>
            </a:r>
            <a:r>
              <a:rPr lang="el-GR" dirty="0">
                <a:latin typeface="+mn-lt"/>
              </a:rPr>
              <a:t> }</a:t>
            </a:r>
          </a:p>
          <a:p>
            <a:r>
              <a:rPr lang="el-GR" dirty="0" smtClean="0">
                <a:latin typeface="+mn-lt"/>
              </a:rPr>
              <a:t>Αν  </a:t>
            </a:r>
            <a:r>
              <a:rPr lang="en-US" dirty="0">
                <a:latin typeface="+mn-lt"/>
              </a:rPr>
              <a:t>card</a:t>
            </a:r>
            <a:r>
              <a:rPr lang="el-GR" dirty="0">
                <a:latin typeface="+mn-lt"/>
              </a:rPr>
              <a:t>(</a:t>
            </a:r>
            <a:r>
              <a:rPr lang="en-US" dirty="0">
                <a:latin typeface="+mn-lt"/>
              </a:rPr>
              <a:t>R</a:t>
            </a:r>
            <a:r>
              <a:rPr lang="el-GR" dirty="0">
                <a:latin typeface="+mn-lt"/>
              </a:rPr>
              <a:t>) είναι ο αριθμός των πλειάδων (</a:t>
            </a:r>
            <a:r>
              <a:rPr lang="en-US" dirty="0">
                <a:latin typeface="+mn-lt"/>
              </a:rPr>
              <a:t>tuples</a:t>
            </a:r>
            <a:r>
              <a:rPr lang="el-GR" dirty="0">
                <a:latin typeface="+mn-lt"/>
              </a:rPr>
              <a:t>) μιας σχέσης </a:t>
            </a:r>
            <a:r>
              <a:rPr lang="en-US" dirty="0">
                <a:latin typeface="+mn-lt"/>
              </a:rPr>
              <a:t>R</a:t>
            </a:r>
            <a:r>
              <a:rPr lang="el-GR" dirty="0">
                <a:latin typeface="+mn-lt"/>
              </a:rPr>
              <a:t> τότε</a:t>
            </a:r>
          </a:p>
          <a:p>
            <a:r>
              <a:rPr lang="en-US" dirty="0" smtClean="0">
                <a:latin typeface="+mn-lt"/>
              </a:rPr>
              <a:t>card </a:t>
            </a:r>
            <a:r>
              <a:rPr lang="en-US" dirty="0">
                <a:latin typeface="+mn-lt"/>
              </a:rPr>
              <a:t>(R</a:t>
            </a:r>
            <a:r>
              <a:rPr lang="en-US" baseline="-25000" dirty="0">
                <a:latin typeface="+mn-lt"/>
              </a:rPr>
              <a:t>1</a:t>
            </a:r>
            <a:r>
              <a:rPr lang="en-US" dirty="0">
                <a:latin typeface="+mn-lt"/>
              </a:rPr>
              <a:t>  x  R</a:t>
            </a:r>
            <a:r>
              <a:rPr lang="en-US" baseline="-25000" dirty="0">
                <a:latin typeface="+mn-lt"/>
              </a:rPr>
              <a:t>2</a:t>
            </a:r>
            <a:r>
              <a:rPr lang="en-US" dirty="0">
                <a:latin typeface="+mn-lt"/>
              </a:rPr>
              <a:t> ) &lt;= card  ( R</a:t>
            </a:r>
            <a:r>
              <a:rPr lang="en-US" baseline="-25000" dirty="0">
                <a:latin typeface="+mn-lt"/>
              </a:rPr>
              <a:t>1</a:t>
            </a:r>
            <a:r>
              <a:rPr lang="en-US" dirty="0">
                <a:latin typeface="+mn-lt"/>
              </a:rPr>
              <a:t> ) x card ( R</a:t>
            </a:r>
            <a:r>
              <a:rPr lang="en-US" baseline="-25000" dirty="0">
                <a:latin typeface="+mn-lt"/>
              </a:rPr>
              <a:t>2</a:t>
            </a:r>
            <a:r>
              <a:rPr lang="en-US" dirty="0">
                <a:latin typeface="+mn-lt"/>
              </a:rPr>
              <a:t> </a:t>
            </a:r>
            <a:r>
              <a:rPr lang="en-US" dirty="0" smtClean="0">
                <a:latin typeface="+mn-lt"/>
              </a:rPr>
              <a:t>)</a:t>
            </a:r>
            <a:endParaRPr lang="el-GR" dirty="0" smtClean="0">
              <a:latin typeface="+mn-lt"/>
            </a:endParaRPr>
          </a:p>
          <a:p>
            <a:r>
              <a:rPr lang="en-US" dirty="0" smtClean="0">
                <a:latin typeface="+mn-lt"/>
              </a:rPr>
              <a:t> </a:t>
            </a:r>
            <a:r>
              <a:rPr lang="el-GR" dirty="0" smtClean="0">
                <a:latin typeface="+mn-lt"/>
              </a:rPr>
              <a:t>Όπως είναι προφανές η έννοια γενικεύεται άμεσα για περισσότερες σχέσεις.</a:t>
            </a:r>
            <a:endParaRPr lang="el-GR" dirty="0">
              <a:latin typeface="+mn-lt"/>
            </a:endParaRPr>
          </a:p>
        </p:txBody>
      </p:sp>
    </p:spTree>
    <p:extLst>
      <p:ext uri="{BB962C8B-B14F-4D97-AF65-F5344CB8AC3E}">
        <p14:creationId xmlns:p14="http://schemas.microsoft.com/office/powerpoint/2010/main" val="12894566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3200" dirty="0"/>
              <a:t>Αναφέρατε βασικές πράξεις της Σχεσιακής άλγεβρας</a:t>
            </a:r>
          </a:p>
        </p:txBody>
      </p:sp>
      <p:sp>
        <p:nvSpPr>
          <p:cNvPr id="3" name="Content Placeholder 2"/>
          <p:cNvSpPr>
            <a:spLocks noGrp="1"/>
          </p:cNvSpPr>
          <p:nvPr>
            <p:ph idx="1"/>
          </p:nvPr>
        </p:nvSpPr>
        <p:spPr>
          <a:xfrm>
            <a:off x="457200" y="1196752"/>
            <a:ext cx="8229600" cy="5661248"/>
          </a:xfrm>
        </p:spPr>
        <p:txBody>
          <a:bodyPr>
            <a:normAutofit fontScale="25000" lnSpcReduction="20000"/>
          </a:bodyPr>
          <a:lstStyle/>
          <a:p>
            <a:pPr marL="0" indent="0">
              <a:lnSpc>
                <a:spcPct val="120000"/>
              </a:lnSpc>
              <a:spcBef>
                <a:spcPts val="0"/>
              </a:spcBef>
              <a:buNone/>
            </a:pPr>
            <a:r>
              <a:rPr lang="el-GR" sz="8000" b="1" dirty="0"/>
              <a:t>4.</a:t>
            </a:r>
            <a:r>
              <a:rPr lang="el-GR" sz="8000" dirty="0"/>
              <a:t> </a:t>
            </a:r>
            <a:r>
              <a:rPr lang="el-GR" sz="8000" b="1" dirty="0"/>
              <a:t> Σύνδεση (</a:t>
            </a:r>
            <a:r>
              <a:rPr lang="el-GR" sz="8000" b="1" dirty="0" err="1"/>
              <a:t>join</a:t>
            </a:r>
            <a:r>
              <a:rPr lang="el-GR" sz="8000" dirty="0"/>
              <a:t>) </a:t>
            </a:r>
            <a:r>
              <a:rPr lang="el-GR" sz="8000" b="1" dirty="0"/>
              <a:t>σχέσεων</a:t>
            </a:r>
            <a:r>
              <a:rPr lang="el-GR" sz="8000" dirty="0"/>
              <a:t> : R = </a:t>
            </a:r>
            <a:r>
              <a:rPr lang="en-US" sz="8000" dirty="0"/>
              <a:t>R</a:t>
            </a:r>
            <a:r>
              <a:rPr lang="el-GR" sz="8000" baseline="-25000" dirty="0"/>
              <a:t>1</a:t>
            </a:r>
            <a:r>
              <a:rPr lang="el-GR" sz="8000" dirty="0"/>
              <a:t> ⋈ </a:t>
            </a:r>
            <a:r>
              <a:rPr lang="en-US" sz="8000" dirty="0"/>
              <a:t>R</a:t>
            </a:r>
            <a:r>
              <a:rPr lang="el-GR" sz="8000" baseline="-25000" dirty="0"/>
              <a:t>2</a:t>
            </a:r>
            <a:endParaRPr lang="el-GR" sz="8000" dirty="0"/>
          </a:p>
          <a:p>
            <a:pPr marL="0" indent="0">
              <a:lnSpc>
                <a:spcPct val="120000"/>
              </a:lnSpc>
              <a:spcBef>
                <a:spcPts val="0"/>
              </a:spcBef>
              <a:buNone/>
            </a:pPr>
            <a:r>
              <a:rPr lang="el-GR" sz="8000" dirty="0" smtClean="0"/>
              <a:t>Αν </a:t>
            </a:r>
            <a:r>
              <a:rPr lang="en-US" sz="8000" dirty="0"/>
              <a:t>R</a:t>
            </a:r>
            <a:r>
              <a:rPr lang="el-GR" sz="8000" baseline="-25000" dirty="0"/>
              <a:t>1</a:t>
            </a:r>
            <a:r>
              <a:rPr lang="el-GR" sz="8000" dirty="0"/>
              <a:t>, </a:t>
            </a:r>
            <a:r>
              <a:rPr lang="en-US" sz="8000" dirty="0"/>
              <a:t>R</a:t>
            </a:r>
            <a:r>
              <a:rPr lang="el-GR" sz="8000" baseline="-25000" dirty="0"/>
              <a:t>2</a:t>
            </a:r>
            <a:r>
              <a:rPr lang="el-GR" sz="8000" dirty="0"/>
              <a:t> είναι σχέσεις με πολλαπλότητες Ν1 και Ν2 και με Μ κοινά χαρακτηριστικά των δύο σχέσεων κατασκευάζουμε την R που είναι μια σχέση με πολλαπλότητα    </a:t>
            </a:r>
          </a:p>
          <a:p>
            <a:pPr marL="0" indent="0">
              <a:lnSpc>
                <a:spcPct val="120000"/>
              </a:lnSpc>
              <a:spcBef>
                <a:spcPts val="0"/>
              </a:spcBef>
              <a:buNone/>
            </a:pPr>
            <a:r>
              <a:rPr lang="el-GR" sz="8000" dirty="0"/>
              <a:t> </a:t>
            </a:r>
            <a:r>
              <a:rPr lang="el-GR" sz="8000" dirty="0" smtClean="0"/>
              <a:t>           </a:t>
            </a:r>
            <a:r>
              <a:rPr lang="el-GR" sz="8000" dirty="0"/>
              <a:t>Ν =  Ν1 + Ν2 - Μ.</a:t>
            </a:r>
          </a:p>
          <a:p>
            <a:pPr marL="0" indent="0">
              <a:lnSpc>
                <a:spcPct val="120000"/>
              </a:lnSpc>
              <a:spcBef>
                <a:spcPts val="0"/>
              </a:spcBef>
              <a:buNone/>
            </a:pPr>
            <a:r>
              <a:rPr lang="el-GR" sz="8000" dirty="0" smtClean="0"/>
              <a:t>Η </a:t>
            </a:r>
            <a:r>
              <a:rPr lang="el-GR" sz="8000" dirty="0"/>
              <a:t>R δημιουργείται με την παράθεση (</a:t>
            </a:r>
            <a:r>
              <a:rPr lang="en-US" sz="8000" dirty="0"/>
              <a:t>concatenation</a:t>
            </a:r>
            <a:r>
              <a:rPr lang="el-GR" sz="8000" dirty="0"/>
              <a:t>) όλων των πλειάδων  </a:t>
            </a:r>
            <a:r>
              <a:rPr lang="en-US" sz="8000" dirty="0"/>
              <a:t>t</a:t>
            </a:r>
            <a:r>
              <a:rPr lang="el-GR" sz="8000" baseline="-25000" dirty="0"/>
              <a:t>1</a:t>
            </a:r>
            <a:r>
              <a:rPr lang="el-GR" sz="8000" dirty="0"/>
              <a:t> </a:t>
            </a:r>
            <a:r>
              <a:rPr lang="el-GR" sz="6400" dirty="0" smtClean="0"/>
              <a:t>∈</a:t>
            </a:r>
            <a:r>
              <a:rPr lang="en-US" sz="6400" dirty="0" smtClean="0"/>
              <a:t> </a:t>
            </a:r>
            <a:r>
              <a:rPr lang="en-US" sz="8000" dirty="0"/>
              <a:t>R</a:t>
            </a:r>
            <a:r>
              <a:rPr lang="el-GR" sz="8000" baseline="-25000" dirty="0"/>
              <a:t>1  </a:t>
            </a:r>
            <a:r>
              <a:rPr lang="el-GR" sz="8000" dirty="0"/>
              <a:t>και </a:t>
            </a:r>
            <a:r>
              <a:rPr lang="en-US" sz="8000" dirty="0"/>
              <a:t>t</a:t>
            </a:r>
            <a:r>
              <a:rPr lang="el-GR" sz="8000" baseline="-25000" dirty="0"/>
              <a:t>1</a:t>
            </a:r>
            <a:r>
              <a:rPr lang="el-GR" sz="8000" dirty="0"/>
              <a:t> </a:t>
            </a:r>
            <a:r>
              <a:rPr lang="el-GR" sz="6400" dirty="0" smtClean="0"/>
              <a:t>∈</a:t>
            </a:r>
            <a:r>
              <a:rPr lang="en-US" sz="8000" dirty="0" smtClean="0"/>
              <a:t> </a:t>
            </a:r>
            <a:r>
              <a:rPr lang="en-US" sz="8000" dirty="0"/>
              <a:t>R</a:t>
            </a:r>
            <a:r>
              <a:rPr lang="el-GR" sz="8000" baseline="-25000" dirty="0"/>
              <a:t>1 </a:t>
            </a:r>
            <a:r>
              <a:rPr lang="el-GR" sz="8000" dirty="0"/>
              <a:t>που ικανοποιούν τη συνθήκη της σύνδεσης .</a:t>
            </a:r>
          </a:p>
          <a:p>
            <a:pPr marL="0" indent="0">
              <a:lnSpc>
                <a:spcPct val="120000"/>
              </a:lnSpc>
              <a:spcBef>
                <a:spcPts val="0"/>
              </a:spcBef>
              <a:buNone/>
            </a:pPr>
            <a:r>
              <a:rPr lang="el-GR" sz="8000" dirty="0"/>
              <a:t> </a:t>
            </a:r>
          </a:p>
          <a:p>
            <a:pPr marL="0" indent="0">
              <a:lnSpc>
                <a:spcPct val="120000"/>
              </a:lnSpc>
              <a:spcBef>
                <a:spcPts val="0"/>
              </a:spcBef>
              <a:buNone/>
            </a:pPr>
            <a:r>
              <a:rPr lang="el-GR" sz="8000" dirty="0" smtClean="0"/>
              <a:t>Σχηματικά</a:t>
            </a:r>
            <a:r>
              <a:rPr lang="el-GR" sz="8000" dirty="0"/>
              <a:t>, για όλες τις πλειάδες των δύο σχέσεων κάνουμε τα εξής:</a:t>
            </a:r>
          </a:p>
          <a:p>
            <a:pPr marL="0" indent="0">
              <a:lnSpc>
                <a:spcPct val="120000"/>
              </a:lnSpc>
              <a:spcBef>
                <a:spcPts val="0"/>
              </a:spcBef>
              <a:buNone/>
            </a:pPr>
            <a:r>
              <a:rPr lang="el-GR" sz="8000" dirty="0" smtClean="0"/>
              <a:t>Συνδέουμε </a:t>
            </a:r>
            <a:r>
              <a:rPr lang="el-GR" sz="8000" dirty="0"/>
              <a:t>κάθε πλειάδα της </a:t>
            </a:r>
            <a:r>
              <a:rPr lang="en-US" sz="8000" dirty="0"/>
              <a:t>R</a:t>
            </a:r>
            <a:r>
              <a:rPr lang="el-GR" sz="8000" baseline="-25000" dirty="0"/>
              <a:t>1 </a:t>
            </a:r>
            <a:r>
              <a:rPr lang="el-GR" sz="8000" dirty="0"/>
              <a:t>με όλες τις πλειάδες της R2 και δημιουργούμε έτσι  πλειάδες με πολλαπλότητα Ν1 + Ν2.</a:t>
            </a:r>
          </a:p>
          <a:p>
            <a:pPr marL="354013" indent="-354013">
              <a:lnSpc>
                <a:spcPct val="120000"/>
              </a:lnSpc>
              <a:spcBef>
                <a:spcPts val="0"/>
              </a:spcBef>
              <a:buFont typeface="+mj-lt"/>
              <a:buAutoNum type="romanUcPeriod"/>
            </a:pPr>
            <a:r>
              <a:rPr lang="el-GR" sz="8000" dirty="0" smtClean="0"/>
              <a:t>Από </a:t>
            </a:r>
            <a:r>
              <a:rPr lang="el-GR" sz="8000" dirty="0"/>
              <a:t>αυτές κρατάμε μόνον αυτές που έχουν σε όλα τα κοινά χαρακτηριστικά  τις ίδιες τιμές.</a:t>
            </a:r>
          </a:p>
          <a:p>
            <a:pPr marL="354013" indent="-354013">
              <a:lnSpc>
                <a:spcPct val="120000"/>
              </a:lnSpc>
              <a:spcBef>
                <a:spcPts val="0"/>
              </a:spcBef>
              <a:buFont typeface="+mj-lt"/>
              <a:buAutoNum type="romanUcPeriod"/>
            </a:pPr>
            <a:r>
              <a:rPr lang="el-GR" sz="8000" dirty="0" smtClean="0"/>
              <a:t>Σε </a:t>
            </a:r>
            <a:r>
              <a:rPr lang="el-GR" sz="8000" dirty="0"/>
              <a:t>αυτές που κρατήσαμε, κρατάμε τα (κοινά) χαρακτηριστικά μια φορά μόνον.</a:t>
            </a:r>
          </a:p>
          <a:p>
            <a:pPr marL="0" indent="0">
              <a:lnSpc>
                <a:spcPct val="120000"/>
              </a:lnSpc>
              <a:spcBef>
                <a:spcPts val="0"/>
              </a:spcBef>
              <a:buNone/>
            </a:pPr>
            <a:endParaRPr lang="el-GR" sz="8000" dirty="0" smtClean="0"/>
          </a:p>
          <a:p>
            <a:pPr marL="0" indent="0">
              <a:lnSpc>
                <a:spcPct val="120000"/>
              </a:lnSpc>
              <a:spcBef>
                <a:spcPts val="0"/>
              </a:spcBef>
              <a:buNone/>
            </a:pPr>
            <a:r>
              <a:rPr lang="el-GR" sz="8000" b="1" dirty="0" smtClean="0"/>
              <a:t>Παράδειγμα</a:t>
            </a:r>
            <a:endParaRPr lang="el-GR" sz="8000" b="1" dirty="0"/>
          </a:p>
          <a:p>
            <a:pPr marL="0" indent="0">
              <a:lnSpc>
                <a:spcPct val="120000"/>
              </a:lnSpc>
              <a:spcBef>
                <a:spcPts val="0"/>
              </a:spcBef>
              <a:buNone/>
            </a:pPr>
            <a:r>
              <a:rPr lang="en-US" sz="8000" dirty="0"/>
              <a:t>EGGRFOIT = FOITHTES  ⋈  EGGRAFES</a:t>
            </a:r>
            <a:endParaRPr lang="el-GR" sz="8000" dirty="0"/>
          </a:p>
          <a:p>
            <a:pPr marL="0" indent="0">
              <a:buNone/>
            </a:pPr>
            <a:endParaRPr lang="el-GR" dirty="0"/>
          </a:p>
        </p:txBody>
      </p:sp>
    </p:spTree>
    <p:extLst>
      <p:ext uri="{BB962C8B-B14F-4D97-AF65-F5344CB8AC3E}">
        <p14:creationId xmlns:p14="http://schemas.microsoft.com/office/powerpoint/2010/main" val="14533687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Παράδειγμα </a:t>
            </a:r>
          </a:p>
        </p:txBody>
      </p:sp>
      <p:sp>
        <p:nvSpPr>
          <p:cNvPr id="3" name="Content Placeholder 2"/>
          <p:cNvSpPr>
            <a:spLocks noGrp="1"/>
          </p:cNvSpPr>
          <p:nvPr>
            <p:ph idx="1"/>
          </p:nvPr>
        </p:nvSpPr>
        <p:spPr>
          <a:xfrm>
            <a:off x="457200" y="1196752"/>
            <a:ext cx="8229600" cy="936104"/>
          </a:xfrm>
        </p:spPr>
        <p:txBody>
          <a:bodyPr>
            <a:normAutofit/>
          </a:bodyPr>
          <a:lstStyle/>
          <a:p>
            <a:r>
              <a:rPr lang="el-GR" sz="2400" dirty="0"/>
              <a:t>Βρείτε όνομα και διεύθυνση όλων των υπαλλήλων που εργάζονται στο τμήμα “</a:t>
            </a:r>
            <a:r>
              <a:rPr lang="en-US" sz="2400" dirty="0"/>
              <a:t>Development</a:t>
            </a:r>
            <a:r>
              <a:rPr lang="el-GR" sz="2400" dirty="0"/>
              <a:t>”</a:t>
            </a:r>
          </a:p>
          <a:p>
            <a:endParaRPr lang="el-GR" sz="2400" dirty="0"/>
          </a:p>
        </p:txBody>
      </p:sp>
      <p:sp>
        <p:nvSpPr>
          <p:cNvPr id="4" name="Rectangle 3"/>
          <p:cNvSpPr/>
          <p:nvPr/>
        </p:nvSpPr>
        <p:spPr>
          <a:xfrm>
            <a:off x="827584" y="2132856"/>
            <a:ext cx="612668" cy="369332"/>
          </a:xfrm>
          <a:prstGeom prst="rect">
            <a:avLst/>
          </a:prstGeom>
        </p:spPr>
        <p:txBody>
          <a:bodyPr wrap="none">
            <a:spAutoFit/>
          </a:bodyPr>
          <a:lstStyle/>
          <a:p>
            <a:r>
              <a:rPr lang="en-US" dirty="0">
                <a:latin typeface="Courier New" panose="02070309020205020404" pitchFamily="49" charset="0"/>
                <a:cs typeface="Courier New" panose="02070309020205020404" pitchFamily="49" charset="0"/>
              </a:rPr>
              <a:t>EMP</a:t>
            </a:r>
            <a:endParaRPr lang="el-GR" dirty="0">
              <a:latin typeface="Courier New" panose="02070309020205020404" pitchFamily="49" charset="0"/>
              <a:cs typeface="Courier New" panose="02070309020205020404" pitchFamily="49" charset="0"/>
            </a:endParaRPr>
          </a:p>
        </p:txBody>
      </p:sp>
      <p:graphicFrame>
        <p:nvGraphicFramePr>
          <p:cNvPr id="5" name="Table 4"/>
          <p:cNvGraphicFramePr>
            <a:graphicFrameLocks noGrp="1"/>
          </p:cNvGraphicFramePr>
          <p:nvPr>
            <p:extLst>
              <p:ext uri="{D42A27DB-BD31-4B8C-83A1-F6EECF244321}">
                <p14:modId xmlns:p14="http://schemas.microsoft.com/office/powerpoint/2010/main" val="3953697974"/>
              </p:ext>
            </p:extLst>
          </p:nvPr>
        </p:nvGraphicFramePr>
        <p:xfrm>
          <a:off x="827584" y="2502188"/>
          <a:ext cx="4752529" cy="822960"/>
        </p:xfrm>
        <a:graphic>
          <a:graphicData uri="http://schemas.openxmlformats.org/drawingml/2006/table">
            <a:tbl>
              <a:tblPr firstRow="1" firstCol="1" bandRow="1">
                <a:tableStyleId>{69012ECD-51FC-41F1-AA8D-1B2483CD663E}</a:tableStyleId>
              </a:tblPr>
              <a:tblGrid>
                <a:gridCol w="1084859"/>
                <a:gridCol w="1222034"/>
                <a:gridCol w="1222818"/>
                <a:gridCol w="1222818"/>
              </a:tblGrid>
              <a:tr h="0">
                <a:tc>
                  <a:txBody>
                    <a:bodyPr/>
                    <a:lstStyle/>
                    <a:p>
                      <a:pPr algn="just">
                        <a:spcAft>
                          <a:spcPts val="0"/>
                        </a:spcAft>
                      </a:pPr>
                      <a:r>
                        <a:rPr lang="en-US" sz="1800" u="none" dirty="0">
                          <a:effectLst/>
                        </a:rPr>
                        <a:t>EMPNO</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ENAME</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ADDRESS</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DEPTNO</a:t>
                      </a:r>
                      <a:endParaRPr lang="el-GR" sz="1800" u="none" dirty="0">
                        <a:effectLst/>
                        <a:latin typeface="Times New Roman"/>
                        <a:ea typeface="Times New Roman"/>
                      </a:endParaRPr>
                    </a:p>
                  </a:txBody>
                  <a:tcPr marL="68580" marR="68580" marT="0" marB="0">
                    <a:solidFill>
                      <a:srgbClr val="004B82"/>
                    </a:solidFill>
                  </a:tcPr>
                </a:tc>
              </a:tr>
              <a:tr h="0">
                <a:tc>
                  <a:txBody>
                    <a:bodyPr/>
                    <a:lstStyle/>
                    <a:p>
                      <a:pPr algn="just">
                        <a:spcAft>
                          <a:spcPts val="0"/>
                        </a:spcAft>
                      </a:pPr>
                      <a:r>
                        <a:rPr lang="en-US"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n-US" sz="1800">
                          <a:effectLst/>
                        </a:rPr>
                        <a:t>CLARKE</a:t>
                      </a:r>
                      <a:endParaRPr lang="el-GR" sz="1800">
                        <a:effectLst/>
                        <a:latin typeface="Times New Roman"/>
                        <a:ea typeface="Times New Roman"/>
                      </a:endParaRPr>
                    </a:p>
                  </a:txBody>
                  <a:tcPr marL="68580" marR="68580" marT="0" marB="0"/>
                </a:tc>
                <a:tc>
                  <a:txBody>
                    <a:bodyPr/>
                    <a:lstStyle/>
                    <a:p>
                      <a:pPr algn="just">
                        <a:spcAft>
                          <a:spcPts val="0"/>
                        </a:spcAft>
                      </a:pPr>
                      <a:r>
                        <a:rPr lang="en-US" sz="1800">
                          <a:effectLst/>
                        </a:rPr>
                        <a:t>ATHENS</a:t>
                      </a:r>
                      <a:endParaRPr lang="el-GR" sz="1800">
                        <a:effectLst/>
                        <a:latin typeface="Times New Roman"/>
                        <a:ea typeface="Times New Roman"/>
                      </a:endParaRPr>
                    </a:p>
                  </a:txBody>
                  <a:tcPr marL="68580" marR="68580" marT="0" marB="0"/>
                </a:tc>
                <a:tc>
                  <a:txBody>
                    <a:bodyPr/>
                    <a:lstStyle/>
                    <a:p>
                      <a:pPr algn="just">
                        <a:spcAft>
                          <a:spcPts val="0"/>
                        </a:spcAft>
                      </a:pPr>
                      <a:r>
                        <a:rPr lang="en-US" sz="1800">
                          <a:effectLst/>
                        </a:rPr>
                        <a:t>10</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n-US" sz="1800">
                          <a:effectLst/>
                        </a:rPr>
                        <a:t>ADAMS</a:t>
                      </a:r>
                      <a:endParaRPr lang="el-GR" sz="1800">
                        <a:effectLst/>
                        <a:latin typeface="Times New Roman"/>
                        <a:ea typeface="Times New Roman"/>
                      </a:endParaRPr>
                    </a:p>
                  </a:txBody>
                  <a:tcPr marL="68580" marR="68580" marT="0" marB="0"/>
                </a:tc>
                <a:tc>
                  <a:txBody>
                    <a:bodyPr/>
                    <a:lstStyle/>
                    <a:p>
                      <a:pPr algn="just">
                        <a:spcAft>
                          <a:spcPts val="0"/>
                        </a:spcAft>
                      </a:pPr>
                      <a:r>
                        <a:rPr lang="en-US" sz="1800">
                          <a:effectLst/>
                        </a:rPr>
                        <a:t>NEW YORK</a:t>
                      </a:r>
                      <a:endParaRPr lang="el-GR" sz="1800">
                        <a:effectLst/>
                        <a:latin typeface="Times New Roman"/>
                        <a:ea typeface="Times New Roman"/>
                      </a:endParaRPr>
                    </a:p>
                  </a:txBody>
                  <a:tcPr marL="68580" marR="68580" marT="0" marB="0"/>
                </a:tc>
                <a:tc>
                  <a:txBody>
                    <a:bodyPr/>
                    <a:lstStyle/>
                    <a:p>
                      <a:pPr algn="just">
                        <a:spcAft>
                          <a:spcPts val="0"/>
                        </a:spcAft>
                      </a:pPr>
                      <a:r>
                        <a:rPr lang="en-US" sz="1800" dirty="0">
                          <a:effectLst/>
                        </a:rPr>
                        <a:t>20</a:t>
                      </a:r>
                      <a:endParaRPr lang="el-GR" sz="1800" dirty="0">
                        <a:effectLst/>
                        <a:latin typeface="Times New Roman"/>
                        <a:ea typeface="Times New Roman"/>
                      </a:endParaRPr>
                    </a:p>
                  </a:txBody>
                  <a:tcPr marL="68580" marR="68580" marT="0" marB="0"/>
                </a:tc>
              </a:tr>
            </a:tbl>
          </a:graphicData>
        </a:graphic>
      </p:graphicFrame>
      <p:sp>
        <p:nvSpPr>
          <p:cNvPr id="6" name="Rectangle 5"/>
          <p:cNvSpPr/>
          <p:nvPr/>
        </p:nvSpPr>
        <p:spPr>
          <a:xfrm>
            <a:off x="827583" y="3584226"/>
            <a:ext cx="736099" cy="369332"/>
          </a:xfrm>
          <a:prstGeom prst="rect">
            <a:avLst/>
          </a:prstGeom>
        </p:spPr>
        <p:txBody>
          <a:bodyPr wrap="none">
            <a:spAutoFit/>
          </a:bodyPr>
          <a:lstStyle/>
          <a:p>
            <a:r>
              <a:rPr lang="en-US" dirty="0">
                <a:latin typeface="Courier New" panose="02070309020205020404" pitchFamily="49" charset="0"/>
                <a:cs typeface="Courier New" panose="02070309020205020404" pitchFamily="49" charset="0"/>
              </a:rPr>
              <a:t>DEPT</a:t>
            </a:r>
            <a:endParaRPr lang="el-GR" dirty="0">
              <a:latin typeface="Courier New" panose="02070309020205020404" pitchFamily="49" charset="0"/>
              <a:cs typeface="Courier New" panose="02070309020205020404" pitchFamily="49" charset="0"/>
            </a:endParaRPr>
          </a:p>
        </p:txBody>
      </p:sp>
      <p:graphicFrame>
        <p:nvGraphicFramePr>
          <p:cNvPr id="7" name="Table 6"/>
          <p:cNvGraphicFramePr>
            <a:graphicFrameLocks noGrp="1"/>
          </p:cNvGraphicFramePr>
          <p:nvPr>
            <p:extLst>
              <p:ext uri="{D42A27DB-BD31-4B8C-83A1-F6EECF244321}">
                <p14:modId xmlns:p14="http://schemas.microsoft.com/office/powerpoint/2010/main" val="3450501168"/>
              </p:ext>
            </p:extLst>
          </p:nvPr>
        </p:nvGraphicFramePr>
        <p:xfrm>
          <a:off x="825327" y="3953558"/>
          <a:ext cx="3812891" cy="822960"/>
        </p:xfrm>
        <a:graphic>
          <a:graphicData uri="http://schemas.openxmlformats.org/drawingml/2006/table">
            <a:tbl>
              <a:tblPr firstRow="1" firstCol="1" bandRow="1">
                <a:tableStyleId>{B301B821-A1FF-4177-AEE7-76D212191A09}</a:tableStyleId>
              </a:tblPr>
              <a:tblGrid>
                <a:gridCol w="1250780"/>
                <a:gridCol w="2562111"/>
              </a:tblGrid>
              <a:tr h="0">
                <a:tc>
                  <a:txBody>
                    <a:bodyPr/>
                    <a:lstStyle/>
                    <a:p>
                      <a:pPr algn="just">
                        <a:spcAft>
                          <a:spcPts val="0"/>
                        </a:spcAft>
                      </a:pPr>
                      <a:r>
                        <a:rPr lang="en-US" sz="1800" u="none" dirty="0">
                          <a:effectLst/>
                        </a:rPr>
                        <a:t>DEPTNO</a:t>
                      </a:r>
                      <a:endParaRPr lang="el-GR" sz="1800" u="none" dirty="0">
                        <a:effectLst/>
                        <a:latin typeface="Times New Roman"/>
                        <a:ea typeface="Times New Roman"/>
                      </a:endParaRPr>
                    </a:p>
                  </a:txBody>
                  <a:tcPr marL="68580" marR="68580" marT="0" marB="0">
                    <a:solidFill>
                      <a:srgbClr val="004B82"/>
                    </a:solidFill>
                  </a:tcPr>
                </a:tc>
                <a:tc>
                  <a:txBody>
                    <a:bodyPr/>
                    <a:lstStyle/>
                    <a:p>
                      <a:pPr algn="just">
                        <a:spcAft>
                          <a:spcPts val="0"/>
                        </a:spcAft>
                      </a:pPr>
                      <a:r>
                        <a:rPr lang="en-US" sz="1800" u="none" dirty="0">
                          <a:effectLst/>
                        </a:rPr>
                        <a:t>DNAME</a:t>
                      </a:r>
                      <a:endParaRPr lang="el-GR" sz="1800" u="none" dirty="0">
                        <a:effectLst/>
                        <a:latin typeface="Times New Roman"/>
                        <a:ea typeface="Times New Roman"/>
                      </a:endParaRPr>
                    </a:p>
                  </a:txBody>
                  <a:tcPr marL="68580" marR="68580" marT="0" marB="0">
                    <a:solidFill>
                      <a:srgbClr val="004B82"/>
                    </a:solidFill>
                  </a:tcPr>
                </a:tc>
              </a:tr>
              <a:tr h="0">
                <a:tc>
                  <a:txBody>
                    <a:bodyPr/>
                    <a:lstStyle/>
                    <a:p>
                      <a:pPr algn="just">
                        <a:spcAft>
                          <a:spcPts val="0"/>
                        </a:spcAft>
                      </a:pPr>
                      <a:r>
                        <a:rPr lang="el-GR" sz="1800" b="0" dirty="0">
                          <a:effectLst/>
                        </a:rPr>
                        <a:t>10</a:t>
                      </a:r>
                      <a:endParaRPr lang="el-GR" sz="1800" b="0" dirty="0">
                        <a:effectLst/>
                        <a:latin typeface="Times New Roman"/>
                        <a:ea typeface="Times New Roman"/>
                      </a:endParaRPr>
                    </a:p>
                  </a:txBody>
                  <a:tcPr marL="68580" marR="68580" marT="0" marB="0"/>
                </a:tc>
                <a:tc>
                  <a:txBody>
                    <a:bodyPr/>
                    <a:lstStyle/>
                    <a:p>
                      <a:pPr algn="just">
                        <a:spcAft>
                          <a:spcPts val="0"/>
                        </a:spcAft>
                      </a:pPr>
                      <a:r>
                        <a:rPr lang="en-US" sz="1800">
                          <a:effectLst/>
                        </a:rPr>
                        <a:t>DEVELOPMENT</a:t>
                      </a:r>
                      <a:endParaRPr lang="el-GR" sz="1800">
                        <a:effectLst/>
                        <a:latin typeface="Times New Roman"/>
                        <a:ea typeface="Times New Roman"/>
                      </a:endParaRPr>
                    </a:p>
                  </a:txBody>
                  <a:tcPr marL="68580" marR="68580" marT="0" marB="0"/>
                </a:tc>
              </a:tr>
              <a:tr h="0">
                <a:tc>
                  <a:txBody>
                    <a:bodyPr/>
                    <a:lstStyle/>
                    <a:p>
                      <a:pPr algn="just">
                        <a:spcAft>
                          <a:spcPts val="0"/>
                        </a:spcAft>
                      </a:pPr>
                      <a:r>
                        <a:rPr lang="el-GR" sz="1800" b="0" dirty="0">
                          <a:effectLst/>
                        </a:rPr>
                        <a:t>20</a:t>
                      </a:r>
                      <a:endParaRPr lang="el-GR" sz="1800" b="0" dirty="0">
                        <a:effectLst/>
                        <a:latin typeface="Times New Roman"/>
                        <a:ea typeface="Times New Roman"/>
                      </a:endParaRPr>
                    </a:p>
                  </a:txBody>
                  <a:tcPr marL="68580" marR="68580" marT="0" marB="0"/>
                </a:tc>
                <a:tc>
                  <a:txBody>
                    <a:bodyPr/>
                    <a:lstStyle/>
                    <a:p>
                      <a:pPr algn="just">
                        <a:spcAft>
                          <a:spcPts val="0"/>
                        </a:spcAft>
                      </a:pPr>
                      <a:r>
                        <a:rPr lang="en-US" sz="1800" dirty="0">
                          <a:effectLst/>
                        </a:rPr>
                        <a:t>RESEARCH</a:t>
                      </a:r>
                      <a:endParaRPr lang="el-GR" sz="1800" dirty="0">
                        <a:effectLst/>
                        <a:latin typeface="Times New Roman"/>
                        <a:ea typeface="Times New Roman"/>
                      </a:endParaRPr>
                    </a:p>
                  </a:txBody>
                  <a:tcPr marL="68580" marR="68580" marT="0" marB="0"/>
                </a:tc>
              </a:tr>
            </a:tbl>
          </a:graphicData>
        </a:graphic>
      </p:graphicFrame>
      <mc:AlternateContent xmlns:mc="http://schemas.openxmlformats.org/markup-compatibility/2006" xmlns:a14="http://schemas.microsoft.com/office/drawing/2010/main">
        <mc:Choice Requires="a14">
          <p:sp>
            <p:nvSpPr>
              <p:cNvPr id="8" name="Rectangle 7"/>
              <p:cNvSpPr/>
              <p:nvPr/>
            </p:nvSpPr>
            <p:spPr>
              <a:xfrm>
                <a:off x="837880" y="5085184"/>
                <a:ext cx="6758456" cy="1243289"/>
              </a:xfrm>
              <a:prstGeom prst="rect">
                <a:avLst/>
              </a:prstGeom>
            </p:spPr>
            <p:txBody>
              <a:bodyPr wrap="square">
                <a:spAutoFit/>
              </a:bodyPr>
              <a:lstStyle/>
              <a:p>
                <a:r>
                  <a:rPr lang="en-US" dirty="0">
                    <a:latin typeface="Courier New" panose="02070309020205020404" pitchFamily="49" charset="0"/>
                    <a:cs typeface="Courier New" panose="02070309020205020404" pitchFamily="49" charset="0"/>
                  </a:rPr>
                  <a:t>DEVELOPMENT_DEPT </a:t>
                </a:r>
                <a:r>
                  <a:rPr lang="en-US" dirty="0">
                    <a:latin typeface="Courier New" panose="02070309020205020404" pitchFamily="49" charset="0"/>
                    <a:cs typeface="Courier New" panose="02070309020205020404" pitchFamily="49" charset="0"/>
                    <a:sym typeface="Wingdings"/>
                  </a:rPr>
                  <a:t></a:t>
                </a:r>
                <a:r>
                  <a:rPr lang="en-US" dirty="0">
                    <a:latin typeface="Courier New" panose="02070309020205020404" pitchFamily="49" charset="0"/>
                    <a:cs typeface="Courier New" panose="02070309020205020404" pitchFamily="49" charset="0"/>
                  </a:rPr>
                  <a:t> </a:t>
                </a:r>
                <a14:m>
                  <m:oMath xmlns:m="http://schemas.openxmlformats.org/officeDocument/2006/math">
                    <m:sSub>
                      <m:sSubPr>
                        <m:ctrlPr>
                          <a:rPr lang="el-GR" i="1">
                            <a:latin typeface="Cambria Math" panose="02040503050406030204" pitchFamily="18" charset="0"/>
                          </a:rPr>
                        </m:ctrlPr>
                      </m:sSubPr>
                      <m:e>
                        <m:r>
                          <m:rPr>
                            <m:sty m:val="p"/>
                          </m:rPr>
                          <a:rPr lang="el-GR">
                            <a:latin typeface="Cambria Math"/>
                          </a:rPr>
                          <m:t>σ</m:t>
                        </m:r>
                      </m:e>
                      <m:sub>
                        <m:r>
                          <m:rPr>
                            <m:sty m:val="p"/>
                          </m:rPr>
                          <a:rPr lang="en-US">
                            <a:latin typeface="Cambria Math"/>
                          </a:rPr>
                          <m:t>dname</m:t>
                        </m:r>
                        <m:r>
                          <a:rPr lang="en-US">
                            <a:latin typeface="Cambria Math"/>
                          </a:rPr>
                          <m:t>="</m:t>
                        </m:r>
                        <m:r>
                          <m:rPr>
                            <m:sty m:val="p"/>
                          </m:rPr>
                          <a:rPr lang="en-US">
                            <a:latin typeface="Cambria Math"/>
                          </a:rPr>
                          <m:t>DEVELOPMENT</m:t>
                        </m:r>
                        <m:r>
                          <a:rPr lang="en-US">
                            <a:latin typeface="Cambria Math"/>
                          </a:rPr>
                          <m:t>" </m:t>
                        </m:r>
                      </m:sub>
                    </m:sSub>
                    <m:d>
                      <m:dPr>
                        <m:ctrlPr>
                          <a:rPr lang="el-GR" i="1">
                            <a:latin typeface="Cambria Math" panose="02040503050406030204" pitchFamily="18" charset="0"/>
                          </a:rPr>
                        </m:ctrlPr>
                      </m:dPr>
                      <m:e>
                        <m:r>
                          <m:rPr>
                            <m:sty m:val="p"/>
                          </m:rPr>
                          <a:rPr lang="en-US">
                            <a:latin typeface="Cambria Math"/>
                          </a:rPr>
                          <m:t>DEPT</m:t>
                        </m:r>
                      </m:e>
                    </m:d>
                  </m:oMath>
                </a14:m>
                <a:endParaRPr lang="el-GR"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DEVELOPMENT_EMP </a:t>
                </a:r>
                <a:r>
                  <a:rPr lang="en-US" dirty="0">
                    <a:latin typeface="Courier New" panose="02070309020205020404" pitchFamily="49" charset="0"/>
                    <a:cs typeface="Courier New" panose="02070309020205020404" pitchFamily="49" charset="0"/>
                    <a:sym typeface="Wingdings"/>
                  </a:rPr>
                  <a:t></a:t>
                </a:r>
                <a:r>
                  <a:rPr lang="en-US" dirty="0">
                    <a:latin typeface="Courier New" panose="02070309020205020404" pitchFamily="49" charset="0"/>
                    <a:cs typeface="Courier New" panose="02070309020205020404" pitchFamily="49" charset="0"/>
                  </a:rPr>
                  <a:t> </a:t>
                </a:r>
                <a14:m>
                  <m:oMath xmlns:m="http://schemas.openxmlformats.org/officeDocument/2006/math">
                    <m:sSub>
                      <m:sSubPr>
                        <m:ctrlPr>
                          <a:rPr lang="el-GR" i="1">
                            <a:latin typeface="Cambria Math" panose="02040503050406030204" pitchFamily="18" charset="0"/>
                          </a:rPr>
                        </m:ctrlPr>
                      </m:sSubPr>
                      <m:e>
                        <m:r>
                          <a:rPr lang="en-US">
                            <a:latin typeface="Cambria Math"/>
                          </a:rPr>
                          <m:t>(</m:t>
                        </m:r>
                        <m:r>
                          <m:rPr>
                            <m:sty m:val="p"/>
                          </m:rPr>
                          <a:rPr lang="en-US">
                            <a:latin typeface="Cambria Math"/>
                          </a:rPr>
                          <m:t>DEVELOPMENT</m:t>
                        </m:r>
                        <m:r>
                          <a:rPr lang="en-US">
                            <a:latin typeface="Cambria Math"/>
                          </a:rPr>
                          <m:t>_</m:t>
                        </m:r>
                        <m:r>
                          <m:rPr>
                            <m:sty m:val="p"/>
                          </m:rPr>
                          <a:rPr lang="en-US">
                            <a:latin typeface="Cambria Math"/>
                          </a:rPr>
                          <m:t>DEPT</m:t>
                        </m:r>
                        <m:r>
                          <a:rPr lang="en-US">
                            <a:latin typeface="Cambria Math"/>
                          </a:rPr>
                          <m:t> ⋈</m:t>
                        </m:r>
                      </m:e>
                      <m:sub>
                        <m:r>
                          <m:rPr>
                            <m:sty m:val="p"/>
                          </m:rPr>
                          <a:rPr lang="en-US">
                            <a:latin typeface="Cambria Math"/>
                          </a:rPr>
                          <m:t>DNO</m:t>
                        </m:r>
                        <m:r>
                          <a:rPr lang="en-US">
                            <a:latin typeface="Cambria Math"/>
                          </a:rPr>
                          <m:t>=</m:t>
                        </m:r>
                        <m:r>
                          <m:rPr>
                            <m:sty m:val="p"/>
                          </m:rPr>
                          <a:rPr lang="en-US">
                            <a:latin typeface="Cambria Math"/>
                          </a:rPr>
                          <m:t>DEPTNO</m:t>
                        </m:r>
                        <m:r>
                          <a:rPr lang="en-US">
                            <a:latin typeface="Cambria Math"/>
                          </a:rPr>
                          <m:t> </m:t>
                        </m:r>
                      </m:sub>
                    </m:sSub>
                    <m:r>
                      <m:rPr>
                        <m:sty m:val="p"/>
                      </m:rPr>
                      <a:rPr lang="en-US">
                        <a:latin typeface="Cambria Math"/>
                      </a:rPr>
                      <m:t>EMP</m:t>
                    </m:r>
                  </m:oMath>
                </a14:m>
                <a:r>
                  <a:rPr lang="en-US" dirty="0">
                    <a:latin typeface="Courier New" panose="02070309020205020404" pitchFamily="49" charset="0"/>
                    <a:cs typeface="Courier New" panose="02070309020205020404" pitchFamily="49" charset="0"/>
                  </a:rPr>
                  <a:t>)</a:t>
                </a:r>
                <a:endParaRPr lang="el-GR" dirty="0">
                  <a:latin typeface="Courier New" panose="02070309020205020404" pitchFamily="49" charset="0"/>
                  <a:cs typeface="Courier New" panose="02070309020205020404" pitchFamily="49" charset="0"/>
                </a:endParaRPr>
              </a:p>
              <a:p>
                <a:r>
                  <a:rPr lang="en-US" dirty="0">
                    <a:latin typeface="Courier New" panose="02070309020205020404" pitchFamily="49" charset="0"/>
                    <a:cs typeface="Courier New" panose="02070309020205020404" pitchFamily="49" charset="0"/>
                  </a:rPr>
                  <a:t>RESULT </a:t>
                </a:r>
                <a:r>
                  <a:rPr lang="en-US" dirty="0">
                    <a:latin typeface="Courier New" panose="02070309020205020404" pitchFamily="49" charset="0"/>
                    <a:cs typeface="Courier New" panose="02070309020205020404" pitchFamily="49" charset="0"/>
                    <a:sym typeface="Wingdings"/>
                  </a:rPr>
                  <a:t></a:t>
                </a:r>
                <a:r>
                  <a:rPr lang="en-US" dirty="0">
                    <a:latin typeface="Courier New" panose="02070309020205020404" pitchFamily="49" charset="0"/>
                    <a:cs typeface="Courier New" panose="02070309020205020404" pitchFamily="49" charset="0"/>
                  </a:rPr>
                  <a:t> </a:t>
                </a:r>
                <a14:m>
                  <m:oMath xmlns:m="http://schemas.openxmlformats.org/officeDocument/2006/math">
                    <m:sSub>
                      <m:sSubPr>
                        <m:ctrlPr>
                          <a:rPr lang="el-GR" i="1">
                            <a:latin typeface="Cambria Math" panose="02040503050406030204" pitchFamily="18" charset="0"/>
                          </a:rPr>
                        </m:ctrlPr>
                      </m:sSubPr>
                      <m:e>
                        <m:r>
                          <m:rPr>
                            <m:sty m:val="p"/>
                          </m:rPr>
                          <a:rPr lang="en-US">
                            <a:latin typeface="Cambria Math"/>
                          </a:rPr>
                          <m:t>π</m:t>
                        </m:r>
                      </m:e>
                      <m:sub>
                        <m:r>
                          <m:rPr>
                            <m:sty m:val="p"/>
                          </m:rPr>
                          <a:rPr lang="en-US">
                            <a:latin typeface="Cambria Math"/>
                          </a:rPr>
                          <m:t>ENAME</m:t>
                        </m:r>
                        <m:r>
                          <a:rPr lang="en-US">
                            <a:latin typeface="Cambria Math"/>
                          </a:rPr>
                          <m:t>, </m:t>
                        </m:r>
                        <m:r>
                          <m:rPr>
                            <m:sty m:val="p"/>
                          </m:rPr>
                          <a:rPr lang="en-US">
                            <a:latin typeface="Cambria Math"/>
                          </a:rPr>
                          <m:t>ADDRESS</m:t>
                        </m:r>
                      </m:sub>
                    </m:sSub>
                  </m:oMath>
                </a14:m>
                <a:r>
                  <a:rPr lang="en-US" dirty="0">
                    <a:latin typeface="Courier New" panose="02070309020205020404" pitchFamily="49" charset="0"/>
                    <a:cs typeface="Courier New" panose="02070309020205020404" pitchFamily="49" charset="0"/>
                  </a:rPr>
                  <a:t>(DEVELOPMENT_EMP)</a:t>
                </a:r>
                <a:endParaRPr lang="el-GR" dirty="0">
                  <a:latin typeface="Courier New" panose="02070309020205020404" pitchFamily="49" charset="0"/>
                  <a:cs typeface="Courier New" panose="02070309020205020404" pitchFamily="49" charset="0"/>
                </a:endParaRPr>
              </a:p>
            </p:txBody>
          </p:sp>
        </mc:Choice>
        <mc:Fallback xmlns="">
          <p:sp>
            <p:nvSpPr>
              <p:cNvPr id="8" name="Rectangle 7"/>
              <p:cNvSpPr>
                <a:spLocks noRot="1" noChangeAspect="1" noMove="1" noResize="1" noEditPoints="1" noAdjustHandles="1" noChangeArrowheads="1" noChangeShapeType="1" noTextEdit="1"/>
              </p:cNvSpPr>
              <p:nvPr/>
            </p:nvSpPr>
            <p:spPr>
              <a:xfrm>
                <a:off x="837880" y="5085184"/>
                <a:ext cx="6758456" cy="1243289"/>
              </a:xfrm>
              <a:prstGeom prst="rect">
                <a:avLst/>
              </a:prstGeom>
              <a:blipFill rotWithShape="1">
                <a:blip r:embed="rId2" cstate="print"/>
                <a:stretch>
                  <a:fillRect l="-721" t="-3431" b="-6863"/>
                </a:stretch>
              </a:blipFill>
            </p:spPr>
            <p:txBody>
              <a:bodyPr/>
              <a:lstStyle/>
              <a:p>
                <a:r>
                  <a:rPr lang="el-GR">
                    <a:noFill/>
                  </a:rPr>
                  <a:t> </a:t>
                </a:r>
              </a:p>
            </p:txBody>
          </p:sp>
        </mc:Fallback>
      </mc:AlternateContent>
    </p:spTree>
    <p:extLst>
      <p:ext uri="{BB962C8B-B14F-4D97-AF65-F5344CB8AC3E}">
        <p14:creationId xmlns:p14="http://schemas.microsoft.com/office/powerpoint/2010/main" val="174117623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ΣΔΒΔ</a:t>
            </a:r>
          </a:p>
        </p:txBody>
      </p:sp>
      <p:sp>
        <p:nvSpPr>
          <p:cNvPr id="3" name="Content Placeholder 2"/>
          <p:cNvSpPr>
            <a:spLocks noGrp="1"/>
          </p:cNvSpPr>
          <p:nvPr>
            <p:ph idx="1"/>
          </p:nvPr>
        </p:nvSpPr>
        <p:spPr/>
        <p:txBody>
          <a:bodyPr>
            <a:normAutofit/>
          </a:bodyPr>
          <a:lstStyle/>
          <a:p>
            <a:r>
              <a:rPr lang="el-GR" sz="2400" dirty="0"/>
              <a:t>Σημαντικότερο ίσως στοιχείο ενός Συστήματος Βάσης Δεδομένων είναι το Σύστημα Διαχείρισης Βάσεως Δεδομένων (ΣΔΒΔ). Άλλα στοιχεία λογισμικού είναι τα προγράμματα εφαρμογών, τα βοηθητικά προγράμματα, γεννήτριες εφαρμογών, γεννήτριες εκτυπώσεων κτλ. </a:t>
            </a:r>
          </a:p>
          <a:p>
            <a:endParaRPr lang="el-GR" sz="2400" dirty="0"/>
          </a:p>
        </p:txBody>
      </p:sp>
    </p:spTree>
    <p:extLst>
      <p:ext uri="{BB962C8B-B14F-4D97-AF65-F5344CB8AC3E}">
        <p14:creationId xmlns:p14="http://schemas.microsoft.com/office/powerpoint/2010/main" val="405615664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Autofit/>
          </a:bodyPr>
          <a:lstStyle/>
          <a:p>
            <a:r>
              <a:rPr lang="el-GR" sz="2200" dirty="0"/>
              <a:t>Πρέπει να υπογραμμίσουμε ότι τα προγράμματα εφαρμογών (προσπέλασης της βάσης κτλ.) δεν ενσωματώνουν  τη δομή (των πινάκων-αρχείων) δεδομένων που αποθηκεύονται ξεχωριστά στον κατάλογο του ΣΔΒΔ. Έτσι υποστηρίζεται η </a:t>
            </a:r>
            <a:r>
              <a:rPr lang="el-GR" sz="2200" b="1" dirty="0"/>
              <a:t>ανεξαρτησία προγραμμάτων δεδομένων</a:t>
            </a:r>
            <a:r>
              <a:rPr lang="el-GR" sz="2200" dirty="0"/>
              <a:t> (</a:t>
            </a:r>
            <a:r>
              <a:rPr lang="en-US" sz="2200" dirty="0"/>
              <a:t>program</a:t>
            </a:r>
            <a:r>
              <a:rPr lang="el-GR" sz="2200" dirty="0"/>
              <a:t> - </a:t>
            </a:r>
            <a:r>
              <a:rPr lang="en-US" sz="2200" dirty="0"/>
              <a:t>data independence</a:t>
            </a:r>
            <a:r>
              <a:rPr lang="el-GR" sz="2200" dirty="0"/>
              <a:t>) και επομένως οι αλλαγές στους πίνακες (στα αρχεία) δεν απαιτούν αλλαγές και στα προγράμματα. </a:t>
            </a:r>
            <a:endParaRPr lang="el-GR" sz="2200" dirty="0" smtClean="0"/>
          </a:p>
          <a:p>
            <a:r>
              <a:rPr lang="el-GR" sz="2200" dirty="0" smtClean="0"/>
              <a:t>Ειδικά </a:t>
            </a:r>
            <a:r>
              <a:rPr lang="el-GR" sz="2200" dirty="0"/>
              <a:t>για </a:t>
            </a:r>
            <a:r>
              <a:rPr lang="el-GR" sz="2200" dirty="0" err="1"/>
              <a:t>αντικειμενοστρεφή</a:t>
            </a:r>
            <a:r>
              <a:rPr lang="el-GR" sz="2200" dirty="0"/>
              <a:t> ΣΔΒΔ ο όρος διευρύνεται και όχι μόνο η δομή δεδομένων αλλά και πράξεις επί των δεδομένων ξεχωρίζονται από τις λεπτομέρειες (εσωτερικής υλοποίησης κτλ. ) που δεν ενδιαφέρουν άμεσα τα προγράμματα των χρηστών. Δηλαδή έχουμε και την </a:t>
            </a:r>
            <a:r>
              <a:rPr lang="el-GR" sz="2200" b="1" dirty="0"/>
              <a:t>ανεξαρτησία προγραμμάτων - πράξεων</a:t>
            </a:r>
            <a:r>
              <a:rPr lang="el-GR" sz="2200" dirty="0"/>
              <a:t> (</a:t>
            </a:r>
            <a:r>
              <a:rPr lang="en-US" sz="2200" dirty="0"/>
              <a:t>program</a:t>
            </a:r>
            <a:r>
              <a:rPr lang="el-GR" sz="2200" dirty="0"/>
              <a:t>-</a:t>
            </a:r>
            <a:r>
              <a:rPr lang="en-US" sz="2200" dirty="0"/>
              <a:t>operation independence</a:t>
            </a:r>
            <a:r>
              <a:rPr lang="el-GR" sz="2200" dirty="0"/>
              <a:t>). </a:t>
            </a:r>
          </a:p>
        </p:txBody>
      </p:sp>
    </p:spTree>
    <p:extLst>
      <p:ext uri="{BB962C8B-B14F-4D97-AF65-F5344CB8AC3E}">
        <p14:creationId xmlns:p14="http://schemas.microsoft.com/office/powerpoint/2010/main" val="262914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Περιγραφή ενότητας</a:t>
            </a:r>
            <a:endParaRPr lang="el-GR" dirty="0"/>
          </a:p>
        </p:txBody>
      </p:sp>
      <p:sp>
        <p:nvSpPr>
          <p:cNvPr id="3" name="Content Placeholder 2"/>
          <p:cNvSpPr>
            <a:spLocks noGrp="1"/>
          </p:cNvSpPr>
          <p:nvPr>
            <p:ph idx="1"/>
          </p:nvPr>
        </p:nvSpPr>
        <p:spPr/>
        <p:txBody>
          <a:bodyPr>
            <a:normAutofit/>
          </a:bodyPr>
          <a:lstStyle/>
          <a:p>
            <a:pPr>
              <a:defRPr/>
            </a:pPr>
            <a:r>
              <a:rPr lang="el-GR" sz="2400" dirty="0">
                <a:cs typeface="Arial" charset="0"/>
              </a:rPr>
              <a:t>Σκοπός του μαθήματος είναι να παρουσιάσει τις απαραίτητες έννοιες ώστε οι φοιτητές να κατανοήσουν την τεχνολογία των σχεσιακών βάσεων δεδομένων και των σχεσιακών συστημάτων διαχείρισης βάσεων </a:t>
            </a:r>
            <a:r>
              <a:rPr lang="el-GR" sz="2400" dirty="0" smtClean="0">
                <a:cs typeface="Arial" charset="0"/>
              </a:rPr>
              <a:t>δεδομένων. Ειδικότερα εστιάζει σε</a:t>
            </a:r>
            <a:r>
              <a:rPr lang="en-US" sz="2400" dirty="0" smtClean="0">
                <a:cs typeface="Arial" charset="0"/>
              </a:rPr>
              <a:t>:</a:t>
            </a:r>
            <a:r>
              <a:rPr lang="el-GR" sz="2400" dirty="0" smtClean="0">
                <a:cs typeface="Arial" charset="0"/>
              </a:rPr>
              <a:t> </a:t>
            </a:r>
            <a:r>
              <a:rPr lang="el-GR" sz="2400" dirty="0" smtClean="0"/>
              <a:t>Σχεσιακές </a:t>
            </a:r>
            <a:r>
              <a:rPr lang="el-GR" sz="2400" dirty="0"/>
              <a:t>βάσεις δεδομένων. Βασικές έννοιες δεδομένων: ανεξαρτησία δεδομένων, κανόνες ακεραιότητας, περιορισμοί κλπ. Παρουσιάζονται, επίσης,  έννοιες της Σχεσιακής άλγεβρας. Γίνεται, τέλος, </a:t>
            </a:r>
            <a:r>
              <a:rPr lang="el-GR" sz="2400" dirty="0">
                <a:cs typeface="Arial" charset="0"/>
              </a:rPr>
              <a:t>παρουσίαση των εννοιών της υλοποίησης µε γλώσσα SQL.</a:t>
            </a:r>
          </a:p>
          <a:p>
            <a:pPr algn="r" eaLnBrk="0" hangingPunct="0">
              <a:spcBef>
                <a:spcPct val="50000"/>
              </a:spcBef>
              <a:buClr>
                <a:schemeClr val="tx2"/>
              </a:buClr>
              <a:buSzPct val="75000"/>
              <a:buFont typeface="Monotype Sorts" charset="2"/>
              <a:buNone/>
              <a:defRPr/>
            </a:pPr>
            <a:r>
              <a:rPr lang="el-GR" sz="2400" dirty="0">
                <a:cs typeface="Arial" charset="0"/>
              </a:rPr>
              <a:t>                                     Χ. </a:t>
            </a:r>
            <a:r>
              <a:rPr lang="el-GR" sz="2400" dirty="0" err="1">
                <a:cs typeface="Arial" charset="0"/>
              </a:rPr>
              <a:t>Σκουρλάς</a:t>
            </a:r>
            <a:endParaRPr lang="el-GR" sz="2400" dirty="0">
              <a:cs typeface="Arial" charset="0"/>
            </a:endParaRPr>
          </a:p>
          <a:p>
            <a:pPr eaLnBrk="0" hangingPunct="0">
              <a:spcBef>
                <a:spcPct val="50000"/>
              </a:spcBef>
              <a:buClr>
                <a:schemeClr val="tx2"/>
              </a:buClr>
              <a:buSzPct val="75000"/>
              <a:buFont typeface="Monotype Sorts" charset="2"/>
              <a:buNone/>
              <a:defRPr/>
            </a:pPr>
            <a:endParaRPr lang="el-GR" sz="2400" b="1" dirty="0">
              <a:cs typeface="Arial" charset="0"/>
            </a:endParaRPr>
          </a:p>
          <a:p>
            <a:endParaRPr lang="el-GR" sz="2400" dirty="0"/>
          </a:p>
        </p:txBody>
      </p:sp>
    </p:spTree>
    <p:extLst>
      <p:ext uri="{BB962C8B-B14F-4D97-AF65-F5344CB8AC3E}">
        <p14:creationId xmlns:p14="http://schemas.microsoft.com/office/powerpoint/2010/main" val="360198884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smtClean="0">
                <a:solidFill>
                  <a:schemeClr val="accent4"/>
                </a:solidFill>
              </a:rPr>
              <a:t>Υλοποίηση σχεσιακών βάσεων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19</a:t>
            </a:fld>
            <a:endParaRPr lang="el-GR" dirty="0"/>
          </a:p>
        </p:txBody>
      </p:sp>
      <p:sp>
        <p:nvSpPr>
          <p:cNvPr id="3" name="Rectangle 2"/>
          <p:cNvSpPr/>
          <p:nvPr/>
        </p:nvSpPr>
        <p:spPr>
          <a:xfrm>
            <a:off x="-324544" y="1484784"/>
            <a:ext cx="8640960" cy="5262979"/>
          </a:xfrm>
          <a:prstGeom prst="rect">
            <a:avLst/>
          </a:prstGeom>
        </p:spPr>
        <p:txBody>
          <a:bodyPr wrap="square">
            <a:spAutoFit/>
          </a:bodyPr>
          <a:lstStyle/>
          <a:p>
            <a:r>
              <a:rPr lang="en-US" altLang="el-GR" sz="2400" b="1" dirty="0" smtClean="0">
                <a:solidFill>
                  <a:schemeClr val="accent4"/>
                </a:solidFill>
                <a:cs typeface="Arial" charset="0"/>
              </a:rPr>
              <a:t>             </a:t>
            </a:r>
            <a:r>
              <a:rPr lang="el-GR" altLang="el-GR" sz="2400" b="1" dirty="0" smtClean="0">
                <a:solidFill>
                  <a:schemeClr val="accent4"/>
                </a:solidFill>
                <a:cs typeface="Arial" charset="0"/>
              </a:rPr>
              <a:t>Πρέπει να μάθετε τις βασικές δηλώσεις</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a:r>
              <a:rPr lang="en-US" sz="2400" dirty="0" smtClean="0"/>
              <a:t>CREATE TABLE </a:t>
            </a:r>
            <a:r>
              <a:rPr lang="el-GR" sz="2400" dirty="0" smtClean="0"/>
              <a:t>όνομα</a:t>
            </a:r>
            <a:r>
              <a:rPr lang="en-US" sz="2400" dirty="0" smtClean="0"/>
              <a:t>_</a:t>
            </a:r>
            <a:r>
              <a:rPr lang="el-GR" sz="2400" dirty="0" smtClean="0"/>
              <a:t>του_πίνακα_σας ... </a:t>
            </a:r>
            <a:r>
              <a:rPr lang="en-US" sz="2400" dirty="0" smtClean="0"/>
              <a:t>;</a:t>
            </a:r>
          </a:p>
          <a:p>
            <a:pPr marL="357188"/>
            <a:r>
              <a:rPr lang="en-US" sz="2400" dirty="0" smtClean="0"/>
              <a:t>INSERT INTO </a:t>
            </a:r>
            <a:r>
              <a:rPr lang="el-GR" sz="2400" dirty="0"/>
              <a:t>όνομα</a:t>
            </a:r>
            <a:r>
              <a:rPr lang="en-US" sz="2400" dirty="0"/>
              <a:t>_</a:t>
            </a:r>
            <a:r>
              <a:rPr lang="el-GR" sz="2400" dirty="0"/>
              <a:t>του_πίνακα_σας</a:t>
            </a:r>
            <a:r>
              <a:rPr lang="en-US" sz="2400" dirty="0" smtClean="0"/>
              <a:t> … VALUES … ;</a:t>
            </a:r>
          </a:p>
          <a:p>
            <a:pPr marL="357188"/>
            <a:r>
              <a:rPr lang="en-US" sz="2400" dirty="0" smtClean="0"/>
              <a:t>SELECT … FROM </a:t>
            </a:r>
            <a:r>
              <a:rPr lang="el-GR" sz="2400" dirty="0"/>
              <a:t>όνομα</a:t>
            </a:r>
            <a:r>
              <a:rPr lang="en-US" sz="2400" dirty="0"/>
              <a:t>_</a:t>
            </a:r>
            <a:r>
              <a:rPr lang="el-GR" sz="2400" dirty="0" smtClean="0"/>
              <a:t>των_πινάκων_σας ... </a:t>
            </a:r>
            <a:r>
              <a:rPr lang="en-US" sz="2400" dirty="0" smtClean="0"/>
              <a:t>;</a:t>
            </a:r>
            <a:endParaRPr lang="el-GR" sz="2400" dirty="0" smtClean="0"/>
          </a:p>
          <a:p>
            <a:pPr marL="357188"/>
            <a:r>
              <a:rPr lang="en-US" sz="2400" dirty="0" smtClean="0"/>
              <a:t>DROP TABLE </a:t>
            </a:r>
            <a:r>
              <a:rPr lang="el-GR" sz="2400" dirty="0"/>
              <a:t>όνομα</a:t>
            </a:r>
            <a:r>
              <a:rPr lang="en-US" sz="2400" dirty="0"/>
              <a:t>_</a:t>
            </a:r>
            <a:r>
              <a:rPr lang="el-GR" sz="2400" dirty="0" smtClean="0"/>
              <a:t>του_πίνακα_σας</a:t>
            </a:r>
            <a:r>
              <a:rPr lang="en-US" sz="2400" dirty="0" smtClean="0"/>
              <a:t>;</a:t>
            </a:r>
            <a:endParaRPr lang="el-GR" altLang="el-GR" sz="2400" b="1" dirty="0" smtClean="0">
              <a:solidFill>
                <a:schemeClr val="accent4"/>
              </a:solidFill>
              <a:cs typeface="Arial" charset="0"/>
            </a:endParaRPr>
          </a:p>
          <a:p>
            <a:pPr marL="357188" indent="0">
              <a:buNone/>
            </a:pPr>
            <a:r>
              <a:rPr lang="el-GR" altLang="el-GR" sz="2400" b="1" dirty="0" smtClean="0">
                <a:solidFill>
                  <a:schemeClr val="accent4"/>
                </a:solidFill>
                <a:cs typeface="Arial" charset="0"/>
              </a:rPr>
              <a:t>Υλοποίηση και διαχείριση σχεσιακής βάσης</a:t>
            </a:r>
          </a:p>
          <a:p>
            <a:pPr marL="357188" indent="0">
              <a:buNone/>
            </a:pPr>
            <a:r>
              <a:rPr lang="el-GR" altLang="el-GR" sz="2400" dirty="0" smtClean="0">
                <a:solidFill>
                  <a:srgbClr val="000000"/>
                </a:solidFill>
              </a:rPr>
              <a:t>Θα χρησιμοποιήσουμε ένα πιο πλούσιο παράδειγμα εκπαιδευτικής βάσης με πέντε πίνακες</a:t>
            </a:r>
            <a:r>
              <a:rPr lang="en-US" altLang="el-GR" sz="2400" dirty="0">
                <a:solidFill>
                  <a:srgbClr val="000000"/>
                </a:solidFill>
              </a:rPr>
              <a:t>: </a:t>
            </a:r>
            <a:endParaRPr lang="en-US" altLang="el-GR" sz="2400" dirty="0" smtClean="0">
              <a:solidFill>
                <a:srgbClr val="000000"/>
              </a:solidFill>
            </a:endParaRPr>
          </a:p>
          <a:p>
            <a:pPr marL="357188" indent="0">
              <a:buNone/>
            </a:pPr>
            <a:r>
              <a:rPr lang="en-US" altLang="el-GR" b="1" dirty="0" err="1" smtClean="0">
                <a:solidFill>
                  <a:srgbClr val="000000"/>
                </a:solidFill>
              </a:rPr>
              <a:t>Foithtes</a:t>
            </a:r>
            <a:r>
              <a:rPr lang="en-US" altLang="el-GR" b="1" dirty="0" smtClean="0">
                <a:solidFill>
                  <a:srgbClr val="000000"/>
                </a:solidFill>
              </a:rPr>
              <a:t>, </a:t>
            </a:r>
            <a:r>
              <a:rPr lang="en-US" altLang="el-GR" b="1" dirty="0" err="1" smtClean="0">
                <a:solidFill>
                  <a:srgbClr val="000000"/>
                </a:solidFill>
              </a:rPr>
              <a:t>Mathimata</a:t>
            </a:r>
            <a:r>
              <a:rPr lang="en-US" altLang="el-GR" b="1" dirty="0" smtClean="0">
                <a:solidFill>
                  <a:srgbClr val="000000"/>
                </a:solidFill>
              </a:rPr>
              <a:t>, </a:t>
            </a:r>
            <a:r>
              <a:rPr lang="en-US" altLang="el-GR" b="1" dirty="0" err="1" smtClean="0">
                <a:solidFill>
                  <a:srgbClr val="000000"/>
                </a:solidFill>
              </a:rPr>
              <a:t>Eggrafes</a:t>
            </a:r>
            <a:r>
              <a:rPr lang="en-US" altLang="el-GR" b="1" dirty="0" smtClean="0">
                <a:solidFill>
                  <a:srgbClr val="000000"/>
                </a:solidFill>
              </a:rPr>
              <a:t>, </a:t>
            </a:r>
            <a:r>
              <a:rPr lang="en-US" altLang="el-GR" b="1" dirty="0" err="1" smtClean="0">
                <a:solidFill>
                  <a:srgbClr val="000000"/>
                </a:solidFill>
              </a:rPr>
              <a:t>Kathightes</a:t>
            </a:r>
            <a:r>
              <a:rPr lang="en-US" altLang="el-GR" b="1" dirty="0" smtClean="0">
                <a:solidFill>
                  <a:srgbClr val="000000"/>
                </a:solidFill>
              </a:rPr>
              <a:t>, </a:t>
            </a:r>
            <a:r>
              <a:rPr lang="en-US" altLang="el-GR" b="1" dirty="0" err="1" smtClean="0">
                <a:solidFill>
                  <a:srgbClr val="000000"/>
                </a:solidFill>
              </a:rPr>
              <a:t>Didaskei</a:t>
            </a:r>
            <a:r>
              <a:rPr lang="en-US" altLang="el-GR" b="1" dirty="0" smtClean="0">
                <a:solidFill>
                  <a:srgbClr val="000000"/>
                </a:solidFill>
              </a:rPr>
              <a:t> </a:t>
            </a:r>
          </a:p>
          <a:p>
            <a:pPr marL="357188" indent="0">
              <a:buNone/>
            </a:pPr>
            <a:r>
              <a:rPr lang="el-GR" altLang="el-GR" sz="2400" dirty="0" smtClean="0">
                <a:solidFill>
                  <a:srgbClr val="000000"/>
                </a:solidFill>
              </a:rPr>
              <a:t>Χρησιμοποιούμε τη γλώσσα </a:t>
            </a:r>
            <a:r>
              <a:rPr lang="en-US" altLang="el-GR" sz="2400" dirty="0" smtClean="0">
                <a:solidFill>
                  <a:srgbClr val="000000"/>
                </a:solidFill>
              </a:rPr>
              <a:t>SQL </a:t>
            </a:r>
            <a:r>
              <a:rPr lang="el-GR" altLang="el-GR" sz="2400" dirty="0" smtClean="0">
                <a:solidFill>
                  <a:srgbClr val="000000"/>
                </a:solidFill>
              </a:rPr>
              <a:t>του </a:t>
            </a:r>
            <a:endParaRPr lang="en-US" altLang="el-GR" sz="2400" dirty="0" smtClean="0">
              <a:solidFill>
                <a:srgbClr val="000000"/>
              </a:solidFill>
            </a:endParaRPr>
          </a:p>
          <a:p>
            <a:pPr marL="357188" indent="0">
              <a:buNone/>
            </a:pPr>
            <a:r>
              <a:rPr lang="el-GR" altLang="el-GR" sz="2400" dirty="0" smtClean="0">
                <a:solidFill>
                  <a:srgbClr val="000000"/>
                </a:solidFill>
              </a:rPr>
              <a:t>προϊόντος της </a:t>
            </a:r>
            <a:r>
              <a:rPr lang="en-US" altLang="el-GR" sz="2400" dirty="0" smtClean="0">
                <a:solidFill>
                  <a:srgbClr val="000000"/>
                </a:solidFill>
              </a:rPr>
              <a:t>ORACLE </a:t>
            </a:r>
            <a:r>
              <a:rPr lang="el-GR" altLang="el-GR" sz="2400" dirty="0" smtClean="0">
                <a:solidFill>
                  <a:srgbClr val="000000"/>
                </a:solidFill>
              </a:rPr>
              <a:t>για τον </a:t>
            </a:r>
            <a:endParaRPr lang="en-US" altLang="el-GR" sz="2400" dirty="0" smtClean="0">
              <a:solidFill>
                <a:srgbClr val="000000"/>
              </a:solidFill>
            </a:endParaRPr>
          </a:p>
          <a:p>
            <a:pPr marL="357188" indent="0">
              <a:buNone/>
            </a:pPr>
            <a:r>
              <a:rPr lang="el-GR" altLang="el-GR" sz="2400" dirty="0" smtClean="0">
                <a:solidFill>
                  <a:srgbClr val="000000"/>
                </a:solidFill>
              </a:rPr>
              <a:t>προγραμματισμό της βάσεως.</a:t>
            </a:r>
          </a:p>
          <a:p>
            <a:pPr marL="357188" indent="0">
              <a:buNone/>
            </a:pPr>
            <a:r>
              <a:rPr lang="el-GR" altLang="el-GR" sz="2400" dirty="0" smtClean="0">
                <a:solidFill>
                  <a:srgbClr val="000000"/>
                </a:solidFill>
                <a:cs typeface="Arial" charset="0"/>
              </a:rPr>
              <a:t>Παρατηρήστε ότι χρησιμοποιούμε στους</a:t>
            </a:r>
            <a:endParaRPr lang="en-US" altLang="el-GR" sz="2400" dirty="0" smtClean="0">
              <a:solidFill>
                <a:srgbClr val="000000"/>
              </a:solidFill>
              <a:cs typeface="Arial" charset="0"/>
            </a:endParaRPr>
          </a:p>
          <a:p>
            <a:pPr marL="357188" indent="0">
              <a:buNone/>
            </a:pPr>
            <a:r>
              <a:rPr lang="el-GR" altLang="el-GR" sz="2400" dirty="0" smtClean="0">
                <a:solidFill>
                  <a:srgbClr val="000000"/>
                </a:solidFill>
                <a:cs typeface="Arial" charset="0"/>
              </a:rPr>
              <a:t> ορισμούς την υποπρόταση </a:t>
            </a:r>
            <a:r>
              <a:rPr lang="en-US" altLang="el-GR" sz="2400" dirty="0" smtClean="0">
                <a:solidFill>
                  <a:srgbClr val="000000"/>
                </a:solidFill>
                <a:cs typeface="Arial" charset="0"/>
              </a:rPr>
              <a:t>PRIMARY KEY</a:t>
            </a:r>
            <a:r>
              <a:rPr lang="el-GR" altLang="el-GR" sz="2400" dirty="0" smtClean="0">
                <a:solidFill>
                  <a:srgbClr val="000000"/>
                </a:solidFill>
                <a:cs typeface="Arial" charset="0"/>
              </a:rPr>
              <a:t>.</a:t>
            </a:r>
            <a:endParaRPr lang="el-GR" altLang="el-GR" sz="2400" dirty="0" smtClean="0">
              <a:cs typeface="Arial" charset="0"/>
            </a:endParaRPr>
          </a:p>
        </p:txBody>
      </p:sp>
      <p:sp>
        <p:nvSpPr>
          <p:cNvPr id="7" name="Content Placeholder 6"/>
          <p:cNvSpPr>
            <a:spLocks noGrp="1"/>
          </p:cNvSpPr>
          <p:nvPr>
            <p:ph idx="1"/>
          </p:nvPr>
        </p:nvSpPr>
        <p:spPr/>
        <p:txBody>
          <a:bodyPr/>
          <a:lstStyle/>
          <a:p>
            <a:endParaRPr lang="el-GR" dirty="0"/>
          </a:p>
        </p:txBody>
      </p:sp>
      <p:pic>
        <p:nvPicPr>
          <p:cNvPr id="8"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1440972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Autofit/>
          </a:bodyPr>
          <a:lstStyle/>
          <a:p>
            <a:pPr eaLnBrk="1" hangingPunct="1"/>
            <a:r>
              <a:rPr lang="el-GR" altLang="el-GR" sz="3200" b="1" dirty="0" smtClean="0">
                <a:latin typeface="+mn-lt"/>
                <a:cs typeface="Arial" charset="0"/>
              </a:rPr>
              <a:t>Διαχείριση σχεσιακών βάσεων δεδομένων με γλώσσα </a:t>
            </a:r>
            <a:r>
              <a:rPr lang="en-US" altLang="el-GR" sz="3200" b="1" dirty="0" smtClean="0">
                <a:latin typeface="+mn-lt"/>
                <a:cs typeface="Arial" charset="0"/>
              </a:rPr>
              <a:t>SQL</a:t>
            </a:r>
            <a:endParaRPr lang="el-GR" altLang="el-GR" sz="3200" b="1" dirty="0" smtClean="0">
              <a:latin typeface="+mn-lt"/>
              <a:cs typeface="Arial" charset="0"/>
            </a:endParaRPr>
          </a:p>
        </p:txBody>
      </p:sp>
      <p:sp>
        <p:nvSpPr>
          <p:cNvPr id="24579" name="Rectangle 3"/>
          <p:cNvSpPr>
            <a:spLocks noGrp="1" noChangeArrowheads="1"/>
          </p:cNvSpPr>
          <p:nvPr>
            <p:ph idx="1"/>
          </p:nvPr>
        </p:nvSpPr>
        <p:spPr>
          <a:xfrm>
            <a:off x="457200" y="1196752"/>
            <a:ext cx="8229600" cy="2528776"/>
          </a:xfrm>
        </p:spPr>
        <p:txBody>
          <a:bodyPr>
            <a:normAutofit/>
          </a:bodyPr>
          <a:lstStyle/>
          <a:p>
            <a:pPr marL="0" indent="0" algn="just">
              <a:buNone/>
            </a:pPr>
            <a:r>
              <a:rPr lang="el-GR" altLang="el-GR" sz="1800" b="1" dirty="0">
                <a:cs typeface="Arial" charset="0"/>
              </a:rPr>
              <a:t>Θα </a:t>
            </a:r>
            <a:r>
              <a:rPr lang="el-GR" altLang="el-GR" sz="1800" b="1" dirty="0" smtClean="0">
                <a:cs typeface="Arial" charset="0"/>
              </a:rPr>
              <a:t>παρουσιάσουμε χωρίς </a:t>
            </a:r>
            <a:r>
              <a:rPr lang="el-GR" altLang="el-GR" sz="1800" b="1" dirty="0">
                <a:cs typeface="Arial" charset="0"/>
              </a:rPr>
              <a:t>ορισμούς, χωρίς θεωρητική επισκόπηση.</a:t>
            </a:r>
            <a:endParaRPr lang="en-US" altLang="el-GR" sz="1800" dirty="0">
              <a:cs typeface="Times New Roman" pitchFamily="18" charset="0"/>
            </a:endParaRPr>
          </a:p>
          <a:p>
            <a:pPr marL="0" indent="0" algn="just">
              <a:buNone/>
            </a:pPr>
            <a:r>
              <a:rPr lang="el-GR" altLang="el-GR" sz="1800" b="1" dirty="0">
                <a:cs typeface="Arial" charset="0"/>
              </a:rPr>
              <a:t>Ακολουθεί παράδειγμα.</a:t>
            </a:r>
            <a:endParaRPr lang="en-US" altLang="el-GR" sz="1800" dirty="0">
              <a:cs typeface="Times New Roman" pitchFamily="18" charset="0"/>
            </a:endParaRPr>
          </a:p>
          <a:p>
            <a:pPr marL="0" indent="0" algn="just">
              <a:buNone/>
            </a:pPr>
            <a:r>
              <a:rPr lang="el-GR" altLang="el-GR" sz="1800" dirty="0">
                <a:cs typeface="Arial" charset="0"/>
              </a:rPr>
              <a:t> </a:t>
            </a:r>
            <a:endParaRPr lang="en-US" altLang="el-GR" sz="1800" dirty="0">
              <a:cs typeface="Times New Roman" pitchFamily="18" charset="0"/>
            </a:endParaRPr>
          </a:p>
          <a:p>
            <a:pPr marL="0" indent="0">
              <a:buNone/>
            </a:pPr>
            <a:r>
              <a:rPr lang="el-GR" altLang="el-GR" sz="1800" b="1" dirty="0">
                <a:cs typeface="Arial" charset="0"/>
              </a:rPr>
              <a:t>Παράδειγμα </a:t>
            </a:r>
            <a:endParaRPr lang="en-US" altLang="el-GR" sz="1800" dirty="0">
              <a:cs typeface="Times New Roman" pitchFamily="18" charset="0"/>
            </a:endParaRPr>
          </a:p>
          <a:p>
            <a:pPr marL="0" indent="0">
              <a:buNone/>
            </a:pPr>
            <a:r>
              <a:rPr lang="el-GR" altLang="el-GR" sz="1800" dirty="0">
                <a:cs typeface="Arial" charset="0"/>
              </a:rPr>
              <a:t>Απλουστευμένη σχεσιακή (</a:t>
            </a:r>
            <a:r>
              <a:rPr lang="en-US" altLang="el-GR" sz="1800" dirty="0">
                <a:cs typeface="Arial" charset="0"/>
              </a:rPr>
              <a:t>relational</a:t>
            </a:r>
            <a:r>
              <a:rPr lang="el-GR" altLang="el-GR" sz="1800" dirty="0">
                <a:cs typeface="Arial" charset="0"/>
              </a:rPr>
              <a:t>) βάση δεδομένων που περιλαμβάνει στοιχεία φοιτητών, καθηγητών, μαθημάτων και της βαθμολογίας των φοιτητών στα μαθήματα αυτά. </a:t>
            </a:r>
          </a:p>
          <a:p>
            <a:pPr marL="0" indent="0" algn="just" eaLnBrk="1" hangingPunct="1">
              <a:buNone/>
            </a:pPr>
            <a:endParaRPr lang="el-GR" altLang="el-GR" sz="1800" dirty="0" smtClean="0">
              <a:cs typeface="Arial" charset="0"/>
            </a:endParaRPr>
          </a:p>
        </p:txBody>
      </p:sp>
      <p:sp>
        <p:nvSpPr>
          <p:cNvPr id="24582" name="Text Box 166"/>
          <p:cNvSpPr txBox="1">
            <a:spLocks noChangeArrowheads="1"/>
          </p:cNvSpPr>
          <p:nvPr/>
        </p:nvSpPr>
        <p:spPr bwMode="auto">
          <a:xfrm>
            <a:off x="7524328" y="4653136"/>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800" dirty="0">
                <a:latin typeface="+mn-lt"/>
              </a:rPr>
              <a:t>Πίνακας «Φοιτητή»</a:t>
            </a:r>
          </a:p>
        </p:txBody>
      </p:sp>
      <p:graphicFrame>
        <p:nvGraphicFramePr>
          <p:cNvPr id="2" name="Table 1"/>
          <p:cNvGraphicFramePr>
            <a:graphicFrameLocks noGrp="1"/>
          </p:cNvGraphicFramePr>
          <p:nvPr>
            <p:extLst>
              <p:ext uri="{D42A27DB-BD31-4B8C-83A1-F6EECF244321}">
                <p14:modId xmlns:p14="http://schemas.microsoft.com/office/powerpoint/2010/main" val="2202900269"/>
              </p:ext>
            </p:extLst>
          </p:nvPr>
        </p:nvGraphicFramePr>
        <p:xfrm>
          <a:off x="539552" y="3642360"/>
          <a:ext cx="6768752" cy="2468880"/>
        </p:xfrm>
        <a:graphic>
          <a:graphicData uri="http://schemas.openxmlformats.org/drawingml/2006/table">
            <a:tbl>
              <a:tblPr firstRow="1" bandRow="1">
                <a:tableStyleId>{5C22544A-7EE6-4342-B048-85BDC9FD1C3A}</a:tableStyleId>
              </a:tblPr>
              <a:tblGrid>
                <a:gridCol w="1692188"/>
                <a:gridCol w="1692188"/>
                <a:gridCol w="1692188"/>
                <a:gridCol w="1692188"/>
              </a:tblGrid>
              <a:tr h="281957">
                <a:tc>
                  <a:txBody>
                    <a:bodyPr/>
                    <a:lstStyle/>
                    <a:p>
                      <a:pPr algn="l" eaLnBrk="1" hangingPunct="1"/>
                      <a:r>
                        <a:rPr lang="el-GR" altLang="el-GR" sz="1800" b="1" dirty="0" smtClean="0">
                          <a:solidFill>
                            <a:srgbClr val="FFFFFF"/>
                          </a:solidFill>
                          <a:latin typeface="+mn-lt"/>
                          <a:cs typeface="Arial" charset="0"/>
                        </a:rPr>
                        <a:t>Επώνυμο </a:t>
                      </a:r>
                      <a:endParaRPr lang="en-US" altLang="el-GR" sz="1800" b="1" dirty="0">
                        <a:latin typeface="+mn-lt"/>
                        <a:cs typeface="Times New Roman" pitchFamily="18" charset="0"/>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Όνομα</a:t>
                      </a:r>
                      <a:endParaRPr lang="en-US" altLang="el-GR" sz="1800" b="1" dirty="0" smtClean="0">
                        <a:latin typeface="+mn-lt"/>
                        <a:cs typeface="Times New Roman" pitchFamily="18" charset="0"/>
                      </a:endParaRPr>
                    </a:p>
                    <a:p>
                      <a:pPr algn="l"/>
                      <a:endParaRPr lang="el-GR" sz="1800" b="1"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Αριθμός</a:t>
                      </a:r>
                      <a:r>
                        <a:rPr lang="el-GR" altLang="el-GR" sz="1800" b="1" dirty="0" smtClean="0">
                          <a:solidFill>
                            <a:srgbClr val="FFFFFF"/>
                          </a:solidFill>
                          <a:latin typeface="+mn-lt"/>
                        </a:rPr>
                        <a:t> </a:t>
                      </a:r>
                      <a:r>
                        <a:rPr lang="el-GR" altLang="el-GR" sz="1800" b="1" dirty="0" smtClean="0">
                          <a:solidFill>
                            <a:srgbClr val="FFFFFF"/>
                          </a:solidFill>
                          <a:latin typeface="+mn-lt"/>
                          <a:cs typeface="Arial" charset="0"/>
                        </a:rPr>
                        <a:t>Μητρώου</a:t>
                      </a:r>
                      <a:endParaRPr lang="el-GR" sz="1800" b="1" dirty="0">
                        <a:latin typeface="+mn-lt"/>
                      </a:endParaRPr>
                    </a:p>
                  </a:txBody>
                  <a:tcPr>
                    <a:solidFill>
                      <a:srgbClr val="004B82"/>
                    </a:solidFill>
                  </a:tcPr>
                </a:tc>
                <a:tc>
                  <a:txBody>
                    <a:bodyPr/>
                    <a:lstStyle/>
                    <a:p>
                      <a:pPr algn="l" eaLnBrk="1" hangingPunct="1"/>
                      <a:r>
                        <a:rPr lang="el-GR" altLang="el-GR" sz="1800" b="1" dirty="0" smtClean="0">
                          <a:solidFill>
                            <a:srgbClr val="FFFFFF"/>
                          </a:solidFill>
                          <a:latin typeface="+mn-lt"/>
                          <a:cs typeface="Arial" charset="0"/>
                        </a:rPr>
                        <a:t>Εξάμηνο</a:t>
                      </a:r>
                      <a:endParaRPr lang="en-US" altLang="el-GR" sz="1800" b="1" dirty="0">
                        <a:latin typeface="+mn-lt"/>
                        <a:cs typeface="Times New Roman" pitchFamily="18" charset="0"/>
                      </a:endParaRPr>
                    </a:p>
                  </a:txBody>
                  <a:tcPr>
                    <a:solidFill>
                      <a:srgbClr val="004B82"/>
                    </a:solidFill>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Κυριακόπουλος</a:t>
                      </a:r>
                      <a:endParaRPr lang="el-GR" sz="18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Νικηφόρος</a:t>
                      </a:r>
                      <a:endParaRPr lang="el-GR" sz="1800" b="0" dirty="0">
                        <a:latin typeface="+mn-lt"/>
                      </a:endParaRPr>
                    </a:p>
                  </a:txBody>
                  <a:tcPr/>
                </a:tc>
                <a:tc>
                  <a:txBody>
                    <a:bodyPr/>
                    <a:lstStyle/>
                    <a:p>
                      <a:pPr algn="l"/>
                      <a:r>
                        <a:rPr lang="el-GR" altLang="el-GR" sz="1800" b="0" dirty="0" smtClean="0">
                          <a:latin typeface="+mn-lt"/>
                          <a:cs typeface="Arial" charset="0"/>
                        </a:rPr>
                        <a:t>213</a:t>
                      </a:r>
                      <a:endParaRPr lang="el-GR" sz="1800" b="0" dirty="0">
                        <a:latin typeface="+mn-lt"/>
                      </a:endParaRPr>
                    </a:p>
                  </a:txBody>
                  <a:tcPr/>
                </a:tc>
                <a:tc>
                  <a:txBody>
                    <a:bodyPr/>
                    <a:lstStyle/>
                    <a:p>
                      <a:pPr algn="l" eaLnBrk="1" hangingPunct="1"/>
                      <a:r>
                        <a:rPr lang="el-GR" altLang="el-GR" sz="1800" b="0" dirty="0" smtClean="0">
                          <a:latin typeface="+mn-lt"/>
                          <a:cs typeface="Arial" charset="0"/>
                        </a:rPr>
                        <a:t>Δ</a:t>
                      </a:r>
                      <a:endParaRPr lang="en-US" altLang="el-GR" sz="1800" b="0" dirty="0">
                        <a:latin typeface="+mn-lt"/>
                        <a:cs typeface="Times New Roman" pitchFamily="18" charset="0"/>
                      </a:endParaRPr>
                    </a:p>
                  </a:txBody>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Αποστόλου</a:t>
                      </a:r>
                      <a:endParaRPr lang="el-GR" sz="1800" b="0" dirty="0">
                        <a:latin typeface="+mn-lt"/>
                      </a:endParaRPr>
                    </a:p>
                  </a:txBody>
                  <a:tcPr/>
                </a:tc>
                <a:tc>
                  <a:txBody>
                    <a:bodyPr/>
                    <a:lstStyle/>
                    <a:p>
                      <a:pPr algn="l" eaLnBrk="1" hangingPunct="1"/>
                      <a:r>
                        <a:rPr lang="el-GR" altLang="el-GR" sz="1800" b="0" dirty="0" smtClean="0">
                          <a:latin typeface="+mn-lt"/>
                          <a:cs typeface="Arial" charset="0"/>
                        </a:rPr>
                        <a:t>Ζωή</a:t>
                      </a:r>
                      <a:endParaRPr lang="en-US" altLang="el-GR" sz="18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816</a:t>
                      </a:r>
                      <a:endParaRPr lang="el-GR" sz="18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Α</a:t>
                      </a:r>
                      <a:endParaRPr lang="el-GR" sz="1800" b="0" dirty="0">
                        <a:latin typeface="+mn-lt"/>
                      </a:endParaRPr>
                    </a:p>
                  </a:txBody>
                  <a:tcPr/>
                </a:tc>
              </a:tr>
              <a:tr h="281957">
                <a:tc>
                  <a:txBody>
                    <a:bodyPr/>
                    <a:lstStyle/>
                    <a:p>
                      <a:pPr algn="l" eaLnBrk="1" hangingPunct="1"/>
                      <a:r>
                        <a:rPr lang="el-GR" altLang="el-GR" sz="1800" b="0" dirty="0" smtClean="0">
                          <a:latin typeface="+mn-lt"/>
                          <a:cs typeface="Arial" charset="0"/>
                        </a:rPr>
                        <a:t>Παπαπέτρου</a:t>
                      </a:r>
                      <a:endParaRPr lang="en-US" altLang="el-GR" sz="18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Νικόλαος</a:t>
                      </a:r>
                      <a:endParaRPr lang="el-GR" sz="18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450</a:t>
                      </a:r>
                      <a:endParaRPr lang="el-GR" sz="18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Β</a:t>
                      </a:r>
                      <a:endParaRPr lang="el-GR" sz="1800" b="0" dirty="0">
                        <a:latin typeface="+mn-lt"/>
                      </a:endParaRPr>
                    </a:p>
                  </a:txBody>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err="1" smtClean="0">
                          <a:latin typeface="+mn-lt"/>
                          <a:cs typeface="Arial" charset="0"/>
                        </a:rPr>
                        <a:t>Ζευγαρίδης</a:t>
                      </a:r>
                      <a:endParaRPr lang="el-GR" sz="1800" b="0" dirty="0">
                        <a:latin typeface="+mn-lt"/>
                      </a:endParaRPr>
                    </a:p>
                  </a:txBody>
                  <a:tcPr/>
                </a:tc>
                <a:tc>
                  <a:txBody>
                    <a:bodyPr/>
                    <a:lstStyle/>
                    <a:p>
                      <a:pPr algn="l"/>
                      <a:r>
                        <a:rPr lang="el-GR" altLang="el-GR" sz="1800" b="0" dirty="0" smtClean="0">
                          <a:latin typeface="+mn-lt"/>
                          <a:cs typeface="Arial" charset="0"/>
                        </a:rPr>
                        <a:t>Ορέστης</a:t>
                      </a:r>
                      <a:endParaRPr lang="el-GR" sz="1800" b="0" dirty="0">
                        <a:latin typeface="+mn-lt"/>
                      </a:endParaRPr>
                    </a:p>
                  </a:txBody>
                  <a:tcPr/>
                </a:tc>
                <a:tc>
                  <a:txBody>
                    <a:bodyPr/>
                    <a:lstStyle/>
                    <a:p>
                      <a:pPr algn="l"/>
                      <a:r>
                        <a:rPr lang="el-GR" altLang="el-GR" sz="1800" b="0" dirty="0" smtClean="0">
                          <a:latin typeface="+mn-lt"/>
                          <a:cs typeface="Arial" charset="0"/>
                        </a:rPr>
                        <a:t>346</a:t>
                      </a:r>
                      <a:endParaRPr lang="el-GR" sz="1800" b="0" dirty="0">
                        <a:latin typeface="+mn-lt"/>
                      </a:endParaRPr>
                    </a:p>
                  </a:txBody>
                  <a:tcPr/>
                </a:tc>
                <a:tc>
                  <a:txBody>
                    <a:bodyPr/>
                    <a:lstStyle/>
                    <a:p>
                      <a:pPr algn="l"/>
                      <a:r>
                        <a:rPr lang="el-GR" altLang="el-GR" sz="1800" b="0" dirty="0" smtClean="0">
                          <a:latin typeface="+mn-lt"/>
                          <a:cs typeface="Arial" charset="0"/>
                        </a:rPr>
                        <a:t>Γ</a:t>
                      </a:r>
                      <a:endParaRPr lang="el-GR" sz="1800" b="0" dirty="0">
                        <a:latin typeface="+mn-lt"/>
                      </a:endParaRPr>
                    </a:p>
                  </a:txBody>
                  <a:tcPr/>
                </a:tc>
              </a:tr>
              <a:tr h="28195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err="1" smtClean="0">
                          <a:latin typeface="+mn-lt"/>
                          <a:cs typeface="Arial" charset="0"/>
                        </a:rPr>
                        <a:t>Κοταμανίδου</a:t>
                      </a:r>
                      <a:endParaRPr lang="el-GR" sz="1800" b="0" dirty="0">
                        <a:latin typeface="+mn-lt"/>
                      </a:endParaRPr>
                    </a:p>
                  </a:txBody>
                  <a:tcPr/>
                </a:tc>
                <a:tc>
                  <a:txBody>
                    <a:bodyPr/>
                    <a:lstStyle/>
                    <a:p>
                      <a:pPr algn="l" eaLnBrk="1" hangingPunct="1"/>
                      <a:r>
                        <a:rPr lang="el-GR" altLang="el-GR" sz="1800" b="0" dirty="0" smtClean="0">
                          <a:latin typeface="+mn-lt"/>
                          <a:cs typeface="Arial" charset="0"/>
                        </a:rPr>
                        <a:t>Ειρήνη</a:t>
                      </a:r>
                      <a:endParaRPr lang="en-US" altLang="el-GR" sz="1800" b="0" dirty="0">
                        <a:latin typeface="+mn-lt"/>
                        <a:cs typeface="Times New Roman" pitchFamily="18" charset="0"/>
                      </a:endParaRPr>
                    </a:p>
                  </a:txBody>
                  <a:tcPr/>
                </a:tc>
                <a:tc>
                  <a:txBody>
                    <a:bodyPr/>
                    <a:lstStyle/>
                    <a:p>
                      <a:pPr algn="l"/>
                      <a:r>
                        <a:rPr lang="el-GR" altLang="el-GR" sz="1800" b="0" dirty="0" smtClean="0">
                          <a:latin typeface="+mn-lt"/>
                          <a:cs typeface="Arial" charset="0"/>
                        </a:rPr>
                        <a:t>610</a:t>
                      </a:r>
                      <a:endParaRPr lang="el-GR" sz="1800" b="0" dirty="0">
                        <a:latin typeface="+mn-lt"/>
                      </a:endParaRPr>
                    </a:p>
                  </a:txBody>
                  <a:tcPr/>
                </a:tc>
                <a:tc>
                  <a:txBody>
                    <a:bodyPr/>
                    <a:lstStyle/>
                    <a:p>
                      <a:pPr algn="l"/>
                      <a:r>
                        <a:rPr lang="el-GR" altLang="el-GR" sz="1800" b="0" dirty="0" smtClean="0">
                          <a:latin typeface="+mn-lt"/>
                          <a:cs typeface="Arial" charset="0"/>
                        </a:rPr>
                        <a:t>Α</a:t>
                      </a:r>
                      <a:endParaRPr lang="el-GR" sz="1800" b="0" dirty="0">
                        <a:latin typeface="+mn-lt"/>
                      </a:endParaRPr>
                    </a:p>
                  </a:txBody>
                  <a:tcPr/>
                </a:tc>
              </a:tr>
            </a:tbl>
          </a:graphicData>
        </a:graphic>
      </p:graphicFrame>
    </p:spTree>
    <p:extLst>
      <p:ext uri="{BB962C8B-B14F-4D97-AF65-F5344CB8AC3E}">
        <p14:creationId xmlns:p14="http://schemas.microsoft.com/office/powerpoint/2010/main" val="66895680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noAutofit/>
          </a:bodyPr>
          <a:lstStyle/>
          <a:p>
            <a:pPr eaLnBrk="1" hangingPunct="1"/>
            <a:r>
              <a:rPr lang="el-GR" altLang="el-GR" sz="3200" b="1" dirty="0" smtClean="0">
                <a:latin typeface="+mn-lt"/>
                <a:cs typeface="Arial" charset="0"/>
              </a:rPr>
              <a:t>Διαχείριση σχεσιακών βάσεων δεδομένων με γλώσσα </a:t>
            </a:r>
            <a:r>
              <a:rPr lang="en-US" altLang="el-GR" sz="3200" b="1" dirty="0" smtClean="0">
                <a:latin typeface="+mn-lt"/>
                <a:cs typeface="Arial" charset="0"/>
              </a:rPr>
              <a:t>SQL</a:t>
            </a:r>
            <a:endParaRPr lang="el-GR" altLang="el-GR" sz="3200" b="1" dirty="0" smtClean="0">
              <a:latin typeface="+mn-lt"/>
              <a:cs typeface="Arial"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620303909"/>
              </p:ext>
            </p:extLst>
          </p:nvPr>
        </p:nvGraphicFramePr>
        <p:xfrm>
          <a:off x="251520" y="1268760"/>
          <a:ext cx="6096000" cy="5257800"/>
        </p:xfrm>
        <a:graphic>
          <a:graphicData uri="http://schemas.openxmlformats.org/drawingml/2006/table">
            <a:tbl>
              <a:tblPr firstRow="1" bandRow="1">
                <a:tableStyleId>{5C22544A-7EE6-4342-B048-85BDC9FD1C3A}</a:tableStyleId>
              </a:tblPr>
              <a:tblGrid>
                <a:gridCol w="3048000"/>
                <a:gridCol w="30480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Μάθημα</a:t>
                      </a:r>
                      <a:endParaRPr lang="el-GR" b="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Κωδικός μαθήματος</a:t>
                      </a:r>
                      <a:endParaRPr lang="el-GR" b="0" dirty="0">
                        <a:latin typeface="+mn-lt"/>
                      </a:endParaRPr>
                    </a:p>
                  </a:txBody>
                  <a:tcPr>
                    <a:solidFill>
                      <a:srgbClr val="004B8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Αρχές Οικονομικής Ι</a:t>
                      </a:r>
                      <a:endParaRPr lang="el-GR"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Α1</a:t>
                      </a:r>
                      <a:endParaRPr lang="el-GR" b="0" dirty="0">
                        <a:latin typeface="+mn-lt"/>
                      </a:endParaRPr>
                    </a:p>
                  </a:txBody>
                  <a:tcPr/>
                </a:tc>
              </a:tr>
              <a:tr h="370840">
                <a:tc>
                  <a:txBody>
                    <a:bodyPr/>
                    <a:lstStyle/>
                    <a:p>
                      <a:pPr algn="l" eaLnBrk="1" hangingPunct="1"/>
                      <a:r>
                        <a:rPr lang="el-GR" altLang="el-GR" sz="1800" b="0" dirty="0" smtClean="0">
                          <a:latin typeface="+mn-lt"/>
                          <a:cs typeface="Arial" charset="0"/>
                        </a:rPr>
                        <a:t>Προγραμματισμός Η/Υ Ι</a:t>
                      </a:r>
                      <a:endParaRPr lang="en-US" altLang="el-GR" sz="18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Α5</a:t>
                      </a:r>
                      <a:endParaRPr lang="el-GR"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Ανθρώπινες Σχέσεις στην εργασία</a:t>
                      </a:r>
                      <a:endParaRPr lang="el-GR"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Α8</a:t>
                      </a:r>
                      <a:endParaRPr lang="el-GR"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Προγραμματισμός Η/Υ  ΙΙ</a:t>
                      </a:r>
                      <a:endParaRPr lang="el-GR"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Β5</a:t>
                      </a:r>
                      <a:endParaRPr lang="el-GR" b="0" dirty="0">
                        <a:latin typeface="+mn-lt"/>
                      </a:endParaRPr>
                    </a:p>
                  </a:txBody>
                  <a:tcPr/>
                </a:tc>
              </a:tr>
              <a:tr h="370840">
                <a:tc>
                  <a:txBody>
                    <a:bodyPr/>
                    <a:lstStyle/>
                    <a:p>
                      <a:pPr algn="l" eaLnBrk="1" hangingPunct="1"/>
                      <a:r>
                        <a:rPr lang="el-GR" altLang="el-GR" sz="1800" b="0" dirty="0" smtClean="0">
                          <a:latin typeface="+mn-lt"/>
                          <a:cs typeface="Arial" charset="0"/>
                        </a:rPr>
                        <a:t>Χρήμα - Πίστη - Τράπεζες</a:t>
                      </a:r>
                      <a:endParaRPr lang="en-US" altLang="el-GR" sz="1800" b="0" dirty="0">
                        <a:latin typeface="+mn-lt"/>
                        <a:cs typeface="Times New Roman" pitchFamily="18" charset="0"/>
                      </a:endParaRPr>
                    </a:p>
                  </a:txBody>
                  <a:tcPr/>
                </a:tc>
                <a:tc>
                  <a:txBody>
                    <a:bodyPr/>
                    <a:lstStyle/>
                    <a:p>
                      <a:pPr algn="l"/>
                      <a:r>
                        <a:rPr lang="el-GR" altLang="el-GR" sz="1800" b="0" dirty="0" smtClean="0">
                          <a:latin typeface="+mn-lt"/>
                          <a:cs typeface="Arial" charset="0"/>
                        </a:rPr>
                        <a:t>Γ1</a:t>
                      </a:r>
                      <a:endParaRPr lang="el-GR"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Εισαγωγή στο Αστικό Δίκαιο</a:t>
                      </a:r>
                      <a:endParaRPr lang="el-GR"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Α4</a:t>
                      </a:r>
                      <a:endParaRPr lang="el-GR"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Στατιστική Επιχειρήσεων</a:t>
                      </a:r>
                      <a:endParaRPr lang="el-GR"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Β2</a:t>
                      </a:r>
                      <a:endParaRPr lang="el-GR"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Οικονομική της Διοίκησης</a:t>
                      </a:r>
                      <a:endParaRPr lang="el-GR"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Γ3</a:t>
                      </a:r>
                      <a:endParaRPr lang="el-GR"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Ιστορία και Αρχές Συνεργατισμού</a:t>
                      </a:r>
                      <a:endParaRPr lang="el-GR"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Γ7</a:t>
                      </a:r>
                      <a:endParaRPr lang="el-GR" b="0" dirty="0">
                        <a:latin typeface="+mn-lt"/>
                      </a:endParaRPr>
                    </a:p>
                  </a:txBody>
                  <a:tcPr/>
                </a:tc>
              </a:tr>
              <a:tr h="370840">
                <a:tc>
                  <a:txBody>
                    <a:bodyPr/>
                    <a:lstStyle/>
                    <a:p>
                      <a:pPr algn="l" eaLnBrk="1" hangingPunct="1"/>
                      <a:r>
                        <a:rPr lang="el-GR" altLang="el-GR" sz="1800" b="0" dirty="0" smtClean="0">
                          <a:latin typeface="+mn-lt"/>
                          <a:cs typeface="Arial" charset="0"/>
                        </a:rPr>
                        <a:t>Συστήματα Πληροφοριών Διοίκησης</a:t>
                      </a:r>
                      <a:endParaRPr lang="en-US" altLang="el-GR" sz="1800" b="0" dirty="0">
                        <a:latin typeface="+mn-lt"/>
                        <a:cs typeface="Times New Roman" pitchFamily="18"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Γ6</a:t>
                      </a:r>
                      <a:endParaRPr lang="el-GR" b="0" dirty="0">
                        <a:latin typeface="+mn-lt"/>
                      </a:endParaRPr>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Γενική Λογιστική Ι</a:t>
                      </a:r>
                      <a:endParaRPr lang="el-GR"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0" dirty="0" smtClean="0">
                          <a:latin typeface="+mn-lt"/>
                          <a:cs typeface="Arial" charset="0"/>
                        </a:rPr>
                        <a:t>Α3</a:t>
                      </a:r>
                      <a:endParaRPr lang="el-GR" b="0" dirty="0">
                        <a:latin typeface="+mn-lt"/>
                      </a:endParaRPr>
                    </a:p>
                  </a:txBody>
                  <a:tcPr/>
                </a:tc>
              </a:tr>
            </a:tbl>
          </a:graphicData>
        </a:graphic>
      </p:graphicFrame>
      <p:sp>
        <p:nvSpPr>
          <p:cNvPr id="11" name="Text Box 167"/>
          <p:cNvSpPr txBox="1">
            <a:spLocks noChangeArrowheads="1"/>
          </p:cNvSpPr>
          <p:nvPr/>
        </p:nvSpPr>
        <p:spPr bwMode="auto">
          <a:xfrm>
            <a:off x="6516216" y="3645024"/>
            <a:ext cx="1800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800">
                <a:latin typeface="+mn-lt"/>
              </a:rPr>
              <a:t>Πίνακας «Μαθήματος»</a:t>
            </a:r>
          </a:p>
        </p:txBody>
      </p:sp>
    </p:spTree>
    <p:extLst>
      <p:ext uri="{BB962C8B-B14F-4D97-AF65-F5344CB8AC3E}">
        <p14:creationId xmlns:p14="http://schemas.microsoft.com/office/powerpoint/2010/main" val="37890787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Text Box 112"/>
          <p:cNvSpPr txBox="1">
            <a:spLocks noChangeArrowheads="1"/>
          </p:cNvSpPr>
          <p:nvPr/>
        </p:nvSpPr>
        <p:spPr bwMode="auto">
          <a:xfrm>
            <a:off x="5796136" y="2211092"/>
            <a:ext cx="19442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800" dirty="0">
                <a:latin typeface="+mn-lt"/>
              </a:rPr>
              <a:t>Πίνακας «Βαθμολογίας»</a:t>
            </a:r>
          </a:p>
        </p:txBody>
      </p:sp>
      <p:sp>
        <p:nvSpPr>
          <p:cNvPr id="25606" name="Text Box 275"/>
          <p:cNvSpPr txBox="1">
            <a:spLocks noChangeArrowheads="1"/>
          </p:cNvSpPr>
          <p:nvPr/>
        </p:nvSpPr>
        <p:spPr bwMode="auto">
          <a:xfrm>
            <a:off x="4572000" y="5589240"/>
            <a:ext cx="1800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800" dirty="0">
                <a:latin typeface="+mn-lt"/>
              </a:rPr>
              <a:t>Πίνακας «Καθηγητή»</a:t>
            </a:r>
          </a:p>
        </p:txBody>
      </p:sp>
      <p:sp>
        <p:nvSpPr>
          <p:cNvPr id="2" name="Title 1"/>
          <p:cNvSpPr>
            <a:spLocks noGrp="1"/>
          </p:cNvSpPr>
          <p:nvPr>
            <p:ph type="title"/>
          </p:nvPr>
        </p:nvSpPr>
        <p:spPr/>
        <p:txBody>
          <a:bodyPr/>
          <a:lstStyle/>
          <a:p>
            <a:endParaRPr lang="el-GR" dirty="0"/>
          </a:p>
        </p:txBody>
      </p:sp>
      <p:graphicFrame>
        <p:nvGraphicFramePr>
          <p:cNvPr id="4" name="Table 3"/>
          <p:cNvGraphicFramePr>
            <a:graphicFrameLocks noGrp="1"/>
          </p:cNvGraphicFramePr>
          <p:nvPr>
            <p:extLst>
              <p:ext uri="{D42A27DB-BD31-4B8C-83A1-F6EECF244321}">
                <p14:modId xmlns:p14="http://schemas.microsoft.com/office/powerpoint/2010/main" val="3137661488"/>
              </p:ext>
            </p:extLst>
          </p:nvPr>
        </p:nvGraphicFramePr>
        <p:xfrm>
          <a:off x="467544" y="1196752"/>
          <a:ext cx="5112568" cy="3352800"/>
        </p:xfrm>
        <a:graphic>
          <a:graphicData uri="http://schemas.openxmlformats.org/drawingml/2006/table">
            <a:tbl>
              <a:tblPr firstRow="1" bandRow="1">
                <a:tableStyleId>{5C22544A-7EE6-4342-B048-85BDC9FD1C3A}</a:tableStyleId>
              </a:tblPr>
              <a:tblGrid>
                <a:gridCol w="1800200"/>
                <a:gridCol w="2016224"/>
                <a:gridCol w="1296144"/>
              </a:tblGrid>
              <a:tr h="255301">
                <a:tc>
                  <a:txBody>
                    <a:bodyPr/>
                    <a:lstStyle/>
                    <a:p>
                      <a:r>
                        <a:rPr lang="el-GR" sz="1400" dirty="0" smtClean="0">
                          <a:latin typeface="+mn-lt"/>
                        </a:rPr>
                        <a:t>Αριθμός</a:t>
                      </a:r>
                      <a:r>
                        <a:rPr lang="el-GR" sz="1400" baseline="0" dirty="0" smtClean="0">
                          <a:latin typeface="+mn-lt"/>
                        </a:rPr>
                        <a:t> Μητρώου</a:t>
                      </a:r>
                      <a:endParaRPr lang="el-GR" sz="1400" dirty="0">
                        <a:latin typeface="+mn-lt"/>
                      </a:endParaRPr>
                    </a:p>
                  </a:txBody>
                  <a:tcPr>
                    <a:solidFill>
                      <a:srgbClr val="004B82"/>
                    </a:solidFill>
                  </a:tcPr>
                </a:tc>
                <a:tc>
                  <a:txBody>
                    <a:bodyPr/>
                    <a:lstStyle/>
                    <a:p>
                      <a:r>
                        <a:rPr lang="el-GR" sz="1400" dirty="0" smtClean="0">
                          <a:latin typeface="+mn-lt"/>
                        </a:rPr>
                        <a:t>Κωδικός Μαθήματος</a:t>
                      </a:r>
                      <a:endParaRPr lang="el-GR" sz="1400" dirty="0">
                        <a:latin typeface="+mn-lt"/>
                      </a:endParaRPr>
                    </a:p>
                  </a:txBody>
                  <a:tcPr>
                    <a:solidFill>
                      <a:srgbClr val="004B82"/>
                    </a:solidFill>
                  </a:tcPr>
                </a:tc>
                <a:tc>
                  <a:txBody>
                    <a:bodyPr/>
                    <a:lstStyle/>
                    <a:p>
                      <a:r>
                        <a:rPr lang="el-GR" sz="1400" dirty="0" smtClean="0">
                          <a:latin typeface="+mn-lt"/>
                        </a:rPr>
                        <a:t>Βαθμολογία</a:t>
                      </a:r>
                      <a:endParaRPr lang="el-GR" sz="1400" dirty="0">
                        <a:latin typeface="+mn-lt"/>
                      </a:endParaRPr>
                    </a:p>
                  </a:txBody>
                  <a:tcPr>
                    <a:solidFill>
                      <a:srgbClr val="004B82"/>
                    </a:solidFill>
                  </a:tcPr>
                </a:tc>
              </a:tr>
              <a:tr h="2553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213</a:t>
                      </a:r>
                      <a:endParaRPr lang="el-GR" sz="1400" b="0" dirty="0">
                        <a:latin typeface="+mn-lt"/>
                      </a:endParaRPr>
                    </a:p>
                  </a:txBody>
                  <a:tcPr/>
                </a:tc>
                <a:tc>
                  <a:txBody>
                    <a:bodyPr/>
                    <a:lstStyle/>
                    <a:p>
                      <a:r>
                        <a:rPr lang="el-GR" altLang="el-GR" sz="1400" b="0" dirty="0" smtClean="0">
                          <a:latin typeface="+mn-lt"/>
                          <a:cs typeface="Arial" charset="0"/>
                        </a:rPr>
                        <a:t>Γ1</a:t>
                      </a:r>
                      <a:endParaRPr lang="el-GR" sz="1400" b="0" dirty="0">
                        <a:latin typeface="+mn-lt"/>
                      </a:endParaRPr>
                    </a:p>
                  </a:txBody>
                  <a:tcPr/>
                </a:tc>
                <a:tc>
                  <a:txBody>
                    <a:bodyPr/>
                    <a:lstStyle/>
                    <a:p>
                      <a:r>
                        <a:rPr lang="en-US" sz="1400" dirty="0" smtClean="0">
                          <a:latin typeface="+mn-lt"/>
                        </a:rPr>
                        <a:t>5</a:t>
                      </a:r>
                      <a:endParaRPr lang="el-GR" sz="1400" dirty="0">
                        <a:latin typeface="+mn-lt"/>
                      </a:endParaRPr>
                    </a:p>
                  </a:txBody>
                  <a:tcPr/>
                </a:tc>
              </a:tr>
              <a:tr h="2553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213</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Β5</a:t>
                      </a:r>
                      <a:endParaRPr lang="el-GR" sz="1400" b="0" dirty="0">
                        <a:latin typeface="+mn-lt"/>
                      </a:endParaRPr>
                    </a:p>
                  </a:txBody>
                  <a:tcPr/>
                </a:tc>
                <a:tc>
                  <a:txBody>
                    <a:bodyPr/>
                    <a:lstStyle/>
                    <a:p>
                      <a:r>
                        <a:rPr lang="en-US" sz="1400" dirty="0" smtClean="0">
                          <a:latin typeface="+mn-lt"/>
                        </a:rPr>
                        <a:t>7</a:t>
                      </a:r>
                      <a:endParaRPr lang="el-GR" sz="1400" dirty="0">
                        <a:latin typeface="+mn-lt"/>
                      </a:endParaRPr>
                    </a:p>
                  </a:txBody>
                  <a:tcPr/>
                </a:tc>
              </a:tr>
              <a:tr h="255301">
                <a:tc>
                  <a:txBody>
                    <a:bodyPr/>
                    <a:lstStyle/>
                    <a:p>
                      <a:r>
                        <a:rPr lang="el-GR" altLang="el-GR" sz="1400" b="0" dirty="0" smtClean="0">
                          <a:latin typeface="+mn-lt"/>
                          <a:cs typeface="Arial" charset="0"/>
                        </a:rPr>
                        <a:t>450</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Β5</a:t>
                      </a:r>
                      <a:endParaRPr lang="el-GR" sz="1400" b="0" dirty="0">
                        <a:latin typeface="+mn-lt"/>
                      </a:endParaRPr>
                    </a:p>
                  </a:txBody>
                  <a:tcPr/>
                </a:tc>
                <a:tc>
                  <a:txBody>
                    <a:bodyPr/>
                    <a:lstStyle/>
                    <a:p>
                      <a:r>
                        <a:rPr lang="en-US" sz="1400" dirty="0" smtClean="0">
                          <a:latin typeface="+mn-lt"/>
                        </a:rPr>
                        <a:t>4</a:t>
                      </a:r>
                      <a:endParaRPr lang="el-GR" sz="1400" dirty="0">
                        <a:latin typeface="+mn-lt"/>
                      </a:endParaRPr>
                    </a:p>
                  </a:txBody>
                  <a:tcPr/>
                </a:tc>
              </a:tr>
              <a:tr h="255301">
                <a:tc>
                  <a:txBody>
                    <a:bodyPr/>
                    <a:lstStyle/>
                    <a:p>
                      <a:r>
                        <a:rPr lang="el-GR" altLang="el-GR" sz="1400" b="0" dirty="0" smtClean="0">
                          <a:latin typeface="+mn-lt"/>
                          <a:cs typeface="Arial" charset="0"/>
                        </a:rPr>
                        <a:t>816</a:t>
                      </a:r>
                      <a:endParaRPr lang="el-GR" sz="1400" b="0" dirty="0">
                        <a:latin typeface="+mn-lt"/>
                      </a:endParaRPr>
                    </a:p>
                  </a:txBody>
                  <a:tcPr/>
                </a:tc>
                <a:tc>
                  <a:txBody>
                    <a:bodyPr/>
                    <a:lstStyle/>
                    <a:p>
                      <a:r>
                        <a:rPr lang="el-GR" altLang="el-GR" sz="1400" b="0" dirty="0" smtClean="0">
                          <a:latin typeface="+mn-lt"/>
                          <a:cs typeface="Arial" charset="0"/>
                        </a:rPr>
                        <a:t>Α5</a:t>
                      </a:r>
                      <a:endParaRPr lang="el-GR" sz="1400" b="0" dirty="0">
                        <a:latin typeface="+mn-lt"/>
                      </a:endParaRPr>
                    </a:p>
                  </a:txBody>
                  <a:tcPr/>
                </a:tc>
                <a:tc>
                  <a:txBody>
                    <a:bodyPr/>
                    <a:lstStyle/>
                    <a:p>
                      <a:r>
                        <a:rPr lang="en-US" sz="1400" dirty="0" smtClean="0">
                          <a:latin typeface="+mn-lt"/>
                        </a:rPr>
                        <a:t>6</a:t>
                      </a:r>
                      <a:endParaRPr lang="el-GR" sz="1400" dirty="0">
                        <a:latin typeface="+mn-lt"/>
                      </a:endParaRPr>
                    </a:p>
                  </a:txBody>
                  <a:tcPr/>
                </a:tc>
              </a:tr>
              <a:tr h="255301">
                <a:tc>
                  <a:txBody>
                    <a:bodyPr/>
                    <a:lstStyle/>
                    <a:p>
                      <a:r>
                        <a:rPr lang="el-GR" altLang="el-GR" sz="1400" b="0" dirty="0" smtClean="0">
                          <a:latin typeface="+mn-lt"/>
                          <a:cs typeface="Arial" charset="0"/>
                        </a:rPr>
                        <a:t>816</a:t>
                      </a:r>
                      <a:endParaRPr lang="el-GR" sz="1400" b="0" dirty="0">
                        <a:latin typeface="+mn-lt"/>
                      </a:endParaRPr>
                    </a:p>
                  </a:txBody>
                  <a:tcPr/>
                </a:tc>
                <a:tc>
                  <a:txBody>
                    <a:bodyPr/>
                    <a:lstStyle/>
                    <a:p>
                      <a:r>
                        <a:rPr lang="el-GR" altLang="el-GR" sz="1400" b="0" dirty="0" smtClean="0">
                          <a:latin typeface="+mn-lt"/>
                          <a:cs typeface="Arial" charset="0"/>
                        </a:rPr>
                        <a:t>Α8</a:t>
                      </a:r>
                      <a:endParaRPr lang="el-GR" sz="1400" b="0" dirty="0">
                        <a:latin typeface="+mn-lt"/>
                      </a:endParaRPr>
                    </a:p>
                  </a:txBody>
                  <a:tcPr/>
                </a:tc>
                <a:tc>
                  <a:txBody>
                    <a:bodyPr/>
                    <a:lstStyle/>
                    <a:p>
                      <a:r>
                        <a:rPr lang="en-US" sz="1400" dirty="0" smtClean="0">
                          <a:latin typeface="+mn-lt"/>
                        </a:rPr>
                        <a:t>8</a:t>
                      </a:r>
                      <a:endParaRPr lang="el-GR" sz="1400" dirty="0">
                        <a:latin typeface="+mn-lt"/>
                      </a:endParaRPr>
                    </a:p>
                  </a:txBody>
                  <a:tcPr/>
                </a:tc>
              </a:tr>
              <a:tr h="255301">
                <a:tc>
                  <a:txBody>
                    <a:bodyPr/>
                    <a:lstStyle/>
                    <a:p>
                      <a:r>
                        <a:rPr lang="el-GR" altLang="el-GR" sz="1400" b="0" dirty="0" smtClean="0">
                          <a:latin typeface="+mn-lt"/>
                          <a:cs typeface="Arial" charset="0"/>
                        </a:rPr>
                        <a:t>450</a:t>
                      </a:r>
                      <a:endParaRPr lang="el-GR" sz="1400" b="0" dirty="0">
                        <a:latin typeface="+mn-lt"/>
                      </a:endParaRPr>
                    </a:p>
                  </a:txBody>
                  <a:tcPr/>
                </a:tc>
                <a:tc>
                  <a:txBody>
                    <a:bodyPr/>
                    <a:lstStyle/>
                    <a:p>
                      <a:r>
                        <a:rPr lang="el-GR" altLang="el-GR" sz="1400" b="0" dirty="0" smtClean="0">
                          <a:latin typeface="+mn-lt"/>
                          <a:cs typeface="Arial" charset="0"/>
                        </a:rPr>
                        <a:t>Β2</a:t>
                      </a:r>
                      <a:endParaRPr lang="el-GR" sz="1400" b="0" dirty="0">
                        <a:latin typeface="+mn-lt"/>
                      </a:endParaRPr>
                    </a:p>
                  </a:txBody>
                  <a:tcPr/>
                </a:tc>
                <a:tc>
                  <a:txBody>
                    <a:bodyPr/>
                    <a:lstStyle/>
                    <a:p>
                      <a:r>
                        <a:rPr lang="en-US" sz="1400" dirty="0" smtClean="0">
                          <a:latin typeface="+mn-lt"/>
                        </a:rPr>
                        <a:t>2</a:t>
                      </a:r>
                      <a:endParaRPr lang="el-GR" sz="1400" dirty="0">
                        <a:latin typeface="+mn-lt"/>
                      </a:endParaRPr>
                    </a:p>
                  </a:txBody>
                  <a:tcPr/>
                </a:tc>
              </a:tr>
              <a:tr h="255301">
                <a:tc>
                  <a:txBody>
                    <a:bodyPr/>
                    <a:lstStyle/>
                    <a:p>
                      <a:r>
                        <a:rPr lang="el-GR" altLang="el-GR" sz="1400" b="0" dirty="0" smtClean="0">
                          <a:latin typeface="+mn-lt"/>
                          <a:cs typeface="Arial" charset="0"/>
                        </a:rPr>
                        <a:t>346</a:t>
                      </a:r>
                      <a:endParaRPr lang="el-GR" sz="1400" b="0" dirty="0">
                        <a:latin typeface="+mn-lt"/>
                      </a:endParaRPr>
                    </a:p>
                  </a:txBody>
                  <a:tcPr/>
                </a:tc>
                <a:tc>
                  <a:txBody>
                    <a:bodyPr/>
                    <a:lstStyle/>
                    <a:p>
                      <a:r>
                        <a:rPr lang="el-GR" altLang="el-GR" sz="1400" b="0" dirty="0" smtClean="0">
                          <a:latin typeface="+mn-lt"/>
                          <a:cs typeface="Arial" charset="0"/>
                        </a:rPr>
                        <a:t>Γ1</a:t>
                      </a:r>
                      <a:endParaRPr lang="el-GR" sz="1400" b="0" dirty="0">
                        <a:latin typeface="+mn-lt"/>
                      </a:endParaRPr>
                    </a:p>
                  </a:txBody>
                  <a:tcPr/>
                </a:tc>
                <a:tc>
                  <a:txBody>
                    <a:bodyPr/>
                    <a:lstStyle/>
                    <a:p>
                      <a:r>
                        <a:rPr lang="en-US" sz="1400" dirty="0" smtClean="0">
                          <a:latin typeface="+mn-lt"/>
                        </a:rPr>
                        <a:t>9</a:t>
                      </a:r>
                      <a:endParaRPr lang="el-GR" sz="1400" dirty="0">
                        <a:latin typeface="+mn-lt"/>
                      </a:endParaRPr>
                    </a:p>
                  </a:txBody>
                  <a:tcPr/>
                </a:tc>
              </a:tr>
              <a:tr h="25530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346</a:t>
                      </a:r>
                      <a:endParaRPr lang="el-GR" sz="1400" b="0" dirty="0">
                        <a:latin typeface="+mn-lt"/>
                      </a:endParaRPr>
                    </a:p>
                  </a:txBody>
                  <a:tcPr/>
                </a:tc>
                <a:tc>
                  <a:txBody>
                    <a:bodyPr/>
                    <a:lstStyle/>
                    <a:p>
                      <a:r>
                        <a:rPr lang="el-GR" altLang="el-GR" sz="1400" b="0" dirty="0" smtClean="0">
                          <a:latin typeface="+mn-lt"/>
                          <a:cs typeface="Arial" charset="0"/>
                        </a:rPr>
                        <a:t>Γ3</a:t>
                      </a:r>
                      <a:endParaRPr lang="el-GR" sz="1400" b="0" dirty="0">
                        <a:latin typeface="+mn-lt"/>
                      </a:endParaRPr>
                    </a:p>
                  </a:txBody>
                  <a:tcPr/>
                </a:tc>
                <a:tc>
                  <a:txBody>
                    <a:bodyPr/>
                    <a:lstStyle/>
                    <a:p>
                      <a:r>
                        <a:rPr lang="en-US" sz="1400" dirty="0" smtClean="0">
                          <a:latin typeface="+mn-lt"/>
                        </a:rPr>
                        <a:t>0</a:t>
                      </a:r>
                      <a:endParaRPr lang="el-GR" sz="1400" dirty="0">
                        <a:latin typeface="+mn-lt"/>
                      </a:endParaRPr>
                    </a:p>
                  </a:txBody>
                  <a:tcPr/>
                </a:tc>
              </a:tr>
              <a:tr h="255301">
                <a:tc>
                  <a:txBody>
                    <a:bodyPr/>
                    <a:lstStyle/>
                    <a:p>
                      <a:r>
                        <a:rPr lang="el-GR" altLang="el-GR" sz="1400" b="0" dirty="0" smtClean="0">
                          <a:latin typeface="+mn-lt"/>
                          <a:cs typeface="Arial" charset="0"/>
                        </a:rPr>
                        <a:t>610</a:t>
                      </a:r>
                      <a:endParaRPr lang="el-GR" sz="1400" b="0" dirty="0">
                        <a:latin typeface="+mn-lt"/>
                      </a:endParaRPr>
                    </a:p>
                  </a:txBody>
                  <a:tcPr/>
                </a:tc>
                <a:tc>
                  <a:txBody>
                    <a:bodyPr/>
                    <a:lstStyle/>
                    <a:p>
                      <a:r>
                        <a:rPr lang="el-GR" altLang="el-GR" sz="1400" b="0" dirty="0" smtClean="0">
                          <a:latin typeface="+mn-lt"/>
                          <a:cs typeface="Arial" charset="0"/>
                        </a:rPr>
                        <a:t>Α1</a:t>
                      </a:r>
                      <a:endParaRPr lang="el-GR" sz="1400" b="0" dirty="0">
                        <a:latin typeface="+mn-lt"/>
                      </a:endParaRPr>
                    </a:p>
                  </a:txBody>
                  <a:tcPr/>
                </a:tc>
                <a:tc>
                  <a:txBody>
                    <a:bodyPr/>
                    <a:lstStyle/>
                    <a:p>
                      <a:r>
                        <a:rPr lang="en-US" sz="1400" dirty="0" smtClean="0">
                          <a:latin typeface="+mn-lt"/>
                        </a:rPr>
                        <a:t>5</a:t>
                      </a:r>
                      <a:endParaRPr lang="el-GR" sz="1400" dirty="0">
                        <a:latin typeface="+mn-lt"/>
                      </a:endParaRPr>
                    </a:p>
                  </a:txBody>
                  <a:tcPr/>
                </a:tc>
              </a:tr>
              <a:tr h="255301">
                <a:tc>
                  <a:txBody>
                    <a:bodyPr/>
                    <a:lstStyle/>
                    <a:p>
                      <a:r>
                        <a:rPr lang="el-GR" altLang="el-GR" sz="1400" b="0" dirty="0" smtClean="0">
                          <a:latin typeface="+mn-lt"/>
                          <a:cs typeface="Arial" charset="0"/>
                        </a:rPr>
                        <a:t>610</a:t>
                      </a:r>
                      <a:endParaRPr lang="el-GR" sz="1400" b="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0" dirty="0" smtClean="0">
                          <a:latin typeface="+mn-lt"/>
                          <a:cs typeface="Arial" charset="0"/>
                        </a:rPr>
                        <a:t>Α3</a:t>
                      </a:r>
                      <a:endParaRPr lang="el-GR" sz="1400" b="0" dirty="0">
                        <a:latin typeface="+mn-lt"/>
                      </a:endParaRPr>
                    </a:p>
                  </a:txBody>
                  <a:tcPr/>
                </a:tc>
                <a:tc>
                  <a:txBody>
                    <a:bodyPr/>
                    <a:lstStyle/>
                    <a:p>
                      <a:r>
                        <a:rPr lang="en-US" sz="1400" dirty="0" smtClean="0">
                          <a:latin typeface="+mn-lt"/>
                        </a:rPr>
                        <a:t>7</a:t>
                      </a:r>
                      <a:endParaRPr lang="el-GR" sz="1400" dirty="0">
                        <a:latin typeface="+mn-lt"/>
                      </a:endParaRPr>
                    </a:p>
                  </a:txBody>
                  <a:tcPr/>
                </a:tc>
              </a:tr>
            </a:tbl>
          </a:graphicData>
        </a:graphic>
      </p:graphicFrame>
      <p:graphicFrame>
        <p:nvGraphicFramePr>
          <p:cNvPr id="282" name="Table 281"/>
          <p:cNvGraphicFramePr>
            <a:graphicFrameLocks noGrp="1"/>
          </p:cNvGraphicFramePr>
          <p:nvPr>
            <p:extLst>
              <p:ext uri="{D42A27DB-BD31-4B8C-83A1-F6EECF244321}">
                <p14:modId xmlns:p14="http://schemas.microsoft.com/office/powerpoint/2010/main" val="2291222080"/>
              </p:ext>
            </p:extLst>
          </p:nvPr>
        </p:nvGraphicFramePr>
        <p:xfrm>
          <a:off x="467544" y="4602480"/>
          <a:ext cx="3960440" cy="2255520"/>
        </p:xfrm>
        <a:graphic>
          <a:graphicData uri="http://schemas.openxmlformats.org/drawingml/2006/table">
            <a:tbl>
              <a:tblPr firstRow="1" bandRow="1">
                <a:tableStyleId>{5C22544A-7EE6-4342-B048-85BDC9FD1C3A}</a:tableStyleId>
              </a:tblPr>
              <a:tblGrid>
                <a:gridCol w="936104"/>
                <a:gridCol w="1080120"/>
                <a:gridCol w="1008112"/>
                <a:gridCol w="936104"/>
              </a:tblGrid>
              <a:tr h="518245">
                <a:tc>
                  <a:txBody>
                    <a:bodyPr/>
                    <a:lstStyle/>
                    <a:p>
                      <a:pPr algn="ctr" eaLnBrk="1" hangingPunct="1"/>
                      <a:r>
                        <a:rPr lang="el-GR" altLang="el-GR" sz="1400" b="1" dirty="0" smtClean="0">
                          <a:solidFill>
                            <a:srgbClr val="FFFFFF"/>
                          </a:solidFill>
                          <a:latin typeface="+mn-lt"/>
                          <a:cs typeface="Arial" charset="0"/>
                        </a:rPr>
                        <a:t>Επώνυμο Καθηγητή</a:t>
                      </a:r>
                      <a:endParaRPr lang="en-US" altLang="el-GR" sz="1400" dirty="0">
                        <a:latin typeface="+mn-lt"/>
                        <a:cs typeface="Times New Roman" pitchFamily="18" charset="0"/>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Όνομα Καθηγητή</a:t>
                      </a:r>
                      <a:endParaRPr lang="el-GR" sz="14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Διεύθυνση Καθηγητή</a:t>
                      </a:r>
                      <a:endParaRPr lang="el-GR" sz="14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Αριθμός Μητρώου Καθηγητή</a:t>
                      </a:r>
                      <a:endParaRPr lang="el-GR" sz="1400" dirty="0">
                        <a:latin typeface="+mn-lt"/>
                      </a:endParaRPr>
                    </a:p>
                  </a:txBody>
                  <a:tcPr>
                    <a:solidFill>
                      <a:srgbClr val="004B82"/>
                    </a:solidFill>
                  </a:tcPr>
                </a:tc>
              </a:tr>
              <a:tr h="211137">
                <a:tc>
                  <a:txBody>
                    <a:bodyPr/>
                    <a:lstStyle/>
                    <a:p>
                      <a:pPr algn="l" eaLnBrk="1" hangingPunct="1"/>
                      <a:r>
                        <a:rPr lang="en-US" altLang="el-GR" sz="1400" dirty="0" err="1" smtClean="0">
                          <a:latin typeface="+mn-lt"/>
                          <a:cs typeface="Arial" charset="0"/>
                        </a:rPr>
                        <a:t>Codd</a:t>
                      </a:r>
                      <a:endParaRPr lang="el-GR" sz="1400" dirty="0">
                        <a:latin typeface="+mn-lt"/>
                      </a:endParaRPr>
                    </a:p>
                  </a:txBody>
                  <a:tcPr/>
                </a:tc>
                <a:tc>
                  <a:txBody>
                    <a:bodyPr/>
                    <a:lstStyle/>
                    <a:p>
                      <a:r>
                        <a:rPr lang="en-US" altLang="el-GR" sz="1400" dirty="0" smtClean="0">
                          <a:latin typeface="+mn-lt"/>
                          <a:cs typeface="Arial" charset="0"/>
                        </a:rPr>
                        <a:t>Ted</a:t>
                      </a:r>
                      <a:endParaRPr lang="el-GR" sz="1400" dirty="0">
                        <a:latin typeface="+mn-lt"/>
                      </a:endParaRPr>
                    </a:p>
                  </a:txBody>
                  <a:tcPr/>
                </a:tc>
                <a:tc>
                  <a:txBody>
                    <a:bodyPr/>
                    <a:lstStyle/>
                    <a:p>
                      <a:r>
                        <a:rPr lang="en-US" altLang="el-GR" sz="1400" dirty="0" smtClean="0">
                          <a:latin typeface="+mn-lt"/>
                          <a:cs typeface="Arial" charset="0"/>
                        </a:rPr>
                        <a:t>Mass</a:t>
                      </a:r>
                      <a:r>
                        <a:rPr lang="el-GR" altLang="el-GR" sz="1400" dirty="0" smtClean="0">
                          <a:latin typeface="+mn-lt"/>
                          <a:cs typeface="Arial" charset="0"/>
                        </a:rPr>
                        <a:t>.</a:t>
                      </a:r>
                      <a:endParaRPr lang="el-GR" sz="1400" dirty="0">
                        <a:latin typeface="+mn-lt"/>
                      </a:endParaRPr>
                    </a:p>
                  </a:txBody>
                  <a:tcPr/>
                </a:tc>
                <a:tc>
                  <a:txBody>
                    <a:bodyPr/>
                    <a:lstStyle/>
                    <a:p>
                      <a:r>
                        <a:rPr lang="el-GR" sz="1400" dirty="0" smtClean="0">
                          <a:latin typeface="+mn-lt"/>
                        </a:rPr>
                        <a:t>10</a:t>
                      </a:r>
                      <a:endParaRPr lang="el-GR" sz="1400" dirty="0">
                        <a:latin typeface="+mn-lt"/>
                      </a:endParaRPr>
                    </a:p>
                  </a:txBody>
                  <a:tcPr/>
                </a:tc>
              </a:tr>
              <a:tr h="211137">
                <a:tc>
                  <a:txBody>
                    <a:bodyPr/>
                    <a:lstStyle/>
                    <a:p>
                      <a:r>
                        <a:rPr lang="en-US" altLang="el-GR" sz="1400" dirty="0" smtClean="0">
                          <a:latin typeface="+mn-lt"/>
                          <a:cs typeface="Arial" charset="0"/>
                        </a:rPr>
                        <a:t>Ullman</a:t>
                      </a:r>
                      <a:endParaRPr lang="el-GR" sz="1400" dirty="0">
                        <a:latin typeface="+mn-lt"/>
                      </a:endParaRPr>
                    </a:p>
                  </a:txBody>
                  <a:tcPr/>
                </a:tc>
                <a:tc>
                  <a:txBody>
                    <a:bodyPr/>
                    <a:lstStyle/>
                    <a:p>
                      <a:r>
                        <a:rPr lang="en-US" altLang="el-GR" sz="1400" dirty="0" smtClean="0">
                          <a:latin typeface="+mn-lt"/>
                          <a:cs typeface="Arial" charset="0"/>
                        </a:rPr>
                        <a:t>Jeffrey</a:t>
                      </a:r>
                      <a:endParaRPr lang="el-GR" sz="1400" dirty="0">
                        <a:latin typeface="+mn-lt"/>
                      </a:endParaRPr>
                    </a:p>
                  </a:txBody>
                  <a:tcPr/>
                </a:tc>
                <a:tc>
                  <a:txBody>
                    <a:bodyPr/>
                    <a:lstStyle/>
                    <a:p>
                      <a:r>
                        <a:rPr lang="en-US" altLang="el-GR" sz="1400" dirty="0" err="1" smtClean="0">
                          <a:latin typeface="+mn-lt"/>
                          <a:cs typeface="Arial" charset="0"/>
                        </a:rPr>
                        <a:t>Calif</a:t>
                      </a:r>
                      <a:r>
                        <a:rPr lang="el-GR" altLang="el-GR" sz="1400" dirty="0" smtClean="0">
                          <a:latin typeface="+mn-lt"/>
                          <a:cs typeface="Arial" charset="0"/>
                        </a:rPr>
                        <a:t>.</a:t>
                      </a:r>
                      <a:endParaRPr lang="el-GR" sz="1400" dirty="0">
                        <a:latin typeface="+mn-lt"/>
                      </a:endParaRPr>
                    </a:p>
                  </a:txBody>
                  <a:tcPr/>
                </a:tc>
                <a:tc>
                  <a:txBody>
                    <a:bodyPr/>
                    <a:lstStyle/>
                    <a:p>
                      <a:r>
                        <a:rPr lang="el-GR" sz="1400" dirty="0" smtClean="0">
                          <a:latin typeface="+mn-lt"/>
                        </a:rPr>
                        <a:t>20</a:t>
                      </a:r>
                      <a:endParaRPr lang="el-GR" sz="1400" dirty="0">
                        <a:latin typeface="+mn-lt"/>
                      </a:endParaRPr>
                    </a:p>
                  </a:txBody>
                  <a:tcPr/>
                </a:tc>
              </a:tr>
              <a:tr h="238555">
                <a:tc>
                  <a:txBody>
                    <a:bodyPr/>
                    <a:lstStyle/>
                    <a:p>
                      <a:r>
                        <a:rPr lang="en-US" altLang="el-GR" sz="1400" dirty="0" err="1" smtClean="0">
                          <a:latin typeface="+mn-lt"/>
                          <a:cs typeface="Arial" charset="0"/>
                        </a:rPr>
                        <a:t>Widom</a:t>
                      </a:r>
                      <a:endParaRPr lang="el-GR" sz="1400" dirty="0">
                        <a:latin typeface="+mn-lt"/>
                      </a:endParaRPr>
                    </a:p>
                  </a:txBody>
                  <a:tcPr/>
                </a:tc>
                <a:tc>
                  <a:txBody>
                    <a:bodyPr/>
                    <a:lstStyle/>
                    <a:p>
                      <a:r>
                        <a:rPr lang="fr-FR" altLang="el-GR" sz="1400" dirty="0" smtClean="0">
                          <a:latin typeface="+mn-lt"/>
                          <a:cs typeface="Arial" charset="0"/>
                        </a:rPr>
                        <a:t>Jennifer</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Calif</a:t>
                      </a:r>
                      <a:r>
                        <a:rPr lang="fr-FR" altLang="el-GR" sz="1400" dirty="0" smtClean="0">
                          <a:latin typeface="+mn-lt"/>
                          <a:cs typeface="Arial" charset="0"/>
                        </a:rPr>
                        <a:t>.</a:t>
                      </a:r>
                      <a:endParaRPr lang="el-GR" sz="1400" dirty="0">
                        <a:latin typeface="+mn-lt"/>
                      </a:endParaRPr>
                    </a:p>
                  </a:txBody>
                  <a:tcPr/>
                </a:tc>
                <a:tc>
                  <a:txBody>
                    <a:bodyPr/>
                    <a:lstStyle/>
                    <a:p>
                      <a:r>
                        <a:rPr lang="el-GR" sz="1400" dirty="0" smtClean="0">
                          <a:latin typeface="+mn-lt"/>
                        </a:rPr>
                        <a:t>30</a:t>
                      </a:r>
                      <a:endParaRPr lang="el-GR" sz="1400" dirty="0">
                        <a:latin typeface="+mn-lt"/>
                      </a:endParaRPr>
                    </a:p>
                  </a:txBody>
                  <a:tcPr/>
                </a:tc>
              </a:tr>
              <a:tr h="2385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Elmasri</a:t>
                      </a:r>
                      <a:endParaRPr lang="el-GR" sz="1400" dirty="0">
                        <a:latin typeface="+mn-lt"/>
                      </a:endParaRPr>
                    </a:p>
                  </a:txBody>
                  <a:tcPr/>
                </a:tc>
                <a:tc>
                  <a:txBody>
                    <a:bodyPr/>
                    <a:lstStyle/>
                    <a:p>
                      <a:r>
                        <a:rPr lang="en-US" altLang="el-GR" sz="1400" dirty="0" err="1" smtClean="0">
                          <a:latin typeface="+mn-lt"/>
                          <a:cs typeface="Arial" charset="0"/>
                        </a:rPr>
                        <a:t>Ramez</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Mass.</a:t>
                      </a:r>
                      <a:endParaRPr lang="el-GR" sz="1400" dirty="0">
                        <a:latin typeface="+mn-lt"/>
                      </a:endParaRPr>
                    </a:p>
                  </a:txBody>
                  <a:tcPr/>
                </a:tc>
                <a:tc>
                  <a:txBody>
                    <a:bodyPr/>
                    <a:lstStyle/>
                    <a:p>
                      <a:r>
                        <a:rPr lang="el-GR" sz="1400" dirty="0" smtClean="0">
                          <a:latin typeface="+mn-lt"/>
                        </a:rPr>
                        <a:t>40</a:t>
                      </a:r>
                      <a:endParaRPr lang="el-GR" sz="1400" dirty="0">
                        <a:latin typeface="+mn-lt"/>
                      </a:endParaRPr>
                    </a:p>
                  </a:txBody>
                  <a:tcPr/>
                </a:tc>
              </a:tr>
              <a:tr h="238555">
                <a:tc>
                  <a:txBody>
                    <a:bodyPr/>
                    <a:lstStyle/>
                    <a:p>
                      <a:r>
                        <a:rPr lang="en-US" altLang="el-GR" sz="1400" dirty="0" err="1" smtClean="0">
                          <a:latin typeface="+mn-lt"/>
                          <a:cs typeface="Arial" charset="0"/>
                        </a:rPr>
                        <a:t>Navathe</a:t>
                      </a:r>
                      <a:endParaRPr lang="el-GR" sz="1400" dirty="0">
                        <a:latin typeface="+mn-lt"/>
                      </a:endParaRPr>
                    </a:p>
                  </a:txBody>
                  <a:tcPr/>
                </a:tc>
                <a:tc>
                  <a:txBody>
                    <a:bodyPr/>
                    <a:lstStyle/>
                    <a:p>
                      <a:r>
                        <a:rPr lang="en-US" altLang="el-GR" sz="1400" dirty="0" err="1" smtClean="0">
                          <a:latin typeface="+mn-lt"/>
                          <a:cs typeface="Arial" charset="0"/>
                        </a:rPr>
                        <a:t>Shamkant</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Mass</a:t>
                      </a:r>
                      <a:r>
                        <a:rPr lang="el-GR" altLang="el-GR" sz="1400" dirty="0" smtClean="0">
                          <a:latin typeface="+mn-lt"/>
                          <a:cs typeface="Arial" charset="0"/>
                        </a:rPr>
                        <a:t>.</a:t>
                      </a:r>
                      <a:endParaRPr lang="el-GR" sz="1400" dirty="0">
                        <a:latin typeface="+mn-lt"/>
                      </a:endParaRPr>
                    </a:p>
                  </a:txBody>
                  <a:tcPr/>
                </a:tc>
                <a:tc>
                  <a:txBody>
                    <a:bodyPr/>
                    <a:lstStyle/>
                    <a:p>
                      <a:r>
                        <a:rPr lang="el-GR" sz="1400" dirty="0" smtClean="0">
                          <a:latin typeface="+mn-lt"/>
                        </a:rPr>
                        <a:t>50</a:t>
                      </a:r>
                      <a:endParaRPr lang="el-GR" sz="1400" dirty="0">
                        <a:latin typeface="+mn-lt"/>
                      </a:endParaRPr>
                    </a:p>
                  </a:txBody>
                  <a:tcPr/>
                </a:tc>
              </a:tr>
            </a:tbl>
          </a:graphicData>
        </a:graphic>
      </p:graphicFrame>
    </p:spTree>
    <p:extLst>
      <p:ext uri="{BB962C8B-B14F-4D97-AF65-F5344CB8AC3E}">
        <p14:creationId xmlns:p14="http://schemas.microsoft.com/office/powerpoint/2010/main" val="53101567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7" name="Text Box 276"/>
          <p:cNvSpPr txBox="1">
            <a:spLocks noChangeArrowheads="1"/>
          </p:cNvSpPr>
          <p:nvPr/>
        </p:nvSpPr>
        <p:spPr bwMode="auto">
          <a:xfrm>
            <a:off x="7020272" y="3501008"/>
            <a:ext cx="12954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800">
                <a:latin typeface="+mn-lt"/>
              </a:rPr>
              <a:t>Πίνακας «Διδάσκει»</a:t>
            </a:r>
          </a:p>
        </p:txBody>
      </p:sp>
      <p:sp>
        <p:nvSpPr>
          <p:cNvPr id="2" name="Title 1"/>
          <p:cNvSpPr>
            <a:spLocks noGrp="1"/>
          </p:cNvSpPr>
          <p:nvPr>
            <p:ph type="title"/>
          </p:nvPr>
        </p:nvSpPr>
        <p:spPr/>
        <p:txBody>
          <a:bodyPr/>
          <a:lstStyle/>
          <a:p>
            <a:endParaRPr lang="el-GR" dirty="0"/>
          </a:p>
        </p:txBody>
      </p:sp>
      <p:graphicFrame>
        <p:nvGraphicFramePr>
          <p:cNvPr id="3" name="Table 2"/>
          <p:cNvGraphicFramePr>
            <a:graphicFrameLocks noGrp="1"/>
          </p:cNvGraphicFramePr>
          <p:nvPr>
            <p:extLst>
              <p:ext uri="{D42A27DB-BD31-4B8C-83A1-F6EECF244321}">
                <p14:modId xmlns:p14="http://schemas.microsoft.com/office/powerpoint/2010/main" val="996839097"/>
              </p:ext>
            </p:extLst>
          </p:nvPr>
        </p:nvGraphicFramePr>
        <p:xfrm>
          <a:off x="467544" y="1412240"/>
          <a:ext cx="6096000" cy="4389120"/>
        </p:xfrm>
        <a:graphic>
          <a:graphicData uri="http://schemas.openxmlformats.org/drawingml/2006/table">
            <a:tbl>
              <a:tblPr firstRow="1" bandRow="1">
                <a:tableStyleId>{5C22544A-7EE6-4342-B048-85BDC9FD1C3A}</a:tableStyleId>
              </a:tblPr>
              <a:tblGrid>
                <a:gridCol w="3048000"/>
                <a:gridCol w="3048000"/>
              </a:tblGrid>
              <a:tr h="318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Αριθμός Μητρώου Καθηγητή</a:t>
                      </a:r>
                      <a:endParaRPr lang="el-GR"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Κωδικός μαθήματος</a:t>
                      </a:r>
                      <a:endParaRPr lang="el-GR" dirty="0">
                        <a:latin typeface="+mn-lt"/>
                      </a:endParaRPr>
                    </a:p>
                  </a:txBody>
                  <a:tcPr>
                    <a:solidFill>
                      <a:srgbClr val="004B82"/>
                    </a:solidFill>
                  </a:tcPr>
                </a:tc>
              </a:tr>
              <a:tr h="318080">
                <a:tc>
                  <a:txBody>
                    <a:bodyPr/>
                    <a:lstStyle/>
                    <a:p>
                      <a:r>
                        <a:rPr lang="el-GR" dirty="0" smtClean="0">
                          <a:latin typeface="+mn-lt"/>
                        </a:rPr>
                        <a:t>10</a:t>
                      </a:r>
                      <a:endParaRPr lang="el-GR" dirty="0">
                        <a:latin typeface="+mn-lt"/>
                      </a:endParaRPr>
                    </a:p>
                  </a:txBody>
                  <a:tcPr/>
                </a:tc>
                <a:tc>
                  <a:txBody>
                    <a:bodyPr/>
                    <a:lstStyle/>
                    <a:p>
                      <a:r>
                        <a:rPr lang="el-GR" dirty="0" smtClean="0">
                          <a:latin typeface="+mn-lt"/>
                        </a:rPr>
                        <a:t>Α1</a:t>
                      </a:r>
                      <a:endParaRPr lang="el-GR" dirty="0">
                        <a:latin typeface="+mn-lt"/>
                      </a:endParaRPr>
                    </a:p>
                  </a:txBody>
                  <a:tcPr/>
                </a:tc>
              </a:tr>
              <a:tr h="318080">
                <a:tc>
                  <a:txBody>
                    <a:bodyPr/>
                    <a:lstStyle/>
                    <a:p>
                      <a:r>
                        <a:rPr lang="el-GR" dirty="0" smtClean="0">
                          <a:latin typeface="+mn-lt"/>
                        </a:rPr>
                        <a:t>10</a:t>
                      </a:r>
                      <a:endParaRPr lang="el-GR" dirty="0">
                        <a:latin typeface="+mn-lt"/>
                      </a:endParaRPr>
                    </a:p>
                  </a:txBody>
                  <a:tcPr/>
                </a:tc>
                <a:tc>
                  <a:txBody>
                    <a:bodyPr/>
                    <a:lstStyle/>
                    <a:p>
                      <a:r>
                        <a:rPr lang="el-GR" dirty="0" smtClean="0">
                          <a:latin typeface="+mn-lt"/>
                        </a:rPr>
                        <a:t>Α5</a:t>
                      </a:r>
                      <a:endParaRPr lang="el-GR" dirty="0">
                        <a:latin typeface="+mn-lt"/>
                      </a:endParaRPr>
                    </a:p>
                  </a:txBody>
                  <a:tcPr/>
                </a:tc>
              </a:tr>
              <a:tr h="318080">
                <a:tc>
                  <a:txBody>
                    <a:bodyPr/>
                    <a:lstStyle/>
                    <a:p>
                      <a:r>
                        <a:rPr lang="el-GR" dirty="0" smtClean="0">
                          <a:latin typeface="+mn-lt"/>
                        </a:rPr>
                        <a:t>20</a:t>
                      </a:r>
                      <a:endParaRPr lang="el-GR" dirty="0">
                        <a:latin typeface="+mn-lt"/>
                      </a:endParaRPr>
                    </a:p>
                  </a:txBody>
                  <a:tcPr/>
                </a:tc>
                <a:tc>
                  <a:txBody>
                    <a:bodyPr/>
                    <a:lstStyle/>
                    <a:p>
                      <a:r>
                        <a:rPr lang="el-GR" dirty="0" smtClean="0">
                          <a:latin typeface="+mn-lt"/>
                        </a:rPr>
                        <a:t>Α8</a:t>
                      </a:r>
                      <a:endParaRPr lang="el-GR" dirty="0">
                        <a:latin typeface="+mn-lt"/>
                      </a:endParaRPr>
                    </a:p>
                  </a:txBody>
                  <a:tcPr/>
                </a:tc>
              </a:tr>
              <a:tr h="318080">
                <a:tc>
                  <a:txBody>
                    <a:bodyPr/>
                    <a:lstStyle/>
                    <a:p>
                      <a:r>
                        <a:rPr lang="el-GR" dirty="0" smtClean="0">
                          <a:latin typeface="+mn-lt"/>
                        </a:rPr>
                        <a:t>20</a:t>
                      </a:r>
                      <a:endParaRPr lang="el-GR" dirty="0">
                        <a:latin typeface="+mn-lt"/>
                      </a:endParaRPr>
                    </a:p>
                  </a:txBody>
                  <a:tcPr/>
                </a:tc>
                <a:tc>
                  <a:txBody>
                    <a:bodyPr/>
                    <a:lstStyle/>
                    <a:p>
                      <a:r>
                        <a:rPr lang="el-GR" dirty="0" smtClean="0">
                          <a:latin typeface="+mn-lt"/>
                        </a:rPr>
                        <a:t>Β5</a:t>
                      </a:r>
                      <a:endParaRPr lang="el-GR" dirty="0">
                        <a:latin typeface="+mn-lt"/>
                      </a:endParaRPr>
                    </a:p>
                  </a:txBody>
                  <a:tcPr/>
                </a:tc>
              </a:tr>
              <a:tr h="318080">
                <a:tc>
                  <a:txBody>
                    <a:bodyPr/>
                    <a:lstStyle/>
                    <a:p>
                      <a:r>
                        <a:rPr lang="el-GR" dirty="0" smtClean="0">
                          <a:latin typeface="+mn-lt"/>
                        </a:rPr>
                        <a:t>20</a:t>
                      </a:r>
                      <a:endParaRPr lang="el-GR" dirty="0">
                        <a:latin typeface="+mn-lt"/>
                      </a:endParaRPr>
                    </a:p>
                  </a:txBody>
                  <a:tcPr/>
                </a:tc>
                <a:tc>
                  <a:txBody>
                    <a:bodyPr/>
                    <a:lstStyle/>
                    <a:p>
                      <a:r>
                        <a:rPr lang="el-GR" dirty="0" smtClean="0">
                          <a:latin typeface="+mn-lt"/>
                        </a:rPr>
                        <a:t>Γ1</a:t>
                      </a:r>
                      <a:endParaRPr lang="el-GR" dirty="0">
                        <a:latin typeface="+mn-lt"/>
                      </a:endParaRPr>
                    </a:p>
                  </a:txBody>
                  <a:tcPr/>
                </a:tc>
              </a:tr>
              <a:tr h="318080">
                <a:tc>
                  <a:txBody>
                    <a:bodyPr/>
                    <a:lstStyle/>
                    <a:p>
                      <a:r>
                        <a:rPr lang="el-GR" dirty="0" smtClean="0">
                          <a:latin typeface="+mn-lt"/>
                        </a:rPr>
                        <a:t>30</a:t>
                      </a:r>
                      <a:endParaRPr lang="el-GR" dirty="0">
                        <a:latin typeface="+mn-lt"/>
                      </a:endParaRPr>
                    </a:p>
                  </a:txBody>
                  <a:tcPr/>
                </a:tc>
                <a:tc>
                  <a:txBody>
                    <a:bodyPr/>
                    <a:lstStyle/>
                    <a:p>
                      <a:r>
                        <a:rPr lang="el-GR" dirty="0" smtClean="0">
                          <a:latin typeface="+mn-lt"/>
                        </a:rPr>
                        <a:t>Α4</a:t>
                      </a:r>
                      <a:endParaRPr lang="el-GR" dirty="0">
                        <a:latin typeface="+mn-lt"/>
                      </a:endParaRPr>
                    </a:p>
                  </a:txBody>
                  <a:tcPr/>
                </a:tc>
              </a:tr>
              <a:tr h="318080">
                <a:tc>
                  <a:txBody>
                    <a:bodyPr/>
                    <a:lstStyle/>
                    <a:p>
                      <a:r>
                        <a:rPr lang="el-GR" dirty="0" smtClean="0">
                          <a:latin typeface="+mn-lt"/>
                        </a:rPr>
                        <a:t>30</a:t>
                      </a:r>
                      <a:endParaRPr lang="el-GR" dirty="0">
                        <a:latin typeface="+mn-lt"/>
                      </a:endParaRPr>
                    </a:p>
                  </a:txBody>
                  <a:tcPr/>
                </a:tc>
                <a:tc>
                  <a:txBody>
                    <a:bodyPr/>
                    <a:lstStyle/>
                    <a:p>
                      <a:r>
                        <a:rPr lang="el-GR" dirty="0" smtClean="0">
                          <a:latin typeface="+mn-lt"/>
                        </a:rPr>
                        <a:t>Β2</a:t>
                      </a:r>
                      <a:endParaRPr lang="el-GR" dirty="0">
                        <a:latin typeface="+mn-lt"/>
                      </a:endParaRPr>
                    </a:p>
                  </a:txBody>
                  <a:tcPr/>
                </a:tc>
              </a:tr>
              <a:tr h="318080">
                <a:tc>
                  <a:txBody>
                    <a:bodyPr/>
                    <a:lstStyle/>
                    <a:p>
                      <a:r>
                        <a:rPr lang="el-GR" dirty="0" smtClean="0">
                          <a:latin typeface="+mn-lt"/>
                        </a:rPr>
                        <a:t>40</a:t>
                      </a:r>
                      <a:endParaRPr lang="el-GR" dirty="0">
                        <a:latin typeface="+mn-lt"/>
                      </a:endParaRPr>
                    </a:p>
                  </a:txBody>
                  <a:tcPr/>
                </a:tc>
                <a:tc>
                  <a:txBody>
                    <a:bodyPr/>
                    <a:lstStyle/>
                    <a:p>
                      <a:r>
                        <a:rPr lang="el-GR" dirty="0" smtClean="0">
                          <a:latin typeface="+mn-lt"/>
                        </a:rPr>
                        <a:t>Γ3</a:t>
                      </a:r>
                      <a:endParaRPr lang="el-GR" dirty="0">
                        <a:latin typeface="+mn-lt"/>
                      </a:endParaRPr>
                    </a:p>
                  </a:txBody>
                  <a:tcPr/>
                </a:tc>
              </a:tr>
              <a:tr h="318080">
                <a:tc>
                  <a:txBody>
                    <a:bodyPr/>
                    <a:lstStyle/>
                    <a:p>
                      <a:r>
                        <a:rPr lang="el-GR" dirty="0" smtClean="0">
                          <a:latin typeface="+mn-lt"/>
                        </a:rPr>
                        <a:t>40</a:t>
                      </a:r>
                      <a:endParaRPr lang="el-GR" dirty="0">
                        <a:latin typeface="+mn-lt"/>
                      </a:endParaRPr>
                    </a:p>
                  </a:txBody>
                  <a:tcPr/>
                </a:tc>
                <a:tc>
                  <a:txBody>
                    <a:bodyPr/>
                    <a:lstStyle/>
                    <a:p>
                      <a:r>
                        <a:rPr lang="el-GR" dirty="0" smtClean="0">
                          <a:latin typeface="+mn-lt"/>
                        </a:rPr>
                        <a:t>Γ7</a:t>
                      </a:r>
                      <a:endParaRPr lang="el-GR" dirty="0">
                        <a:latin typeface="+mn-lt"/>
                      </a:endParaRPr>
                    </a:p>
                  </a:txBody>
                  <a:tcPr/>
                </a:tc>
              </a:tr>
              <a:tr h="318080">
                <a:tc>
                  <a:txBody>
                    <a:bodyPr/>
                    <a:lstStyle/>
                    <a:p>
                      <a:r>
                        <a:rPr lang="el-GR" dirty="0" smtClean="0">
                          <a:latin typeface="+mn-lt"/>
                        </a:rPr>
                        <a:t>50</a:t>
                      </a:r>
                      <a:endParaRPr lang="el-GR" dirty="0">
                        <a:latin typeface="+mn-lt"/>
                      </a:endParaRPr>
                    </a:p>
                  </a:txBody>
                  <a:tcPr/>
                </a:tc>
                <a:tc>
                  <a:txBody>
                    <a:bodyPr/>
                    <a:lstStyle/>
                    <a:p>
                      <a:r>
                        <a:rPr lang="el-GR" dirty="0" smtClean="0">
                          <a:latin typeface="+mn-lt"/>
                        </a:rPr>
                        <a:t>Γ6</a:t>
                      </a:r>
                      <a:endParaRPr lang="el-GR" dirty="0">
                        <a:latin typeface="+mn-lt"/>
                      </a:endParaRPr>
                    </a:p>
                  </a:txBody>
                  <a:tcPr/>
                </a:tc>
              </a:tr>
              <a:tr h="318080">
                <a:tc>
                  <a:txBody>
                    <a:bodyPr/>
                    <a:lstStyle/>
                    <a:p>
                      <a:r>
                        <a:rPr lang="el-GR" dirty="0" smtClean="0">
                          <a:latin typeface="+mn-lt"/>
                        </a:rPr>
                        <a:t>50</a:t>
                      </a:r>
                      <a:endParaRPr lang="el-GR" dirty="0">
                        <a:latin typeface="+mn-lt"/>
                      </a:endParaRPr>
                    </a:p>
                  </a:txBody>
                  <a:tcPr/>
                </a:tc>
                <a:tc>
                  <a:txBody>
                    <a:bodyPr/>
                    <a:lstStyle/>
                    <a:p>
                      <a:r>
                        <a:rPr lang="el-GR" dirty="0" smtClean="0">
                          <a:latin typeface="+mn-lt"/>
                        </a:rPr>
                        <a:t>Α3</a:t>
                      </a:r>
                      <a:endParaRPr lang="el-GR" dirty="0">
                        <a:latin typeface="+mn-lt"/>
                      </a:endParaRPr>
                    </a:p>
                  </a:txBody>
                  <a:tcPr/>
                </a:tc>
              </a:tr>
            </a:tbl>
          </a:graphicData>
        </a:graphic>
      </p:graphicFrame>
    </p:spTree>
    <p:extLst>
      <p:ext uri="{BB962C8B-B14F-4D97-AF65-F5344CB8AC3E}">
        <p14:creationId xmlns:p14="http://schemas.microsoft.com/office/powerpoint/2010/main" val="190577785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a:bodyPr>
          <a:lstStyle/>
          <a:p>
            <a:pPr eaLnBrk="1" hangingPunct="1"/>
            <a:r>
              <a:rPr lang="el-GR" altLang="el-GR" sz="3600" b="1" dirty="0" smtClean="0">
                <a:latin typeface="+mn-lt"/>
                <a:cs typeface="Arial" charset="0"/>
              </a:rPr>
              <a:t>Δημιουργία βάσεως δεδομένων</a:t>
            </a:r>
          </a:p>
        </p:txBody>
      </p:sp>
      <p:sp>
        <p:nvSpPr>
          <p:cNvPr id="26627" name="Rectangle 3"/>
          <p:cNvSpPr>
            <a:spLocks noGrp="1" noChangeArrowheads="1"/>
          </p:cNvSpPr>
          <p:nvPr>
            <p:ph idx="1"/>
          </p:nvPr>
        </p:nvSpPr>
        <p:spPr>
          <a:xfrm>
            <a:off x="457200" y="1196752"/>
            <a:ext cx="8229600" cy="5661248"/>
          </a:xfrm>
        </p:spPr>
        <p:txBody>
          <a:bodyPr>
            <a:normAutofit fontScale="92500" lnSpcReduction="10000"/>
          </a:bodyPr>
          <a:lstStyle/>
          <a:p>
            <a:pPr marL="0" indent="0" algn="just" eaLnBrk="1" hangingPunct="1">
              <a:buNone/>
            </a:pPr>
            <a:r>
              <a:rPr lang="el-GR" altLang="el-GR" sz="1900" dirty="0" smtClean="0">
                <a:cs typeface="Arial" charset="0"/>
              </a:rPr>
              <a:t>Για να δημιουργηθεί αυτό το σχήμα της βάσης δεδομένων μπορούμε να χρησιμοποιήσουμε τις παρακάτω δηλώσεις σε γλώσσα </a:t>
            </a:r>
            <a:r>
              <a:rPr lang="en-US" altLang="el-GR" sz="1900" dirty="0" smtClean="0">
                <a:cs typeface="Arial" charset="0"/>
              </a:rPr>
              <a:t>SQL</a:t>
            </a:r>
            <a:r>
              <a:rPr lang="el-GR" altLang="el-GR" sz="1900" dirty="0" smtClean="0">
                <a:cs typeface="Arial" charset="0"/>
              </a:rPr>
              <a:t> (χρήση </a:t>
            </a:r>
            <a:r>
              <a:rPr lang="en-US" altLang="el-GR" sz="1900" dirty="0" smtClean="0">
                <a:cs typeface="Arial" charset="0"/>
              </a:rPr>
              <a:t>ORACLE)</a:t>
            </a:r>
            <a:r>
              <a:rPr lang="el-GR" altLang="el-GR" sz="1900" dirty="0" smtClean="0">
                <a:cs typeface="Arial" charset="0"/>
              </a:rPr>
              <a:t>:</a:t>
            </a:r>
            <a:endParaRPr lang="en-US" altLang="el-GR" sz="1900" dirty="0" smtClean="0">
              <a:cs typeface="Times New Roman" pitchFamily="18" charset="0"/>
            </a:endParaRPr>
          </a:p>
          <a:p>
            <a:pPr marL="0" indent="0" algn="just" eaLnBrk="1" hangingPunct="1">
              <a:buNone/>
            </a:pPr>
            <a:r>
              <a:rPr lang="el-GR" altLang="el-GR" sz="1200" dirty="0" smtClean="0">
                <a:latin typeface="Arial" charset="0"/>
                <a:cs typeface="Arial" charset="0"/>
              </a:rPr>
              <a:t> </a:t>
            </a:r>
            <a:endParaRPr lang="en-US" altLang="el-GR" sz="1200" dirty="0" smtClean="0">
              <a:cs typeface="Times New Roman" pitchFamily="18" charset="0"/>
            </a:endParaRP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CREATE TABLE FOITHTES(EPWNYMO VARCHAR2(20) NOT NULL,</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ONOMA VARCHAR2(20) NOT NULL, </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ARITMHT NUMBER NOT NULL,    </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a:t>
            </a:r>
            <a:r>
              <a:rPr lang="el-GR" altLang="el-GR" sz="1300" dirty="0" smtClean="0">
                <a:latin typeface="Courier New" panose="02070309020205020404" pitchFamily="49" charset="0"/>
                <a:cs typeface="Courier New" panose="02070309020205020404" pitchFamily="49" charset="0"/>
              </a:rPr>
              <a:t>ΕΧΑΜΗΝΟ</a:t>
            </a:r>
            <a:r>
              <a:rPr lang="en-US" altLang="el-GR" sz="1300" dirty="0" smtClean="0">
                <a:latin typeface="Courier New" panose="02070309020205020404" pitchFamily="49" charset="0"/>
                <a:cs typeface="Courier New" panose="02070309020205020404" pitchFamily="49" charset="0"/>
              </a:rPr>
              <a:t> CHAR(3), PRIMARY KEY(ARITMHT));</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CREATE TABLE MATHIMATA(LEKTIKO VARCHAR2(20) NOT NULL,</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KWD_MAT NUMBER NOT NULL,</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PRIMARY KEY(KWD_MAT));</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CREATE TABLE EGGRAFES(KWD_MAT NUMBER NOT NULL,</a:t>
            </a:r>
            <a:r>
              <a:rPr lang="el-GR" altLang="el-GR" sz="1300" dirty="0" smtClean="0">
                <a:latin typeface="Courier New" panose="02070309020205020404" pitchFamily="49" charset="0"/>
                <a:cs typeface="Courier New" panose="02070309020205020404" pitchFamily="49" charset="0"/>
              </a:rPr>
              <a:t> </a:t>
            </a:r>
            <a:r>
              <a:rPr lang="en-US" altLang="el-GR" sz="1300" dirty="0" smtClean="0">
                <a:latin typeface="Courier New" panose="02070309020205020404" pitchFamily="49" charset="0"/>
                <a:cs typeface="Courier New" panose="02070309020205020404" pitchFamily="49" charset="0"/>
              </a:rPr>
              <a:t>                                          </a:t>
            </a:r>
            <a:r>
              <a:rPr lang="el-GR" altLang="el-GR" sz="1300" dirty="0" smtClean="0">
                <a:latin typeface="Courier New" panose="02070309020205020404" pitchFamily="49" charset="0"/>
                <a:cs typeface="Courier New" panose="02070309020205020404" pitchFamily="49" charset="0"/>
              </a:rPr>
              <a:t> </a:t>
            </a:r>
          </a:p>
          <a:p>
            <a:pPr marL="0" indent="0" algn="l" eaLnBrk="1" hangingPunct="1">
              <a:buNone/>
            </a:pPr>
            <a:r>
              <a:rPr lang="el-GR" altLang="el-GR" sz="1300" dirty="0" smtClean="0">
                <a:latin typeface="Courier New" panose="02070309020205020404" pitchFamily="49" charset="0"/>
                <a:cs typeface="Courier New" panose="02070309020205020404" pitchFamily="49" charset="0"/>
              </a:rPr>
              <a:t>                      </a:t>
            </a:r>
            <a:r>
              <a:rPr lang="en-US" altLang="el-GR" sz="1300" dirty="0" smtClean="0">
                <a:latin typeface="Courier New" panose="02070309020205020404" pitchFamily="49" charset="0"/>
                <a:cs typeface="Courier New" panose="02070309020205020404" pitchFamily="49" charset="0"/>
              </a:rPr>
              <a:t>ARITMHT NUMBER NOT NULL,                                          </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BATHMOS NUMBER,</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PRIMARY KEY(KWD_MAT, ARITMHT));</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CREATE TABLE KATHIGHTES(EPWNYMO_KAT VARCHAR2(20) NOT NULL,</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ONOMA_KAT VARCHAR2(20) NOT NULL,</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a:t>
            </a:r>
            <a:r>
              <a:rPr lang="de-DE" altLang="el-GR" sz="1300" dirty="0" smtClean="0">
                <a:latin typeface="Courier New" panose="02070309020205020404" pitchFamily="49" charset="0"/>
                <a:cs typeface="Courier New" panose="02070309020205020404" pitchFamily="49" charset="0"/>
              </a:rPr>
              <a:t>DIEFTH_KAT VARCHAR2(40),</a:t>
            </a:r>
            <a:endParaRPr lang="en-US" altLang="el-GR" sz="1300" dirty="0" smtClean="0">
              <a:latin typeface="Courier New" panose="02070309020205020404" pitchFamily="49" charset="0"/>
              <a:cs typeface="Courier New" panose="02070309020205020404" pitchFamily="49" charset="0"/>
            </a:endParaRPr>
          </a:p>
          <a:p>
            <a:pPr marL="0" indent="0" algn="l" eaLnBrk="1" hangingPunct="1">
              <a:buNone/>
            </a:pPr>
            <a:r>
              <a:rPr lang="de-DE" altLang="el-GR" sz="1300" dirty="0" smtClean="0">
                <a:latin typeface="Courier New" panose="02070309020205020404" pitchFamily="49" charset="0"/>
                <a:cs typeface="Courier New" panose="02070309020205020404" pitchFamily="49" charset="0"/>
              </a:rPr>
              <a:t>                                 </a:t>
            </a:r>
            <a:r>
              <a:rPr lang="en-US" altLang="el-GR" sz="1300" dirty="0" smtClean="0">
                <a:latin typeface="Courier New" panose="02070309020205020404" pitchFamily="49" charset="0"/>
                <a:cs typeface="Courier New" panose="02070309020205020404" pitchFamily="49" charset="0"/>
              </a:rPr>
              <a:t>ARITMHT_KAT NUMBER NOT NULL,                                          </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PRIMARY KEY(ARITMHT_KAT));</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CREATE TABLE DIDASKEI(KWD_MAT NUMBER NOT NULL,</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ARITMHT_KAT NUMBER NOT NULL,                                          </a:t>
            </a:r>
          </a:p>
          <a:p>
            <a:pPr marL="0" indent="0" algn="l" eaLnBrk="1" hangingPunct="1">
              <a:buNone/>
            </a:pPr>
            <a:r>
              <a:rPr lang="en-US" altLang="el-GR" sz="1300" dirty="0" smtClean="0">
                <a:latin typeface="Courier New" panose="02070309020205020404" pitchFamily="49" charset="0"/>
                <a:cs typeface="Courier New" panose="02070309020205020404" pitchFamily="49" charset="0"/>
              </a:rPr>
              <a:t>                     </a:t>
            </a:r>
            <a:r>
              <a:rPr lang="el-GR" altLang="el-GR" sz="1300" dirty="0" smtClean="0">
                <a:latin typeface="Courier New" panose="02070309020205020404" pitchFamily="49" charset="0"/>
                <a:cs typeface="Courier New" panose="02070309020205020404" pitchFamily="49" charset="0"/>
              </a:rPr>
              <a:t> </a:t>
            </a:r>
            <a:r>
              <a:rPr lang="en-US" altLang="el-GR" sz="1300" dirty="0" smtClean="0">
                <a:latin typeface="Courier New" panose="02070309020205020404" pitchFamily="49" charset="0"/>
                <a:cs typeface="Courier New" panose="02070309020205020404" pitchFamily="49" charset="0"/>
              </a:rPr>
              <a:t>PRIMARY KEY(KWD_MAT, ARITMHT_KAT));</a:t>
            </a:r>
            <a:r>
              <a:rPr lang="el-GR" altLang="el-GR" sz="1300" dirty="0" smtClean="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8120210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normAutofit/>
          </a:bodyPr>
          <a:lstStyle/>
          <a:p>
            <a:pPr eaLnBrk="1" hangingPunct="1"/>
            <a:r>
              <a:rPr lang="el-GR" altLang="el-GR" sz="3600" b="1" dirty="0" smtClean="0">
                <a:latin typeface="+mn-lt"/>
                <a:cs typeface="Arial" charset="0"/>
              </a:rPr>
              <a:t>Αποτέλεσμα εκτέλεσης εντολών</a:t>
            </a:r>
            <a:endParaRPr lang="el-GR" altLang="el-GR" sz="4400" dirty="0" smtClean="0">
              <a:latin typeface="+mn-lt"/>
              <a:cs typeface="Times New Roman" pitchFamily="18" charset="0"/>
            </a:endParaRPr>
          </a:p>
        </p:txBody>
      </p:sp>
      <p:sp>
        <p:nvSpPr>
          <p:cNvPr id="27651" name="Rectangle 3"/>
          <p:cNvSpPr>
            <a:spLocks noGrp="1" noChangeArrowheads="1"/>
          </p:cNvSpPr>
          <p:nvPr>
            <p:ph idx="1"/>
          </p:nvPr>
        </p:nvSpPr>
        <p:spPr>
          <a:xfrm>
            <a:off x="446112" y="1124744"/>
            <a:ext cx="8229600" cy="433611"/>
          </a:xfrm>
        </p:spPr>
        <p:txBody>
          <a:bodyPr>
            <a:normAutofit/>
          </a:bodyPr>
          <a:lstStyle/>
          <a:p>
            <a:pPr marL="0" indent="0" algn="l" eaLnBrk="1" hangingPunct="1">
              <a:buNone/>
            </a:pPr>
            <a:r>
              <a:rPr lang="el-GR" altLang="el-GR" sz="2000" dirty="0" smtClean="0">
                <a:cs typeface="Arial" charset="0"/>
              </a:rPr>
              <a:t>Δημιουργούνται πέντε άδειοι πίνακες:</a:t>
            </a:r>
            <a:endParaRPr lang="el-GR" altLang="el-GR" sz="2000" dirty="0" smtClean="0"/>
          </a:p>
        </p:txBody>
      </p:sp>
      <p:sp>
        <p:nvSpPr>
          <p:cNvPr id="27658" name="Text Box 140"/>
          <p:cNvSpPr txBox="1">
            <a:spLocks noChangeArrowheads="1"/>
          </p:cNvSpPr>
          <p:nvPr/>
        </p:nvSpPr>
        <p:spPr bwMode="auto">
          <a:xfrm>
            <a:off x="444760" y="1715120"/>
            <a:ext cx="1981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l-GR" altLang="el-GR" sz="1600" b="1" dirty="0">
                <a:latin typeface="+mn-lt"/>
              </a:rPr>
              <a:t>Πίνακας </a:t>
            </a:r>
            <a:r>
              <a:rPr lang="en-US" altLang="el-GR" sz="1600" b="1" dirty="0">
                <a:latin typeface="+mn-lt"/>
              </a:rPr>
              <a:t>FOITHTHS</a:t>
            </a:r>
            <a:endParaRPr lang="el-GR" altLang="el-GR" sz="1600" b="1" dirty="0">
              <a:latin typeface="+mn-lt"/>
            </a:endParaRPr>
          </a:p>
        </p:txBody>
      </p:sp>
      <p:sp>
        <p:nvSpPr>
          <p:cNvPr id="27659" name="Text Box 141"/>
          <p:cNvSpPr txBox="1">
            <a:spLocks noChangeArrowheads="1"/>
          </p:cNvSpPr>
          <p:nvPr/>
        </p:nvSpPr>
        <p:spPr bwMode="auto">
          <a:xfrm>
            <a:off x="444760" y="2585700"/>
            <a:ext cx="1981200"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l-GR" altLang="el-GR" sz="1600" b="1">
                <a:latin typeface="+mn-lt"/>
              </a:rPr>
              <a:t>Πίνακας </a:t>
            </a:r>
            <a:r>
              <a:rPr lang="en-US" altLang="el-GR" sz="1600" b="1">
                <a:latin typeface="+mn-lt"/>
              </a:rPr>
              <a:t>MATHIMATA</a:t>
            </a:r>
            <a:endParaRPr lang="el-GR" altLang="el-GR" sz="1600" b="1">
              <a:latin typeface="+mn-lt"/>
            </a:endParaRPr>
          </a:p>
        </p:txBody>
      </p:sp>
      <p:sp>
        <p:nvSpPr>
          <p:cNvPr id="27660" name="Text Box 142"/>
          <p:cNvSpPr txBox="1">
            <a:spLocks noChangeArrowheads="1"/>
          </p:cNvSpPr>
          <p:nvPr/>
        </p:nvSpPr>
        <p:spPr bwMode="auto">
          <a:xfrm>
            <a:off x="444760" y="3776807"/>
            <a:ext cx="1981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l-GR" altLang="el-GR" sz="1600" b="1" dirty="0">
                <a:latin typeface="+mn-lt"/>
              </a:rPr>
              <a:t>Πίνακας </a:t>
            </a:r>
            <a:r>
              <a:rPr lang="en-US" altLang="el-GR" sz="1600" b="1" dirty="0">
                <a:latin typeface="+mn-lt"/>
              </a:rPr>
              <a:t>EGGRAFES</a:t>
            </a:r>
            <a:endParaRPr lang="el-GR" altLang="el-GR" sz="1600" b="1" dirty="0">
              <a:latin typeface="+mn-lt"/>
            </a:endParaRPr>
          </a:p>
        </p:txBody>
      </p:sp>
      <p:sp>
        <p:nvSpPr>
          <p:cNvPr id="27661" name="Text Box 143"/>
          <p:cNvSpPr txBox="1">
            <a:spLocks noChangeArrowheads="1"/>
          </p:cNvSpPr>
          <p:nvPr/>
        </p:nvSpPr>
        <p:spPr bwMode="auto">
          <a:xfrm>
            <a:off x="444760" y="4756711"/>
            <a:ext cx="1981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l-GR" altLang="el-GR" sz="1600" b="1">
                <a:latin typeface="+mn-lt"/>
              </a:rPr>
              <a:t>Πίνακας </a:t>
            </a:r>
            <a:r>
              <a:rPr lang="en-US" altLang="el-GR" sz="1600" b="1">
                <a:latin typeface="+mn-lt"/>
              </a:rPr>
              <a:t>KATHIGHTES</a:t>
            </a:r>
            <a:endParaRPr lang="el-GR" altLang="el-GR" sz="1600" b="1">
              <a:latin typeface="+mn-lt"/>
            </a:endParaRPr>
          </a:p>
        </p:txBody>
      </p:sp>
      <p:sp>
        <p:nvSpPr>
          <p:cNvPr id="27662" name="Text Box 144"/>
          <p:cNvSpPr txBox="1">
            <a:spLocks noChangeArrowheads="1"/>
          </p:cNvSpPr>
          <p:nvPr/>
        </p:nvSpPr>
        <p:spPr bwMode="auto">
          <a:xfrm>
            <a:off x="444760" y="5758517"/>
            <a:ext cx="1981200"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l-GR" altLang="el-GR" sz="1600" b="1">
                <a:latin typeface="+mn-lt"/>
              </a:rPr>
              <a:t>Πίνακας </a:t>
            </a:r>
            <a:r>
              <a:rPr lang="en-US" altLang="el-GR" sz="1600" b="1">
                <a:latin typeface="+mn-lt"/>
              </a:rPr>
              <a:t>DIDASKEI</a:t>
            </a:r>
            <a:endParaRPr lang="el-GR" altLang="el-GR" sz="1600" b="1">
              <a:latin typeface="+mn-lt"/>
            </a:endParaRPr>
          </a:p>
        </p:txBody>
      </p:sp>
      <p:graphicFrame>
        <p:nvGraphicFramePr>
          <p:cNvPr id="2" name="Table 1"/>
          <p:cNvGraphicFramePr>
            <a:graphicFrameLocks noGrp="1"/>
          </p:cNvGraphicFramePr>
          <p:nvPr>
            <p:extLst>
              <p:ext uri="{D42A27DB-BD31-4B8C-83A1-F6EECF244321}">
                <p14:modId xmlns:p14="http://schemas.microsoft.com/office/powerpoint/2010/main" val="3966311832"/>
              </p:ext>
            </p:extLst>
          </p:nvPr>
        </p:nvGraphicFramePr>
        <p:xfrm>
          <a:off x="2771800" y="1549117"/>
          <a:ext cx="6096000" cy="670560"/>
        </p:xfrm>
        <a:graphic>
          <a:graphicData uri="http://schemas.openxmlformats.org/drawingml/2006/table">
            <a:tbl>
              <a:tblPr firstRow="1" bandRow="1">
                <a:tableStyleId>{5C22544A-7EE6-4342-B048-85BDC9FD1C3A}</a:tableStyleId>
              </a:tblPr>
              <a:tblGrid>
                <a:gridCol w="1524000"/>
                <a:gridCol w="1524000"/>
                <a:gridCol w="1524000"/>
                <a:gridCol w="1524000"/>
              </a:tblGrid>
              <a:tr h="1284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600" b="1" dirty="0" smtClean="0">
                          <a:solidFill>
                            <a:srgbClr val="FFFFFF"/>
                          </a:solidFill>
                          <a:latin typeface="+mn-lt"/>
                          <a:cs typeface="Arial" charset="0"/>
                        </a:rPr>
                        <a:t>EPWNYMO</a:t>
                      </a:r>
                      <a:r>
                        <a:rPr lang="el-GR" altLang="el-GR" sz="1600" b="1" dirty="0" smtClean="0">
                          <a:solidFill>
                            <a:srgbClr val="FFFFFF"/>
                          </a:solidFill>
                          <a:latin typeface="+mn-lt"/>
                          <a:cs typeface="Arial" charset="0"/>
                        </a:rPr>
                        <a:t> </a:t>
                      </a:r>
                      <a:endParaRPr lang="el-GR" sz="1600" dirty="0">
                        <a:latin typeface="+mn-lt"/>
                      </a:endParaRPr>
                    </a:p>
                  </a:txBody>
                  <a:tcPr>
                    <a:solidFill>
                      <a:srgbClr val="004B82"/>
                    </a:solidFill>
                  </a:tcPr>
                </a:tc>
                <a:tc>
                  <a:txBody>
                    <a:bodyPr/>
                    <a:lstStyle/>
                    <a:p>
                      <a:r>
                        <a:rPr lang="en-US" altLang="el-GR" sz="1600" b="1" dirty="0" smtClean="0">
                          <a:solidFill>
                            <a:srgbClr val="FFFFFF"/>
                          </a:solidFill>
                          <a:latin typeface="+mn-lt"/>
                          <a:cs typeface="Arial" charset="0"/>
                        </a:rPr>
                        <a:t>ONOMA</a:t>
                      </a:r>
                      <a:endParaRPr lang="el-GR" sz="16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600" b="1" dirty="0" smtClean="0">
                          <a:solidFill>
                            <a:srgbClr val="FFFFFF"/>
                          </a:solidFill>
                          <a:latin typeface="+mn-lt"/>
                          <a:cs typeface="Arial" charset="0"/>
                        </a:rPr>
                        <a:t>ARITMHT</a:t>
                      </a:r>
                      <a:endParaRPr lang="el-GR" sz="16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600" b="1" dirty="0" smtClean="0">
                          <a:solidFill>
                            <a:srgbClr val="FFFFFF"/>
                          </a:solidFill>
                          <a:latin typeface="+mn-lt"/>
                          <a:cs typeface="Arial" charset="0"/>
                        </a:rPr>
                        <a:t>EXAMHNO</a:t>
                      </a:r>
                      <a:endParaRPr lang="el-GR" sz="1600" dirty="0">
                        <a:latin typeface="+mn-lt"/>
                      </a:endParaRPr>
                    </a:p>
                  </a:txBody>
                  <a:tcPr>
                    <a:solidFill>
                      <a:srgbClr val="004B82"/>
                    </a:solidFill>
                  </a:tcPr>
                </a:tc>
              </a:tr>
              <a:tr h="128491">
                <a:tc>
                  <a:txBody>
                    <a:bodyPr/>
                    <a:lstStyle/>
                    <a:p>
                      <a:endParaRPr lang="el-GR" sz="1600" dirty="0">
                        <a:latin typeface="+mn-lt"/>
                      </a:endParaRPr>
                    </a:p>
                  </a:txBody>
                  <a:tcPr/>
                </a:tc>
                <a:tc>
                  <a:txBody>
                    <a:bodyPr/>
                    <a:lstStyle/>
                    <a:p>
                      <a:endParaRPr lang="el-GR" sz="1600">
                        <a:latin typeface="+mn-lt"/>
                      </a:endParaRPr>
                    </a:p>
                  </a:txBody>
                  <a:tcPr/>
                </a:tc>
                <a:tc>
                  <a:txBody>
                    <a:bodyPr/>
                    <a:lstStyle/>
                    <a:p>
                      <a:endParaRPr lang="el-GR" sz="1600">
                        <a:latin typeface="+mn-lt"/>
                      </a:endParaRPr>
                    </a:p>
                  </a:txBody>
                  <a:tcPr/>
                </a:tc>
                <a:tc>
                  <a:txBody>
                    <a:bodyPr/>
                    <a:lstStyle/>
                    <a:p>
                      <a:endParaRPr lang="el-GR" sz="1600" dirty="0">
                        <a:latin typeface="+mn-lt"/>
                      </a:endParaRPr>
                    </a:p>
                  </a:txBody>
                  <a:tcPr/>
                </a:tc>
              </a:tr>
            </a:tbl>
          </a:graphicData>
        </a:graphic>
      </p:graphicFrame>
      <p:graphicFrame>
        <p:nvGraphicFramePr>
          <p:cNvPr id="146" name="Table 145"/>
          <p:cNvGraphicFramePr>
            <a:graphicFrameLocks noGrp="1"/>
          </p:cNvGraphicFramePr>
          <p:nvPr>
            <p:extLst>
              <p:ext uri="{D42A27DB-BD31-4B8C-83A1-F6EECF244321}">
                <p14:modId xmlns:p14="http://schemas.microsoft.com/office/powerpoint/2010/main" val="3899045746"/>
              </p:ext>
            </p:extLst>
          </p:nvPr>
        </p:nvGraphicFramePr>
        <p:xfrm>
          <a:off x="2748428" y="2563703"/>
          <a:ext cx="3048000" cy="670560"/>
        </p:xfrm>
        <a:graphic>
          <a:graphicData uri="http://schemas.openxmlformats.org/drawingml/2006/table">
            <a:tbl>
              <a:tblPr firstRow="1" bandRow="1">
                <a:tableStyleId>{5C22544A-7EE6-4342-B048-85BDC9FD1C3A}</a:tableStyleId>
              </a:tblPr>
              <a:tblGrid>
                <a:gridCol w="1524000"/>
                <a:gridCol w="1524000"/>
              </a:tblGrid>
              <a:tr h="1284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600" b="1" dirty="0" smtClean="0">
                          <a:solidFill>
                            <a:srgbClr val="FFFFFF"/>
                          </a:solidFill>
                          <a:latin typeface="+mn-lt"/>
                          <a:cs typeface="Arial" charset="0"/>
                        </a:rPr>
                        <a:t>LEKTIKA</a:t>
                      </a:r>
                      <a:endParaRPr lang="el-GR" sz="1600" dirty="0">
                        <a:latin typeface="+mn-lt"/>
                      </a:endParaRPr>
                    </a:p>
                  </a:txBody>
                  <a:tcPr>
                    <a:solidFill>
                      <a:srgbClr val="004B82"/>
                    </a:solidFill>
                  </a:tcPr>
                </a:tc>
                <a:tc>
                  <a:txBody>
                    <a:bodyPr/>
                    <a:lstStyle/>
                    <a:p>
                      <a:pPr algn="ctr" eaLnBrk="1" hangingPunct="1"/>
                      <a:r>
                        <a:rPr lang="en-US" altLang="el-GR" sz="1600" b="1" dirty="0" smtClean="0">
                          <a:solidFill>
                            <a:srgbClr val="FFFFFF"/>
                          </a:solidFill>
                          <a:latin typeface="+mn-lt"/>
                          <a:cs typeface="Arial" charset="0"/>
                        </a:rPr>
                        <a:t>KWD_MAT</a:t>
                      </a:r>
                      <a:endParaRPr lang="en-US" altLang="el-GR" sz="1600" dirty="0">
                        <a:latin typeface="+mn-lt"/>
                        <a:cs typeface="Times New Roman" pitchFamily="18" charset="0"/>
                      </a:endParaRPr>
                    </a:p>
                  </a:txBody>
                  <a:tcPr>
                    <a:solidFill>
                      <a:srgbClr val="004B82"/>
                    </a:solidFill>
                  </a:tcPr>
                </a:tc>
              </a:tr>
              <a:tr h="128491">
                <a:tc>
                  <a:txBody>
                    <a:bodyPr/>
                    <a:lstStyle/>
                    <a:p>
                      <a:endParaRPr lang="el-GR" sz="1600" dirty="0">
                        <a:latin typeface="+mn-lt"/>
                      </a:endParaRPr>
                    </a:p>
                  </a:txBody>
                  <a:tcPr/>
                </a:tc>
                <a:tc>
                  <a:txBody>
                    <a:bodyPr/>
                    <a:lstStyle/>
                    <a:p>
                      <a:endParaRPr lang="el-GR" sz="1600" dirty="0">
                        <a:latin typeface="+mn-lt"/>
                      </a:endParaRPr>
                    </a:p>
                  </a:txBody>
                  <a:tcPr/>
                </a:tc>
              </a:tr>
            </a:tbl>
          </a:graphicData>
        </a:graphic>
      </p:graphicFrame>
      <p:graphicFrame>
        <p:nvGraphicFramePr>
          <p:cNvPr id="147" name="Table 146"/>
          <p:cNvGraphicFramePr>
            <a:graphicFrameLocks noGrp="1"/>
          </p:cNvGraphicFramePr>
          <p:nvPr>
            <p:extLst>
              <p:ext uri="{D42A27DB-BD31-4B8C-83A1-F6EECF244321}">
                <p14:modId xmlns:p14="http://schemas.microsoft.com/office/powerpoint/2010/main" val="3122742318"/>
              </p:ext>
            </p:extLst>
          </p:nvPr>
        </p:nvGraphicFramePr>
        <p:xfrm>
          <a:off x="2748428" y="3573016"/>
          <a:ext cx="4572000" cy="670560"/>
        </p:xfrm>
        <a:graphic>
          <a:graphicData uri="http://schemas.openxmlformats.org/drawingml/2006/table">
            <a:tbl>
              <a:tblPr firstRow="1" bandRow="1">
                <a:tableStyleId>{5C22544A-7EE6-4342-B048-85BDC9FD1C3A}</a:tableStyleId>
              </a:tblPr>
              <a:tblGrid>
                <a:gridCol w="1524000"/>
                <a:gridCol w="1524000"/>
                <a:gridCol w="1524000"/>
              </a:tblGrid>
              <a:tr h="128491">
                <a:tc>
                  <a:txBody>
                    <a:bodyPr/>
                    <a:lstStyle/>
                    <a:p>
                      <a:pPr algn="ctr" eaLnBrk="1" hangingPunct="1"/>
                      <a:r>
                        <a:rPr lang="de-DE" altLang="el-GR" sz="1600" b="1" dirty="0" smtClean="0">
                          <a:solidFill>
                            <a:srgbClr val="FFFFFF"/>
                          </a:solidFill>
                          <a:latin typeface="+mn-lt"/>
                          <a:cs typeface="Arial" charset="0"/>
                        </a:rPr>
                        <a:t>ARITMHT</a:t>
                      </a:r>
                      <a:endParaRPr lang="en-US" altLang="el-GR" sz="1600" dirty="0">
                        <a:latin typeface="+mn-lt"/>
                        <a:cs typeface="Times New Roman" pitchFamily="18" charset="0"/>
                      </a:endParaRPr>
                    </a:p>
                  </a:txBody>
                  <a:tcPr>
                    <a:solidFill>
                      <a:srgbClr val="004B82"/>
                    </a:solidFill>
                  </a:tcPr>
                </a:tc>
                <a:tc>
                  <a:txBody>
                    <a:bodyPr/>
                    <a:lstStyle/>
                    <a:p>
                      <a:pPr algn="ctr" eaLnBrk="1" hangingPunct="1"/>
                      <a:r>
                        <a:rPr lang="de-DE" altLang="el-GR" sz="1600" b="1" dirty="0" smtClean="0">
                          <a:solidFill>
                            <a:srgbClr val="FFFFFF"/>
                          </a:solidFill>
                          <a:latin typeface="+mn-lt"/>
                          <a:cs typeface="Arial" charset="0"/>
                        </a:rPr>
                        <a:t>KWD_MAT</a:t>
                      </a:r>
                      <a:endParaRPr lang="en-US" altLang="el-GR" sz="1600" dirty="0">
                        <a:latin typeface="+mn-lt"/>
                        <a:cs typeface="Times New Roman" pitchFamily="18" charset="0"/>
                      </a:endParaRPr>
                    </a:p>
                  </a:txBody>
                  <a:tcPr>
                    <a:solidFill>
                      <a:srgbClr val="004B82"/>
                    </a:solidFill>
                  </a:tcPr>
                </a:tc>
                <a:tc>
                  <a:txBody>
                    <a:bodyPr/>
                    <a:lstStyle/>
                    <a:p>
                      <a:pPr algn="ctr" eaLnBrk="1" hangingPunct="1"/>
                      <a:r>
                        <a:rPr lang="de-DE" altLang="el-GR" sz="1600" b="1" dirty="0" smtClean="0">
                          <a:solidFill>
                            <a:srgbClr val="FFFFFF"/>
                          </a:solidFill>
                          <a:latin typeface="+mn-lt"/>
                          <a:cs typeface="Arial" charset="0"/>
                        </a:rPr>
                        <a:t>BATHMOS</a:t>
                      </a:r>
                      <a:endParaRPr lang="en-US" altLang="el-GR" sz="1600" dirty="0">
                        <a:latin typeface="+mn-lt"/>
                        <a:cs typeface="Times New Roman" pitchFamily="18" charset="0"/>
                      </a:endParaRPr>
                    </a:p>
                  </a:txBody>
                  <a:tcPr>
                    <a:solidFill>
                      <a:srgbClr val="004B82"/>
                    </a:solidFill>
                  </a:tcPr>
                </a:tc>
              </a:tr>
              <a:tr h="128491">
                <a:tc>
                  <a:txBody>
                    <a:bodyPr/>
                    <a:lstStyle/>
                    <a:p>
                      <a:endParaRPr lang="el-GR" sz="1600" dirty="0">
                        <a:latin typeface="+mn-lt"/>
                      </a:endParaRPr>
                    </a:p>
                  </a:txBody>
                  <a:tcPr/>
                </a:tc>
                <a:tc>
                  <a:txBody>
                    <a:bodyPr/>
                    <a:lstStyle/>
                    <a:p>
                      <a:endParaRPr lang="el-GR" sz="1600">
                        <a:latin typeface="+mn-lt"/>
                      </a:endParaRPr>
                    </a:p>
                  </a:txBody>
                  <a:tcPr/>
                </a:tc>
                <a:tc>
                  <a:txBody>
                    <a:bodyPr/>
                    <a:lstStyle/>
                    <a:p>
                      <a:endParaRPr lang="el-GR" sz="1600" dirty="0">
                        <a:latin typeface="+mn-lt"/>
                      </a:endParaRPr>
                    </a:p>
                  </a:txBody>
                  <a:tcPr/>
                </a:tc>
              </a:tr>
            </a:tbl>
          </a:graphicData>
        </a:graphic>
      </p:graphicFrame>
      <p:graphicFrame>
        <p:nvGraphicFramePr>
          <p:cNvPr id="148" name="Table 147"/>
          <p:cNvGraphicFramePr>
            <a:graphicFrameLocks noGrp="1"/>
          </p:cNvGraphicFramePr>
          <p:nvPr>
            <p:extLst>
              <p:ext uri="{D42A27DB-BD31-4B8C-83A1-F6EECF244321}">
                <p14:modId xmlns:p14="http://schemas.microsoft.com/office/powerpoint/2010/main" val="4208509444"/>
              </p:ext>
            </p:extLst>
          </p:nvPr>
        </p:nvGraphicFramePr>
        <p:xfrm>
          <a:off x="2748428" y="4584402"/>
          <a:ext cx="6336408" cy="670560"/>
        </p:xfrm>
        <a:graphic>
          <a:graphicData uri="http://schemas.openxmlformats.org/drawingml/2006/table">
            <a:tbl>
              <a:tblPr firstRow="1" bandRow="1">
                <a:tableStyleId>{5C22544A-7EE6-4342-B048-85BDC9FD1C3A}</a:tableStyleId>
              </a:tblPr>
              <a:tblGrid>
                <a:gridCol w="1584102"/>
                <a:gridCol w="1584102"/>
                <a:gridCol w="1584102"/>
                <a:gridCol w="1584102"/>
              </a:tblGrid>
              <a:tr h="128491">
                <a:tc>
                  <a:txBody>
                    <a:bodyPr/>
                    <a:lstStyle/>
                    <a:p>
                      <a:pPr algn="ctr" eaLnBrk="1" hangingPunct="1"/>
                      <a:r>
                        <a:rPr lang="en-US" altLang="el-GR" sz="1600" b="1" dirty="0" smtClean="0">
                          <a:solidFill>
                            <a:srgbClr val="FFFFFF"/>
                          </a:solidFill>
                          <a:latin typeface="+mn-lt"/>
                          <a:cs typeface="Arial" charset="0"/>
                        </a:rPr>
                        <a:t>EPWNYMO_KAT</a:t>
                      </a:r>
                      <a:endParaRPr lang="en-US" altLang="el-GR" sz="1600" dirty="0">
                        <a:latin typeface="+mn-lt"/>
                        <a:cs typeface="Times New Roman" pitchFamily="18" charset="0"/>
                      </a:endParaRPr>
                    </a:p>
                  </a:txBody>
                  <a:tcPr>
                    <a:solidFill>
                      <a:srgbClr val="004B82"/>
                    </a:solidFill>
                  </a:tcPr>
                </a:tc>
                <a:tc>
                  <a:txBody>
                    <a:bodyPr/>
                    <a:lstStyle/>
                    <a:p>
                      <a:pPr algn="ctr" eaLnBrk="1" hangingPunct="1"/>
                      <a:r>
                        <a:rPr lang="en-US" altLang="el-GR" sz="1600" b="1" dirty="0" smtClean="0">
                          <a:solidFill>
                            <a:srgbClr val="FFFFFF"/>
                          </a:solidFill>
                          <a:latin typeface="+mn-lt"/>
                          <a:cs typeface="Arial" charset="0"/>
                        </a:rPr>
                        <a:t>ONOMA_KAT</a:t>
                      </a:r>
                      <a:endParaRPr lang="en-US" altLang="el-GR" sz="1600" dirty="0">
                        <a:latin typeface="+mn-lt"/>
                        <a:cs typeface="Times New Roman" pitchFamily="18" charset="0"/>
                      </a:endParaRPr>
                    </a:p>
                  </a:txBody>
                  <a:tcPr>
                    <a:solidFill>
                      <a:srgbClr val="004B82"/>
                    </a:solidFill>
                  </a:tcPr>
                </a:tc>
                <a:tc>
                  <a:txBody>
                    <a:bodyPr/>
                    <a:lstStyle/>
                    <a:p>
                      <a:pPr algn="ctr" eaLnBrk="1" hangingPunct="1"/>
                      <a:r>
                        <a:rPr lang="de-DE" altLang="el-GR" sz="1600" b="1" dirty="0" smtClean="0">
                          <a:solidFill>
                            <a:srgbClr val="FFFFFF"/>
                          </a:solidFill>
                          <a:latin typeface="+mn-lt"/>
                          <a:cs typeface="Arial" charset="0"/>
                        </a:rPr>
                        <a:t>DIEFTH_KAT</a:t>
                      </a:r>
                      <a:endParaRPr lang="en-US" altLang="el-GR" sz="1600" dirty="0">
                        <a:latin typeface="+mn-lt"/>
                        <a:cs typeface="Times New Roman" pitchFamily="18" charset="0"/>
                      </a:endParaRPr>
                    </a:p>
                  </a:txBody>
                  <a:tcPr>
                    <a:solidFill>
                      <a:srgbClr val="004B82"/>
                    </a:solidFill>
                  </a:tcPr>
                </a:tc>
                <a:tc>
                  <a:txBody>
                    <a:bodyPr/>
                    <a:lstStyle/>
                    <a:p>
                      <a:pPr algn="ctr" eaLnBrk="1" hangingPunct="1"/>
                      <a:r>
                        <a:rPr lang="de-DE" altLang="el-GR" sz="1600" b="1" dirty="0" smtClean="0">
                          <a:solidFill>
                            <a:srgbClr val="FFFFFF"/>
                          </a:solidFill>
                          <a:latin typeface="+mn-lt"/>
                          <a:cs typeface="Arial" charset="0"/>
                        </a:rPr>
                        <a:t>ARMHT_KAT</a:t>
                      </a:r>
                      <a:endParaRPr lang="en-US" altLang="el-GR" sz="1600" dirty="0">
                        <a:latin typeface="+mn-lt"/>
                        <a:cs typeface="Times New Roman" pitchFamily="18" charset="0"/>
                      </a:endParaRPr>
                    </a:p>
                  </a:txBody>
                  <a:tcPr>
                    <a:solidFill>
                      <a:srgbClr val="004B82"/>
                    </a:solidFill>
                  </a:tcPr>
                </a:tc>
              </a:tr>
              <a:tr h="128491">
                <a:tc>
                  <a:txBody>
                    <a:bodyPr/>
                    <a:lstStyle/>
                    <a:p>
                      <a:endParaRPr lang="el-GR" sz="1600" dirty="0">
                        <a:latin typeface="+mn-lt"/>
                      </a:endParaRPr>
                    </a:p>
                  </a:txBody>
                  <a:tcPr/>
                </a:tc>
                <a:tc>
                  <a:txBody>
                    <a:bodyPr/>
                    <a:lstStyle/>
                    <a:p>
                      <a:endParaRPr lang="el-GR" sz="1600">
                        <a:latin typeface="+mn-lt"/>
                      </a:endParaRPr>
                    </a:p>
                  </a:txBody>
                  <a:tcPr/>
                </a:tc>
                <a:tc>
                  <a:txBody>
                    <a:bodyPr/>
                    <a:lstStyle/>
                    <a:p>
                      <a:endParaRPr lang="el-GR" sz="1600">
                        <a:latin typeface="+mn-lt"/>
                      </a:endParaRPr>
                    </a:p>
                  </a:txBody>
                  <a:tcPr/>
                </a:tc>
                <a:tc>
                  <a:txBody>
                    <a:bodyPr/>
                    <a:lstStyle/>
                    <a:p>
                      <a:endParaRPr lang="el-GR" sz="1600" dirty="0">
                        <a:latin typeface="+mn-lt"/>
                      </a:endParaRPr>
                    </a:p>
                  </a:txBody>
                  <a:tcPr/>
                </a:tc>
              </a:tr>
            </a:tbl>
          </a:graphicData>
        </a:graphic>
      </p:graphicFrame>
      <p:graphicFrame>
        <p:nvGraphicFramePr>
          <p:cNvPr id="149" name="Table 148"/>
          <p:cNvGraphicFramePr>
            <a:graphicFrameLocks noGrp="1"/>
          </p:cNvGraphicFramePr>
          <p:nvPr>
            <p:extLst>
              <p:ext uri="{D42A27DB-BD31-4B8C-83A1-F6EECF244321}">
                <p14:modId xmlns:p14="http://schemas.microsoft.com/office/powerpoint/2010/main" val="421978937"/>
              </p:ext>
            </p:extLst>
          </p:nvPr>
        </p:nvGraphicFramePr>
        <p:xfrm>
          <a:off x="2748428" y="5572056"/>
          <a:ext cx="3048000" cy="670560"/>
        </p:xfrm>
        <a:graphic>
          <a:graphicData uri="http://schemas.openxmlformats.org/drawingml/2006/table">
            <a:tbl>
              <a:tblPr firstRow="1" bandRow="1">
                <a:tableStyleId>{5C22544A-7EE6-4342-B048-85BDC9FD1C3A}</a:tableStyleId>
              </a:tblPr>
              <a:tblGrid>
                <a:gridCol w="1524000"/>
                <a:gridCol w="1524000"/>
              </a:tblGrid>
              <a:tr h="128491">
                <a:tc>
                  <a:txBody>
                    <a:bodyPr/>
                    <a:lstStyle/>
                    <a:p>
                      <a:pPr algn="ctr" eaLnBrk="1" hangingPunct="1"/>
                      <a:r>
                        <a:rPr lang="de-DE" altLang="el-GR" sz="1600" b="1" dirty="0" smtClean="0">
                          <a:solidFill>
                            <a:srgbClr val="FFFFFF"/>
                          </a:solidFill>
                          <a:latin typeface="+mn-lt"/>
                          <a:cs typeface="Arial" charset="0"/>
                        </a:rPr>
                        <a:t>ARITMHT_KAT</a:t>
                      </a:r>
                      <a:endParaRPr lang="en-US" altLang="el-GR" sz="1600" dirty="0">
                        <a:latin typeface="+mn-lt"/>
                        <a:cs typeface="Times New Roman" pitchFamily="18" charset="0"/>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el-GR" sz="1600" b="1" dirty="0" smtClean="0">
                          <a:solidFill>
                            <a:srgbClr val="FFFFFF"/>
                          </a:solidFill>
                          <a:latin typeface="+mn-lt"/>
                          <a:cs typeface="Arial" charset="0"/>
                        </a:rPr>
                        <a:t>KWD</a:t>
                      </a:r>
                      <a:r>
                        <a:rPr lang="el-GR" altLang="el-GR" sz="1600" b="1" dirty="0" smtClean="0">
                          <a:solidFill>
                            <a:srgbClr val="FFFFFF"/>
                          </a:solidFill>
                          <a:latin typeface="+mn-lt"/>
                          <a:cs typeface="Arial" charset="0"/>
                        </a:rPr>
                        <a:t>_</a:t>
                      </a:r>
                      <a:r>
                        <a:rPr lang="en-US" altLang="el-GR" sz="1600" b="1" dirty="0" smtClean="0">
                          <a:solidFill>
                            <a:srgbClr val="FFFFFF"/>
                          </a:solidFill>
                          <a:latin typeface="+mn-lt"/>
                          <a:cs typeface="Arial" charset="0"/>
                        </a:rPr>
                        <a:t>MAT</a:t>
                      </a:r>
                      <a:endParaRPr lang="en-US" altLang="el-GR" sz="1600" dirty="0">
                        <a:latin typeface="+mn-lt"/>
                        <a:cs typeface="Times New Roman" pitchFamily="18" charset="0"/>
                      </a:endParaRPr>
                    </a:p>
                  </a:txBody>
                  <a:tcPr>
                    <a:solidFill>
                      <a:srgbClr val="004B82"/>
                    </a:solidFill>
                  </a:tcPr>
                </a:tc>
              </a:tr>
              <a:tr h="128491">
                <a:tc>
                  <a:txBody>
                    <a:bodyPr/>
                    <a:lstStyle/>
                    <a:p>
                      <a:endParaRPr lang="el-GR" sz="1600" dirty="0">
                        <a:latin typeface="+mn-lt"/>
                      </a:endParaRPr>
                    </a:p>
                  </a:txBody>
                  <a:tcPr/>
                </a:tc>
                <a:tc>
                  <a:txBody>
                    <a:bodyPr/>
                    <a:lstStyle/>
                    <a:p>
                      <a:endParaRPr lang="el-GR" sz="1600" dirty="0">
                        <a:latin typeface="+mn-lt"/>
                      </a:endParaRPr>
                    </a:p>
                  </a:txBody>
                  <a:tcPr/>
                </a:tc>
              </a:tr>
            </a:tbl>
          </a:graphicData>
        </a:graphic>
      </p:graphicFrame>
    </p:spTree>
    <p:extLst>
      <p:ext uri="{BB962C8B-B14F-4D97-AF65-F5344CB8AC3E}">
        <p14:creationId xmlns:p14="http://schemas.microsoft.com/office/powerpoint/2010/main" val="152032809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Πρώτη αναφορά στην Εισαγωγή </a:t>
            </a:r>
            <a:r>
              <a:rPr lang="el-GR" dirty="0" smtClean="0"/>
              <a:t>στοιχείων</a:t>
            </a:r>
            <a:endParaRPr lang="el-GR" dirty="0"/>
          </a:p>
        </p:txBody>
      </p:sp>
      <p:sp>
        <p:nvSpPr>
          <p:cNvPr id="28674" name="Rectangle 4"/>
          <p:cNvSpPr>
            <a:spLocks noGrp="1" noChangeArrowheads="1"/>
          </p:cNvSpPr>
          <p:nvPr>
            <p:ph idx="1"/>
          </p:nvPr>
        </p:nvSpPr>
        <p:spPr>
          <a:noFill/>
        </p:spPr>
        <p:txBody>
          <a:bodyPr/>
          <a:lstStyle/>
          <a:p>
            <a:pPr marL="0" indent="0" algn="l" eaLnBrk="1" hangingPunct="1">
              <a:buNone/>
            </a:pPr>
            <a:r>
              <a:rPr lang="en-US" altLang="el-GR" sz="1400" dirty="0" smtClean="0">
                <a:latin typeface="Courier New" panose="02070309020205020404" pitchFamily="49" charset="0"/>
                <a:cs typeface="Courier New" panose="02070309020205020404" pitchFamily="49" charset="0"/>
              </a:rPr>
              <a:t>INSERT INTO KATHIGHTES(EPWNYMO_KAT,  ONOMA_KAT,</a:t>
            </a:r>
          </a:p>
          <a:p>
            <a:pPr marL="0" indent="0" algn="l" eaLnBrk="1" hangingPunct="1">
              <a:buNone/>
            </a:pPr>
            <a:r>
              <a:rPr lang="en-US" altLang="el-GR" sz="1400" dirty="0" smtClean="0">
                <a:latin typeface="Courier New" panose="02070309020205020404" pitchFamily="49" charset="0"/>
                <a:cs typeface="Courier New" panose="02070309020205020404" pitchFamily="49" charset="0"/>
              </a:rPr>
              <a:t>                                      </a:t>
            </a:r>
            <a:r>
              <a:rPr lang="de-DE" altLang="el-GR" sz="1400" dirty="0" smtClean="0">
                <a:latin typeface="Courier New" panose="02070309020205020404" pitchFamily="49" charset="0"/>
                <a:cs typeface="Courier New" panose="02070309020205020404" pitchFamily="49" charset="0"/>
              </a:rPr>
              <a:t>DIEFTH_KAT,  ARITMHT_KAT) </a:t>
            </a:r>
            <a:endParaRPr lang="en-US" altLang="el-GR" sz="1400" dirty="0" smtClean="0">
              <a:latin typeface="Courier New" panose="02070309020205020404" pitchFamily="49" charset="0"/>
              <a:cs typeface="Courier New" panose="02070309020205020404" pitchFamily="49" charset="0"/>
            </a:endParaRPr>
          </a:p>
          <a:p>
            <a:pPr marL="0" indent="0" algn="just" eaLnBrk="1" hangingPunct="1">
              <a:buNone/>
            </a:pPr>
            <a:r>
              <a:rPr lang="de-DE" altLang="el-GR" sz="1400" dirty="0" smtClean="0">
                <a:latin typeface="Courier New" panose="02070309020205020404" pitchFamily="49" charset="0"/>
                <a:cs typeface="Courier New" panose="02070309020205020404" pitchFamily="49" charset="0"/>
              </a:rPr>
              <a:t>        </a:t>
            </a:r>
            <a:r>
              <a:rPr lang="en-US" altLang="el-GR" sz="1400" dirty="0" smtClean="0">
                <a:latin typeface="Courier New" panose="02070309020205020404" pitchFamily="49" charset="0"/>
                <a:cs typeface="Courier New" panose="02070309020205020404" pitchFamily="49" charset="0"/>
              </a:rPr>
              <a:t>VALUES (‘</a:t>
            </a:r>
            <a:r>
              <a:rPr lang="en-US" altLang="el-GR" sz="1400" dirty="0" err="1" smtClean="0">
                <a:latin typeface="Courier New" panose="02070309020205020404" pitchFamily="49" charset="0"/>
                <a:cs typeface="Courier New" panose="02070309020205020404" pitchFamily="49" charset="0"/>
              </a:rPr>
              <a:t>Codd</a:t>
            </a:r>
            <a:r>
              <a:rPr lang="en-US" altLang="el-GR" sz="1400" dirty="0" smtClean="0">
                <a:latin typeface="Courier New" panose="02070309020205020404" pitchFamily="49" charset="0"/>
                <a:cs typeface="Courier New" panose="02070309020205020404" pitchFamily="49" charset="0"/>
              </a:rPr>
              <a:t>’, ‘Ted’, ‘Mass.’, 10); </a:t>
            </a:r>
          </a:p>
          <a:p>
            <a:pPr marL="0" indent="0" algn="just" eaLnBrk="1" hangingPunct="1">
              <a:buNone/>
            </a:pPr>
            <a:r>
              <a:rPr lang="en-US" altLang="el-GR" sz="1400" dirty="0" smtClean="0">
                <a:latin typeface="Courier New" panose="02070309020205020404" pitchFamily="49" charset="0"/>
                <a:cs typeface="Courier New" panose="02070309020205020404" pitchFamily="49" charset="0"/>
              </a:rPr>
              <a:t>INSERT INTO KATHIGHTES  VALUES (‘Ullman’, ‘Jeffrey’, ‘Calif.’, 20); </a:t>
            </a:r>
          </a:p>
          <a:p>
            <a:pPr marL="0" indent="0" algn="l" eaLnBrk="1" hangingPunct="1">
              <a:buNone/>
            </a:pPr>
            <a:r>
              <a:rPr lang="el-GR" altLang="el-GR" sz="1400" dirty="0" smtClean="0">
                <a:latin typeface="Courier New" panose="02070309020205020404" pitchFamily="49" charset="0"/>
                <a:cs typeface="Courier New" panose="02070309020205020404" pitchFamily="49" charset="0"/>
              </a:rPr>
              <a:t>κ.τ.λ. </a:t>
            </a:r>
          </a:p>
        </p:txBody>
      </p:sp>
    </p:spTree>
    <p:extLst>
      <p:ext uri="{BB962C8B-B14F-4D97-AF65-F5344CB8AC3E}">
        <p14:creationId xmlns:p14="http://schemas.microsoft.com/office/powerpoint/2010/main" val="341166301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224136"/>
          </a:xfrm>
        </p:spPr>
        <p:txBody>
          <a:bodyPr>
            <a:normAutofit fontScale="90000"/>
          </a:bodyPr>
          <a:lstStyle/>
          <a:p>
            <a:r>
              <a:rPr lang="el-GR" dirty="0" smtClean="0">
                <a:solidFill>
                  <a:schemeClr val="accent4"/>
                </a:solidFill>
              </a:rPr>
              <a:t>Σχεδίαση και υλοποίηση </a:t>
            </a:r>
            <a:br>
              <a:rPr lang="el-GR" dirty="0" smtClean="0">
                <a:solidFill>
                  <a:schemeClr val="accent4"/>
                </a:solidFill>
              </a:rPr>
            </a:br>
            <a:r>
              <a:rPr lang="el-GR" dirty="0" smtClean="0">
                <a:solidFill>
                  <a:schemeClr val="accent4"/>
                </a:solidFill>
              </a:rPr>
              <a:t>σχεσιακών βάσεων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27</a:t>
            </a:fld>
            <a:endParaRPr lang="el-GR"/>
          </a:p>
        </p:txBody>
      </p:sp>
      <p:sp>
        <p:nvSpPr>
          <p:cNvPr id="3" name="Rectangle 2"/>
          <p:cNvSpPr/>
          <p:nvPr/>
        </p:nvSpPr>
        <p:spPr>
          <a:xfrm>
            <a:off x="0" y="1340768"/>
            <a:ext cx="8244408" cy="4770537"/>
          </a:xfrm>
          <a:prstGeom prst="rect">
            <a:avLst/>
          </a:prstGeom>
        </p:spPr>
        <p:txBody>
          <a:bodyPr wrap="square">
            <a:spAutoFit/>
          </a:bodyPr>
          <a:lstStyle/>
          <a:p>
            <a:r>
              <a:rPr lang="el-GR" altLang="el-GR" sz="2400" b="1" dirty="0" smtClean="0">
                <a:solidFill>
                  <a:schemeClr val="accent4"/>
                </a:solidFill>
                <a:cs typeface="Arial" charset="0"/>
              </a:rPr>
              <a:t>        Πρέπει να μάθετε τις βασικές έννοιες</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a:r>
              <a:rPr lang="en-US" sz="2000" dirty="0" smtClean="0"/>
              <a:t>1) </a:t>
            </a:r>
            <a:r>
              <a:rPr lang="el-GR" sz="2000" dirty="0" smtClean="0"/>
              <a:t>Πλεονασμοί (</a:t>
            </a:r>
            <a:r>
              <a:rPr lang="en-US" sz="2000" dirty="0" smtClean="0"/>
              <a:t>redundancies). </a:t>
            </a:r>
            <a:r>
              <a:rPr lang="el-GR" sz="2000" dirty="0" smtClean="0"/>
              <a:t>Πρέπει να αποφεύγουμε να επαναλαμβάνουμε τις ίδιες στήλες στους πίνακές εκτός αν οι στήλες είναι απαραίτητες για να συνδέονται μέσω αυτών τα δεδομένα των πινάκων. Σε επόμενα μαθήματα θα μας απασχολήσεις το αντικείμενο της καλής σχεδίασης της βάσης. </a:t>
            </a:r>
          </a:p>
          <a:p>
            <a:pPr marL="357188"/>
            <a:r>
              <a:rPr lang="en-US" sz="2000" dirty="0" smtClean="0"/>
              <a:t>2) </a:t>
            </a:r>
            <a:r>
              <a:rPr lang="el-GR" sz="2000" dirty="0" smtClean="0"/>
              <a:t>Κύρια και ξένα κλειδιά (</a:t>
            </a:r>
            <a:r>
              <a:rPr lang="en-US" sz="2000" dirty="0" smtClean="0"/>
              <a:t>PRIMARY KEY, FOREIGHN KEYS)</a:t>
            </a:r>
            <a:r>
              <a:rPr lang="el-GR" sz="2000" dirty="0" smtClean="0"/>
              <a:t>.</a:t>
            </a:r>
            <a:r>
              <a:rPr lang="en-US" sz="2000" dirty="0" smtClean="0"/>
              <a:t> </a:t>
            </a:r>
            <a:r>
              <a:rPr lang="el-GR" sz="2000" dirty="0" smtClean="0"/>
              <a:t>Ευρετήρια</a:t>
            </a:r>
            <a:r>
              <a:rPr lang="en-US" sz="2000" dirty="0" smtClean="0"/>
              <a:t> (CREATE INDEX)</a:t>
            </a:r>
            <a:endParaRPr lang="el-GR" altLang="el-GR" sz="2000" b="1" dirty="0" smtClean="0">
              <a:solidFill>
                <a:schemeClr val="accent4"/>
              </a:solidFill>
              <a:cs typeface="Arial" charset="0"/>
            </a:endParaRPr>
          </a:p>
          <a:p>
            <a:pPr marL="357188" indent="0">
              <a:buNone/>
            </a:pPr>
            <a:r>
              <a:rPr lang="el-GR" altLang="el-GR" sz="2000" b="1" dirty="0" smtClean="0">
                <a:solidFill>
                  <a:schemeClr val="accent4"/>
                </a:solidFill>
                <a:cs typeface="Arial" charset="0"/>
              </a:rPr>
              <a:t>Υλοποίηση και διαχείριση σχεσιακής βάσης</a:t>
            </a:r>
            <a:endParaRPr lang="en-US" altLang="el-GR" sz="2000" b="1" dirty="0" smtClean="0">
              <a:solidFill>
                <a:schemeClr val="accent4"/>
              </a:solidFill>
              <a:cs typeface="Arial" charset="0"/>
            </a:endParaRPr>
          </a:p>
          <a:p>
            <a:pPr marL="357188"/>
            <a:r>
              <a:rPr lang="el-GR" altLang="el-GR" sz="2000" dirty="0" smtClean="0">
                <a:solidFill>
                  <a:srgbClr val="000000"/>
                </a:solidFill>
              </a:rPr>
              <a:t>Θα χρησιμοποιήσουμε το παράδειγμα της </a:t>
            </a:r>
            <a:endParaRPr lang="en-US" altLang="el-GR" sz="2000" dirty="0" smtClean="0">
              <a:solidFill>
                <a:srgbClr val="000000"/>
              </a:solidFill>
            </a:endParaRPr>
          </a:p>
          <a:p>
            <a:pPr marL="357188"/>
            <a:r>
              <a:rPr lang="el-GR" altLang="el-GR" sz="2000" dirty="0" smtClean="0">
                <a:solidFill>
                  <a:srgbClr val="000000"/>
                </a:solidFill>
              </a:rPr>
              <a:t>εκπαιδευτικής βάσης για να ορίσουμε</a:t>
            </a:r>
            <a:r>
              <a:rPr lang="en-US" altLang="el-GR" sz="2000" dirty="0" smtClean="0">
                <a:solidFill>
                  <a:srgbClr val="000000"/>
                </a:solidFill>
              </a:rPr>
              <a:t> </a:t>
            </a:r>
            <a:r>
              <a:rPr lang="en-US" sz="2000" dirty="0" smtClean="0"/>
              <a:t>PRIMARY</a:t>
            </a:r>
          </a:p>
          <a:p>
            <a:pPr marL="357188"/>
            <a:r>
              <a:rPr lang="en-US" sz="2000" dirty="0" smtClean="0"/>
              <a:t>KEY</a:t>
            </a:r>
            <a:r>
              <a:rPr lang="en-US" sz="2000" dirty="0"/>
              <a:t>, </a:t>
            </a:r>
            <a:r>
              <a:rPr lang="en-US" sz="2000" dirty="0" smtClean="0"/>
              <a:t>FOREIGN KEYS</a:t>
            </a:r>
            <a:r>
              <a:rPr lang="el-GR" sz="2000" dirty="0" smtClean="0"/>
              <a:t> χ</a:t>
            </a:r>
            <a:r>
              <a:rPr lang="el-GR" altLang="el-GR" sz="2000" dirty="0" smtClean="0">
                <a:solidFill>
                  <a:srgbClr val="000000"/>
                </a:solidFill>
              </a:rPr>
              <a:t>ρησιμοποιώντας </a:t>
            </a:r>
            <a:endParaRPr lang="en-US" altLang="el-GR" sz="2000" dirty="0" smtClean="0">
              <a:solidFill>
                <a:srgbClr val="000000"/>
              </a:solidFill>
            </a:endParaRPr>
          </a:p>
          <a:p>
            <a:pPr marL="357188"/>
            <a:r>
              <a:rPr lang="el-GR" altLang="el-GR" sz="2000" dirty="0" smtClean="0">
                <a:solidFill>
                  <a:srgbClr val="000000"/>
                </a:solidFill>
              </a:rPr>
              <a:t>γλώσσα </a:t>
            </a:r>
            <a:r>
              <a:rPr lang="en-US" altLang="el-GR" sz="2000" dirty="0" smtClean="0">
                <a:solidFill>
                  <a:srgbClr val="000000"/>
                </a:solidFill>
              </a:rPr>
              <a:t>SQL </a:t>
            </a:r>
            <a:r>
              <a:rPr lang="el-GR" altLang="el-GR" sz="2000" dirty="0" smtClean="0">
                <a:solidFill>
                  <a:srgbClr val="000000"/>
                </a:solidFill>
              </a:rPr>
              <a:t>του προϊόντος της </a:t>
            </a:r>
            <a:r>
              <a:rPr lang="en-US" altLang="el-GR" sz="2000" dirty="0" smtClean="0">
                <a:solidFill>
                  <a:srgbClr val="000000"/>
                </a:solidFill>
              </a:rPr>
              <a:t>ORACLE</a:t>
            </a:r>
            <a:r>
              <a:rPr lang="el-GR" altLang="el-GR" sz="2000" dirty="0" smtClean="0">
                <a:solidFill>
                  <a:srgbClr val="000000"/>
                </a:solidFill>
              </a:rPr>
              <a:t>. </a:t>
            </a:r>
            <a:endParaRPr lang="en-US" altLang="el-GR" sz="2000" dirty="0" smtClean="0">
              <a:solidFill>
                <a:srgbClr val="000000"/>
              </a:solidFill>
            </a:endParaRPr>
          </a:p>
          <a:p>
            <a:pPr marL="357188"/>
            <a:r>
              <a:rPr lang="el-GR" altLang="el-GR" sz="2000" dirty="0" smtClean="0">
                <a:solidFill>
                  <a:srgbClr val="000000"/>
                </a:solidFill>
                <a:cs typeface="Arial" charset="0"/>
              </a:rPr>
              <a:t>Παρατηρήστε ότι χρησιμοποιούμε στους </a:t>
            </a:r>
            <a:endParaRPr lang="en-US" altLang="el-GR" sz="2000" dirty="0" smtClean="0">
              <a:solidFill>
                <a:srgbClr val="000000"/>
              </a:solidFill>
              <a:cs typeface="Arial" charset="0"/>
            </a:endParaRPr>
          </a:p>
          <a:p>
            <a:pPr marL="357188"/>
            <a:r>
              <a:rPr lang="el-GR" altLang="el-GR" sz="2000" dirty="0" smtClean="0">
                <a:solidFill>
                  <a:srgbClr val="000000"/>
                </a:solidFill>
                <a:cs typeface="Arial" charset="0"/>
              </a:rPr>
              <a:t>ορισμούς </a:t>
            </a:r>
            <a:r>
              <a:rPr lang="en-US" altLang="el-GR" sz="2000" dirty="0" smtClean="0">
                <a:solidFill>
                  <a:srgbClr val="000000"/>
                </a:solidFill>
                <a:cs typeface="Arial" charset="0"/>
              </a:rPr>
              <a:t>PRIMARY KEY</a:t>
            </a:r>
            <a:r>
              <a:rPr lang="el-GR" altLang="el-GR" sz="2000" dirty="0" smtClean="0">
                <a:solidFill>
                  <a:srgbClr val="000000"/>
                </a:solidFill>
                <a:cs typeface="Arial" charset="0"/>
              </a:rPr>
              <a:t>.</a:t>
            </a:r>
            <a:endParaRPr lang="el-GR" altLang="el-GR" sz="2000" dirty="0" smtClean="0">
              <a:cs typeface="Arial" charset="0"/>
            </a:endParaRPr>
          </a:p>
        </p:txBody>
      </p:sp>
      <p:sp>
        <p:nvSpPr>
          <p:cNvPr id="7" name="Content Placeholder 6"/>
          <p:cNvSpPr>
            <a:spLocks noGrp="1"/>
          </p:cNvSpPr>
          <p:nvPr>
            <p:ph idx="1"/>
          </p:nvPr>
        </p:nvSpPr>
        <p:spPr/>
        <p:txBody>
          <a:bodyPr/>
          <a:lstStyle/>
          <a:p>
            <a:endParaRPr lang="el-GR"/>
          </a:p>
        </p:txBody>
      </p:sp>
      <p:pic>
        <p:nvPicPr>
          <p:cNvPr id="8"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36116362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Autofit/>
          </a:bodyPr>
          <a:lstStyle/>
          <a:p>
            <a:pPr eaLnBrk="1" hangingPunct="1"/>
            <a:r>
              <a:rPr lang="el-GR" altLang="el-GR" sz="3200" b="1" dirty="0" smtClean="0">
                <a:latin typeface="+mn-lt"/>
                <a:cs typeface="Courier New" panose="02070309020205020404" pitchFamily="49" charset="0"/>
              </a:rPr>
              <a:t>Πλεονασμός  ή τι πρέπει να αποφεύγουμε κατά τη σχεδίαση</a:t>
            </a:r>
          </a:p>
        </p:txBody>
      </p:sp>
      <p:sp>
        <p:nvSpPr>
          <p:cNvPr id="29699" name="Rectangle 3"/>
          <p:cNvSpPr>
            <a:spLocks noGrp="1" noChangeArrowheads="1"/>
          </p:cNvSpPr>
          <p:nvPr>
            <p:ph idx="1"/>
          </p:nvPr>
        </p:nvSpPr>
        <p:spPr>
          <a:xfrm>
            <a:off x="457200" y="1196752"/>
            <a:ext cx="8229600" cy="1080120"/>
          </a:xfrm>
        </p:spPr>
        <p:txBody>
          <a:bodyPr>
            <a:noAutofit/>
          </a:bodyPr>
          <a:lstStyle/>
          <a:p>
            <a:pPr marL="0" indent="0" algn="l" eaLnBrk="1" hangingPunct="1">
              <a:buNone/>
            </a:pPr>
            <a:r>
              <a:rPr lang="el-GR" altLang="el-GR" sz="1800" b="1" dirty="0" smtClean="0">
                <a:cs typeface="Arial" charset="0"/>
              </a:rPr>
              <a:t>Παράδειγμα </a:t>
            </a:r>
            <a:endParaRPr lang="en-US" altLang="el-GR" sz="1800" b="1" dirty="0" smtClean="0">
              <a:cs typeface="Times New Roman" pitchFamily="18" charset="0"/>
            </a:endParaRPr>
          </a:p>
          <a:p>
            <a:pPr marL="0" indent="0" eaLnBrk="1" hangingPunct="1">
              <a:buNone/>
            </a:pPr>
            <a:r>
              <a:rPr lang="el-GR" altLang="el-GR" sz="1800" dirty="0" smtClean="0">
                <a:cs typeface="Arial" charset="0"/>
              </a:rPr>
              <a:t>Ένα μέρος της απλουστευμένης εκπαιδευτικής βάσης δεδομένων ανασχεδιασμένης ώστε να περιλαμβάνει στοιχεία με επαναλήψεις (</a:t>
            </a:r>
            <a:r>
              <a:rPr lang="en-US" altLang="el-GR" sz="1800" dirty="0" smtClean="0">
                <a:cs typeface="Arial" charset="0"/>
              </a:rPr>
              <a:t>redundancy)</a:t>
            </a:r>
            <a:r>
              <a:rPr lang="el-GR" altLang="el-GR" sz="1800" dirty="0" smtClean="0">
                <a:cs typeface="Arial" charset="0"/>
              </a:rPr>
              <a:t>. </a:t>
            </a:r>
            <a:endParaRPr lang="en-US" altLang="el-GR" sz="1800" dirty="0" smtClean="0">
              <a:cs typeface="Arial" charset="0"/>
            </a:endParaRPr>
          </a:p>
        </p:txBody>
      </p:sp>
      <p:graphicFrame>
        <p:nvGraphicFramePr>
          <p:cNvPr id="242" name="Table 241"/>
          <p:cNvGraphicFramePr>
            <a:graphicFrameLocks noGrp="1"/>
          </p:cNvGraphicFramePr>
          <p:nvPr>
            <p:extLst>
              <p:ext uri="{D42A27DB-BD31-4B8C-83A1-F6EECF244321}">
                <p14:modId xmlns:p14="http://schemas.microsoft.com/office/powerpoint/2010/main" val="1392435757"/>
              </p:ext>
            </p:extLst>
          </p:nvPr>
        </p:nvGraphicFramePr>
        <p:xfrm>
          <a:off x="107504" y="2204864"/>
          <a:ext cx="3960440" cy="2255520"/>
        </p:xfrm>
        <a:graphic>
          <a:graphicData uri="http://schemas.openxmlformats.org/drawingml/2006/table">
            <a:tbl>
              <a:tblPr firstRow="1" bandRow="1">
                <a:tableStyleId>{5C22544A-7EE6-4342-B048-85BDC9FD1C3A}</a:tableStyleId>
              </a:tblPr>
              <a:tblGrid>
                <a:gridCol w="936104"/>
                <a:gridCol w="1080120"/>
                <a:gridCol w="1008112"/>
                <a:gridCol w="936104"/>
              </a:tblGrid>
              <a:tr h="518245">
                <a:tc>
                  <a:txBody>
                    <a:bodyPr/>
                    <a:lstStyle/>
                    <a:p>
                      <a:pPr algn="ctr" eaLnBrk="1" hangingPunct="1"/>
                      <a:r>
                        <a:rPr lang="el-GR" altLang="el-GR" sz="1400" b="1" dirty="0" smtClean="0">
                          <a:solidFill>
                            <a:srgbClr val="FFFFFF"/>
                          </a:solidFill>
                          <a:latin typeface="+mn-lt"/>
                          <a:cs typeface="Arial" charset="0"/>
                        </a:rPr>
                        <a:t>Επώνυμο Καθηγητή</a:t>
                      </a:r>
                      <a:endParaRPr lang="en-US" altLang="el-GR" sz="1400" dirty="0">
                        <a:latin typeface="+mn-lt"/>
                        <a:cs typeface="Times New Roman" pitchFamily="18" charset="0"/>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Όνομα Καθηγητή</a:t>
                      </a:r>
                      <a:endParaRPr lang="el-GR" sz="14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Διεύθυνση Καθηγητή</a:t>
                      </a:r>
                      <a:endParaRPr lang="el-GR" sz="14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Αριθμός Μητρώου Καθηγητή</a:t>
                      </a:r>
                      <a:endParaRPr lang="el-GR" sz="1400" dirty="0">
                        <a:latin typeface="+mn-lt"/>
                      </a:endParaRPr>
                    </a:p>
                  </a:txBody>
                  <a:tcPr>
                    <a:solidFill>
                      <a:srgbClr val="004B82"/>
                    </a:solidFill>
                  </a:tcPr>
                </a:tc>
              </a:tr>
              <a:tr h="211137">
                <a:tc>
                  <a:txBody>
                    <a:bodyPr/>
                    <a:lstStyle/>
                    <a:p>
                      <a:pPr algn="l" eaLnBrk="1" hangingPunct="1"/>
                      <a:r>
                        <a:rPr lang="en-US" altLang="el-GR" sz="1400" dirty="0" err="1" smtClean="0">
                          <a:latin typeface="+mn-lt"/>
                          <a:cs typeface="Arial" charset="0"/>
                        </a:rPr>
                        <a:t>Codd</a:t>
                      </a:r>
                      <a:endParaRPr lang="el-GR" sz="1400" dirty="0">
                        <a:latin typeface="+mn-lt"/>
                      </a:endParaRPr>
                    </a:p>
                  </a:txBody>
                  <a:tcPr/>
                </a:tc>
                <a:tc>
                  <a:txBody>
                    <a:bodyPr/>
                    <a:lstStyle/>
                    <a:p>
                      <a:r>
                        <a:rPr lang="en-US" altLang="el-GR" sz="1400" dirty="0" smtClean="0">
                          <a:latin typeface="+mn-lt"/>
                          <a:cs typeface="Arial" charset="0"/>
                        </a:rPr>
                        <a:t>Ted</a:t>
                      </a:r>
                      <a:endParaRPr lang="el-GR" sz="1400" dirty="0">
                        <a:latin typeface="+mn-lt"/>
                      </a:endParaRPr>
                    </a:p>
                  </a:txBody>
                  <a:tcPr/>
                </a:tc>
                <a:tc>
                  <a:txBody>
                    <a:bodyPr/>
                    <a:lstStyle/>
                    <a:p>
                      <a:r>
                        <a:rPr lang="en-US" altLang="el-GR" sz="1400" dirty="0" smtClean="0">
                          <a:latin typeface="+mn-lt"/>
                          <a:cs typeface="Arial" charset="0"/>
                        </a:rPr>
                        <a:t>Mass</a:t>
                      </a:r>
                      <a:r>
                        <a:rPr lang="el-GR" altLang="el-GR" sz="1400" dirty="0" smtClean="0">
                          <a:latin typeface="+mn-lt"/>
                          <a:cs typeface="Arial" charset="0"/>
                        </a:rPr>
                        <a:t>.</a:t>
                      </a:r>
                      <a:endParaRPr lang="el-GR" sz="1400" dirty="0">
                        <a:latin typeface="+mn-lt"/>
                      </a:endParaRPr>
                    </a:p>
                  </a:txBody>
                  <a:tcPr/>
                </a:tc>
                <a:tc>
                  <a:txBody>
                    <a:bodyPr/>
                    <a:lstStyle/>
                    <a:p>
                      <a:r>
                        <a:rPr lang="el-GR" sz="1400" dirty="0" smtClean="0">
                          <a:latin typeface="+mn-lt"/>
                        </a:rPr>
                        <a:t>10</a:t>
                      </a:r>
                      <a:endParaRPr lang="el-GR" sz="1400" dirty="0">
                        <a:latin typeface="+mn-lt"/>
                      </a:endParaRPr>
                    </a:p>
                  </a:txBody>
                  <a:tcPr/>
                </a:tc>
              </a:tr>
              <a:tr h="211137">
                <a:tc>
                  <a:txBody>
                    <a:bodyPr/>
                    <a:lstStyle/>
                    <a:p>
                      <a:r>
                        <a:rPr lang="en-US" altLang="el-GR" sz="1400" dirty="0" smtClean="0">
                          <a:latin typeface="+mn-lt"/>
                          <a:cs typeface="Arial" charset="0"/>
                        </a:rPr>
                        <a:t>Ullman</a:t>
                      </a:r>
                      <a:endParaRPr lang="el-GR" sz="1400" dirty="0">
                        <a:latin typeface="+mn-lt"/>
                      </a:endParaRPr>
                    </a:p>
                  </a:txBody>
                  <a:tcPr/>
                </a:tc>
                <a:tc>
                  <a:txBody>
                    <a:bodyPr/>
                    <a:lstStyle/>
                    <a:p>
                      <a:r>
                        <a:rPr lang="en-US" altLang="el-GR" sz="1400" dirty="0" smtClean="0">
                          <a:latin typeface="+mn-lt"/>
                          <a:cs typeface="Arial" charset="0"/>
                        </a:rPr>
                        <a:t>Jeffrey</a:t>
                      </a:r>
                      <a:endParaRPr lang="el-GR" sz="1400" dirty="0">
                        <a:latin typeface="+mn-lt"/>
                      </a:endParaRPr>
                    </a:p>
                  </a:txBody>
                  <a:tcPr/>
                </a:tc>
                <a:tc>
                  <a:txBody>
                    <a:bodyPr/>
                    <a:lstStyle/>
                    <a:p>
                      <a:r>
                        <a:rPr lang="en-US" altLang="el-GR" sz="1400" dirty="0" err="1" smtClean="0">
                          <a:latin typeface="+mn-lt"/>
                          <a:cs typeface="Arial" charset="0"/>
                        </a:rPr>
                        <a:t>Calif</a:t>
                      </a:r>
                      <a:r>
                        <a:rPr lang="el-GR" altLang="el-GR" sz="1400" dirty="0" smtClean="0">
                          <a:latin typeface="+mn-lt"/>
                          <a:cs typeface="Arial" charset="0"/>
                        </a:rPr>
                        <a:t>.</a:t>
                      </a:r>
                      <a:endParaRPr lang="el-GR" sz="1400" dirty="0">
                        <a:latin typeface="+mn-lt"/>
                      </a:endParaRPr>
                    </a:p>
                  </a:txBody>
                  <a:tcPr/>
                </a:tc>
                <a:tc>
                  <a:txBody>
                    <a:bodyPr/>
                    <a:lstStyle/>
                    <a:p>
                      <a:r>
                        <a:rPr lang="el-GR" sz="1400" dirty="0" smtClean="0">
                          <a:latin typeface="+mn-lt"/>
                        </a:rPr>
                        <a:t>20</a:t>
                      </a:r>
                      <a:endParaRPr lang="el-GR" sz="1400" dirty="0">
                        <a:latin typeface="+mn-lt"/>
                      </a:endParaRPr>
                    </a:p>
                  </a:txBody>
                  <a:tcPr/>
                </a:tc>
              </a:tr>
              <a:tr h="238555">
                <a:tc>
                  <a:txBody>
                    <a:bodyPr/>
                    <a:lstStyle/>
                    <a:p>
                      <a:r>
                        <a:rPr lang="en-US" altLang="el-GR" sz="1400" dirty="0" err="1" smtClean="0">
                          <a:latin typeface="+mn-lt"/>
                          <a:cs typeface="Arial" charset="0"/>
                        </a:rPr>
                        <a:t>Widom</a:t>
                      </a:r>
                      <a:endParaRPr lang="el-GR" sz="1400" dirty="0">
                        <a:latin typeface="+mn-lt"/>
                      </a:endParaRPr>
                    </a:p>
                  </a:txBody>
                  <a:tcPr/>
                </a:tc>
                <a:tc>
                  <a:txBody>
                    <a:bodyPr/>
                    <a:lstStyle/>
                    <a:p>
                      <a:r>
                        <a:rPr lang="fr-FR" altLang="el-GR" sz="1400" dirty="0" smtClean="0">
                          <a:latin typeface="+mn-lt"/>
                          <a:cs typeface="Arial" charset="0"/>
                        </a:rPr>
                        <a:t>Jennifer</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Calif</a:t>
                      </a:r>
                      <a:r>
                        <a:rPr lang="fr-FR" altLang="el-GR" sz="1400" dirty="0" smtClean="0">
                          <a:latin typeface="+mn-lt"/>
                          <a:cs typeface="Arial" charset="0"/>
                        </a:rPr>
                        <a:t>.</a:t>
                      </a:r>
                      <a:endParaRPr lang="el-GR" sz="1400" dirty="0">
                        <a:latin typeface="+mn-lt"/>
                      </a:endParaRPr>
                    </a:p>
                  </a:txBody>
                  <a:tcPr/>
                </a:tc>
                <a:tc>
                  <a:txBody>
                    <a:bodyPr/>
                    <a:lstStyle/>
                    <a:p>
                      <a:r>
                        <a:rPr lang="el-GR" sz="1400" dirty="0" smtClean="0">
                          <a:latin typeface="+mn-lt"/>
                        </a:rPr>
                        <a:t>30</a:t>
                      </a:r>
                      <a:endParaRPr lang="el-GR" sz="1400" dirty="0">
                        <a:latin typeface="+mn-lt"/>
                      </a:endParaRPr>
                    </a:p>
                  </a:txBody>
                  <a:tcPr/>
                </a:tc>
              </a:tr>
              <a:tr h="2385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Elmasri</a:t>
                      </a:r>
                      <a:endParaRPr lang="el-GR" sz="1400" dirty="0">
                        <a:latin typeface="+mn-lt"/>
                      </a:endParaRPr>
                    </a:p>
                  </a:txBody>
                  <a:tcPr/>
                </a:tc>
                <a:tc>
                  <a:txBody>
                    <a:bodyPr/>
                    <a:lstStyle/>
                    <a:p>
                      <a:r>
                        <a:rPr lang="en-US" altLang="el-GR" sz="1400" dirty="0" err="1" smtClean="0">
                          <a:latin typeface="+mn-lt"/>
                          <a:cs typeface="Arial" charset="0"/>
                        </a:rPr>
                        <a:t>Ramez</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Mass.</a:t>
                      </a:r>
                      <a:endParaRPr lang="el-GR" sz="1400" dirty="0">
                        <a:latin typeface="+mn-lt"/>
                      </a:endParaRPr>
                    </a:p>
                  </a:txBody>
                  <a:tcPr/>
                </a:tc>
                <a:tc>
                  <a:txBody>
                    <a:bodyPr/>
                    <a:lstStyle/>
                    <a:p>
                      <a:r>
                        <a:rPr lang="el-GR" sz="1400" dirty="0" smtClean="0">
                          <a:latin typeface="+mn-lt"/>
                        </a:rPr>
                        <a:t>40</a:t>
                      </a:r>
                      <a:endParaRPr lang="el-GR" sz="1400" dirty="0">
                        <a:latin typeface="+mn-lt"/>
                      </a:endParaRPr>
                    </a:p>
                  </a:txBody>
                  <a:tcPr/>
                </a:tc>
              </a:tr>
              <a:tr h="238555">
                <a:tc>
                  <a:txBody>
                    <a:bodyPr/>
                    <a:lstStyle/>
                    <a:p>
                      <a:r>
                        <a:rPr lang="en-US" altLang="el-GR" sz="1400" dirty="0" err="1" smtClean="0">
                          <a:latin typeface="+mn-lt"/>
                          <a:cs typeface="Arial" charset="0"/>
                        </a:rPr>
                        <a:t>Navathe</a:t>
                      </a:r>
                      <a:endParaRPr lang="el-GR" sz="1400" dirty="0">
                        <a:latin typeface="+mn-lt"/>
                      </a:endParaRPr>
                    </a:p>
                  </a:txBody>
                  <a:tcPr/>
                </a:tc>
                <a:tc>
                  <a:txBody>
                    <a:bodyPr/>
                    <a:lstStyle/>
                    <a:p>
                      <a:r>
                        <a:rPr lang="en-US" altLang="el-GR" sz="1400" dirty="0" err="1" smtClean="0">
                          <a:latin typeface="+mn-lt"/>
                          <a:cs typeface="Arial" charset="0"/>
                        </a:rPr>
                        <a:t>Shamkant</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Mass</a:t>
                      </a:r>
                      <a:r>
                        <a:rPr lang="el-GR" altLang="el-GR" sz="1400" dirty="0" smtClean="0">
                          <a:latin typeface="+mn-lt"/>
                          <a:cs typeface="Arial" charset="0"/>
                        </a:rPr>
                        <a:t>.</a:t>
                      </a:r>
                      <a:endParaRPr lang="el-GR" sz="1400" dirty="0">
                        <a:latin typeface="+mn-lt"/>
                      </a:endParaRPr>
                    </a:p>
                  </a:txBody>
                  <a:tcPr/>
                </a:tc>
                <a:tc>
                  <a:txBody>
                    <a:bodyPr/>
                    <a:lstStyle/>
                    <a:p>
                      <a:r>
                        <a:rPr lang="el-GR" sz="1400" dirty="0" smtClean="0">
                          <a:latin typeface="+mn-lt"/>
                        </a:rPr>
                        <a:t>50</a:t>
                      </a:r>
                      <a:endParaRPr lang="el-GR" sz="1400" dirty="0">
                        <a:latin typeface="+mn-lt"/>
                      </a:endParaRPr>
                    </a:p>
                  </a:txBody>
                  <a:tcPr/>
                </a:tc>
              </a:tr>
            </a:tbl>
          </a:graphicData>
        </a:graphic>
      </p:graphicFrame>
      <p:graphicFrame>
        <p:nvGraphicFramePr>
          <p:cNvPr id="2" name="Table 1"/>
          <p:cNvGraphicFramePr>
            <a:graphicFrameLocks noGrp="1"/>
          </p:cNvGraphicFramePr>
          <p:nvPr>
            <p:extLst>
              <p:ext uri="{D42A27DB-BD31-4B8C-83A1-F6EECF244321}">
                <p14:modId xmlns:p14="http://schemas.microsoft.com/office/powerpoint/2010/main" val="3625837491"/>
              </p:ext>
            </p:extLst>
          </p:nvPr>
        </p:nvGraphicFramePr>
        <p:xfrm>
          <a:off x="4211960" y="2204864"/>
          <a:ext cx="4705392" cy="4084320"/>
        </p:xfrm>
        <a:graphic>
          <a:graphicData uri="http://schemas.openxmlformats.org/drawingml/2006/table">
            <a:tbl>
              <a:tblPr firstRow="1" bandRow="1">
                <a:tableStyleId>{5C22544A-7EE6-4342-B048-85BDC9FD1C3A}</a:tableStyleId>
              </a:tblPr>
              <a:tblGrid>
                <a:gridCol w="1224136"/>
                <a:gridCol w="1296144"/>
                <a:gridCol w="1032984"/>
                <a:gridCol w="1152128"/>
              </a:tblGrid>
              <a:tr h="5171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Επώνυμο Καθηγητή</a:t>
                      </a:r>
                      <a:endParaRPr lang="el-GR" sz="14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Όνομα Καθηγητή</a:t>
                      </a:r>
                      <a:endParaRPr lang="el-GR" sz="14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Αριθμός Μητρώου Καθηγητή</a:t>
                      </a:r>
                      <a:endParaRPr lang="el-GR" sz="14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Κωδικός μαθήματος</a:t>
                      </a:r>
                      <a:endParaRPr lang="el-GR" sz="1400" dirty="0">
                        <a:latin typeface="+mn-lt"/>
                      </a:endParaRPr>
                    </a:p>
                  </a:txBody>
                  <a:tcPr>
                    <a:solidFill>
                      <a:srgbClr val="004B82"/>
                    </a:solidFill>
                  </a:tcPr>
                </a:tc>
              </a:tr>
              <a:tr h="215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err="1" smtClean="0">
                          <a:latin typeface="+mn-lt"/>
                          <a:cs typeface="Arial" charset="0"/>
                        </a:rPr>
                        <a:t>Codd</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Ted</a:t>
                      </a:r>
                      <a:endParaRPr lang="el-GR" sz="1400" dirty="0">
                        <a:latin typeface="+mn-lt"/>
                      </a:endParaRPr>
                    </a:p>
                  </a:txBody>
                  <a:tcPr/>
                </a:tc>
                <a:tc>
                  <a:txBody>
                    <a:bodyPr/>
                    <a:lstStyle/>
                    <a:p>
                      <a:r>
                        <a:rPr lang="en-US" altLang="el-GR" sz="1400" dirty="0" smtClean="0">
                          <a:latin typeface="+mn-lt"/>
                          <a:cs typeface="Arial" charset="0"/>
                        </a:rPr>
                        <a:t>10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a:t>
                      </a:r>
                      <a:r>
                        <a:rPr lang="en-US" altLang="el-GR" sz="1400" dirty="0" smtClean="0">
                          <a:latin typeface="+mn-lt"/>
                          <a:cs typeface="Arial" charset="0"/>
                        </a:rPr>
                        <a:t>1</a:t>
                      </a:r>
                      <a:endParaRPr lang="el-GR" sz="1400" dirty="0">
                        <a:latin typeface="+mn-lt"/>
                      </a:endParaRPr>
                    </a:p>
                  </a:txBody>
                  <a:tcPr/>
                </a:tc>
              </a:tr>
              <a:tr h="215496">
                <a:tc>
                  <a:txBody>
                    <a:bodyPr/>
                    <a:lstStyle/>
                    <a:p>
                      <a:r>
                        <a:rPr lang="en-US" altLang="el-GR" sz="1400" dirty="0" err="1" smtClean="0">
                          <a:latin typeface="+mn-lt"/>
                          <a:cs typeface="Arial" charset="0"/>
                        </a:rPr>
                        <a:t>Codd</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Ted</a:t>
                      </a:r>
                      <a:endParaRPr lang="el-GR" sz="1400" dirty="0">
                        <a:latin typeface="+mn-lt"/>
                      </a:endParaRPr>
                    </a:p>
                  </a:txBody>
                  <a:tcPr/>
                </a:tc>
                <a:tc>
                  <a:txBody>
                    <a:bodyPr/>
                    <a:lstStyle/>
                    <a:p>
                      <a:r>
                        <a:rPr lang="en-US" altLang="el-GR" sz="1400" dirty="0" smtClean="0">
                          <a:latin typeface="+mn-lt"/>
                          <a:cs typeface="Arial" charset="0"/>
                        </a:rPr>
                        <a:t>10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a:t>
                      </a:r>
                      <a:r>
                        <a:rPr lang="en-US" altLang="el-GR" sz="1400" dirty="0" smtClean="0">
                          <a:latin typeface="+mn-lt"/>
                          <a:cs typeface="Arial" charset="0"/>
                        </a:rPr>
                        <a:t>5</a:t>
                      </a:r>
                      <a:endParaRPr lang="el-GR" sz="1400" dirty="0">
                        <a:latin typeface="+mn-lt"/>
                      </a:endParaRPr>
                    </a:p>
                  </a:txBody>
                  <a:tcPr/>
                </a:tc>
              </a:tr>
              <a:tr h="215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Ullman</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smtClean="0">
                          <a:latin typeface="+mn-lt"/>
                          <a:cs typeface="Arial" charset="0"/>
                        </a:rPr>
                        <a:t>Jeffrey</a:t>
                      </a:r>
                      <a:endParaRPr lang="el-GR" sz="1400" dirty="0">
                        <a:latin typeface="+mn-lt"/>
                      </a:endParaRPr>
                    </a:p>
                  </a:txBody>
                  <a:tcPr/>
                </a:tc>
                <a:tc>
                  <a:txBody>
                    <a:bodyPr/>
                    <a:lstStyle/>
                    <a:p>
                      <a:r>
                        <a:rPr lang="fr-FR" altLang="el-GR" sz="1400" dirty="0" smtClean="0">
                          <a:latin typeface="+mn-lt"/>
                          <a:cs typeface="Arial" charset="0"/>
                        </a:rPr>
                        <a:t>20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a:t>
                      </a:r>
                      <a:r>
                        <a:rPr lang="fr-FR" altLang="el-GR" sz="1400" dirty="0" smtClean="0">
                          <a:latin typeface="+mn-lt"/>
                          <a:cs typeface="Arial" charset="0"/>
                        </a:rPr>
                        <a:t>8</a:t>
                      </a:r>
                      <a:endParaRPr lang="el-GR" sz="1400" dirty="0">
                        <a:latin typeface="+mn-lt"/>
                      </a:endParaRPr>
                    </a:p>
                  </a:txBody>
                  <a:tcPr/>
                </a:tc>
              </a:tr>
              <a:tr h="215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err="1" smtClean="0">
                          <a:latin typeface="+mn-lt"/>
                          <a:cs typeface="Arial" charset="0"/>
                        </a:rPr>
                        <a:t>Ullman</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smtClean="0">
                          <a:latin typeface="+mn-lt"/>
                          <a:cs typeface="Arial" charset="0"/>
                        </a:rPr>
                        <a:t>Jeffrey</a:t>
                      </a:r>
                      <a:endParaRPr lang="el-GR" sz="1400" dirty="0">
                        <a:latin typeface="+mn-lt"/>
                      </a:endParaRPr>
                    </a:p>
                  </a:txBody>
                  <a:tcPr/>
                </a:tc>
                <a:tc>
                  <a:txBody>
                    <a:bodyPr/>
                    <a:lstStyle/>
                    <a:p>
                      <a:r>
                        <a:rPr lang="fr-FR" altLang="el-GR" sz="1400" dirty="0" smtClean="0">
                          <a:latin typeface="+mn-lt"/>
                          <a:cs typeface="Arial" charset="0"/>
                        </a:rPr>
                        <a:t>20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Β</a:t>
                      </a:r>
                      <a:r>
                        <a:rPr lang="fr-FR" altLang="el-GR" sz="1400" dirty="0" smtClean="0">
                          <a:latin typeface="+mn-lt"/>
                          <a:cs typeface="Arial" charset="0"/>
                        </a:rPr>
                        <a:t>5</a:t>
                      </a:r>
                      <a:endParaRPr lang="el-GR" sz="1400" dirty="0">
                        <a:latin typeface="+mn-lt"/>
                      </a:endParaRPr>
                    </a:p>
                  </a:txBody>
                  <a:tcPr/>
                </a:tc>
              </a:tr>
              <a:tr h="215496">
                <a:tc>
                  <a:txBody>
                    <a:bodyPr/>
                    <a:lstStyle/>
                    <a:p>
                      <a:r>
                        <a:rPr lang="fr-FR" altLang="el-GR" sz="1400" dirty="0" err="1" smtClean="0">
                          <a:latin typeface="+mn-lt"/>
                          <a:cs typeface="Arial" charset="0"/>
                        </a:rPr>
                        <a:t>Ullman</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400" dirty="0" smtClean="0">
                          <a:latin typeface="+mn-lt"/>
                          <a:cs typeface="Arial" charset="0"/>
                        </a:rPr>
                        <a:t>Jeffrey</a:t>
                      </a:r>
                      <a:endParaRPr lang="el-GR" sz="1400" dirty="0">
                        <a:latin typeface="+mn-lt"/>
                      </a:endParaRPr>
                    </a:p>
                  </a:txBody>
                  <a:tcPr/>
                </a:tc>
                <a:tc>
                  <a:txBody>
                    <a:bodyPr/>
                    <a:lstStyle/>
                    <a:p>
                      <a:r>
                        <a:rPr lang="fr-FR" altLang="el-GR" sz="1400" dirty="0" smtClean="0">
                          <a:latin typeface="+mn-lt"/>
                          <a:cs typeface="Arial" charset="0"/>
                        </a:rPr>
                        <a:t>20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Γ</a:t>
                      </a:r>
                      <a:r>
                        <a:rPr lang="en-US" altLang="el-GR" sz="1400" dirty="0" smtClean="0">
                          <a:latin typeface="+mn-lt"/>
                          <a:cs typeface="Arial" charset="0"/>
                        </a:rPr>
                        <a:t>1</a:t>
                      </a:r>
                      <a:endParaRPr lang="el-GR" sz="1400" dirty="0">
                        <a:latin typeface="+mn-lt"/>
                      </a:endParaRPr>
                    </a:p>
                  </a:txBody>
                  <a:tcPr/>
                </a:tc>
              </a:tr>
              <a:tr h="215496">
                <a:tc>
                  <a:txBody>
                    <a:bodyPr/>
                    <a:lstStyle/>
                    <a:p>
                      <a:r>
                        <a:rPr lang="en-US" altLang="el-GR" sz="1400" dirty="0" err="1" smtClean="0">
                          <a:latin typeface="+mn-lt"/>
                          <a:cs typeface="Arial" charset="0"/>
                        </a:rPr>
                        <a:t>Widom</a:t>
                      </a:r>
                      <a:endParaRPr lang="el-GR" sz="1400" dirty="0">
                        <a:latin typeface="+mn-lt"/>
                      </a:endParaRPr>
                    </a:p>
                  </a:txBody>
                  <a:tcPr/>
                </a:tc>
                <a:tc>
                  <a:txBody>
                    <a:bodyPr/>
                    <a:lstStyle/>
                    <a:p>
                      <a:r>
                        <a:rPr lang="de-DE" altLang="el-GR" sz="1400" dirty="0" smtClean="0">
                          <a:latin typeface="+mn-lt"/>
                          <a:cs typeface="Arial" charset="0"/>
                        </a:rPr>
                        <a:t>Jennifer</a:t>
                      </a:r>
                      <a:endParaRPr lang="el-GR" sz="1400" dirty="0">
                        <a:latin typeface="+mn-lt"/>
                      </a:endParaRPr>
                    </a:p>
                  </a:txBody>
                  <a:tcPr/>
                </a:tc>
                <a:tc>
                  <a:txBody>
                    <a:bodyPr/>
                    <a:lstStyle/>
                    <a:p>
                      <a:r>
                        <a:rPr lang="en-US" altLang="el-GR" sz="1400" dirty="0" smtClean="0">
                          <a:latin typeface="+mn-lt"/>
                          <a:cs typeface="Arial" charset="0"/>
                        </a:rPr>
                        <a:t>30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a:t>
                      </a:r>
                      <a:r>
                        <a:rPr lang="en-US" altLang="el-GR" sz="1400" dirty="0" smtClean="0">
                          <a:latin typeface="+mn-lt"/>
                          <a:cs typeface="Arial" charset="0"/>
                        </a:rPr>
                        <a:t>4</a:t>
                      </a:r>
                      <a:endParaRPr lang="el-GR" sz="1400" dirty="0">
                        <a:latin typeface="+mn-lt"/>
                      </a:endParaRPr>
                    </a:p>
                  </a:txBody>
                  <a:tcPr/>
                </a:tc>
              </a:tr>
              <a:tr h="215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err="1" smtClean="0">
                          <a:latin typeface="+mn-lt"/>
                          <a:cs typeface="Arial" charset="0"/>
                        </a:rPr>
                        <a:t>Widom</a:t>
                      </a:r>
                      <a:endParaRPr lang="el-GR" sz="1400" dirty="0">
                        <a:latin typeface="+mn-lt"/>
                      </a:endParaRPr>
                    </a:p>
                  </a:txBody>
                  <a:tcPr/>
                </a:tc>
                <a:tc>
                  <a:txBody>
                    <a:bodyPr/>
                    <a:lstStyle/>
                    <a:p>
                      <a:r>
                        <a:rPr lang="de-DE" altLang="el-GR" sz="1400" dirty="0" smtClean="0">
                          <a:latin typeface="+mn-lt"/>
                          <a:cs typeface="Arial" charset="0"/>
                        </a:rPr>
                        <a:t>Jennifer</a:t>
                      </a:r>
                      <a:endParaRPr lang="el-GR" sz="1400" dirty="0">
                        <a:latin typeface="+mn-lt"/>
                      </a:endParaRPr>
                    </a:p>
                  </a:txBody>
                  <a:tcPr/>
                </a:tc>
                <a:tc>
                  <a:txBody>
                    <a:bodyPr/>
                    <a:lstStyle/>
                    <a:p>
                      <a:r>
                        <a:rPr lang="en-US" altLang="el-GR" sz="1400" dirty="0" smtClean="0">
                          <a:latin typeface="+mn-lt"/>
                          <a:cs typeface="Arial" charset="0"/>
                        </a:rPr>
                        <a:t>30</a:t>
                      </a:r>
                      <a:endParaRPr lang="el-GR" sz="1400" dirty="0">
                        <a:latin typeface="+mn-lt"/>
                      </a:endParaRPr>
                    </a:p>
                  </a:txBody>
                  <a:tcPr/>
                </a:tc>
                <a:tc>
                  <a:txBody>
                    <a:bodyPr/>
                    <a:lstStyle/>
                    <a:p>
                      <a:r>
                        <a:rPr lang="en-US" sz="1400" dirty="0" smtClean="0">
                          <a:latin typeface="+mn-lt"/>
                        </a:rPr>
                        <a:t>B2</a:t>
                      </a:r>
                      <a:endParaRPr lang="el-GR" sz="1400" dirty="0">
                        <a:latin typeface="+mn-lt"/>
                      </a:endParaRPr>
                    </a:p>
                  </a:txBody>
                  <a:tcPr/>
                </a:tc>
              </a:tr>
              <a:tr h="215496">
                <a:tc>
                  <a:txBody>
                    <a:bodyPr/>
                    <a:lstStyle/>
                    <a:p>
                      <a:r>
                        <a:rPr lang="fr-FR" altLang="el-GR" sz="1400" dirty="0" err="1" smtClean="0">
                          <a:latin typeface="+mn-lt"/>
                          <a:cs typeface="Arial" charset="0"/>
                        </a:rPr>
                        <a:t>Elmasri</a:t>
                      </a:r>
                      <a:endParaRPr lang="el-GR" sz="1400" dirty="0">
                        <a:latin typeface="+mn-lt"/>
                      </a:endParaRPr>
                    </a:p>
                  </a:txBody>
                  <a:tcPr/>
                </a:tc>
                <a:tc>
                  <a:txBody>
                    <a:bodyPr/>
                    <a:lstStyle/>
                    <a:p>
                      <a:r>
                        <a:rPr lang="fr-FR" altLang="el-GR" sz="1400" dirty="0" smtClean="0">
                          <a:latin typeface="+mn-lt"/>
                          <a:cs typeface="Arial" charset="0"/>
                        </a:rPr>
                        <a:t>Ramez</a:t>
                      </a:r>
                      <a:endParaRPr lang="el-GR" sz="1400" dirty="0">
                        <a:latin typeface="+mn-lt"/>
                      </a:endParaRPr>
                    </a:p>
                  </a:txBody>
                  <a:tcPr/>
                </a:tc>
                <a:tc>
                  <a:txBody>
                    <a:bodyPr/>
                    <a:lstStyle/>
                    <a:p>
                      <a:r>
                        <a:rPr lang="fr-FR" altLang="el-GR" sz="1400" dirty="0" smtClean="0">
                          <a:latin typeface="+mn-lt"/>
                          <a:cs typeface="Arial" charset="0"/>
                        </a:rPr>
                        <a:t>40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Γ</a:t>
                      </a:r>
                      <a:r>
                        <a:rPr lang="fr-FR" altLang="el-GR" sz="1400" dirty="0" smtClean="0">
                          <a:latin typeface="+mn-lt"/>
                          <a:cs typeface="Arial" charset="0"/>
                        </a:rPr>
                        <a:t>3</a:t>
                      </a:r>
                      <a:endParaRPr lang="el-GR" sz="1400" dirty="0">
                        <a:latin typeface="+mn-lt"/>
                      </a:endParaRPr>
                    </a:p>
                  </a:txBody>
                  <a:tcPr/>
                </a:tc>
              </a:tr>
              <a:tr h="215496">
                <a:tc>
                  <a:txBody>
                    <a:bodyPr/>
                    <a:lstStyle/>
                    <a:p>
                      <a:r>
                        <a:rPr lang="fr-FR" altLang="el-GR" sz="1400" dirty="0" err="1" smtClean="0">
                          <a:latin typeface="+mn-lt"/>
                          <a:cs typeface="Arial" charset="0"/>
                        </a:rPr>
                        <a:t>Elmasri</a:t>
                      </a:r>
                      <a:endParaRPr lang="el-GR" sz="1400" dirty="0">
                        <a:latin typeface="+mn-lt"/>
                      </a:endParaRPr>
                    </a:p>
                  </a:txBody>
                  <a:tcPr/>
                </a:tc>
                <a:tc>
                  <a:txBody>
                    <a:bodyPr/>
                    <a:lstStyle/>
                    <a:p>
                      <a:r>
                        <a:rPr lang="fr-FR" altLang="el-GR" sz="1400" dirty="0" smtClean="0">
                          <a:latin typeface="+mn-lt"/>
                          <a:cs typeface="Arial" charset="0"/>
                        </a:rPr>
                        <a:t>Ramez</a:t>
                      </a:r>
                      <a:endParaRPr lang="el-GR" sz="1400" dirty="0">
                        <a:latin typeface="+mn-lt"/>
                      </a:endParaRPr>
                    </a:p>
                  </a:txBody>
                  <a:tcPr/>
                </a:tc>
                <a:tc>
                  <a:txBody>
                    <a:bodyPr/>
                    <a:lstStyle/>
                    <a:p>
                      <a:r>
                        <a:rPr lang="fr-FR" altLang="el-GR" sz="1400" dirty="0" smtClean="0">
                          <a:latin typeface="+mn-lt"/>
                          <a:cs typeface="Arial" charset="0"/>
                        </a:rPr>
                        <a:t>40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Γ</a:t>
                      </a:r>
                      <a:r>
                        <a:rPr lang="en-US" altLang="el-GR" sz="1400" dirty="0" smtClean="0">
                          <a:latin typeface="+mn-lt"/>
                          <a:cs typeface="Arial" charset="0"/>
                        </a:rPr>
                        <a:t>7</a:t>
                      </a:r>
                      <a:endParaRPr lang="el-GR" sz="1400" dirty="0">
                        <a:latin typeface="+mn-lt"/>
                      </a:endParaRPr>
                    </a:p>
                  </a:txBody>
                  <a:tcPr/>
                </a:tc>
              </a:tr>
              <a:tr h="215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err="1" smtClean="0">
                          <a:latin typeface="+mn-lt"/>
                          <a:cs typeface="Arial" charset="0"/>
                        </a:rPr>
                        <a:t>Navathe</a:t>
                      </a:r>
                      <a:endParaRPr lang="el-GR" sz="1400" dirty="0">
                        <a:latin typeface="+mn-lt"/>
                      </a:endParaRPr>
                    </a:p>
                  </a:txBody>
                  <a:tcPr/>
                </a:tc>
                <a:tc>
                  <a:txBody>
                    <a:bodyPr/>
                    <a:lstStyle/>
                    <a:p>
                      <a:r>
                        <a:rPr lang="en-US" altLang="el-GR" sz="1400" dirty="0" err="1" smtClean="0">
                          <a:latin typeface="+mn-lt"/>
                          <a:cs typeface="Arial" charset="0"/>
                        </a:rPr>
                        <a:t>Shamkant</a:t>
                      </a:r>
                      <a:endParaRPr lang="el-GR" sz="1400" dirty="0">
                        <a:latin typeface="+mn-lt"/>
                      </a:endParaRPr>
                    </a:p>
                  </a:txBody>
                  <a:tcPr/>
                </a:tc>
                <a:tc>
                  <a:txBody>
                    <a:bodyPr/>
                    <a:lstStyle/>
                    <a:p>
                      <a:r>
                        <a:rPr lang="el-GR" altLang="el-GR" sz="1400" dirty="0" smtClean="0">
                          <a:latin typeface="+mn-lt"/>
                          <a:cs typeface="Arial" charset="0"/>
                        </a:rPr>
                        <a:t>50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Γ</a:t>
                      </a:r>
                      <a:r>
                        <a:rPr lang="en-US" altLang="el-GR" sz="1400" dirty="0" smtClean="0">
                          <a:latin typeface="+mn-lt"/>
                          <a:cs typeface="Arial" charset="0"/>
                        </a:rPr>
                        <a:t>6</a:t>
                      </a:r>
                      <a:endParaRPr lang="el-GR" sz="1400" dirty="0">
                        <a:latin typeface="+mn-lt"/>
                      </a:endParaRPr>
                    </a:p>
                  </a:txBody>
                  <a:tcPr/>
                </a:tc>
              </a:tr>
              <a:tr h="21549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err="1" smtClean="0">
                          <a:latin typeface="+mn-lt"/>
                          <a:cs typeface="Arial" charset="0"/>
                        </a:rPr>
                        <a:t>Navathe</a:t>
                      </a:r>
                      <a:endParaRPr lang="el-GR" sz="1400" dirty="0">
                        <a:latin typeface="+mn-lt"/>
                      </a:endParaRPr>
                    </a:p>
                  </a:txBody>
                  <a:tcPr/>
                </a:tc>
                <a:tc>
                  <a:txBody>
                    <a:bodyPr/>
                    <a:lstStyle/>
                    <a:p>
                      <a:r>
                        <a:rPr lang="en-US" altLang="el-GR" sz="1400" dirty="0" err="1" smtClean="0">
                          <a:latin typeface="+mn-lt"/>
                          <a:cs typeface="Arial" charset="0"/>
                        </a:rPr>
                        <a:t>Shamkant</a:t>
                      </a:r>
                      <a:endParaRPr lang="el-GR" sz="1400" dirty="0">
                        <a:latin typeface="+mn-lt"/>
                      </a:endParaRPr>
                    </a:p>
                  </a:txBody>
                  <a:tcPr/>
                </a:tc>
                <a:tc>
                  <a:txBody>
                    <a:bodyPr/>
                    <a:lstStyle/>
                    <a:p>
                      <a:r>
                        <a:rPr lang="el-GR" altLang="el-GR" sz="1400" dirty="0" smtClean="0">
                          <a:latin typeface="+mn-lt"/>
                          <a:cs typeface="Arial" charset="0"/>
                        </a:rPr>
                        <a:t>50</a:t>
                      </a:r>
                      <a:endParaRPr lang="el-GR" sz="14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Arial" charset="0"/>
                        </a:rPr>
                        <a:t>Α3</a:t>
                      </a:r>
                      <a:endParaRPr lang="el-GR" sz="1400" dirty="0">
                        <a:latin typeface="+mn-lt"/>
                      </a:endParaRPr>
                    </a:p>
                  </a:txBody>
                  <a:tcPr/>
                </a:tc>
              </a:tr>
            </a:tbl>
          </a:graphicData>
        </a:graphic>
      </p:graphicFrame>
      <p:sp>
        <p:nvSpPr>
          <p:cNvPr id="4" name="Rectangle 3"/>
          <p:cNvSpPr/>
          <p:nvPr/>
        </p:nvSpPr>
        <p:spPr>
          <a:xfrm>
            <a:off x="522816" y="4797152"/>
            <a:ext cx="3600400" cy="1477328"/>
          </a:xfrm>
          <a:prstGeom prst="rect">
            <a:avLst/>
          </a:prstGeom>
        </p:spPr>
        <p:txBody>
          <a:bodyPr wrap="square">
            <a:spAutoFit/>
          </a:bodyPr>
          <a:lstStyle/>
          <a:p>
            <a:pPr algn="r"/>
            <a:r>
              <a:rPr lang="el-GR" altLang="el-GR" b="1" dirty="0" smtClean="0">
                <a:latin typeface="+mn-lt"/>
                <a:cs typeface="Times New Roman" pitchFamily="18" charset="0"/>
              </a:rPr>
              <a:t>Σχήμα  </a:t>
            </a:r>
            <a:r>
              <a:rPr lang="el-GR" altLang="el-GR" dirty="0" smtClean="0">
                <a:latin typeface="+mn-lt"/>
                <a:cs typeface="Times New Roman" pitchFamily="18" charset="0"/>
              </a:rPr>
              <a:t> </a:t>
            </a:r>
            <a:endParaRPr lang="en-US" altLang="el-GR" dirty="0" smtClean="0">
              <a:latin typeface="+mn-lt"/>
              <a:cs typeface="Times New Roman" pitchFamily="18" charset="0"/>
            </a:endParaRPr>
          </a:p>
          <a:p>
            <a:pPr algn="r"/>
            <a:r>
              <a:rPr lang="el-GR" altLang="el-GR" dirty="0" smtClean="0">
                <a:latin typeface="+mn-lt"/>
                <a:cs typeface="Times New Roman" pitchFamily="18" charset="0"/>
              </a:rPr>
              <a:t>Απόσπασμα </a:t>
            </a:r>
            <a:r>
              <a:rPr lang="el-GR" altLang="el-GR" dirty="0">
                <a:latin typeface="+mn-lt"/>
                <a:cs typeface="Times New Roman" pitchFamily="18" charset="0"/>
              </a:rPr>
              <a:t>Μοντέλου της σχεσιακής Εκπαιδευτικής Βάσης δεδομένων που έχει περιττές επαναλήψεις στοιχείων</a:t>
            </a:r>
            <a:r>
              <a:rPr lang="el-GR" altLang="el-GR" dirty="0">
                <a:latin typeface="+mn-lt"/>
                <a:cs typeface="Arial" charset="0"/>
              </a:rPr>
              <a:t> </a:t>
            </a:r>
          </a:p>
        </p:txBody>
      </p:sp>
    </p:spTree>
    <p:extLst>
      <p:ext uri="{BB962C8B-B14F-4D97-AF65-F5344CB8AC3E}">
        <p14:creationId xmlns:p14="http://schemas.microsoft.com/office/powerpoint/2010/main" val="7004878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smtClean="0"/>
              <a:t>Στόχος ενότητας</a:t>
            </a:r>
            <a:endParaRPr lang="el-GR" dirty="0"/>
          </a:p>
        </p:txBody>
      </p:sp>
      <p:sp>
        <p:nvSpPr>
          <p:cNvPr id="3" name="Content Placeholder 2"/>
          <p:cNvSpPr>
            <a:spLocks noGrp="1"/>
          </p:cNvSpPr>
          <p:nvPr>
            <p:ph idx="1"/>
          </p:nvPr>
        </p:nvSpPr>
        <p:spPr/>
        <p:txBody>
          <a:bodyPr>
            <a:normAutofit/>
          </a:bodyPr>
          <a:lstStyle/>
          <a:p>
            <a:pPr>
              <a:defRPr/>
            </a:pPr>
            <a:r>
              <a:rPr lang="el-GR" sz="2400" dirty="0">
                <a:cs typeface="Arial" charset="0"/>
              </a:rPr>
              <a:t>Κύριος στόχος του μαθήματος είναι να εφοδιάσει τους φοιτητές µε τις απαραίτητες γνώσεις έτσι ώστε να κατανοήσουν την τεχνολογία των σχεσιακών βάσεων δεδομένων και των σχεσιακών συστημάτων διαχείρισης βάσεων </a:t>
            </a:r>
            <a:r>
              <a:rPr lang="el-GR" sz="2400" dirty="0" smtClean="0">
                <a:cs typeface="Arial" charset="0"/>
              </a:rPr>
              <a:t>δεδομένων</a:t>
            </a:r>
            <a:r>
              <a:rPr lang="el-GR" sz="2400" dirty="0">
                <a:cs typeface="Arial" charset="0"/>
              </a:rPr>
              <a:t>. </a:t>
            </a:r>
          </a:p>
          <a:p>
            <a:pPr>
              <a:defRPr/>
            </a:pPr>
            <a:endParaRPr lang="el-GR" sz="2400" dirty="0">
              <a:cs typeface="Arial" charset="0"/>
            </a:endParaRPr>
          </a:p>
          <a:p>
            <a:pPr>
              <a:defRPr/>
            </a:pPr>
            <a:r>
              <a:rPr lang="el-GR" sz="2400" b="1" dirty="0"/>
              <a:t>Λέξεις κλειδιά:</a:t>
            </a:r>
            <a:endParaRPr lang="el-GR" sz="2400" dirty="0"/>
          </a:p>
          <a:p>
            <a:pPr marL="357188" indent="0">
              <a:buNone/>
              <a:defRPr/>
            </a:pPr>
            <a:r>
              <a:rPr lang="el-GR" sz="2400" dirty="0"/>
              <a:t>Σχεσιακές Βάσεις δεδομένων, Ανεξαρτησία δεδομένων, Κανόνες ακεραιότητας, Σχεσιακή </a:t>
            </a:r>
            <a:r>
              <a:rPr lang="el-GR" sz="2400" dirty="0" smtClean="0"/>
              <a:t>άλγεβρα, </a:t>
            </a:r>
            <a:r>
              <a:rPr lang="el-GR" sz="2400" dirty="0"/>
              <a:t>Γλώσσα SQL</a:t>
            </a:r>
            <a:endParaRPr lang="el-GR" sz="2400" dirty="0">
              <a:cs typeface="Arial" charset="0"/>
            </a:endParaRPr>
          </a:p>
        </p:txBody>
      </p:sp>
    </p:spTree>
    <p:extLst>
      <p:ext uri="{BB962C8B-B14F-4D97-AF65-F5344CB8AC3E}">
        <p14:creationId xmlns:p14="http://schemas.microsoft.com/office/powerpoint/2010/main" val="411583255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noAutofit/>
          </a:bodyPr>
          <a:lstStyle/>
          <a:p>
            <a:pPr eaLnBrk="1" hangingPunct="1"/>
            <a:r>
              <a:rPr lang="el-GR" altLang="el-GR" sz="3200" b="1" dirty="0" smtClean="0">
                <a:latin typeface="+mn-lt"/>
                <a:cs typeface="Arial" charset="0"/>
              </a:rPr>
              <a:t>Μηχανισμός Κύριου – Δευτερεύοντος κλειδιού και σημασία του</a:t>
            </a:r>
          </a:p>
        </p:txBody>
      </p:sp>
      <p:sp>
        <p:nvSpPr>
          <p:cNvPr id="30723" name="Rectangle 3"/>
          <p:cNvSpPr>
            <a:spLocks noGrp="1" noChangeArrowheads="1"/>
          </p:cNvSpPr>
          <p:nvPr>
            <p:ph idx="1"/>
          </p:nvPr>
        </p:nvSpPr>
        <p:spPr>
          <a:xfrm>
            <a:off x="457200" y="1196752"/>
            <a:ext cx="8229600" cy="5661248"/>
          </a:xfrm>
        </p:spPr>
        <p:txBody>
          <a:bodyPr>
            <a:normAutofit lnSpcReduction="10000"/>
          </a:bodyPr>
          <a:lstStyle/>
          <a:p>
            <a:pPr marL="0" indent="0" algn="l" eaLnBrk="1" hangingPunct="1">
              <a:buNone/>
            </a:pPr>
            <a:r>
              <a:rPr lang="el-GR" altLang="el-GR" sz="1200" dirty="0" smtClean="0">
                <a:latin typeface="Courier New" panose="02070309020205020404" pitchFamily="49" charset="0"/>
                <a:cs typeface="Courier New" panose="02070309020205020404" pitchFamily="49" charset="0"/>
              </a:rPr>
              <a:t> </a:t>
            </a:r>
            <a:r>
              <a:rPr lang="en-US" altLang="el-GR" sz="1100" dirty="0" smtClean="0">
                <a:latin typeface="Courier New" panose="02070309020205020404" pitchFamily="49" charset="0"/>
                <a:cs typeface="Courier New" panose="02070309020205020404" pitchFamily="49" charset="0"/>
              </a:rPr>
              <a:t>CREATE TABLE FOITHTES(EPWNYMO VARCHAR2(20) NOT NULL,</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ONOMA VARCHAR2(20) NOT NULL,</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ARITMHT NUMBER NOT NULL,                                          </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EXAMHNO CHAR(3),</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PRIMARY KEY(ARITMHT));</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CREATE TABLE MATHIMATA(LEKTIKO VARCHAR2(20) NOT NULL,</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KWD_MAT CHAR(3) NOT NULL,</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PRIMARY KEY(KWD_MAT));</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CREATE TABLE EGGRAFES(KWD_MAT NUMBER NOT NULL,</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ARITMHT NUMBER NOT NULL,                                          </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BATHMOS NUMBER,</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PRIMARY KEY(KWD_MAT, ARITMHT)</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FOREIGN KEY(ARITMHT)   REFERENCES FOITHTES(ARITMHT),</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FOREIGN KEY(KWD_MAT) REFERENCES MATHIMATA(KWD_MAT));</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CREATE TABLE KATHIGHTES(EPWNYMO_KAT VARCHAR2(20) NOT NULL,</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ONOMA_KAT VARCHAR2(20) NOT NULL,</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a:t>
            </a:r>
            <a:r>
              <a:rPr lang="de-DE" altLang="el-GR" sz="1100" dirty="0" smtClean="0">
                <a:latin typeface="Courier New" panose="02070309020205020404" pitchFamily="49" charset="0"/>
                <a:cs typeface="Courier New" panose="02070309020205020404" pitchFamily="49" charset="0"/>
              </a:rPr>
              <a:t>DIEFTH_KAT VARCHAR2(40),</a:t>
            </a:r>
            <a:endParaRPr lang="en-US" altLang="el-GR" sz="1100" dirty="0" smtClean="0">
              <a:latin typeface="Courier New" panose="02070309020205020404" pitchFamily="49" charset="0"/>
              <a:cs typeface="Courier New" panose="02070309020205020404" pitchFamily="49" charset="0"/>
            </a:endParaRPr>
          </a:p>
          <a:p>
            <a:pPr marL="0" indent="0" algn="l" eaLnBrk="1" hangingPunct="1">
              <a:buNone/>
            </a:pPr>
            <a:r>
              <a:rPr lang="de-DE" altLang="el-GR" sz="1100" dirty="0" smtClean="0">
                <a:latin typeface="Courier New" panose="02070309020205020404" pitchFamily="49" charset="0"/>
                <a:cs typeface="Courier New" panose="02070309020205020404" pitchFamily="49" charset="0"/>
              </a:rPr>
              <a:t>             </a:t>
            </a:r>
            <a:r>
              <a:rPr lang="en-US" altLang="el-GR" sz="1100" dirty="0" smtClean="0">
                <a:latin typeface="Courier New" panose="02070309020205020404" pitchFamily="49" charset="0"/>
                <a:cs typeface="Courier New" panose="02070309020205020404" pitchFamily="49" charset="0"/>
              </a:rPr>
              <a:t>ARITMHT_KAT NUMBER NOT NULL,                                          </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PRIMARY KEY(ARITMHT_KAT));</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CREATE TABLE DIDASKEI(KWD_MAT CHAR(3) NOT NULL,</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ARITMHT_KAT NUMBER NOT NULL,                                          </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PRIMARY KEY(KWD_MAT, ARITMHT_KAT)</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FOREIGN KEY(ARITMHT)   REFERENCES KATHIGHTES(ARITMHT_KAT),</a:t>
            </a:r>
          </a:p>
          <a:p>
            <a:pPr marL="0" indent="0" algn="l" eaLnBrk="1" hangingPunct="1">
              <a:buNone/>
            </a:pPr>
            <a:r>
              <a:rPr lang="en-US" altLang="el-GR" sz="1100" dirty="0" smtClean="0">
                <a:latin typeface="Courier New" panose="02070309020205020404" pitchFamily="49" charset="0"/>
                <a:cs typeface="Courier New" panose="02070309020205020404" pitchFamily="49" charset="0"/>
              </a:rPr>
              <a:t>     FOREIGN KEY(KWD_MAT) REFERENCES MATHIMATA(KWD_MAT));</a:t>
            </a:r>
            <a:r>
              <a:rPr lang="el-GR" altLang="el-GR" sz="1000" dirty="0" smtClean="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30660174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1746" name="Rectangle 3"/>
          <p:cNvSpPr>
            <a:spLocks noGrp="1" noChangeArrowheads="1"/>
          </p:cNvSpPr>
          <p:nvPr>
            <p:ph idx="1"/>
          </p:nvPr>
        </p:nvSpPr>
        <p:spPr/>
        <p:txBody>
          <a:bodyPr/>
          <a:lstStyle/>
          <a:p>
            <a:pPr marL="0" indent="0" algn="just" eaLnBrk="1" hangingPunct="1">
              <a:buNone/>
            </a:pPr>
            <a:r>
              <a:rPr lang="el-GR" altLang="el-GR" sz="2000" dirty="0" smtClean="0">
                <a:cs typeface="Arial" charset="0"/>
              </a:rPr>
              <a:t>Στο παράδειγμά μας, ορίζουμε ολόκληρη τη βάση, το εννοιολογικό της σχήμα όπως λέμε</a:t>
            </a:r>
            <a:r>
              <a:rPr lang="en-US" altLang="el-GR" sz="2000" dirty="0" smtClean="0">
                <a:cs typeface="Arial" charset="0"/>
              </a:rPr>
              <a:t>. </a:t>
            </a:r>
            <a:r>
              <a:rPr lang="el-GR" altLang="el-GR" sz="2000" dirty="0" smtClean="0">
                <a:cs typeface="Arial" charset="0"/>
              </a:rPr>
              <a:t>Προσοχή! Έχει σημασία η σειρά ορισμού των πινάκων. Επίσης, αν θέλαμε να διαγράψουμε τους πίνακες της βάσης θα έπρεπε </a:t>
            </a:r>
            <a:r>
              <a:rPr lang="el-GR" altLang="el-GR" sz="2000" smtClean="0">
                <a:cs typeface="Arial" charset="0"/>
              </a:rPr>
              <a:t>να γράψουμε τις δηλώσεις </a:t>
            </a:r>
            <a:r>
              <a:rPr lang="el-GR" altLang="el-GR" sz="2000" dirty="0" smtClean="0">
                <a:cs typeface="Arial" charset="0"/>
              </a:rPr>
              <a:t>κατάργησης πίνακα με συγκεκριμένη σειρά:</a:t>
            </a:r>
            <a:endParaRPr lang="en-US" altLang="el-GR" sz="2000" dirty="0" smtClean="0">
              <a:cs typeface="Times New Roman" pitchFamily="18" charset="0"/>
            </a:endParaRPr>
          </a:p>
          <a:p>
            <a:pPr marL="0" indent="0" eaLnBrk="1" hangingPunct="1">
              <a:buNone/>
            </a:pPr>
            <a:r>
              <a:rPr lang="el-GR" altLang="el-GR" sz="1400" dirty="0" smtClean="0">
                <a:latin typeface="Arial" charset="0"/>
                <a:cs typeface="Arial" charset="0"/>
              </a:rPr>
              <a:t> </a:t>
            </a:r>
            <a:endParaRPr lang="en-US" altLang="el-GR" sz="2000" dirty="0" smtClean="0">
              <a:latin typeface="Courier New" panose="02070309020205020404" pitchFamily="49" charset="0"/>
              <a:cs typeface="Courier New" panose="02070309020205020404" pitchFamily="49" charset="0"/>
            </a:endParaRPr>
          </a:p>
          <a:p>
            <a:pPr marL="0" indent="0" eaLnBrk="1" hangingPunct="1">
              <a:buNone/>
            </a:pPr>
            <a:r>
              <a:rPr lang="en-US" altLang="el-GR" sz="2000" b="1" dirty="0" smtClean="0">
                <a:latin typeface="Courier New" panose="02070309020205020404" pitchFamily="49" charset="0"/>
                <a:cs typeface="Courier New" panose="02070309020205020404" pitchFamily="49" charset="0"/>
              </a:rPr>
              <a:t>DROP TABLE EGGRAFES;</a:t>
            </a:r>
          </a:p>
          <a:p>
            <a:pPr marL="0" indent="0" eaLnBrk="1" hangingPunct="1">
              <a:buNone/>
            </a:pPr>
            <a:endParaRPr lang="en-US" altLang="el-GR" sz="2000" b="1" dirty="0" smtClean="0">
              <a:latin typeface="Courier New" panose="02070309020205020404" pitchFamily="49" charset="0"/>
              <a:cs typeface="Courier New" panose="02070309020205020404" pitchFamily="49" charset="0"/>
            </a:endParaRPr>
          </a:p>
          <a:p>
            <a:pPr marL="0" indent="0" eaLnBrk="1" hangingPunct="1">
              <a:buNone/>
            </a:pPr>
            <a:r>
              <a:rPr lang="en-US" altLang="el-GR" sz="2000" b="1" dirty="0" smtClean="0">
                <a:latin typeface="Courier New" panose="02070309020205020404" pitchFamily="49" charset="0"/>
                <a:cs typeface="Courier New" panose="02070309020205020404" pitchFamily="49" charset="0"/>
              </a:rPr>
              <a:t>DROP TABLE DIDASKEI;</a:t>
            </a:r>
          </a:p>
          <a:p>
            <a:pPr marL="0" indent="0" eaLnBrk="1" hangingPunct="1">
              <a:buNone/>
            </a:pPr>
            <a:endParaRPr lang="en-US" altLang="el-GR" sz="2000" b="1" dirty="0" smtClean="0">
              <a:latin typeface="Courier New" panose="02070309020205020404" pitchFamily="49" charset="0"/>
              <a:cs typeface="Courier New" panose="02070309020205020404" pitchFamily="49" charset="0"/>
            </a:endParaRPr>
          </a:p>
          <a:p>
            <a:pPr marL="0" indent="0" eaLnBrk="1" hangingPunct="1">
              <a:buNone/>
            </a:pPr>
            <a:r>
              <a:rPr lang="en-US" altLang="el-GR" sz="2000" b="1" dirty="0" smtClean="0">
                <a:latin typeface="Courier New" panose="02070309020205020404" pitchFamily="49" charset="0"/>
                <a:cs typeface="Courier New" panose="02070309020205020404" pitchFamily="49" charset="0"/>
              </a:rPr>
              <a:t>DROP TABLE MATHIMATA;</a:t>
            </a:r>
          </a:p>
          <a:p>
            <a:pPr marL="0" indent="0" eaLnBrk="1" hangingPunct="1">
              <a:buNone/>
            </a:pPr>
            <a:endParaRPr lang="en-US" altLang="el-GR" sz="2000" b="1" dirty="0" smtClean="0">
              <a:latin typeface="Courier New" panose="02070309020205020404" pitchFamily="49" charset="0"/>
              <a:cs typeface="Courier New" panose="02070309020205020404" pitchFamily="49" charset="0"/>
            </a:endParaRPr>
          </a:p>
          <a:p>
            <a:pPr marL="0" indent="0" eaLnBrk="1" hangingPunct="1">
              <a:buNone/>
            </a:pPr>
            <a:r>
              <a:rPr lang="en-US" altLang="el-GR" sz="2000" b="1" dirty="0" smtClean="0">
                <a:latin typeface="Courier New" panose="02070309020205020404" pitchFamily="49" charset="0"/>
                <a:cs typeface="Courier New" panose="02070309020205020404" pitchFamily="49" charset="0"/>
              </a:rPr>
              <a:t>DROP TABLE FOITHTES;</a:t>
            </a:r>
          </a:p>
          <a:p>
            <a:pPr marL="0" indent="0" eaLnBrk="1" hangingPunct="1">
              <a:buNone/>
            </a:pPr>
            <a:endParaRPr lang="en-US" altLang="el-GR" sz="2000" b="1" dirty="0" smtClean="0">
              <a:latin typeface="Courier New" panose="02070309020205020404" pitchFamily="49" charset="0"/>
              <a:cs typeface="Courier New" panose="02070309020205020404" pitchFamily="49" charset="0"/>
            </a:endParaRPr>
          </a:p>
          <a:p>
            <a:pPr marL="0" indent="0" eaLnBrk="1" hangingPunct="1">
              <a:buNone/>
            </a:pPr>
            <a:r>
              <a:rPr lang="en-US" altLang="el-GR" sz="2000" b="1" dirty="0" smtClean="0">
                <a:latin typeface="Courier New" panose="02070309020205020404" pitchFamily="49" charset="0"/>
                <a:cs typeface="Courier New" panose="02070309020205020404" pitchFamily="49" charset="0"/>
              </a:rPr>
              <a:t>DROP TABLE KATHIGHTES;</a:t>
            </a:r>
          </a:p>
          <a:p>
            <a:pPr marL="0" indent="0" eaLnBrk="1" hangingPunct="1">
              <a:buNone/>
            </a:pPr>
            <a:endParaRPr lang="el-GR" altLang="el-GR" sz="2000" b="1" dirty="0" smtClean="0">
              <a:latin typeface="Courier New" panose="02070309020205020404" pitchFamily="49" charset="0"/>
              <a:cs typeface="Courier New" panose="02070309020205020404" pitchFamily="49" charset="0"/>
            </a:endParaRPr>
          </a:p>
        </p:txBody>
      </p:sp>
    </p:spTree>
    <p:extLst>
      <p:ext uri="{BB962C8B-B14F-4D97-AF65-F5344CB8AC3E}">
        <p14:creationId xmlns:p14="http://schemas.microsoft.com/office/powerpoint/2010/main" val="4728615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Autofit/>
          </a:bodyPr>
          <a:lstStyle/>
          <a:p>
            <a:pPr eaLnBrk="1" hangingPunct="1"/>
            <a:r>
              <a:rPr lang="el-GR" altLang="el-GR" sz="3600" b="1" dirty="0" smtClean="0">
                <a:latin typeface="+mn-lt"/>
                <a:cs typeface="Arial" charset="0"/>
              </a:rPr>
              <a:t>Εισαγωγή</a:t>
            </a:r>
            <a:r>
              <a:rPr lang="en-US" altLang="el-GR" sz="3600" b="1" dirty="0" smtClean="0">
                <a:latin typeface="+mn-lt"/>
                <a:cs typeface="Arial" charset="0"/>
              </a:rPr>
              <a:t> </a:t>
            </a:r>
            <a:r>
              <a:rPr lang="el-GR" altLang="el-GR" sz="3600" b="1" dirty="0" smtClean="0">
                <a:latin typeface="+mn-lt"/>
                <a:cs typeface="Arial" charset="0"/>
              </a:rPr>
              <a:t>στοιχείων</a:t>
            </a:r>
            <a:endParaRPr lang="el-GR" altLang="el-GR" sz="3600" dirty="0" smtClean="0">
              <a:latin typeface="+mn-lt"/>
              <a:cs typeface="Times New Roman" pitchFamily="18" charset="0"/>
            </a:endParaRPr>
          </a:p>
        </p:txBody>
      </p:sp>
      <p:sp>
        <p:nvSpPr>
          <p:cNvPr id="32771" name="Rectangle 3"/>
          <p:cNvSpPr>
            <a:spLocks noGrp="1" noChangeArrowheads="1"/>
          </p:cNvSpPr>
          <p:nvPr>
            <p:ph idx="1"/>
          </p:nvPr>
        </p:nvSpPr>
        <p:spPr>
          <a:xfrm>
            <a:off x="457200" y="1196752"/>
            <a:ext cx="8229600" cy="5544616"/>
          </a:xfrm>
        </p:spPr>
        <p:txBody>
          <a:bodyPr>
            <a:normAutofit fontScale="92500" lnSpcReduction="20000"/>
          </a:bodyPr>
          <a:lstStyle/>
          <a:p>
            <a:pPr marL="0" indent="0" eaLnBrk="1" hangingPunct="1">
              <a:buNone/>
            </a:pPr>
            <a:r>
              <a:rPr lang="el-GR" altLang="el-GR" sz="2000" dirty="0" smtClean="0">
                <a:cs typeface="Arial" charset="0"/>
              </a:rPr>
              <a:t>Τέλος, αν θέλαμε να εισάγουμε στοιχεία στον πίνακα </a:t>
            </a:r>
            <a:r>
              <a:rPr lang="en-US" altLang="el-GR" sz="2000" dirty="0" smtClean="0">
                <a:latin typeface="Courier New" panose="02070309020205020404" pitchFamily="49" charset="0"/>
                <a:cs typeface="Courier New" panose="02070309020205020404" pitchFamily="49" charset="0"/>
              </a:rPr>
              <a:t>DIDASKEI</a:t>
            </a:r>
            <a:r>
              <a:rPr lang="el-GR" altLang="el-GR" sz="2000" dirty="0" smtClean="0">
                <a:cs typeface="Arial" charset="0"/>
              </a:rPr>
              <a:t> και επειδή κατασκευάσαμε το μηχανισμό κύριου και ξένου κλειδιού πρέπει πρώτα να εισάγουμε στοιχεία στον πίνακα </a:t>
            </a:r>
            <a:r>
              <a:rPr lang="en-US" altLang="el-GR" sz="2000" dirty="0" smtClean="0">
                <a:latin typeface="Courier New" panose="02070309020205020404" pitchFamily="49" charset="0"/>
                <a:cs typeface="Courier New" panose="02070309020205020404" pitchFamily="49" charset="0"/>
              </a:rPr>
              <a:t>KATHIGHTES</a:t>
            </a:r>
            <a:r>
              <a:rPr lang="el-GR" altLang="el-GR" sz="2000" dirty="0" smtClean="0">
                <a:cs typeface="Arial" charset="0"/>
              </a:rPr>
              <a:t>:</a:t>
            </a:r>
            <a:endParaRPr lang="en-US" altLang="el-GR" sz="2000" dirty="0" smtClean="0">
              <a:cs typeface="Times New Roman" pitchFamily="18" charset="0"/>
            </a:endParaRPr>
          </a:p>
          <a:p>
            <a:pPr algn="just" eaLnBrk="1" hangingPunct="1"/>
            <a:endParaRPr lang="en-US" altLang="el-GR" sz="1600" dirty="0" smtClean="0">
              <a:latin typeface="Arial" charset="0"/>
              <a:cs typeface="Arial" charset="0"/>
            </a:endParaRP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KATHIGHTES VALUES('Codd','Ted','Mass.',10);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KATHIGHTES VALUES('Ullman','Jeffrey','Calif.',20);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KATHIGHTES VALUES('Widom','Jennifer','Calif.',30);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KATHIGHTES VALUES('Elmasri','Ramez','Mass.',40);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KATHIGHTES VALUES('Navathe','Shamkant','Mass.',50);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 </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VALUES('A1',10);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VALUES('A5',10);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VALUES('A8',20);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VALUES('B5',20);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VALUES('Ã1',20);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VALUES('A4',30);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VALUES('B2',30);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VALUES('Ã3',40);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VALUES('Ã7',40);</a:t>
            </a:r>
          </a:p>
          <a:p>
            <a:pPr marL="0" indent="0" algn="just" eaLnBrk="1" hangingPunct="1">
              <a:buNone/>
            </a:pPr>
            <a:r>
              <a:rPr lang="en-US" altLang="el-GR" sz="1700" dirty="0" smtClean="0">
                <a:latin typeface="Courier New" panose="02070309020205020404" pitchFamily="49" charset="0"/>
                <a:cs typeface="Courier New" panose="02070309020205020404" pitchFamily="49" charset="0"/>
              </a:rPr>
              <a:t>INSERT INTO DIDASKEI VALUES('Ã6',50);</a:t>
            </a:r>
          </a:p>
          <a:p>
            <a:pPr marL="0" indent="0" algn="l" eaLnBrk="1" hangingPunct="1">
              <a:buNone/>
            </a:pPr>
            <a:r>
              <a:rPr lang="en-US" altLang="el-GR" sz="1700" dirty="0" smtClean="0">
                <a:latin typeface="Courier New" panose="02070309020205020404" pitchFamily="49" charset="0"/>
                <a:cs typeface="Courier New" panose="02070309020205020404" pitchFamily="49" charset="0"/>
              </a:rPr>
              <a:t>INSERT INTO DIDASKEI VALUES('A3',50);</a:t>
            </a:r>
            <a:r>
              <a:rPr lang="el-GR" altLang="el-GR" sz="1700" dirty="0" smtClean="0">
                <a:latin typeface="Courier New" panose="02070309020205020404" pitchFamily="49" charset="0"/>
                <a:cs typeface="Courier New" panose="02070309020205020404" pitchFamily="49" charset="0"/>
              </a:rPr>
              <a:t> </a:t>
            </a:r>
          </a:p>
        </p:txBody>
      </p:sp>
    </p:spTree>
    <p:extLst>
      <p:ext uri="{BB962C8B-B14F-4D97-AF65-F5344CB8AC3E}">
        <p14:creationId xmlns:p14="http://schemas.microsoft.com/office/powerpoint/2010/main" val="6697453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noAutofit/>
          </a:bodyPr>
          <a:lstStyle/>
          <a:p>
            <a:pPr eaLnBrk="1" hangingPunct="1"/>
            <a:r>
              <a:rPr lang="el-GR" altLang="el-GR" sz="3600" b="1" dirty="0" smtClean="0">
                <a:latin typeface="+mn-lt"/>
                <a:cs typeface="Courier New" panose="02070309020205020404" pitchFamily="49" charset="0"/>
              </a:rPr>
              <a:t>Ευρετήριο</a:t>
            </a:r>
          </a:p>
        </p:txBody>
      </p:sp>
      <p:sp>
        <p:nvSpPr>
          <p:cNvPr id="33795" name="Rectangle 3"/>
          <p:cNvSpPr>
            <a:spLocks noGrp="1" noChangeArrowheads="1"/>
          </p:cNvSpPr>
          <p:nvPr>
            <p:ph idx="1"/>
          </p:nvPr>
        </p:nvSpPr>
        <p:spPr>
          <a:xfrm>
            <a:off x="457200" y="1196752"/>
            <a:ext cx="8229600" cy="5400600"/>
          </a:xfrm>
        </p:spPr>
        <p:txBody>
          <a:bodyPr>
            <a:noAutofit/>
          </a:bodyPr>
          <a:lstStyle/>
          <a:p>
            <a:pPr marL="0" indent="0" algn="l" eaLnBrk="1" hangingPunct="1">
              <a:buNone/>
            </a:pPr>
            <a:r>
              <a:rPr lang="el-GR" altLang="el-GR" sz="2000" b="1" dirty="0" smtClean="0">
                <a:cs typeface="Arial" charset="0"/>
              </a:rPr>
              <a:t>Παράδειγμα</a:t>
            </a:r>
            <a:r>
              <a:rPr lang="en-US" altLang="el-GR" sz="2000" b="1" dirty="0" smtClean="0">
                <a:cs typeface="Arial" charset="0"/>
              </a:rPr>
              <a:t> </a:t>
            </a:r>
            <a:endParaRPr lang="en-US" altLang="el-GR" sz="2000" dirty="0" smtClean="0">
              <a:cs typeface="Times New Roman" pitchFamily="18" charset="0"/>
            </a:endParaRP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 CREATE TABLE KATHIGHTES(</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       EPWNYMO_KAT VARCHAR2(20) NOT NULL,</a:t>
            </a:r>
            <a:r>
              <a:rPr lang="el-GR" altLang="el-GR" sz="1600" dirty="0" smtClean="0">
                <a:latin typeface="Courier New" panose="02070309020205020404" pitchFamily="49" charset="0"/>
                <a:cs typeface="Courier New" panose="02070309020205020404" pitchFamily="49" charset="0"/>
              </a:rPr>
              <a:t> </a:t>
            </a:r>
          </a:p>
          <a:p>
            <a:pPr marL="0" indent="0" algn="l" eaLnBrk="1" hangingPunct="1">
              <a:buNone/>
            </a:pPr>
            <a:r>
              <a:rPr lang="el-GR" altLang="el-GR" sz="1600" dirty="0" smtClean="0">
                <a:latin typeface="Courier New" panose="02070309020205020404" pitchFamily="49" charset="0"/>
                <a:cs typeface="Courier New" panose="02070309020205020404" pitchFamily="49" charset="0"/>
              </a:rPr>
              <a:t>       </a:t>
            </a:r>
            <a:r>
              <a:rPr lang="en-US" altLang="el-GR" sz="1600" dirty="0" smtClean="0">
                <a:latin typeface="Courier New" panose="02070309020205020404" pitchFamily="49" charset="0"/>
                <a:cs typeface="Courier New" panose="02070309020205020404" pitchFamily="49" charset="0"/>
              </a:rPr>
              <a:t>ONOMA_KAT VARCHAR2(20) NOT NULL,</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       </a:t>
            </a:r>
            <a:r>
              <a:rPr lang="de-DE" altLang="el-GR" sz="1600" dirty="0" smtClean="0">
                <a:latin typeface="Courier New" panose="02070309020205020404" pitchFamily="49" charset="0"/>
                <a:cs typeface="Courier New" panose="02070309020205020404" pitchFamily="49" charset="0"/>
              </a:rPr>
              <a:t>DIEFTH_KAT VARCHAR2(40),</a:t>
            </a:r>
            <a:r>
              <a:rPr lang="el-GR" altLang="el-GR" sz="1600" dirty="0" smtClean="0">
                <a:latin typeface="Courier New" panose="02070309020205020404" pitchFamily="49" charset="0"/>
                <a:cs typeface="Courier New" panose="02070309020205020404" pitchFamily="49" charset="0"/>
              </a:rPr>
              <a:t> </a:t>
            </a:r>
            <a:r>
              <a:rPr lang="en-US" altLang="el-GR" sz="1600" dirty="0" smtClean="0">
                <a:latin typeface="Courier New" panose="02070309020205020404" pitchFamily="49" charset="0"/>
                <a:cs typeface="Courier New" panose="02070309020205020404" pitchFamily="49" charset="0"/>
              </a:rPr>
              <a:t>ARITMHT_KAT NUMBER NOT NULL,                                          </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       </a:t>
            </a:r>
            <a:r>
              <a:rPr lang="el-GR" altLang="el-GR" sz="1600" dirty="0" smtClean="0">
                <a:latin typeface="Courier New" panose="02070309020205020404" pitchFamily="49" charset="0"/>
                <a:cs typeface="Courier New" panose="02070309020205020404" pitchFamily="49" charset="0"/>
              </a:rPr>
              <a:t>  </a:t>
            </a:r>
            <a:r>
              <a:rPr lang="en-US" altLang="el-GR" sz="1600" dirty="0" smtClean="0">
                <a:latin typeface="Courier New" panose="02070309020205020404" pitchFamily="49" charset="0"/>
                <a:cs typeface="Courier New" panose="02070309020205020404" pitchFamily="49" charset="0"/>
              </a:rPr>
              <a:t>                          PRIMARY KEY(ARITMHT_KAT));</a:t>
            </a:r>
          </a:p>
          <a:p>
            <a:pPr marL="0" indent="0" algn="l" eaLnBrk="1" hangingPunct="1">
              <a:buNone/>
            </a:pPr>
            <a:r>
              <a:rPr lang="el-GR" altLang="el-GR" sz="2000" b="1" dirty="0" smtClean="0">
                <a:cs typeface="Arial" charset="0"/>
              </a:rPr>
              <a:t>Ζητούμενο η “επιτάχυνση” των αναζητήσεων</a:t>
            </a:r>
            <a:endParaRPr lang="en-US" altLang="el-GR" sz="2000" dirty="0" smtClean="0">
              <a:cs typeface="Times New Roman" pitchFamily="18" charset="0"/>
            </a:endParaRP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SELECT * FROM KATHIGITES</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WHERE DIEFTH_KAT = ‘Mass.’;</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  </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SELECT EPWNYMO_KAT, ONOMA_KAT, DIEFTH_KAT</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FROM KATHIGITES</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WHERE DIEFTH_KAT = ‘Mass.’;</a:t>
            </a:r>
          </a:p>
          <a:p>
            <a:pPr marL="0" indent="0">
              <a:buNone/>
            </a:pPr>
            <a:endParaRPr lang="el-GR" altLang="el-GR" sz="2000" b="1" smtClean="0">
              <a:cs typeface="Arial" charset="0"/>
            </a:endParaRPr>
          </a:p>
          <a:p>
            <a:pPr marL="0" indent="0">
              <a:buNone/>
            </a:pPr>
            <a:r>
              <a:rPr lang="el-GR" altLang="el-GR" sz="2000" b="1" smtClean="0">
                <a:cs typeface="Arial" charset="0"/>
              </a:rPr>
              <a:t>Δημιουργία ευρετηρίου</a:t>
            </a:r>
            <a:endParaRPr lang="el-GR" altLang="el-GR" sz="2000" dirty="0" smtClean="0">
              <a:latin typeface="Courier New" panose="02070309020205020404" pitchFamily="49" charset="0"/>
              <a:cs typeface="Courier New" panose="02070309020205020404" pitchFamily="49" charset="0"/>
            </a:endParaRP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CREATE INDEX LOCATION_IDX</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on KATHIGITES(</a:t>
            </a:r>
            <a:r>
              <a:rPr lang="en-US" altLang="el-GR" sz="1600" dirty="0" err="1" smtClean="0">
                <a:latin typeface="Courier New" panose="02070309020205020404" pitchFamily="49" charset="0"/>
                <a:cs typeface="Courier New" panose="02070309020205020404" pitchFamily="49" charset="0"/>
              </a:rPr>
              <a:t>diefth</a:t>
            </a:r>
            <a:r>
              <a:rPr lang="en-US" altLang="el-GR" sz="1600" dirty="0" smtClean="0">
                <a:latin typeface="Courier New" panose="02070309020205020404" pitchFamily="49" charset="0"/>
                <a:cs typeface="Courier New" panose="02070309020205020404" pitchFamily="49" charset="0"/>
              </a:rPr>
              <a:t>);</a:t>
            </a:r>
          </a:p>
          <a:p>
            <a:pPr marL="0" indent="0" eaLnBrk="1" hangingPunct="1">
              <a:buNone/>
            </a:pPr>
            <a:endParaRPr lang="el-GR" altLang="el-GR" sz="2000" dirty="0" smtClean="0"/>
          </a:p>
        </p:txBody>
      </p:sp>
    </p:spTree>
    <p:extLst>
      <p:ext uri="{BB962C8B-B14F-4D97-AF65-F5344CB8AC3E}">
        <p14:creationId xmlns:p14="http://schemas.microsoft.com/office/powerpoint/2010/main" val="193844111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4818" name="Rectangle 3"/>
          <p:cNvSpPr>
            <a:spLocks noGrp="1" noChangeArrowheads="1"/>
          </p:cNvSpPr>
          <p:nvPr>
            <p:ph idx="1"/>
          </p:nvPr>
        </p:nvSpPr>
        <p:spPr>
          <a:xfrm>
            <a:off x="457200" y="1196752"/>
            <a:ext cx="8229600" cy="746348"/>
          </a:xfrm>
        </p:spPr>
        <p:txBody>
          <a:bodyPr>
            <a:normAutofit/>
          </a:bodyPr>
          <a:lstStyle/>
          <a:p>
            <a:pPr marL="0" indent="0" eaLnBrk="1" hangingPunct="1">
              <a:buNone/>
            </a:pPr>
            <a:r>
              <a:rPr lang="el-GR" altLang="el-GR" sz="1800" dirty="0" smtClean="0">
                <a:cs typeface="Arial" charset="0"/>
              </a:rPr>
              <a:t>Πίνακας της σχεσιακής Εκπαιδευτική Βάση δεδομένων με ευρετήριο που επιταχύνει αναζήτηση στοιχείων</a:t>
            </a:r>
            <a:r>
              <a:rPr lang="en-US" altLang="el-GR" sz="1800" dirty="0" smtClean="0">
                <a:cs typeface="Arial" charset="0"/>
              </a:rPr>
              <a:t> </a:t>
            </a:r>
            <a:r>
              <a:rPr lang="el-GR" altLang="el-GR" sz="1800" dirty="0" smtClean="0">
                <a:cs typeface="Arial" charset="0"/>
              </a:rPr>
              <a:t>βασιζόμενη στη διεύθυνση</a:t>
            </a:r>
            <a:r>
              <a:rPr lang="el-GR" altLang="el-GR" sz="1800" dirty="0" smtClean="0"/>
              <a:t> </a:t>
            </a:r>
          </a:p>
        </p:txBody>
      </p:sp>
      <p:sp>
        <p:nvSpPr>
          <p:cNvPr id="34821" name="Text Box 112"/>
          <p:cNvSpPr txBox="1">
            <a:spLocks noChangeArrowheads="1"/>
          </p:cNvSpPr>
          <p:nvPr/>
        </p:nvSpPr>
        <p:spPr bwMode="auto">
          <a:xfrm>
            <a:off x="6796960" y="2852936"/>
            <a:ext cx="209552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800" dirty="0">
                <a:latin typeface="+mn-lt"/>
              </a:rPr>
              <a:t>Πίνακας «Καθηγητή»</a:t>
            </a:r>
          </a:p>
        </p:txBody>
      </p:sp>
      <p:sp>
        <p:nvSpPr>
          <p:cNvPr id="34822" name="Text Box 113"/>
          <p:cNvSpPr txBox="1">
            <a:spLocks noChangeArrowheads="1"/>
          </p:cNvSpPr>
          <p:nvPr/>
        </p:nvSpPr>
        <p:spPr bwMode="auto">
          <a:xfrm>
            <a:off x="4572000" y="5085184"/>
            <a:ext cx="223224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800">
                <a:latin typeface="+mn-lt"/>
              </a:rPr>
              <a:t>Ευρετήριο  «Διεύθυνση»</a:t>
            </a:r>
          </a:p>
        </p:txBody>
      </p:sp>
      <p:graphicFrame>
        <p:nvGraphicFramePr>
          <p:cNvPr id="3" name="Table 2"/>
          <p:cNvGraphicFramePr>
            <a:graphicFrameLocks noGrp="1"/>
          </p:cNvGraphicFramePr>
          <p:nvPr>
            <p:extLst>
              <p:ext uri="{D42A27DB-BD31-4B8C-83A1-F6EECF244321}">
                <p14:modId xmlns:p14="http://schemas.microsoft.com/office/powerpoint/2010/main" val="4144871717"/>
              </p:ext>
            </p:extLst>
          </p:nvPr>
        </p:nvGraphicFramePr>
        <p:xfrm>
          <a:off x="539552" y="1844824"/>
          <a:ext cx="6096000" cy="2782380"/>
        </p:xfrm>
        <a:graphic>
          <a:graphicData uri="http://schemas.openxmlformats.org/drawingml/2006/table">
            <a:tbl>
              <a:tblPr firstRow="1" bandRow="1">
                <a:tableStyleId>{5C22544A-7EE6-4342-B048-85BDC9FD1C3A}</a:tableStyleId>
              </a:tblPr>
              <a:tblGrid>
                <a:gridCol w="1524000"/>
                <a:gridCol w="1524000"/>
                <a:gridCol w="1524000"/>
                <a:gridCol w="1524000"/>
              </a:tblGrid>
              <a:tr h="703522">
                <a:tc>
                  <a:txBody>
                    <a:bodyPr/>
                    <a:lstStyle/>
                    <a:p>
                      <a:pPr algn="ctr" eaLnBrk="1" hangingPunct="1"/>
                      <a:r>
                        <a:rPr lang="el-GR" altLang="el-GR" sz="1800" b="1" dirty="0" smtClean="0">
                          <a:solidFill>
                            <a:srgbClr val="FFFFFF"/>
                          </a:solidFill>
                          <a:latin typeface="+mn-lt"/>
                          <a:cs typeface="Arial" charset="0"/>
                        </a:rPr>
                        <a:t>Επώνυμο Καθηγητή</a:t>
                      </a:r>
                      <a:endParaRPr lang="en-US" altLang="el-GR" sz="1800" dirty="0">
                        <a:latin typeface="+mn-lt"/>
                        <a:cs typeface="Times New Roman" pitchFamily="18" charset="0"/>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Όνομα Καθηγητή</a:t>
                      </a:r>
                      <a:endParaRPr lang="el-GR"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Διεύθυνση Καθηγητή</a:t>
                      </a:r>
                      <a:endParaRPr lang="el-GR"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Αριθμός Μητρώου Καθηγητή</a:t>
                      </a:r>
                      <a:endParaRPr lang="el-GR" dirty="0">
                        <a:latin typeface="+mn-lt"/>
                      </a:endParaRPr>
                    </a:p>
                  </a:txBody>
                  <a:tcPr>
                    <a:solidFill>
                      <a:srgbClr val="004B82"/>
                    </a:solidFill>
                  </a:tcPr>
                </a:tc>
              </a:tr>
              <a:tr h="219475">
                <a:tc>
                  <a:txBody>
                    <a:bodyPr/>
                    <a:lstStyle/>
                    <a:p>
                      <a:pPr algn="l" eaLnBrk="1" hangingPunct="1"/>
                      <a:r>
                        <a:rPr lang="en-US" altLang="el-GR" sz="1800" dirty="0" err="1" smtClean="0">
                          <a:latin typeface="+mn-lt"/>
                          <a:cs typeface="Arial" charset="0"/>
                        </a:rPr>
                        <a:t>Codd</a:t>
                      </a:r>
                      <a:endParaRPr lang="el-GR" dirty="0">
                        <a:latin typeface="+mn-lt"/>
                      </a:endParaRPr>
                    </a:p>
                  </a:txBody>
                  <a:tcPr/>
                </a:tc>
                <a:tc>
                  <a:txBody>
                    <a:bodyPr/>
                    <a:lstStyle/>
                    <a:p>
                      <a:r>
                        <a:rPr lang="en-US" altLang="el-GR" sz="1800" dirty="0" smtClean="0">
                          <a:latin typeface="+mn-lt"/>
                          <a:cs typeface="Arial" charset="0"/>
                        </a:rPr>
                        <a:t>Ted</a:t>
                      </a:r>
                      <a:endParaRPr lang="el-GR" dirty="0">
                        <a:latin typeface="+mn-lt"/>
                      </a:endParaRPr>
                    </a:p>
                  </a:txBody>
                  <a:tcPr/>
                </a:tc>
                <a:tc>
                  <a:txBody>
                    <a:bodyPr/>
                    <a:lstStyle/>
                    <a:p>
                      <a:r>
                        <a:rPr lang="en-US" altLang="el-GR" sz="1800" dirty="0" smtClean="0">
                          <a:latin typeface="+mn-lt"/>
                          <a:cs typeface="Arial" charset="0"/>
                        </a:rPr>
                        <a:t>Mass</a:t>
                      </a:r>
                      <a:r>
                        <a:rPr lang="el-GR" altLang="el-GR" sz="1800" dirty="0" smtClean="0">
                          <a:latin typeface="+mn-lt"/>
                          <a:cs typeface="Arial" charset="0"/>
                        </a:rPr>
                        <a:t>.</a:t>
                      </a:r>
                      <a:endParaRPr lang="el-GR" dirty="0">
                        <a:latin typeface="+mn-lt"/>
                      </a:endParaRPr>
                    </a:p>
                  </a:txBody>
                  <a:tcPr/>
                </a:tc>
                <a:tc>
                  <a:txBody>
                    <a:bodyPr/>
                    <a:lstStyle/>
                    <a:p>
                      <a:r>
                        <a:rPr lang="el-GR" dirty="0" smtClean="0">
                          <a:latin typeface="+mn-lt"/>
                        </a:rPr>
                        <a:t>10</a:t>
                      </a:r>
                      <a:endParaRPr lang="el-GR" dirty="0">
                        <a:latin typeface="+mn-lt"/>
                      </a:endParaRPr>
                    </a:p>
                  </a:txBody>
                  <a:tcPr/>
                </a:tc>
              </a:tr>
              <a:tr h="219475">
                <a:tc>
                  <a:txBody>
                    <a:bodyPr/>
                    <a:lstStyle/>
                    <a:p>
                      <a:r>
                        <a:rPr lang="en-US" altLang="el-GR" sz="1800" dirty="0" smtClean="0">
                          <a:latin typeface="+mn-lt"/>
                          <a:cs typeface="Arial" charset="0"/>
                        </a:rPr>
                        <a:t>Ullman</a:t>
                      </a:r>
                      <a:endParaRPr lang="el-GR" dirty="0">
                        <a:latin typeface="+mn-lt"/>
                      </a:endParaRPr>
                    </a:p>
                  </a:txBody>
                  <a:tcPr/>
                </a:tc>
                <a:tc>
                  <a:txBody>
                    <a:bodyPr/>
                    <a:lstStyle/>
                    <a:p>
                      <a:r>
                        <a:rPr lang="en-US" altLang="el-GR" sz="1800" dirty="0" smtClean="0">
                          <a:latin typeface="+mn-lt"/>
                          <a:cs typeface="Arial" charset="0"/>
                        </a:rPr>
                        <a:t>Jeffrey</a:t>
                      </a:r>
                      <a:endParaRPr lang="el-GR" dirty="0">
                        <a:latin typeface="+mn-lt"/>
                      </a:endParaRPr>
                    </a:p>
                  </a:txBody>
                  <a:tcPr/>
                </a:tc>
                <a:tc>
                  <a:txBody>
                    <a:bodyPr/>
                    <a:lstStyle/>
                    <a:p>
                      <a:r>
                        <a:rPr lang="en-US" altLang="el-GR" sz="1800" dirty="0" err="1" smtClean="0">
                          <a:latin typeface="+mn-lt"/>
                          <a:cs typeface="Arial" charset="0"/>
                        </a:rPr>
                        <a:t>Calif</a:t>
                      </a:r>
                      <a:r>
                        <a:rPr lang="el-GR" altLang="el-GR" sz="1800" dirty="0" smtClean="0">
                          <a:latin typeface="+mn-lt"/>
                          <a:cs typeface="Arial" charset="0"/>
                        </a:rPr>
                        <a:t>.</a:t>
                      </a:r>
                      <a:endParaRPr lang="el-GR" dirty="0">
                        <a:latin typeface="+mn-lt"/>
                      </a:endParaRPr>
                    </a:p>
                  </a:txBody>
                  <a:tcPr/>
                </a:tc>
                <a:tc>
                  <a:txBody>
                    <a:bodyPr/>
                    <a:lstStyle/>
                    <a:p>
                      <a:r>
                        <a:rPr lang="el-GR" dirty="0" smtClean="0">
                          <a:latin typeface="+mn-lt"/>
                        </a:rPr>
                        <a:t>20</a:t>
                      </a:r>
                      <a:endParaRPr lang="el-GR" dirty="0">
                        <a:latin typeface="+mn-lt"/>
                      </a:endParaRPr>
                    </a:p>
                  </a:txBody>
                  <a:tcPr/>
                </a:tc>
              </a:tr>
              <a:tr h="378820">
                <a:tc>
                  <a:txBody>
                    <a:bodyPr/>
                    <a:lstStyle/>
                    <a:p>
                      <a:r>
                        <a:rPr lang="en-US" altLang="el-GR" sz="1800" dirty="0" err="1" smtClean="0">
                          <a:latin typeface="+mn-lt"/>
                          <a:cs typeface="Arial" charset="0"/>
                        </a:rPr>
                        <a:t>Widom</a:t>
                      </a:r>
                      <a:endParaRPr lang="el-GR" dirty="0">
                        <a:latin typeface="+mn-lt"/>
                      </a:endParaRPr>
                    </a:p>
                  </a:txBody>
                  <a:tcPr/>
                </a:tc>
                <a:tc>
                  <a:txBody>
                    <a:bodyPr/>
                    <a:lstStyle/>
                    <a:p>
                      <a:r>
                        <a:rPr lang="fr-FR" altLang="el-GR" sz="1800" dirty="0" smtClean="0">
                          <a:latin typeface="+mn-lt"/>
                          <a:cs typeface="Arial" charset="0"/>
                        </a:rPr>
                        <a:t>Jennifer</a:t>
                      </a:r>
                      <a:endParaRPr lang="el-GR"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800" dirty="0" err="1" smtClean="0">
                          <a:latin typeface="+mn-lt"/>
                          <a:cs typeface="Arial" charset="0"/>
                        </a:rPr>
                        <a:t>Calif</a:t>
                      </a:r>
                      <a:r>
                        <a:rPr lang="fr-FR" altLang="el-GR" sz="1800" dirty="0" smtClean="0">
                          <a:latin typeface="+mn-lt"/>
                          <a:cs typeface="Arial" charset="0"/>
                        </a:rPr>
                        <a:t>.</a:t>
                      </a:r>
                      <a:endParaRPr lang="el-GR" dirty="0">
                        <a:latin typeface="+mn-lt"/>
                      </a:endParaRPr>
                    </a:p>
                  </a:txBody>
                  <a:tcPr/>
                </a:tc>
                <a:tc>
                  <a:txBody>
                    <a:bodyPr/>
                    <a:lstStyle/>
                    <a:p>
                      <a:r>
                        <a:rPr lang="el-GR" dirty="0" smtClean="0">
                          <a:latin typeface="+mn-lt"/>
                        </a:rPr>
                        <a:t>30</a:t>
                      </a:r>
                      <a:endParaRPr lang="el-GR" dirty="0">
                        <a:latin typeface="+mn-lt"/>
                      </a:endParaRPr>
                    </a:p>
                  </a:txBody>
                  <a:tcPr/>
                </a:tc>
              </a:tr>
              <a:tr h="3788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800" dirty="0" err="1" smtClean="0">
                          <a:latin typeface="+mn-lt"/>
                          <a:cs typeface="Arial" charset="0"/>
                        </a:rPr>
                        <a:t>Elmasri</a:t>
                      </a:r>
                      <a:endParaRPr lang="el-GR" dirty="0">
                        <a:latin typeface="+mn-lt"/>
                      </a:endParaRPr>
                    </a:p>
                  </a:txBody>
                  <a:tcPr/>
                </a:tc>
                <a:tc>
                  <a:txBody>
                    <a:bodyPr/>
                    <a:lstStyle/>
                    <a:p>
                      <a:r>
                        <a:rPr lang="en-US" altLang="el-GR" sz="1800" dirty="0" err="1" smtClean="0">
                          <a:latin typeface="+mn-lt"/>
                          <a:cs typeface="Arial" charset="0"/>
                        </a:rPr>
                        <a:t>Ramez</a:t>
                      </a:r>
                      <a:endParaRPr lang="el-GR"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800" dirty="0" smtClean="0">
                          <a:latin typeface="+mn-lt"/>
                          <a:cs typeface="Arial" charset="0"/>
                        </a:rPr>
                        <a:t>Mass.</a:t>
                      </a:r>
                      <a:endParaRPr lang="el-GR" dirty="0">
                        <a:latin typeface="+mn-lt"/>
                      </a:endParaRPr>
                    </a:p>
                  </a:txBody>
                  <a:tcPr/>
                </a:tc>
                <a:tc>
                  <a:txBody>
                    <a:bodyPr/>
                    <a:lstStyle/>
                    <a:p>
                      <a:r>
                        <a:rPr lang="el-GR" dirty="0" smtClean="0">
                          <a:latin typeface="+mn-lt"/>
                        </a:rPr>
                        <a:t>40</a:t>
                      </a:r>
                      <a:endParaRPr lang="el-GR" dirty="0">
                        <a:latin typeface="+mn-lt"/>
                      </a:endParaRPr>
                    </a:p>
                  </a:txBody>
                  <a:tcPr/>
                </a:tc>
              </a:tr>
              <a:tr h="378820">
                <a:tc>
                  <a:txBody>
                    <a:bodyPr/>
                    <a:lstStyle/>
                    <a:p>
                      <a:r>
                        <a:rPr lang="en-US" altLang="el-GR" sz="1800" dirty="0" err="1" smtClean="0">
                          <a:latin typeface="+mn-lt"/>
                          <a:cs typeface="Arial" charset="0"/>
                        </a:rPr>
                        <a:t>Navathe</a:t>
                      </a:r>
                      <a:endParaRPr lang="el-GR" dirty="0">
                        <a:latin typeface="+mn-lt"/>
                      </a:endParaRPr>
                    </a:p>
                  </a:txBody>
                  <a:tcPr/>
                </a:tc>
                <a:tc>
                  <a:txBody>
                    <a:bodyPr/>
                    <a:lstStyle/>
                    <a:p>
                      <a:r>
                        <a:rPr lang="en-US" altLang="el-GR" sz="1800" dirty="0" err="1" smtClean="0">
                          <a:latin typeface="+mn-lt"/>
                          <a:cs typeface="Arial" charset="0"/>
                        </a:rPr>
                        <a:t>Shamkant</a:t>
                      </a:r>
                      <a:endParaRPr lang="el-GR"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800" dirty="0" smtClean="0">
                          <a:latin typeface="+mn-lt"/>
                          <a:cs typeface="Arial" charset="0"/>
                        </a:rPr>
                        <a:t>Mass</a:t>
                      </a:r>
                      <a:r>
                        <a:rPr lang="el-GR" altLang="el-GR" sz="1800" dirty="0" smtClean="0">
                          <a:latin typeface="+mn-lt"/>
                          <a:cs typeface="Arial" charset="0"/>
                        </a:rPr>
                        <a:t>.</a:t>
                      </a:r>
                      <a:endParaRPr lang="el-GR" dirty="0">
                        <a:latin typeface="+mn-lt"/>
                      </a:endParaRPr>
                    </a:p>
                  </a:txBody>
                  <a:tcPr/>
                </a:tc>
                <a:tc>
                  <a:txBody>
                    <a:bodyPr/>
                    <a:lstStyle/>
                    <a:p>
                      <a:r>
                        <a:rPr lang="el-GR" dirty="0" smtClean="0">
                          <a:latin typeface="+mn-lt"/>
                        </a:rPr>
                        <a:t>50</a:t>
                      </a:r>
                      <a:endParaRPr lang="el-GR" dirty="0">
                        <a:latin typeface="+mn-lt"/>
                      </a:endParaRPr>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1724166900"/>
              </p:ext>
            </p:extLst>
          </p:nvPr>
        </p:nvGraphicFramePr>
        <p:xfrm>
          <a:off x="539552" y="4797152"/>
          <a:ext cx="3960440" cy="1112520"/>
        </p:xfrm>
        <a:graphic>
          <a:graphicData uri="http://schemas.openxmlformats.org/drawingml/2006/table">
            <a:tbl>
              <a:tblPr firstRow="1" bandRow="1">
                <a:tableStyleId>{5C22544A-7EE6-4342-B048-85BDC9FD1C3A}</a:tableStyleId>
              </a:tblPr>
              <a:tblGrid>
                <a:gridCol w="1980220"/>
                <a:gridCol w="1980220"/>
              </a:tblGrid>
              <a:tr h="370840">
                <a:tc>
                  <a:txBody>
                    <a:bodyPr/>
                    <a:lstStyle/>
                    <a:p>
                      <a:pPr algn="ctr" eaLnBrk="1" hangingPunct="1"/>
                      <a:r>
                        <a:rPr lang="en-US" altLang="el-GR" sz="1800" b="1" dirty="0" smtClean="0">
                          <a:solidFill>
                            <a:srgbClr val="FFFFFF"/>
                          </a:solidFill>
                          <a:latin typeface="+mn-lt"/>
                          <a:cs typeface="Arial" charset="0"/>
                        </a:rPr>
                        <a:t>Address</a:t>
                      </a:r>
                      <a:r>
                        <a:rPr lang="el-GR" altLang="el-GR" sz="1800" b="1" dirty="0" smtClean="0">
                          <a:solidFill>
                            <a:srgbClr val="FFFFFF"/>
                          </a:solidFill>
                          <a:latin typeface="+mn-lt"/>
                          <a:cs typeface="Arial" charset="0"/>
                        </a:rPr>
                        <a:t>_</a:t>
                      </a:r>
                      <a:r>
                        <a:rPr lang="en-US" altLang="el-GR" sz="1800" b="1" dirty="0" smtClean="0">
                          <a:solidFill>
                            <a:srgbClr val="FFFFFF"/>
                          </a:solidFill>
                          <a:latin typeface="+mn-lt"/>
                          <a:cs typeface="Arial" charset="0"/>
                        </a:rPr>
                        <a:t>Index</a:t>
                      </a:r>
                      <a:endParaRPr lang="el-GR"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Δείκτες στη βάση</a:t>
                      </a:r>
                      <a:endParaRPr lang="el-GR" dirty="0">
                        <a:latin typeface="+mn-lt"/>
                      </a:endParaRPr>
                    </a:p>
                  </a:txBody>
                  <a:tcPr>
                    <a:solidFill>
                      <a:srgbClr val="004B82"/>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800" dirty="0" smtClean="0">
                          <a:latin typeface="+mn-lt"/>
                          <a:cs typeface="Arial" charset="0"/>
                        </a:rPr>
                        <a:t>Mass</a:t>
                      </a:r>
                      <a:r>
                        <a:rPr lang="el-GR" altLang="el-GR" sz="1800" dirty="0" smtClean="0">
                          <a:latin typeface="+mn-lt"/>
                          <a:cs typeface="Arial" charset="0"/>
                        </a:rPr>
                        <a:t>.</a:t>
                      </a:r>
                      <a:endParaRPr lang="el-GR"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dirty="0" smtClean="0">
                          <a:latin typeface="+mn-lt"/>
                          <a:cs typeface="Arial" charset="0"/>
                        </a:rPr>
                        <a:t>10, 40, 50</a:t>
                      </a:r>
                      <a:endParaRPr lang="el-GR" dirty="0">
                        <a:latin typeface="+mn-lt"/>
                      </a:endParaRPr>
                    </a:p>
                  </a:txBody>
                  <a:tcPr/>
                </a:tc>
              </a:tr>
              <a:tr h="370840">
                <a:tc>
                  <a:txBody>
                    <a:bodyPr/>
                    <a:lstStyle/>
                    <a:p>
                      <a:r>
                        <a:rPr lang="en-US" altLang="el-GR" sz="1800" dirty="0" err="1" smtClean="0">
                          <a:latin typeface="+mn-lt"/>
                          <a:cs typeface="Arial" charset="0"/>
                        </a:rPr>
                        <a:t>Calif</a:t>
                      </a:r>
                      <a:r>
                        <a:rPr lang="el-GR" altLang="el-GR" sz="1800" dirty="0" smtClean="0">
                          <a:latin typeface="+mn-lt"/>
                          <a:cs typeface="Arial" charset="0"/>
                        </a:rPr>
                        <a:t>.</a:t>
                      </a:r>
                      <a:endParaRPr lang="el-GR"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800" dirty="0" smtClean="0">
                          <a:latin typeface="+mn-lt"/>
                          <a:cs typeface="Arial" charset="0"/>
                        </a:rPr>
                        <a:t>20, 30</a:t>
                      </a:r>
                      <a:endParaRPr lang="el-GR" dirty="0">
                        <a:latin typeface="+mn-lt"/>
                      </a:endParaRPr>
                    </a:p>
                  </a:txBody>
                  <a:tcPr/>
                </a:tc>
              </a:tr>
            </a:tbl>
          </a:graphicData>
        </a:graphic>
      </p:graphicFrame>
    </p:spTree>
    <p:extLst>
      <p:ext uri="{BB962C8B-B14F-4D97-AF65-F5344CB8AC3E}">
        <p14:creationId xmlns:p14="http://schemas.microsoft.com/office/powerpoint/2010/main" val="313747062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a:bodyPr>
          <a:lstStyle/>
          <a:p>
            <a:pPr eaLnBrk="1" hangingPunct="1"/>
            <a:r>
              <a:rPr lang="el-GR" altLang="el-GR" sz="3600" dirty="0" smtClean="0">
                <a:latin typeface="+mn-lt"/>
                <a:cs typeface="Arial" charset="0"/>
              </a:rPr>
              <a:t>Ερώτηση (</a:t>
            </a:r>
            <a:r>
              <a:rPr lang="en-US" altLang="el-GR" sz="3600" dirty="0" smtClean="0">
                <a:latin typeface="+mn-lt"/>
                <a:cs typeface="Arial" charset="0"/>
              </a:rPr>
              <a:t>query</a:t>
            </a:r>
            <a:r>
              <a:rPr lang="el-GR" altLang="el-GR" sz="3600" dirty="0" smtClean="0">
                <a:latin typeface="+mn-lt"/>
                <a:cs typeface="Arial" charset="0"/>
              </a:rPr>
              <a:t>)</a:t>
            </a:r>
            <a:endParaRPr lang="el-GR" altLang="el-GR" sz="3600" dirty="0" smtClean="0">
              <a:latin typeface="+mn-lt"/>
              <a:cs typeface="Times New Roman" pitchFamily="18" charset="0"/>
            </a:endParaRPr>
          </a:p>
        </p:txBody>
      </p:sp>
      <p:sp>
        <p:nvSpPr>
          <p:cNvPr id="35843" name="Rectangle 3"/>
          <p:cNvSpPr>
            <a:spLocks noGrp="1" noChangeArrowheads="1"/>
          </p:cNvSpPr>
          <p:nvPr>
            <p:ph idx="1"/>
          </p:nvPr>
        </p:nvSpPr>
        <p:spPr/>
        <p:txBody>
          <a:bodyPr/>
          <a:lstStyle/>
          <a:p>
            <a:pPr marL="0" indent="0" algn="l" eaLnBrk="1" hangingPunct="1">
              <a:buNone/>
            </a:pPr>
            <a:r>
              <a:rPr lang="el-GR" altLang="el-GR" sz="2000" b="1" dirty="0" smtClean="0">
                <a:cs typeface="Arial" charset="0"/>
              </a:rPr>
              <a:t>Παράδειγμα </a:t>
            </a:r>
            <a:endParaRPr lang="en-US" altLang="el-GR" sz="2000" b="1" dirty="0" smtClean="0">
              <a:cs typeface="Arial" charset="0"/>
            </a:endParaRPr>
          </a:p>
          <a:p>
            <a:pPr marL="0" indent="0" algn="l" eaLnBrk="1" hangingPunct="1">
              <a:buNone/>
            </a:pPr>
            <a:endParaRPr lang="en-US" altLang="el-GR" sz="1400" dirty="0" smtClean="0">
              <a:cs typeface="Times New Roman" pitchFamily="18" charset="0"/>
            </a:endParaRPr>
          </a:p>
          <a:p>
            <a:pPr marL="0" indent="0" algn="l" eaLnBrk="1" hangingPunct="1">
              <a:buNone/>
            </a:pPr>
            <a:r>
              <a:rPr lang="el-GR" altLang="el-GR" sz="2000" dirty="0" smtClean="0">
                <a:cs typeface="Arial" charset="0"/>
              </a:rPr>
              <a:t>Σύνθετη ερώτηση για τους πίνακες </a:t>
            </a:r>
            <a:r>
              <a:rPr lang="en-US" altLang="el-GR" sz="2000" dirty="0" smtClean="0">
                <a:latin typeface="Courier New" panose="02070309020205020404" pitchFamily="49" charset="0"/>
                <a:cs typeface="Courier New" panose="02070309020205020404" pitchFamily="49" charset="0"/>
              </a:rPr>
              <a:t>KATHIGHTHS</a:t>
            </a:r>
            <a:r>
              <a:rPr lang="el-GR" altLang="el-GR" sz="2000" dirty="0" smtClean="0">
                <a:latin typeface="Courier New" panose="02070309020205020404" pitchFamily="49" charset="0"/>
                <a:cs typeface="Courier New" panose="02070309020205020404" pitchFamily="49" charset="0"/>
              </a:rPr>
              <a:t>, </a:t>
            </a:r>
            <a:r>
              <a:rPr lang="en-US" altLang="el-GR" sz="2000" dirty="0" smtClean="0">
                <a:latin typeface="Courier New" panose="02070309020205020404" pitchFamily="49" charset="0"/>
                <a:cs typeface="Courier New" panose="02070309020205020404" pitchFamily="49" charset="0"/>
              </a:rPr>
              <a:t>DIDASKEI</a:t>
            </a:r>
            <a:r>
              <a:rPr lang="el-GR" altLang="el-GR" sz="2000" dirty="0" smtClean="0">
                <a:latin typeface="Courier New" panose="02070309020205020404" pitchFamily="49" charset="0"/>
                <a:cs typeface="Courier New" panose="02070309020205020404" pitchFamily="49" charset="0"/>
              </a:rPr>
              <a:t>, </a:t>
            </a:r>
            <a:r>
              <a:rPr lang="en-US" altLang="el-GR" sz="2000" dirty="0" smtClean="0">
                <a:latin typeface="Courier New" panose="02070309020205020404" pitchFamily="49" charset="0"/>
                <a:cs typeface="Courier New" panose="02070309020205020404" pitchFamily="49" charset="0"/>
              </a:rPr>
              <a:t>MATHIMATA</a:t>
            </a:r>
            <a:r>
              <a:rPr lang="el-GR" altLang="el-GR" sz="2000" dirty="0" smtClean="0">
                <a:latin typeface="Courier New" panose="02070309020205020404" pitchFamily="49" charset="0"/>
                <a:cs typeface="Courier New" panose="02070309020205020404" pitchFamily="49" charset="0"/>
              </a:rPr>
              <a:t> </a:t>
            </a:r>
            <a:r>
              <a:rPr lang="el-GR" altLang="el-GR" sz="2000" dirty="0" smtClean="0">
                <a:cs typeface="Arial" charset="0"/>
              </a:rPr>
              <a:t>της απλουστευμένης εκπαιδευτικής βάσης δεδομένων που η απάντησή της απαιτεί σύνδεση (</a:t>
            </a:r>
            <a:r>
              <a:rPr lang="en-US" altLang="el-GR" sz="2000" dirty="0" smtClean="0">
                <a:cs typeface="Arial" charset="0"/>
              </a:rPr>
              <a:t>join</a:t>
            </a:r>
            <a:r>
              <a:rPr lang="el-GR" altLang="el-GR" sz="2000" dirty="0" smtClean="0">
                <a:cs typeface="Arial" charset="0"/>
              </a:rPr>
              <a:t>) των πινάκων. Διαφορετικά η απάντηση λανθασμένα βασίζεται σε καρτεσιανό γινόμενο.</a:t>
            </a:r>
            <a:endParaRPr lang="en-US" altLang="el-GR" sz="2000" dirty="0" smtClean="0">
              <a:cs typeface="Times New Roman" pitchFamily="18" charset="0"/>
            </a:endParaRPr>
          </a:p>
          <a:p>
            <a:pPr marL="0" indent="0" algn="l" eaLnBrk="1" hangingPunct="1">
              <a:buNone/>
            </a:pPr>
            <a:r>
              <a:rPr lang="el-GR" altLang="el-GR" sz="1600" dirty="0" smtClean="0">
                <a:latin typeface="Arial" charset="0"/>
                <a:cs typeface="Arial" charset="0"/>
              </a:rPr>
              <a:t> </a:t>
            </a:r>
            <a:endParaRPr lang="en-US" altLang="el-GR" sz="1600" dirty="0" smtClean="0">
              <a:cs typeface="Times New Roman" pitchFamily="18" charset="0"/>
            </a:endParaRP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SELECT KATHIGHTHS.EPWNYMO_KAT, ONOMA_KAT, </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               </a:t>
            </a:r>
            <a:r>
              <a:rPr lang="de-DE" altLang="el-GR" sz="1600" dirty="0" smtClean="0">
                <a:latin typeface="Courier New" panose="02070309020205020404" pitchFamily="49" charset="0"/>
                <a:cs typeface="Courier New" panose="02070309020205020404" pitchFamily="49" charset="0"/>
              </a:rPr>
              <a:t>DIEFTH_KAT,  DIDASKEI.KWD_MAT, LEKTIKO</a:t>
            </a:r>
            <a:endParaRPr lang="en-US" altLang="el-GR" sz="1600" dirty="0" smtClean="0">
              <a:latin typeface="Courier New" panose="02070309020205020404" pitchFamily="49" charset="0"/>
              <a:cs typeface="Courier New" panose="02070309020205020404" pitchFamily="49" charset="0"/>
            </a:endParaRPr>
          </a:p>
          <a:p>
            <a:pPr marL="0" indent="0" algn="l" eaLnBrk="1" hangingPunct="1">
              <a:buNone/>
            </a:pPr>
            <a:r>
              <a:rPr lang="de-DE" altLang="el-GR" sz="1600" dirty="0" smtClean="0">
                <a:latin typeface="Courier New" panose="02070309020205020404" pitchFamily="49" charset="0"/>
                <a:cs typeface="Courier New" panose="02070309020205020404" pitchFamily="49" charset="0"/>
              </a:rPr>
              <a:t>FROM    KATHIGHTHS, DIDASKEI, MATHIMATA</a:t>
            </a:r>
            <a:endParaRPr lang="en-US" altLang="el-GR" sz="1600" dirty="0" smtClean="0">
              <a:latin typeface="Courier New" panose="02070309020205020404" pitchFamily="49" charset="0"/>
              <a:cs typeface="Courier New" panose="02070309020205020404" pitchFamily="49" charset="0"/>
            </a:endParaRPr>
          </a:p>
          <a:p>
            <a:pPr marL="0" indent="0" algn="l" eaLnBrk="1" hangingPunct="1">
              <a:buNone/>
            </a:pPr>
            <a:r>
              <a:rPr lang="de-DE" altLang="el-GR" sz="1600" dirty="0" smtClean="0">
                <a:latin typeface="Courier New" panose="02070309020205020404" pitchFamily="49" charset="0"/>
                <a:cs typeface="Courier New" panose="02070309020205020404" pitchFamily="49" charset="0"/>
              </a:rPr>
              <a:t>WHERE </a:t>
            </a:r>
            <a:r>
              <a:rPr lang="de-DE" altLang="el-GR" sz="1600" b="1" dirty="0" smtClean="0">
                <a:solidFill>
                  <a:srgbClr val="820000"/>
                </a:solidFill>
                <a:latin typeface="Courier New" panose="02070309020205020404" pitchFamily="49" charset="0"/>
                <a:cs typeface="Courier New" panose="02070309020205020404" pitchFamily="49" charset="0"/>
              </a:rPr>
              <a:t>KATHIGHTHS.ARITMHT_KAT=DIDASKEI.ARITMHT_KAT</a:t>
            </a:r>
            <a:endParaRPr lang="en-US" altLang="el-GR" sz="1600" b="1" dirty="0" smtClean="0">
              <a:solidFill>
                <a:srgbClr val="820000"/>
              </a:solidFill>
              <a:latin typeface="Courier New" panose="02070309020205020404" pitchFamily="49" charset="0"/>
              <a:cs typeface="Courier New" panose="02070309020205020404" pitchFamily="49" charset="0"/>
            </a:endParaRPr>
          </a:p>
          <a:p>
            <a:pPr marL="0" indent="0" algn="l" eaLnBrk="1" hangingPunct="1">
              <a:buNone/>
            </a:pPr>
            <a:r>
              <a:rPr lang="en-US" altLang="el-GR" sz="1600" b="1" dirty="0" smtClean="0">
                <a:solidFill>
                  <a:srgbClr val="820000"/>
                </a:solidFill>
                <a:latin typeface="Courier New" panose="02070309020205020404" pitchFamily="49" charset="0"/>
                <a:cs typeface="Courier New" panose="02070309020205020404" pitchFamily="49" charset="0"/>
              </a:rPr>
              <a:t>AND      D</a:t>
            </a:r>
            <a:r>
              <a:rPr lang="el-GR" altLang="el-GR" sz="1600" b="1" dirty="0" smtClean="0">
                <a:solidFill>
                  <a:srgbClr val="820000"/>
                </a:solidFill>
                <a:latin typeface="Courier New" panose="02070309020205020404" pitchFamily="49" charset="0"/>
                <a:cs typeface="Courier New" panose="02070309020205020404" pitchFamily="49" charset="0"/>
              </a:rPr>
              <a:t>Ι</a:t>
            </a:r>
            <a:r>
              <a:rPr lang="en-US" altLang="el-GR" sz="1600" b="1" dirty="0" smtClean="0">
                <a:solidFill>
                  <a:srgbClr val="820000"/>
                </a:solidFill>
                <a:latin typeface="Courier New" panose="02070309020205020404" pitchFamily="49" charset="0"/>
                <a:cs typeface="Courier New" panose="02070309020205020404" pitchFamily="49" charset="0"/>
              </a:rPr>
              <a:t>DASKEI.KWD_MAT = MATHIMATA.KWD_MAT</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AND      EPWNYMO_KAT = ‘</a:t>
            </a:r>
            <a:r>
              <a:rPr lang="en-US" altLang="el-GR" sz="1600" dirty="0" err="1" smtClean="0">
                <a:latin typeface="Courier New" panose="02070309020205020404" pitchFamily="49" charset="0"/>
                <a:cs typeface="Courier New" panose="02070309020205020404" pitchFamily="49" charset="0"/>
              </a:rPr>
              <a:t>Codd</a:t>
            </a:r>
            <a:r>
              <a:rPr lang="en-US" altLang="el-GR" sz="1600" dirty="0" smtClean="0">
                <a:latin typeface="Courier New" panose="02070309020205020404" pitchFamily="49" charset="0"/>
                <a:cs typeface="Courier New" panose="02070309020205020404" pitchFamily="49" charset="0"/>
              </a:rPr>
              <a:t>’;</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ORDER BY LEKTIKO;</a:t>
            </a:r>
          </a:p>
          <a:p>
            <a:pPr marL="0" indent="0" algn="l" eaLnBrk="1" hangingPunct="1">
              <a:buNone/>
            </a:pPr>
            <a:r>
              <a:rPr lang="en-US" altLang="el-GR" sz="1400" dirty="0" smtClean="0">
                <a:latin typeface="Courier New" panose="02070309020205020404" pitchFamily="49" charset="0"/>
                <a:cs typeface="Courier New" panose="02070309020205020404" pitchFamily="49" charset="0"/>
              </a:rPr>
              <a:t> </a:t>
            </a:r>
          </a:p>
          <a:p>
            <a:pPr marL="0" indent="0" algn="l" eaLnBrk="1" hangingPunct="1">
              <a:buNone/>
            </a:pPr>
            <a:endParaRPr lang="el-GR" altLang="el-GR" sz="1400" b="1" dirty="0" smtClean="0">
              <a:latin typeface="Arial" charset="0"/>
            </a:endParaRPr>
          </a:p>
          <a:p>
            <a:pPr marL="0" indent="0" algn="l" eaLnBrk="1" hangingPunct="1">
              <a:buNone/>
            </a:pPr>
            <a:endParaRPr lang="el-GR" altLang="el-GR" sz="1400" b="1" dirty="0" smtClean="0">
              <a:latin typeface="Arial" charset="0"/>
            </a:endParaRPr>
          </a:p>
          <a:p>
            <a:pPr marL="0" indent="0" algn="l" eaLnBrk="1" hangingPunct="1">
              <a:buNone/>
            </a:pPr>
            <a:endParaRPr lang="el-GR" altLang="el-GR" sz="1400" b="1" dirty="0" smtClean="0">
              <a:latin typeface="Arial" charset="0"/>
            </a:endParaRPr>
          </a:p>
        </p:txBody>
      </p:sp>
      <p:sp>
        <p:nvSpPr>
          <p:cNvPr id="35844" name="Rectangle 5"/>
          <p:cNvSpPr>
            <a:spLocks noChangeArrowheads="1"/>
          </p:cNvSpPr>
          <p:nvPr/>
        </p:nvSpPr>
        <p:spPr bwMode="auto">
          <a:xfrm>
            <a:off x="1862138" y="17097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spTree>
    <p:extLst>
      <p:ext uri="{BB962C8B-B14F-4D97-AF65-F5344CB8AC3E}">
        <p14:creationId xmlns:p14="http://schemas.microsoft.com/office/powerpoint/2010/main" val="34396040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Ερώτηση με παράδειγμα</a:t>
            </a:r>
            <a:br>
              <a:rPr lang="el-GR" dirty="0"/>
            </a:br>
            <a:r>
              <a:rPr lang="el-GR" dirty="0" smtClean="0"/>
              <a:t>(</a:t>
            </a:r>
            <a:r>
              <a:rPr lang="el-GR" dirty="0" err="1"/>
              <a:t>query</a:t>
            </a:r>
            <a:r>
              <a:rPr lang="el-GR" dirty="0"/>
              <a:t> </a:t>
            </a:r>
            <a:r>
              <a:rPr lang="el-GR" dirty="0" err="1"/>
              <a:t>by</a:t>
            </a:r>
            <a:r>
              <a:rPr lang="el-GR" dirty="0"/>
              <a:t> </a:t>
            </a:r>
            <a:r>
              <a:rPr lang="el-GR" dirty="0" err="1"/>
              <a:t>form</a:t>
            </a:r>
            <a:r>
              <a:rPr lang="el-GR" dirty="0"/>
              <a:t>) </a:t>
            </a:r>
          </a:p>
        </p:txBody>
      </p:sp>
      <p:pic>
        <p:nvPicPr>
          <p:cNvPr id="36867" name="Picture 5" descr="Q_Select_Aplo1"/>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1181100" y="1643655"/>
            <a:ext cx="6781800" cy="430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592217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Autofit/>
          </a:bodyPr>
          <a:lstStyle/>
          <a:p>
            <a:pPr eaLnBrk="1" hangingPunct="1"/>
            <a:r>
              <a:rPr lang="el-GR" altLang="el-GR" sz="3600" b="1" dirty="0" smtClean="0">
                <a:latin typeface="+mn-lt"/>
                <a:cs typeface="Arial" charset="0"/>
              </a:rPr>
              <a:t>Φόρμες (ή ηλεκτρονικές οθόνες)</a:t>
            </a:r>
            <a:endParaRPr lang="el-GR" altLang="el-GR" sz="3600" dirty="0" smtClean="0">
              <a:latin typeface="+mn-lt"/>
              <a:cs typeface="Times New Roman" pitchFamily="18" charset="0"/>
            </a:endParaRPr>
          </a:p>
        </p:txBody>
      </p:sp>
      <p:sp>
        <p:nvSpPr>
          <p:cNvPr id="37891" name="Rectangle 3"/>
          <p:cNvSpPr>
            <a:spLocks noGrp="1" noChangeArrowheads="1"/>
          </p:cNvSpPr>
          <p:nvPr>
            <p:ph idx="1"/>
          </p:nvPr>
        </p:nvSpPr>
        <p:spPr/>
        <p:txBody>
          <a:bodyPr>
            <a:noAutofit/>
          </a:bodyPr>
          <a:lstStyle/>
          <a:p>
            <a:pPr marL="0" indent="0" algn="l" eaLnBrk="1" hangingPunct="1">
              <a:buNone/>
            </a:pPr>
            <a:r>
              <a:rPr lang="el-GR" altLang="el-GR" sz="2000" b="1" dirty="0" smtClean="0">
                <a:cs typeface="Arial" charset="0"/>
              </a:rPr>
              <a:t>Παράδειγμα </a:t>
            </a:r>
            <a:endParaRPr lang="el-GR" altLang="el-GR" sz="2000" b="1" dirty="0" smtClean="0"/>
          </a:p>
          <a:p>
            <a:pPr marL="0" indent="0" algn="l" eaLnBrk="1" hangingPunct="1">
              <a:buNone/>
            </a:pPr>
            <a:r>
              <a:rPr lang="el-GR" altLang="el-GR" sz="2000" dirty="0" smtClean="0">
                <a:cs typeface="Arial" charset="0"/>
              </a:rPr>
              <a:t>Κατασκευάστηκε σε ελάχιστο χρόνο με χρήση παλαιότερου εργαλείου που συνόδευε το προϊόν της </a:t>
            </a:r>
            <a:r>
              <a:rPr lang="en-US" altLang="el-GR" sz="2000" dirty="0" smtClean="0">
                <a:cs typeface="Arial" charset="0"/>
              </a:rPr>
              <a:t>Oracle</a:t>
            </a:r>
            <a:r>
              <a:rPr lang="el-GR" altLang="el-GR" sz="2000" dirty="0" smtClean="0">
                <a:cs typeface="Arial" charset="0"/>
              </a:rPr>
              <a:t>.</a:t>
            </a:r>
            <a:r>
              <a:rPr lang="en-US" altLang="el-GR" sz="2000" dirty="0" smtClean="0">
                <a:cs typeface="Arial" charset="0"/>
              </a:rPr>
              <a:t> </a:t>
            </a:r>
            <a:r>
              <a:rPr lang="el-GR" altLang="el-GR" sz="2000" dirty="0" smtClean="0">
                <a:cs typeface="Arial" charset="0"/>
              </a:rPr>
              <a:t>Στη συγκεκριμένη φόρμα απόσπασμα του προγράμματος που έγραψε ο σχεδιαστής είναι το εξής:</a:t>
            </a:r>
            <a:endParaRPr lang="en-US" altLang="el-GR" sz="2000" dirty="0" smtClean="0">
              <a:cs typeface="Times New Roman" pitchFamily="18" charset="0"/>
            </a:endParaRPr>
          </a:p>
          <a:p>
            <a:pPr marL="0" indent="0" algn="l" eaLnBrk="1" hangingPunct="1">
              <a:buNone/>
            </a:pPr>
            <a:r>
              <a:rPr lang="el-GR" altLang="el-GR" sz="2000" dirty="0" smtClean="0">
                <a:cs typeface="Arial" charset="0"/>
              </a:rPr>
              <a:t> </a:t>
            </a:r>
            <a:endParaRPr lang="en-US" altLang="el-GR" sz="2000" dirty="0" smtClean="0">
              <a:cs typeface="Times New Roman" pitchFamily="18" charset="0"/>
            </a:endParaRP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SELECT EPWNYMO_KAT</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INTO :EPWNYMO_KAT</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FROM  KATHIGHTES</a:t>
            </a:r>
          </a:p>
          <a:p>
            <a:pPr marL="0" indent="0" algn="l" eaLnBrk="1" hangingPunct="1">
              <a:buNone/>
            </a:pPr>
            <a:r>
              <a:rPr lang="en-US" altLang="el-GR" sz="1600" dirty="0" smtClean="0">
                <a:latin typeface="Courier New" panose="02070309020205020404" pitchFamily="49" charset="0"/>
                <a:cs typeface="Courier New" panose="02070309020205020404" pitchFamily="49" charset="0"/>
              </a:rPr>
              <a:t>WHERE ARITMHT_KAT=:ARITMHT_KAT;</a:t>
            </a:r>
            <a:endParaRPr lang="en-US" altLang="el-GR" sz="2000" dirty="0" smtClean="0">
              <a:latin typeface="Courier New" panose="02070309020205020404" pitchFamily="49" charset="0"/>
              <a:cs typeface="Courier New" panose="02070309020205020404" pitchFamily="49" charset="0"/>
            </a:endParaRPr>
          </a:p>
          <a:p>
            <a:pPr marL="0" indent="0" algn="l" eaLnBrk="1" hangingPunct="1">
              <a:buNone/>
            </a:pPr>
            <a:r>
              <a:rPr lang="en-US" altLang="el-GR" sz="2000" dirty="0" smtClean="0">
                <a:cs typeface="Arial" charset="0"/>
              </a:rPr>
              <a:t> </a:t>
            </a:r>
            <a:endParaRPr lang="en-US" altLang="el-GR" sz="2000" dirty="0" smtClean="0">
              <a:cs typeface="Times New Roman" pitchFamily="18" charset="0"/>
            </a:endParaRPr>
          </a:p>
          <a:p>
            <a:pPr marL="0" indent="0" algn="l" eaLnBrk="1" hangingPunct="1">
              <a:buNone/>
            </a:pPr>
            <a:r>
              <a:rPr lang="el-GR" altLang="el-GR" sz="2000" dirty="0" smtClean="0">
                <a:cs typeface="Arial" charset="0"/>
              </a:rPr>
              <a:t> </a:t>
            </a:r>
            <a:endParaRPr lang="el-GR" altLang="el-GR" sz="2000" dirty="0" smtClean="0"/>
          </a:p>
          <a:p>
            <a:pPr marL="0" indent="0" algn="l" eaLnBrk="1" hangingPunct="1">
              <a:buNone/>
            </a:pPr>
            <a:endParaRPr lang="el-GR" altLang="el-GR" sz="2000" dirty="0" smtClean="0"/>
          </a:p>
          <a:p>
            <a:pPr marL="0" indent="0" algn="l" eaLnBrk="1" hangingPunct="1">
              <a:buNone/>
            </a:pPr>
            <a:endParaRPr lang="el-GR" altLang="el-GR" sz="2000" dirty="0" smtClean="0"/>
          </a:p>
          <a:p>
            <a:pPr marL="0" indent="0" algn="l" eaLnBrk="1" hangingPunct="1">
              <a:buNone/>
            </a:pPr>
            <a:r>
              <a:rPr lang="el-GR" altLang="el-GR" sz="2000" dirty="0" smtClean="0">
                <a:cs typeface="Arial" charset="0"/>
              </a:rPr>
              <a:t>Ηλεκτρονική φόρμα διαχείρισης του πίνακα </a:t>
            </a:r>
            <a:r>
              <a:rPr lang="en-US" altLang="el-GR" sz="2000" dirty="0" smtClean="0">
                <a:cs typeface="Arial" charset="0"/>
              </a:rPr>
              <a:t>DIDASKEI</a:t>
            </a:r>
            <a:r>
              <a:rPr lang="el-GR" altLang="el-GR" sz="2000" dirty="0" smtClean="0">
                <a:cs typeface="Arial" charset="0"/>
              </a:rPr>
              <a:t> της σχεσιακής</a:t>
            </a:r>
            <a:r>
              <a:rPr lang="en-US" altLang="el-GR" sz="2000" dirty="0" smtClean="0">
                <a:cs typeface="Arial" charset="0"/>
              </a:rPr>
              <a:t> </a:t>
            </a:r>
            <a:r>
              <a:rPr lang="el-GR" altLang="el-GR" sz="2000" dirty="0" smtClean="0">
                <a:cs typeface="Arial" charset="0"/>
              </a:rPr>
              <a:t>Εκπαιδευτικής Βάσης δεδομένων. </a:t>
            </a:r>
            <a:endParaRPr lang="en-US" altLang="el-GR" sz="2000" dirty="0" smtClean="0">
              <a:cs typeface="Times New Roman" pitchFamily="18" charset="0"/>
            </a:endParaRPr>
          </a:p>
          <a:p>
            <a:pPr marL="0" indent="0" eaLnBrk="1" hangingPunct="1">
              <a:buNone/>
            </a:pPr>
            <a:endParaRPr lang="el-GR" altLang="el-GR" sz="2000" dirty="0" smtClean="0"/>
          </a:p>
        </p:txBody>
      </p:sp>
      <p:sp>
        <p:nvSpPr>
          <p:cNvPr id="37892" name="Rectangle 5"/>
          <p:cNvSpPr>
            <a:spLocks noChangeArrowheads="1"/>
          </p:cNvSpPr>
          <p:nvPr/>
        </p:nvSpPr>
        <p:spPr bwMode="auto">
          <a:xfrm>
            <a:off x="2771775" y="223837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endParaRPr lang="en-US" altLang="el-GR"/>
          </a:p>
        </p:txBody>
      </p:sp>
      <p:pic>
        <p:nvPicPr>
          <p:cNvPr id="37893" name="Picture 4"/>
          <p:cNvPicPr>
            <a:picLocks noChangeAspect="1" noChangeArrowheads="1"/>
          </p:cNvPicPr>
          <p:nvPr/>
        </p:nvPicPr>
        <p:blipFill>
          <a:blip r:embed="rId3" cstate="print">
            <a:extLst>
              <a:ext uri="{28A0092B-C50C-407E-A947-70E740481C1C}">
                <a14:useLocalDpi xmlns:a14="http://schemas.microsoft.com/office/drawing/2010/main"/>
              </a:ext>
            </a:extLst>
          </a:blip>
          <a:srcRect/>
          <a:stretch>
            <a:fillRect/>
          </a:stretch>
        </p:blipFill>
        <p:spPr bwMode="auto">
          <a:xfrm>
            <a:off x="4450440" y="2636912"/>
            <a:ext cx="4385320" cy="2900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01052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smtClean="0">
                <a:solidFill>
                  <a:schemeClr val="accent4"/>
                </a:solidFill>
              </a:rPr>
              <a:t>Σχεδίαση και υλοποίηση </a:t>
            </a:r>
            <a:br>
              <a:rPr lang="el-GR" dirty="0" smtClean="0">
                <a:solidFill>
                  <a:schemeClr val="accent4"/>
                </a:solidFill>
              </a:rPr>
            </a:br>
            <a:r>
              <a:rPr lang="el-GR" dirty="0" smtClean="0">
                <a:solidFill>
                  <a:schemeClr val="accent4"/>
                </a:solidFill>
              </a:rPr>
              <a:t>σχεσιακών βάσεων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37</a:t>
            </a:fld>
            <a:endParaRPr lang="el-GR"/>
          </a:p>
        </p:txBody>
      </p:sp>
      <p:sp>
        <p:nvSpPr>
          <p:cNvPr id="3" name="Rectangle 2"/>
          <p:cNvSpPr/>
          <p:nvPr/>
        </p:nvSpPr>
        <p:spPr>
          <a:xfrm>
            <a:off x="179512" y="1484784"/>
            <a:ext cx="8784976" cy="4893647"/>
          </a:xfrm>
          <a:prstGeom prst="rect">
            <a:avLst/>
          </a:prstGeom>
        </p:spPr>
        <p:txBody>
          <a:bodyPr wrap="square">
            <a:spAutoFit/>
          </a:bodyPr>
          <a:lstStyle/>
          <a:p>
            <a:r>
              <a:rPr lang="en-US" altLang="el-GR" sz="2400" b="1" dirty="0" smtClean="0">
                <a:solidFill>
                  <a:schemeClr val="accent4"/>
                </a:solidFill>
                <a:cs typeface="Arial" charset="0"/>
              </a:rPr>
              <a:t>            </a:t>
            </a:r>
            <a:r>
              <a:rPr lang="el-GR" altLang="el-GR" sz="2400" b="1" dirty="0" smtClean="0">
                <a:solidFill>
                  <a:schemeClr val="accent4"/>
                </a:solidFill>
                <a:cs typeface="Arial" charset="0"/>
              </a:rPr>
              <a:t>Πρέπει να μάθετε τις βασικές έννοιες</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r>
              <a:rPr lang="en-US" sz="2400" b="1" dirty="0" smtClean="0">
                <a:solidFill>
                  <a:schemeClr val="accent4"/>
                </a:solidFill>
                <a:cs typeface="Arial" charset="0"/>
              </a:rPr>
              <a:t>1) </a:t>
            </a:r>
            <a:r>
              <a:rPr lang="el-GR" sz="2400" dirty="0" err="1" smtClean="0"/>
              <a:t>Κύρι</a:t>
            </a:r>
            <a:r>
              <a:rPr lang="en-US" sz="2400" dirty="0" smtClean="0"/>
              <a:t>o </a:t>
            </a:r>
            <a:r>
              <a:rPr lang="el-GR" sz="2400" dirty="0" smtClean="0"/>
              <a:t>κλειδί </a:t>
            </a:r>
            <a:r>
              <a:rPr lang="en-US" sz="2400" dirty="0" smtClean="0"/>
              <a:t>PRIMARY KEY</a:t>
            </a:r>
            <a:r>
              <a:rPr lang="el-GR" sz="2400" dirty="0" smtClean="0"/>
              <a:t>. Στήλη (ή σύνολο στηλών σε ένα πίνακα) που έχουν μοναδική τιμή (ή τιμές) για κάθε γραμμή</a:t>
            </a:r>
            <a:endParaRPr lang="en-US" sz="2400" dirty="0" smtClean="0"/>
          </a:p>
          <a:p>
            <a:r>
              <a:rPr lang="en-US" sz="2400" dirty="0" smtClean="0"/>
              <a:t>2) </a:t>
            </a:r>
            <a:r>
              <a:rPr lang="el-GR" sz="2400" dirty="0" smtClean="0"/>
              <a:t>Ξένο κλειδί </a:t>
            </a:r>
            <a:r>
              <a:rPr lang="en-US" sz="2400" dirty="0" smtClean="0"/>
              <a:t>FOREIGH KEY</a:t>
            </a:r>
            <a:r>
              <a:rPr lang="el-GR" sz="2400" dirty="0" smtClean="0"/>
              <a:t>. Μία στήλη (ή </a:t>
            </a:r>
            <a:r>
              <a:rPr lang="el-GR" sz="2400" dirty="0"/>
              <a:t>σύνολο </a:t>
            </a:r>
            <a:r>
              <a:rPr lang="el-GR" sz="2400" dirty="0" smtClean="0"/>
              <a:t>στηλών) </a:t>
            </a:r>
            <a:r>
              <a:rPr lang="el-GR" sz="2400" dirty="0"/>
              <a:t>σε ένα </a:t>
            </a:r>
            <a:r>
              <a:rPr lang="el-GR" sz="2400" dirty="0" smtClean="0"/>
              <a:t>πίνακα που είναι κύριο κλειδί σε κάποιον άλλο πίνακα.</a:t>
            </a:r>
            <a:endParaRPr lang="en-US" sz="2400" dirty="0" smtClean="0"/>
          </a:p>
          <a:p>
            <a:r>
              <a:rPr lang="el-GR" altLang="el-GR" sz="2400" b="1" dirty="0" smtClean="0">
                <a:solidFill>
                  <a:schemeClr val="accent4"/>
                </a:solidFill>
                <a:cs typeface="Arial" charset="0"/>
              </a:rPr>
              <a:t>Υλοποίηση και διαχείριση </a:t>
            </a:r>
            <a:endParaRPr lang="en-US" altLang="el-GR" sz="2400" b="1" dirty="0" smtClean="0">
              <a:solidFill>
                <a:schemeClr val="accent4"/>
              </a:solidFill>
              <a:cs typeface="Arial" charset="0"/>
            </a:endParaRPr>
          </a:p>
          <a:p>
            <a:r>
              <a:rPr lang="el-GR" altLang="el-GR" sz="2400" dirty="0" smtClean="0">
                <a:solidFill>
                  <a:srgbClr val="000000"/>
                </a:solidFill>
              </a:rPr>
              <a:t>Ξαναδείτε πως υλοποιήσαμε το παράδειγμα της εκπαιδευτικής βάσης και πως ορίσαμε </a:t>
            </a:r>
            <a:r>
              <a:rPr lang="en-US" sz="2400" dirty="0" smtClean="0"/>
              <a:t>PRIMARY </a:t>
            </a:r>
            <a:r>
              <a:rPr lang="en-US" sz="2400" dirty="0"/>
              <a:t>KEY</a:t>
            </a:r>
            <a:r>
              <a:rPr lang="en-US" sz="2400" dirty="0" smtClean="0"/>
              <a:t>,</a:t>
            </a:r>
          </a:p>
          <a:p>
            <a:r>
              <a:rPr lang="en-US" sz="2400" dirty="0" smtClean="0"/>
              <a:t>FOREIGN KEYS</a:t>
            </a:r>
            <a:r>
              <a:rPr lang="el-GR" sz="2400" dirty="0" smtClean="0"/>
              <a:t> χ</a:t>
            </a:r>
            <a:r>
              <a:rPr lang="el-GR" altLang="el-GR" sz="2400" dirty="0" smtClean="0">
                <a:solidFill>
                  <a:srgbClr val="000000"/>
                </a:solidFill>
              </a:rPr>
              <a:t>ρησιμοποιώντας </a:t>
            </a:r>
            <a:endParaRPr lang="en-US" altLang="el-GR" sz="2400" dirty="0" smtClean="0">
              <a:solidFill>
                <a:srgbClr val="000000"/>
              </a:solidFill>
            </a:endParaRPr>
          </a:p>
          <a:p>
            <a:r>
              <a:rPr lang="el-GR" altLang="el-GR" sz="2400" dirty="0" smtClean="0">
                <a:solidFill>
                  <a:srgbClr val="000000"/>
                </a:solidFill>
              </a:rPr>
              <a:t>γλώσσα </a:t>
            </a:r>
            <a:r>
              <a:rPr lang="en-US" altLang="el-GR" sz="2400" dirty="0" smtClean="0">
                <a:solidFill>
                  <a:srgbClr val="000000"/>
                </a:solidFill>
              </a:rPr>
              <a:t>SQL</a:t>
            </a:r>
            <a:r>
              <a:rPr lang="el-GR" altLang="el-GR" sz="2400" dirty="0" smtClean="0">
                <a:solidFill>
                  <a:srgbClr val="000000"/>
                </a:solidFill>
              </a:rPr>
              <a:t>. Προσοχή! Η σειρά </a:t>
            </a:r>
            <a:endParaRPr lang="en-US" altLang="el-GR" sz="2400" dirty="0" smtClean="0">
              <a:solidFill>
                <a:srgbClr val="000000"/>
              </a:solidFill>
            </a:endParaRPr>
          </a:p>
          <a:p>
            <a:r>
              <a:rPr lang="el-GR" altLang="el-GR" sz="2400" dirty="0" smtClean="0">
                <a:solidFill>
                  <a:srgbClr val="000000"/>
                </a:solidFill>
              </a:rPr>
              <a:t>δημιουργίας των πινάκων είναι </a:t>
            </a:r>
            <a:endParaRPr lang="en-US" altLang="el-GR" sz="2400" dirty="0" smtClean="0">
              <a:solidFill>
                <a:srgbClr val="000000"/>
              </a:solidFill>
            </a:endParaRPr>
          </a:p>
          <a:p>
            <a:r>
              <a:rPr lang="el-GR" altLang="el-GR" sz="2400" dirty="0" smtClean="0">
                <a:solidFill>
                  <a:srgbClr val="000000"/>
                </a:solidFill>
              </a:rPr>
              <a:t>καθορισμένη όταν έχουμε κύρια και </a:t>
            </a:r>
            <a:endParaRPr lang="en-US" altLang="el-GR" sz="2400" dirty="0" smtClean="0">
              <a:solidFill>
                <a:srgbClr val="000000"/>
              </a:solidFill>
            </a:endParaRPr>
          </a:p>
          <a:p>
            <a:r>
              <a:rPr lang="el-GR" altLang="el-GR" sz="2400" dirty="0" smtClean="0">
                <a:solidFill>
                  <a:srgbClr val="000000"/>
                </a:solidFill>
              </a:rPr>
              <a:t>ξένα κλειδιά.</a:t>
            </a:r>
            <a:endParaRPr lang="el-GR" altLang="el-GR" sz="2400" dirty="0" smtClean="0">
              <a:cs typeface="Arial" charset="0"/>
            </a:endParaRPr>
          </a:p>
        </p:txBody>
      </p:sp>
      <p:sp>
        <p:nvSpPr>
          <p:cNvPr id="7" name="Content Placeholder 6"/>
          <p:cNvSpPr>
            <a:spLocks noGrp="1"/>
          </p:cNvSpPr>
          <p:nvPr>
            <p:ph idx="1"/>
          </p:nvPr>
        </p:nvSpPr>
        <p:spPr/>
        <p:txBody>
          <a:bodyPr/>
          <a:lstStyle/>
          <a:p>
            <a:endParaRPr lang="el-GR"/>
          </a:p>
        </p:txBody>
      </p:sp>
      <p:pic>
        <p:nvPicPr>
          <p:cNvPr id="8" name="Picture 7"/>
          <p:cNvPicPr>
            <a:picLocks noChangeAspect="1" noChangeArrowheads="1"/>
          </p:cNvPicPr>
          <p:nvPr/>
        </p:nvPicPr>
        <p:blipFill>
          <a:blip r:embed="rId2" cstate="print"/>
          <a:srcRect/>
          <a:stretch>
            <a:fillRect/>
          </a:stretch>
        </p:blipFill>
        <p:spPr bwMode="auto">
          <a:xfrm>
            <a:off x="35496" y="291877"/>
            <a:ext cx="1066800" cy="904875"/>
          </a:xfrm>
          <a:prstGeom prst="rect">
            <a:avLst/>
          </a:prstGeom>
          <a:noFill/>
          <a:ln w="9525">
            <a:noFill/>
            <a:round/>
            <a:headEnd/>
            <a:tailEnd/>
          </a:ln>
        </p:spPr>
      </p:pic>
    </p:spTree>
    <p:extLst>
      <p:ext uri="{BB962C8B-B14F-4D97-AF65-F5344CB8AC3E}">
        <p14:creationId xmlns:p14="http://schemas.microsoft.com/office/powerpoint/2010/main" val="8973289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normAutofit/>
          </a:bodyPr>
          <a:lstStyle/>
          <a:p>
            <a:pPr eaLnBrk="1" hangingPunct="1"/>
            <a:r>
              <a:rPr lang="en-US" altLang="el-GR" sz="3600" b="1" dirty="0" err="1" smtClean="0">
                <a:latin typeface="+mn-lt"/>
                <a:cs typeface="Times New Roman" pitchFamily="18" charset="0"/>
              </a:rPr>
              <a:t>Κρίσιμ</a:t>
            </a:r>
            <a:r>
              <a:rPr lang="el-GR" altLang="el-GR" sz="3600" b="1" dirty="0" smtClean="0">
                <a:latin typeface="+mn-lt"/>
                <a:cs typeface="Times New Roman" pitchFamily="18" charset="0"/>
              </a:rPr>
              <a:t>ο</a:t>
            </a:r>
            <a:r>
              <a:rPr lang="en-US" altLang="el-GR" sz="3600" b="1" dirty="0" smtClean="0">
                <a:latin typeface="+mn-lt"/>
                <a:cs typeface="Times New Roman" pitchFamily="18" charset="0"/>
              </a:rPr>
              <a:t> </a:t>
            </a:r>
            <a:r>
              <a:rPr lang="en-US" altLang="el-GR" sz="3600" b="1" dirty="0" err="1" smtClean="0">
                <a:latin typeface="+mn-lt"/>
                <a:cs typeface="Times New Roman" pitchFamily="18" charset="0"/>
              </a:rPr>
              <a:t>σημεί</a:t>
            </a:r>
            <a:r>
              <a:rPr lang="el-GR" altLang="el-GR" sz="3600" b="1" dirty="0" smtClean="0">
                <a:latin typeface="+mn-lt"/>
                <a:cs typeface="Times New Roman" pitchFamily="18" charset="0"/>
              </a:rPr>
              <a:t>ο</a:t>
            </a:r>
            <a:r>
              <a:rPr lang="en-US" altLang="el-GR" sz="3600" b="1" dirty="0" smtClean="0">
                <a:latin typeface="+mn-lt"/>
                <a:cs typeface="Times New Roman" pitchFamily="18" charset="0"/>
              </a:rPr>
              <a:t> </a:t>
            </a:r>
            <a:r>
              <a:rPr lang="el-GR" altLang="el-GR" sz="3600" b="1" dirty="0" smtClean="0">
                <a:latin typeface="+mn-lt"/>
              </a:rPr>
              <a:t> </a:t>
            </a:r>
          </a:p>
        </p:txBody>
      </p:sp>
      <p:sp>
        <p:nvSpPr>
          <p:cNvPr id="38915" name="Rectangle 3"/>
          <p:cNvSpPr>
            <a:spLocks noGrp="1" noChangeArrowheads="1"/>
          </p:cNvSpPr>
          <p:nvPr>
            <p:ph idx="1"/>
          </p:nvPr>
        </p:nvSpPr>
        <p:spPr>
          <a:xfrm>
            <a:off x="438361" y="982280"/>
            <a:ext cx="8229600" cy="555848"/>
          </a:xfrm>
        </p:spPr>
        <p:txBody>
          <a:bodyPr>
            <a:noAutofit/>
          </a:bodyPr>
          <a:lstStyle/>
          <a:p>
            <a:pPr marL="0" indent="0" algn="l" eaLnBrk="1" hangingPunct="1">
              <a:buNone/>
            </a:pPr>
            <a:r>
              <a:rPr lang="el-GR" altLang="el-GR" sz="1800" b="1" dirty="0" smtClean="0">
                <a:cs typeface="Arial" charset="0"/>
              </a:rPr>
              <a:t>Τι είναι κύριο κλειδί; Βρείτε το κύριο κλειδί  στους παρακάτω πίνακες.  Τι λέτε για τον πίνακα </a:t>
            </a:r>
            <a:r>
              <a:rPr lang="en-US" altLang="el-GR" sz="1800" b="1" dirty="0" smtClean="0">
                <a:cs typeface="Arial" charset="0"/>
              </a:rPr>
              <a:t>shipment;</a:t>
            </a:r>
            <a:r>
              <a:rPr lang="el-GR" altLang="el-GR" sz="1800" b="1" dirty="0" smtClean="0">
                <a:cs typeface="Times New Roman" pitchFamily="18" charset="0"/>
              </a:rPr>
              <a:t> </a:t>
            </a:r>
            <a:r>
              <a:rPr lang="en-US" altLang="el-GR" sz="1800" b="1" dirty="0" smtClean="0">
                <a:cs typeface="Times New Roman" pitchFamily="18" charset="0"/>
              </a:rPr>
              <a:t>                                       </a:t>
            </a:r>
          </a:p>
        </p:txBody>
      </p:sp>
      <p:sp>
        <p:nvSpPr>
          <p:cNvPr id="38919" name="Text Box 183"/>
          <p:cNvSpPr txBox="1">
            <a:spLocks noChangeArrowheads="1"/>
          </p:cNvSpPr>
          <p:nvPr/>
        </p:nvSpPr>
        <p:spPr bwMode="auto">
          <a:xfrm>
            <a:off x="1097683" y="1906747"/>
            <a:ext cx="1823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l-GR" altLang="el-GR" sz="1800" dirty="0">
                <a:latin typeface="+mn-lt"/>
              </a:rPr>
              <a:t>Προμηθευτές </a:t>
            </a:r>
            <a:r>
              <a:rPr lang="en-US" altLang="el-GR" sz="1800" dirty="0">
                <a:latin typeface="+mn-lt"/>
              </a:rPr>
              <a:t>(SUPPLIERS)</a:t>
            </a:r>
            <a:endParaRPr lang="el-GR" altLang="el-GR" sz="1800" dirty="0">
              <a:latin typeface="+mn-lt"/>
            </a:endParaRPr>
          </a:p>
        </p:txBody>
      </p:sp>
      <p:sp>
        <p:nvSpPr>
          <p:cNvPr id="38920" name="Text Box 184"/>
          <p:cNvSpPr txBox="1">
            <a:spLocks noChangeArrowheads="1"/>
          </p:cNvSpPr>
          <p:nvPr/>
        </p:nvSpPr>
        <p:spPr bwMode="auto">
          <a:xfrm>
            <a:off x="677325" y="3429000"/>
            <a:ext cx="2237952"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l-GR" altLang="el-GR" sz="1800">
                <a:latin typeface="+mn-lt"/>
              </a:rPr>
              <a:t>Ανταλλακτικά </a:t>
            </a:r>
            <a:r>
              <a:rPr lang="en-US" altLang="el-GR" sz="1800">
                <a:latin typeface="+mn-lt"/>
              </a:rPr>
              <a:t>(PARTS)</a:t>
            </a:r>
            <a:endParaRPr lang="el-GR" altLang="el-GR" sz="1800">
              <a:latin typeface="+mn-lt"/>
            </a:endParaRPr>
          </a:p>
        </p:txBody>
      </p:sp>
      <p:sp>
        <p:nvSpPr>
          <p:cNvPr id="38921" name="Text Box 185"/>
          <p:cNvSpPr txBox="1">
            <a:spLocks noChangeArrowheads="1"/>
          </p:cNvSpPr>
          <p:nvPr/>
        </p:nvSpPr>
        <p:spPr bwMode="auto">
          <a:xfrm>
            <a:off x="761243" y="5301208"/>
            <a:ext cx="216024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l-GR" altLang="el-GR" sz="1800" dirty="0">
                <a:latin typeface="+mn-lt"/>
              </a:rPr>
              <a:t>Εφοδιασμός </a:t>
            </a:r>
            <a:r>
              <a:rPr lang="en-US" altLang="el-GR" sz="1800" dirty="0">
                <a:latin typeface="+mn-lt"/>
              </a:rPr>
              <a:t>(SHIPMENT)</a:t>
            </a:r>
            <a:endParaRPr lang="el-GR" altLang="el-GR" sz="1800" dirty="0">
              <a:latin typeface="+mn-lt"/>
            </a:endParaRPr>
          </a:p>
        </p:txBody>
      </p:sp>
      <p:sp>
        <p:nvSpPr>
          <p:cNvPr id="2" name="Rectangle 1"/>
          <p:cNvSpPr/>
          <p:nvPr/>
        </p:nvSpPr>
        <p:spPr>
          <a:xfrm>
            <a:off x="423592" y="1524000"/>
            <a:ext cx="2339230" cy="369332"/>
          </a:xfrm>
          <a:prstGeom prst="rect">
            <a:avLst/>
          </a:prstGeom>
        </p:spPr>
        <p:txBody>
          <a:bodyPr wrap="none">
            <a:spAutoFit/>
          </a:bodyPr>
          <a:lstStyle/>
          <a:p>
            <a:r>
              <a:rPr lang="en-US" altLang="el-GR" b="1" dirty="0">
                <a:solidFill>
                  <a:srgbClr val="820000"/>
                </a:solidFill>
                <a:latin typeface="+mn-lt"/>
                <a:cs typeface="Times New Roman" pitchFamily="18" charset="0"/>
              </a:rPr>
              <a:t> </a:t>
            </a:r>
            <a:r>
              <a:rPr lang="el-GR" altLang="el-GR" b="1" dirty="0">
                <a:solidFill>
                  <a:srgbClr val="820000"/>
                </a:solidFill>
                <a:latin typeface="+mn-lt"/>
                <a:cs typeface="Arial" charset="0"/>
              </a:rPr>
              <a:t>Βάση ανταλλακτικών</a:t>
            </a:r>
            <a:r>
              <a:rPr lang="el-GR" altLang="el-GR" b="1" dirty="0">
                <a:solidFill>
                  <a:srgbClr val="820000"/>
                </a:solidFill>
                <a:latin typeface="+mn-lt"/>
              </a:rPr>
              <a:t> </a:t>
            </a:r>
            <a:endParaRPr lang="el-GR" b="1" dirty="0">
              <a:solidFill>
                <a:srgbClr val="820000"/>
              </a:solidFill>
              <a:latin typeface="+mn-lt"/>
            </a:endParaRPr>
          </a:p>
        </p:txBody>
      </p:sp>
      <p:graphicFrame>
        <p:nvGraphicFramePr>
          <p:cNvPr id="3" name="Table 2"/>
          <p:cNvGraphicFramePr>
            <a:graphicFrameLocks noGrp="1"/>
          </p:cNvGraphicFramePr>
          <p:nvPr>
            <p:extLst>
              <p:ext uri="{D42A27DB-BD31-4B8C-83A1-F6EECF244321}">
                <p14:modId xmlns:p14="http://schemas.microsoft.com/office/powerpoint/2010/main" val="901927415"/>
              </p:ext>
            </p:extLst>
          </p:nvPr>
        </p:nvGraphicFramePr>
        <p:xfrm>
          <a:off x="2901223" y="1412776"/>
          <a:ext cx="6096000" cy="1524000"/>
        </p:xfrm>
        <a:graphic>
          <a:graphicData uri="http://schemas.openxmlformats.org/drawingml/2006/table">
            <a:tbl>
              <a:tblPr firstRow="1" bandRow="1">
                <a:tableStyleId>{5C22544A-7EE6-4342-B048-85BDC9FD1C3A}</a:tableStyleId>
              </a:tblPr>
              <a:tblGrid>
                <a:gridCol w="2032000"/>
                <a:gridCol w="2032000"/>
                <a:gridCol w="2032000"/>
              </a:tblGrid>
              <a:tr h="1789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Κωδικός(</a:t>
                      </a:r>
                      <a:r>
                        <a:rPr lang="en-US" altLang="el-GR" sz="1400" b="1" dirty="0" smtClean="0">
                          <a:solidFill>
                            <a:srgbClr val="FFFFFF"/>
                          </a:solidFill>
                          <a:latin typeface="+mn-lt"/>
                          <a:cs typeface="Arial" charset="0"/>
                        </a:rPr>
                        <a:t>SN</a:t>
                      </a:r>
                      <a:r>
                        <a:rPr lang="el-GR" altLang="el-GR" sz="1400" b="1" dirty="0" smtClean="0">
                          <a:solidFill>
                            <a:srgbClr val="FFFFFF"/>
                          </a:solidFill>
                          <a:latin typeface="+mn-lt"/>
                          <a:cs typeface="Arial" charset="0"/>
                        </a:rPr>
                        <a:t>0)</a:t>
                      </a:r>
                      <a:endParaRPr lang="el-GR" sz="1400" dirty="0"/>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Επωνυμία(</a:t>
                      </a:r>
                      <a:r>
                        <a:rPr lang="en-US" altLang="el-GR" sz="1400" b="1" dirty="0" smtClean="0">
                          <a:solidFill>
                            <a:srgbClr val="FFFFFF"/>
                          </a:solidFill>
                          <a:latin typeface="+mn-lt"/>
                          <a:cs typeface="Arial" charset="0"/>
                        </a:rPr>
                        <a:t>SNAME</a:t>
                      </a:r>
                      <a:r>
                        <a:rPr lang="el-GR" altLang="el-GR" sz="1400" b="1" dirty="0" smtClean="0">
                          <a:solidFill>
                            <a:srgbClr val="FFFFFF"/>
                          </a:solidFill>
                          <a:latin typeface="+mn-lt"/>
                          <a:cs typeface="Arial" charset="0"/>
                        </a:rPr>
                        <a:t>)</a:t>
                      </a:r>
                      <a:endParaRPr lang="el-GR" sz="1400" dirty="0"/>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b="1" dirty="0" smtClean="0">
                          <a:solidFill>
                            <a:srgbClr val="FFFFFF"/>
                          </a:solidFill>
                          <a:latin typeface="+mn-lt"/>
                          <a:cs typeface="Arial" charset="0"/>
                        </a:rPr>
                        <a:t>έδρα</a:t>
                      </a:r>
                      <a:r>
                        <a:rPr lang="en-US" altLang="el-GR" sz="1400" b="1" dirty="0" smtClean="0">
                          <a:solidFill>
                            <a:srgbClr val="FFFFFF"/>
                          </a:solidFill>
                          <a:latin typeface="+mn-lt"/>
                          <a:cs typeface="Arial" charset="0"/>
                        </a:rPr>
                        <a:t>(SCITY)</a:t>
                      </a:r>
                      <a:endParaRPr lang="el-GR" sz="1400" dirty="0"/>
                    </a:p>
                  </a:txBody>
                  <a:tcPr>
                    <a:solidFill>
                      <a:srgbClr val="004B82"/>
                    </a:solidFill>
                  </a:tcPr>
                </a:tc>
              </a:tr>
              <a:tr h="178970">
                <a:tc>
                  <a:txBody>
                    <a:bodyPr/>
                    <a:lstStyle/>
                    <a:p>
                      <a:r>
                        <a:rPr lang="en-US" altLang="el-GR" sz="1400" dirty="0" smtClean="0">
                          <a:latin typeface="+mn-lt"/>
                          <a:cs typeface="Times New Roman" pitchFamily="18" charset="0"/>
                        </a:rPr>
                        <a:t>S010</a:t>
                      </a:r>
                      <a:endParaRPr lang="el-GR" sz="1400" dirty="0"/>
                    </a:p>
                  </a:txBody>
                  <a:tcPr/>
                </a:tc>
                <a:tc>
                  <a:txBody>
                    <a:bodyPr/>
                    <a:lstStyle/>
                    <a:p>
                      <a:r>
                        <a:rPr lang="en-US" altLang="el-GR" sz="1400" dirty="0" smtClean="0">
                          <a:latin typeface="+mn-lt"/>
                          <a:cs typeface="Times New Roman" pitchFamily="18" charset="0"/>
                        </a:rPr>
                        <a:t>FIAT</a:t>
                      </a:r>
                      <a:endParaRPr lang="el-GR" sz="1400" dirty="0"/>
                    </a:p>
                  </a:txBody>
                  <a:tcPr/>
                </a:tc>
                <a:tc>
                  <a:txBody>
                    <a:bodyPr/>
                    <a:lstStyle/>
                    <a:p>
                      <a:r>
                        <a:rPr lang="el-GR" altLang="el-GR" sz="1400" dirty="0" smtClean="0">
                          <a:latin typeface="+mn-lt"/>
                          <a:cs typeface="Times New Roman" pitchFamily="18" charset="0"/>
                        </a:rPr>
                        <a:t>ΛΟΝΔΙΝΟ</a:t>
                      </a:r>
                      <a:endParaRPr lang="el-GR" sz="1400" dirty="0"/>
                    </a:p>
                  </a:txBody>
                  <a:tcPr/>
                </a:tc>
              </a:tr>
              <a:tr h="1789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S020</a:t>
                      </a:r>
                      <a:endParaRPr lang="el-GR" sz="1400" dirty="0"/>
                    </a:p>
                  </a:txBody>
                  <a:tcPr/>
                </a:tc>
                <a:tc>
                  <a:txBody>
                    <a:bodyPr/>
                    <a:lstStyle/>
                    <a:p>
                      <a:r>
                        <a:rPr lang="en-US" altLang="el-GR" sz="1400" dirty="0" smtClean="0">
                          <a:latin typeface="+mn-lt"/>
                          <a:cs typeface="Times New Roman" pitchFamily="18" charset="0"/>
                        </a:rPr>
                        <a:t>OPEL</a:t>
                      </a:r>
                      <a:endParaRPr lang="el-GR" sz="1400" dirty="0"/>
                    </a:p>
                  </a:txBody>
                  <a:tcPr/>
                </a:tc>
                <a:tc>
                  <a:txBody>
                    <a:bodyPr/>
                    <a:lstStyle/>
                    <a:p>
                      <a:r>
                        <a:rPr lang="el-GR" altLang="el-GR" sz="1400" dirty="0" smtClean="0">
                          <a:latin typeface="+mn-lt"/>
                          <a:cs typeface="Times New Roman" pitchFamily="18" charset="0"/>
                        </a:rPr>
                        <a:t>ΠΑΡΙΣΙ</a:t>
                      </a:r>
                      <a:endParaRPr lang="el-GR" sz="1400" dirty="0"/>
                    </a:p>
                  </a:txBody>
                  <a:tcPr/>
                </a:tc>
              </a:tr>
              <a:tr h="17897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S0</a:t>
                      </a:r>
                      <a:r>
                        <a:rPr lang="el-GR" altLang="el-GR" sz="1400" dirty="0" smtClean="0">
                          <a:latin typeface="+mn-lt"/>
                          <a:cs typeface="Times New Roman" pitchFamily="18" charset="0"/>
                        </a:rPr>
                        <a:t>3</a:t>
                      </a:r>
                      <a:r>
                        <a:rPr lang="en-US" altLang="el-GR" sz="1400" dirty="0" smtClean="0">
                          <a:latin typeface="+mn-lt"/>
                          <a:cs typeface="Times New Roman" pitchFamily="18" charset="0"/>
                        </a:rPr>
                        <a:t>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FORD</a:t>
                      </a:r>
                      <a:endParaRPr lang="el-GR" sz="1400" dirty="0"/>
                    </a:p>
                  </a:txBody>
                  <a:tcPr/>
                </a:tc>
                <a:tc>
                  <a:txBody>
                    <a:bodyPr/>
                    <a:lstStyle/>
                    <a:p>
                      <a:r>
                        <a:rPr lang="el-GR" altLang="el-GR" sz="1400" dirty="0" smtClean="0">
                          <a:latin typeface="+mn-lt"/>
                          <a:cs typeface="Times New Roman" pitchFamily="18" charset="0"/>
                        </a:rPr>
                        <a:t>ΠΑΡΙΣΙ</a:t>
                      </a:r>
                      <a:endParaRPr lang="el-GR" sz="1400" dirty="0"/>
                    </a:p>
                  </a:txBody>
                  <a:tcPr/>
                </a:tc>
              </a:tr>
              <a:tr h="178970">
                <a:tc>
                  <a:txBody>
                    <a:bodyPr/>
                    <a:lstStyle/>
                    <a:p>
                      <a:r>
                        <a:rPr lang="en-US" altLang="el-GR" sz="1400" dirty="0" smtClean="0">
                          <a:latin typeface="+mn-lt"/>
                          <a:cs typeface="Times New Roman" pitchFamily="18" charset="0"/>
                        </a:rPr>
                        <a:t>S040</a:t>
                      </a:r>
                      <a:endParaRPr lang="el-GR" sz="1400" dirty="0"/>
                    </a:p>
                  </a:txBody>
                  <a:tcPr/>
                </a:tc>
                <a:tc>
                  <a:txBody>
                    <a:bodyPr/>
                    <a:lstStyle/>
                    <a:p>
                      <a:r>
                        <a:rPr lang="en-US" altLang="el-GR" sz="1400" dirty="0" smtClean="0">
                          <a:latin typeface="+mn-lt"/>
                          <a:cs typeface="Times New Roman" pitchFamily="18" charset="0"/>
                        </a:rPr>
                        <a:t>PORCHE</a:t>
                      </a:r>
                      <a:endParaRPr lang="el-GR" sz="1400" dirty="0"/>
                    </a:p>
                  </a:txBody>
                  <a:tcPr/>
                </a:tc>
                <a:tc>
                  <a:txBody>
                    <a:bodyPr/>
                    <a:lstStyle/>
                    <a:p>
                      <a:r>
                        <a:rPr lang="el-GR" altLang="el-GR" sz="1400" dirty="0" smtClean="0">
                          <a:latin typeface="+mn-lt"/>
                          <a:cs typeface="Times New Roman" pitchFamily="18" charset="0"/>
                        </a:rPr>
                        <a:t>ΑΘΗΝΑ</a:t>
                      </a:r>
                      <a:endParaRPr lang="el-GR" sz="1400" dirty="0"/>
                    </a:p>
                  </a:txBody>
                  <a:tcPr/>
                </a:tc>
              </a:tr>
            </a:tbl>
          </a:graphicData>
        </a:graphic>
      </p:graphicFrame>
      <p:graphicFrame>
        <p:nvGraphicFramePr>
          <p:cNvPr id="4" name="Table 3"/>
          <p:cNvGraphicFramePr>
            <a:graphicFrameLocks noGrp="1"/>
          </p:cNvGraphicFramePr>
          <p:nvPr>
            <p:extLst>
              <p:ext uri="{D42A27DB-BD31-4B8C-83A1-F6EECF244321}">
                <p14:modId xmlns:p14="http://schemas.microsoft.com/office/powerpoint/2010/main" val="729287564"/>
              </p:ext>
            </p:extLst>
          </p:nvPr>
        </p:nvGraphicFramePr>
        <p:xfrm>
          <a:off x="2901223" y="2924944"/>
          <a:ext cx="6096000" cy="1524000"/>
        </p:xfrm>
        <a:graphic>
          <a:graphicData uri="http://schemas.openxmlformats.org/drawingml/2006/table">
            <a:tbl>
              <a:tblPr firstRow="1" bandRow="1">
                <a:tableStyleId>{5C22544A-7EE6-4342-B048-85BDC9FD1C3A}</a:tableStyleId>
              </a:tblPr>
              <a:tblGrid>
                <a:gridCol w="1524000"/>
                <a:gridCol w="1524000"/>
                <a:gridCol w="1524000"/>
                <a:gridCol w="1524000"/>
              </a:tblGrid>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PNO</a:t>
                      </a:r>
                      <a:endParaRPr lang="el-GR" sz="1400" dirty="0"/>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PNAME</a:t>
                      </a:r>
                      <a:endParaRPr lang="el-GR" sz="1400" dirty="0"/>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PCOLOR</a:t>
                      </a:r>
                      <a:endParaRPr lang="el-GR" sz="1400" dirty="0"/>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PCITY</a:t>
                      </a:r>
                      <a:endParaRPr lang="el-GR" sz="1400" dirty="0"/>
                    </a:p>
                  </a:txBody>
                  <a:tcPr>
                    <a:solidFill>
                      <a:srgbClr val="004B82"/>
                    </a:solidFill>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P0100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ΒΙΔΑ Α</a:t>
                      </a:r>
                      <a:endParaRPr lang="el-GR" sz="1400" dirty="0"/>
                    </a:p>
                  </a:txBody>
                  <a:tcPr/>
                </a:tc>
                <a:tc>
                  <a:txBody>
                    <a:bodyPr/>
                    <a:lstStyle/>
                    <a:p>
                      <a:r>
                        <a:rPr lang="el-GR" altLang="el-GR" sz="1400" dirty="0" smtClean="0">
                          <a:latin typeface="+mn-lt"/>
                          <a:cs typeface="Times New Roman" pitchFamily="18" charset="0"/>
                        </a:rPr>
                        <a:t>ΚΟΚΚΙΝΗ</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Times New Roman" pitchFamily="18" charset="0"/>
                        </a:rPr>
                        <a:t>ΛΟΝΔΙΝΟ</a:t>
                      </a:r>
                      <a:endParaRPr lang="el-GR" sz="14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a:t>
                      </a:r>
                      <a:r>
                        <a:rPr lang="el-GR" altLang="el-GR" sz="1400" dirty="0" smtClean="0">
                          <a:latin typeface="+mn-lt"/>
                          <a:cs typeface="Times New Roman" pitchFamily="18" charset="0"/>
                        </a:rPr>
                        <a:t>2</a:t>
                      </a:r>
                      <a:r>
                        <a:rPr lang="en-US" altLang="el-GR" sz="1400" dirty="0" smtClean="0">
                          <a:latin typeface="+mn-lt"/>
                          <a:cs typeface="Times New Roman" pitchFamily="18" charset="0"/>
                        </a:rPr>
                        <a:t>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ΒΙΔΑ </a:t>
                      </a:r>
                      <a:r>
                        <a:rPr lang="el-GR" altLang="el-GR" sz="1400" dirty="0" smtClean="0">
                          <a:latin typeface="+mn-lt"/>
                          <a:cs typeface="Times New Roman" pitchFamily="18" charset="0"/>
                        </a:rPr>
                        <a:t>Β</a:t>
                      </a:r>
                      <a:endParaRPr lang="el-GR" sz="1400" dirty="0"/>
                    </a:p>
                  </a:txBody>
                  <a:tcPr/>
                </a:tc>
                <a:tc>
                  <a:txBody>
                    <a:bodyPr/>
                    <a:lstStyle/>
                    <a:p>
                      <a:r>
                        <a:rPr lang="el-GR" altLang="el-GR" sz="1400" dirty="0" smtClean="0">
                          <a:latin typeface="+mn-lt"/>
                          <a:cs typeface="Times New Roman" pitchFamily="18" charset="0"/>
                        </a:rPr>
                        <a:t>ΚΟΚΚΙΝΗ</a:t>
                      </a:r>
                      <a:endParaRPr lang="el-GR" sz="1400" dirty="0"/>
                    </a:p>
                  </a:txBody>
                  <a:tcPr/>
                </a:tc>
                <a:tc>
                  <a:txBody>
                    <a:bodyPr/>
                    <a:lstStyle/>
                    <a:p>
                      <a:r>
                        <a:rPr lang="en-US" altLang="el-GR" sz="1400" dirty="0" smtClean="0">
                          <a:latin typeface="+mn-lt"/>
                          <a:cs typeface="Times New Roman" pitchFamily="18" charset="0"/>
                        </a:rPr>
                        <a:t>ΠΑΡΙΣΙ</a:t>
                      </a:r>
                      <a:endParaRPr lang="el-GR" sz="14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a:t>
                      </a:r>
                      <a:r>
                        <a:rPr lang="el-GR" altLang="el-GR" sz="1400" dirty="0" smtClean="0">
                          <a:latin typeface="+mn-lt"/>
                          <a:cs typeface="Times New Roman" pitchFamily="18" charset="0"/>
                        </a:rPr>
                        <a:t>3</a:t>
                      </a:r>
                      <a:r>
                        <a:rPr lang="en-US" altLang="el-GR" sz="1400" dirty="0" smtClean="0">
                          <a:latin typeface="+mn-lt"/>
                          <a:cs typeface="Times New Roman" pitchFamily="18" charset="0"/>
                        </a:rPr>
                        <a:t>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ΒΙΔΑ C</a:t>
                      </a:r>
                      <a:endParaRPr lang="el-GR" sz="1400" dirty="0"/>
                    </a:p>
                  </a:txBody>
                  <a:tcPr/>
                </a:tc>
                <a:tc>
                  <a:txBody>
                    <a:bodyPr/>
                    <a:lstStyle/>
                    <a:p>
                      <a:r>
                        <a:rPr lang="el-GR" altLang="el-GR" sz="1400" dirty="0" smtClean="0">
                          <a:latin typeface="+mn-lt"/>
                          <a:cs typeface="Times New Roman" pitchFamily="18" charset="0"/>
                        </a:rPr>
                        <a:t>ΚΟΚΚΙΝΗ</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Times New Roman" pitchFamily="18" charset="0"/>
                        </a:rPr>
                        <a:t>ΡΩΜΗ</a:t>
                      </a:r>
                      <a:endParaRPr lang="el-GR" sz="1400" dirty="0"/>
                    </a:p>
                  </a:txBody>
                  <a:tcPr/>
                </a:tc>
              </a:tr>
              <a:tr h="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a:t>
                      </a:r>
                      <a:r>
                        <a:rPr lang="el-GR" altLang="el-GR" sz="1400" dirty="0" smtClean="0">
                          <a:latin typeface="+mn-lt"/>
                          <a:cs typeface="Times New Roman" pitchFamily="18" charset="0"/>
                        </a:rPr>
                        <a:t>4</a:t>
                      </a:r>
                      <a:r>
                        <a:rPr lang="en-US" altLang="el-GR" sz="1400" dirty="0" smtClean="0">
                          <a:latin typeface="+mn-lt"/>
                          <a:cs typeface="Times New Roman" pitchFamily="18" charset="0"/>
                        </a:rPr>
                        <a:t>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ΒΙΔΑ C</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Times New Roman" pitchFamily="18" charset="0"/>
                        </a:rPr>
                        <a:t>ΚΙΤΡΙΝΗ</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400" dirty="0" smtClean="0">
                          <a:latin typeface="+mn-lt"/>
                          <a:cs typeface="Times New Roman" pitchFamily="18" charset="0"/>
                        </a:rPr>
                        <a:t>ΛΟΝΔΙΝΟ</a:t>
                      </a:r>
                      <a:endParaRPr lang="el-GR" sz="1400" dirty="0"/>
                    </a:p>
                  </a:txBody>
                  <a:tcPr/>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3332921417"/>
              </p:ext>
            </p:extLst>
          </p:nvPr>
        </p:nvGraphicFramePr>
        <p:xfrm>
          <a:off x="2901223" y="4509120"/>
          <a:ext cx="6096000" cy="2133600"/>
        </p:xfrm>
        <a:graphic>
          <a:graphicData uri="http://schemas.openxmlformats.org/drawingml/2006/table">
            <a:tbl>
              <a:tblPr firstRow="1" bandRow="1">
                <a:tableStyleId>{5C22544A-7EE6-4342-B048-85BDC9FD1C3A}</a:tableStyleId>
              </a:tblPr>
              <a:tblGrid>
                <a:gridCol w="2032000"/>
                <a:gridCol w="2032000"/>
                <a:gridCol w="2032000"/>
              </a:tblGrid>
              <a:tr h="118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SNO</a:t>
                      </a:r>
                      <a:endParaRPr lang="el-GR" sz="1400" dirty="0"/>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PNO </a:t>
                      </a:r>
                      <a:endParaRPr lang="el-GR" sz="1400" dirty="0"/>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Arial" charset="0"/>
                        </a:rPr>
                        <a:t>QTY</a:t>
                      </a:r>
                      <a:endParaRPr lang="el-GR" sz="1400" dirty="0"/>
                    </a:p>
                  </a:txBody>
                  <a:tcPr>
                    <a:solidFill>
                      <a:srgbClr val="004B82"/>
                    </a:solidFill>
                  </a:tcPr>
                </a:tc>
              </a:tr>
              <a:tr h="118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S010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P0100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300</a:t>
                      </a:r>
                      <a:endParaRPr lang="el-GR" sz="1400" dirty="0"/>
                    </a:p>
                  </a:txBody>
                  <a:tcPr/>
                </a:tc>
              </a:tr>
              <a:tr h="118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S010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P0200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200</a:t>
                      </a:r>
                      <a:endParaRPr lang="el-GR" sz="1400" dirty="0"/>
                    </a:p>
                  </a:txBody>
                  <a:tcPr/>
                </a:tc>
              </a:tr>
              <a:tr h="118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S010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P0300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400</a:t>
                      </a:r>
                      <a:endParaRPr lang="el-GR" sz="1400" dirty="0"/>
                    </a:p>
                  </a:txBody>
                  <a:tcPr/>
                </a:tc>
              </a:tr>
              <a:tr h="118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S020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P0100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300</a:t>
                      </a:r>
                      <a:endParaRPr lang="el-GR" sz="1400" dirty="0"/>
                    </a:p>
                  </a:txBody>
                  <a:tcPr/>
                </a:tc>
              </a:tr>
              <a:tr h="118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S020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P0200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400</a:t>
                      </a:r>
                      <a:endParaRPr lang="el-GR" sz="1400" dirty="0"/>
                    </a:p>
                  </a:txBody>
                  <a:tcPr/>
                </a:tc>
              </a:tr>
              <a:tr h="1186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S030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P0200</a:t>
                      </a:r>
                      <a:endParaRPr lang="el-GR"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400" dirty="0" smtClean="0">
                          <a:latin typeface="+mn-lt"/>
                          <a:cs typeface="Times New Roman" pitchFamily="18" charset="0"/>
                        </a:rPr>
                        <a:t>200</a:t>
                      </a:r>
                      <a:endParaRPr lang="el-GR" sz="1400" dirty="0"/>
                    </a:p>
                  </a:txBody>
                  <a:tcPr/>
                </a:tc>
              </a:tr>
            </a:tbl>
          </a:graphicData>
        </a:graphic>
      </p:graphicFrame>
    </p:spTree>
    <p:extLst>
      <p:ext uri="{BB962C8B-B14F-4D97-AF65-F5344CB8AC3E}">
        <p14:creationId xmlns:p14="http://schemas.microsoft.com/office/powerpoint/2010/main" val="1452071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lstStyle/>
          <a:p>
            <a:r>
              <a:rPr lang="el-GR" dirty="0">
                <a:solidFill>
                  <a:schemeClr val="accent4"/>
                </a:solidFill>
              </a:rPr>
              <a:t>Εισαγωγή στις </a:t>
            </a:r>
            <a:r>
              <a:rPr lang="el-GR" dirty="0" smtClean="0">
                <a:solidFill>
                  <a:schemeClr val="accent4"/>
                </a:solidFill>
              </a:rPr>
              <a:t>σχεσιακές βάσεις </a:t>
            </a:r>
            <a:r>
              <a:rPr lang="el-GR" dirty="0">
                <a:solidFill>
                  <a:schemeClr val="accent4"/>
                </a:solidFill>
              </a:rPr>
              <a:t>δεδομένων</a:t>
            </a: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a:t>
            </a:fld>
            <a:endParaRPr lang="el-GR"/>
          </a:p>
        </p:txBody>
      </p:sp>
      <p:sp>
        <p:nvSpPr>
          <p:cNvPr id="3" name="Rectangle 2"/>
          <p:cNvSpPr/>
          <p:nvPr/>
        </p:nvSpPr>
        <p:spPr>
          <a:xfrm>
            <a:off x="179512" y="1556792"/>
            <a:ext cx="8517632" cy="4524315"/>
          </a:xfrm>
          <a:prstGeom prst="rect">
            <a:avLst/>
          </a:prstGeom>
        </p:spPr>
        <p:txBody>
          <a:bodyPr wrap="square">
            <a:spAutoFit/>
          </a:bodyPr>
          <a:lstStyle/>
          <a:p>
            <a:r>
              <a:rPr lang="el-GR" altLang="el-GR" sz="2400" b="1" dirty="0" smtClean="0">
                <a:solidFill>
                  <a:schemeClr val="accent4"/>
                </a:solidFill>
                <a:cs typeface="Arial" charset="0"/>
              </a:rPr>
              <a:t>Πρέπει να μάθετε βασικές έννοιες στα παρακάτω</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357188" indent="0">
              <a:buNone/>
            </a:pPr>
            <a:r>
              <a:rPr lang="el-GR" altLang="el-GR" sz="2400" dirty="0" smtClean="0">
                <a:cs typeface="Arial" charset="0"/>
              </a:rPr>
              <a:t>1) Σχεσιακό  </a:t>
            </a:r>
            <a:r>
              <a:rPr lang="el-GR" altLang="el-GR" sz="2400" dirty="0">
                <a:cs typeface="Arial" charset="0"/>
              </a:rPr>
              <a:t>μοντέλο </a:t>
            </a:r>
            <a:r>
              <a:rPr lang="el-GR" altLang="el-GR" sz="2400" dirty="0" smtClean="0">
                <a:cs typeface="Arial" charset="0"/>
              </a:rPr>
              <a:t>δεδομένων και διαχείριση των δεδομενων</a:t>
            </a:r>
            <a:r>
              <a:rPr lang="en-US" altLang="el-GR" sz="2400" dirty="0" smtClean="0">
                <a:cs typeface="Arial" charset="0"/>
              </a:rPr>
              <a:t>: </a:t>
            </a:r>
            <a:r>
              <a:rPr lang="el-GR" altLang="el-GR" sz="2400" dirty="0" smtClean="0">
                <a:cs typeface="Arial" charset="0"/>
              </a:rPr>
              <a:t>α) Όλα τα βλέπουμε σαν πίνακες. β) Ένας «μαθηματικός» τρόπος διαχείρισης των δεδομένων της βάσης είναι η «σχεσιακή άλγεβρα» </a:t>
            </a:r>
            <a:endParaRPr lang="el-GR" altLang="el-GR" sz="2400" dirty="0">
              <a:cs typeface="Arial" charset="0"/>
            </a:endParaRPr>
          </a:p>
          <a:p>
            <a:pPr marL="357188" indent="0">
              <a:buNone/>
            </a:pPr>
            <a:r>
              <a:rPr lang="el-GR" altLang="el-GR" sz="2400" dirty="0" smtClean="0">
                <a:cs typeface="Arial" charset="0"/>
              </a:rPr>
              <a:t>2) Σχεσιακές Βάσεις δεδομένων. Χρησιμοποιούμε τα Σχεσιακά Συστήματα </a:t>
            </a:r>
            <a:r>
              <a:rPr lang="el-GR" altLang="el-GR" sz="2400" dirty="0">
                <a:cs typeface="Arial" charset="0"/>
              </a:rPr>
              <a:t>Διαχείρισης Βάσεων Δεδομένων </a:t>
            </a:r>
            <a:r>
              <a:rPr lang="el-GR" altLang="el-GR" sz="2400" dirty="0" smtClean="0">
                <a:cs typeface="Arial" charset="0"/>
              </a:rPr>
              <a:t>(</a:t>
            </a:r>
            <a:r>
              <a:rPr lang="en-US" altLang="el-GR" sz="2400" dirty="0" smtClean="0">
                <a:cs typeface="Arial" charset="0"/>
              </a:rPr>
              <a:t>Oracle</a:t>
            </a:r>
            <a:r>
              <a:rPr lang="el-GR" altLang="el-GR" sz="2400" dirty="0" smtClean="0">
                <a:cs typeface="Arial" charset="0"/>
              </a:rPr>
              <a:t>, </a:t>
            </a:r>
            <a:r>
              <a:rPr lang="en-US" altLang="el-GR" sz="2400" dirty="0" smtClean="0">
                <a:cs typeface="Arial" charset="0"/>
              </a:rPr>
              <a:t>MySQL) </a:t>
            </a:r>
            <a:r>
              <a:rPr lang="el-GR" altLang="el-GR" sz="2400" dirty="0" smtClean="0">
                <a:cs typeface="Arial" charset="0"/>
              </a:rPr>
              <a:t>για να</a:t>
            </a:r>
            <a:endParaRPr lang="en-US" altLang="el-GR" sz="2400" dirty="0" smtClean="0">
              <a:cs typeface="Arial" charset="0"/>
            </a:endParaRPr>
          </a:p>
          <a:p>
            <a:pPr marL="357188" indent="0">
              <a:buNone/>
            </a:pPr>
            <a:r>
              <a:rPr lang="el-GR" altLang="el-GR" sz="2400" dirty="0" smtClean="0">
                <a:cs typeface="Arial" charset="0"/>
              </a:rPr>
              <a:t> προγραμματίσουμε.</a:t>
            </a:r>
          </a:p>
          <a:p>
            <a:pPr marL="357188" indent="0">
              <a:buNone/>
            </a:pPr>
            <a:r>
              <a:rPr lang="el-GR" altLang="el-GR" sz="2400" b="1" dirty="0" smtClean="0">
                <a:solidFill>
                  <a:schemeClr val="accent4"/>
                </a:solidFill>
                <a:cs typeface="Arial" charset="0"/>
              </a:rPr>
              <a:t>Υλοποίηση και διαχείριση</a:t>
            </a:r>
          </a:p>
          <a:p>
            <a:pPr marL="357188" indent="0">
              <a:buNone/>
            </a:pPr>
            <a:r>
              <a:rPr lang="el-GR" altLang="el-GR" sz="2400" dirty="0" smtClean="0">
                <a:solidFill>
                  <a:srgbClr val="000000"/>
                </a:solidFill>
              </a:rPr>
              <a:t>Χρησιμοποιούμε τη γλώσσα </a:t>
            </a:r>
            <a:r>
              <a:rPr lang="en-US" altLang="el-GR" sz="2400" dirty="0" smtClean="0">
                <a:solidFill>
                  <a:srgbClr val="000000"/>
                </a:solidFill>
              </a:rPr>
              <a:t>SQL </a:t>
            </a:r>
            <a:r>
              <a:rPr lang="el-GR" altLang="el-GR" sz="2400" dirty="0" smtClean="0">
                <a:solidFill>
                  <a:srgbClr val="000000"/>
                </a:solidFill>
              </a:rPr>
              <a:t>για τα προγράμματά μας. </a:t>
            </a:r>
            <a:endParaRPr lang="en-US" altLang="el-GR" sz="2400" dirty="0" smtClean="0">
              <a:solidFill>
                <a:srgbClr val="000000"/>
              </a:solidFill>
            </a:endParaRPr>
          </a:p>
          <a:p>
            <a:pPr marL="357188" indent="0">
              <a:buNone/>
            </a:pPr>
            <a:r>
              <a:rPr lang="el-GR" altLang="el-GR" sz="2400" dirty="0" smtClean="0">
                <a:solidFill>
                  <a:srgbClr val="000000"/>
                </a:solidFill>
              </a:rPr>
              <a:t>Δηλώσεις </a:t>
            </a:r>
            <a:r>
              <a:rPr lang="en-US" altLang="el-GR" sz="2400" dirty="0" smtClean="0">
                <a:solidFill>
                  <a:srgbClr val="000000"/>
                </a:solidFill>
              </a:rPr>
              <a:t>CREATE, INSERT, SELECT</a:t>
            </a:r>
            <a:endParaRPr lang="el-GR" altLang="el-GR" sz="24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6"/>
          <p:cNvPicPr>
            <a:picLocks noChangeAspect="1" noChangeArrowheads="1"/>
          </p:cNvPicPr>
          <p:nvPr/>
        </p:nvPicPr>
        <p:blipFill>
          <a:blip r:embed="rId2" cstate="print"/>
          <a:srcRect/>
          <a:stretch>
            <a:fillRect/>
          </a:stretch>
        </p:blipFill>
        <p:spPr bwMode="auto">
          <a:xfrm>
            <a:off x="48816" y="147861"/>
            <a:ext cx="1066800" cy="904875"/>
          </a:xfrm>
          <a:prstGeom prst="rect">
            <a:avLst/>
          </a:prstGeom>
          <a:noFill/>
          <a:ln w="9525">
            <a:noFill/>
            <a:round/>
            <a:headEnd/>
            <a:tailEnd/>
          </a:ln>
        </p:spPr>
      </p:pic>
    </p:spTree>
    <p:extLst>
      <p:ext uri="{BB962C8B-B14F-4D97-AF65-F5344CB8AC3E}">
        <p14:creationId xmlns:p14="http://schemas.microsoft.com/office/powerpoint/2010/main" val="284031099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6632"/>
            <a:ext cx="8229600" cy="1440160"/>
          </a:xfrm>
        </p:spPr>
        <p:txBody>
          <a:bodyPr>
            <a:normAutofit/>
          </a:bodyPr>
          <a:lstStyle/>
          <a:p>
            <a:r>
              <a:rPr lang="el-GR" dirty="0" smtClean="0">
                <a:solidFill>
                  <a:schemeClr val="accent4"/>
                </a:solidFill>
              </a:rPr>
              <a:t>Μαθηματική θεμελίωση </a:t>
            </a:r>
            <a:br>
              <a:rPr lang="el-GR" dirty="0" smtClean="0">
                <a:solidFill>
                  <a:schemeClr val="accent4"/>
                </a:solidFill>
              </a:rPr>
            </a:br>
            <a:endParaRPr lang="el-GR" dirty="0">
              <a:solidFill>
                <a:schemeClr val="accent4"/>
              </a:solidFill>
            </a:endParaRPr>
          </a:p>
        </p:txBody>
      </p:sp>
      <p:sp>
        <p:nvSpPr>
          <p:cNvPr id="4" name="Slide Number Placeholder 3"/>
          <p:cNvSpPr>
            <a:spLocks noGrp="1"/>
          </p:cNvSpPr>
          <p:nvPr>
            <p:ph type="sldNum" sz="quarter" idx="12"/>
          </p:nvPr>
        </p:nvSpPr>
        <p:spPr/>
        <p:txBody>
          <a:bodyPr/>
          <a:lstStyle/>
          <a:p>
            <a:pPr>
              <a:defRPr/>
            </a:pPr>
            <a:fld id="{7E55E3B3-0445-4CFC-BED8-763D4409E61F}" type="slidenum">
              <a:rPr lang="el-GR" smtClean="0"/>
              <a:pPr>
                <a:defRPr/>
              </a:pPr>
              <a:t>39</a:t>
            </a:fld>
            <a:endParaRPr lang="el-GR"/>
          </a:p>
        </p:txBody>
      </p:sp>
      <p:sp>
        <p:nvSpPr>
          <p:cNvPr id="3" name="Rectangle 2"/>
          <p:cNvSpPr/>
          <p:nvPr/>
        </p:nvSpPr>
        <p:spPr>
          <a:xfrm>
            <a:off x="0" y="764704"/>
            <a:ext cx="8964488" cy="5262979"/>
          </a:xfrm>
          <a:prstGeom prst="rect">
            <a:avLst/>
          </a:prstGeom>
        </p:spPr>
        <p:txBody>
          <a:bodyPr wrap="square">
            <a:spAutoFit/>
          </a:bodyPr>
          <a:lstStyle/>
          <a:p>
            <a:r>
              <a:rPr lang="el-GR" altLang="el-GR" sz="2400" b="1" dirty="0" smtClean="0">
                <a:solidFill>
                  <a:schemeClr val="accent4"/>
                </a:solidFill>
                <a:cs typeface="Arial" charset="0"/>
              </a:rPr>
              <a:t>         </a:t>
            </a:r>
            <a:r>
              <a:rPr lang="en-US" altLang="el-GR" sz="2400" b="1" dirty="0" smtClean="0">
                <a:solidFill>
                  <a:schemeClr val="accent4"/>
                </a:solidFill>
                <a:cs typeface="Arial" charset="0"/>
              </a:rPr>
              <a:t>    </a:t>
            </a:r>
            <a:r>
              <a:rPr lang="el-GR" altLang="el-GR" sz="2400" b="1" dirty="0" smtClean="0">
                <a:solidFill>
                  <a:schemeClr val="accent4"/>
                </a:solidFill>
                <a:cs typeface="Arial" charset="0"/>
              </a:rPr>
              <a:t>Πρέπει να μάθετε τις βασικές έννοιες</a:t>
            </a:r>
            <a:r>
              <a:rPr lang="en-US" altLang="el-GR" sz="2400" b="1" dirty="0" smtClean="0">
                <a:solidFill>
                  <a:schemeClr val="accent4"/>
                </a:solidFill>
                <a:cs typeface="Arial" charset="0"/>
              </a:rPr>
              <a:t>:</a:t>
            </a:r>
            <a:endParaRPr lang="en-US" altLang="el-GR" sz="2400" b="1" dirty="0">
              <a:solidFill>
                <a:schemeClr val="accent4"/>
              </a:solidFill>
              <a:cs typeface="Arial" charset="0"/>
            </a:endParaRPr>
          </a:p>
          <a:p>
            <a:pPr marL="814388" indent="-457200"/>
            <a:r>
              <a:rPr lang="en-US" sz="2400" dirty="0" smtClean="0"/>
              <a:t>    1)</a:t>
            </a:r>
            <a:r>
              <a:rPr lang="el-GR" sz="2400" dirty="0" smtClean="0"/>
              <a:t>Σχέση (</a:t>
            </a:r>
            <a:r>
              <a:rPr lang="en-US" sz="2400" dirty="0" smtClean="0"/>
              <a:t>relation)</a:t>
            </a:r>
            <a:r>
              <a:rPr lang="el-GR" sz="2400" dirty="0" smtClean="0"/>
              <a:t>, 2) Κύρι</a:t>
            </a:r>
            <a:r>
              <a:rPr lang="en-US" sz="2400" dirty="0" smtClean="0"/>
              <a:t>o </a:t>
            </a:r>
            <a:r>
              <a:rPr lang="el-GR" sz="2400" dirty="0" smtClean="0"/>
              <a:t>κλειδί</a:t>
            </a:r>
            <a:r>
              <a:rPr lang="en-US" sz="2400" dirty="0" smtClean="0"/>
              <a:t>, </a:t>
            </a:r>
            <a:r>
              <a:rPr lang="el-GR" sz="2400" dirty="0" smtClean="0"/>
              <a:t>υποψήφιο κύριο</a:t>
            </a:r>
            <a:r>
              <a:rPr lang="en-US" sz="2400" dirty="0" smtClean="0"/>
              <a:t> </a:t>
            </a:r>
            <a:r>
              <a:rPr lang="el-GR" sz="2400" dirty="0" smtClean="0"/>
              <a:t>κλειδί, ξένο κλειδί, 3) Πρώτος Κανόνας ακεραιότητας. Σαν συμβουλή να ορίζετε το κύριο κλειδί για να έχει κάθε γραμμή σε κάθε πίνακα μοναδική ταυτότητα, 4) Δεύτερος </a:t>
            </a:r>
            <a:r>
              <a:rPr lang="el-GR" sz="2400" dirty="0"/>
              <a:t>Κανόνας </a:t>
            </a:r>
            <a:r>
              <a:rPr lang="el-GR" sz="2400" dirty="0" smtClean="0"/>
              <a:t>ακεραιότητας. Οι τιμές που έχουν τα ξένα κλειδιά ενός πίνακα πρέπει να υπάρχουν στις αντίστοιχες στήλες κύριου κλειδιού ή μπορούν να μην έχουν τιμή.</a:t>
            </a:r>
          </a:p>
          <a:p>
            <a:pPr marL="357188" indent="0">
              <a:buNone/>
            </a:pPr>
            <a:r>
              <a:rPr lang="el-GR" altLang="el-GR" sz="2400" b="1" dirty="0" smtClean="0">
                <a:solidFill>
                  <a:schemeClr val="accent4"/>
                </a:solidFill>
                <a:cs typeface="Arial" charset="0"/>
              </a:rPr>
              <a:t>Σχέσεις και πίνακες </a:t>
            </a:r>
            <a:endParaRPr lang="en-US" altLang="el-GR" sz="2400" b="1" dirty="0" smtClean="0">
              <a:solidFill>
                <a:schemeClr val="accent4"/>
              </a:solidFill>
              <a:cs typeface="Arial" charset="0"/>
            </a:endParaRPr>
          </a:p>
          <a:p>
            <a:pPr marL="357188" indent="0">
              <a:buNone/>
            </a:pPr>
            <a:r>
              <a:rPr lang="el-GR" altLang="el-GR" sz="2000" dirty="0" smtClean="0">
                <a:solidFill>
                  <a:srgbClr val="000000"/>
                </a:solidFill>
              </a:rPr>
              <a:t>Δείτε παραδείγματα σχεσιακών βάσεων ώστε </a:t>
            </a:r>
            <a:endParaRPr lang="en-US" altLang="el-GR" sz="2000" dirty="0" smtClean="0">
              <a:solidFill>
                <a:srgbClr val="000000"/>
              </a:solidFill>
            </a:endParaRPr>
          </a:p>
          <a:p>
            <a:pPr marL="357188" indent="0">
              <a:buNone/>
            </a:pPr>
            <a:r>
              <a:rPr lang="el-GR" altLang="el-GR" sz="2000" dirty="0" smtClean="0">
                <a:solidFill>
                  <a:srgbClr val="000000"/>
                </a:solidFill>
              </a:rPr>
              <a:t>να κατανοήσετε την αναλογία σχέσεων και </a:t>
            </a:r>
            <a:endParaRPr lang="en-US" altLang="el-GR" sz="2000" dirty="0" smtClean="0">
              <a:solidFill>
                <a:srgbClr val="000000"/>
              </a:solidFill>
            </a:endParaRPr>
          </a:p>
          <a:p>
            <a:pPr marL="357188" indent="0">
              <a:buNone/>
            </a:pPr>
            <a:r>
              <a:rPr lang="el-GR" altLang="el-GR" sz="2000" dirty="0" smtClean="0">
                <a:solidFill>
                  <a:srgbClr val="000000"/>
                </a:solidFill>
              </a:rPr>
              <a:t>πινάκων. Με τον τρόπο αυτό θα καταλάβετε </a:t>
            </a:r>
            <a:endParaRPr lang="en-US" altLang="el-GR" sz="2000" dirty="0" smtClean="0">
              <a:solidFill>
                <a:srgbClr val="000000"/>
              </a:solidFill>
            </a:endParaRPr>
          </a:p>
          <a:p>
            <a:pPr marL="357188" indent="0">
              <a:buNone/>
            </a:pPr>
            <a:r>
              <a:rPr lang="el-GR" altLang="el-GR" sz="2000" dirty="0" smtClean="0">
                <a:solidFill>
                  <a:srgbClr val="000000"/>
                </a:solidFill>
              </a:rPr>
              <a:t>καλύτερα και τη μαθηματική θεμελίωση των </a:t>
            </a:r>
            <a:endParaRPr lang="en-US" altLang="el-GR" sz="2000" dirty="0" smtClean="0">
              <a:solidFill>
                <a:srgbClr val="000000"/>
              </a:solidFill>
            </a:endParaRPr>
          </a:p>
          <a:p>
            <a:pPr marL="357188" indent="0">
              <a:buNone/>
            </a:pPr>
            <a:r>
              <a:rPr lang="el-GR" altLang="el-GR" sz="2000" dirty="0" smtClean="0">
                <a:solidFill>
                  <a:srgbClr val="000000"/>
                </a:solidFill>
              </a:rPr>
              <a:t>σχεσιακών βάσεων και τη σχεσιακή άλγεβρα </a:t>
            </a:r>
            <a:endParaRPr lang="en-US" altLang="el-GR" sz="2000" dirty="0" smtClean="0">
              <a:solidFill>
                <a:srgbClr val="000000"/>
              </a:solidFill>
            </a:endParaRPr>
          </a:p>
          <a:p>
            <a:pPr marL="357188" indent="0">
              <a:buNone/>
            </a:pPr>
            <a:r>
              <a:rPr lang="el-GR" altLang="el-GR" sz="2000" dirty="0" smtClean="0">
                <a:solidFill>
                  <a:srgbClr val="000000"/>
                </a:solidFill>
              </a:rPr>
              <a:t>που συζητήσαμε.</a:t>
            </a:r>
            <a:endParaRPr lang="el-GR" altLang="el-GR" sz="2000" dirty="0" smtClean="0">
              <a:cs typeface="Arial" charset="0"/>
            </a:endParaRPr>
          </a:p>
        </p:txBody>
      </p:sp>
      <p:sp>
        <p:nvSpPr>
          <p:cNvPr id="6" name="Content Placeholder 5"/>
          <p:cNvSpPr>
            <a:spLocks noGrp="1"/>
          </p:cNvSpPr>
          <p:nvPr>
            <p:ph idx="1"/>
          </p:nvPr>
        </p:nvSpPr>
        <p:spPr/>
        <p:txBody>
          <a:bodyPr/>
          <a:lstStyle/>
          <a:p>
            <a:endParaRPr lang="el-GR"/>
          </a:p>
        </p:txBody>
      </p:sp>
      <p:pic>
        <p:nvPicPr>
          <p:cNvPr id="7" name="Picture 6"/>
          <p:cNvPicPr>
            <a:picLocks noChangeAspect="1" noChangeArrowheads="1"/>
          </p:cNvPicPr>
          <p:nvPr/>
        </p:nvPicPr>
        <p:blipFill>
          <a:blip r:embed="rId2" cstate="print"/>
          <a:srcRect/>
          <a:stretch>
            <a:fillRect/>
          </a:stretch>
        </p:blipFill>
        <p:spPr bwMode="auto">
          <a:xfrm>
            <a:off x="48816" y="147861"/>
            <a:ext cx="1066800" cy="904875"/>
          </a:xfrm>
          <a:prstGeom prst="rect">
            <a:avLst/>
          </a:prstGeom>
          <a:noFill/>
          <a:ln w="9525">
            <a:noFill/>
            <a:round/>
            <a:headEnd/>
            <a:tailEnd/>
          </a:ln>
        </p:spPr>
      </p:pic>
    </p:spTree>
    <p:extLst>
      <p:ext uri="{BB962C8B-B14F-4D97-AF65-F5344CB8AC3E}">
        <p14:creationId xmlns:p14="http://schemas.microsoft.com/office/powerpoint/2010/main" val="32877616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2 - Θέση κειμένου"/>
          <p:cNvSpPr>
            <a:spLocks noGrp="1"/>
          </p:cNvSpPr>
          <p:nvPr>
            <p:ph idx="1"/>
          </p:nvPr>
        </p:nvSpPr>
        <p:spPr>
          <a:xfrm>
            <a:off x="457200" y="1196752"/>
            <a:ext cx="8229600" cy="5328592"/>
          </a:xfrm>
        </p:spPr>
        <p:txBody>
          <a:bodyPr>
            <a:normAutofit lnSpcReduction="10000"/>
          </a:bodyPr>
          <a:lstStyle/>
          <a:p>
            <a:pPr>
              <a:lnSpc>
                <a:spcPct val="120000"/>
              </a:lnSpc>
            </a:pPr>
            <a:r>
              <a:rPr lang="el-GR" altLang="el-GR" sz="2000" b="1" dirty="0">
                <a:cs typeface="Times New Roman" pitchFamily="18" charset="0"/>
              </a:rPr>
              <a:t>Ορισμός σχέσης</a:t>
            </a:r>
            <a:r>
              <a:rPr lang="el-GR" altLang="el-GR" sz="2000" dirty="0"/>
              <a:t/>
            </a:r>
            <a:br>
              <a:rPr lang="el-GR" altLang="el-GR" sz="2000" dirty="0"/>
            </a:br>
            <a:r>
              <a:rPr lang="el-GR" altLang="el-GR" sz="2000" dirty="0">
                <a:cs typeface="Times New Roman" pitchFamily="18" charset="0"/>
              </a:rPr>
              <a:t>Η σχέση (</a:t>
            </a:r>
            <a:r>
              <a:rPr lang="el-GR" altLang="el-GR" sz="2000" dirty="0" err="1">
                <a:cs typeface="Times New Roman" pitchFamily="18" charset="0"/>
              </a:rPr>
              <a:t>relation</a:t>
            </a:r>
            <a:r>
              <a:rPr lang="el-GR" altLang="el-GR" sz="2000" dirty="0">
                <a:cs typeface="Times New Roman" pitchFamily="18" charset="0"/>
              </a:rPr>
              <a:t>) ορίζεται με τη μαθηματική έννοια δηλαδή είναι ένα υποσύνολο καρτεσιανού γινομένου (συμβολισμός " </a:t>
            </a:r>
            <a:r>
              <a:rPr lang="en-US" altLang="el-GR" sz="2000" dirty="0">
                <a:cs typeface="Times New Roman" pitchFamily="18" charset="0"/>
              </a:rPr>
              <a:t>x</a:t>
            </a:r>
            <a:r>
              <a:rPr lang="el-GR" altLang="el-GR" sz="2000" dirty="0">
                <a:cs typeface="Times New Roman" pitchFamily="18" charset="0"/>
              </a:rPr>
              <a:t> ") πεδίων ορισμού (</a:t>
            </a:r>
            <a:r>
              <a:rPr lang="el-GR" altLang="el-GR" sz="2000" dirty="0" err="1">
                <a:cs typeface="Times New Roman" pitchFamily="18" charset="0"/>
              </a:rPr>
              <a:t>domains</a:t>
            </a:r>
            <a:r>
              <a:rPr lang="el-GR" altLang="el-GR" sz="2000" dirty="0">
                <a:cs typeface="Times New Roman" pitchFamily="18" charset="0"/>
              </a:rPr>
              <a:t>). </a:t>
            </a:r>
            <a:br>
              <a:rPr lang="el-GR" altLang="el-GR" sz="2000" dirty="0">
                <a:cs typeface="Times New Roman" pitchFamily="18" charset="0"/>
              </a:rPr>
            </a:br>
            <a:r>
              <a:rPr lang="el-GR" altLang="el-GR" sz="2000" dirty="0">
                <a:cs typeface="Times New Roman" pitchFamily="18" charset="0"/>
              </a:rPr>
              <a:t>Για να θυμηθείτε την έννοια του καρτεσιανού γινομένου μπορείτε να ανατρέξετε και στην ενότητα της σχεσιακής άλγεβρας.</a:t>
            </a:r>
            <a:r>
              <a:rPr lang="el-GR" altLang="el-GR" sz="2000" dirty="0"/>
              <a:t/>
            </a:r>
            <a:br>
              <a:rPr lang="el-GR" altLang="el-GR" sz="2000" dirty="0"/>
            </a:br>
            <a:r>
              <a:rPr lang="el-GR" altLang="el-GR" sz="2000" dirty="0">
                <a:cs typeface="Times New Roman" pitchFamily="18" charset="0"/>
              </a:rPr>
              <a:t>Μπορούμε να θεωρήσουμε ότι μια σχέση (</a:t>
            </a:r>
            <a:r>
              <a:rPr lang="el-GR" altLang="el-GR" sz="2000" dirty="0" err="1">
                <a:cs typeface="Times New Roman" pitchFamily="18" charset="0"/>
              </a:rPr>
              <a:t>relation</a:t>
            </a:r>
            <a:r>
              <a:rPr lang="el-GR" altLang="el-GR" sz="2000" dirty="0">
                <a:cs typeface="Times New Roman" pitchFamily="18" charset="0"/>
              </a:rPr>
              <a:t>) είναι ένα σύνολο από όμοιες πλειάδες (</a:t>
            </a:r>
            <a:r>
              <a:rPr lang="el-GR" altLang="el-GR" sz="2000" dirty="0" err="1">
                <a:cs typeface="Times New Roman" pitchFamily="18" charset="0"/>
              </a:rPr>
              <a:t>tuples</a:t>
            </a:r>
            <a:r>
              <a:rPr lang="el-GR" altLang="el-GR" sz="2000" dirty="0">
                <a:cs typeface="Times New Roman" pitchFamily="18" charset="0"/>
              </a:rPr>
              <a:t>).</a:t>
            </a:r>
            <a:r>
              <a:rPr lang="el-GR" altLang="el-GR" sz="2000" dirty="0"/>
              <a:t/>
            </a:r>
            <a:br>
              <a:rPr lang="el-GR" altLang="el-GR" sz="2000" dirty="0"/>
            </a:br>
            <a:r>
              <a:rPr lang="el-GR" altLang="el-GR" sz="2000" dirty="0">
                <a:cs typeface="Times New Roman" pitchFamily="18" charset="0"/>
              </a:rPr>
              <a:t>Κάθε πλειάδα αποτελείται από Ν συνιστώσες (</a:t>
            </a:r>
            <a:r>
              <a:rPr lang="el-GR" altLang="el-GR" sz="2000" dirty="0" err="1">
                <a:cs typeface="Times New Roman" pitchFamily="18" charset="0"/>
              </a:rPr>
              <a:t>components</a:t>
            </a:r>
            <a:r>
              <a:rPr lang="el-GR" altLang="el-GR" sz="2000" dirty="0">
                <a:cs typeface="Times New Roman" pitchFamily="18" charset="0"/>
              </a:rPr>
              <a:t>) διαφορετικού (πιθανόν) τύπου (Ν-</a:t>
            </a:r>
            <a:r>
              <a:rPr lang="el-GR" altLang="el-GR" sz="2000" dirty="0" err="1">
                <a:cs typeface="Times New Roman" pitchFamily="18" charset="0"/>
              </a:rPr>
              <a:t>άδ</a:t>
            </a:r>
            <a:r>
              <a:rPr lang="el-GR" altLang="el-GR" sz="2000" dirty="0">
                <a:cs typeface="Times New Roman" pitchFamily="18" charset="0"/>
              </a:rPr>
              <a:t>α).</a:t>
            </a:r>
            <a:r>
              <a:rPr lang="el-GR" altLang="el-GR" sz="2000" dirty="0"/>
              <a:t/>
            </a:r>
            <a:br>
              <a:rPr lang="el-GR" altLang="el-GR" sz="2000" dirty="0"/>
            </a:br>
            <a:r>
              <a:rPr lang="el-GR" altLang="el-GR" sz="2000" dirty="0">
                <a:cs typeface="Times New Roman" pitchFamily="18" charset="0"/>
              </a:rPr>
              <a:t>Το Ν λέγεται πολλαπλότητα (</a:t>
            </a:r>
            <a:r>
              <a:rPr lang="el-GR" altLang="el-GR" sz="2000" dirty="0" err="1">
                <a:cs typeface="Times New Roman" pitchFamily="18" charset="0"/>
              </a:rPr>
              <a:t>arity</a:t>
            </a:r>
            <a:r>
              <a:rPr lang="el-GR" altLang="el-GR" sz="2000" dirty="0">
                <a:cs typeface="Times New Roman" pitchFamily="18" charset="0"/>
              </a:rPr>
              <a:t>) της σχέσης.</a:t>
            </a:r>
            <a:br>
              <a:rPr lang="el-GR" altLang="el-GR" sz="2000" dirty="0">
                <a:cs typeface="Times New Roman" pitchFamily="18" charset="0"/>
              </a:rPr>
            </a:br>
            <a:r>
              <a:rPr lang="el-GR" altLang="el-GR" sz="2000" b="1" dirty="0">
                <a:cs typeface="Times New Roman" pitchFamily="18" charset="0"/>
              </a:rPr>
              <a:t>Σύνδεση με τους πίνακες</a:t>
            </a:r>
            <a:r>
              <a:rPr lang="el-GR" altLang="el-GR" sz="2000" dirty="0"/>
              <a:t/>
            </a:r>
            <a:br>
              <a:rPr lang="el-GR" altLang="el-GR" sz="2000" dirty="0"/>
            </a:br>
            <a:r>
              <a:rPr lang="el-GR" altLang="el-GR" sz="2000" dirty="0">
                <a:cs typeface="Times New Roman" pitchFamily="18" charset="0"/>
              </a:rPr>
              <a:t>Μπορείτε να θεωρήσετε ότι μια σχέση είναι ένας πίνακας από πλειάδες και κάθε στήλη του πίνακα αντιστοιχεί σε μια συνιστώσα. Συνήθως δίνουμε ονόματα στις στήλες που λέγονται χαρακτηριστικά (</a:t>
            </a:r>
            <a:r>
              <a:rPr lang="el-GR" altLang="el-GR" sz="2000" dirty="0" err="1">
                <a:cs typeface="Times New Roman" pitchFamily="18" charset="0"/>
              </a:rPr>
              <a:t>attributes</a:t>
            </a:r>
            <a:r>
              <a:rPr lang="el-GR" altLang="el-GR" sz="2000" dirty="0">
                <a:cs typeface="Times New Roman" pitchFamily="18" charset="0"/>
              </a:rPr>
              <a:t>).</a:t>
            </a:r>
            <a:endParaRPr lang="el-GR" altLang="el-GR" sz="2000" dirty="0" smtClean="0"/>
          </a:p>
        </p:txBody>
      </p:sp>
      <p:sp>
        <p:nvSpPr>
          <p:cNvPr id="2" name="Title 1"/>
          <p:cNvSpPr>
            <a:spLocks noGrp="1"/>
          </p:cNvSpPr>
          <p:nvPr>
            <p:ph type="title"/>
          </p:nvPr>
        </p:nvSpPr>
        <p:spPr/>
        <p:txBody>
          <a:bodyPr>
            <a:normAutofit/>
          </a:bodyPr>
          <a:lstStyle/>
          <a:p>
            <a:r>
              <a:rPr lang="el-GR" dirty="0"/>
              <a:t>Θεωρητική </a:t>
            </a:r>
            <a:r>
              <a:rPr lang="el-GR" dirty="0" smtClean="0"/>
              <a:t>προσέγγιση</a:t>
            </a:r>
            <a:endParaRPr lang="el-GR" dirty="0"/>
          </a:p>
        </p:txBody>
      </p:sp>
    </p:spTree>
    <p:extLst>
      <p:ext uri="{BB962C8B-B14F-4D97-AF65-F5344CB8AC3E}">
        <p14:creationId xmlns:p14="http://schemas.microsoft.com/office/powerpoint/2010/main" val="226837655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196752"/>
                <a:ext cx="8579296" cy="5040560"/>
              </a:xfrm>
            </p:spPr>
            <p:txBody>
              <a:bodyPr>
                <a:normAutofit fontScale="77500" lnSpcReduction="20000"/>
              </a:bodyPr>
              <a:lstStyle/>
              <a:p>
                <a:pPr marL="0" indent="0" hangingPunct="0">
                  <a:buNone/>
                </a:pPr>
                <a:r>
                  <a:rPr lang="el-GR" sz="2600" dirty="0" smtClean="0"/>
                  <a:t>Έστω </a:t>
                </a:r>
                <a:r>
                  <a:rPr lang="el-GR" sz="2600" dirty="0"/>
                  <a:t>μια κατασκευαστική εταιρεία που ενδιαφέρεται για την ενημέρωση στοιχείων γύρω από αποστολές ανταλλακτικών.  Οι οντότητες, οι σχέσεις οντοτήτων και τα χαρακτηριστικά (ή οι ιδιότητες τους ) (</a:t>
                </a:r>
                <a:r>
                  <a:rPr lang="en-US" sz="2600" dirty="0"/>
                  <a:t>attributes</a:t>
                </a:r>
                <a:r>
                  <a:rPr lang="el-GR" sz="2600" dirty="0"/>
                  <a:t>) είναι:</a:t>
                </a:r>
              </a:p>
              <a:p>
                <a:pPr marL="0" indent="0" hangingPunct="0">
                  <a:buNone/>
                </a:pPr>
                <a:r>
                  <a:rPr lang="el-GR" sz="2600" dirty="0"/>
                  <a:t> </a:t>
                </a:r>
              </a:p>
              <a:p>
                <a:pPr marL="0" indent="0" hangingPunct="0">
                  <a:buNone/>
                </a:pPr>
                <a:r>
                  <a:rPr lang="en-US" sz="2600" dirty="0"/>
                  <a:t>(</a:t>
                </a:r>
                <a:r>
                  <a:rPr lang="el-GR" sz="2600" dirty="0"/>
                  <a:t>οντότητες</a:t>
                </a:r>
                <a:r>
                  <a:rPr lang="en-US" sz="2600" dirty="0"/>
                  <a:t>)      </a:t>
                </a:r>
                <a:r>
                  <a:rPr lang="en-US" sz="2600" b="1" dirty="0"/>
                  <a:t>SUPPLIERS </a:t>
                </a:r>
                <a:r>
                  <a:rPr lang="en-US" sz="2600" dirty="0"/>
                  <a:t> (SNO,SNAME,STATUS,SCITY)</a:t>
                </a:r>
                <a:endParaRPr lang="el-GR" sz="2600" dirty="0"/>
              </a:p>
              <a:p>
                <a:pPr marL="0" indent="0" hangingPunct="0">
                  <a:buNone/>
                </a:pPr>
                <a:r>
                  <a:rPr lang="en-US" sz="2600" dirty="0"/>
                  <a:t>                        </a:t>
                </a:r>
                <a:r>
                  <a:rPr lang="en-US" sz="2600" dirty="0" smtClean="0"/>
                  <a:t>   </a:t>
                </a:r>
                <a:r>
                  <a:rPr lang="en-US" sz="2600" b="1" dirty="0" smtClean="0"/>
                  <a:t>PARTS</a:t>
                </a:r>
                <a:r>
                  <a:rPr lang="en-US" sz="2600" dirty="0" smtClean="0"/>
                  <a:t>  </a:t>
                </a:r>
                <a:r>
                  <a:rPr lang="en-US" sz="2600" dirty="0"/>
                  <a:t>(PNO,PNAME,COLOR,WEIGHT,PCITY)</a:t>
                </a:r>
                <a:endParaRPr lang="el-GR" sz="2600" dirty="0"/>
              </a:p>
              <a:p>
                <a:pPr marL="0" indent="0" hangingPunct="0">
                  <a:buNone/>
                </a:pPr>
                <a:r>
                  <a:rPr lang="en-US" sz="2600" dirty="0"/>
                  <a:t> </a:t>
                </a:r>
                <a:endParaRPr lang="el-GR" sz="2600" dirty="0"/>
              </a:p>
              <a:p>
                <a:pPr marL="0" indent="0" hangingPunct="0">
                  <a:buNone/>
                </a:pPr>
                <a:r>
                  <a:rPr lang="en-US" sz="2600" dirty="0"/>
                  <a:t>(</a:t>
                </a:r>
                <a:r>
                  <a:rPr lang="el-GR" sz="2600" dirty="0"/>
                  <a:t>σχέση ή συσχέτιση</a:t>
                </a:r>
                <a:r>
                  <a:rPr lang="en-US" sz="2600" dirty="0"/>
                  <a:t>) </a:t>
                </a:r>
                <a:r>
                  <a:rPr lang="en-US" sz="2600" b="1" dirty="0"/>
                  <a:t>SHIPMENTS</a:t>
                </a:r>
                <a:r>
                  <a:rPr lang="en-US" sz="2600" dirty="0"/>
                  <a:t>  (SNO,PNO,QTY, SDATE)</a:t>
                </a:r>
                <a:endParaRPr lang="el-GR" sz="2600" dirty="0"/>
              </a:p>
              <a:p>
                <a:pPr marL="0" indent="0" hangingPunct="0">
                  <a:buNone/>
                </a:pPr>
                <a:r>
                  <a:rPr lang="en-US" sz="2600" dirty="0"/>
                  <a:t> </a:t>
                </a:r>
                <a:endParaRPr lang="el-GR" sz="2600" dirty="0"/>
              </a:p>
              <a:p>
                <a:pPr marL="0" indent="0" hangingPunct="0">
                  <a:buNone/>
                </a:pPr>
                <a:r>
                  <a:rPr lang="el-GR" sz="2600" dirty="0"/>
                  <a:t>Οι σχέσεις για το παράδειγμα μας είναι οι εξής:</a:t>
                </a:r>
              </a:p>
              <a:p>
                <a:pPr marL="0" indent="0" hangingPunct="0">
                  <a:buNone/>
                </a:pPr>
                <a:r>
                  <a:rPr lang="el-GR" b="1" dirty="0"/>
                  <a:t> </a:t>
                </a:r>
                <a:endParaRPr lang="el-GR" dirty="0"/>
              </a:p>
              <a:p>
                <a:pPr marL="0" indent="0" hangingPunct="0">
                  <a:buNone/>
                </a:pPr>
                <a:r>
                  <a:rPr lang="en-US" sz="2600" b="1" dirty="0" smtClean="0">
                    <a:latin typeface="Courier New" panose="02070309020205020404" pitchFamily="49" charset="0"/>
                    <a:cs typeface="Courier New" panose="02070309020205020404" pitchFamily="49" charset="0"/>
                  </a:rPr>
                  <a:t>SUPPLIERS</a:t>
                </a:r>
                <a:r>
                  <a:rPr lang="el-GR" sz="2600" dirty="0" smtClean="0">
                    <a:latin typeface="Courier New" panose="02070309020205020404" pitchFamily="49" charset="0"/>
                    <a:cs typeface="Courier New" panose="02070309020205020404" pitchFamily="49" charset="0"/>
                  </a:rPr>
                  <a:t>⊆</a:t>
                </a:r>
                <a:r>
                  <a:rPr lang="en-US" sz="2600" dirty="0" smtClean="0">
                    <a:latin typeface="Courier New" panose="02070309020205020404" pitchFamily="49" charset="0"/>
                    <a:cs typeface="Courier New" panose="02070309020205020404" pitchFamily="49" charset="0"/>
                  </a:rPr>
                  <a:t>DOM(SNO)</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(SNAME)</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(STATUS)</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(SCITY</a:t>
                </a:r>
                <a:r>
                  <a:rPr lang="en-US" sz="2600" dirty="0">
                    <a:latin typeface="Courier New" panose="02070309020205020404" pitchFamily="49" charset="0"/>
                    <a:cs typeface="Courier New" panose="02070309020205020404" pitchFamily="49" charset="0"/>
                  </a:rPr>
                  <a:t>)</a:t>
                </a:r>
                <a:endParaRPr lang="el-GR" sz="2600" dirty="0">
                  <a:latin typeface="Courier New" panose="02070309020205020404" pitchFamily="49" charset="0"/>
                  <a:cs typeface="Courier New" panose="02070309020205020404" pitchFamily="49" charset="0"/>
                </a:endParaRPr>
              </a:p>
              <a:p>
                <a:pPr marL="0" indent="0" hangingPunct="0">
                  <a:buNone/>
                </a:pPr>
                <a:r>
                  <a:rPr lang="en-US" sz="2600" b="1" dirty="0" smtClean="0">
                    <a:latin typeface="Courier New" panose="02070309020205020404" pitchFamily="49" charset="0"/>
                    <a:cs typeface="Courier New" panose="02070309020205020404" pitchFamily="49" charset="0"/>
                  </a:rPr>
                  <a:t>PARTS</a:t>
                </a:r>
                <a:r>
                  <a:rPr lang="el-GR" sz="2600" dirty="0" smtClean="0">
                    <a:latin typeface="Courier New" panose="02070309020205020404" pitchFamily="49" charset="0"/>
                    <a:cs typeface="Courier New" panose="02070309020205020404" pitchFamily="49" charset="0"/>
                  </a:rPr>
                  <a:t>⊆</a:t>
                </a:r>
                <a:r>
                  <a:rPr lang="en-US" sz="2600" dirty="0" smtClean="0">
                    <a:latin typeface="Courier New" panose="02070309020205020404" pitchFamily="49" charset="0"/>
                    <a:cs typeface="Courier New" panose="02070309020205020404" pitchFamily="49" charset="0"/>
                  </a:rPr>
                  <a:t>DOM(PNO)</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(PNAME)</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(COLOR)</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(WEIGHT)</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(PCITY</a:t>
                </a:r>
                <a:r>
                  <a:rPr lang="en-US" sz="2600" dirty="0">
                    <a:latin typeface="Courier New" panose="02070309020205020404" pitchFamily="49" charset="0"/>
                    <a:cs typeface="Courier New" panose="02070309020205020404" pitchFamily="49" charset="0"/>
                  </a:rPr>
                  <a:t>)</a:t>
                </a:r>
                <a:endParaRPr lang="el-GR" sz="2600" dirty="0">
                  <a:latin typeface="Courier New" panose="02070309020205020404" pitchFamily="49" charset="0"/>
                  <a:cs typeface="Courier New" panose="02070309020205020404" pitchFamily="49" charset="0"/>
                </a:endParaRPr>
              </a:p>
              <a:p>
                <a:pPr marL="0" indent="0" hangingPunct="0">
                  <a:buNone/>
                </a:pPr>
                <a:r>
                  <a:rPr lang="en-US" sz="2600" b="1" dirty="0" smtClean="0">
                    <a:latin typeface="Courier New" panose="02070309020205020404" pitchFamily="49" charset="0"/>
                    <a:cs typeface="Courier New" panose="02070309020205020404" pitchFamily="49" charset="0"/>
                  </a:rPr>
                  <a:t>SHIPMENTS</a:t>
                </a:r>
                <a:r>
                  <a:rPr lang="el-GR" sz="2600" dirty="0" smtClean="0">
                    <a:latin typeface="Courier New" panose="02070309020205020404" pitchFamily="49" charset="0"/>
                    <a:cs typeface="Courier New" panose="02070309020205020404" pitchFamily="49" charset="0"/>
                  </a:rPr>
                  <a:t>⊆</a:t>
                </a:r>
                <a:r>
                  <a:rPr lang="en-US" sz="2600" dirty="0" smtClean="0">
                    <a:latin typeface="Courier New" panose="02070309020205020404" pitchFamily="49" charset="0"/>
                    <a:cs typeface="Courier New" panose="02070309020205020404" pitchFamily="49" charset="0"/>
                  </a:rPr>
                  <a:t>DOM(SNO)</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(PNO)</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a:t>
                </a:r>
                <a:r>
                  <a:rPr lang="en-US" sz="2600" dirty="0" err="1" smtClean="0">
                    <a:latin typeface="Courier New" panose="02070309020205020404" pitchFamily="49" charset="0"/>
                    <a:cs typeface="Courier New" panose="02070309020205020404" pitchFamily="49" charset="0"/>
                  </a:rPr>
                  <a:t>QTY</a:t>
                </a:r>
                <a14:m>
                  <m:oMath xmlns:m="http://schemas.openxmlformats.org/officeDocument/2006/math">
                    <m:r>
                      <a:rPr lang="en-US" sz="2600" i="1" dirty="0" smtClean="0">
                        <a:latin typeface="Cambria Math"/>
                        <a:ea typeface="Cambria Math"/>
                        <a:cs typeface="Courier New" panose="02070309020205020404" pitchFamily="49" charset="0"/>
                      </a:rPr>
                      <m:t>×</m:t>
                    </m:r>
                  </m:oMath>
                </a14:m>
                <a:r>
                  <a:rPr lang="en-US" sz="2600" dirty="0" err="1" smtClean="0">
                    <a:latin typeface="Courier New" panose="02070309020205020404" pitchFamily="49" charset="0"/>
                    <a:cs typeface="Courier New" panose="02070309020205020404" pitchFamily="49" charset="0"/>
                  </a:rPr>
                  <a:t>DOM</a:t>
                </a:r>
                <a:r>
                  <a:rPr lang="en-US" sz="2600" dirty="0" smtClean="0">
                    <a:latin typeface="Courier New" panose="02070309020205020404" pitchFamily="49" charset="0"/>
                    <a:cs typeface="Courier New" panose="02070309020205020404" pitchFamily="49" charset="0"/>
                  </a:rPr>
                  <a:t>(SDATE</a:t>
                </a:r>
                <a:r>
                  <a:rPr lang="en-US" sz="2600" dirty="0">
                    <a:latin typeface="Courier New" panose="02070309020205020404" pitchFamily="49" charset="0"/>
                    <a:cs typeface="Courier New" panose="02070309020205020404" pitchFamily="49" charset="0"/>
                  </a:rPr>
                  <a:t>))</a:t>
                </a:r>
                <a:endParaRPr lang="el-GR" sz="2600" dirty="0">
                  <a:latin typeface="Courier New" panose="02070309020205020404" pitchFamily="49" charset="0"/>
                  <a:cs typeface="Courier New" panose="02070309020205020404" pitchFamily="49" charset="0"/>
                </a:endParaRPr>
              </a:p>
              <a:p>
                <a:pPr marL="0" indent="0">
                  <a:buNone/>
                </a:pPr>
                <a:endParaRPr lang="el-GR"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196752"/>
                <a:ext cx="8579296" cy="5040560"/>
              </a:xfrm>
              <a:blipFill rotWithShape="1">
                <a:blip r:embed="rId2" cstate="print"/>
                <a:stretch>
                  <a:fillRect l="-711" t="-1693" r="-640"/>
                </a:stretch>
              </a:blipFill>
            </p:spPr>
            <p:txBody>
              <a:bodyPr/>
              <a:lstStyle/>
              <a:p>
                <a:r>
                  <a:rPr lang="el-GR">
                    <a:noFill/>
                  </a:rPr>
                  <a:t> </a:t>
                </a:r>
              </a:p>
            </p:txBody>
          </p:sp>
        </mc:Fallback>
      </mc:AlternateContent>
    </p:spTree>
    <p:extLst>
      <p:ext uri="{BB962C8B-B14F-4D97-AF65-F5344CB8AC3E}">
        <p14:creationId xmlns:p14="http://schemas.microsoft.com/office/powerpoint/2010/main" val="3184449492"/>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Παρατηρήσεις-Κανόνες για τη σχεσιακή </a:t>
            </a:r>
            <a:r>
              <a:rPr lang="el-GR" dirty="0" smtClean="0"/>
              <a:t>προσέγγιση</a:t>
            </a:r>
            <a:endParaRPr lang="el-GR" dirty="0"/>
          </a:p>
        </p:txBody>
      </p:sp>
      <p:sp>
        <p:nvSpPr>
          <p:cNvPr id="3" name="Content Placeholder 2"/>
          <p:cNvSpPr>
            <a:spLocks noGrp="1"/>
          </p:cNvSpPr>
          <p:nvPr>
            <p:ph idx="1"/>
          </p:nvPr>
        </p:nvSpPr>
        <p:spPr/>
        <p:txBody>
          <a:bodyPr>
            <a:normAutofit fontScale="70000" lnSpcReduction="20000"/>
          </a:bodyPr>
          <a:lstStyle/>
          <a:p>
            <a:pPr marL="0" indent="0" hangingPunct="0">
              <a:lnSpc>
                <a:spcPct val="120000"/>
              </a:lnSpc>
              <a:buNone/>
            </a:pPr>
            <a:r>
              <a:rPr lang="el-GR" b="1" dirty="0" smtClean="0"/>
              <a:t>1</a:t>
            </a:r>
            <a:r>
              <a:rPr lang="el-GR" b="1" dirty="0"/>
              <a:t>)</a:t>
            </a:r>
            <a:r>
              <a:rPr lang="el-GR" dirty="0"/>
              <a:t> Υπάρχει τουλάχιστον μία ιδιότητα </a:t>
            </a:r>
            <a:r>
              <a:rPr lang="en-US" dirty="0" smtClean="0"/>
              <a:t>(attribute) </a:t>
            </a:r>
            <a:r>
              <a:rPr lang="el-GR" dirty="0" smtClean="0"/>
              <a:t>ή </a:t>
            </a:r>
            <a:r>
              <a:rPr lang="el-GR" dirty="0"/>
              <a:t>ένας συνδυασμός  ιδιοτήτων με τιμές που είναι μοναδικές για κάθε σχέση. Αυτές οι ιδιότητες ή αυτοί οι συνδυασμοί μπορούν να θεωρηθούν κλειδιά δηλαδή μπορούν να χρησιμοποιηθούν για το καθορισμό   (</a:t>
            </a:r>
            <a:r>
              <a:rPr lang="el-GR" dirty="0" err="1"/>
              <a:t>identification</a:t>
            </a:r>
            <a:r>
              <a:rPr lang="el-GR" dirty="0"/>
              <a:t>) των πλειάδων της σχέσης. Αν έχουμε πολλούς τέτοιους συνδυασμούς τους ονομάζουμε υποψήφια κύρια κλειδιά (</a:t>
            </a:r>
            <a:r>
              <a:rPr lang="en-US" dirty="0"/>
              <a:t>candidate keys</a:t>
            </a:r>
            <a:r>
              <a:rPr lang="el-GR" dirty="0"/>
              <a:t>) και ένας από τους συνδυασμούς  επιλέγεται σαν Κύριο  κλειδί (</a:t>
            </a:r>
            <a:r>
              <a:rPr lang="el-GR" dirty="0" err="1"/>
              <a:t>primary</a:t>
            </a:r>
            <a:r>
              <a:rPr lang="el-GR" dirty="0"/>
              <a:t> </a:t>
            </a:r>
            <a:r>
              <a:rPr lang="el-GR" dirty="0" err="1"/>
              <a:t>key</a:t>
            </a:r>
            <a:r>
              <a:rPr lang="el-GR" dirty="0"/>
              <a:t>).</a:t>
            </a:r>
          </a:p>
          <a:p>
            <a:pPr marL="0" indent="0" hangingPunct="0">
              <a:lnSpc>
                <a:spcPct val="120000"/>
              </a:lnSpc>
              <a:buNone/>
            </a:pPr>
            <a:r>
              <a:rPr lang="el-GR" dirty="0"/>
              <a:t> </a:t>
            </a:r>
          </a:p>
          <a:p>
            <a:pPr marL="0" indent="0" hangingPunct="0">
              <a:lnSpc>
                <a:spcPct val="120000"/>
              </a:lnSpc>
              <a:buNone/>
            </a:pPr>
            <a:r>
              <a:rPr lang="el-GR" dirty="0"/>
              <a:t>Για παράδειγμα, στη σχέση SUPPLIERS υποψήφια κλειδιά μπορούν να είναι  τα SNO, SNAME (αν υποτεθεί ότι δεν υπάρχουν συνωνυμίες).</a:t>
            </a:r>
          </a:p>
          <a:p>
            <a:pPr marL="0" indent="0" hangingPunct="0">
              <a:lnSpc>
                <a:spcPct val="120000"/>
              </a:lnSpc>
              <a:buNone/>
            </a:pPr>
            <a:r>
              <a:rPr lang="el-GR" dirty="0" smtClean="0"/>
              <a:t>Από αυτά </a:t>
            </a:r>
            <a:r>
              <a:rPr lang="el-GR" dirty="0"/>
              <a:t>επιλέγεται σαν κύριο (</a:t>
            </a:r>
            <a:r>
              <a:rPr lang="el-GR" dirty="0" err="1"/>
              <a:t>primary</a:t>
            </a:r>
            <a:r>
              <a:rPr lang="el-GR" dirty="0"/>
              <a:t>) το SNO.</a:t>
            </a:r>
          </a:p>
          <a:p>
            <a:pPr marL="0" indent="0">
              <a:buNone/>
            </a:pPr>
            <a:endParaRPr lang="el-GR" dirty="0"/>
          </a:p>
        </p:txBody>
      </p:sp>
    </p:spTree>
    <p:extLst>
      <p:ext uri="{BB962C8B-B14F-4D97-AF65-F5344CB8AC3E}">
        <p14:creationId xmlns:p14="http://schemas.microsoft.com/office/powerpoint/2010/main" val="402869290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sz="3600" dirty="0"/>
              <a:t>Ξένα </a:t>
            </a:r>
            <a:r>
              <a:rPr lang="el-GR" sz="3600" dirty="0" smtClean="0"/>
              <a:t>Κλειδιά</a:t>
            </a:r>
            <a:endParaRPr lang="el-GR" sz="3600" dirty="0"/>
          </a:p>
        </p:txBody>
      </p:sp>
      <p:sp>
        <p:nvSpPr>
          <p:cNvPr id="3" name="Content Placeholder 2"/>
          <p:cNvSpPr>
            <a:spLocks noGrp="1"/>
          </p:cNvSpPr>
          <p:nvPr>
            <p:ph idx="1"/>
          </p:nvPr>
        </p:nvSpPr>
        <p:spPr/>
        <p:txBody>
          <a:bodyPr>
            <a:normAutofit fontScale="55000" lnSpcReduction="20000"/>
          </a:bodyPr>
          <a:lstStyle/>
          <a:p>
            <a:pPr marL="0" indent="0" hangingPunct="0">
              <a:lnSpc>
                <a:spcPct val="120000"/>
              </a:lnSpc>
              <a:buNone/>
            </a:pPr>
            <a:r>
              <a:rPr lang="el-GR" dirty="0" smtClean="0"/>
              <a:t>Ένα </a:t>
            </a:r>
            <a:r>
              <a:rPr lang="el-GR" dirty="0"/>
              <a:t>συνηθισμένο </a:t>
            </a:r>
            <a:r>
              <a:rPr lang="el-GR" dirty="0" smtClean="0"/>
              <a:t>γνώρισμα </a:t>
            </a:r>
            <a:r>
              <a:rPr lang="el-GR" dirty="0"/>
              <a:t>των σχέσεων είναι ότι μια σχέση μπορεί να περιέχει ένα ή περισσότερα ξένα (</a:t>
            </a:r>
            <a:r>
              <a:rPr lang="el-GR" dirty="0" err="1"/>
              <a:t>foreign</a:t>
            </a:r>
            <a:r>
              <a:rPr lang="el-GR" dirty="0"/>
              <a:t>) κλειδιά. </a:t>
            </a:r>
            <a:r>
              <a:rPr lang="el-GR" dirty="0" smtClean="0"/>
              <a:t>Ένα </a:t>
            </a:r>
            <a:r>
              <a:rPr lang="el-GR" dirty="0"/>
              <a:t>ξένο κλειδί (</a:t>
            </a:r>
            <a:r>
              <a:rPr lang="el-GR" dirty="0" err="1"/>
              <a:t>foreign</a:t>
            </a:r>
            <a:r>
              <a:rPr lang="el-GR" dirty="0"/>
              <a:t> </a:t>
            </a:r>
            <a:r>
              <a:rPr lang="el-GR" dirty="0" err="1"/>
              <a:t>key</a:t>
            </a:r>
            <a:r>
              <a:rPr lang="el-GR" dirty="0"/>
              <a:t>) σε μια σχέση συνήθως αναπαρίσταται με μια ιδιότητα (</a:t>
            </a:r>
            <a:r>
              <a:rPr lang="el-GR" dirty="0" err="1"/>
              <a:t>attribute</a:t>
            </a:r>
            <a:r>
              <a:rPr lang="el-GR" dirty="0"/>
              <a:t>) </a:t>
            </a:r>
            <a:r>
              <a:rPr lang="el-GR" dirty="0" smtClean="0"/>
              <a:t>(ή περισσότερες) που </a:t>
            </a:r>
            <a:r>
              <a:rPr lang="el-GR" dirty="0"/>
              <a:t>είναι κύριο κλειδί σε κάποια άλλη σχέση.</a:t>
            </a:r>
          </a:p>
          <a:p>
            <a:pPr marL="0" indent="0" hangingPunct="0">
              <a:lnSpc>
                <a:spcPct val="120000"/>
              </a:lnSpc>
              <a:buNone/>
            </a:pPr>
            <a:r>
              <a:rPr lang="el-GR" dirty="0"/>
              <a:t> </a:t>
            </a:r>
          </a:p>
          <a:p>
            <a:pPr marL="0" indent="0" hangingPunct="0">
              <a:buNone/>
            </a:pPr>
            <a:r>
              <a:rPr lang="el-GR" dirty="0"/>
              <a:t>Για παράδειγμα η </a:t>
            </a:r>
            <a:r>
              <a:rPr lang="el-GR" dirty="0" smtClean="0"/>
              <a:t>σχέση</a:t>
            </a:r>
            <a:r>
              <a:rPr lang="en-US" dirty="0" smtClean="0"/>
              <a:t>:</a:t>
            </a:r>
            <a:endParaRPr lang="el-GR" dirty="0"/>
          </a:p>
          <a:p>
            <a:pPr marL="0" indent="0" hangingPunct="0">
              <a:buNone/>
            </a:pPr>
            <a:r>
              <a:rPr lang="en-US" dirty="0"/>
              <a:t> </a:t>
            </a:r>
            <a:endParaRPr lang="el-GR" dirty="0"/>
          </a:p>
          <a:p>
            <a:pPr marL="0" indent="0" hangingPunct="0">
              <a:buNone/>
            </a:pPr>
            <a:r>
              <a:rPr lang="en-US" dirty="0">
                <a:latin typeface="Courier New" panose="02070309020205020404" pitchFamily="49" charset="0"/>
                <a:cs typeface="Courier New" panose="02070309020205020404" pitchFamily="49" charset="0"/>
              </a:rPr>
              <a:t>COURSE (</a:t>
            </a:r>
            <a:r>
              <a:rPr lang="en-US" dirty="0" smtClean="0">
                <a:latin typeface="Courier New" panose="02070309020205020404" pitchFamily="49" charset="0"/>
                <a:cs typeface="Courier New" panose="02070309020205020404" pitchFamily="49" charset="0"/>
              </a:rPr>
              <a:t>Course</a:t>
            </a:r>
            <a:r>
              <a:rPr lang="el-GR" dirty="0" smtClean="0">
                <a:latin typeface="Courier New" panose="02070309020205020404" pitchFamily="49" charset="0"/>
                <a:cs typeface="Courier New" panose="02070309020205020404" pitchFamily="49" charset="0"/>
              </a:rPr>
              <a:t>_</a:t>
            </a:r>
            <a:r>
              <a:rPr lang="en-US" dirty="0" smtClean="0">
                <a:latin typeface="Courier New" panose="02070309020205020404" pitchFamily="49" charset="0"/>
                <a:cs typeface="Courier New" panose="02070309020205020404" pitchFamily="49" charset="0"/>
              </a:rPr>
              <a:t>Identification</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Course</a:t>
            </a:r>
            <a:r>
              <a:rPr lang="el-GR" dirty="0" smtClean="0">
                <a:latin typeface="Courier New" panose="02070309020205020404" pitchFamily="49" charset="0"/>
                <a:cs typeface="Courier New" panose="02070309020205020404" pitchFamily="49" charset="0"/>
              </a:rPr>
              <a:t>_</a:t>
            </a:r>
            <a:r>
              <a:rPr lang="en-US" dirty="0" smtClean="0">
                <a:latin typeface="Courier New" panose="02070309020205020404" pitchFamily="49" charset="0"/>
                <a:cs typeface="Courier New" panose="02070309020205020404" pitchFamily="49" charset="0"/>
              </a:rPr>
              <a:t>Title</a:t>
            </a:r>
            <a:r>
              <a:rPr lang="en-US" dirty="0">
                <a:latin typeface="Courier New" panose="02070309020205020404" pitchFamily="49" charset="0"/>
                <a:cs typeface="Courier New" panose="02070309020205020404" pitchFamily="49" charset="0"/>
              </a:rPr>
              <a:t>, </a:t>
            </a:r>
            <a:endParaRPr lang="el-GR" dirty="0">
              <a:latin typeface="Courier New" panose="02070309020205020404" pitchFamily="49" charset="0"/>
              <a:cs typeface="Courier New" panose="02070309020205020404" pitchFamily="49" charset="0"/>
            </a:endParaRPr>
          </a:p>
          <a:p>
            <a:pPr marL="0" indent="0" hangingPunct="0">
              <a:buNone/>
            </a:pP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      Course</a:t>
            </a:r>
            <a:r>
              <a:rPr lang="el-GR" dirty="0" smtClean="0">
                <a:latin typeface="Courier New" panose="02070309020205020404" pitchFamily="49" charset="0"/>
                <a:cs typeface="Courier New" panose="02070309020205020404" pitchFamily="49" charset="0"/>
              </a:rPr>
              <a:t>_</a:t>
            </a:r>
            <a:r>
              <a:rPr lang="en-US" dirty="0" smtClean="0">
                <a:latin typeface="Courier New" panose="02070309020205020404" pitchFamily="49" charset="0"/>
                <a:cs typeface="Courier New" panose="02070309020205020404" pitchFamily="49" charset="0"/>
              </a:rPr>
              <a:t>Description</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Teacher</a:t>
            </a:r>
            <a:r>
              <a:rPr lang="el-GR" dirty="0" smtClean="0">
                <a:latin typeface="Courier New" panose="02070309020205020404" pitchFamily="49" charset="0"/>
                <a:cs typeface="Courier New" panose="02070309020205020404" pitchFamily="49" charset="0"/>
              </a:rPr>
              <a:t>_</a:t>
            </a:r>
            <a:r>
              <a:rPr lang="en-US" dirty="0" smtClean="0">
                <a:latin typeface="Courier New" panose="02070309020205020404" pitchFamily="49" charset="0"/>
                <a:cs typeface="Courier New" panose="02070309020205020404" pitchFamily="49" charset="0"/>
              </a:rPr>
              <a:t>Identification</a:t>
            </a:r>
            <a:r>
              <a:rPr lang="en-US" dirty="0">
                <a:latin typeface="Courier New" panose="02070309020205020404" pitchFamily="49" charset="0"/>
                <a:cs typeface="Courier New" panose="02070309020205020404" pitchFamily="49" charset="0"/>
              </a:rPr>
              <a:t>)</a:t>
            </a:r>
            <a:endParaRPr lang="el-GR" dirty="0">
              <a:latin typeface="Courier New" panose="02070309020205020404" pitchFamily="49" charset="0"/>
              <a:cs typeface="Courier New" panose="02070309020205020404" pitchFamily="49" charset="0"/>
            </a:endParaRPr>
          </a:p>
          <a:p>
            <a:pPr marL="0" indent="0" hangingPunct="0">
              <a:buNone/>
            </a:pPr>
            <a:r>
              <a:rPr lang="en-US" dirty="0"/>
              <a:t> </a:t>
            </a:r>
            <a:endParaRPr lang="el-GR" dirty="0"/>
          </a:p>
          <a:p>
            <a:pPr marL="0" indent="0" hangingPunct="0">
              <a:buNone/>
            </a:pPr>
            <a:r>
              <a:rPr lang="el-GR" dirty="0"/>
              <a:t>περιλαμβάνει την ιδιότητα</a:t>
            </a:r>
            <a:r>
              <a:rPr lang="en-US" dirty="0"/>
              <a:t> Teacher-Identification </a:t>
            </a:r>
            <a:r>
              <a:rPr lang="el-GR" dirty="0"/>
              <a:t>που είναι κύριο κλειδί στη σχέση</a:t>
            </a:r>
            <a:r>
              <a:rPr lang="en-US" dirty="0"/>
              <a:t>:</a:t>
            </a:r>
            <a:endParaRPr lang="el-GR" dirty="0"/>
          </a:p>
          <a:p>
            <a:pPr marL="0" indent="0" hangingPunct="0">
              <a:buNone/>
            </a:pPr>
            <a:r>
              <a:rPr lang="en-US" dirty="0"/>
              <a:t> </a:t>
            </a:r>
            <a:endParaRPr lang="el-GR" dirty="0"/>
          </a:p>
          <a:p>
            <a:pPr marL="0" indent="0" hangingPunct="0">
              <a:buNone/>
            </a:pPr>
            <a:r>
              <a:rPr lang="en-US" dirty="0" smtClean="0">
                <a:latin typeface="Courier New" panose="02070309020205020404" pitchFamily="49" charset="0"/>
                <a:cs typeface="Courier New" panose="02070309020205020404" pitchFamily="49" charset="0"/>
              </a:rPr>
              <a:t>TEACHER(Teacher</a:t>
            </a:r>
            <a:r>
              <a:rPr lang="el-GR" dirty="0" smtClean="0">
                <a:latin typeface="Courier New" panose="02070309020205020404" pitchFamily="49" charset="0"/>
                <a:cs typeface="Courier New" panose="02070309020205020404" pitchFamily="49" charset="0"/>
              </a:rPr>
              <a:t>_</a:t>
            </a:r>
            <a:r>
              <a:rPr lang="en-US" dirty="0" smtClean="0">
                <a:latin typeface="Courier New" panose="02070309020205020404" pitchFamily="49" charset="0"/>
                <a:cs typeface="Courier New" panose="02070309020205020404" pitchFamily="49" charset="0"/>
              </a:rPr>
              <a:t>Identification</a:t>
            </a:r>
            <a:r>
              <a:rPr lang="en-US" dirty="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Teacher</a:t>
            </a:r>
            <a:r>
              <a:rPr lang="el-GR" dirty="0" smtClean="0">
                <a:latin typeface="Courier New" panose="02070309020205020404" pitchFamily="49" charset="0"/>
                <a:cs typeface="Courier New" panose="02070309020205020404" pitchFamily="49" charset="0"/>
              </a:rPr>
              <a:t>_</a:t>
            </a:r>
            <a:r>
              <a:rPr lang="en-US" dirty="0" err="1" smtClean="0">
                <a:latin typeface="Courier New" panose="02070309020205020404" pitchFamily="49" charset="0"/>
                <a:cs typeface="Courier New" panose="02070309020205020404" pitchFamily="49" charset="0"/>
              </a:rPr>
              <a:t>LastName</a:t>
            </a:r>
            <a:r>
              <a:rPr lang="en-US" dirty="0">
                <a:latin typeface="Courier New" panose="02070309020205020404" pitchFamily="49" charset="0"/>
                <a:cs typeface="Courier New" panose="02070309020205020404" pitchFamily="49" charset="0"/>
              </a:rPr>
              <a:t>, </a:t>
            </a:r>
            <a:endParaRPr lang="el-GR" dirty="0" smtClean="0">
              <a:latin typeface="Courier New" panose="02070309020205020404" pitchFamily="49" charset="0"/>
              <a:cs typeface="Courier New" panose="02070309020205020404" pitchFamily="49" charset="0"/>
            </a:endParaRPr>
          </a:p>
          <a:p>
            <a:pPr marL="0" indent="0" hangingPunct="0">
              <a:buNone/>
            </a:pPr>
            <a:r>
              <a:rPr lang="el-GR" dirty="0" smtClean="0">
                <a:latin typeface="Courier New" panose="02070309020205020404" pitchFamily="49" charset="0"/>
                <a:cs typeface="Courier New" panose="02070309020205020404" pitchFamily="49" charset="0"/>
              </a:rPr>
              <a:t>  </a:t>
            </a:r>
            <a:r>
              <a:rPr lang="en-US" dirty="0" smtClean="0">
                <a:latin typeface="Courier New" panose="02070309020205020404" pitchFamily="49" charset="0"/>
                <a:cs typeface="Courier New" panose="02070309020205020404" pitchFamily="49" charset="0"/>
              </a:rPr>
              <a:t>Teacher</a:t>
            </a:r>
            <a:r>
              <a:rPr lang="el-GR" dirty="0" smtClean="0">
                <a:latin typeface="Courier New" panose="02070309020205020404" pitchFamily="49" charset="0"/>
                <a:cs typeface="Courier New" panose="02070309020205020404" pitchFamily="49" charset="0"/>
              </a:rPr>
              <a:t>_</a:t>
            </a:r>
            <a:r>
              <a:rPr lang="en-US" dirty="0" err="1" smtClean="0">
                <a:latin typeface="Courier New" panose="02070309020205020404" pitchFamily="49" charset="0"/>
                <a:cs typeface="Courier New" panose="02070309020205020404" pitchFamily="49" charset="0"/>
              </a:rPr>
              <a:t>FirstName</a:t>
            </a:r>
            <a:r>
              <a:rPr lang="en-US" dirty="0">
                <a:latin typeface="Courier New" panose="02070309020205020404" pitchFamily="49" charset="0"/>
                <a:cs typeface="Courier New" panose="02070309020205020404" pitchFamily="49" charset="0"/>
              </a:rPr>
              <a:t>, Phone).</a:t>
            </a:r>
            <a:endParaRPr lang="el-GR" dirty="0">
              <a:latin typeface="Courier New" panose="02070309020205020404" pitchFamily="49" charset="0"/>
              <a:cs typeface="Courier New" panose="02070309020205020404" pitchFamily="49" charset="0"/>
            </a:endParaRPr>
          </a:p>
          <a:p>
            <a:pPr marL="0" indent="0" hangingPunct="0">
              <a:buNone/>
            </a:pPr>
            <a:r>
              <a:rPr lang="en-US" dirty="0"/>
              <a:t> </a:t>
            </a:r>
            <a:endParaRPr lang="el-GR" dirty="0"/>
          </a:p>
          <a:p>
            <a:pPr marL="0" indent="0" hangingPunct="0">
              <a:buNone/>
            </a:pPr>
            <a:r>
              <a:rPr lang="el-GR" dirty="0"/>
              <a:t>Η </a:t>
            </a:r>
            <a:r>
              <a:rPr lang="el-GR" dirty="0" smtClean="0"/>
              <a:t>ιδιότητα (</a:t>
            </a:r>
            <a:r>
              <a:rPr lang="en-US" dirty="0" smtClean="0"/>
              <a:t>attribute)</a:t>
            </a:r>
            <a:r>
              <a:rPr lang="el-GR" dirty="0" smtClean="0"/>
              <a:t> </a:t>
            </a:r>
            <a:r>
              <a:rPr lang="el-GR" dirty="0" err="1" smtClean="0">
                <a:latin typeface="Courier New" panose="02070309020205020404" pitchFamily="49" charset="0"/>
                <a:cs typeface="Courier New" panose="02070309020205020404" pitchFamily="49" charset="0"/>
              </a:rPr>
              <a:t>Teacher_Identification</a:t>
            </a:r>
            <a:r>
              <a:rPr lang="el-GR" dirty="0" smtClean="0"/>
              <a:t> </a:t>
            </a:r>
            <a:r>
              <a:rPr lang="el-GR" dirty="0"/>
              <a:t>είναι ξένο κλειδί στη σχέση </a:t>
            </a:r>
            <a:r>
              <a:rPr lang="el-GR" dirty="0">
                <a:latin typeface="Courier New" panose="02070309020205020404" pitchFamily="49" charset="0"/>
                <a:cs typeface="Courier New" panose="02070309020205020404" pitchFamily="49" charset="0"/>
              </a:rPr>
              <a:t>COURSE</a:t>
            </a:r>
            <a:r>
              <a:rPr lang="el-GR" dirty="0" smtClean="0"/>
              <a:t>.</a:t>
            </a:r>
            <a:endParaRPr lang="el-GR" dirty="0"/>
          </a:p>
        </p:txBody>
      </p:sp>
    </p:spTree>
    <p:extLst>
      <p:ext uri="{BB962C8B-B14F-4D97-AF65-F5344CB8AC3E}">
        <p14:creationId xmlns:p14="http://schemas.microsoft.com/office/powerpoint/2010/main" val="149054508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Παρατηρήσεις-Κανόνες για τη σχεσιακή προσέγγιση</a:t>
            </a:r>
          </a:p>
        </p:txBody>
      </p:sp>
      <p:sp>
        <p:nvSpPr>
          <p:cNvPr id="3" name="Content Placeholder 2"/>
          <p:cNvSpPr>
            <a:spLocks noGrp="1"/>
          </p:cNvSpPr>
          <p:nvPr>
            <p:ph idx="1"/>
          </p:nvPr>
        </p:nvSpPr>
        <p:spPr/>
        <p:txBody>
          <a:bodyPr>
            <a:normAutofit fontScale="55000" lnSpcReduction="20000"/>
          </a:bodyPr>
          <a:lstStyle/>
          <a:p>
            <a:pPr marL="0" lvl="0" indent="0" hangingPunct="0">
              <a:lnSpc>
                <a:spcPct val="120000"/>
              </a:lnSpc>
              <a:buNone/>
            </a:pPr>
            <a:r>
              <a:rPr lang="el-GR" b="1" dirty="0" smtClean="0"/>
              <a:t>2)</a:t>
            </a:r>
            <a:r>
              <a:rPr lang="el-GR" dirty="0" smtClean="0"/>
              <a:t> </a:t>
            </a:r>
            <a:r>
              <a:rPr lang="el-GR" b="1" dirty="0" smtClean="0"/>
              <a:t>Κανόνας </a:t>
            </a:r>
            <a:r>
              <a:rPr lang="el-GR" b="1" dirty="0"/>
              <a:t>Πρώτος ή κανόνας ακεραιότητας οντότητας</a:t>
            </a:r>
            <a:r>
              <a:rPr lang="el-GR" dirty="0"/>
              <a:t> </a:t>
            </a:r>
          </a:p>
          <a:p>
            <a:pPr marL="0" indent="268288" hangingPunct="0">
              <a:lnSpc>
                <a:spcPct val="120000"/>
              </a:lnSpc>
              <a:buNone/>
            </a:pPr>
            <a:r>
              <a:rPr lang="en-US" dirty="0" smtClean="0"/>
              <a:t>(</a:t>
            </a:r>
            <a:r>
              <a:rPr lang="en-US" dirty="0"/>
              <a:t>Integrity  Rule 1 or constraint Rule or Entity Integrity). </a:t>
            </a:r>
            <a:endParaRPr lang="el-GR" dirty="0"/>
          </a:p>
          <a:p>
            <a:pPr marL="0" indent="268288" hangingPunct="0">
              <a:lnSpc>
                <a:spcPct val="120000"/>
              </a:lnSpc>
              <a:buNone/>
            </a:pPr>
            <a:r>
              <a:rPr lang="en-US" dirty="0"/>
              <a:t> </a:t>
            </a:r>
            <a:r>
              <a:rPr lang="el-GR" dirty="0" smtClean="0"/>
              <a:t>Κάθε τιμή του κύριου κλειδιού είναι μοναδική. Επιπλέον, κάθε </a:t>
            </a:r>
            <a:r>
              <a:rPr lang="el-GR" dirty="0"/>
              <a:t>συνιστώσα της τιμής ενός κύριου κλειδιού </a:t>
            </a:r>
            <a:r>
              <a:rPr lang="el-GR" dirty="0" smtClean="0"/>
              <a:t>πρέπει να έχει τιμή (δεν μπορεί να έχει τιμή </a:t>
            </a:r>
            <a:r>
              <a:rPr lang="en-US" dirty="0" smtClean="0"/>
              <a:t>Null)</a:t>
            </a:r>
            <a:r>
              <a:rPr lang="el-GR" dirty="0" smtClean="0"/>
              <a:t>.</a:t>
            </a:r>
            <a:r>
              <a:rPr lang="en-US" dirty="0" smtClean="0"/>
              <a:t> </a:t>
            </a:r>
            <a:endParaRPr lang="el-GR" dirty="0" smtClean="0"/>
          </a:p>
          <a:p>
            <a:pPr marL="0" indent="268288" hangingPunct="0">
              <a:lnSpc>
                <a:spcPct val="120000"/>
              </a:lnSpc>
              <a:buNone/>
            </a:pPr>
            <a:r>
              <a:rPr lang="el-GR" dirty="0" smtClean="0"/>
              <a:t>Ο </a:t>
            </a:r>
            <a:r>
              <a:rPr lang="el-GR" dirty="0"/>
              <a:t>κανόνας εξασφαλίζει ότι ανά δύο οι οντότητες είναι </a:t>
            </a:r>
            <a:r>
              <a:rPr lang="el-GR" dirty="0" smtClean="0"/>
              <a:t>διακεκριμένες.</a:t>
            </a:r>
            <a:endParaRPr lang="el-GR" dirty="0"/>
          </a:p>
          <a:p>
            <a:pPr marL="0" indent="0" hangingPunct="0">
              <a:lnSpc>
                <a:spcPct val="120000"/>
              </a:lnSpc>
              <a:buNone/>
            </a:pPr>
            <a:r>
              <a:rPr lang="el-GR" b="1" dirty="0"/>
              <a:t> </a:t>
            </a:r>
            <a:endParaRPr lang="el-GR" dirty="0"/>
          </a:p>
          <a:p>
            <a:pPr marL="0" lvl="0" indent="0" hangingPunct="0">
              <a:lnSpc>
                <a:spcPct val="120000"/>
              </a:lnSpc>
              <a:buNone/>
            </a:pPr>
            <a:r>
              <a:rPr lang="el-GR" b="1" dirty="0" smtClean="0"/>
              <a:t>3)</a:t>
            </a:r>
            <a:r>
              <a:rPr lang="el-GR" dirty="0" smtClean="0"/>
              <a:t> </a:t>
            </a:r>
            <a:r>
              <a:rPr lang="el-GR" b="1" dirty="0" smtClean="0"/>
              <a:t>Κανόνας Δεύτερος </a:t>
            </a:r>
            <a:r>
              <a:rPr lang="el-GR" b="1" dirty="0"/>
              <a:t>ή αναφερόμενη ακεραιότητα</a:t>
            </a:r>
            <a:endParaRPr lang="el-GR" dirty="0"/>
          </a:p>
          <a:p>
            <a:pPr marL="0" indent="268288" hangingPunct="0">
              <a:lnSpc>
                <a:spcPct val="120000"/>
              </a:lnSpc>
              <a:buNone/>
            </a:pPr>
            <a:r>
              <a:rPr lang="en-US" dirty="0" smtClean="0"/>
              <a:t>(</a:t>
            </a:r>
            <a:r>
              <a:rPr lang="el-GR" dirty="0"/>
              <a:t>Ι</a:t>
            </a:r>
            <a:r>
              <a:rPr lang="en-US" dirty="0" err="1"/>
              <a:t>ntegrity</a:t>
            </a:r>
            <a:r>
              <a:rPr lang="en-US" dirty="0"/>
              <a:t> Rule 2 or Referential Integrity).</a:t>
            </a:r>
            <a:endParaRPr lang="el-GR" dirty="0"/>
          </a:p>
          <a:p>
            <a:pPr marL="0" indent="0" hangingPunct="0">
              <a:lnSpc>
                <a:spcPct val="120000"/>
              </a:lnSpc>
              <a:buNone/>
            </a:pPr>
            <a:r>
              <a:rPr lang="en-US" dirty="0"/>
              <a:t> </a:t>
            </a:r>
            <a:endParaRPr lang="el-GR" dirty="0"/>
          </a:p>
          <a:p>
            <a:pPr marL="268288" indent="0" hangingPunct="0">
              <a:lnSpc>
                <a:spcPct val="120000"/>
              </a:lnSpc>
              <a:buNone/>
            </a:pPr>
            <a:r>
              <a:rPr lang="el-GR" dirty="0"/>
              <a:t>Έστω </a:t>
            </a:r>
            <a:r>
              <a:rPr lang="en-US" dirty="0"/>
              <a:t>D </a:t>
            </a:r>
            <a:r>
              <a:rPr lang="el-GR" dirty="0"/>
              <a:t>ένα πρώτο πεδίο ορισμού (</a:t>
            </a:r>
            <a:r>
              <a:rPr lang="en-US" dirty="0"/>
              <a:t>primary domain</a:t>
            </a:r>
            <a:r>
              <a:rPr lang="el-GR" dirty="0"/>
              <a:t>) δηλαδή ένα πεδίο ορισμού επάνω στο οποίο ορίζεται ένα απλό κύριο κλειδί (</a:t>
            </a:r>
            <a:r>
              <a:rPr lang="en-US" dirty="0"/>
              <a:t>single attribute primary key</a:t>
            </a:r>
            <a:r>
              <a:rPr lang="el-GR" dirty="0"/>
              <a:t>).</a:t>
            </a:r>
          </a:p>
          <a:p>
            <a:pPr marL="268288" indent="0" hangingPunct="0">
              <a:lnSpc>
                <a:spcPct val="120000"/>
              </a:lnSpc>
              <a:buNone/>
            </a:pPr>
            <a:r>
              <a:rPr lang="el-GR" dirty="0" smtClean="0"/>
              <a:t>Έστω </a:t>
            </a:r>
            <a:r>
              <a:rPr lang="el-GR" dirty="0"/>
              <a:t>σχέση (</a:t>
            </a:r>
            <a:r>
              <a:rPr lang="en-US" dirty="0"/>
              <a:t>relation</a:t>
            </a:r>
            <a:r>
              <a:rPr lang="el-GR" dirty="0"/>
              <a:t>) </a:t>
            </a:r>
            <a:r>
              <a:rPr lang="en-US" dirty="0"/>
              <a:t>R</a:t>
            </a:r>
            <a:r>
              <a:rPr lang="el-GR" baseline="-25000" dirty="0"/>
              <a:t>1</a:t>
            </a:r>
            <a:r>
              <a:rPr lang="el-GR" dirty="0"/>
              <a:t> με ιδιότητα </a:t>
            </a:r>
            <a:r>
              <a:rPr lang="en-US" dirty="0" smtClean="0"/>
              <a:t> (attribute) </a:t>
            </a:r>
            <a:r>
              <a:rPr lang="el-GR" dirty="0" smtClean="0"/>
              <a:t>Α </a:t>
            </a:r>
            <a:r>
              <a:rPr lang="el-GR" dirty="0"/>
              <a:t>που ορίζεται στο </a:t>
            </a:r>
            <a:r>
              <a:rPr lang="en-US" dirty="0"/>
              <a:t>D</a:t>
            </a:r>
            <a:r>
              <a:rPr lang="el-GR" dirty="0"/>
              <a:t> και έστω σχέση </a:t>
            </a:r>
            <a:r>
              <a:rPr lang="en-US" dirty="0"/>
              <a:t>R</a:t>
            </a:r>
            <a:r>
              <a:rPr lang="el-GR" baseline="-25000" dirty="0"/>
              <a:t>2</a:t>
            </a:r>
            <a:r>
              <a:rPr lang="el-GR" dirty="0"/>
              <a:t> με κύριο κλειδί οριζόμενο στο </a:t>
            </a:r>
            <a:r>
              <a:rPr lang="en-US" dirty="0"/>
              <a:t>D</a:t>
            </a:r>
            <a:r>
              <a:rPr lang="el-GR" dirty="0"/>
              <a:t>. Τότε η τιμή της ιδιότητας  Α στο </a:t>
            </a:r>
            <a:r>
              <a:rPr lang="en-US" dirty="0"/>
              <a:t>R</a:t>
            </a:r>
            <a:r>
              <a:rPr lang="el-GR" baseline="-25000" dirty="0"/>
              <a:t>1  </a:t>
            </a:r>
            <a:r>
              <a:rPr lang="el-GR" dirty="0"/>
              <a:t> πρέπει να είναι είτε  “τίποτα” (</a:t>
            </a:r>
            <a:r>
              <a:rPr lang="en-US" dirty="0"/>
              <a:t>null</a:t>
            </a:r>
            <a:r>
              <a:rPr lang="el-GR" dirty="0"/>
              <a:t>) ή ίση με τιμή του κύριου κλειδιού κάποιας πλειάδας της σχέσης </a:t>
            </a:r>
            <a:r>
              <a:rPr lang="en-US" dirty="0"/>
              <a:t>R</a:t>
            </a:r>
            <a:r>
              <a:rPr lang="el-GR" baseline="-25000" dirty="0"/>
              <a:t>2 .</a:t>
            </a:r>
            <a:endParaRPr lang="el-GR" dirty="0"/>
          </a:p>
          <a:p>
            <a:pPr marL="0" indent="0">
              <a:buNone/>
            </a:pPr>
            <a:endParaRPr lang="el-GR" dirty="0"/>
          </a:p>
        </p:txBody>
      </p:sp>
    </p:spTree>
    <p:extLst>
      <p:ext uri="{BB962C8B-B14F-4D97-AF65-F5344CB8AC3E}">
        <p14:creationId xmlns:p14="http://schemas.microsoft.com/office/powerpoint/2010/main" val="392626669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l-GR" dirty="0" smtClean="0"/>
              <a:t>Τέλος Ενότητας</a:t>
            </a:r>
            <a:endParaRPr lang="el-GR" dirty="0"/>
          </a:p>
        </p:txBody>
      </p:sp>
      <p:sp>
        <p:nvSpPr>
          <p:cNvPr id="8" name="Υπότιτλος 7"/>
          <p:cNvSpPr>
            <a:spLocks noGrp="1"/>
          </p:cNvSpPr>
          <p:nvPr>
            <p:ph type="subTitle" idx="1"/>
          </p:nvPr>
        </p:nvSpPr>
        <p:spPr/>
        <p:txBody>
          <a:bodyPr/>
          <a:lstStyle/>
          <a:p>
            <a:r>
              <a:rPr lang="el-GR" dirty="0" smtClean="0"/>
              <a:t>Ερωτήσεις</a:t>
            </a:r>
            <a:r>
              <a:rPr lang="en-US" dirty="0" smtClean="0"/>
              <a:t>;</a:t>
            </a:r>
            <a:endParaRPr lang="el-GR" dirty="0"/>
          </a:p>
        </p:txBody>
      </p:sp>
      <p:pic>
        <p:nvPicPr>
          <p:cNvPr id="6" name="Picture 5"/>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67633" y="5931169"/>
            <a:ext cx="1971675" cy="702000"/>
          </a:xfrm>
          <a:prstGeom prst="rect">
            <a:avLst/>
          </a:prstGeom>
          <a:noFill/>
        </p:spPr>
      </p:pic>
    </p:spTree>
    <p:extLst>
      <p:ext uri="{BB962C8B-B14F-4D97-AF65-F5344CB8AC3E}">
        <p14:creationId xmlns:p14="http://schemas.microsoft.com/office/powerpoint/2010/main" val="394580852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r>
              <a:rPr lang="el-GR" sz="4400" cap="none" dirty="0" smtClean="0"/>
              <a:t>Σημειώματα</a:t>
            </a:r>
            <a:endParaRPr lang="el-GR" sz="4400" cap="none" dirty="0"/>
          </a:p>
        </p:txBody>
      </p:sp>
      <p:sp>
        <p:nvSpPr>
          <p:cNvPr id="2" name="Subtitle 1"/>
          <p:cNvSpPr>
            <a:spLocks noGrp="1"/>
          </p:cNvSpPr>
          <p:nvPr>
            <p:ph type="subTitle" idx="1"/>
          </p:nvPr>
        </p:nvSpPr>
        <p:spPr/>
        <p:txBody>
          <a:bodyPr/>
          <a:lstStyle/>
          <a:p>
            <a:endParaRPr lang="el-GR"/>
          </a:p>
        </p:txBody>
      </p:sp>
    </p:spTree>
    <p:extLst>
      <p:ext uri="{BB962C8B-B14F-4D97-AF65-F5344CB8AC3E}">
        <p14:creationId xmlns:p14="http://schemas.microsoft.com/office/powerpoint/2010/main" val="424839369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Σημείωμα </a:t>
            </a:r>
            <a:r>
              <a:rPr lang="el-GR" dirty="0" smtClean="0"/>
              <a:t>Αναφοράς</a:t>
            </a:r>
            <a:endParaRPr lang="el-GR" dirty="0"/>
          </a:p>
        </p:txBody>
      </p:sp>
      <p:sp>
        <p:nvSpPr>
          <p:cNvPr id="3" name="Content Placeholder 2"/>
          <p:cNvSpPr>
            <a:spLocks noGrp="1"/>
          </p:cNvSpPr>
          <p:nvPr>
            <p:ph idx="1"/>
          </p:nvPr>
        </p:nvSpPr>
        <p:spPr/>
        <p:txBody>
          <a:bodyPr>
            <a:normAutofit/>
          </a:bodyPr>
          <a:lstStyle/>
          <a:p>
            <a:pPr marL="0" indent="0">
              <a:spcBef>
                <a:spcPts val="0"/>
              </a:spcBef>
              <a:buNone/>
            </a:pPr>
            <a:r>
              <a:rPr lang="el-GR" sz="2000" dirty="0" smtClean="0"/>
              <a:t>Copyright Πανεπιστήμιο Δυτικής Αττικής</a:t>
            </a:r>
            <a:r>
              <a:rPr lang="en-US" sz="2000" dirty="0" smtClean="0"/>
              <a:t>, </a:t>
            </a:r>
            <a:r>
              <a:rPr lang="el-GR" sz="2000" dirty="0" smtClean="0"/>
              <a:t>Χ. Σκουρλάς 2018.</a:t>
            </a:r>
          </a:p>
          <a:p>
            <a:pPr marL="0" indent="0">
              <a:spcBef>
                <a:spcPts val="0"/>
              </a:spcBef>
              <a:buNone/>
            </a:pPr>
            <a:r>
              <a:rPr lang="el-GR" sz="2000" dirty="0" smtClean="0"/>
              <a:t>Χ</a:t>
            </a:r>
            <a:r>
              <a:rPr lang="el-GR" sz="2000" dirty="0"/>
              <a:t>. </a:t>
            </a:r>
            <a:r>
              <a:rPr lang="el-GR" sz="2000" dirty="0" err="1" smtClean="0"/>
              <a:t>Σκουρλάς</a:t>
            </a:r>
            <a:r>
              <a:rPr lang="el-GR" sz="2000" dirty="0" smtClean="0"/>
              <a:t>. «Βάσεις Δεδομένων Ι. </a:t>
            </a:r>
            <a:r>
              <a:rPr lang="el-GR" sz="2000" dirty="0"/>
              <a:t>Ενότητα 3: Σχεσιακό Μοντέλο – Σχεσιακή βάση </a:t>
            </a:r>
            <a:r>
              <a:rPr lang="el-GR" sz="2000" dirty="0" smtClean="0"/>
              <a:t>δεδομένων, Έκδοση: 1.0. Αθήνα 2018. Διαθέσιμο από τη δικτυακή διεύθυνση: </a:t>
            </a:r>
            <a:r>
              <a:rPr lang="en-US" sz="2000" dirty="0" smtClean="0">
                <a:hlinkClick r:id="rId3"/>
              </a:rPr>
              <a:t>pyles.teiath.gr</a:t>
            </a:r>
            <a:r>
              <a:rPr lang="el-GR" sz="2000" dirty="0" smtClean="0"/>
              <a:t>.</a:t>
            </a:r>
          </a:p>
          <a:p>
            <a:endParaRPr lang="el-GR" sz="2000" dirty="0"/>
          </a:p>
        </p:txBody>
      </p:sp>
    </p:spTree>
    <p:extLst>
      <p:ext uri="{BB962C8B-B14F-4D97-AF65-F5344CB8AC3E}">
        <p14:creationId xmlns:p14="http://schemas.microsoft.com/office/powerpoint/2010/main" val="271421627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Χρήσης Έργων Τρίτων</a:t>
            </a:r>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a:p>
            <a:pPr marL="0" indent="0">
              <a:buNone/>
            </a:pPr>
            <a:r>
              <a:rPr lang="el-GR" sz="2400" b="1" dirty="0">
                <a:solidFill>
                  <a:srgbClr val="FF0000"/>
                </a:solidFill>
              </a:rPr>
              <a:t>έργα </a:t>
            </a:r>
            <a:r>
              <a:rPr lang="el-GR" sz="2400" b="1" dirty="0" smtClean="0">
                <a:solidFill>
                  <a:srgbClr val="FF0000"/>
                </a:solidFill>
              </a:rPr>
              <a:t>τρίτων</a:t>
            </a:r>
            <a:endParaRPr lang="en-US" sz="2400" b="1" dirty="0" smtClean="0">
              <a:solidFill>
                <a:srgbClr val="FF0000"/>
              </a:solidFill>
            </a:endParaRPr>
          </a:p>
          <a:p>
            <a:endParaRPr lang="el-GR" sz="1800" dirty="0" smtClean="0"/>
          </a:p>
          <a:p>
            <a:pPr marL="0" indent="0">
              <a:buNone/>
            </a:pPr>
            <a:endParaRPr lang="el-GR" sz="1800" b="1" u="sng" dirty="0">
              <a:solidFill>
                <a:srgbClr val="FF0000"/>
              </a:solidFill>
            </a:endParaRPr>
          </a:p>
          <a:p>
            <a:pPr marL="0" indent="0">
              <a:buNone/>
            </a:pPr>
            <a:endParaRPr lang="el-GR" sz="1800" dirty="0" smtClean="0"/>
          </a:p>
          <a:p>
            <a:pPr marL="0" indent="0">
              <a:buNone/>
            </a:pPr>
            <a:endParaRPr lang="el-GR" sz="1800" dirty="0"/>
          </a:p>
          <a:p>
            <a:pPr marL="0" indent="0">
              <a:buNone/>
            </a:pPr>
            <a:r>
              <a:rPr lang="el-GR" sz="1800" dirty="0" smtClean="0"/>
              <a:t>                    </a:t>
            </a:r>
          </a:p>
          <a:p>
            <a:pPr marL="0" indent="0">
              <a:buNone/>
            </a:pPr>
            <a:endParaRPr lang="el-GR" sz="1800" dirty="0"/>
          </a:p>
        </p:txBody>
      </p:sp>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endParaRPr lang="el-GR" dirty="0">
              <a:latin typeface="+mn-lt"/>
            </a:endParaRPr>
          </a:p>
        </p:txBody>
      </p:sp>
    </p:spTree>
    <p:extLst>
      <p:ext uri="{BB962C8B-B14F-4D97-AF65-F5344CB8AC3E}">
        <p14:creationId xmlns:p14="http://schemas.microsoft.com/office/powerpoint/2010/main" val="18649114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Σχεσιακή Β.Δ.</a:t>
            </a:r>
            <a:endParaRPr lang="el-GR" dirty="0"/>
          </a:p>
        </p:txBody>
      </p:sp>
      <p:sp>
        <p:nvSpPr>
          <p:cNvPr id="19458" name="Rectangle 3"/>
          <p:cNvSpPr>
            <a:spLocks noGrp="1" noChangeArrowheads="1"/>
          </p:cNvSpPr>
          <p:nvPr>
            <p:ph idx="1"/>
          </p:nvPr>
        </p:nvSpPr>
        <p:spPr/>
        <p:txBody>
          <a:bodyPr>
            <a:noAutofit/>
          </a:bodyPr>
          <a:lstStyle/>
          <a:p>
            <a:pPr marL="0" indent="0" algn="just" eaLnBrk="1" hangingPunct="1">
              <a:buNone/>
            </a:pPr>
            <a:r>
              <a:rPr lang="el-GR" altLang="el-GR" sz="2400" b="1" dirty="0" smtClean="0">
                <a:cs typeface="Arial" charset="0"/>
              </a:rPr>
              <a:t>Τι είναι σχεσιακή (</a:t>
            </a:r>
            <a:r>
              <a:rPr lang="el-GR" altLang="el-GR" sz="2400" b="1" dirty="0" err="1" smtClean="0">
                <a:cs typeface="Arial" charset="0"/>
              </a:rPr>
              <a:t>relational</a:t>
            </a:r>
            <a:r>
              <a:rPr lang="el-GR" altLang="el-GR" sz="2400" b="1" dirty="0" smtClean="0">
                <a:cs typeface="Arial" charset="0"/>
              </a:rPr>
              <a:t>) βάση δεδομένων σύμφωνα με την οπτική γωνία</a:t>
            </a:r>
            <a:r>
              <a:rPr lang="en-US" altLang="el-GR" sz="2400" b="1" dirty="0" smtClean="0">
                <a:cs typeface="Arial" charset="0"/>
              </a:rPr>
              <a:t> </a:t>
            </a:r>
            <a:r>
              <a:rPr lang="el-GR" altLang="el-GR" sz="2400" b="1" dirty="0" smtClean="0">
                <a:cs typeface="Arial" charset="0"/>
              </a:rPr>
              <a:t>γνωστών προϊόντων</a:t>
            </a:r>
            <a:endParaRPr lang="en-US" altLang="el-GR" sz="2400" b="1" dirty="0" smtClean="0">
              <a:cs typeface="Arial" charset="0"/>
            </a:endParaRPr>
          </a:p>
          <a:p>
            <a:pPr algn="just" eaLnBrk="1" hangingPunct="1"/>
            <a:r>
              <a:rPr lang="el-GR" altLang="el-GR" sz="2400" dirty="0" smtClean="0">
                <a:cs typeface="Arial" charset="0"/>
              </a:rPr>
              <a:t>η οργάνωση των δεδομένων της βάσης γίνεται με πίνακες </a:t>
            </a:r>
            <a:endParaRPr lang="en-US" altLang="el-GR" sz="2400" dirty="0" smtClean="0">
              <a:cs typeface="Arial" charset="0"/>
            </a:endParaRPr>
          </a:p>
          <a:p>
            <a:pPr algn="just" eaLnBrk="1" hangingPunct="1"/>
            <a:r>
              <a:rPr lang="el-GR" altLang="el-GR" sz="2400" dirty="0" smtClean="0">
                <a:cs typeface="Arial" charset="0"/>
              </a:rPr>
              <a:t>η διαχείριση της βάσης γίνεται με πράξεις στους πίνακες που επιτρέπουν επιλογή κάποιων γραμμών ή κάποιων στηλών των πινάκων και τέλος, τη σύνδεση πινάκων.</a:t>
            </a:r>
          </a:p>
          <a:p>
            <a:pPr algn="just" eaLnBrk="1" hangingPunct="1"/>
            <a:r>
              <a:rPr lang="el-GR" altLang="el-GR" sz="2400" dirty="0" smtClean="0">
                <a:cs typeface="Arial" charset="0"/>
              </a:rPr>
              <a:t>στα σχεσιακά προϊόντα η διαχείριση της βάσης γίνεται με τη γλώσσα </a:t>
            </a:r>
            <a:r>
              <a:rPr lang="en-US" altLang="el-GR" sz="2400" dirty="0" smtClean="0">
                <a:cs typeface="Arial" charset="0"/>
              </a:rPr>
              <a:t>SQL</a:t>
            </a:r>
            <a:r>
              <a:rPr lang="el-GR" altLang="el-GR" sz="2400" dirty="0" smtClean="0">
                <a:cs typeface="Arial" charset="0"/>
              </a:rPr>
              <a:t>. </a:t>
            </a:r>
          </a:p>
          <a:p>
            <a:pPr algn="just" eaLnBrk="1" hangingPunct="1"/>
            <a:endParaRPr lang="el-GR" altLang="el-GR" sz="2400" dirty="0" smtClean="0">
              <a:cs typeface="Arial" charset="0"/>
            </a:endParaRPr>
          </a:p>
          <a:p>
            <a:pPr marL="0" indent="0" algn="just" eaLnBrk="1" hangingPunct="1">
              <a:buNone/>
            </a:pPr>
            <a:r>
              <a:rPr lang="el-GR" altLang="el-GR" sz="2400" dirty="0" smtClean="0">
                <a:cs typeface="Arial" charset="0"/>
              </a:rPr>
              <a:t>Εκτός της γλώσσας </a:t>
            </a:r>
            <a:r>
              <a:rPr lang="en-US" altLang="el-GR" sz="2400" dirty="0" smtClean="0">
                <a:cs typeface="Arial" charset="0"/>
              </a:rPr>
              <a:t>SQL</a:t>
            </a:r>
            <a:r>
              <a:rPr lang="el-GR" altLang="el-GR" sz="2400" dirty="0" smtClean="0">
                <a:cs typeface="Arial" charset="0"/>
              </a:rPr>
              <a:t> θα πρέπει να δούμε στη συνέχεια και τις βασικές πράξεις της σχεσιακής άλγεβρας που είναι άρρηκτα συνδεδεμένες με τις </a:t>
            </a:r>
            <a:r>
              <a:rPr lang="el-GR" altLang="el-GR" sz="2400" b="1" dirty="0" smtClean="0">
                <a:cs typeface="Arial" charset="0"/>
              </a:rPr>
              <a:t>σχεσιακές βάσεις δεδομένων</a:t>
            </a:r>
            <a:r>
              <a:rPr lang="el-GR" altLang="el-GR" sz="2400" dirty="0" smtClean="0">
                <a:cs typeface="Arial" charset="0"/>
              </a:rPr>
              <a:t>.</a:t>
            </a:r>
            <a:endParaRPr lang="en-US" altLang="el-GR" sz="2400" dirty="0" smtClean="0">
              <a:cs typeface="Times New Roman" pitchFamily="18" charset="0"/>
            </a:endParaRPr>
          </a:p>
          <a:p>
            <a:pPr eaLnBrk="1" hangingPunct="1"/>
            <a:endParaRPr lang="en-US" altLang="el-GR" sz="2400" dirty="0" smtClean="0">
              <a:cs typeface="Times New Roman" pitchFamily="18" charset="0"/>
            </a:endParaRPr>
          </a:p>
        </p:txBody>
      </p:sp>
    </p:spTree>
    <p:extLst>
      <p:ext uri="{BB962C8B-B14F-4D97-AF65-F5344CB8AC3E}">
        <p14:creationId xmlns:p14="http://schemas.microsoft.com/office/powerpoint/2010/main" val="6964705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2272"/>
            <a:ext cx="8229600" cy="1143000"/>
          </a:xfrm>
        </p:spPr>
        <p:txBody>
          <a:bodyPr>
            <a:normAutofit/>
          </a:bodyPr>
          <a:lstStyle/>
          <a:p>
            <a:r>
              <a:rPr lang="el-GR" dirty="0"/>
              <a:t>Σημείωμα </a:t>
            </a:r>
            <a:r>
              <a:rPr lang="el-GR" dirty="0" smtClean="0"/>
              <a:t>Αδειοδότησης</a:t>
            </a:r>
            <a:endParaRPr lang="el-GR" dirty="0"/>
          </a:p>
        </p:txBody>
      </p:sp>
      <p:sp>
        <p:nvSpPr>
          <p:cNvPr id="3" name="Content Placeholder 2"/>
          <p:cNvSpPr>
            <a:spLocks noGrp="1"/>
          </p:cNvSpPr>
          <p:nvPr>
            <p:ph idx="1"/>
          </p:nvPr>
        </p:nvSpPr>
        <p:spPr>
          <a:xfrm>
            <a:off x="76648" y="764704"/>
            <a:ext cx="8928992" cy="1728192"/>
          </a:xfrm>
        </p:spPr>
        <p:txBody>
          <a:bodyPr>
            <a:noAutofit/>
          </a:bodyPr>
          <a:lstStyle/>
          <a:p>
            <a:pPr marL="0" indent="0">
              <a:buNone/>
            </a:pPr>
            <a:r>
              <a:rPr lang="el-GR" sz="1800" dirty="0" smtClean="0"/>
              <a:t>Το </a:t>
            </a:r>
            <a:r>
              <a:rPr lang="el-GR" sz="1800" dirty="0"/>
              <a:t>παρόν υλικό διατίθεται με τους όρους της άδειας χρήσης Creative Commons Αναφορά, Μη Εμπορική Χρήση Παρόμοια Διανομή 4.0 [1] ή μεταγενέστερη, Διεθνής Έκδοση.   Εξαιρούνται τα αυτοτελή έργα τρίτων π.χ. φωτογραφίες, διαγράμματα </a:t>
            </a:r>
            <a:r>
              <a:rPr lang="el-GR" sz="1800" dirty="0" smtClean="0"/>
              <a:t>κ.λ.π</a:t>
            </a:r>
            <a:r>
              <a:rPr lang="el-GR" sz="1800" dirty="0"/>
              <a:t>.,  τα οποία εμπεριέχονται σε αυτό και τα οποία αναφέρονται μαζί με τους όρους χρήσης τους στο «Σημείωμα Χρήσης Έργων Τρίτων</a:t>
            </a:r>
            <a:r>
              <a:rPr lang="el-GR" sz="1800" dirty="0" smtClean="0"/>
              <a:t>».                     </a:t>
            </a:r>
          </a:p>
          <a:p>
            <a:pPr marL="0" indent="0">
              <a:buNone/>
            </a:pPr>
            <a:endParaRPr lang="el-GR" sz="1800" dirty="0"/>
          </a:p>
        </p:txBody>
      </p:sp>
      <p:pic>
        <p:nvPicPr>
          <p:cNvPr id="2056" name="Picture 22" descr="Λογότυπο για Άδειες χρήσης Creative Commons BY-NC-ND">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35896" y="2555008"/>
            <a:ext cx="1648660" cy="576064"/>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76648" y="3155448"/>
            <a:ext cx="9036496" cy="3456384"/>
          </a:xfrm>
          <a:prstGeom prst="rect">
            <a:avLst/>
          </a:prstGeom>
        </p:spPr>
        <p:txBody>
          <a:bodyPr vert="horz" wrap="square" lIns="91440" tIns="45720" rIns="91440" bIns="45720" rtlCol="0" anchor="ctr">
            <a:normAutofit/>
          </a:bodyPr>
          <a:lstStyle/>
          <a:p>
            <a:r>
              <a:rPr lang="el-GR" dirty="0">
                <a:latin typeface="+mn-lt"/>
              </a:rPr>
              <a:t>[1] http://creativecommons.org/licenses/by-nc-sa/4.0/ </a:t>
            </a:r>
            <a:endParaRPr lang="en-US" dirty="0" smtClean="0">
              <a:latin typeface="+mn-lt"/>
            </a:endParaRPr>
          </a:p>
          <a:p>
            <a:endParaRPr lang="el-GR" dirty="0">
              <a:latin typeface="+mn-lt"/>
            </a:endParaRPr>
          </a:p>
          <a:p>
            <a:r>
              <a:rPr lang="el-GR" dirty="0">
                <a:latin typeface="+mn-lt"/>
              </a:rPr>
              <a:t>Ως </a:t>
            </a:r>
            <a:r>
              <a:rPr lang="el-GR" b="1" dirty="0">
                <a:latin typeface="+mn-lt"/>
              </a:rPr>
              <a:t>Μη Εμπορική</a:t>
            </a:r>
            <a:r>
              <a:rPr lang="el-GR" dirty="0">
                <a:latin typeface="+mn-lt"/>
              </a:rPr>
              <a:t> ορίζεται η χρήση:</a:t>
            </a:r>
          </a:p>
          <a:p>
            <a:pPr marL="342900" lvl="0" indent="-342900">
              <a:buFont typeface="Arial" panose="020B0604020202020204" pitchFamily="34" charset="0"/>
              <a:buChar char="•"/>
            </a:pPr>
            <a:r>
              <a:rPr lang="el-GR" dirty="0">
                <a:latin typeface="+mn-lt"/>
              </a:rPr>
              <a:t>που δεν περιλαμβάνει άμεσο ή έμμεσο οικονομικό όφελος από την χρήση του έργου, για το διανομέα του έργου και </a:t>
            </a:r>
            <a:r>
              <a:rPr lang="el-GR" dirty="0" err="1">
                <a:latin typeface="+mn-lt"/>
              </a:rPr>
              <a:t>αδειοδόχο</a:t>
            </a:r>
            <a:endParaRPr lang="el-GR" dirty="0">
              <a:latin typeface="+mn-lt"/>
            </a:endParaRP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περιλαμβάνει οικονομική συναλλαγή ως προϋπόθεση για τη χρήση ή πρόσβαση στο έργο</a:t>
            </a:r>
          </a:p>
          <a:p>
            <a:pPr marL="342900" lvl="0" indent="-342900">
              <a:buFont typeface="Arial" panose="020B0604020202020204" pitchFamily="34" charset="0"/>
              <a:buChar char="•"/>
            </a:pPr>
            <a:r>
              <a:rPr lang="el-GR" dirty="0">
                <a:latin typeface="+mn-lt"/>
              </a:rPr>
              <a:t>που</a:t>
            </a:r>
            <a:r>
              <a:rPr lang="en-GB" dirty="0">
                <a:latin typeface="+mn-lt"/>
              </a:rPr>
              <a:t> </a:t>
            </a:r>
            <a:r>
              <a:rPr lang="el-GR" dirty="0">
                <a:latin typeface="+mn-lt"/>
              </a:rPr>
              <a:t>δεν προσπορίζει στο διανομέα του έργου και</a:t>
            </a:r>
            <a:r>
              <a:rPr lang="en-GB" dirty="0">
                <a:latin typeface="+mn-lt"/>
              </a:rPr>
              <a:t> </a:t>
            </a:r>
            <a:r>
              <a:rPr lang="el-GR" dirty="0" err="1">
                <a:latin typeface="+mn-lt"/>
              </a:rPr>
              <a:t>αδειοδόχο</a:t>
            </a:r>
            <a:r>
              <a:rPr lang="en-GB" dirty="0">
                <a:latin typeface="+mn-lt"/>
              </a:rPr>
              <a:t> </a:t>
            </a:r>
            <a:r>
              <a:rPr lang="el-GR" dirty="0">
                <a:latin typeface="+mn-lt"/>
              </a:rPr>
              <a:t>έμμεσο οικονομικό όφελος (π.χ. διαφημίσεις) από την προβολή του έργου σε διαδικτυακό </a:t>
            </a:r>
            <a:r>
              <a:rPr lang="el-GR" dirty="0" smtClean="0">
                <a:latin typeface="+mn-lt"/>
              </a:rPr>
              <a:t>τόπο</a:t>
            </a:r>
            <a:endParaRPr lang="en-US" dirty="0" smtClean="0">
              <a:latin typeface="+mn-lt"/>
            </a:endParaRPr>
          </a:p>
          <a:p>
            <a:pPr marL="342900" lvl="0" indent="-342900">
              <a:buFont typeface="Arial" panose="020B0604020202020204" pitchFamily="34" charset="0"/>
              <a:buChar char="•"/>
            </a:pPr>
            <a:endParaRPr lang="el-GR" dirty="0">
              <a:latin typeface="+mn-lt"/>
            </a:endParaRPr>
          </a:p>
          <a:p>
            <a:r>
              <a:rPr lang="el-GR" dirty="0" smtClean="0">
                <a:latin typeface="+mn-lt"/>
              </a:rPr>
              <a:t>Ο </a:t>
            </a:r>
            <a:r>
              <a:rPr lang="el-GR" dirty="0">
                <a:latin typeface="+mn-lt"/>
              </a:rPr>
              <a:t>δικαιούχος μπορεί να παρέχει στον </a:t>
            </a:r>
            <a:r>
              <a:rPr lang="el-GR" dirty="0" err="1">
                <a:latin typeface="+mn-lt"/>
              </a:rPr>
              <a:t>αδειοδόχο</a:t>
            </a:r>
            <a:r>
              <a:rPr lang="el-GR" dirty="0">
                <a:latin typeface="+mn-lt"/>
              </a:rPr>
              <a:t> ξεχωριστή άδεια να χρησιμοποιεί το έργο για εμπορική χρήση, εφόσον αυτό του ζητηθεί</a:t>
            </a:r>
            <a:r>
              <a:rPr lang="el-GR" dirty="0" smtClean="0">
                <a:latin typeface="+mn-lt"/>
              </a:rPr>
              <a:t>.</a:t>
            </a:r>
            <a:endParaRPr lang="el-GR" dirty="0">
              <a:latin typeface="+mn-lt"/>
            </a:endParaRPr>
          </a:p>
        </p:txBody>
      </p:sp>
    </p:spTree>
    <p:extLst>
      <p:ext uri="{BB962C8B-B14F-4D97-AF65-F5344CB8AC3E}">
        <p14:creationId xmlns:p14="http://schemas.microsoft.com/office/powerpoint/2010/main" val="418794231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l-GR" dirty="0"/>
              <a:t>Διατήρηση </a:t>
            </a:r>
            <a:r>
              <a:rPr lang="el-GR" dirty="0" smtClean="0"/>
              <a:t>Σημειωμάτων</a:t>
            </a:r>
            <a:endParaRPr lang="el-GR" dirty="0"/>
          </a:p>
        </p:txBody>
      </p:sp>
      <p:sp>
        <p:nvSpPr>
          <p:cNvPr id="3" name="Content Placeholder 2"/>
          <p:cNvSpPr>
            <a:spLocks noGrp="1"/>
          </p:cNvSpPr>
          <p:nvPr>
            <p:ph idx="1"/>
          </p:nvPr>
        </p:nvSpPr>
        <p:spPr/>
        <p:txBody>
          <a:bodyPr>
            <a:normAutofit/>
          </a:bodyPr>
          <a:lstStyle/>
          <a:p>
            <a:pPr marL="0" indent="0">
              <a:buNone/>
            </a:pPr>
            <a:r>
              <a:rPr lang="el-GR" sz="2400" dirty="0" smtClean="0"/>
              <a:t>Οποιαδήποτε </a:t>
            </a:r>
            <a:r>
              <a:rPr lang="el-GR" sz="2400" dirty="0"/>
              <a:t>αναπαραγωγή ή διασκευή του υλικού θα πρέπει να συμπεριλαμβάνει:</a:t>
            </a:r>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Αναφοράς</a:t>
            </a:r>
            <a:endParaRPr lang="el-GR" sz="2000" dirty="0"/>
          </a:p>
          <a:p>
            <a:pPr lvl="1">
              <a:buFont typeface="Wingdings" panose="05000000000000000000" pitchFamily="2" charset="2"/>
              <a:buChar char="§"/>
            </a:pPr>
            <a:r>
              <a:rPr lang="el-GR" sz="2000" dirty="0" err="1"/>
              <a:t>τ</a:t>
            </a:r>
            <a:r>
              <a:rPr lang="en-US" sz="2000" dirty="0" smtClean="0"/>
              <a:t>ο </a:t>
            </a:r>
            <a:r>
              <a:rPr lang="en-US" sz="2000" dirty="0" err="1"/>
              <a:t>Σημείωμ</a:t>
            </a:r>
            <a:r>
              <a:rPr lang="en-US" sz="2000" dirty="0"/>
              <a:t>α Αδειοδότησης</a:t>
            </a:r>
            <a:endParaRPr lang="el-GR" sz="2000" dirty="0"/>
          </a:p>
          <a:p>
            <a:pPr lvl="1">
              <a:buFont typeface="Wingdings" panose="05000000000000000000" pitchFamily="2" charset="2"/>
              <a:buChar char="§"/>
            </a:pPr>
            <a:r>
              <a:rPr lang="el-GR" sz="2000" dirty="0" err="1"/>
              <a:t>τ</a:t>
            </a:r>
            <a:r>
              <a:rPr lang="en-US" sz="2000" dirty="0" smtClean="0"/>
              <a:t>η </a:t>
            </a:r>
            <a:r>
              <a:rPr lang="en-US" sz="2000" dirty="0" err="1"/>
              <a:t>δήλωση</a:t>
            </a:r>
            <a:r>
              <a:rPr lang="en-US" sz="2000" dirty="0"/>
              <a:t> </a:t>
            </a:r>
            <a:r>
              <a:rPr lang="el-GR" sz="2000" dirty="0" err="1"/>
              <a:t>Δ</a:t>
            </a:r>
            <a:r>
              <a:rPr lang="en-US" sz="2000" dirty="0" smtClean="0"/>
              <a:t>ια</a:t>
            </a:r>
            <a:r>
              <a:rPr lang="en-US" sz="2000" dirty="0" err="1" smtClean="0"/>
              <a:t>τήρησης</a:t>
            </a:r>
            <a:r>
              <a:rPr lang="en-US" sz="2000" dirty="0" smtClean="0"/>
              <a:t> </a:t>
            </a:r>
            <a:r>
              <a:rPr lang="en-US" sz="2000" dirty="0"/>
              <a:t>Σημειωμάτων</a:t>
            </a:r>
            <a:endParaRPr lang="el-GR" sz="2000" dirty="0"/>
          </a:p>
          <a:p>
            <a:pPr lvl="1">
              <a:buFont typeface="Wingdings" panose="05000000000000000000" pitchFamily="2" charset="2"/>
              <a:buChar char="§"/>
            </a:pPr>
            <a:r>
              <a:rPr lang="el-GR" sz="2000" dirty="0"/>
              <a:t>τ</a:t>
            </a:r>
            <a:r>
              <a:rPr lang="el-GR" sz="2000" dirty="0" smtClean="0"/>
              <a:t>ο Σημείωμα Χρήσης Έργων Τρίτων </a:t>
            </a:r>
            <a:r>
              <a:rPr lang="el-GR" sz="2000" dirty="0"/>
              <a:t>(εφόσον υπάρχει)</a:t>
            </a:r>
          </a:p>
          <a:p>
            <a:pPr marL="0" indent="0">
              <a:buNone/>
            </a:pPr>
            <a:r>
              <a:rPr lang="el-GR" sz="2400" dirty="0"/>
              <a:t>μαζί με τους συνοδευόμενους </a:t>
            </a:r>
            <a:r>
              <a:rPr lang="el-GR" sz="2400" dirty="0" err="1"/>
              <a:t>υπερσυνδέσμους</a:t>
            </a:r>
            <a:r>
              <a:rPr lang="el-GR" sz="2400" dirty="0"/>
              <a:t>.</a:t>
            </a:r>
          </a:p>
          <a:p>
            <a:endParaRPr lang="el-GR" sz="2000" dirty="0"/>
          </a:p>
        </p:txBody>
      </p:sp>
    </p:spTree>
    <p:extLst>
      <p:ext uri="{BB962C8B-B14F-4D97-AF65-F5344CB8AC3E}">
        <p14:creationId xmlns:p14="http://schemas.microsoft.com/office/powerpoint/2010/main" val="29845264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a:xfrm>
            <a:off x="457200" y="1196752"/>
            <a:ext cx="8229600" cy="2664296"/>
          </a:xfrm>
        </p:spPr>
        <p:txBody>
          <a:bodyPr>
            <a:noAutofit/>
          </a:bodyPr>
          <a:lstStyle/>
          <a:p>
            <a:r>
              <a:rPr lang="el-GR" altLang="el-GR" sz="2000" dirty="0"/>
              <a:t>Παρατηρήστε ότι ο πίνακας </a:t>
            </a:r>
            <a:r>
              <a:rPr lang="en-US" altLang="el-GR" sz="2000" dirty="0" err="1"/>
              <a:t>dept</a:t>
            </a:r>
            <a:r>
              <a:rPr lang="en-US" altLang="el-GR" sz="2000" dirty="0"/>
              <a:t> </a:t>
            </a:r>
            <a:r>
              <a:rPr lang="el-GR" altLang="el-GR" sz="2000" dirty="0"/>
              <a:t>έχει στήλες </a:t>
            </a:r>
            <a:r>
              <a:rPr lang="en-US" altLang="el-GR" sz="2000" dirty="0" err="1"/>
              <a:t>deptno</a:t>
            </a:r>
            <a:r>
              <a:rPr lang="en-US" altLang="el-GR" sz="2000" dirty="0"/>
              <a:t>, </a:t>
            </a:r>
            <a:r>
              <a:rPr lang="en-US" altLang="el-GR" sz="2000" dirty="0" err="1"/>
              <a:t>dname</a:t>
            </a:r>
            <a:r>
              <a:rPr lang="en-US" altLang="el-GR" sz="2000" dirty="0"/>
              <a:t>, </a:t>
            </a:r>
            <a:r>
              <a:rPr lang="en-US" altLang="el-GR" sz="2000" dirty="0" err="1"/>
              <a:t>loc</a:t>
            </a:r>
            <a:r>
              <a:rPr lang="el-GR" altLang="el-GR" sz="2000" dirty="0"/>
              <a:t> και κάθε γραμμή του αποθηκεύει τα στοιχεία ενός</a:t>
            </a:r>
            <a:r>
              <a:rPr lang="en-US" altLang="el-GR" sz="2000" dirty="0"/>
              <a:t> </a:t>
            </a:r>
            <a:r>
              <a:rPr lang="el-GR" altLang="el-GR" sz="2000" dirty="0"/>
              <a:t>τμήματος. Το πρώτο τμήμα έχει κωδικό </a:t>
            </a:r>
            <a:r>
              <a:rPr lang="en-US" altLang="el-GR" sz="2000" dirty="0"/>
              <a:t>(</a:t>
            </a:r>
            <a:r>
              <a:rPr lang="en-US" altLang="el-GR" sz="2000" dirty="0" err="1"/>
              <a:t>deptno</a:t>
            </a:r>
            <a:r>
              <a:rPr lang="en-US" altLang="el-GR" sz="2000" dirty="0"/>
              <a:t>)</a:t>
            </a:r>
            <a:r>
              <a:rPr lang="el-GR" altLang="el-GR" sz="2000" dirty="0"/>
              <a:t>10, όνομα </a:t>
            </a:r>
            <a:r>
              <a:rPr lang="en-US" altLang="el-GR" sz="2000" dirty="0"/>
              <a:t>(</a:t>
            </a:r>
            <a:r>
              <a:rPr lang="en-US" altLang="el-GR" sz="2000" dirty="0" err="1"/>
              <a:t>dname</a:t>
            </a:r>
            <a:r>
              <a:rPr lang="en-US" altLang="el-GR" sz="2000" dirty="0"/>
              <a:t>) ACCOUNTING </a:t>
            </a:r>
            <a:r>
              <a:rPr lang="el-GR" altLang="el-GR" sz="2000" dirty="0"/>
              <a:t>και έδρα</a:t>
            </a:r>
            <a:r>
              <a:rPr lang="en-US" altLang="el-GR" sz="2000" dirty="0"/>
              <a:t> (</a:t>
            </a:r>
            <a:r>
              <a:rPr lang="en-US" altLang="el-GR" sz="2000" dirty="0" err="1"/>
              <a:t>loc</a:t>
            </a:r>
            <a:r>
              <a:rPr lang="en-US" altLang="el-GR" sz="2000" dirty="0"/>
              <a:t>) ATHENS.</a:t>
            </a:r>
            <a:r>
              <a:rPr lang="el-GR" altLang="el-GR" sz="2000" dirty="0"/>
              <a:t>  Ο πίνακας </a:t>
            </a:r>
            <a:r>
              <a:rPr lang="en-US" altLang="el-GR" sz="2000" dirty="0" err="1"/>
              <a:t>emp</a:t>
            </a:r>
            <a:r>
              <a:rPr lang="en-US" altLang="el-GR" sz="2000" dirty="0"/>
              <a:t> </a:t>
            </a:r>
            <a:r>
              <a:rPr lang="el-GR" altLang="el-GR" sz="2000" dirty="0"/>
              <a:t>έχει στήλες </a:t>
            </a:r>
            <a:r>
              <a:rPr lang="en-US" altLang="el-GR" sz="2000" dirty="0" err="1"/>
              <a:t>empno</a:t>
            </a:r>
            <a:r>
              <a:rPr lang="en-US" altLang="el-GR" sz="2000" dirty="0"/>
              <a:t>, </a:t>
            </a:r>
            <a:r>
              <a:rPr lang="en-US" altLang="el-GR" sz="2000" dirty="0" err="1"/>
              <a:t>ename</a:t>
            </a:r>
            <a:r>
              <a:rPr lang="en-US" altLang="el-GR" sz="2000" dirty="0"/>
              <a:t>, job, </a:t>
            </a:r>
            <a:r>
              <a:rPr lang="en-US" altLang="el-GR" sz="2000" dirty="0" err="1"/>
              <a:t>hiredate</a:t>
            </a:r>
            <a:r>
              <a:rPr lang="en-US" altLang="el-GR" sz="2000" dirty="0"/>
              <a:t>, </a:t>
            </a:r>
            <a:r>
              <a:rPr lang="en-US" altLang="el-GR" sz="2000" dirty="0" err="1"/>
              <a:t>mgr</a:t>
            </a:r>
            <a:r>
              <a:rPr lang="en-US" altLang="el-GR" sz="2000" dirty="0"/>
              <a:t>, </a:t>
            </a:r>
            <a:r>
              <a:rPr lang="en-US" altLang="el-GR" sz="2000" dirty="0" err="1"/>
              <a:t>sal</a:t>
            </a:r>
            <a:r>
              <a:rPr lang="en-US" altLang="el-GR" sz="2000" dirty="0"/>
              <a:t>, </a:t>
            </a:r>
            <a:r>
              <a:rPr lang="en-US" altLang="el-GR" sz="2000" dirty="0" err="1"/>
              <a:t>comm</a:t>
            </a:r>
            <a:r>
              <a:rPr lang="en-US" altLang="el-GR" sz="2000" dirty="0"/>
              <a:t>, </a:t>
            </a:r>
            <a:r>
              <a:rPr lang="en-US" altLang="el-GR" sz="2000" dirty="0" err="1"/>
              <a:t>deptno</a:t>
            </a:r>
            <a:r>
              <a:rPr lang="en-US" altLang="el-GR" sz="2000" dirty="0"/>
              <a:t> </a:t>
            </a:r>
            <a:r>
              <a:rPr lang="el-GR" altLang="el-GR" sz="2000" dirty="0"/>
              <a:t>και κάθε γραμμή του αποθηκεύει τα στοιχεία ενός υπαλλήλου</a:t>
            </a:r>
            <a:r>
              <a:rPr lang="en-US" altLang="el-GR" sz="2000" dirty="0"/>
              <a:t>. </a:t>
            </a:r>
            <a:r>
              <a:rPr lang="el-GR" altLang="el-GR" sz="2000" dirty="0"/>
              <a:t>Παρατηρήστε ότι οι δύο πίνακες είναι «συνδεδεμένοι» με τιμές των στηλών </a:t>
            </a:r>
            <a:r>
              <a:rPr lang="en-US" altLang="el-GR" sz="2000" dirty="0" err="1"/>
              <a:t>deptno</a:t>
            </a:r>
            <a:r>
              <a:rPr lang="en-US" altLang="el-GR" sz="2000" dirty="0"/>
              <a:t> </a:t>
            </a:r>
            <a:r>
              <a:rPr lang="el-GR" altLang="el-GR" sz="2000" dirty="0"/>
              <a:t>που περιλαμβάνουν.  Οι δύο πίνακες ανήκουν σε μία σχεσιακή βάση δεδομένων</a:t>
            </a:r>
            <a:r>
              <a:rPr lang="el-GR" altLang="el-GR" sz="2000" dirty="0" smtClean="0"/>
              <a:t>.</a:t>
            </a:r>
            <a:endParaRPr lang="el-GR" sz="2000" dirty="0"/>
          </a:p>
        </p:txBody>
      </p:sp>
      <p:sp>
        <p:nvSpPr>
          <p:cNvPr id="4" name="Rectangle 3"/>
          <p:cNvSpPr/>
          <p:nvPr/>
        </p:nvSpPr>
        <p:spPr>
          <a:xfrm>
            <a:off x="25200" y="4149080"/>
            <a:ext cx="1529266" cy="584775"/>
          </a:xfrm>
          <a:prstGeom prst="rect">
            <a:avLst/>
          </a:prstGeom>
        </p:spPr>
        <p:txBody>
          <a:bodyPr wrap="square">
            <a:spAutoFit/>
          </a:bodyPr>
          <a:lstStyle/>
          <a:p>
            <a:pPr algn="ctr"/>
            <a:r>
              <a:rPr lang="en-US" sz="1600" b="1" dirty="0" err="1">
                <a:latin typeface="+mn-lt"/>
              </a:rPr>
              <a:t>emp</a:t>
            </a:r>
            <a:r>
              <a:rPr lang="el-GR" sz="1600" b="1" dirty="0">
                <a:latin typeface="+mn-lt"/>
              </a:rPr>
              <a:t> (πίνακας υπαλλήλων)</a:t>
            </a:r>
          </a:p>
        </p:txBody>
      </p:sp>
      <p:graphicFrame>
        <p:nvGraphicFramePr>
          <p:cNvPr id="5" name="Table 4"/>
          <p:cNvGraphicFramePr>
            <a:graphicFrameLocks noGrp="1"/>
          </p:cNvGraphicFramePr>
          <p:nvPr>
            <p:extLst>
              <p:ext uri="{D42A27DB-BD31-4B8C-83A1-F6EECF244321}">
                <p14:modId xmlns:p14="http://schemas.microsoft.com/office/powerpoint/2010/main" val="1125695933"/>
              </p:ext>
            </p:extLst>
          </p:nvPr>
        </p:nvGraphicFramePr>
        <p:xfrm>
          <a:off x="1528071" y="3861048"/>
          <a:ext cx="7200800" cy="1219200"/>
        </p:xfrm>
        <a:graphic>
          <a:graphicData uri="http://schemas.openxmlformats.org/drawingml/2006/table">
            <a:tbl>
              <a:tblPr firstRow="1">
                <a:tableStyleId>{5C22544A-7EE6-4342-B048-85BDC9FD1C3A}</a:tableStyleId>
              </a:tblPr>
              <a:tblGrid>
                <a:gridCol w="864096"/>
                <a:gridCol w="936104"/>
                <a:gridCol w="1531761"/>
                <a:gridCol w="916511"/>
                <a:gridCol w="576064"/>
                <a:gridCol w="792088"/>
                <a:gridCol w="800089"/>
                <a:gridCol w="784087"/>
              </a:tblGrid>
              <a:tr h="0">
                <a:tc>
                  <a:txBody>
                    <a:bodyPr/>
                    <a:lstStyle/>
                    <a:p>
                      <a:pPr>
                        <a:spcAft>
                          <a:spcPts val="0"/>
                        </a:spcAft>
                      </a:pPr>
                      <a:r>
                        <a:rPr lang="en-US" sz="1600" dirty="0" err="1">
                          <a:effectLst/>
                        </a:rPr>
                        <a:t>Empno</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Ename</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a:effectLst/>
                        </a:rPr>
                        <a:t>Job</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Hiredate</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Mgr</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a:effectLst/>
                        </a:rPr>
                        <a:t>Sal</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Comm</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Deptno</a:t>
                      </a:r>
                      <a:endParaRPr lang="el-GR" sz="2000" dirty="0">
                        <a:effectLst/>
                        <a:latin typeface="Courier New"/>
                        <a:ea typeface="Times New Roman"/>
                        <a:cs typeface="Times New Roman"/>
                      </a:endParaRPr>
                    </a:p>
                  </a:txBody>
                  <a:tcPr marL="68580" marR="68580" marT="0" marB="0">
                    <a:solidFill>
                      <a:srgbClr val="004B82"/>
                    </a:solidFill>
                  </a:tcPr>
                </a:tc>
              </a:tr>
              <a:tr h="85090">
                <a:tc>
                  <a:txBody>
                    <a:bodyPr/>
                    <a:lstStyle/>
                    <a:p>
                      <a:pPr>
                        <a:spcAft>
                          <a:spcPts val="0"/>
                        </a:spcAft>
                      </a:pPr>
                      <a:r>
                        <a:rPr lang="en-US" sz="1600" dirty="0">
                          <a:effectLst/>
                        </a:rPr>
                        <a:t>10</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CODD</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ANALYST</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1/1/89</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15</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3000</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a:effectLst/>
                        </a:rPr>
                        <a:t> </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10</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n-US" sz="1600" dirty="0">
                          <a:effectLst/>
                        </a:rPr>
                        <a:t>15</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a:effectLst/>
                        </a:rPr>
                        <a:t>ELMASRI</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ANALYST</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2/5/95</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15</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a:effectLst/>
                        </a:rPr>
                        <a:t>1200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150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10</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n-US" sz="1600">
                          <a:effectLst/>
                        </a:rPr>
                        <a:t>20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NAVATHE</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SALESMAN</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a:effectLst/>
                        </a:rPr>
                        <a:t>7/7/77</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2000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 </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20</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n-US" sz="1600" dirty="0">
                          <a:effectLst/>
                        </a:rPr>
                        <a:t>30</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a:effectLst/>
                        </a:rPr>
                        <a:t>DATE</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PROGRAMMER</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4/5/04</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a:effectLst/>
                        </a:rPr>
                        <a:t>15</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1800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200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10</a:t>
                      </a:r>
                      <a:endParaRPr lang="el-GR" sz="2000" dirty="0">
                        <a:effectLst/>
                        <a:latin typeface="Courier New"/>
                        <a:ea typeface="Times New Roman"/>
                        <a:cs typeface="Times New Roman"/>
                      </a:endParaRPr>
                    </a:p>
                  </a:txBody>
                  <a:tcPr marL="68580" marR="68580" marT="0" marB="0"/>
                </a:tc>
              </a:tr>
            </a:tbl>
          </a:graphicData>
        </a:graphic>
      </p:graphicFrame>
      <p:sp>
        <p:nvSpPr>
          <p:cNvPr id="6" name="Rectangle 5"/>
          <p:cNvSpPr/>
          <p:nvPr/>
        </p:nvSpPr>
        <p:spPr>
          <a:xfrm>
            <a:off x="-37074" y="5661248"/>
            <a:ext cx="1653813" cy="584775"/>
          </a:xfrm>
          <a:prstGeom prst="rect">
            <a:avLst/>
          </a:prstGeom>
        </p:spPr>
        <p:txBody>
          <a:bodyPr wrap="square">
            <a:spAutoFit/>
          </a:bodyPr>
          <a:lstStyle/>
          <a:p>
            <a:pPr algn="ctr"/>
            <a:r>
              <a:rPr lang="en-US" sz="1600" b="1" dirty="0" err="1">
                <a:latin typeface="+mn-lt"/>
              </a:rPr>
              <a:t>dept</a:t>
            </a:r>
            <a:r>
              <a:rPr lang="el-GR" sz="1600" b="1" dirty="0">
                <a:latin typeface="+mn-lt"/>
              </a:rPr>
              <a:t> (πίνακας τμημάτων)</a:t>
            </a:r>
          </a:p>
        </p:txBody>
      </p:sp>
      <p:graphicFrame>
        <p:nvGraphicFramePr>
          <p:cNvPr id="7" name="Table 6"/>
          <p:cNvGraphicFramePr>
            <a:graphicFrameLocks noGrp="1"/>
          </p:cNvGraphicFramePr>
          <p:nvPr>
            <p:extLst>
              <p:ext uri="{D42A27DB-BD31-4B8C-83A1-F6EECF244321}">
                <p14:modId xmlns:p14="http://schemas.microsoft.com/office/powerpoint/2010/main" val="1354969670"/>
              </p:ext>
            </p:extLst>
          </p:nvPr>
        </p:nvGraphicFramePr>
        <p:xfrm>
          <a:off x="1511780" y="5301208"/>
          <a:ext cx="5112568" cy="1219200"/>
        </p:xfrm>
        <a:graphic>
          <a:graphicData uri="http://schemas.openxmlformats.org/drawingml/2006/table">
            <a:tbl>
              <a:tblPr firstRow="1">
                <a:tableStyleId>{5C22544A-7EE6-4342-B048-85BDC9FD1C3A}</a:tableStyleId>
              </a:tblPr>
              <a:tblGrid>
                <a:gridCol w="1397553"/>
                <a:gridCol w="2122866"/>
                <a:gridCol w="1592149"/>
              </a:tblGrid>
              <a:tr h="0">
                <a:tc>
                  <a:txBody>
                    <a:bodyPr/>
                    <a:lstStyle/>
                    <a:p>
                      <a:pPr>
                        <a:spcAft>
                          <a:spcPts val="0"/>
                        </a:spcAft>
                      </a:pPr>
                      <a:r>
                        <a:rPr lang="en-US" sz="1600" dirty="0" err="1">
                          <a:effectLst/>
                        </a:rPr>
                        <a:t>Deptno</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Dname</a:t>
                      </a:r>
                      <a:endParaRPr lang="el-GR" sz="2000" dirty="0">
                        <a:effectLst/>
                        <a:latin typeface="Courier New"/>
                        <a:ea typeface="Times New Roman"/>
                        <a:cs typeface="Times New Roman"/>
                      </a:endParaRPr>
                    </a:p>
                  </a:txBody>
                  <a:tcPr marL="68580" marR="68580" marT="0" marB="0">
                    <a:solidFill>
                      <a:srgbClr val="004B82"/>
                    </a:solidFill>
                  </a:tcPr>
                </a:tc>
                <a:tc>
                  <a:txBody>
                    <a:bodyPr/>
                    <a:lstStyle/>
                    <a:p>
                      <a:pPr>
                        <a:spcAft>
                          <a:spcPts val="0"/>
                        </a:spcAft>
                      </a:pPr>
                      <a:r>
                        <a:rPr lang="en-US" sz="1600" dirty="0" err="1">
                          <a:effectLst/>
                        </a:rPr>
                        <a:t>Loc</a:t>
                      </a:r>
                      <a:endParaRPr lang="el-GR" sz="2000" dirty="0">
                        <a:effectLst/>
                        <a:latin typeface="Courier New"/>
                        <a:ea typeface="Times New Roman"/>
                        <a:cs typeface="Times New Roman"/>
                      </a:endParaRPr>
                    </a:p>
                  </a:txBody>
                  <a:tcPr marL="68580" marR="68580" marT="0" marB="0">
                    <a:solidFill>
                      <a:srgbClr val="004B82"/>
                    </a:solidFill>
                  </a:tcPr>
                </a:tc>
              </a:tr>
              <a:tr h="0">
                <a:tc>
                  <a:txBody>
                    <a:bodyPr/>
                    <a:lstStyle/>
                    <a:p>
                      <a:pPr>
                        <a:spcAft>
                          <a:spcPts val="0"/>
                        </a:spcAft>
                      </a:pPr>
                      <a:r>
                        <a:rPr lang="en-US" sz="1600">
                          <a:effectLst/>
                        </a:rPr>
                        <a:t>10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ACCOUNTING</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ATHENS</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n-US" sz="1600">
                          <a:effectLst/>
                        </a:rPr>
                        <a:t>20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SALES</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LONDON</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l-GR" sz="1600">
                          <a:effectLst/>
                        </a:rPr>
                        <a:t>30</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RESEARCH</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a:effectLst/>
                        </a:rPr>
                        <a:t>ATHENS</a:t>
                      </a:r>
                      <a:endParaRPr lang="el-GR" sz="2000">
                        <a:effectLst/>
                        <a:latin typeface="Courier New"/>
                        <a:ea typeface="Times New Roman"/>
                        <a:cs typeface="Times New Roman"/>
                      </a:endParaRPr>
                    </a:p>
                  </a:txBody>
                  <a:tcPr marL="68580" marR="68580" marT="0" marB="0"/>
                </a:tc>
              </a:tr>
              <a:tr h="0">
                <a:tc>
                  <a:txBody>
                    <a:bodyPr/>
                    <a:lstStyle/>
                    <a:p>
                      <a:pPr>
                        <a:spcAft>
                          <a:spcPts val="0"/>
                        </a:spcAft>
                      </a:pPr>
                      <a:r>
                        <a:rPr lang="el-GR" sz="1600" dirty="0">
                          <a:effectLst/>
                        </a:rPr>
                        <a:t>40</a:t>
                      </a:r>
                      <a:endParaRPr lang="el-GR" sz="2000" dirty="0">
                        <a:effectLst/>
                        <a:latin typeface="Courier New"/>
                        <a:ea typeface="Times New Roman"/>
                        <a:cs typeface="Times New Roman"/>
                      </a:endParaRPr>
                    </a:p>
                  </a:txBody>
                  <a:tcPr marL="68580" marR="68580" marT="0" marB="0"/>
                </a:tc>
                <a:tc>
                  <a:txBody>
                    <a:bodyPr/>
                    <a:lstStyle/>
                    <a:p>
                      <a:pPr>
                        <a:spcAft>
                          <a:spcPts val="0"/>
                        </a:spcAft>
                      </a:pPr>
                      <a:r>
                        <a:rPr lang="en-US" sz="1600">
                          <a:effectLst/>
                        </a:rPr>
                        <a:t>PAYROLL</a:t>
                      </a:r>
                      <a:endParaRPr lang="el-GR" sz="2000">
                        <a:effectLst/>
                        <a:latin typeface="Courier New"/>
                        <a:ea typeface="Times New Roman"/>
                        <a:cs typeface="Times New Roman"/>
                      </a:endParaRPr>
                    </a:p>
                  </a:txBody>
                  <a:tcPr marL="68580" marR="68580" marT="0" marB="0"/>
                </a:tc>
                <a:tc>
                  <a:txBody>
                    <a:bodyPr/>
                    <a:lstStyle/>
                    <a:p>
                      <a:pPr>
                        <a:spcAft>
                          <a:spcPts val="0"/>
                        </a:spcAft>
                      </a:pPr>
                      <a:r>
                        <a:rPr lang="en-US" sz="1600" dirty="0">
                          <a:effectLst/>
                        </a:rPr>
                        <a:t>LONDON</a:t>
                      </a:r>
                      <a:endParaRPr lang="el-GR" sz="2000" dirty="0">
                        <a:effectLst/>
                        <a:latin typeface="Courier New"/>
                        <a:ea typeface="Times New Roman"/>
                        <a:cs typeface="Times New Roman"/>
                      </a:endParaRPr>
                    </a:p>
                  </a:txBody>
                  <a:tcPr marL="68580" marR="68580" marT="0" marB="0"/>
                </a:tc>
              </a:tr>
            </a:tbl>
          </a:graphicData>
        </a:graphic>
      </p:graphicFrame>
    </p:spTree>
    <p:extLst>
      <p:ext uri="{BB962C8B-B14F-4D97-AF65-F5344CB8AC3E}">
        <p14:creationId xmlns:p14="http://schemas.microsoft.com/office/powerpoint/2010/main" val="4320122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08720"/>
          </a:xfrm>
        </p:spPr>
        <p:txBody>
          <a:bodyPr>
            <a:normAutofit/>
          </a:bodyPr>
          <a:lstStyle/>
          <a:p>
            <a:r>
              <a:rPr lang="el-GR" sz="3600" dirty="0"/>
              <a:t> </a:t>
            </a:r>
            <a:r>
              <a:rPr lang="el-GR" sz="3600" dirty="0" smtClean="0"/>
              <a:t>Παράδειγμα</a:t>
            </a:r>
            <a:endParaRPr lang="el-GR" sz="3600" dirty="0"/>
          </a:p>
        </p:txBody>
      </p:sp>
      <p:graphicFrame>
        <p:nvGraphicFramePr>
          <p:cNvPr id="5" name="Table 4"/>
          <p:cNvGraphicFramePr>
            <a:graphicFrameLocks noGrp="1"/>
          </p:cNvGraphicFramePr>
          <p:nvPr>
            <p:extLst>
              <p:ext uri="{D42A27DB-BD31-4B8C-83A1-F6EECF244321}">
                <p14:modId xmlns:p14="http://schemas.microsoft.com/office/powerpoint/2010/main" val="3234856284"/>
              </p:ext>
            </p:extLst>
          </p:nvPr>
        </p:nvGraphicFramePr>
        <p:xfrm>
          <a:off x="107504" y="764704"/>
          <a:ext cx="6096000" cy="4023360"/>
        </p:xfrm>
        <a:graphic>
          <a:graphicData uri="http://schemas.openxmlformats.org/drawingml/2006/table">
            <a:tbl>
              <a:tblPr firstRow="1" bandRow="1">
                <a:tableStyleId>{5C22544A-7EE6-4342-B048-85BDC9FD1C3A}</a:tableStyleId>
              </a:tblPr>
              <a:tblGrid>
                <a:gridCol w="3048000"/>
                <a:gridCol w="3048000"/>
              </a:tblGrid>
              <a:tr h="3180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600" b="1" dirty="0" smtClean="0">
                          <a:solidFill>
                            <a:srgbClr val="FFFFFF"/>
                          </a:solidFill>
                          <a:latin typeface="+mn-lt"/>
                          <a:cs typeface="Arial" charset="0"/>
                        </a:rPr>
                        <a:t>Αριθμός Μητρώου Καθηγητή</a:t>
                      </a:r>
                      <a:endParaRPr lang="el-GR" sz="1600" dirty="0">
                        <a:latin typeface="+mn-lt"/>
                      </a:endParaRPr>
                    </a:p>
                  </a:txBody>
                  <a:tcPr>
                    <a:solidFill>
                      <a:srgbClr val="004B82"/>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altLang="el-GR" sz="1600" b="1" dirty="0" smtClean="0">
                          <a:solidFill>
                            <a:srgbClr val="FFFFFF"/>
                          </a:solidFill>
                          <a:latin typeface="+mn-lt"/>
                          <a:cs typeface="Arial" charset="0"/>
                        </a:rPr>
                        <a:t>Κωδικός μαθήματος</a:t>
                      </a:r>
                      <a:endParaRPr lang="el-GR" sz="1600" dirty="0">
                        <a:latin typeface="+mn-lt"/>
                      </a:endParaRPr>
                    </a:p>
                  </a:txBody>
                  <a:tcPr>
                    <a:solidFill>
                      <a:srgbClr val="004B82"/>
                    </a:solidFill>
                  </a:tcPr>
                </a:tc>
              </a:tr>
              <a:tr h="318080">
                <a:tc>
                  <a:txBody>
                    <a:bodyPr/>
                    <a:lstStyle/>
                    <a:p>
                      <a:r>
                        <a:rPr lang="el-GR" sz="1600" dirty="0" smtClean="0">
                          <a:latin typeface="+mn-lt"/>
                        </a:rPr>
                        <a:t>10</a:t>
                      </a:r>
                      <a:endParaRPr lang="el-GR" sz="1600" dirty="0">
                        <a:latin typeface="+mn-lt"/>
                      </a:endParaRPr>
                    </a:p>
                  </a:txBody>
                  <a:tcPr/>
                </a:tc>
                <a:tc>
                  <a:txBody>
                    <a:bodyPr/>
                    <a:lstStyle/>
                    <a:p>
                      <a:r>
                        <a:rPr lang="el-GR" sz="1600" dirty="0" smtClean="0">
                          <a:latin typeface="+mn-lt"/>
                        </a:rPr>
                        <a:t>Α1</a:t>
                      </a:r>
                      <a:endParaRPr lang="el-GR" sz="1600" dirty="0">
                        <a:latin typeface="+mn-lt"/>
                      </a:endParaRPr>
                    </a:p>
                  </a:txBody>
                  <a:tcPr/>
                </a:tc>
              </a:tr>
              <a:tr h="318080">
                <a:tc>
                  <a:txBody>
                    <a:bodyPr/>
                    <a:lstStyle/>
                    <a:p>
                      <a:r>
                        <a:rPr lang="el-GR" sz="1600" dirty="0" smtClean="0">
                          <a:latin typeface="+mn-lt"/>
                        </a:rPr>
                        <a:t>10</a:t>
                      </a:r>
                      <a:endParaRPr lang="el-GR" sz="1600" dirty="0">
                        <a:latin typeface="+mn-lt"/>
                      </a:endParaRPr>
                    </a:p>
                  </a:txBody>
                  <a:tcPr/>
                </a:tc>
                <a:tc>
                  <a:txBody>
                    <a:bodyPr/>
                    <a:lstStyle/>
                    <a:p>
                      <a:r>
                        <a:rPr lang="el-GR" sz="1600" dirty="0" smtClean="0">
                          <a:latin typeface="+mn-lt"/>
                        </a:rPr>
                        <a:t>Α5</a:t>
                      </a:r>
                      <a:endParaRPr lang="el-GR" sz="1600" dirty="0">
                        <a:latin typeface="+mn-lt"/>
                      </a:endParaRPr>
                    </a:p>
                  </a:txBody>
                  <a:tcPr/>
                </a:tc>
              </a:tr>
              <a:tr h="318080">
                <a:tc>
                  <a:txBody>
                    <a:bodyPr/>
                    <a:lstStyle/>
                    <a:p>
                      <a:r>
                        <a:rPr lang="el-GR" sz="1600" dirty="0" smtClean="0">
                          <a:latin typeface="+mn-lt"/>
                        </a:rPr>
                        <a:t>20</a:t>
                      </a:r>
                      <a:endParaRPr lang="el-GR" sz="1600" dirty="0">
                        <a:latin typeface="+mn-lt"/>
                      </a:endParaRPr>
                    </a:p>
                  </a:txBody>
                  <a:tcPr/>
                </a:tc>
                <a:tc>
                  <a:txBody>
                    <a:bodyPr/>
                    <a:lstStyle/>
                    <a:p>
                      <a:r>
                        <a:rPr lang="el-GR" sz="1600" dirty="0" smtClean="0">
                          <a:latin typeface="+mn-lt"/>
                        </a:rPr>
                        <a:t>Α8</a:t>
                      </a:r>
                      <a:endParaRPr lang="el-GR" sz="1600" dirty="0">
                        <a:latin typeface="+mn-lt"/>
                      </a:endParaRPr>
                    </a:p>
                  </a:txBody>
                  <a:tcPr/>
                </a:tc>
              </a:tr>
              <a:tr h="318080">
                <a:tc>
                  <a:txBody>
                    <a:bodyPr/>
                    <a:lstStyle/>
                    <a:p>
                      <a:r>
                        <a:rPr lang="el-GR" sz="1600" dirty="0" smtClean="0">
                          <a:latin typeface="+mn-lt"/>
                        </a:rPr>
                        <a:t>20</a:t>
                      </a:r>
                      <a:endParaRPr lang="el-GR" sz="1600" dirty="0">
                        <a:latin typeface="+mn-lt"/>
                      </a:endParaRPr>
                    </a:p>
                  </a:txBody>
                  <a:tcPr/>
                </a:tc>
                <a:tc>
                  <a:txBody>
                    <a:bodyPr/>
                    <a:lstStyle/>
                    <a:p>
                      <a:r>
                        <a:rPr lang="el-GR" sz="1600" dirty="0" smtClean="0">
                          <a:latin typeface="+mn-lt"/>
                        </a:rPr>
                        <a:t>Β5</a:t>
                      </a:r>
                      <a:endParaRPr lang="el-GR" sz="1600" dirty="0">
                        <a:latin typeface="+mn-lt"/>
                      </a:endParaRPr>
                    </a:p>
                  </a:txBody>
                  <a:tcPr/>
                </a:tc>
              </a:tr>
              <a:tr h="318080">
                <a:tc>
                  <a:txBody>
                    <a:bodyPr/>
                    <a:lstStyle/>
                    <a:p>
                      <a:r>
                        <a:rPr lang="el-GR" sz="1600" dirty="0" smtClean="0">
                          <a:latin typeface="+mn-lt"/>
                        </a:rPr>
                        <a:t>20</a:t>
                      </a:r>
                      <a:endParaRPr lang="el-GR" sz="1600" dirty="0">
                        <a:latin typeface="+mn-lt"/>
                      </a:endParaRPr>
                    </a:p>
                  </a:txBody>
                  <a:tcPr/>
                </a:tc>
                <a:tc>
                  <a:txBody>
                    <a:bodyPr/>
                    <a:lstStyle/>
                    <a:p>
                      <a:r>
                        <a:rPr lang="el-GR" sz="1600" dirty="0" smtClean="0">
                          <a:latin typeface="+mn-lt"/>
                        </a:rPr>
                        <a:t>Γ1</a:t>
                      </a:r>
                      <a:endParaRPr lang="el-GR" sz="1600" dirty="0">
                        <a:latin typeface="+mn-lt"/>
                      </a:endParaRPr>
                    </a:p>
                  </a:txBody>
                  <a:tcPr/>
                </a:tc>
              </a:tr>
              <a:tr h="318080">
                <a:tc>
                  <a:txBody>
                    <a:bodyPr/>
                    <a:lstStyle/>
                    <a:p>
                      <a:r>
                        <a:rPr lang="el-GR" sz="1600" dirty="0" smtClean="0">
                          <a:latin typeface="+mn-lt"/>
                        </a:rPr>
                        <a:t>30</a:t>
                      </a:r>
                      <a:endParaRPr lang="el-GR" sz="1600" dirty="0">
                        <a:latin typeface="+mn-lt"/>
                      </a:endParaRPr>
                    </a:p>
                  </a:txBody>
                  <a:tcPr/>
                </a:tc>
                <a:tc>
                  <a:txBody>
                    <a:bodyPr/>
                    <a:lstStyle/>
                    <a:p>
                      <a:r>
                        <a:rPr lang="el-GR" sz="1600" dirty="0" smtClean="0">
                          <a:latin typeface="+mn-lt"/>
                        </a:rPr>
                        <a:t>Α4</a:t>
                      </a:r>
                      <a:endParaRPr lang="el-GR" sz="1600" dirty="0">
                        <a:latin typeface="+mn-lt"/>
                      </a:endParaRPr>
                    </a:p>
                  </a:txBody>
                  <a:tcPr/>
                </a:tc>
              </a:tr>
              <a:tr h="318080">
                <a:tc>
                  <a:txBody>
                    <a:bodyPr/>
                    <a:lstStyle/>
                    <a:p>
                      <a:r>
                        <a:rPr lang="el-GR" sz="1600" dirty="0" smtClean="0">
                          <a:latin typeface="+mn-lt"/>
                        </a:rPr>
                        <a:t>30</a:t>
                      </a:r>
                      <a:endParaRPr lang="el-GR" sz="1600" dirty="0">
                        <a:latin typeface="+mn-lt"/>
                      </a:endParaRPr>
                    </a:p>
                  </a:txBody>
                  <a:tcPr/>
                </a:tc>
                <a:tc>
                  <a:txBody>
                    <a:bodyPr/>
                    <a:lstStyle/>
                    <a:p>
                      <a:r>
                        <a:rPr lang="el-GR" sz="1600" dirty="0" smtClean="0">
                          <a:latin typeface="+mn-lt"/>
                        </a:rPr>
                        <a:t>Β2</a:t>
                      </a:r>
                      <a:endParaRPr lang="el-GR" sz="1600" dirty="0">
                        <a:latin typeface="+mn-lt"/>
                      </a:endParaRPr>
                    </a:p>
                  </a:txBody>
                  <a:tcPr/>
                </a:tc>
              </a:tr>
              <a:tr h="318080">
                <a:tc>
                  <a:txBody>
                    <a:bodyPr/>
                    <a:lstStyle/>
                    <a:p>
                      <a:r>
                        <a:rPr lang="el-GR" sz="1600" dirty="0" smtClean="0">
                          <a:latin typeface="+mn-lt"/>
                        </a:rPr>
                        <a:t>40</a:t>
                      </a:r>
                      <a:endParaRPr lang="el-GR" sz="1600" dirty="0">
                        <a:latin typeface="+mn-lt"/>
                      </a:endParaRPr>
                    </a:p>
                  </a:txBody>
                  <a:tcPr/>
                </a:tc>
                <a:tc>
                  <a:txBody>
                    <a:bodyPr/>
                    <a:lstStyle/>
                    <a:p>
                      <a:r>
                        <a:rPr lang="el-GR" sz="1600" dirty="0" smtClean="0">
                          <a:latin typeface="+mn-lt"/>
                        </a:rPr>
                        <a:t>Γ3</a:t>
                      </a:r>
                      <a:endParaRPr lang="el-GR" sz="1600" dirty="0">
                        <a:latin typeface="+mn-lt"/>
                      </a:endParaRPr>
                    </a:p>
                  </a:txBody>
                  <a:tcPr/>
                </a:tc>
              </a:tr>
              <a:tr h="318080">
                <a:tc>
                  <a:txBody>
                    <a:bodyPr/>
                    <a:lstStyle/>
                    <a:p>
                      <a:r>
                        <a:rPr lang="el-GR" sz="1600" dirty="0" smtClean="0">
                          <a:latin typeface="+mn-lt"/>
                        </a:rPr>
                        <a:t>40</a:t>
                      </a:r>
                      <a:endParaRPr lang="el-GR" sz="1600" dirty="0">
                        <a:latin typeface="+mn-lt"/>
                      </a:endParaRPr>
                    </a:p>
                  </a:txBody>
                  <a:tcPr/>
                </a:tc>
                <a:tc>
                  <a:txBody>
                    <a:bodyPr/>
                    <a:lstStyle/>
                    <a:p>
                      <a:r>
                        <a:rPr lang="el-GR" sz="1600" dirty="0" smtClean="0">
                          <a:latin typeface="+mn-lt"/>
                        </a:rPr>
                        <a:t>Γ7</a:t>
                      </a:r>
                      <a:endParaRPr lang="el-GR" sz="1600" dirty="0">
                        <a:latin typeface="+mn-lt"/>
                      </a:endParaRPr>
                    </a:p>
                  </a:txBody>
                  <a:tcPr/>
                </a:tc>
              </a:tr>
              <a:tr h="318080">
                <a:tc>
                  <a:txBody>
                    <a:bodyPr/>
                    <a:lstStyle/>
                    <a:p>
                      <a:r>
                        <a:rPr lang="el-GR" sz="1600" dirty="0" smtClean="0">
                          <a:latin typeface="+mn-lt"/>
                        </a:rPr>
                        <a:t>50</a:t>
                      </a:r>
                      <a:endParaRPr lang="el-GR" sz="1600" dirty="0">
                        <a:latin typeface="+mn-lt"/>
                      </a:endParaRPr>
                    </a:p>
                  </a:txBody>
                  <a:tcPr/>
                </a:tc>
                <a:tc>
                  <a:txBody>
                    <a:bodyPr/>
                    <a:lstStyle/>
                    <a:p>
                      <a:r>
                        <a:rPr lang="el-GR" sz="1600" dirty="0" smtClean="0">
                          <a:latin typeface="+mn-lt"/>
                        </a:rPr>
                        <a:t>Γ6</a:t>
                      </a:r>
                      <a:endParaRPr lang="el-GR" sz="1600" dirty="0">
                        <a:latin typeface="+mn-lt"/>
                      </a:endParaRPr>
                    </a:p>
                  </a:txBody>
                  <a:tcPr/>
                </a:tc>
              </a:tr>
              <a:tr h="318080">
                <a:tc>
                  <a:txBody>
                    <a:bodyPr/>
                    <a:lstStyle/>
                    <a:p>
                      <a:r>
                        <a:rPr lang="el-GR" sz="1600" dirty="0" smtClean="0">
                          <a:latin typeface="+mn-lt"/>
                        </a:rPr>
                        <a:t>50</a:t>
                      </a:r>
                      <a:endParaRPr lang="el-GR" sz="1600" dirty="0">
                        <a:latin typeface="+mn-lt"/>
                      </a:endParaRPr>
                    </a:p>
                  </a:txBody>
                  <a:tcPr/>
                </a:tc>
                <a:tc>
                  <a:txBody>
                    <a:bodyPr/>
                    <a:lstStyle/>
                    <a:p>
                      <a:r>
                        <a:rPr lang="el-GR" sz="1600" dirty="0" smtClean="0">
                          <a:latin typeface="+mn-lt"/>
                        </a:rPr>
                        <a:t>Α3</a:t>
                      </a:r>
                      <a:endParaRPr lang="el-GR" sz="1600" dirty="0">
                        <a:latin typeface="+mn-lt"/>
                      </a:endParaRPr>
                    </a:p>
                  </a:txBody>
                  <a:tcPr/>
                </a:tc>
              </a:tr>
            </a:tbl>
          </a:graphicData>
        </a:graphic>
      </p:graphicFrame>
      <p:graphicFrame>
        <p:nvGraphicFramePr>
          <p:cNvPr id="6" name="Table 5"/>
          <p:cNvGraphicFramePr>
            <a:graphicFrameLocks noGrp="1"/>
          </p:cNvGraphicFramePr>
          <p:nvPr>
            <p:extLst>
              <p:ext uri="{D42A27DB-BD31-4B8C-83A1-F6EECF244321}">
                <p14:modId xmlns:p14="http://schemas.microsoft.com/office/powerpoint/2010/main" val="1046479056"/>
              </p:ext>
            </p:extLst>
          </p:nvPr>
        </p:nvGraphicFramePr>
        <p:xfrm>
          <a:off x="991472" y="4846320"/>
          <a:ext cx="8136904" cy="2011680"/>
        </p:xfrm>
        <a:graphic>
          <a:graphicData uri="http://schemas.openxmlformats.org/drawingml/2006/table">
            <a:tbl>
              <a:tblPr firstRow="1" bandRow="1">
                <a:tableStyleId>{5C22544A-7EE6-4342-B048-85BDC9FD1C3A}</a:tableStyleId>
              </a:tblPr>
              <a:tblGrid>
                <a:gridCol w="1906560"/>
                <a:gridCol w="1833231"/>
                <a:gridCol w="2166456"/>
                <a:gridCol w="2230657"/>
              </a:tblGrid>
              <a:tr h="323216">
                <a:tc>
                  <a:txBody>
                    <a:bodyPr/>
                    <a:lstStyle/>
                    <a:p>
                      <a:pPr algn="ctr" eaLnBrk="1" hangingPunct="1"/>
                      <a:r>
                        <a:rPr lang="el-GR" altLang="el-GR" sz="1600" b="1" dirty="0" smtClean="0">
                          <a:solidFill>
                            <a:srgbClr val="FFFFFF"/>
                          </a:solidFill>
                          <a:latin typeface="+mn-lt"/>
                          <a:cs typeface="Arial" charset="0"/>
                        </a:rPr>
                        <a:t>Επώνυμο Καθηγητή</a:t>
                      </a:r>
                      <a:endParaRPr lang="en-US" altLang="el-GR" sz="1600" dirty="0">
                        <a:latin typeface="+mn-lt"/>
                        <a:cs typeface="Times New Roman" pitchFamily="18" charset="0"/>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600" b="1" dirty="0" smtClean="0">
                          <a:solidFill>
                            <a:srgbClr val="FFFFFF"/>
                          </a:solidFill>
                          <a:latin typeface="+mn-lt"/>
                          <a:cs typeface="Arial" charset="0"/>
                        </a:rPr>
                        <a:t>Όνομα Καθηγητή</a:t>
                      </a:r>
                      <a:endParaRPr lang="el-GR" sz="16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600" b="1" dirty="0" smtClean="0">
                          <a:solidFill>
                            <a:srgbClr val="FFFFFF"/>
                          </a:solidFill>
                          <a:latin typeface="+mn-lt"/>
                          <a:cs typeface="Arial" charset="0"/>
                        </a:rPr>
                        <a:t>Διεύθυνση Καθηγητή</a:t>
                      </a:r>
                      <a:endParaRPr lang="el-GR" sz="16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600" b="1" dirty="0" smtClean="0">
                          <a:solidFill>
                            <a:srgbClr val="FFFFFF"/>
                          </a:solidFill>
                          <a:latin typeface="+mn-lt"/>
                          <a:cs typeface="Arial" charset="0"/>
                        </a:rPr>
                        <a:t>Αριθμός Μητρώου Καθ</a:t>
                      </a:r>
                      <a:r>
                        <a:rPr lang="en-US" altLang="el-GR" sz="1600" b="1" dirty="0" smtClean="0">
                          <a:solidFill>
                            <a:srgbClr val="FFFFFF"/>
                          </a:solidFill>
                          <a:latin typeface="+mn-lt"/>
                          <a:cs typeface="Arial" charset="0"/>
                        </a:rPr>
                        <a:t>.</a:t>
                      </a:r>
                      <a:endParaRPr lang="el-GR" sz="1600" dirty="0">
                        <a:latin typeface="+mn-lt"/>
                      </a:endParaRPr>
                    </a:p>
                  </a:txBody>
                  <a:tcPr>
                    <a:solidFill>
                      <a:srgbClr val="004B82"/>
                    </a:solidFill>
                  </a:tcPr>
                </a:tc>
              </a:tr>
              <a:tr h="323216">
                <a:tc>
                  <a:txBody>
                    <a:bodyPr/>
                    <a:lstStyle/>
                    <a:p>
                      <a:pPr algn="l" eaLnBrk="1" hangingPunct="1"/>
                      <a:r>
                        <a:rPr lang="en-US" altLang="el-GR" sz="1600" dirty="0" err="1" smtClean="0">
                          <a:latin typeface="+mn-lt"/>
                          <a:cs typeface="Arial" charset="0"/>
                        </a:rPr>
                        <a:t>Codd</a:t>
                      </a:r>
                      <a:endParaRPr lang="el-GR" sz="1600" dirty="0">
                        <a:latin typeface="+mn-lt"/>
                      </a:endParaRPr>
                    </a:p>
                  </a:txBody>
                  <a:tcPr/>
                </a:tc>
                <a:tc>
                  <a:txBody>
                    <a:bodyPr/>
                    <a:lstStyle/>
                    <a:p>
                      <a:r>
                        <a:rPr lang="en-US" altLang="el-GR" sz="1600" dirty="0" smtClean="0">
                          <a:latin typeface="+mn-lt"/>
                          <a:cs typeface="Arial" charset="0"/>
                        </a:rPr>
                        <a:t>Ted</a:t>
                      </a:r>
                      <a:endParaRPr lang="el-GR" sz="1600" dirty="0">
                        <a:latin typeface="+mn-lt"/>
                      </a:endParaRPr>
                    </a:p>
                  </a:txBody>
                  <a:tcPr/>
                </a:tc>
                <a:tc>
                  <a:txBody>
                    <a:bodyPr/>
                    <a:lstStyle/>
                    <a:p>
                      <a:r>
                        <a:rPr lang="en-US" altLang="el-GR" sz="1600" dirty="0" smtClean="0">
                          <a:latin typeface="+mn-lt"/>
                          <a:cs typeface="Arial" charset="0"/>
                        </a:rPr>
                        <a:t>Mass</a:t>
                      </a:r>
                      <a:r>
                        <a:rPr lang="el-GR" altLang="el-GR" sz="1600" dirty="0" smtClean="0">
                          <a:latin typeface="+mn-lt"/>
                          <a:cs typeface="Arial" charset="0"/>
                        </a:rPr>
                        <a:t>.</a:t>
                      </a:r>
                      <a:endParaRPr lang="el-GR" sz="1600" dirty="0">
                        <a:latin typeface="+mn-lt"/>
                      </a:endParaRPr>
                    </a:p>
                  </a:txBody>
                  <a:tcPr/>
                </a:tc>
                <a:tc>
                  <a:txBody>
                    <a:bodyPr/>
                    <a:lstStyle/>
                    <a:p>
                      <a:r>
                        <a:rPr lang="el-GR" sz="1600" dirty="0" smtClean="0">
                          <a:latin typeface="+mn-lt"/>
                        </a:rPr>
                        <a:t>10</a:t>
                      </a:r>
                      <a:endParaRPr lang="el-GR" sz="1600" dirty="0">
                        <a:latin typeface="+mn-lt"/>
                      </a:endParaRPr>
                    </a:p>
                  </a:txBody>
                  <a:tcPr/>
                </a:tc>
              </a:tr>
              <a:tr h="323216">
                <a:tc>
                  <a:txBody>
                    <a:bodyPr/>
                    <a:lstStyle/>
                    <a:p>
                      <a:r>
                        <a:rPr lang="en-US" altLang="el-GR" sz="1600" dirty="0" smtClean="0">
                          <a:latin typeface="+mn-lt"/>
                          <a:cs typeface="Arial" charset="0"/>
                        </a:rPr>
                        <a:t>Ullman</a:t>
                      </a:r>
                      <a:endParaRPr lang="el-GR" sz="1600" dirty="0">
                        <a:latin typeface="+mn-lt"/>
                      </a:endParaRPr>
                    </a:p>
                  </a:txBody>
                  <a:tcPr/>
                </a:tc>
                <a:tc>
                  <a:txBody>
                    <a:bodyPr/>
                    <a:lstStyle/>
                    <a:p>
                      <a:r>
                        <a:rPr lang="en-US" altLang="el-GR" sz="1600" dirty="0" smtClean="0">
                          <a:latin typeface="+mn-lt"/>
                          <a:cs typeface="Arial" charset="0"/>
                        </a:rPr>
                        <a:t>Jeffrey</a:t>
                      </a:r>
                      <a:endParaRPr lang="el-GR" sz="1600" dirty="0">
                        <a:latin typeface="+mn-lt"/>
                      </a:endParaRPr>
                    </a:p>
                  </a:txBody>
                  <a:tcPr/>
                </a:tc>
                <a:tc>
                  <a:txBody>
                    <a:bodyPr/>
                    <a:lstStyle/>
                    <a:p>
                      <a:r>
                        <a:rPr lang="en-US" altLang="el-GR" sz="1600" dirty="0" err="1" smtClean="0">
                          <a:latin typeface="+mn-lt"/>
                          <a:cs typeface="Arial" charset="0"/>
                        </a:rPr>
                        <a:t>Calif</a:t>
                      </a:r>
                      <a:r>
                        <a:rPr lang="el-GR" altLang="el-GR" sz="1600" dirty="0" smtClean="0">
                          <a:latin typeface="+mn-lt"/>
                          <a:cs typeface="Arial" charset="0"/>
                        </a:rPr>
                        <a:t>.</a:t>
                      </a:r>
                      <a:endParaRPr lang="el-GR" sz="1600" dirty="0">
                        <a:latin typeface="+mn-lt"/>
                      </a:endParaRPr>
                    </a:p>
                  </a:txBody>
                  <a:tcPr/>
                </a:tc>
                <a:tc>
                  <a:txBody>
                    <a:bodyPr/>
                    <a:lstStyle/>
                    <a:p>
                      <a:r>
                        <a:rPr lang="el-GR" sz="1600" dirty="0" smtClean="0">
                          <a:latin typeface="+mn-lt"/>
                        </a:rPr>
                        <a:t>20</a:t>
                      </a:r>
                      <a:endParaRPr lang="el-GR" sz="1600" dirty="0">
                        <a:latin typeface="+mn-lt"/>
                      </a:endParaRPr>
                    </a:p>
                  </a:txBody>
                  <a:tcPr/>
                </a:tc>
              </a:tr>
              <a:tr h="323216">
                <a:tc>
                  <a:txBody>
                    <a:bodyPr/>
                    <a:lstStyle/>
                    <a:p>
                      <a:r>
                        <a:rPr lang="en-US" altLang="el-GR" sz="1600" dirty="0" err="1" smtClean="0">
                          <a:latin typeface="+mn-lt"/>
                          <a:cs typeface="Arial" charset="0"/>
                        </a:rPr>
                        <a:t>Widom</a:t>
                      </a:r>
                      <a:endParaRPr lang="el-GR" sz="1600" dirty="0">
                        <a:latin typeface="+mn-lt"/>
                      </a:endParaRPr>
                    </a:p>
                  </a:txBody>
                  <a:tcPr/>
                </a:tc>
                <a:tc>
                  <a:txBody>
                    <a:bodyPr/>
                    <a:lstStyle/>
                    <a:p>
                      <a:r>
                        <a:rPr lang="fr-FR" altLang="el-GR" sz="1600" dirty="0" smtClean="0">
                          <a:latin typeface="+mn-lt"/>
                          <a:cs typeface="Arial" charset="0"/>
                        </a:rPr>
                        <a:t>Jennifer</a:t>
                      </a:r>
                      <a:endParaRPr lang="el-GR" sz="16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600" dirty="0" err="1" smtClean="0">
                          <a:latin typeface="+mn-lt"/>
                          <a:cs typeface="Arial" charset="0"/>
                        </a:rPr>
                        <a:t>Calif</a:t>
                      </a:r>
                      <a:r>
                        <a:rPr lang="fr-FR" altLang="el-GR" sz="1600" dirty="0" smtClean="0">
                          <a:latin typeface="+mn-lt"/>
                          <a:cs typeface="Arial" charset="0"/>
                        </a:rPr>
                        <a:t>.</a:t>
                      </a:r>
                      <a:endParaRPr lang="el-GR" sz="1600" dirty="0">
                        <a:latin typeface="+mn-lt"/>
                      </a:endParaRPr>
                    </a:p>
                  </a:txBody>
                  <a:tcPr/>
                </a:tc>
                <a:tc>
                  <a:txBody>
                    <a:bodyPr/>
                    <a:lstStyle/>
                    <a:p>
                      <a:r>
                        <a:rPr lang="el-GR" sz="1600" dirty="0" smtClean="0">
                          <a:latin typeface="+mn-lt"/>
                        </a:rPr>
                        <a:t>30</a:t>
                      </a:r>
                      <a:endParaRPr lang="el-GR" sz="1600" dirty="0">
                        <a:latin typeface="+mn-lt"/>
                      </a:endParaRPr>
                    </a:p>
                  </a:txBody>
                  <a:tcPr/>
                </a:tc>
              </a:tr>
              <a:tr h="32321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600" dirty="0" err="1" smtClean="0">
                          <a:latin typeface="+mn-lt"/>
                          <a:cs typeface="Arial" charset="0"/>
                        </a:rPr>
                        <a:t>Elmasri</a:t>
                      </a:r>
                      <a:endParaRPr lang="el-GR" sz="1600" dirty="0">
                        <a:latin typeface="+mn-lt"/>
                      </a:endParaRPr>
                    </a:p>
                  </a:txBody>
                  <a:tcPr/>
                </a:tc>
                <a:tc>
                  <a:txBody>
                    <a:bodyPr/>
                    <a:lstStyle/>
                    <a:p>
                      <a:r>
                        <a:rPr lang="en-US" altLang="el-GR" sz="1600" dirty="0" err="1" smtClean="0">
                          <a:latin typeface="+mn-lt"/>
                          <a:cs typeface="Arial" charset="0"/>
                        </a:rPr>
                        <a:t>Ramez</a:t>
                      </a:r>
                      <a:endParaRPr lang="el-GR" sz="16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600" dirty="0" smtClean="0">
                          <a:latin typeface="+mn-lt"/>
                          <a:cs typeface="Arial" charset="0"/>
                        </a:rPr>
                        <a:t>Mass.</a:t>
                      </a:r>
                      <a:endParaRPr lang="el-GR" sz="1600" dirty="0">
                        <a:latin typeface="+mn-lt"/>
                      </a:endParaRPr>
                    </a:p>
                  </a:txBody>
                  <a:tcPr/>
                </a:tc>
                <a:tc>
                  <a:txBody>
                    <a:bodyPr/>
                    <a:lstStyle/>
                    <a:p>
                      <a:r>
                        <a:rPr lang="el-GR" sz="1600" dirty="0" smtClean="0">
                          <a:latin typeface="+mn-lt"/>
                        </a:rPr>
                        <a:t>40</a:t>
                      </a:r>
                      <a:endParaRPr lang="el-GR" sz="1600" dirty="0">
                        <a:latin typeface="+mn-lt"/>
                      </a:endParaRPr>
                    </a:p>
                  </a:txBody>
                  <a:tcPr/>
                </a:tc>
              </a:tr>
              <a:tr h="323216">
                <a:tc>
                  <a:txBody>
                    <a:bodyPr/>
                    <a:lstStyle/>
                    <a:p>
                      <a:r>
                        <a:rPr lang="en-US" altLang="el-GR" sz="1600" dirty="0" err="1" smtClean="0">
                          <a:latin typeface="+mn-lt"/>
                          <a:cs typeface="Arial" charset="0"/>
                        </a:rPr>
                        <a:t>Navathe</a:t>
                      </a:r>
                      <a:endParaRPr lang="el-GR" sz="1600" dirty="0">
                        <a:latin typeface="+mn-lt"/>
                      </a:endParaRPr>
                    </a:p>
                  </a:txBody>
                  <a:tcPr/>
                </a:tc>
                <a:tc>
                  <a:txBody>
                    <a:bodyPr/>
                    <a:lstStyle/>
                    <a:p>
                      <a:r>
                        <a:rPr lang="en-US" altLang="el-GR" sz="1600" dirty="0" err="1" smtClean="0">
                          <a:latin typeface="+mn-lt"/>
                          <a:cs typeface="Arial" charset="0"/>
                        </a:rPr>
                        <a:t>Shamkant</a:t>
                      </a:r>
                      <a:endParaRPr lang="el-GR" sz="16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600" dirty="0" smtClean="0">
                          <a:latin typeface="+mn-lt"/>
                          <a:cs typeface="Arial" charset="0"/>
                        </a:rPr>
                        <a:t>Mass</a:t>
                      </a:r>
                      <a:r>
                        <a:rPr lang="el-GR" altLang="el-GR" sz="1600" dirty="0" smtClean="0">
                          <a:latin typeface="+mn-lt"/>
                          <a:cs typeface="Arial" charset="0"/>
                        </a:rPr>
                        <a:t>.</a:t>
                      </a:r>
                      <a:endParaRPr lang="el-GR" sz="1600" dirty="0">
                        <a:latin typeface="+mn-lt"/>
                      </a:endParaRPr>
                    </a:p>
                  </a:txBody>
                  <a:tcPr/>
                </a:tc>
                <a:tc>
                  <a:txBody>
                    <a:bodyPr/>
                    <a:lstStyle/>
                    <a:p>
                      <a:r>
                        <a:rPr lang="el-GR" sz="1600" dirty="0" smtClean="0">
                          <a:latin typeface="+mn-lt"/>
                        </a:rPr>
                        <a:t>50</a:t>
                      </a:r>
                      <a:endParaRPr lang="el-GR" sz="1600" dirty="0">
                        <a:latin typeface="+mn-lt"/>
                      </a:endParaRPr>
                    </a:p>
                  </a:txBody>
                  <a:tcPr/>
                </a:tc>
              </a:tr>
            </a:tbl>
          </a:graphicData>
        </a:graphic>
      </p:graphicFrame>
      <p:sp>
        <p:nvSpPr>
          <p:cNvPr id="7" name="Text Box 112"/>
          <p:cNvSpPr txBox="1">
            <a:spLocks noChangeArrowheads="1"/>
          </p:cNvSpPr>
          <p:nvPr/>
        </p:nvSpPr>
        <p:spPr bwMode="auto">
          <a:xfrm>
            <a:off x="6274060" y="782717"/>
            <a:ext cx="1944216"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50000"/>
              </a:spcBef>
            </a:pPr>
            <a:r>
              <a:rPr lang="el-GR" altLang="el-GR" sz="1800" dirty="0">
                <a:latin typeface="+mn-lt"/>
              </a:rPr>
              <a:t>Πίνακας </a:t>
            </a:r>
            <a:r>
              <a:rPr lang="el-GR" altLang="el-GR" sz="1800" dirty="0" smtClean="0">
                <a:latin typeface="+mn-lt"/>
              </a:rPr>
              <a:t>«Διδάσκει»</a:t>
            </a:r>
            <a:endParaRPr lang="el-GR" altLang="el-GR" sz="1800" dirty="0">
              <a:latin typeface="+mn-lt"/>
            </a:endParaRPr>
          </a:p>
        </p:txBody>
      </p:sp>
      <p:sp>
        <p:nvSpPr>
          <p:cNvPr id="8" name="Text Box 275"/>
          <p:cNvSpPr txBox="1">
            <a:spLocks noChangeArrowheads="1"/>
          </p:cNvSpPr>
          <p:nvPr/>
        </p:nvSpPr>
        <p:spPr bwMode="auto">
          <a:xfrm>
            <a:off x="7246168" y="4107718"/>
            <a:ext cx="18002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r" eaLnBrk="1" hangingPunct="1">
              <a:spcBef>
                <a:spcPct val="50000"/>
              </a:spcBef>
            </a:pPr>
            <a:r>
              <a:rPr lang="el-GR" altLang="el-GR" sz="1800" dirty="0">
                <a:latin typeface="+mn-lt"/>
              </a:rPr>
              <a:t>Πίνακας «Καθηγητή»</a:t>
            </a:r>
          </a:p>
        </p:txBody>
      </p:sp>
    </p:spTree>
    <p:extLst>
      <p:ext uri="{BB962C8B-B14F-4D97-AF65-F5344CB8AC3E}">
        <p14:creationId xmlns:p14="http://schemas.microsoft.com/office/powerpoint/2010/main" val="19591495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Τρεις θεμελιώδεις Πράξεις για τη διαχείριση βάσης              </a:t>
            </a:r>
            <a:r>
              <a:rPr lang="el-GR" sz="2800" dirty="0" smtClean="0"/>
              <a:t/>
            </a:r>
            <a:br>
              <a:rPr lang="el-GR" sz="2800" dirty="0" smtClean="0"/>
            </a:br>
            <a:r>
              <a:rPr lang="el-GR" sz="2800" dirty="0" smtClean="0"/>
              <a:t> </a:t>
            </a:r>
            <a:r>
              <a:rPr lang="el-GR" sz="2800" dirty="0" smtClean="0">
                <a:solidFill>
                  <a:srgbClr val="004B82"/>
                </a:solidFill>
              </a:rPr>
              <a:t>1η </a:t>
            </a:r>
            <a:r>
              <a:rPr lang="el-GR" sz="2800" dirty="0">
                <a:solidFill>
                  <a:srgbClr val="004B82"/>
                </a:solidFill>
              </a:rPr>
              <a:t>προσέγγιση – χρήση </a:t>
            </a:r>
            <a:r>
              <a:rPr lang="el-GR" sz="2800" dirty="0" smtClean="0">
                <a:solidFill>
                  <a:srgbClr val="004B82"/>
                </a:solidFill>
              </a:rPr>
              <a:t>SQL</a:t>
            </a:r>
            <a:endParaRPr lang="el-GR" sz="2800" dirty="0">
              <a:solidFill>
                <a:srgbClr val="004B82"/>
              </a:solidFill>
            </a:endParaRPr>
          </a:p>
        </p:txBody>
      </p:sp>
      <p:sp>
        <p:nvSpPr>
          <p:cNvPr id="20482" name="Rectangle 3"/>
          <p:cNvSpPr>
            <a:spLocks noGrp="1" noChangeArrowheads="1"/>
          </p:cNvSpPr>
          <p:nvPr>
            <p:ph idx="1"/>
          </p:nvPr>
        </p:nvSpPr>
        <p:spPr/>
        <p:txBody>
          <a:bodyPr>
            <a:normAutofit/>
          </a:bodyPr>
          <a:lstStyle/>
          <a:p>
            <a:pPr marL="0" indent="0" algn="just" eaLnBrk="1" hangingPunct="1">
              <a:spcBef>
                <a:spcPts val="0"/>
              </a:spcBef>
              <a:buNone/>
            </a:pPr>
            <a:r>
              <a:rPr lang="el-GR" altLang="el-GR" sz="2000" b="1" dirty="0" smtClean="0">
                <a:cs typeface="Arial" charset="0"/>
              </a:rPr>
              <a:t>1)</a:t>
            </a:r>
            <a:r>
              <a:rPr lang="el-GR" altLang="el-GR" sz="2000" dirty="0" smtClean="0">
                <a:cs typeface="Arial" charset="0"/>
              </a:rPr>
              <a:t> </a:t>
            </a:r>
            <a:r>
              <a:rPr lang="el-GR" altLang="el-GR" sz="2000" dirty="0" smtClean="0">
                <a:cs typeface="Times New Roman" pitchFamily="18" charset="0"/>
              </a:rPr>
              <a:t>  </a:t>
            </a:r>
            <a:r>
              <a:rPr lang="el-GR" altLang="el-GR" sz="2000" b="1" dirty="0" smtClean="0">
                <a:cs typeface="Arial" charset="0"/>
              </a:rPr>
              <a:t>Επιλογή γραμμών ενός πίνακα (</a:t>
            </a:r>
            <a:r>
              <a:rPr lang="en-US" altLang="el-GR" sz="2000" b="1" dirty="0" smtClean="0">
                <a:cs typeface="Arial" charset="0"/>
              </a:rPr>
              <a:t>selection</a:t>
            </a:r>
            <a:r>
              <a:rPr lang="el-GR" altLang="el-GR" sz="2000" b="1" dirty="0" smtClean="0">
                <a:cs typeface="Arial" charset="0"/>
              </a:rPr>
              <a:t>/</a:t>
            </a:r>
            <a:r>
              <a:rPr lang="en-US" altLang="el-GR" sz="2000" b="1" dirty="0" smtClean="0">
                <a:cs typeface="Arial" charset="0"/>
              </a:rPr>
              <a:t>restriction</a:t>
            </a:r>
            <a:r>
              <a:rPr lang="el-GR" altLang="el-GR" sz="2000" b="1" dirty="0" smtClean="0">
                <a:cs typeface="Arial" charset="0"/>
              </a:rPr>
              <a:t>).</a:t>
            </a:r>
            <a:endParaRPr lang="en-US" altLang="el-GR" sz="2000" b="1" dirty="0" smtClean="0">
              <a:cs typeface="Times New Roman" pitchFamily="18" charset="0"/>
            </a:endParaRPr>
          </a:p>
          <a:p>
            <a:pPr marL="0" indent="0" algn="just" eaLnBrk="1" hangingPunct="1">
              <a:spcBef>
                <a:spcPts val="0"/>
              </a:spcBef>
              <a:buNone/>
            </a:pPr>
            <a:r>
              <a:rPr lang="el-GR" altLang="el-GR" sz="2000" dirty="0" smtClean="0">
                <a:cs typeface="Arial" charset="0"/>
              </a:rPr>
              <a:t>Η δήλωση </a:t>
            </a:r>
            <a:r>
              <a:rPr lang="en-US" altLang="el-GR" sz="2000" dirty="0" smtClean="0">
                <a:cs typeface="Arial" charset="0"/>
              </a:rPr>
              <a:t>SQL</a:t>
            </a:r>
            <a:endParaRPr lang="en-US" altLang="el-GR" sz="2000" dirty="0" smtClean="0">
              <a:cs typeface="Times New Roman" pitchFamily="18" charset="0"/>
            </a:endParaRPr>
          </a:p>
          <a:p>
            <a:pPr marL="0" indent="0" algn="just" eaLnBrk="1" hangingPunct="1">
              <a:spcBef>
                <a:spcPts val="0"/>
              </a:spcBef>
              <a:buNone/>
            </a:pPr>
            <a:r>
              <a:rPr lang="en-US" altLang="el-GR" sz="2000" dirty="0" smtClean="0">
                <a:latin typeface="Courier New" panose="02070309020205020404" pitchFamily="49" charset="0"/>
                <a:cs typeface="Courier New" panose="02070309020205020404" pitchFamily="49" charset="0"/>
              </a:rPr>
              <a:t>SELECT</a:t>
            </a:r>
            <a:r>
              <a:rPr lang="el-GR" altLang="el-GR" sz="2000" dirty="0" smtClean="0">
                <a:latin typeface="Courier New" panose="02070309020205020404" pitchFamily="49" charset="0"/>
                <a:cs typeface="Courier New" panose="02070309020205020404" pitchFamily="49" charset="0"/>
              </a:rPr>
              <a:t> *</a:t>
            </a:r>
            <a:endParaRPr lang="en-US" altLang="el-GR" sz="2000" dirty="0" smtClean="0">
              <a:latin typeface="Courier New" panose="02070309020205020404" pitchFamily="49" charset="0"/>
              <a:cs typeface="Courier New" panose="02070309020205020404" pitchFamily="49" charset="0"/>
            </a:endParaRPr>
          </a:p>
          <a:p>
            <a:pPr marL="0" indent="0" algn="just" eaLnBrk="1" hangingPunct="1">
              <a:spcBef>
                <a:spcPts val="0"/>
              </a:spcBef>
              <a:buNone/>
            </a:pPr>
            <a:r>
              <a:rPr lang="en-US" altLang="el-GR" sz="2000" dirty="0" smtClean="0">
                <a:latin typeface="Courier New" panose="02070309020205020404" pitchFamily="49" charset="0"/>
                <a:cs typeface="Courier New" panose="02070309020205020404" pitchFamily="49" charset="0"/>
              </a:rPr>
              <a:t>FROM KATHIGHTES</a:t>
            </a:r>
          </a:p>
          <a:p>
            <a:pPr marL="0" indent="0" algn="just" eaLnBrk="1" hangingPunct="1">
              <a:spcBef>
                <a:spcPts val="0"/>
              </a:spcBef>
              <a:buNone/>
            </a:pPr>
            <a:r>
              <a:rPr lang="en-US" altLang="el-GR" sz="2000" dirty="0" smtClean="0">
                <a:latin typeface="Courier New" panose="02070309020205020404" pitchFamily="49" charset="0"/>
                <a:cs typeface="Courier New" panose="02070309020205020404" pitchFamily="49" charset="0"/>
              </a:rPr>
              <a:t>WHERE DIEFTH_</a:t>
            </a:r>
            <a:r>
              <a:rPr lang="el-GR" altLang="el-GR" sz="2000" dirty="0" smtClean="0">
                <a:latin typeface="Courier New" panose="02070309020205020404" pitchFamily="49" charset="0"/>
                <a:cs typeface="Courier New" panose="02070309020205020404" pitchFamily="49" charset="0"/>
              </a:rPr>
              <a:t>ΚΑΤ</a:t>
            </a:r>
            <a:r>
              <a:rPr lang="en-US" altLang="el-GR" sz="2000" dirty="0" smtClean="0">
                <a:latin typeface="Courier New" panose="02070309020205020404" pitchFamily="49" charset="0"/>
                <a:cs typeface="Courier New" panose="02070309020205020404" pitchFamily="49" charset="0"/>
              </a:rPr>
              <a:t> = ‘Calif.’;</a:t>
            </a:r>
          </a:p>
          <a:p>
            <a:pPr marL="0" indent="0" algn="just" eaLnBrk="1" hangingPunct="1">
              <a:spcBef>
                <a:spcPts val="0"/>
              </a:spcBef>
              <a:buNone/>
            </a:pPr>
            <a:r>
              <a:rPr lang="el-GR" altLang="el-GR" sz="2000" dirty="0" smtClean="0">
                <a:cs typeface="Arial" charset="0"/>
              </a:rPr>
              <a:t>επιλέγει ένα υποσύνολο γραμμών του πίνακα </a:t>
            </a:r>
            <a:r>
              <a:rPr lang="en-US" altLang="el-GR" sz="2000" dirty="0" smtClean="0">
                <a:cs typeface="Arial" charset="0"/>
              </a:rPr>
              <a:t>KATHIGHTES</a:t>
            </a:r>
            <a:r>
              <a:rPr lang="el-GR" altLang="el-GR" sz="2000" dirty="0" smtClean="0">
                <a:cs typeface="Arial" charset="0"/>
              </a:rPr>
              <a:t>.</a:t>
            </a:r>
            <a:r>
              <a:rPr lang="en-US" altLang="el-GR" sz="2000" dirty="0" smtClean="0">
                <a:cs typeface="Arial" charset="0"/>
              </a:rPr>
              <a:t> </a:t>
            </a:r>
            <a:endParaRPr lang="el-GR" altLang="el-GR" sz="2000" dirty="0" smtClean="0">
              <a:cs typeface="Arial" charset="0"/>
            </a:endParaRPr>
          </a:p>
          <a:p>
            <a:pPr marL="0" indent="0" algn="just" eaLnBrk="1" hangingPunct="1">
              <a:buNone/>
            </a:pPr>
            <a:endParaRPr lang="el-GR" altLang="el-GR" sz="2000" dirty="0" smtClean="0">
              <a:cs typeface="Arial" charset="0"/>
            </a:endParaRPr>
          </a:p>
          <a:p>
            <a:pPr marL="0" indent="0" algn="just" eaLnBrk="1" hangingPunct="1">
              <a:buNone/>
            </a:pPr>
            <a:endParaRPr lang="el-GR" altLang="el-GR" sz="2000" dirty="0" smtClean="0">
              <a:cs typeface="Arial" charset="0"/>
            </a:endParaRPr>
          </a:p>
          <a:p>
            <a:pPr marL="0" indent="0" algn="just" eaLnBrk="1" hangingPunct="1">
              <a:buNone/>
            </a:pPr>
            <a:r>
              <a:rPr lang="el-GR" altLang="el-GR" sz="2000" dirty="0" smtClean="0">
                <a:cs typeface="Arial" charset="0"/>
              </a:rPr>
              <a:t>Πίνακας αποτέλεσμα της επιλογής στοιχείων από τον πίνακα </a:t>
            </a:r>
            <a:r>
              <a:rPr lang="el-GR" altLang="el-GR" sz="2000" b="1" dirty="0" smtClean="0">
                <a:cs typeface="Arial" charset="0"/>
              </a:rPr>
              <a:t>“Καθηγητή”</a:t>
            </a:r>
            <a:r>
              <a:rPr lang="el-GR" altLang="el-GR" sz="2000" dirty="0" smtClean="0"/>
              <a:t> </a:t>
            </a:r>
          </a:p>
        </p:txBody>
      </p:sp>
      <p:graphicFrame>
        <p:nvGraphicFramePr>
          <p:cNvPr id="51" name="Table 50"/>
          <p:cNvGraphicFramePr>
            <a:graphicFrameLocks noGrp="1"/>
          </p:cNvGraphicFramePr>
          <p:nvPr>
            <p:extLst>
              <p:ext uri="{D42A27DB-BD31-4B8C-83A1-F6EECF244321}">
                <p14:modId xmlns:p14="http://schemas.microsoft.com/office/powerpoint/2010/main" val="3830446823"/>
              </p:ext>
            </p:extLst>
          </p:nvPr>
        </p:nvGraphicFramePr>
        <p:xfrm>
          <a:off x="1691680" y="4293096"/>
          <a:ext cx="5760641" cy="1645920"/>
        </p:xfrm>
        <a:graphic>
          <a:graphicData uri="http://schemas.openxmlformats.org/drawingml/2006/table">
            <a:tbl>
              <a:tblPr firstRow="1" bandRow="1">
                <a:tableStyleId>{5C22544A-7EE6-4342-B048-85BDC9FD1C3A}</a:tableStyleId>
              </a:tblPr>
              <a:tblGrid>
                <a:gridCol w="1361606"/>
                <a:gridCol w="1571084"/>
                <a:gridCol w="1466345"/>
                <a:gridCol w="1361606"/>
              </a:tblGrid>
              <a:tr h="518245">
                <a:tc>
                  <a:txBody>
                    <a:bodyPr/>
                    <a:lstStyle/>
                    <a:p>
                      <a:pPr algn="ctr" eaLnBrk="1" hangingPunct="1"/>
                      <a:r>
                        <a:rPr lang="el-GR" altLang="el-GR" sz="1800" b="1" dirty="0" smtClean="0">
                          <a:solidFill>
                            <a:srgbClr val="FFFFFF"/>
                          </a:solidFill>
                          <a:latin typeface="+mn-lt"/>
                          <a:cs typeface="Arial" charset="0"/>
                        </a:rPr>
                        <a:t>Επώνυμο Καθηγητή</a:t>
                      </a:r>
                      <a:endParaRPr lang="en-US" altLang="el-GR" sz="1800" dirty="0">
                        <a:latin typeface="+mn-lt"/>
                        <a:cs typeface="Times New Roman" pitchFamily="18" charset="0"/>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Όνομα Καθηγητή</a:t>
                      </a:r>
                      <a:endParaRPr lang="el-GR" sz="18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Διεύθυνση Καθηγητή</a:t>
                      </a:r>
                      <a:endParaRPr lang="el-GR" sz="18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Αριθμός Μητρώου Καθηγητή</a:t>
                      </a:r>
                      <a:endParaRPr lang="el-GR" sz="1800" dirty="0">
                        <a:latin typeface="+mn-lt"/>
                      </a:endParaRPr>
                    </a:p>
                  </a:txBody>
                  <a:tcPr>
                    <a:solidFill>
                      <a:srgbClr val="004B82"/>
                    </a:solidFill>
                  </a:tcPr>
                </a:tc>
              </a:tr>
              <a:tr h="211137">
                <a:tc>
                  <a:txBody>
                    <a:bodyPr/>
                    <a:lstStyle/>
                    <a:p>
                      <a:r>
                        <a:rPr lang="en-US" altLang="el-GR" sz="1800" dirty="0" smtClean="0">
                          <a:latin typeface="+mn-lt"/>
                          <a:cs typeface="Arial" charset="0"/>
                        </a:rPr>
                        <a:t>Ullman</a:t>
                      </a:r>
                      <a:endParaRPr lang="el-GR" sz="1800" dirty="0">
                        <a:latin typeface="+mn-lt"/>
                      </a:endParaRPr>
                    </a:p>
                  </a:txBody>
                  <a:tcPr/>
                </a:tc>
                <a:tc>
                  <a:txBody>
                    <a:bodyPr/>
                    <a:lstStyle/>
                    <a:p>
                      <a:r>
                        <a:rPr lang="en-US" altLang="el-GR" sz="1800" dirty="0" smtClean="0">
                          <a:latin typeface="+mn-lt"/>
                          <a:cs typeface="Arial" charset="0"/>
                        </a:rPr>
                        <a:t>Jeffrey</a:t>
                      </a:r>
                      <a:endParaRPr lang="el-GR" sz="1800" dirty="0">
                        <a:latin typeface="+mn-lt"/>
                      </a:endParaRPr>
                    </a:p>
                  </a:txBody>
                  <a:tcPr/>
                </a:tc>
                <a:tc>
                  <a:txBody>
                    <a:bodyPr/>
                    <a:lstStyle/>
                    <a:p>
                      <a:r>
                        <a:rPr lang="en-US" altLang="el-GR" sz="1800" dirty="0" err="1" smtClean="0">
                          <a:latin typeface="+mn-lt"/>
                          <a:cs typeface="Arial" charset="0"/>
                        </a:rPr>
                        <a:t>Calif</a:t>
                      </a:r>
                      <a:r>
                        <a:rPr lang="el-G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20</a:t>
                      </a:r>
                      <a:endParaRPr lang="el-GR" sz="1800" dirty="0">
                        <a:latin typeface="+mn-lt"/>
                      </a:endParaRPr>
                    </a:p>
                  </a:txBody>
                  <a:tcPr/>
                </a:tc>
              </a:tr>
              <a:tr h="238555">
                <a:tc>
                  <a:txBody>
                    <a:bodyPr/>
                    <a:lstStyle/>
                    <a:p>
                      <a:r>
                        <a:rPr lang="en-US" altLang="el-GR" sz="1800" dirty="0" err="1" smtClean="0">
                          <a:latin typeface="+mn-lt"/>
                          <a:cs typeface="Arial" charset="0"/>
                        </a:rPr>
                        <a:t>Widom</a:t>
                      </a:r>
                      <a:endParaRPr lang="el-GR" sz="1800" dirty="0">
                        <a:latin typeface="+mn-lt"/>
                      </a:endParaRPr>
                    </a:p>
                  </a:txBody>
                  <a:tcPr/>
                </a:tc>
                <a:tc>
                  <a:txBody>
                    <a:bodyPr/>
                    <a:lstStyle/>
                    <a:p>
                      <a:r>
                        <a:rPr lang="fr-FR" altLang="el-GR" sz="1800" dirty="0" smtClean="0">
                          <a:latin typeface="+mn-lt"/>
                          <a:cs typeface="Arial" charset="0"/>
                        </a:rPr>
                        <a:t>Jennifer</a:t>
                      </a:r>
                      <a:endParaRPr lang="el-GR" sz="1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800" dirty="0" err="1" smtClean="0">
                          <a:latin typeface="+mn-lt"/>
                          <a:cs typeface="Arial" charset="0"/>
                        </a:rPr>
                        <a:t>Calif</a:t>
                      </a:r>
                      <a:r>
                        <a:rPr lang="fr-F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30</a:t>
                      </a:r>
                      <a:endParaRPr lang="el-GR" sz="1800" dirty="0">
                        <a:latin typeface="+mn-lt"/>
                      </a:endParaRPr>
                    </a:p>
                  </a:txBody>
                  <a:tcPr/>
                </a:tc>
              </a:tr>
            </a:tbl>
          </a:graphicData>
        </a:graphic>
      </p:graphicFrame>
    </p:spTree>
    <p:extLst>
      <p:ext uri="{BB962C8B-B14F-4D97-AF65-F5344CB8AC3E}">
        <p14:creationId xmlns:p14="http://schemas.microsoft.com/office/powerpoint/2010/main" val="16046012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l-GR" sz="2800" dirty="0"/>
              <a:t>Τρεις θεμελιώδεις Πράξεις για τη διαχείριση βάσης              </a:t>
            </a:r>
            <a:br>
              <a:rPr lang="el-GR" sz="2800" dirty="0"/>
            </a:br>
            <a:r>
              <a:rPr lang="el-GR" sz="2800" dirty="0"/>
              <a:t> </a:t>
            </a:r>
            <a:r>
              <a:rPr lang="el-GR" sz="2800" dirty="0">
                <a:solidFill>
                  <a:srgbClr val="004B82"/>
                </a:solidFill>
              </a:rPr>
              <a:t>1η προσέγγιση – χρήση SQL</a:t>
            </a:r>
            <a:endParaRPr lang="el-GR" sz="2800" dirty="0"/>
          </a:p>
        </p:txBody>
      </p:sp>
      <p:sp>
        <p:nvSpPr>
          <p:cNvPr id="21506" name="Rectangle 3"/>
          <p:cNvSpPr>
            <a:spLocks noGrp="1" noChangeArrowheads="1"/>
          </p:cNvSpPr>
          <p:nvPr>
            <p:ph idx="1"/>
          </p:nvPr>
        </p:nvSpPr>
        <p:spPr/>
        <p:txBody>
          <a:bodyPr>
            <a:normAutofit/>
          </a:bodyPr>
          <a:lstStyle/>
          <a:p>
            <a:pPr marL="0" indent="0" algn="just" eaLnBrk="1" hangingPunct="1">
              <a:spcBef>
                <a:spcPts val="0"/>
              </a:spcBef>
              <a:buNone/>
            </a:pPr>
            <a:r>
              <a:rPr lang="en-US" altLang="el-GR" sz="2000" b="1" dirty="0" smtClean="0">
                <a:cs typeface="Arial" charset="0"/>
              </a:rPr>
              <a:t>2)</a:t>
            </a:r>
            <a:r>
              <a:rPr lang="en-US" altLang="el-GR" sz="2000" dirty="0" smtClean="0">
                <a:cs typeface="Arial" charset="0"/>
              </a:rPr>
              <a:t> </a:t>
            </a:r>
            <a:r>
              <a:rPr lang="el-GR" altLang="el-GR" sz="2000" b="1" dirty="0" smtClean="0">
                <a:cs typeface="Arial" charset="0"/>
              </a:rPr>
              <a:t>Προβολή</a:t>
            </a:r>
            <a:r>
              <a:rPr lang="en-US" altLang="el-GR" sz="2000" b="1" dirty="0" smtClean="0">
                <a:cs typeface="Arial" charset="0"/>
              </a:rPr>
              <a:t>  </a:t>
            </a:r>
            <a:r>
              <a:rPr lang="el-GR" altLang="el-GR" sz="2000" b="1" dirty="0" smtClean="0">
                <a:cs typeface="Arial" charset="0"/>
              </a:rPr>
              <a:t>στηλών πίνακα</a:t>
            </a:r>
            <a:r>
              <a:rPr lang="en-US" altLang="el-GR" sz="2000" b="1" dirty="0" smtClean="0">
                <a:cs typeface="Arial" charset="0"/>
              </a:rPr>
              <a:t> (projection).</a:t>
            </a:r>
            <a:endParaRPr lang="en-US" altLang="el-GR" sz="2000" b="1" dirty="0" smtClean="0">
              <a:cs typeface="Times New Roman" pitchFamily="18" charset="0"/>
            </a:endParaRPr>
          </a:p>
          <a:p>
            <a:pPr marL="0" indent="0" algn="just" eaLnBrk="1" hangingPunct="1">
              <a:spcBef>
                <a:spcPts val="0"/>
              </a:spcBef>
              <a:buNone/>
            </a:pPr>
            <a:r>
              <a:rPr lang="el-GR" altLang="el-GR" sz="1800" dirty="0" smtClean="0">
                <a:cs typeface="Arial" charset="0"/>
              </a:rPr>
              <a:t>Η</a:t>
            </a:r>
            <a:r>
              <a:rPr lang="en-US" altLang="el-GR" sz="1800" dirty="0" smtClean="0">
                <a:cs typeface="Arial" charset="0"/>
              </a:rPr>
              <a:t> </a:t>
            </a:r>
            <a:r>
              <a:rPr lang="el-GR" altLang="el-GR" sz="1800" dirty="0" smtClean="0">
                <a:cs typeface="Arial" charset="0"/>
              </a:rPr>
              <a:t> δήλωση </a:t>
            </a:r>
            <a:r>
              <a:rPr lang="en-US" altLang="el-GR" sz="1800" dirty="0" smtClean="0">
                <a:cs typeface="Arial" charset="0"/>
              </a:rPr>
              <a:t>SQL</a:t>
            </a:r>
            <a:endParaRPr lang="en-US" altLang="el-GR" sz="1800" dirty="0" smtClean="0">
              <a:cs typeface="Times New Roman" pitchFamily="18" charset="0"/>
            </a:endParaRPr>
          </a:p>
          <a:p>
            <a:pPr marL="0" indent="0" eaLnBrk="1" hangingPunct="1">
              <a:spcBef>
                <a:spcPts val="0"/>
              </a:spcBef>
              <a:buNone/>
            </a:pPr>
            <a:r>
              <a:rPr lang="en-US" altLang="el-GR" sz="1800" dirty="0" smtClean="0">
                <a:latin typeface="Courier New" panose="02070309020205020404" pitchFamily="49" charset="0"/>
                <a:cs typeface="Courier New" panose="02070309020205020404" pitchFamily="49" charset="0"/>
              </a:rPr>
              <a:t>SELECT EPWNYMO_</a:t>
            </a:r>
            <a:r>
              <a:rPr lang="el-GR" altLang="el-GR" sz="1800" dirty="0" smtClean="0">
                <a:latin typeface="Courier New" panose="02070309020205020404" pitchFamily="49" charset="0"/>
                <a:cs typeface="Courier New" panose="02070309020205020404" pitchFamily="49" charset="0"/>
              </a:rPr>
              <a:t>ΚΑΤ</a:t>
            </a:r>
            <a:r>
              <a:rPr lang="en-US" altLang="el-GR" sz="1800" dirty="0" smtClean="0">
                <a:latin typeface="Courier New" panose="02070309020205020404" pitchFamily="49" charset="0"/>
                <a:cs typeface="Courier New" panose="02070309020205020404" pitchFamily="49" charset="0"/>
              </a:rPr>
              <a:t>,ONOMA_</a:t>
            </a:r>
            <a:r>
              <a:rPr lang="el-GR" altLang="el-GR" sz="1800" dirty="0" smtClean="0">
                <a:latin typeface="Courier New" panose="02070309020205020404" pitchFamily="49" charset="0"/>
                <a:cs typeface="Courier New" panose="02070309020205020404" pitchFamily="49" charset="0"/>
              </a:rPr>
              <a:t>ΚΑΤ</a:t>
            </a:r>
            <a:r>
              <a:rPr lang="en-US" altLang="el-GR" sz="1800" dirty="0" smtClean="0">
                <a:latin typeface="Courier New" panose="02070309020205020404" pitchFamily="49" charset="0"/>
                <a:cs typeface="Courier New" panose="02070309020205020404" pitchFamily="49" charset="0"/>
              </a:rPr>
              <a:t>, DIEFTH_KAT, ARITMHT_</a:t>
            </a:r>
            <a:r>
              <a:rPr lang="el-GR" altLang="el-GR" sz="1800" dirty="0" smtClean="0">
                <a:latin typeface="Courier New" panose="02070309020205020404" pitchFamily="49" charset="0"/>
                <a:cs typeface="Courier New" panose="02070309020205020404" pitchFamily="49" charset="0"/>
              </a:rPr>
              <a:t>ΚΑΤ</a:t>
            </a:r>
            <a:endParaRPr lang="en-US" altLang="el-GR" sz="1800" dirty="0" smtClean="0">
              <a:latin typeface="Courier New" panose="02070309020205020404" pitchFamily="49" charset="0"/>
              <a:cs typeface="Courier New" panose="02070309020205020404" pitchFamily="49" charset="0"/>
            </a:endParaRPr>
          </a:p>
          <a:p>
            <a:pPr marL="0" indent="0" eaLnBrk="1" hangingPunct="1">
              <a:spcBef>
                <a:spcPts val="0"/>
              </a:spcBef>
              <a:buNone/>
            </a:pPr>
            <a:r>
              <a:rPr lang="en-US" altLang="el-GR" sz="1800" dirty="0" smtClean="0">
                <a:latin typeface="Courier New" panose="02070309020205020404" pitchFamily="49" charset="0"/>
                <a:cs typeface="Courier New" panose="02070309020205020404" pitchFamily="49" charset="0"/>
              </a:rPr>
              <a:t>FROM KATHIGHTES</a:t>
            </a:r>
            <a:r>
              <a:rPr lang="el-GR" altLang="el-GR" sz="1800" dirty="0" smtClean="0">
                <a:latin typeface="Courier New" panose="02070309020205020404" pitchFamily="49" charset="0"/>
                <a:cs typeface="Courier New" panose="02070309020205020404" pitchFamily="49" charset="0"/>
              </a:rPr>
              <a:t>;</a:t>
            </a:r>
            <a:endParaRPr lang="en-US" altLang="el-GR" sz="1800" dirty="0" smtClean="0">
              <a:latin typeface="Courier New" panose="02070309020205020404" pitchFamily="49" charset="0"/>
              <a:cs typeface="Courier New" panose="02070309020205020404" pitchFamily="49" charset="0"/>
            </a:endParaRPr>
          </a:p>
          <a:p>
            <a:pPr marL="0" indent="0" algn="just" eaLnBrk="1" hangingPunct="1">
              <a:spcBef>
                <a:spcPts val="0"/>
              </a:spcBef>
              <a:buNone/>
            </a:pPr>
            <a:r>
              <a:rPr lang="el-GR" altLang="el-GR" sz="1800" dirty="0" smtClean="0">
                <a:cs typeface="Arial" charset="0"/>
              </a:rPr>
              <a:t>επιλέγει και προβάλει ένα υποσύνολο στηλών του πίνακα </a:t>
            </a:r>
            <a:r>
              <a:rPr lang="en-US" altLang="el-GR" sz="1800" dirty="0" smtClean="0">
                <a:cs typeface="Arial" charset="0"/>
              </a:rPr>
              <a:t>KATHIGHTES</a:t>
            </a:r>
            <a:r>
              <a:rPr lang="el-GR" altLang="el-GR" sz="1800" dirty="0" smtClean="0">
                <a:cs typeface="Arial" charset="0"/>
              </a:rPr>
              <a:t>.</a:t>
            </a:r>
            <a:endParaRPr lang="en-US" altLang="el-GR" sz="1800" dirty="0" smtClean="0">
              <a:cs typeface="Times New Roman" pitchFamily="18" charset="0"/>
            </a:endParaRPr>
          </a:p>
          <a:p>
            <a:pPr marL="0" indent="0" eaLnBrk="1" hangingPunct="1">
              <a:buNone/>
            </a:pPr>
            <a:endParaRPr lang="el-GR" altLang="el-GR" sz="1800" dirty="0" smtClean="0">
              <a:cs typeface="Arial" charset="0"/>
            </a:endParaRPr>
          </a:p>
          <a:p>
            <a:pPr marL="0" indent="0" eaLnBrk="1" hangingPunct="1">
              <a:buNone/>
            </a:pPr>
            <a:r>
              <a:rPr lang="el-GR" altLang="el-GR" sz="1800" dirty="0" smtClean="0">
                <a:cs typeface="Arial" charset="0"/>
              </a:rPr>
              <a:t>Πίνακας  αποτέλεσμα της προβολής στοιχείων από τον πίνακα </a:t>
            </a:r>
            <a:r>
              <a:rPr lang="el-GR" altLang="el-GR" sz="1800" b="1" dirty="0" smtClean="0">
                <a:cs typeface="Arial" charset="0"/>
              </a:rPr>
              <a:t>“Καθηγητή”</a:t>
            </a:r>
            <a:r>
              <a:rPr lang="el-GR" altLang="el-GR" sz="1800" dirty="0" smtClean="0"/>
              <a:t> </a:t>
            </a:r>
          </a:p>
        </p:txBody>
      </p:sp>
      <p:graphicFrame>
        <p:nvGraphicFramePr>
          <p:cNvPr id="67" name="Table 66"/>
          <p:cNvGraphicFramePr>
            <a:graphicFrameLocks noGrp="1"/>
          </p:cNvGraphicFramePr>
          <p:nvPr>
            <p:extLst>
              <p:ext uri="{D42A27DB-BD31-4B8C-83A1-F6EECF244321}">
                <p14:modId xmlns:p14="http://schemas.microsoft.com/office/powerpoint/2010/main" val="179717732"/>
              </p:ext>
            </p:extLst>
          </p:nvPr>
        </p:nvGraphicFramePr>
        <p:xfrm>
          <a:off x="1691680" y="3573016"/>
          <a:ext cx="5760641" cy="2743200"/>
        </p:xfrm>
        <a:graphic>
          <a:graphicData uri="http://schemas.openxmlformats.org/drawingml/2006/table">
            <a:tbl>
              <a:tblPr firstRow="1" bandRow="1">
                <a:tableStyleId>{5C22544A-7EE6-4342-B048-85BDC9FD1C3A}</a:tableStyleId>
              </a:tblPr>
              <a:tblGrid>
                <a:gridCol w="1361606"/>
                <a:gridCol w="1571084"/>
                <a:gridCol w="1466345"/>
                <a:gridCol w="1361606"/>
              </a:tblGrid>
              <a:tr h="518245">
                <a:tc>
                  <a:txBody>
                    <a:bodyPr/>
                    <a:lstStyle/>
                    <a:p>
                      <a:pPr algn="ctr" eaLnBrk="1" hangingPunct="1"/>
                      <a:r>
                        <a:rPr lang="el-GR" altLang="el-GR" sz="1800" b="1" dirty="0" smtClean="0">
                          <a:solidFill>
                            <a:srgbClr val="FFFFFF"/>
                          </a:solidFill>
                          <a:latin typeface="+mn-lt"/>
                          <a:cs typeface="Arial" charset="0"/>
                        </a:rPr>
                        <a:t>Επώνυμο Καθηγητή</a:t>
                      </a:r>
                      <a:endParaRPr lang="en-US" altLang="el-GR" sz="1800" dirty="0">
                        <a:latin typeface="+mn-lt"/>
                        <a:cs typeface="Times New Roman" pitchFamily="18" charset="0"/>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Όνομα Καθηγητή</a:t>
                      </a:r>
                      <a:endParaRPr lang="el-GR" sz="18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Διεύθυνση Καθηγητή</a:t>
                      </a:r>
                      <a:endParaRPr lang="el-GR" sz="1800" dirty="0">
                        <a:latin typeface="+mn-lt"/>
                      </a:endParaRPr>
                    </a:p>
                  </a:txBody>
                  <a:tcPr>
                    <a:solidFill>
                      <a:srgbClr val="004B82"/>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l-GR" altLang="el-GR" sz="1800" b="1" dirty="0" smtClean="0">
                          <a:solidFill>
                            <a:srgbClr val="FFFFFF"/>
                          </a:solidFill>
                          <a:latin typeface="+mn-lt"/>
                          <a:cs typeface="Arial" charset="0"/>
                        </a:rPr>
                        <a:t>Αριθμός Μητρώου Καθηγητή</a:t>
                      </a:r>
                      <a:endParaRPr lang="el-GR" sz="1800" dirty="0">
                        <a:latin typeface="+mn-lt"/>
                      </a:endParaRPr>
                    </a:p>
                  </a:txBody>
                  <a:tcPr>
                    <a:solidFill>
                      <a:srgbClr val="004B82"/>
                    </a:solidFill>
                  </a:tcPr>
                </a:tc>
              </a:tr>
              <a:tr h="211137">
                <a:tc>
                  <a:txBody>
                    <a:bodyPr/>
                    <a:lstStyle/>
                    <a:p>
                      <a:pPr algn="l" eaLnBrk="1" hangingPunct="1"/>
                      <a:r>
                        <a:rPr lang="en-US" altLang="el-GR" sz="1800" dirty="0" err="1" smtClean="0">
                          <a:latin typeface="+mn-lt"/>
                          <a:cs typeface="Arial" charset="0"/>
                        </a:rPr>
                        <a:t>Codd</a:t>
                      </a:r>
                      <a:endParaRPr lang="el-GR" sz="1800" dirty="0">
                        <a:latin typeface="+mn-lt"/>
                      </a:endParaRPr>
                    </a:p>
                  </a:txBody>
                  <a:tcPr/>
                </a:tc>
                <a:tc>
                  <a:txBody>
                    <a:bodyPr/>
                    <a:lstStyle/>
                    <a:p>
                      <a:r>
                        <a:rPr lang="en-US" altLang="el-GR" sz="1800" dirty="0" smtClean="0">
                          <a:latin typeface="+mn-lt"/>
                          <a:cs typeface="Arial" charset="0"/>
                        </a:rPr>
                        <a:t>Ted</a:t>
                      </a:r>
                      <a:endParaRPr lang="el-GR" sz="1800" dirty="0">
                        <a:latin typeface="+mn-lt"/>
                      </a:endParaRPr>
                    </a:p>
                  </a:txBody>
                  <a:tcPr/>
                </a:tc>
                <a:tc>
                  <a:txBody>
                    <a:bodyPr/>
                    <a:lstStyle/>
                    <a:p>
                      <a:r>
                        <a:rPr lang="en-US" altLang="el-GR" sz="1800" dirty="0" smtClean="0">
                          <a:latin typeface="+mn-lt"/>
                          <a:cs typeface="Arial" charset="0"/>
                        </a:rPr>
                        <a:t>Mass</a:t>
                      </a:r>
                      <a:r>
                        <a:rPr lang="el-G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10</a:t>
                      </a:r>
                      <a:endParaRPr lang="el-GR" sz="1800" dirty="0">
                        <a:latin typeface="+mn-lt"/>
                      </a:endParaRPr>
                    </a:p>
                  </a:txBody>
                  <a:tcPr/>
                </a:tc>
              </a:tr>
              <a:tr h="211137">
                <a:tc>
                  <a:txBody>
                    <a:bodyPr/>
                    <a:lstStyle/>
                    <a:p>
                      <a:r>
                        <a:rPr lang="en-US" altLang="el-GR" sz="1800" dirty="0" smtClean="0">
                          <a:latin typeface="+mn-lt"/>
                          <a:cs typeface="Arial" charset="0"/>
                        </a:rPr>
                        <a:t>Ullman</a:t>
                      </a:r>
                      <a:endParaRPr lang="el-GR" sz="1800" dirty="0">
                        <a:latin typeface="+mn-lt"/>
                      </a:endParaRPr>
                    </a:p>
                  </a:txBody>
                  <a:tcPr/>
                </a:tc>
                <a:tc>
                  <a:txBody>
                    <a:bodyPr/>
                    <a:lstStyle/>
                    <a:p>
                      <a:r>
                        <a:rPr lang="en-US" altLang="el-GR" sz="1800" dirty="0" smtClean="0">
                          <a:latin typeface="+mn-lt"/>
                          <a:cs typeface="Arial" charset="0"/>
                        </a:rPr>
                        <a:t>Jeffrey</a:t>
                      </a:r>
                      <a:endParaRPr lang="el-GR" sz="1800" dirty="0">
                        <a:latin typeface="+mn-lt"/>
                      </a:endParaRPr>
                    </a:p>
                  </a:txBody>
                  <a:tcPr/>
                </a:tc>
                <a:tc>
                  <a:txBody>
                    <a:bodyPr/>
                    <a:lstStyle/>
                    <a:p>
                      <a:r>
                        <a:rPr lang="en-US" altLang="el-GR" sz="1800" dirty="0" err="1" smtClean="0">
                          <a:latin typeface="+mn-lt"/>
                          <a:cs typeface="Arial" charset="0"/>
                        </a:rPr>
                        <a:t>Calif</a:t>
                      </a:r>
                      <a:r>
                        <a:rPr lang="el-G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20</a:t>
                      </a:r>
                      <a:endParaRPr lang="el-GR" sz="1800" dirty="0">
                        <a:latin typeface="+mn-lt"/>
                      </a:endParaRPr>
                    </a:p>
                  </a:txBody>
                  <a:tcPr/>
                </a:tc>
              </a:tr>
              <a:tr h="238555">
                <a:tc>
                  <a:txBody>
                    <a:bodyPr/>
                    <a:lstStyle/>
                    <a:p>
                      <a:r>
                        <a:rPr lang="en-US" altLang="el-GR" sz="1800" dirty="0" err="1" smtClean="0">
                          <a:latin typeface="+mn-lt"/>
                          <a:cs typeface="Arial" charset="0"/>
                        </a:rPr>
                        <a:t>Widom</a:t>
                      </a:r>
                      <a:endParaRPr lang="el-GR" sz="1800" dirty="0">
                        <a:latin typeface="+mn-lt"/>
                      </a:endParaRPr>
                    </a:p>
                  </a:txBody>
                  <a:tcPr/>
                </a:tc>
                <a:tc>
                  <a:txBody>
                    <a:bodyPr/>
                    <a:lstStyle/>
                    <a:p>
                      <a:r>
                        <a:rPr lang="fr-FR" altLang="el-GR" sz="1800" dirty="0" smtClean="0">
                          <a:latin typeface="+mn-lt"/>
                          <a:cs typeface="Arial" charset="0"/>
                        </a:rPr>
                        <a:t>Jennifer</a:t>
                      </a:r>
                      <a:endParaRPr lang="el-GR" sz="1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800" dirty="0" err="1" smtClean="0">
                          <a:latin typeface="+mn-lt"/>
                          <a:cs typeface="Arial" charset="0"/>
                        </a:rPr>
                        <a:t>Calif</a:t>
                      </a:r>
                      <a:r>
                        <a:rPr lang="fr-F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30</a:t>
                      </a:r>
                      <a:endParaRPr lang="el-GR" sz="1800" dirty="0">
                        <a:latin typeface="+mn-lt"/>
                      </a:endParaRPr>
                    </a:p>
                  </a:txBody>
                  <a:tcPr/>
                </a:tc>
              </a:tr>
              <a:tr h="23855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altLang="el-GR" sz="1800" dirty="0" err="1" smtClean="0">
                          <a:latin typeface="+mn-lt"/>
                          <a:cs typeface="Arial" charset="0"/>
                        </a:rPr>
                        <a:t>Elmasri</a:t>
                      </a:r>
                      <a:endParaRPr lang="el-GR" sz="1800" dirty="0">
                        <a:latin typeface="+mn-lt"/>
                      </a:endParaRPr>
                    </a:p>
                  </a:txBody>
                  <a:tcPr/>
                </a:tc>
                <a:tc>
                  <a:txBody>
                    <a:bodyPr/>
                    <a:lstStyle/>
                    <a:p>
                      <a:r>
                        <a:rPr lang="en-US" altLang="el-GR" sz="1800" dirty="0" err="1" smtClean="0">
                          <a:latin typeface="+mn-lt"/>
                          <a:cs typeface="Arial" charset="0"/>
                        </a:rPr>
                        <a:t>Ramez</a:t>
                      </a:r>
                      <a:endParaRPr lang="el-GR" sz="1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800" dirty="0" smtClean="0">
                          <a:latin typeface="+mn-lt"/>
                          <a:cs typeface="Arial" charset="0"/>
                        </a:rPr>
                        <a:t>Mass.</a:t>
                      </a:r>
                      <a:endParaRPr lang="el-GR" sz="1800" dirty="0">
                        <a:latin typeface="+mn-lt"/>
                      </a:endParaRPr>
                    </a:p>
                  </a:txBody>
                  <a:tcPr/>
                </a:tc>
                <a:tc>
                  <a:txBody>
                    <a:bodyPr/>
                    <a:lstStyle/>
                    <a:p>
                      <a:r>
                        <a:rPr lang="el-GR" sz="1800" dirty="0" smtClean="0">
                          <a:latin typeface="+mn-lt"/>
                        </a:rPr>
                        <a:t>40</a:t>
                      </a:r>
                      <a:endParaRPr lang="el-GR" sz="1800" dirty="0">
                        <a:latin typeface="+mn-lt"/>
                      </a:endParaRPr>
                    </a:p>
                  </a:txBody>
                  <a:tcPr/>
                </a:tc>
              </a:tr>
              <a:tr h="238555">
                <a:tc>
                  <a:txBody>
                    <a:bodyPr/>
                    <a:lstStyle/>
                    <a:p>
                      <a:r>
                        <a:rPr lang="en-US" altLang="el-GR" sz="1800" dirty="0" err="1" smtClean="0">
                          <a:latin typeface="+mn-lt"/>
                          <a:cs typeface="Arial" charset="0"/>
                        </a:rPr>
                        <a:t>Navathe</a:t>
                      </a:r>
                      <a:endParaRPr lang="el-GR" sz="1800" dirty="0">
                        <a:latin typeface="+mn-lt"/>
                      </a:endParaRPr>
                    </a:p>
                  </a:txBody>
                  <a:tcPr/>
                </a:tc>
                <a:tc>
                  <a:txBody>
                    <a:bodyPr/>
                    <a:lstStyle/>
                    <a:p>
                      <a:r>
                        <a:rPr lang="en-US" altLang="el-GR" sz="1800" dirty="0" err="1" smtClean="0">
                          <a:latin typeface="+mn-lt"/>
                          <a:cs typeface="Arial" charset="0"/>
                        </a:rPr>
                        <a:t>Shamkant</a:t>
                      </a:r>
                      <a:endParaRPr lang="el-GR" sz="1800" dirty="0">
                        <a:latin typeface="+mn-lt"/>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l-GR" sz="1800" dirty="0" smtClean="0">
                          <a:latin typeface="+mn-lt"/>
                          <a:cs typeface="Arial" charset="0"/>
                        </a:rPr>
                        <a:t>Mass</a:t>
                      </a:r>
                      <a:r>
                        <a:rPr lang="el-GR" altLang="el-GR" sz="1800" dirty="0" smtClean="0">
                          <a:latin typeface="+mn-lt"/>
                          <a:cs typeface="Arial" charset="0"/>
                        </a:rPr>
                        <a:t>.</a:t>
                      </a:r>
                      <a:endParaRPr lang="el-GR" sz="1800" dirty="0">
                        <a:latin typeface="+mn-lt"/>
                      </a:endParaRPr>
                    </a:p>
                  </a:txBody>
                  <a:tcPr/>
                </a:tc>
                <a:tc>
                  <a:txBody>
                    <a:bodyPr/>
                    <a:lstStyle/>
                    <a:p>
                      <a:r>
                        <a:rPr lang="el-GR" sz="1800" dirty="0" smtClean="0">
                          <a:latin typeface="+mn-lt"/>
                        </a:rPr>
                        <a:t>50</a:t>
                      </a:r>
                      <a:endParaRPr lang="el-GR" sz="1800" dirty="0">
                        <a:latin typeface="+mn-lt"/>
                      </a:endParaRPr>
                    </a:p>
                  </a:txBody>
                  <a:tcPr/>
                </a:tc>
              </a:tr>
            </a:tbl>
          </a:graphicData>
        </a:graphic>
      </p:graphicFrame>
    </p:spTree>
    <p:extLst>
      <p:ext uri="{BB962C8B-B14F-4D97-AF65-F5344CB8AC3E}">
        <p14:creationId xmlns:p14="http://schemas.microsoft.com/office/powerpoint/2010/main" val="1509813664"/>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ISPRING_RESOURCE_PATHS_HASH_2" val="e63e9eec434b6a22ddb5216a25ec256f5ce4e1fb"/>
</p:tagLst>
</file>

<file path=ppt/theme/theme1.xml><?xml version="1.0" encoding="utf-8"?>
<a:theme xmlns:a="http://schemas.openxmlformats.org/drawingml/2006/main" name="exo-opistho_simeiomata">
  <a:themeElements>
    <a:clrScheme name="Custom 3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F497D"/>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exo-opistho_simeiomata</Template>
  <TotalTime>538</TotalTime>
  <Words>3364</Words>
  <Application>Microsoft Office PowerPoint</Application>
  <PresentationFormat>On-screen Show (4:3)</PresentationFormat>
  <Paragraphs>1050</Paragraphs>
  <Slides>51</Slides>
  <Notes>31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51</vt:i4>
      </vt:variant>
    </vt:vector>
  </HeadingPairs>
  <TitlesOfParts>
    <vt:vector size="60" baseType="lpstr">
      <vt:lpstr>Arial</vt:lpstr>
      <vt:lpstr>Calibri</vt:lpstr>
      <vt:lpstr>Cambria Math</vt:lpstr>
      <vt:lpstr>Courier New</vt:lpstr>
      <vt:lpstr>Monotype Sorts</vt:lpstr>
      <vt:lpstr>SymbolProp BT</vt:lpstr>
      <vt:lpstr>Times New Roman</vt:lpstr>
      <vt:lpstr>Wingdings</vt:lpstr>
      <vt:lpstr>exo-opistho_simeiomata</vt:lpstr>
      <vt:lpstr>Βάσεις Δεδομένων I</vt:lpstr>
      <vt:lpstr>Περιγραφή ενότητας</vt:lpstr>
      <vt:lpstr>Στόχος ενότητας</vt:lpstr>
      <vt:lpstr>Εισαγωγή στις σχεσιακές βάσεις δεδομένων</vt:lpstr>
      <vt:lpstr>Σχεσιακή Β.Δ.</vt:lpstr>
      <vt:lpstr>PowerPoint Presentation</vt:lpstr>
      <vt:lpstr> Παράδειγμα</vt:lpstr>
      <vt:lpstr>Τρεις θεμελιώδεις Πράξεις για τη διαχείριση βάσης                1η προσέγγιση – χρήση SQL</vt:lpstr>
      <vt:lpstr>Τρεις θεμελιώδεις Πράξεις για τη διαχείριση βάσης                1η προσέγγιση – χρήση SQL</vt:lpstr>
      <vt:lpstr>Τρεις θεμελιώδεις Πράξεις για τη διαχείριση βάσης                1η προσέγγιση – χρήση SQL</vt:lpstr>
      <vt:lpstr>Σχεσιακή άλγεβρα και σχεσιακές βάσεις δεδομένων</vt:lpstr>
      <vt:lpstr>Σχεσιακή άλγεβρα</vt:lpstr>
      <vt:lpstr>Αναφέρατε βασικές πράξεις της Σχεσιακής άλγεβρας</vt:lpstr>
      <vt:lpstr>Αναφέρατε βασικές πράξεις της Σχεσιακής άλγεβρας</vt:lpstr>
      <vt:lpstr>Αναφέρατε βασικές πράξεις της Σχεσιακής άλγεβρας</vt:lpstr>
      <vt:lpstr>Αναφέρατε βασικές πράξεις της Σχεσιακής άλγεβρας</vt:lpstr>
      <vt:lpstr>Παράδειγμα </vt:lpstr>
      <vt:lpstr>ΣΔΒΔ</vt:lpstr>
      <vt:lpstr>PowerPoint Presentation</vt:lpstr>
      <vt:lpstr>Υλοποίηση σχεσιακών βάσεων δεδομένων</vt:lpstr>
      <vt:lpstr>Διαχείριση σχεσιακών βάσεων δεδομένων με γλώσσα SQL</vt:lpstr>
      <vt:lpstr>Διαχείριση σχεσιακών βάσεων δεδομένων με γλώσσα SQL</vt:lpstr>
      <vt:lpstr>PowerPoint Presentation</vt:lpstr>
      <vt:lpstr>PowerPoint Presentation</vt:lpstr>
      <vt:lpstr>Δημιουργία βάσεως δεδομένων</vt:lpstr>
      <vt:lpstr>Αποτέλεσμα εκτέλεσης εντολών</vt:lpstr>
      <vt:lpstr>Πρώτη αναφορά στην Εισαγωγή στοιχείων</vt:lpstr>
      <vt:lpstr>Σχεδίαση και υλοποίηση  σχεσιακών βάσεων δεδομένων</vt:lpstr>
      <vt:lpstr>Πλεονασμός  ή τι πρέπει να αποφεύγουμε κατά τη σχεδίαση</vt:lpstr>
      <vt:lpstr>Μηχανισμός Κύριου – Δευτερεύοντος κλειδιού και σημασία του</vt:lpstr>
      <vt:lpstr>PowerPoint Presentation</vt:lpstr>
      <vt:lpstr>Εισαγωγή στοιχείων</vt:lpstr>
      <vt:lpstr>Ευρετήριο</vt:lpstr>
      <vt:lpstr>PowerPoint Presentation</vt:lpstr>
      <vt:lpstr>Ερώτηση (query)</vt:lpstr>
      <vt:lpstr>Ερώτηση με παράδειγμα (query by form) </vt:lpstr>
      <vt:lpstr>Φόρμες (ή ηλεκτρονικές οθόνες)</vt:lpstr>
      <vt:lpstr>Σχεδίαση και υλοποίηση  σχεσιακών βάσεων δεδομένων</vt:lpstr>
      <vt:lpstr>Κρίσιμο σημείο  </vt:lpstr>
      <vt:lpstr>Μαθηματική θεμελίωση  </vt:lpstr>
      <vt:lpstr>Θεωρητική προσέγγιση</vt:lpstr>
      <vt:lpstr>PowerPoint Presentation</vt:lpstr>
      <vt:lpstr>Παρατηρήσεις-Κανόνες για τη σχεσιακή προσέγγιση</vt:lpstr>
      <vt:lpstr>Ξένα Κλειδιά</vt:lpstr>
      <vt:lpstr>Παρατηρήσεις-Κανόνες για τη σχεσιακή προσέγγιση</vt:lpstr>
      <vt:lpstr>Τέλος Ενότητας</vt:lpstr>
      <vt:lpstr>Σημειώματα</vt:lpstr>
      <vt:lpstr>Σημείωμα Αναφοράς</vt:lpstr>
      <vt:lpstr>Σημείωμα Χρήσης Έργων Τρίτων</vt:lpstr>
      <vt:lpstr>Σημείωμα Αδειοδότησης</vt:lpstr>
      <vt:lpstr>Διατήρηση Σημειωμάτων</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ΤΙΤΛΟΣ ΜΑΘΗΜΑΤΟΣ</dc:title>
  <dc:creator>opencourses@teiath.gr</dc:creator>
  <cp:lastModifiedBy>Christos</cp:lastModifiedBy>
  <cp:revision>71</cp:revision>
  <dcterms:created xsi:type="dcterms:W3CDTF">2014-10-20T11:54:42Z</dcterms:created>
  <dcterms:modified xsi:type="dcterms:W3CDTF">2018-10-31T05:03:47Z</dcterms:modified>
</cp:coreProperties>
</file>