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700" r:id="rId2"/>
  </p:sldMasterIdLst>
  <p:notesMasterIdLst>
    <p:notesMasterId r:id="rId65"/>
  </p:notesMasterIdLst>
  <p:handoutMasterIdLst>
    <p:handoutMasterId r:id="rId66"/>
  </p:handoutMasterIdLst>
  <p:sldIdLst>
    <p:sldId id="256" r:id="rId3"/>
    <p:sldId id="267" r:id="rId4"/>
    <p:sldId id="268" r:id="rId5"/>
    <p:sldId id="319" r:id="rId6"/>
    <p:sldId id="320" r:id="rId7"/>
    <p:sldId id="321" r:id="rId8"/>
    <p:sldId id="271" r:id="rId9"/>
    <p:sldId id="272" r:id="rId10"/>
    <p:sldId id="318" r:id="rId11"/>
    <p:sldId id="322" r:id="rId12"/>
    <p:sldId id="274" r:id="rId13"/>
    <p:sldId id="275" r:id="rId14"/>
    <p:sldId id="276" r:id="rId15"/>
    <p:sldId id="277" r:id="rId16"/>
    <p:sldId id="278" r:id="rId17"/>
    <p:sldId id="279" r:id="rId18"/>
    <p:sldId id="323" r:id="rId19"/>
    <p:sldId id="280" r:id="rId20"/>
    <p:sldId id="281" r:id="rId21"/>
    <p:sldId id="282" r:id="rId22"/>
    <p:sldId id="324" r:id="rId23"/>
    <p:sldId id="283" r:id="rId24"/>
    <p:sldId id="284" r:id="rId25"/>
    <p:sldId id="285" r:id="rId26"/>
    <p:sldId id="286" r:id="rId27"/>
    <p:sldId id="287" r:id="rId28"/>
    <p:sldId id="288" r:id="rId29"/>
    <p:sldId id="289" r:id="rId30"/>
    <p:sldId id="290" r:id="rId31"/>
    <p:sldId id="291" r:id="rId32"/>
    <p:sldId id="292" r:id="rId33"/>
    <p:sldId id="293" r:id="rId34"/>
    <p:sldId id="325"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26" r:id="rId54"/>
    <p:sldId id="312" r:id="rId55"/>
    <p:sldId id="313" r:id="rId56"/>
    <p:sldId id="314" r:id="rId57"/>
    <p:sldId id="315" r:id="rId58"/>
    <p:sldId id="316" r:id="rId59"/>
    <p:sldId id="257" r:id="rId60"/>
    <p:sldId id="262" r:id="rId61"/>
    <p:sldId id="264" r:id="rId62"/>
    <p:sldId id="265" r:id="rId63"/>
    <p:sldId id="266" r:id="rId64"/>
  </p:sldIdLst>
  <p:sldSz cx="9144000" cy="6858000" type="screen4x3"/>
  <p:notesSz cx="7104063" cy="10234613"/>
  <p:custDataLst>
    <p:tags r:id="rId6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7" d="100"/>
          <a:sy n="77" d="100"/>
        </p:scale>
        <p:origin x="-1195"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gs" Target="tags/tag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28/11/2018</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xmlns=""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28/11/2018</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xmlns=""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xmlns=""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989BCE-8A65-4A78-9171-961CBC24829D}" type="slidenum">
              <a:rPr lang="el-GR" altLang="el-GR" sz="1300"/>
              <a:pPr eaLnBrk="1" hangingPunct="1"/>
              <a:t>36</a:t>
            </a:fld>
            <a:endParaRPr lang="el-GR" altLang="el-GR" sz="1300"/>
          </a:p>
        </p:txBody>
      </p:sp>
      <p:sp>
        <p:nvSpPr>
          <p:cNvPr id="65539" name="Rectangle 2"/>
          <p:cNvSpPr>
            <a:spLocks noGrp="1" noRot="1" noChangeAspect="1" noChangeArrowheads="1" noTextEdit="1"/>
          </p:cNvSpPr>
          <p:nvPr>
            <p:ph type="sldImg"/>
          </p:nvPr>
        </p:nvSpPr>
        <p:spPr>
          <a:xfrm>
            <a:off x="1003300" y="774700"/>
            <a:ext cx="5097463" cy="3824288"/>
          </a:xfrm>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3976979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9DACD1BF-1678-4BA9-9397-DD871BCB8E64}" type="slidenum">
              <a:rPr lang="el-GR" altLang="el-GR" sz="1300"/>
              <a:pPr eaLnBrk="1" hangingPunct="1"/>
              <a:t>38</a:t>
            </a:fld>
            <a:endParaRPr lang="el-GR" altLang="el-GR" sz="1300"/>
          </a:p>
        </p:txBody>
      </p:sp>
      <p:sp>
        <p:nvSpPr>
          <p:cNvPr id="66563" name="Rectangle 2"/>
          <p:cNvSpPr>
            <a:spLocks noGrp="1" noRot="1" noChangeAspect="1" noChangeArrowheads="1" noTextEdit="1"/>
          </p:cNvSpPr>
          <p:nvPr>
            <p:ph type="sldImg"/>
          </p:nvPr>
        </p:nvSpPr>
        <p:spPr>
          <a:xfrm>
            <a:off x="1003300" y="774700"/>
            <a:ext cx="5097463" cy="3824288"/>
          </a:xfrm>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961386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8D8D9CA-5E5A-46A7-9C93-7C417245B21B}" type="slidenum">
              <a:rPr lang="el-GR" altLang="el-GR" sz="1300"/>
              <a:pPr eaLnBrk="1" hangingPunct="1"/>
              <a:t>39</a:t>
            </a:fld>
            <a:endParaRPr lang="el-GR" altLang="el-GR" sz="1300"/>
          </a:p>
        </p:txBody>
      </p:sp>
      <p:sp>
        <p:nvSpPr>
          <p:cNvPr id="67587" name="Rectangle 2"/>
          <p:cNvSpPr>
            <a:spLocks noGrp="1" noRot="1" noChangeAspect="1" noChangeArrowheads="1" noTextEdit="1"/>
          </p:cNvSpPr>
          <p:nvPr>
            <p:ph type="sldImg"/>
          </p:nvPr>
        </p:nvSpPr>
        <p:spPr>
          <a:xfrm>
            <a:off x="1003300" y="774700"/>
            <a:ext cx="5097463" cy="3824288"/>
          </a:xfrm>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4282371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0BF7003-FFCA-46DD-9821-14684D66B46C}" type="slidenum">
              <a:rPr lang="el-GR" altLang="el-GR" sz="1300"/>
              <a:pPr eaLnBrk="1" hangingPunct="1"/>
              <a:t>41</a:t>
            </a:fld>
            <a:endParaRPr lang="el-GR" altLang="el-GR" sz="1300"/>
          </a:p>
        </p:txBody>
      </p:sp>
      <p:sp>
        <p:nvSpPr>
          <p:cNvPr id="68611" name="Rectangle 2"/>
          <p:cNvSpPr>
            <a:spLocks noGrp="1" noRot="1" noChangeAspect="1" noChangeArrowheads="1" noTextEdit="1"/>
          </p:cNvSpPr>
          <p:nvPr>
            <p:ph type="sldImg"/>
          </p:nvPr>
        </p:nvSpPr>
        <p:spPr>
          <a:xfrm>
            <a:off x="1003300" y="774700"/>
            <a:ext cx="5097463" cy="3824288"/>
          </a:xfrm>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391282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B5A88AB2-70F7-4F01-A01E-AD0CDE29B53C}" type="slidenum">
              <a:rPr lang="el-GR" altLang="el-GR" sz="1300"/>
              <a:pPr eaLnBrk="1" hangingPunct="1"/>
              <a:t>47</a:t>
            </a:fld>
            <a:endParaRPr lang="el-GR" altLang="el-GR" sz="1300"/>
          </a:p>
        </p:txBody>
      </p:sp>
      <p:sp>
        <p:nvSpPr>
          <p:cNvPr id="69635" name="Rectangle 2"/>
          <p:cNvSpPr>
            <a:spLocks noGrp="1" noRot="1" noChangeAspect="1" noChangeArrowheads="1" noTextEdit="1"/>
          </p:cNvSpPr>
          <p:nvPr>
            <p:ph type="sldImg"/>
          </p:nvPr>
        </p:nvSpPr>
        <p:spPr>
          <a:xfrm>
            <a:off x="1003300" y="774700"/>
            <a:ext cx="5097463" cy="3824288"/>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2228432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6E96BE58-0D46-420B-A492-472DD3573314}" type="slidenum">
              <a:rPr lang="el-GR" altLang="el-GR" sz="1300"/>
              <a:pPr eaLnBrk="1" hangingPunct="1"/>
              <a:t>48</a:t>
            </a:fld>
            <a:endParaRPr lang="el-GR" altLang="el-GR" sz="1300"/>
          </a:p>
        </p:txBody>
      </p:sp>
      <p:sp>
        <p:nvSpPr>
          <p:cNvPr id="70659" name="Rectangle 2"/>
          <p:cNvSpPr>
            <a:spLocks noGrp="1" noRot="1" noChangeAspect="1" noChangeArrowheads="1" noTextEdit="1"/>
          </p:cNvSpPr>
          <p:nvPr>
            <p:ph type="sldImg"/>
          </p:nvPr>
        </p:nvSpPr>
        <p:spPr>
          <a:xfrm>
            <a:off x="1003300" y="774700"/>
            <a:ext cx="5097463" cy="3824288"/>
          </a:xfrm>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1243129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0A94A10A-6EBE-4BD2-8C15-189A9AA0042C}" type="slidenum">
              <a:rPr lang="el-GR" altLang="el-GR" sz="1300"/>
              <a:pPr eaLnBrk="1" hangingPunct="1"/>
              <a:t>52</a:t>
            </a:fld>
            <a:endParaRPr lang="el-GR" altLang="el-GR" sz="1300"/>
          </a:p>
        </p:txBody>
      </p:sp>
      <p:sp>
        <p:nvSpPr>
          <p:cNvPr id="71683" name="Rectangle 2"/>
          <p:cNvSpPr>
            <a:spLocks noGrp="1" noRot="1" noChangeAspect="1" noChangeArrowheads="1" noTextEdit="1"/>
          </p:cNvSpPr>
          <p:nvPr>
            <p:ph type="sldImg"/>
          </p:nvPr>
        </p:nvSpPr>
        <p:spPr>
          <a:xfrm>
            <a:off x="1003300" y="774700"/>
            <a:ext cx="5097463" cy="3824288"/>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3507920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xmlns="" val="3017940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xmlns="" val="2749721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xmlns="" val="153750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134CA46-2972-47AA-98FC-937EC92068B2}" type="slidenum">
              <a:rPr lang="el-GR" altLang="el-GR" sz="1300"/>
              <a:pPr eaLnBrk="1" hangingPunct="1"/>
              <a:t>1</a:t>
            </a:fld>
            <a:endParaRPr lang="el-GR" altLang="el-GR" sz="13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xmlns="" val="334199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60</a:t>
            </a:fld>
            <a:endParaRPr lang="el-GR"/>
          </a:p>
        </p:txBody>
      </p:sp>
    </p:spTree>
    <p:extLst>
      <p:ext uri="{BB962C8B-B14F-4D97-AF65-F5344CB8AC3E}">
        <p14:creationId xmlns:p14="http://schemas.microsoft.com/office/powerpoint/2010/main" xmlns="" val="3310165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xmlns=""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4CE261C7-E27B-4D50-8502-10DEDE4689D9}" type="slidenum">
              <a:rPr lang="el-GR" altLang="el-GR" sz="1300"/>
              <a:pPr eaLnBrk="1" hangingPunct="1"/>
              <a:t>6</a:t>
            </a:fld>
            <a:endParaRPr lang="el-GR" altLang="el-GR" sz="1300"/>
          </a:p>
        </p:txBody>
      </p:sp>
      <p:sp>
        <p:nvSpPr>
          <p:cNvPr id="58371" name="Rectangle 2"/>
          <p:cNvSpPr>
            <a:spLocks noGrp="1" noRot="1" noChangeAspect="1" noChangeArrowheads="1" noTextEdit="1"/>
          </p:cNvSpPr>
          <p:nvPr>
            <p:ph type="sldImg"/>
          </p:nvPr>
        </p:nvSpPr>
        <p:spPr>
          <a:xfrm>
            <a:off x="1003300" y="774700"/>
            <a:ext cx="5097463" cy="3824288"/>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xmlns="" val="1241501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07A2203B-DDA9-4A71-9B82-8D3A94CA935F}" type="slidenum">
              <a:rPr lang="el-GR" altLang="el-GR" sz="1300"/>
              <a:pPr eaLnBrk="1" hangingPunct="1"/>
              <a:t>7</a:t>
            </a:fld>
            <a:endParaRPr lang="el-GR" altLang="el-GR" sz="1300"/>
          </a:p>
        </p:txBody>
      </p:sp>
      <p:sp>
        <p:nvSpPr>
          <p:cNvPr id="59395" name="Rectangle 2"/>
          <p:cNvSpPr>
            <a:spLocks noGrp="1" noRot="1" noChangeAspect="1" noChangeArrowheads="1" noTextEdit="1"/>
          </p:cNvSpPr>
          <p:nvPr>
            <p:ph type="sldImg"/>
          </p:nvPr>
        </p:nvSpPr>
        <p:spPr>
          <a:xfrm>
            <a:off x="1003300" y="774700"/>
            <a:ext cx="5097463" cy="3824288"/>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xmlns="" val="3932267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33957EB-A0EE-42AB-9FD8-11A89915C508}" type="slidenum">
              <a:rPr lang="el-GR" altLang="el-GR" sz="1300"/>
              <a:pPr eaLnBrk="1" hangingPunct="1"/>
              <a:t>17</a:t>
            </a:fld>
            <a:endParaRPr lang="el-GR" altLang="el-GR" sz="1300"/>
          </a:p>
        </p:txBody>
      </p:sp>
      <p:sp>
        <p:nvSpPr>
          <p:cNvPr id="60419" name="Rectangle 2"/>
          <p:cNvSpPr>
            <a:spLocks noGrp="1" noRot="1" noChangeAspect="1" noChangeArrowheads="1" noTextEdit="1"/>
          </p:cNvSpPr>
          <p:nvPr>
            <p:ph type="sldImg"/>
          </p:nvPr>
        </p:nvSpPr>
        <p:spPr>
          <a:xfrm>
            <a:off x="1003300" y="774700"/>
            <a:ext cx="5097463" cy="3824288"/>
          </a:xfrm>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276011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Θέση εικόνας διαφάνειας"/>
          <p:cNvSpPr>
            <a:spLocks noGrp="1" noRot="1" noChangeAspect="1" noTextEdit="1"/>
          </p:cNvSpPr>
          <p:nvPr>
            <p:ph type="sldImg"/>
          </p:nvPr>
        </p:nvSpPr>
        <p:spPr>
          <a:xfrm>
            <a:off x="1003300" y="774700"/>
            <a:ext cx="5097463" cy="3824288"/>
          </a:xfrm>
          <a:ln/>
        </p:spPr>
      </p:sp>
      <p:sp>
        <p:nvSpPr>
          <p:cNvPr id="61443" name="2 - Θέση σημειώσεων"/>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
        <p:nvSpPr>
          <p:cNvPr id="61444" name="3 - Θέση αριθμού διαφάνειας"/>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603CF0B8-4C21-45E5-BB2E-19C73841C1D0}" type="slidenum">
              <a:rPr lang="el-GR" altLang="el-GR" sz="1300"/>
              <a:pPr eaLnBrk="1" hangingPunct="1"/>
              <a:t>18</a:t>
            </a:fld>
            <a:endParaRPr lang="el-GR" altLang="el-GR" sz="1300"/>
          </a:p>
        </p:txBody>
      </p:sp>
    </p:spTree>
    <p:extLst>
      <p:ext uri="{BB962C8B-B14F-4D97-AF65-F5344CB8AC3E}">
        <p14:creationId xmlns:p14="http://schemas.microsoft.com/office/powerpoint/2010/main" xmlns="" val="37191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3D0E1CBE-CE8D-4C4D-80BA-7001ECE95F82}" type="slidenum">
              <a:rPr lang="el-GR" altLang="el-GR" sz="1300"/>
              <a:pPr eaLnBrk="1" hangingPunct="1"/>
              <a:t>33</a:t>
            </a:fld>
            <a:endParaRPr lang="el-GR" altLang="el-GR" sz="1300"/>
          </a:p>
        </p:txBody>
      </p:sp>
      <p:sp>
        <p:nvSpPr>
          <p:cNvPr id="62467" name="Rectangle 2"/>
          <p:cNvSpPr>
            <a:spLocks noGrp="1" noRot="1" noChangeAspect="1" noChangeArrowheads="1" noTextEdit="1"/>
          </p:cNvSpPr>
          <p:nvPr>
            <p:ph type="sldImg"/>
          </p:nvPr>
        </p:nvSpPr>
        <p:spPr>
          <a:xfrm>
            <a:off x="1003300" y="774700"/>
            <a:ext cx="5097463" cy="3824288"/>
          </a:xfrm>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2807937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DDD0DF1B-C184-4E13-BD8D-E04E6000508D}" type="slidenum">
              <a:rPr lang="el-GR" altLang="el-GR" sz="1300"/>
              <a:pPr eaLnBrk="1" hangingPunct="1"/>
              <a:t>34</a:t>
            </a:fld>
            <a:endParaRPr lang="el-GR" altLang="el-GR" sz="1300"/>
          </a:p>
        </p:txBody>
      </p:sp>
      <p:sp>
        <p:nvSpPr>
          <p:cNvPr id="63491" name="Rectangle 2"/>
          <p:cNvSpPr>
            <a:spLocks noGrp="1" noRot="1" noChangeAspect="1" noChangeArrowheads="1" noTextEdit="1"/>
          </p:cNvSpPr>
          <p:nvPr>
            <p:ph type="sldImg"/>
          </p:nvPr>
        </p:nvSpPr>
        <p:spPr>
          <a:xfrm>
            <a:off x="1003300" y="774700"/>
            <a:ext cx="5097463" cy="3824288"/>
          </a:xfrm>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422829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DBFAEBD7-F238-4679-A4D5-243F8A614BEA}" type="slidenum">
              <a:rPr lang="el-GR" altLang="el-GR" sz="1300"/>
              <a:pPr eaLnBrk="1" hangingPunct="1"/>
              <a:t>35</a:t>
            </a:fld>
            <a:endParaRPr lang="el-GR" altLang="el-GR" sz="1300"/>
          </a:p>
        </p:txBody>
      </p:sp>
      <p:sp>
        <p:nvSpPr>
          <p:cNvPr id="64515" name="Rectangle 2"/>
          <p:cNvSpPr>
            <a:spLocks noGrp="1" noRot="1" noChangeAspect="1" noChangeArrowheads="1" noTextEdit="1"/>
          </p:cNvSpPr>
          <p:nvPr>
            <p:ph type="sldImg"/>
          </p:nvPr>
        </p:nvSpPr>
        <p:spPr>
          <a:xfrm>
            <a:off x="1003300" y="774700"/>
            <a:ext cx="5097463" cy="3824288"/>
          </a:xfrm>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l-GR" smtClean="0"/>
          </a:p>
        </p:txBody>
      </p:sp>
    </p:spTree>
    <p:extLst>
      <p:ext uri="{BB962C8B-B14F-4D97-AF65-F5344CB8AC3E}">
        <p14:creationId xmlns:p14="http://schemas.microsoft.com/office/powerpoint/2010/main" xmlns="" val="61077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18020766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376796944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412362244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xmlns="" val="2051420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2192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714500"/>
            <a:ext cx="3810000" cy="41529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4500"/>
            <a:ext cx="3810000" cy="41529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553751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pPr>
              <a:defRPr/>
            </a:pPr>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378528D-3039-4315-9271-D7B379F687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pPr>
              <a:defRPr/>
            </a:pPr>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20464160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64536100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41384025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38473453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38613680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28271341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xmlns="" val="2846972494"/>
      </p:ext>
    </p:extLst>
  </p:cSld>
  <p:clrMap bg1="lt1" tx1="dk1" bg2="lt2" tx2="dk2" accent1="accent1" accent2="accent2" accent3="accent3" accent4="accent4" accent5="accent5" accent6="accent6" hlink="hlink" folHlink="folHlink"/>
  <p:sldLayoutIdLst>
    <p:sldLayoutId id="2147483685" r:id="rId1"/>
    <p:sldLayoutId id="2147483698" r:id="rId2"/>
    <p:sldLayoutId id="2147483699" r:id="rId3"/>
    <p:sldLayoutId id="2147483686" r:id="rId4"/>
    <p:sldLayoutId id="2147483687" r:id="rId5"/>
    <p:sldLayoutId id="2147483688" r:id="rId6"/>
    <p:sldLayoutId id="2147483689" r:id="rId7"/>
    <p:sldLayoutId id="2147483690" r:id="rId8"/>
    <p:sldLayoutId id="2147483692" r:id="rId9"/>
    <p:sldLayoutId id="2147483693" r:id="rId10"/>
    <p:sldLayoutId id="2147483694" r:id="rId11"/>
    <p:sldLayoutId id="2147483695" r:id="rId12"/>
    <p:sldLayoutId id="2147483696" r:id="rId13"/>
    <p:sldLayoutId id="2147483697" r:id="rId14"/>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8528D-3039-4315-9271-D7B379F687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emf"/><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ourceforge.net/projects/dia-installer/files/dia-win32-installer/0.96.1-7/dia-setup-0.96.1-7.exe/download" TargetMode="External"/><Relationship Id="rId2" Type="http://schemas.openxmlformats.org/officeDocument/2006/relationships/hyperlink" Target="http://dev.mysql.com/downloads/workbench/" TargetMode="External"/><Relationship Id="rId1" Type="http://schemas.openxmlformats.org/officeDocument/2006/relationships/slideLayout" Target="../slideLayouts/slideLayout4.xml"/><Relationship Id="rId5" Type="http://schemas.openxmlformats.org/officeDocument/2006/relationships/hyperlink" Target="http://office.microsoft.com/en-us/visio/" TargetMode="External"/><Relationship Id="rId4" Type="http://schemas.openxmlformats.org/officeDocument/2006/relationships/hyperlink" Target="http://www-01.ibm.com/software/awdtools/developer/ro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a:t>
            </a:r>
            <a:endParaRPr lang="el-GR" sz="3600" b="1" dirty="0">
              <a:solidFill>
                <a:schemeClr val="tx1"/>
              </a:solidFill>
              <a:latin typeface="+mn-lt"/>
            </a:endParaRPr>
          </a:p>
        </p:txBody>
      </p:sp>
      <p:sp>
        <p:nvSpPr>
          <p:cNvPr id="3" name="Υπότιτλος 2"/>
          <p:cNvSpPr>
            <a:spLocks noGrp="1"/>
          </p:cNvSpPr>
          <p:nvPr>
            <p:ph type="subTitle" idx="1"/>
          </p:nvPr>
        </p:nvSpPr>
        <p:spPr>
          <a:xfrm>
            <a:off x="467545" y="3096543"/>
            <a:ext cx="8148970" cy="1752600"/>
          </a:xfrm>
        </p:spPr>
        <p:txBody>
          <a:bodyPr>
            <a:normAutofit fontScale="92500"/>
          </a:bodyPr>
          <a:lstStyle/>
          <a:p>
            <a:pPr>
              <a:spcBef>
                <a:spcPts val="0"/>
              </a:spcBef>
              <a:spcAft>
                <a:spcPts val="1200"/>
              </a:spcAft>
            </a:pPr>
            <a:r>
              <a:rPr lang="el-GR" sz="2800" b="1" dirty="0" smtClean="0"/>
              <a:t>Ενότητα 4</a:t>
            </a:r>
            <a:r>
              <a:rPr lang="el-GR" sz="2800" dirty="0" smtClean="0"/>
              <a:t>:</a:t>
            </a:r>
            <a:r>
              <a:rPr lang="en-US" sz="2800" dirty="0" smtClean="0"/>
              <a:t> </a:t>
            </a:r>
            <a:r>
              <a:rPr lang="el-GR" sz="2800" dirty="0"/>
              <a:t>Σχεδίαση βάσεων δεδομένων. Εισαγωγή στη Μοντελοποίηση. Μοντέλο Οντοτήτων – Συσχετίσεων</a:t>
            </a:r>
          </a:p>
          <a:p>
            <a:pPr>
              <a:spcBef>
                <a:spcPts val="0"/>
              </a:spcBef>
              <a:spcAft>
                <a:spcPts val="1200"/>
              </a:spcAft>
            </a:pPr>
            <a:r>
              <a:rPr lang="el-GR" sz="600" dirty="0" smtClean="0"/>
              <a:t> </a:t>
            </a:r>
          </a:p>
          <a:p>
            <a:pPr>
              <a:spcBef>
                <a:spcPts val="0"/>
              </a:spcBef>
              <a:spcAft>
                <a:spcPts val="1200"/>
              </a:spcAft>
            </a:pPr>
            <a:r>
              <a:rPr lang="el-GR" sz="2600" dirty="0" smtClean="0"/>
              <a:t>Χ. </a:t>
            </a:r>
            <a:r>
              <a:rPr lang="el-GR" sz="2600" dirty="0" err="1" smtClean="0"/>
              <a:t>Σκουρλάς</a:t>
            </a:r>
            <a:endParaRPr lang="el-GR" sz="2600" dirty="0"/>
          </a:p>
        </p:txBody>
      </p:sp>
      <p:pic>
        <p:nvPicPr>
          <p:cNvPr id="6" name="Picture 5" descr="Λογότυπο έργου Ανοικτών Ακαδημαϊκών Μαθημάτων"/>
          <p:cNvPicPr>
            <a:picLocks noChangeAspect="1"/>
          </p:cNvPicPr>
          <p:nvPr/>
        </p:nvPicPr>
        <p:blipFill>
          <a:blip r:embed="rId3" cstate="email">
            <a:extLst>
              <a:ext uri="{28A0092B-C50C-407E-A947-70E740481C1C}">
                <a14:useLocalDpi xmlns:a14="http://schemas.microsoft.com/office/drawing/2010/main" xmlns=""/>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a:t>
            </a:r>
            <a:r>
              <a:rPr lang="el-GR" sz="1600" dirty="0" smtClean="0">
                <a:latin typeface="+mn-lt"/>
              </a:rPr>
              <a:t>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xmlns="" val="341344418"/>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1853792" y="5367126"/>
            <a:ext cx="1971675" cy="702000"/>
          </a:xfrm>
          <a:prstGeom prst="rect">
            <a:avLst/>
          </a:prstGeom>
          <a:noFill/>
        </p:spPr>
      </p:pic>
      <p:pic>
        <p:nvPicPr>
          <p:cNvPr id="11" name="Picture 10"/>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09122" y="403126"/>
            <a:ext cx="1114556" cy="937642"/>
          </a:xfrm>
          <a:prstGeom prst="rect">
            <a:avLst/>
          </a:prstGeom>
        </p:spPr>
      </p:pic>
    </p:spTree>
    <p:extLst>
      <p:ext uri="{BB962C8B-B14F-4D97-AF65-F5344CB8AC3E}">
        <p14:creationId xmlns:p14="http://schemas.microsoft.com/office/powerpoint/2010/main" xmlns=""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568952" cy="1440160"/>
          </a:xfrm>
        </p:spPr>
        <p:txBody>
          <a:bodyPr/>
          <a:lstStyle/>
          <a:p>
            <a:r>
              <a:rPr lang="el-GR" dirty="0" smtClean="0">
                <a:solidFill>
                  <a:schemeClr val="accent4"/>
                </a:solidFill>
              </a:rPr>
              <a:t>    Παράδειγμα μοντελοποίηση βάσεως</a:t>
            </a:r>
            <a:br>
              <a:rPr lang="el-GR" dirty="0" smtClean="0">
                <a:solidFill>
                  <a:schemeClr val="accent4"/>
                </a:solidFill>
              </a:rPr>
            </a:br>
            <a:r>
              <a:rPr lang="el-GR" dirty="0" smtClean="0">
                <a:solidFill>
                  <a:schemeClr val="accent4"/>
                </a:solidFill>
              </a:rPr>
              <a:t>Αμερικανικές προεδρικές εκλογές</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
        <p:nvSpPr>
          <p:cNvPr id="3" name="Rectangle 2"/>
          <p:cNvSpPr/>
          <p:nvPr/>
        </p:nvSpPr>
        <p:spPr>
          <a:xfrm>
            <a:off x="251520" y="1371540"/>
            <a:ext cx="8712968" cy="3416320"/>
          </a:xfrm>
          <a:prstGeom prst="rect">
            <a:avLst/>
          </a:prstGeom>
        </p:spPr>
        <p:txBody>
          <a:bodyPr wrap="square">
            <a:spAutoFit/>
          </a:bodyPr>
          <a:lstStyle/>
          <a:p>
            <a:r>
              <a:rPr lang="en-US" altLang="el-GR" sz="2400" b="1" dirty="0" smtClean="0">
                <a:solidFill>
                  <a:schemeClr val="accent4"/>
                </a:solidFill>
                <a:cs typeface="Arial" charset="0"/>
              </a:rPr>
              <a:t>             </a:t>
            </a:r>
            <a:r>
              <a:rPr lang="el-GR" altLang="el-GR" sz="2400" b="1" dirty="0" smtClean="0">
                <a:solidFill>
                  <a:schemeClr val="accent4"/>
                </a:solidFill>
                <a:cs typeface="Arial" charset="0"/>
              </a:rPr>
              <a:t>Πρέπει να ακολουθήσετε κάποια βήματα</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814388" indent="-457200">
              <a:buAutoNum type="arabicParenR"/>
            </a:pPr>
            <a:r>
              <a:rPr lang="el-GR" altLang="el-GR" sz="2400" dirty="0" smtClean="0">
                <a:cs typeface="Arial" charset="0"/>
              </a:rPr>
              <a:t>Να κατασκευάσετε ένα πλούσιο δείγμα δεδομένων (έναν πίνακα με όλα τα στοιχεία) που να περιγράφει τις εκλογές</a:t>
            </a:r>
          </a:p>
          <a:p>
            <a:pPr marL="814388" indent="-457200">
              <a:buAutoNum type="arabicParenR"/>
            </a:pPr>
            <a:r>
              <a:rPr lang="el-GR" altLang="el-GR" sz="2400" dirty="0" smtClean="0">
                <a:cs typeface="Arial" charset="0"/>
              </a:rPr>
              <a:t>Να καταγράψετε τους περιορισμούς που ισχύουν για τα δεδομένα</a:t>
            </a:r>
          </a:p>
          <a:p>
            <a:pPr marL="814388" indent="-457200">
              <a:buAutoNum type="arabicParenR"/>
            </a:pPr>
            <a:r>
              <a:rPr lang="el-GR" altLang="el-GR" sz="2400" dirty="0" smtClean="0">
                <a:cs typeface="Arial" charset="0"/>
              </a:rPr>
              <a:t>Να σχεδιάσετε το ΜΟΣ</a:t>
            </a:r>
            <a:endParaRPr lang="en-US" altLang="el-GR" sz="2400" dirty="0" smtClean="0">
              <a:cs typeface="Arial" charset="0"/>
            </a:endParaRPr>
          </a:p>
          <a:p>
            <a:pPr marL="814388" indent="-457200">
              <a:buAutoNum type="arabicParenR"/>
            </a:pPr>
            <a:r>
              <a:rPr lang="el-GR" altLang="el-GR" sz="2400" dirty="0" smtClean="0">
                <a:cs typeface="Arial" charset="0"/>
              </a:rPr>
              <a:t>Να γράψετε τους πίνακες της βάσης δεδομένων που αντιστοιχούν στο μοντέλο.</a:t>
            </a:r>
          </a:p>
          <a:p>
            <a:pPr marL="814388" indent="-457200">
              <a:buAutoNum type="arabicParenR"/>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dirty="0"/>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4169042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Autofit/>
          </a:bodyPr>
          <a:lstStyle/>
          <a:p>
            <a:r>
              <a:rPr lang="el-GR" altLang="el-GR" sz="3200" dirty="0">
                <a:latin typeface="+mn-lt"/>
                <a:cs typeface="Times New Roman" pitchFamily="18" charset="0"/>
              </a:rPr>
              <a:t>Βάση αμερικανικών προεδρικών εκλογών (</a:t>
            </a:r>
            <a:r>
              <a:rPr lang="el-GR" altLang="el-GR" sz="3200" dirty="0" err="1">
                <a:latin typeface="+mn-lt"/>
                <a:cs typeface="Times New Roman" pitchFamily="18" charset="0"/>
              </a:rPr>
              <a:t>American</a:t>
            </a:r>
            <a:r>
              <a:rPr lang="el-GR" altLang="el-GR" sz="3200" dirty="0">
                <a:latin typeface="+mn-lt"/>
                <a:cs typeface="Times New Roman" pitchFamily="18" charset="0"/>
              </a:rPr>
              <a:t> </a:t>
            </a:r>
            <a:r>
              <a:rPr lang="el-GR" altLang="el-GR" sz="3200" dirty="0" err="1">
                <a:latin typeface="+mn-lt"/>
                <a:cs typeface="Times New Roman" pitchFamily="18" charset="0"/>
              </a:rPr>
              <a:t>elections</a:t>
            </a:r>
            <a:r>
              <a:rPr lang="el-GR" altLang="el-GR" sz="3200" dirty="0">
                <a:latin typeface="+mn-lt"/>
                <a:cs typeface="Times New Roman" pitchFamily="18" charset="0"/>
              </a:rPr>
              <a:t>)</a:t>
            </a:r>
            <a:endParaRPr lang="el-GR" altLang="el-GR" sz="3200" dirty="0" smtClean="0">
              <a:latin typeface="+mn-lt"/>
              <a:cs typeface="Times New Roman" pitchFamily="18" charset="0"/>
            </a:endParaRPr>
          </a:p>
        </p:txBody>
      </p:sp>
      <p:sp>
        <p:nvSpPr>
          <p:cNvPr id="2" name="Content Placeholder 1"/>
          <p:cNvSpPr>
            <a:spLocks noGrp="1"/>
          </p:cNvSpPr>
          <p:nvPr>
            <p:ph idx="1"/>
          </p:nvPr>
        </p:nvSpPr>
        <p:spPr>
          <a:xfrm>
            <a:off x="457200" y="1196752"/>
            <a:ext cx="8229600" cy="1152128"/>
          </a:xfrm>
        </p:spPr>
        <p:txBody>
          <a:bodyPr>
            <a:normAutofit/>
          </a:bodyPr>
          <a:lstStyle/>
          <a:p>
            <a:pPr marL="0" indent="0">
              <a:buNone/>
            </a:pPr>
            <a:r>
              <a:rPr lang="el-GR" altLang="el-GR" sz="2000" dirty="0" smtClean="0">
                <a:cs typeface="Times New Roman" pitchFamily="18" charset="0"/>
              </a:rPr>
              <a:t>Στο </a:t>
            </a:r>
            <a:r>
              <a:rPr lang="el-GR" altLang="el-GR" sz="2000" dirty="0">
                <a:cs typeface="Times New Roman" pitchFamily="18" charset="0"/>
              </a:rPr>
              <a:t>δείγμα παρατίθενται εκλογικά αποτελέσματα για τις αναμετρήσεις από το 1952 έως το 1992. </a:t>
            </a:r>
            <a:br>
              <a:rPr lang="el-GR" altLang="el-GR" sz="2000" dirty="0">
                <a:cs typeface="Times New Roman" pitchFamily="18" charset="0"/>
              </a:rPr>
            </a:br>
            <a:r>
              <a:rPr lang="el-GR" altLang="el-GR" sz="2000" dirty="0">
                <a:cs typeface="Times New Roman" pitchFamily="18" charset="0"/>
              </a:rPr>
              <a:t>Κύριο κλειδί </a:t>
            </a:r>
            <a:r>
              <a:rPr lang="en-US" altLang="el-GR" sz="2000" dirty="0">
                <a:cs typeface="Times New Roman" pitchFamily="18" charset="0"/>
              </a:rPr>
              <a:t>(year, loser).</a:t>
            </a:r>
            <a:endParaRPr lang="el-GR" sz="2000" dirty="0"/>
          </a:p>
        </p:txBody>
      </p:sp>
      <p:graphicFrame>
        <p:nvGraphicFramePr>
          <p:cNvPr id="4" name="Table 3"/>
          <p:cNvGraphicFramePr>
            <a:graphicFrameLocks noGrp="1"/>
          </p:cNvGraphicFramePr>
          <p:nvPr>
            <p:extLst>
              <p:ext uri="{D42A27DB-BD31-4B8C-83A1-F6EECF244321}">
                <p14:modId xmlns:p14="http://schemas.microsoft.com/office/powerpoint/2010/main" xmlns="" val="108983763"/>
              </p:ext>
            </p:extLst>
          </p:nvPr>
        </p:nvGraphicFramePr>
        <p:xfrm>
          <a:off x="107504" y="2204864"/>
          <a:ext cx="8928993" cy="4389120"/>
        </p:xfrm>
        <a:graphic>
          <a:graphicData uri="http://schemas.openxmlformats.org/drawingml/2006/table">
            <a:tbl>
              <a:tblPr firstRow="1">
                <a:tableStyleId>{5C22544A-7EE6-4342-B048-85BDC9FD1C3A}</a:tableStyleId>
              </a:tblPr>
              <a:tblGrid>
                <a:gridCol w="907232"/>
                <a:gridCol w="1541040"/>
                <a:gridCol w="942648"/>
                <a:gridCol w="976328"/>
                <a:gridCol w="1073578"/>
                <a:gridCol w="1471942"/>
                <a:gridCol w="1130747"/>
                <a:gridCol w="885478"/>
              </a:tblGrid>
              <a:tr h="0">
                <a:tc>
                  <a:txBody>
                    <a:bodyPr/>
                    <a:lstStyle/>
                    <a:p>
                      <a:pPr algn="just">
                        <a:spcAft>
                          <a:spcPts val="0"/>
                        </a:spcAft>
                      </a:pPr>
                      <a:r>
                        <a:rPr lang="el-GR" sz="1800" dirty="0">
                          <a:effectLst/>
                        </a:rPr>
                        <a:t>YEAR</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WINNER</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W_</a:t>
                      </a:r>
                    </a:p>
                    <a:p>
                      <a:pPr algn="just">
                        <a:spcAft>
                          <a:spcPts val="0"/>
                        </a:spcAft>
                      </a:pPr>
                      <a:r>
                        <a:rPr lang="el-GR" sz="1800" dirty="0">
                          <a:effectLst/>
                        </a:rPr>
                        <a:t>VOTES</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W-PARTY</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W_</a:t>
                      </a:r>
                    </a:p>
                    <a:p>
                      <a:pPr algn="just">
                        <a:spcAft>
                          <a:spcPts val="0"/>
                        </a:spcAft>
                      </a:pPr>
                      <a:r>
                        <a:rPr lang="el-GR" sz="1800" dirty="0">
                          <a:effectLst/>
                        </a:rPr>
                        <a:t>STATE</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LOSER</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L_</a:t>
                      </a:r>
                    </a:p>
                    <a:p>
                      <a:pPr algn="just">
                        <a:spcAft>
                          <a:spcPts val="0"/>
                        </a:spcAft>
                      </a:pPr>
                      <a:r>
                        <a:rPr lang="el-GR" sz="1800" dirty="0">
                          <a:effectLst/>
                        </a:rPr>
                        <a:t>VOTES</a:t>
                      </a:r>
                      <a:endParaRPr lang="el-GR" sz="1800"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l-GR" sz="1800" dirty="0">
                          <a:effectLst/>
                        </a:rPr>
                        <a:t>L_</a:t>
                      </a:r>
                    </a:p>
                    <a:p>
                      <a:pPr algn="just">
                        <a:spcAft>
                          <a:spcPts val="0"/>
                        </a:spcAft>
                      </a:pPr>
                      <a:r>
                        <a:rPr lang="el-GR" sz="1800" dirty="0">
                          <a:effectLst/>
                        </a:rPr>
                        <a:t>PARTY</a:t>
                      </a:r>
                      <a:endParaRPr lang="el-GR" sz="1800"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l-GR" sz="1800">
                          <a:effectLst/>
                        </a:rPr>
                        <a:t>1952</a:t>
                      </a:r>
                    </a:p>
                    <a:p>
                      <a:pPr algn="just">
                        <a:spcAft>
                          <a:spcPts val="0"/>
                        </a:spcAft>
                      </a:pPr>
                      <a:r>
                        <a:rPr lang="el-GR" sz="1800">
                          <a:effectLst/>
                        </a:rPr>
                        <a:t>1956</a:t>
                      </a:r>
                    </a:p>
                    <a:p>
                      <a:pPr algn="just">
                        <a:spcAft>
                          <a:spcPts val="0"/>
                        </a:spcAft>
                      </a:pPr>
                      <a:r>
                        <a:rPr lang="el-GR" sz="1800">
                          <a:effectLst/>
                        </a:rPr>
                        <a:t>1960</a:t>
                      </a:r>
                    </a:p>
                    <a:p>
                      <a:pPr algn="just">
                        <a:spcAft>
                          <a:spcPts val="0"/>
                        </a:spcAft>
                      </a:pPr>
                      <a:r>
                        <a:rPr lang="el-GR" sz="1800">
                          <a:effectLst/>
                        </a:rPr>
                        <a:t>1964</a:t>
                      </a:r>
                    </a:p>
                    <a:p>
                      <a:pPr algn="just">
                        <a:spcAft>
                          <a:spcPts val="0"/>
                        </a:spcAft>
                      </a:pPr>
                      <a:r>
                        <a:rPr lang="el-GR" sz="1800">
                          <a:effectLst/>
                        </a:rPr>
                        <a:t>1968</a:t>
                      </a:r>
                    </a:p>
                    <a:p>
                      <a:pPr algn="just">
                        <a:spcAft>
                          <a:spcPts val="0"/>
                        </a:spcAft>
                      </a:pPr>
                      <a:r>
                        <a:rPr lang="el-GR" sz="1800">
                          <a:effectLst/>
                        </a:rPr>
                        <a:t>1968</a:t>
                      </a:r>
                    </a:p>
                    <a:p>
                      <a:pPr algn="just">
                        <a:spcAft>
                          <a:spcPts val="0"/>
                        </a:spcAft>
                      </a:pPr>
                      <a:r>
                        <a:rPr lang="el-GR" sz="1800">
                          <a:effectLst/>
                        </a:rPr>
                        <a:t>1972</a:t>
                      </a:r>
                    </a:p>
                    <a:p>
                      <a:pPr algn="just">
                        <a:spcAft>
                          <a:spcPts val="0"/>
                        </a:spcAft>
                      </a:pPr>
                      <a:r>
                        <a:rPr lang="el-GR" sz="1800">
                          <a:effectLst/>
                        </a:rPr>
                        <a:t>1976</a:t>
                      </a:r>
                    </a:p>
                    <a:p>
                      <a:pPr algn="just">
                        <a:spcAft>
                          <a:spcPts val="0"/>
                        </a:spcAft>
                      </a:pPr>
                      <a:r>
                        <a:rPr lang="el-GR" sz="1800">
                          <a:effectLst/>
                        </a:rPr>
                        <a:t>1980 </a:t>
                      </a:r>
                    </a:p>
                    <a:p>
                      <a:pPr algn="just">
                        <a:spcAft>
                          <a:spcPts val="0"/>
                        </a:spcAft>
                      </a:pPr>
                      <a:r>
                        <a:rPr lang="el-GR" sz="1800">
                          <a:effectLst/>
                        </a:rPr>
                        <a:t>1980</a:t>
                      </a:r>
                    </a:p>
                    <a:p>
                      <a:pPr algn="just">
                        <a:spcAft>
                          <a:spcPts val="0"/>
                        </a:spcAft>
                      </a:pPr>
                      <a:r>
                        <a:rPr lang="el-GR" sz="1800">
                          <a:effectLst/>
                        </a:rPr>
                        <a:t>1984</a:t>
                      </a:r>
                    </a:p>
                    <a:p>
                      <a:pPr algn="just">
                        <a:spcAft>
                          <a:spcPts val="0"/>
                        </a:spcAft>
                      </a:pPr>
                      <a:r>
                        <a:rPr lang="el-GR" sz="1800">
                          <a:effectLst/>
                        </a:rPr>
                        <a:t>1988</a:t>
                      </a:r>
                    </a:p>
                    <a:p>
                      <a:pPr algn="just">
                        <a:spcAft>
                          <a:spcPts val="0"/>
                        </a:spcAft>
                      </a:pPr>
                      <a:r>
                        <a:rPr lang="el-GR" sz="1800">
                          <a:effectLst/>
                        </a:rPr>
                        <a:t>1992</a:t>
                      </a:r>
                    </a:p>
                    <a:p>
                      <a:pPr algn="just">
                        <a:spcAft>
                          <a:spcPts val="0"/>
                        </a:spcAft>
                      </a:pPr>
                      <a:r>
                        <a:rPr lang="el-GR" sz="1800">
                          <a:effectLst/>
                        </a:rPr>
                        <a:t>1992</a:t>
                      </a:r>
                      <a:endParaRPr lang="el-GR" sz="1800">
                        <a:effectLst/>
                        <a:latin typeface="Times New Roman"/>
                        <a:ea typeface="Times New Roman"/>
                      </a:endParaRPr>
                    </a:p>
                  </a:txBody>
                  <a:tcPr marL="68580" marR="68580" marT="0" marB="0"/>
                </a:tc>
                <a:tc>
                  <a:txBody>
                    <a:bodyPr/>
                    <a:lstStyle/>
                    <a:p>
                      <a:pPr algn="just">
                        <a:spcAft>
                          <a:spcPts val="0"/>
                        </a:spcAft>
                      </a:pPr>
                      <a:r>
                        <a:rPr lang="en-GB" sz="1800">
                          <a:effectLst/>
                        </a:rPr>
                        <a:t>EISENHOWER</a:t>
                      </a:r>
                      <a:endParaRPr lang="el-GR" sz="1800">
                        <a:effectLst/>
                      </a:endParaRPr>
                    </a:p>
                    <a:p>
                      <a:pPr algn="just">
                        <a:spcAft>
                          <a:spcPts val="0"/>
                        </a:spcAft>
                      </a:pPr>
                      <a:r>
                        <a:rPr lang="en-GB" sz="1800">
                          <a:effectLst/>
                        </a:rPr>
                        <a:t>EISENHOWER</a:t>
                      </a:r>
                      <a:endParaRPr lang="el-GR" sz="1800">
                        <a:effectLst/>
                      </a:endParaRPr>
                    </a:p>
                    <a:p>
                      <a:pPr algn="just">
                        <a:spcAft>
                          <a:spcPts val="0"/>
                        </a:spcAft>
                      </a:pPr>
                      <a:r>
                        <a:rPr lang="en-GB" sz="1800">
                          <a:effectLst/>
                        </a:rPr>
                        <a:t>KENNEDY</a:t>
                      </a:r>
                      <a:endParaRPr lang="el-GR" sz="1800">
                        <a:effectLst/>
                      </a:endParaRPr>
                    </a:p>
                    <a:p>
                      <a:pPr algn="just">
                        <a:spcAft>
                          <a:spcPts val="0"/>
                        </a:spcAft>
                      </a:pPr>
                      <a:r>
                        <a:rPr lang="en-GB" sz="1800">
                          <a:effectLst/>
                        </a:rPr>
                        <a:t>JOHNSON</a:t>
                      </a:r>
                      <a:endParaRPr lang="el-GR" sz="1800">
                        <a:effectLst/>
                      </a:endParaRPr>
                    </a:p>
                    <a:p>
                      <a:pPr algn="just">
                        <a:spcAft>
                          <a:spcPts val="0"/>
                        </a:spcAft>
                      </a:pPr>
                      <a:r>
                        <a:rPr lang="en-GB" sz="1800">
                          <a:effectLst/>
                        </a:rPr>
                        <a:t>NIXON</a:t>
                      </a:r>
                      <a:endParaRPr lang="el-GR" sz="1800">
                        <a:effectLst/>
                      </a:endParaRPr>
                    </a:p>
                    <a:p>
                      <a:pPr algn="just">
                        <a:spcAft>
                          <a:spcPts val="0"/>
                        </a:spcAft>
                      </a:pPr>
                      <a:r>
                        <a:rPr lang="en-GB" sz="1800">
                          <a:effectLst/>
                        </a:rPr>
                        <a:t>NIXON</a:t>
                      </a:r>
                      <a:endParaRPr lang="el-GR" sz="1800">
                        <a:effectLst/>
                      </a:endParaRPr>
                    </a:p>
                    <a:p>
                      <a:pPr algn="just">
                        <a:spcAft>
                          <a:spcPts val="0"/>
                        </a:spcAft>
                      </a:pPr>
                      <a:r>
                        <a:rPr lang="en-GB" sz="1800">
                          <a:effectLst/>
                        </a:rPr>
                        <a:t>NIXON</a:t>
                      </a:r>
                      <a:endParaRPr lang="el-GR" sz="1800">
                        <a:effectLst/>
                      </a:endParaRPr>
                    </a:p>
                    <a:p>
                      <a:pPr algn="just">
                        <a:spcAft>
                          <a:spcPts val="0"/>
                        </a:spcAft>
                      </a:pPr>
                      <a:r>
                        <a:rPr lang="en-GB" sz="1800">
                          <a:effectLst/>
                        </a:rPr>
                        <a:t>CARTER</a:t>
                      </a:r>
                      <a:endParaRPr lang="el-GR" sz="1800">
                        <a:effectLst/>
                      </a:endParaRPr>
                    </a:p>
                    <a:p>
                      <a:pPr algn="just">
                        <a:spcAft>
                          <a:spcPts val="0"/>
                        </a:spcAft>
                      </a:pPr>
                      <a:r>
                        <a:rPr lang="en-GB" sz="1800">
                          <a:effectLst/>
                        </a:rPr>
                        <a:t>REAGAN</a:t>
                      </a:r>
                      <a:endParaRPr lang="el-GR" sz="1800">
                        <a:effectLst/>
                      </a:endParaRPr>
                    </a:p>
                    <a:p>
                      <a:pPr algn="just">
                        <a:spcAft>
                          <a:spcPts val="0"/>
                        </a:spcAft>
                      </a:pPr>
                      <a:r>
                        <a:rPr lang="en-GB" sz="1800">
                          <a:effectLst/>
                        </a:rPr>
                        <a:t>REAGAN</a:t>
                      </a:r>
                      <a:endParaRPr lang="el-GR" sz="1800">
                        <a:effectLst/>
                      </a:endParaRPr>
                    </a:p>
                    <a:p>
                      <a:pPr algn="just">
                        <a:spcAft>
                          <a:spcPts val="0"/>
                        </a:spcAft>
                      </a:pPr>
                      <a:r>
                        <a:rPr lang="en-GB" sz="1800">
                          <a:effectLst/>
                        </a:rPr>
                        <a:t>REAGAN</a:t>
                      </a:r>
                      <a:endParaRPr lang="el-GR" sz="1800">
                        <a:effectLst/>
                      </a:endParaRPr>
                    </a:p>
                    <a:p>
                      <a:pPr algn="just">
                        <a:spcAft>
                          <a:spcPts val="0"/>
                        </a:spcAft>
                      </a:pPr>
                      <a:r>
                        <a:rPr lang="en-GB" sz="1800">
                          <a:effectLst/>
                        </a:rPr>
                        <a:t>BUSH</a:t>
                      </a:r>
                      <a:endParaRPr lang="el-GR" sz="1800">
                        <a:effectLst/>
                      </a:endParaRPr>
                    </a:p>
                    <a:p>
                      <a:pPr algn="just">
                        <a:spcAft>
                          <a:spcPts val="0"/>
                        </a:spcAft>
                      </a:pPr>
                      <a:r>
                        <a:rPr lang="el-GR" sz="1800">
                          <a:effectLst/>
                        </a:rPr>
                        <a:t>CLINTON</a:t>
                      </a:r>
                    </a:p>
                    <a:p>
                      <a:pPr algn="just">
                        <a:spcAft>
                          <a:spcPts val="0"/>
                        </a:spcAft>
                      </a:pPr>
                      <a:r>
                        <a:rPr lang="el-GR" sz="1800">
                          <a:effectLst/>
                        </a:rPr>
                        <a:t>CLINTON</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442</a:t>
                      </a:r>
                    </a:p>
                    <a:p>
                      <a:pPr algn="just">
                        <a:spcAft>
                          <a:spcPts val="0"/>
                        </a:spcAft>
                      </a:pPr>
                      <a:r>
                        <a:rPr lang="el-GR" sz="1800">
                          <a:effectLst/>
                        </a:rPr>
                        <a:t>447</a:t>
                      </a:r>
                    </a:p>
                    <a:p>
                      <a:pPr algn="just">
                        <a:spcAft>
                          <a:spcPts val="0"/>
                        </a:spcAft>
                      </a:pPr>
                      <a:r>
                        <a:rPr lang="el-GR" sz="1800">
                          <a:effectLst/>
                        </a:rPr>
                        <a:t>303</a:t>
                      </a:r>
                    </a:p>
                    <a:p>
                      <a:pPr algn="just">
                        <a:spcAft>
                          <a:spcPts val="0"/>
                        </a:spcAft>
                      </a:pPr>
                      <a:r>
                        <a:rPr lang="el-GR" sz="1800">
                          <a:effectLst/>
                        </a:rPr>
                        <a:t>486</a:t>
                      </a:r>
                    </a:p>
                    <a:p>
                      <a:pPr algn="just">
                        <a:spcAft>
                          <a:spcPts val="0"/>
                        </a:spcAft>
                      </a:pPr>
                      <a:r>
                        <a:rPr lang="el-GR" sz="1800">
                          <a:effectLst/>
                        </a:rPr>
                        <a:t>301</a:t>
                      </a:r>
                    </a:p>
                    <a:p>
                      <a:pPr algn="just">
                        <a:spcAft>
                          <a:spcPts val="0"/>
                        </a:spcAft>
                      </a:pPr>
                      <a:r>
                        <a:rPr lang="el-GR" sz="1800">
                          <a:effectLst/>
                        </a:rPr>
                        <a:t>301</a:t>
                      </a:r>
                    </a:p>
                    <a:p>
                      <a:pPr algn="just">
                        <a:spcAft>
                          <a:spcPts val="0"/>
                        </a:spcAft>
                      </a:pPr>
                      <a:r>
                        <a:rPr lang="el-GR" sz="1800">
                          <a:effectLst/>
                        </a:rPr>
                        <a:t>520</a:t>
                      </a:r>
                    </a:p>
                    <a:p>
                      <a:pPr algn="just">
                        <a:spcAft>
                          <a:spcPts val="0"/>
                        </a:spcAft>
                      </a:pPr>
                      <a:r>
                        <a:rPr lang="el-GR" sz="1800">
                          <a:effectLst/>
                        </a:rPr>
                        <a:t>297</a:t>
                      </a:r>
                    </a:p>
                    <a:p>
                      <a:pPr algn="just">
                        <a:spcAft>
                          <a:spcPts val="0"/>
                        </a:spcAft>
                      </a:pPr>
                      <a:r>
                        <a:rPr lang="el-GR" sz="1800">
                          <a:effectLst/>
                        </a:rPr>
                        <a:t>489</a:t>
                      </a:r>
                    </a:p>
                    <a:p>
                      <a:pPr algn="just">
                        <a:spcAft>
                          <a:spcPts val="0"/>
                        </a:spcAft>
                      </a:pPr>
                      <a:r>
                        <a:rPr lang="el-GR" sz="1800">
                          <a:effectLst/>
                        </a:rPr>
                        <a:t>489</a:t>
                      </a:r>
                    </a:p>
                    <a:p>
                      <a:pPr algn="just">
                        <a:spcAft>
                          <a:spcPts val="0"/>
                        </a:spcAft>
                      </a:pPr>
                      <a:r>
                        <a:rPr lang="el-GR" sz="1800">
                          <a:effectLst/>
                        </a:rPr>
                        <a:t>525</a:t>
                      </a:r>
                    </a:p>
                    <a:p>
                      <a:pPr algn="just">
                        <a:spcAft>
                          <a:spcPts val="0"/>
                        </a:spcAft>
                      </a:pPr>
                      <a:r>
                        <a:rPr lang="el-GR" sz="1800">
                          <a:effectLst/>
                        </a:rPr>
                        <a:t>426</a:t>
                      </a:r>
                    </a:p>
                    <a:p>
                      <a:pPr algn="just">
                        <a:spcAft>
                          <a:spcPts val="0"/>
                        </a:spcAft>
                      </a:pPr>
                      <a:r>
                        <a:rPr lang="en-US" sz="1800">
                          <a:effectLst/>
                        </a:rPr>
                        <a:t>NULL</a:t>
                      </a:r>
                      <a:endParaRPr lang="el-GR" sz="1800">
                        <a:effectLst/>
                      </a:endParaRPr>
                    </a:p>
                    <a:p>
                      <a:pPr algn="just">
                        <a:spcAft>
                          <a:spcPts val="0"/>
                        </a:spcAft>
                      </a:pPr>
                      <a:r>
                        <a:rPr lang="en-US" sz="1800">
                          <a:effectLst/>
                        </a:rPr>
                        <a:t>NULL</a:t>
                      </a:r>
                      <a:endParaRPr lang="el-GR" sz="1800">
                        <a:effectLst/>
                        <a:latin typeface="Times New Roman"/>
                        <a:ea typeface="Times New Roman"/>
                      </a:endParaRPr>
                    </a:p>
                  </a:txBody>
                  <a:tcPr marL="68580" marR="68580" marT="0" marB="0"/>
                </a:tc>
                <a:tc>
                  <a:txBody>
                    <a:bodyPr/>
                    <a:lstStyle/>
                    <a:p>
                      <a:pPr algn="just">
                        <a:spcAft>
                          <a:spcPts val="0"/>
                        </a:spcAft>
                      </a:pPr>
                      <a:r>
                        <a:rPr lang="en-GB" sz="1800">
                          <a:effectLst/>
                        </a:rPr>
                        <a:t>REP</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DEM</a:t>
                      </a:r>
                      <a:endParaRPr lang="el-GR" sz="1800">
                        <a:effectLst/>
                      </a:endParaRPr>
                    </a:p>
                    <a:p>
                      <a:pPr algn="just">
                        <a:spcAft>
                          <a:spcPts val="0"/>
                        </a:spcAft>
                      </a:pPr>
                      <a:r>
                        <a:rPr lang="en-GB" sz="1800">
                          <a:effectLst/>
                        </a:rPr>
                        <a:t>DEM</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DEM</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n-GB" sz="1800">
                          <a:effectLst/>
                        </a:rPr>
                        <a:t>REP</a:t>
                      </a:r>
                      <a:endParaRPr lang="el-GR" sz="1800">
                        <a:effectLst/>
                      </a:endParaRPr>
                    </a:p>
                    <a:p>
                      <a:pPr algn="just">
                        <a:spcAft>
                          <a:spcPts val="0"/>
                        </a:spcAft>
                      </a:pPr>
                      <a:r>
                        <a:rPr lang="el-GR" sz="1800">
                          <a:effectLst/>
                        </a:rPr>
                        <a:t>DEM</a:t>
                      </a:r>
                    </a:p>
                    <a:p>
                      <a:pPr algn="just">
                        <a:spcAft>
                          <a:spcPts val="0"/>
                        </a:spcAft>
                      </a:pPr>
                      <a:r>
                        <a:rPr lang="el-GR" sz="1800">
                          <a:effectLst/>
                        </a:rPr>
                        <a:t>DEM</a:t>
                      </a:r>
                      <a:endParaRPr lang="el-GR" sz="1800">
                        <a:effectLst/>
                        <a:latin typeface="Times New Roman"/>
                        <a:ea typeface="Times New Roman"/>
                      </a:endParaRPr>
                    </a:p>
                  </a:txBody>
                  <a:tcPr marL="68580" marR="68580" marT="0" marB="0"/>
                </a:tc>
                <a:tc>
                  <a:txBody>
                    <a:bodyPr/>
                    <a:lstStyle/>
                    <a:p>
                      <a:pPr algn="just">
                        <a:spcAft>
                          <a:spcPts val="0"/>
                        </a:spcAft>
                      </a:pPr>
                      <a:r>
                        <a:rPr lang="en-GB" sz="1800">
                          <a:effectLst/>
                        </a:rPr>
                        <a:t>TEXAS</a:t>
                      </a:r>
                      <a:endParaRPr lang="el-GR" sz="1800">
                        <a:effectLst/>
                      </a:endParaRPr>
                    </a:p>
                    <a:p>
                      <a:pPr algn="just">
                        <a:spcAft>
                          <a:spcPts val="0"/>
                        </a:spcAft>
                      </a:pPr>
                      <a:r>
                        <a:rPr lang="en-GB" sz="1800">
                          <a:effectLst/>
                        </a:rPr>
                        <a:t>TEXAS</a:t>
                      </a:r>
                      <a:endParaRPr lang="el-GR" sz="1800">
                        <a:effectLst/>
                      </a:endParaRPr>
                    </a:p>
                    <a:p>
                      <a:pPr algn="just">
                        <a:spcAft>
                          <a:spcPts val="0"/>
                        </a:spcAft>
                      </a:pPr>
                      <a:r>
                        <a:rPr lang="en-GB" sz="1800">
                          <a:effectLst/>
                        </a:rPr>
                        <a:t>MASS.</a:t>
                      </a:r>
                      <a:endParaRPr lang="el-GR" sz="1800">
                        <a:effectLst/>
                      </a:endParaRPr>
                    </a:p>
                    <a:p>
                      <a:pPr algn="just">
                        <a:spcAft>
                          <a:spcPts val="0"/>
                        </a:spcAft>
                      </a:pPr>
                      <a:r>
                        <a:rPr lang="en-GB" sz="1800">
                          <a:effectLst/>
                        </a:rPr>
                        <a:t>TEXAS</a:t>
                      </a:r>
                      <a:endParaRPr lang="el-GR" sz="1800">
                        <a:effectLst/>
                      </a:endParaRPr>
                    </a:p>
                    <a:p>
                      <a:pPr algn="just">
                        <a:spcAft>
                          <a:spcPts val="0"/>
                        </a:spcAft>
                      </a:pPr>
                      <a:r>
                        <a:rPr lang="en-GB" sz="1800">
                          <a:effectLst/>
                        </a:rPr>
                        <a:t>CALIF.</a:t>
                      </a:r>
                      <a:endParaRPr lang="el-GR" sz="1800">
                        <a:effectLst/>
                      </a:endParaRPr>
                    </a:p>
                    <a:p>
                      <a:pPr algn="just">
                        <a:spcAft>
                          <a:spcPts val="0"/>
                        </a:spcAft>
                      </a:pPr>
                      <a:r>
                        <a:rPr lang="en-GB" sz="1800">
                          <a:effectLst/>
                        </a:rPr>
                        <a:t>CALIF</a:t>
                      </a:r>
                      <a:endParaRPr lang="el-GR" sz="1800">
                        <a:effectLst/>
                      </a:endParaRPr>
                    </a:p>
                    <a:p>
                      <a:pPr algn="just">
                        <a:spcAft>
                          <a:spcPts val="0"/>
                        </a:spcAft>
                      </a:pPr>
                      <a:r>
                        <a:rPr lang="en-GB" sz="1800">
                          <a:effectLst/>
                        </a:rPr>
                        <a:t>CALIF.</a:t>
                      </a:r>
                      <a:endParaRPr lang="el-GR" sz="1800">
                        <a:effectLst/>
                      </a:endParaRPr>
                    </a:p>
                    <a:p>
                      <a:pPr algn="just">
                        <a:spcAft>
                          <a:spcPts val="0"/>
                        </a:spcAft>
                      </a:pPr>
                      <a:r>
                        <a:rPr lang="en-GB" sz="1800">
                          <a:effectLst/>
                        </a:rPr>
                        <a:t>NULL</a:t>
                      </a:r>
                      <a:endParaRPr lang="el-GR" sz="1800">
                        <a:effectLst/>
                      </a:endParaRPr>
                    </a:p>
                    <a:p>
                      <a:pPr algn="just">
                        <a:spcAft>
                          <a:spcPts val="0"/>
                        </a:spcAft>
                      </a:pPr>
                      <a:r>
                        <a:rPr lang="en-GB" sz="1800">
                          <a:effectLst/>
                        </a:rPr>
                        <a:t>NULL</a:t>
                      </a:r>
                      <a:endParaRPr lang="el-GR" sz="1800">
                        <a:effectLst/>
                      </a:endParaRPr>
                    </a:p>
                    <a:p>
                      <a:pPr algn="just">
                        <a:spcAft>
                          <a:spcPts val="0"/>
                        </a:spcAft>
                      </a:pPr>
                      <a:r>
                        <a:rPr lang="en-GB" sz="1800">
                          <a:effectLst/>
                        </a:rPr>
                        <a:t>NULL</a:t>
                      </a:r>
                      <a:endParaRPr lang="el-GR" sz="1800">
                        <a:effectLst/>
                      </a:endParaRPr>
                    </a:p>
                    <a:p>
                      <a:pPr algn="just">
                        <a:spcAft>
                          <a:spcPts val="0"/>
                        </a:spcAft>
                      </a:pPr>
                      <a:r>
                        <a:rPr lang="en-GB" sz="1800">
                          <a:effectLst/>
                        </a:rPr>
                        <a:t>NULL</a:t>
                      </a:r>
                      <a:endParaRPr lang="el-GR" sz="1800">
                        <a:effectLst/>
                      </a:endParaRPr>
                    </a:p>
                    <a:p>
                      <a:pPr algn="just">
                        <a:spcAft>
                          <a:spcPts val="0"/>
                        </a:spcAft>
                      </a:pPr>
                      <a:r>
                        <a:rPr lang="el-GR" sz="1800">
                          <a:effectLst/>
                        </a:rPr>
                        <a:t>NULL</a:t>
                      </a:r>
                    </a:p>
                    <a:p>
                      <a:pPr algn="just">
                        <a:spcAft>
                          <a:spcPts val="0"/>
                        </a:spcAft>
                      </a:pPr>
                      <a:r>
                        <a:rPr lang="el-GR" sz="1800">
                          <a:effectLst/>
                        </a:rPr>
                        <a:t>NULL</a:t>
                      </a:r>
                    </a:p>
                    <a:p>
                      <a:pPr algn="just">
                        <a:spcAft>
                          <a:spcPts val="0"/>
                        </a:spcAft>
                      </a:pPr>
                      <a:r>
                        <a:rPr lang="el-GR" sz="1800">
                          <a:effectLst/>
                        </a:rPr>
                        <a:t>NULL</a:t>
                      </a:r>
                      <a:endParaRPr lang="el-GR" sz="1800">
                        <a:effectLst/>
                        <a:latin typeface="Times New Roman"/>
                        <a:ea typeface="Times New Roman"/>
                      </a:endParaRPr>
                    </a:p>
                  </a:txBody>
                  <a:tcPr marL="68580" marR="68580" marT="0" marB="0"/>
                </a:tc>
                <a:tc>
                  <a:txBody>
                    <a:bodyPr/>
                    <a:lstStyle/>
                    <a:p>
                      <a:pPr algn="just">
                        <a:spcAft>
                          <a:spcPts val="0"/>
                        </a:spcAft>
                      </a:pPr>
                      <a:r>
                        <a:rPr lang="en-GB" sz="1800">
                          <a:effectLst/>
                        </a:rPr>
                        <a:t>STEVENSON</a:t>
                      </a:r>
                      <a:endParaRPr lang="el-GR" sz="1800">
                        <a:effectLst/>
                      </a:endParaRPr>
                    </a:p>
                    <a:p>
                      <a:pPr algn="just">
                        <a:spcAft>
                          <a:spcPts val="0"/>
                        </a:spcAft>
                      </a:pPr>
                      <a:r>
                        <a:rPr lang="en-GB" sz="1800">
                          <a:effectLst/>
                        </a:rPr>
                        <a:t>STEVENSON</a:t>
                      </a:r>
                      <a:endParaRPr lang="el-GR" sz="1800">
                        <a:effectLst/>
                      </a:endParaRPr>
                    </a:p>
                    <a:p>
                      <a:pPr algn="just">
                        <a:spcAft>
                          <a:spcPts val="0"/>
                        </a:spcAft>
                      </a:pPr>
                      <a:r>
                        <a:rPr lang="en-GB" sz="1800">
                          <a:effectLst/>
                        </a:rPr>
                        <a:t>NIXON</a:t>
                      </a:r>
                      <a:endParaRPr lang="el-GR" sz="1800">
                        <a:effectLst/>
                      </a:endParaRPr>
                    </a:p>
                    <a:p>
                      <a:pPr algn="just">
                        <a:spcAft>
                          <a:spcPts val="0"/>
                        </a:spcAft>
                      </a:pPr>
                      <a:r>
                        <a:rPr lang="en-GB" sz="1800">
                          <a:effectLst/>
                        </a:rPr>
                        <a:t>GOLDWATER</a:t>
                      </a:r>
                      <a:endParaRPr lang="el-GR" sz="1800">
                        <a:effectLst/>
                      </a:endParaRPr>
                    </a:p>
                    <a:p>
                      <a:pPr algn="just">
                        <a:spcAft>
                          <a:spcPts val="0"/>
                        </a:spcAft>
                      </a:pPr>
                      <a:r>
                        <a:rPr lang="en-GB" sz="1800">
                          <a:effectLst/>
                        </a:rPr>
                        <a:t>HUMPHREY</a:t>
                      </a:r>
                      <a:endParaRPr lang="el-GR" sz="1800">
                        <a:effectLst/>
                      </a:endParaRPr>
                    </a:p>
                    <a:p>
                      <a:pPr algn="just">
                        <a:spcAft>
                          <a:spcPts val="0"/>
                        </a:spcAft>
                      </a:pPr>
                      <a:r>
                        <a:rPr lang="en-GB" sz="1800">
                          <a:effectLst/>
                        </a:rPr>
                        <a:t>WALLACE</a:t>
                      </a:r>
                      <a:endParaRPr lang="el-GR" sz="1800">
                        <a:effectLst/>
                      </a:endParaRPr>
                    </a:p>
                    <a:p>
                      <a:pPr algn="just">
                        <a:spcAft>
                          <a:spcPts val="0"/>
                        </a:spcAft>
                      </a:pPr>
                      <a:r>
                        <a:rPr lang="en-GB" sz="1800">
                          <a:effectLst/>
                        </a:rPr>
                        <a:t>McGOVERN</a:t>
                      </a:r>
                      <a:endParaRPr lang="el-GR" sz="1800">
                        <a:effectLst/>
                      </a:endParaRPr>
                    </a:p>
                    <a:p>
                      <a:pPr algn="just">
                        <a:spcAft>
                          <a:spcPts val="0"/>
                        </a:spcAft>
                      </a:pPr>
                      <a:r>
                        <a:rPr lang="en-GB" sz="1800">
                          <a:effectLst/>
                        </a:rPr>
                        <a:t>FORD</a:t>
                      </a:r>
                      <a:endParaRPr lang="el-GR" sz="1800">
                        <a:effectLst/>
                      </a:endParaRPr>
                    </a:p>
                    <a:p>
                      <a:pPr algn="just">
                        <a:spcAft>
                          <a:spcPts val="0"/>
                        </a:spcAft>
                      </a:pPr>
                      <a:r>
                        <a:rPr lang="en-GB" sz="1800">
                          <a:effectLst/>
                        </a:rPr>
                        <a:t>CARTER</a:t>
                      </a:r>
                      <a:endParaRPr lang="el-GR" sz="1800">
                        <a:effectLst/>
                      </a:endParaRPr>
                    </a:p>
                    <a:p>
                      <a:pPr algn="just">
                        <a:spcAft>
                          <a:spcPts val="0"/>
                        </a:spcAft>
                      </a:pPr>
                      <a:r>
                        <a:rPr lang="en-GB" sz="1800">
                          <a:effectLst/>
                        </a:rPr>
                        <a:t>AN</a:t>
                      </a:r>
                      <a:r>
                        <a:rPr lang="en-US" sz="1800">
                          <a:effectLst/>
                        </a:rPr>
                        <a:t>D</a:t>
                      </a:r>
                      <a:r>
                        <a:rPr lang="en-GB" sz="1800">
                          <a:effectLst/>
                        </a:rPr>
                        <a:t>ERSON</a:t>
                      </a:r>
                      <a:endParaRPr lang="el-GR" sz="1800">
                        <a:effectLst/>
                      </a:endParaRPr>
                    </a:p>
                    <a:p>
                      <a:pPr algn="just">
                        <a:spcAft>
                          <a:spcPts val="0"/>
                        </a:spcAft>
                      </a:pPr>
                      <a:r>
                        <a:rPr lang="en-GB" sz="1800">
                          <a:effectLst/>
                        </a:rPr>
                        <a:t>MONDALE</a:t>
                      </a:r>
                      <a:endParaRPr lang="el-GR" sz="1800">
                        <a:effectLst/>
                      </a:endParaRPr>
                    </a:p>
                    <a:p>
                      <a:pPr algn="just">
                        <a:spcAft>
                          <a:spcPts val="0"/>
                        </a:spcAft>
                      </a:pPr>
                      <a:r>
                        <a:rPr lang="en-GB" sz="1800">
                          <a:effectLst/>
                        </a:rPr>
                        <a:t>DOUKAKIS</a:t>
                      </a:r>
                      <a:endParaRPr lang="el-GR" sz="1800">
                        <a:effectLst/>
                      </a:endParaRPr>
                    </a:p>
                    <a:p>
                      <a:pPr algn="just">
                        <a:spcAft>
                          <a:spcPts val="0"/>
                        </a:spcAft>
                      </a:pPr>
                      <a:r>
                        <a:rPr lang="el-GR" sz="1800">
                          <a:effectLst/>
                        </a:rPr>
                        <a:t>BUSH</a:t>
                      </a:r>
                    </a:p>
                    <a:p>
                      <a:pPr algn="just">
                        <a:spcAft>
                          <a:spcPts val="0"/>
                        </a:spcAft>
                      </a:pPr>
                      <a:r>
                        <a:rPr lang="el-GR" sz="1800">
                          <a:effectLst/>
                        </a:rPr>
                        <a:t>PERAULT</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89</a:t>
                      </a:r>
                    </a:p>
                    <a:p>
                      <a:pPr algn="just">
                        <a:spcAft>
                          <a:spcPts val="0"/>
                        </a:spcAft>
                      </a:pPr>
                      <a:r>
                        <a:rPr lang="el-GR" sz="1800">
                          <a:effectLst/>
                        </a:rPr>
                        <a:t>73</a:t>
                      </a:r>
                    </a:p>
                    <a:p>
                      <a:pPr algn="just">
                        <a:spcAft>
                          <a:spcPts val="0"/>
                        </a:spcAft>
                      </a:pPr>
                      <a:r>
                        <a:rPr lang="el-GR" sz="1800">
                          <a:effectLst/>
                        </a:rPr>
                        <a:t>219</a:t>
                      </a:r>
                    </a:p>
                    <a:p>
                      <a:pPr algn="just">
                        <a:spcAft>
                          <a:spcPts val="0"/>
                        </a:spcAft>
                      </a:pPr>
                      <a:r>
                        <a:rPr lang="el-GR" sz="1800">
                          <a:effectLst/>
                        </a:rPr>
                        <a:t>52</a:t>
                      </a:r>
                    </a:p>
                    <a:p>
                      <a:pPr algn="just">
                        <a:spcAft>
                          <a:spcPts val="0"/>
                        </a:spcAft>
                      </a:pPr>
                      <a:r>
                        <a:rPr lang="el-GR" sz="1800">
                          <a:effectLst/>
                        </a:rPr>
                        <a:t>191</a:t>
                      </a:r>
                    </a:p>
                    <a:p>
                      <a:pPr algn="just">
                        <a:spcAft>
                          <a:spcPts val="0"/>
                        </a:spcAft>
                      </a:pPr>
                      <a:r>
                        <a:rPr lang="el-GR" sz="1800">
                          <a:effectLst/>
                        </a:rPr>
                        <a:t>46</a:t>
                      </a:r>
                    </a:p>
                    <a:p>
                      <a:pPr algn="just">
                        <a:spcAft>
                          <a:spcPts val="0"/>
                        </a:spcAft>
                      </a:pPr>
                      <a:r>
                        <a:rPr lang="el-GR" sz="1800">
                          <a:effectLst/>
                        </a:rPr>
                        <a:t>17</a:t>
                      </a:r>
                    </a:p>
                    <a:p>
                      <a:pPr algn="just">
                        <a:spcAft>
                          <a:spcPts val="0"/>
                        </a:spcAft>
                      </a:pPr>
                      <a:r>
                        <a:rPr lang="el-GR" sz="1800">
                          <a:effectLst/>
                        </a:rPr>
                        <a:t>240</a:t>
                      </a:r>
                    </a:p>
                    <a:p>
                      <a:pPr algn="just">
                        <a:spcAft>
                          <a:spcPts val="0"/>
                        </a:spcAft>
                      </a:pPr>
                      <a:r>
                        <a:rPr lang="el-GR" sz="1800">
                          <a:effectLst/>
                        </a:rPr>
                        <a:t>49</a:t>
                      </a:r>
                    </a:p>
                    <a:p>
                      <a:pPr algn="just">
                        <a:spcAft>
                          <a:spcPts val="0"/>
                        </a:spcAft>
                      </a:pPr>
                      <a:r>
                        <a:rPr lang="el-GR" sz="1800">
                          <a:effectLst/>
                        </a:rPr>
                        <a:t>0</a:t>
                      </a:r>
                    </a:p>
                    <a:p>
                      <a:pPr algn="just">
                        <a:spcAft>
                          <a:spcPts val="0"/>
                        </a:spcAft>
                      </a:pPr>
                      <a:r>
                        <a:rPr lang="el-GR" sz="1800">
                          <a:effectLst/>
                        </a:rPr>
                        <a:t>13</a:t>
                      </a:r>
                    </a:p>
                    <a:p>
                      <a:pPr algn="just">
                        <a:spcAft>
                          <a:spcPts val="0"/>
                        </a:spcAft>
                      </a:pPr>
                      <a:r>
                        <a:rPr lang="el-GR" sz="1800">
                          <a:effectLst/>
                        </a:rPr>
                        <a:t>41</a:t>
                      </a:r>
                    </a:p>
                    <a:p>
                      <a:pPr algn="just">
                        <a:spcAft>
                          <a:spcPts val="0"/>
                        </a:spcAft>
                      </a:pPr>
                      <a:r>
                        <a:rPr lang="el-GR" sz="1800">
                          <a:effectLst/>
                        </a:rPr>
                        <a:t>NULL</a:t>
                      </a:r>
                    </a:p>
                    <a:p>
                      <a:pPr algn="just">
                        <a:spcAft>
                          <a:spcPts val="0"/>
                        </a:spcAft>
                      </a:pPr>
                      <a:r>
                        <a:rPr lang="el-GR" sz="1800">
                          <a:effectLst/>
                        </a:rPr>
                        <a:t>NULL</a:t>
                      </a:r>
                      <a:endParaRPr lang="el-GR" sz="1800">
                        <a:effectLst/>
                        <a:latin typeface="Times New Roman"/>
                        <a:ea typeface="Times New Roman"/>
                      </a:endParaRPr>
                    </a:p>
                  </a:txBody>
                  <a:tcPr marL="68580" marR="68580" marT="0" marB="0"/>
                </a:tc>
                <a:tc>
                  <a:txBody>
                    <a:bodyPr/>
                    <a:lstStyle/>
                    <a:p>
                      <a:pPr algn="just">
                        <a:spcAft>
                          <a:spcPts val="0"/>
                        </a:spcAft>
                      </a:pPr>
                      <a:r>
                        <a:rPr lang="en-GB" sz="1800" dirty="0">
                          <a:effectLst/>
                        </a:rPr>
                        <a:t>DEM</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n-GB" sz="1800" dirty="0">
                          <a:effectLst/>
                        </a:rPr>
                        <a:t>REP</a:t>
                      </a:r>
                      <a:endParaRPr lang="el-GR" sz="1800" dirty="0">
                        <a:effectLst/>
                      </a:endParaRPr>
                    </a:p>
                    <a:p>
                      <a:pPr algn="just">
                        <a:spcAft>
                          <a:spcPts val="0"/>
                        </a:spcAft>
                      </a:pPr>
                      <a:r>
                        <a:rPr lang="en-GB" sz="1800" dirty="0">
                          <a:effectLst/>
                        </a:rPr>
                        <a:t>REP</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n-GB" sz="1800" dirty="0">
                          <a:effectLst/>
                        </a:rPr>
                        <a:t>IND</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n-GB" sz="1800" dirty="0">
                          <a:effectLst/>
                        </a:rPr>
                        <a:t>IND</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n-GB" sz="1800" dirty="0">
                          <a:effectLst/>
                        </a:rPr>
                        <a:t>DEM</a:t>
                      </a:r>
                      <a:endParaRPr lang="el-GR" sz="1800" dirty="0">
                        <a:effectLst/>
                      </a:endParaRPr>
                    </a:p>
                    <a:p>
                      <a:pPr algn="just">
                        <a:spcAft>
                          <a:spcPts val="0"/>
                        </a:spcAft>
                      </a:pPr>
                      <a:r>
                        <a:rPr lang="el-GR" sz="1800" dirty="0">
                          <a:effectLst/>
                        </a:rPr>
                        <a:t>REP</a:t>
                      </a:r>
                    </a:p>
                    <a:p>
                      <a:pPr algn="just">
                        <a:spcAft>
                          <a:spcPts val="0"/>
                        </a:spcAft>
                      </a:pPr>
                      <a:r>
                        <a:rPr lang="el-GR" sz="1800" dirty="0">
                          <a:effectLst/>
                        </a:rPr>
                        <a:t>IND</a:t>
                      </a:r>
                      <a:endParaRPr lang="el-GR" sz="1800" dirty="0">
                        <a:effectLst/>
                        <a:latin typeface="Times New Roman"/>
                        <a:ea typeface="Times New Roman"/>
                      </a:endParaRPr>
                    </a:p>
                  </a:txBody>
                  <a:tcPr marL="68580" marR="68580" marT="0" marB="0"/>
                </a:tc>
              </a:tr>
            </a:tbl>
          </a:graphicData>
        </a:graphic>
      </p:graphicFrame>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p14="http://schemas.microsoft.com/office/powerpoint/2010/main" xmlns="" val="1968910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r>
              <a:rPr lang="el-GR" altLang="el-GR" sz="3600" b="1" dirty="0" smtClean="0">
                <a:solidFill>
                  <a:schemeClr val="tx1"/>
                </a:solidFill>
                <a:cs typeface="Tahoma" pitchFamily="34" charset="0"/>
              </a:rPr>
              <a:t>Περιορισμοί</a:t>
            </a:r>
          </a:p>
        </p:txBody>
      </p:sp>
      <p:sp>
        <p:nvSpPr>
          <p:cNvPr id="15363" name="Rectangle 3"/>
          <p:cNvSpPr>
            <a:spLocks noGrp="1" noChangeArrowheads="1"/>
          </p:cNvSpPr>
          <p:nvPr>
            <p:ph idx="1"/>
          </p:nvPr>
        </p:nvSpPr>
        <p:spPr/>
        <p:txBody>
          <a:bodyPr/>
          <a:lstStyle/>
          <a:p>
            <a:pPr marL="609600" indent="-609600" eaLnBrk="1" hangingPunct="1">
              <a:lnSpc>
                <a:spcPct val="90000"/>
              </a:lnSpc>
            </a:pPr>
            <a:r>
              <a:rPr lang="el-GR" altLang="el-GR" sz="2400" dirty="0" smtClean="0">
                <a:cs typeface="Times New Roman" pitchFamily="18" charset="0"/>
              </a:rPr>
              <a:t>Year χαρακτηρίζει μοναδικά την εκλογική αναμέτρηση </a:t>
            </a:r>
            <a:endParaRPr lang="en-GB" altLang="el-GR" sz="2400" dirty="0" smtClean="0">
              <a:cs typeface="Times New Roman" pitchFamily="18" charset="0"/>
            </a:endParaRPr>
          </a:p>
          <a:p>
            <a:pPr marL="609600" indent="-609600" eaLnBrk="1" hangingPunct="1">
              <a:lnSpc>
                <a:spcPct val="90000"/>
              </a:lnSpc>
            </a:pPr>
            <a:r>
              <a:rPr lang="el-GR" altLang="el-GR" sz="2400" dirty="0" smtClean="0">
                <a:cs typeface="Times New Roman" pitchFamily="18" charset="0"/>
              </a:rPr>
              <a:t>Το έτος χαρακτηρίζει μοναδικά κάποιες στήλες που περιγράφουν την εκλογική αναμέτρηση . Δηλαδή ,αν σκεφτούμε το έτος μίας εκλογικής αναμέτρησης τότε αυτομάτως έρχεται στο μυαλό μας ακριβώς ένας νικητής, ο Πρόεδρος, ακριβώς ένα κόμμα, αυτό που νίκησε στις εκλογές κτλ. </a:t>
            </a:r>
          </a:p>
          <a:p>
            <a:pPr marL="609600" indent="-609600" eaLnBrk="1" hangingPunct="1">
              <a:lnSpc>
                <a:spcPct val="90000"/>
              </a:lnSpc>
              <a:buFontTx/>
              <a:buNone/>
            </a:pPr>
            <a:r>
              <a:rPr lang="el-GR" altLang="el-GR" sz="2400" dirty="0" smtClean="0">
                <a:cs typeface="Times New Roman" pitchFamily="18" charset="0"/>
              </a:rPr>
              <a:t>              </a:t>
            </a:r>
            <a:r>
              <a:rPr lang="en-GB" altLang="el-GR" sz="2400" dirty="0" smtClean="0">
                <a:cs typeface="Times New Roman" pitchFamily="18" charset="0"/>
              </a:rPr>
              <a:t>year</a:t>
            </a:r>
            <a:r>
              <a:rPr lang="el-GR" altLang="el-GR" sz="2400" dirty="0" smtClean="0">
                <a:cs typeface="Times New Roman" pitchFamily="18" charset="0"/>
              </a:rPr>
              <a:t> - -&gt; </a:t>
            </a:r>
            <a:r>
              <a:rPr lang="en-GB" altLang="el-GR" sz="2400" dirty="0" smtClean="0">
                <a:cs typeface="Times New Roman" pitchFamily="18" charset="0"/>
              </a:rPr>
              <a:t>winner</a:t>
            </a:r>
            <a:r>
              <a:rPr lang="el-GR" altLang="el-GR" sz="2400" dirty="0" smtClean="0">
                <a:cs typeface="Times New Roman" pitchFamily="18" charset="0"/>
              </a:rPr>
              <a:t>, </a:t>
            </a:r>
            <a:r>
              <a:rPr lang="en-GB" altLang="el-GR" sz="2400" dirty="0" smtClean="0">
                <a:cs typeface="Times New Roman" pitchFamily="18" charset="0"/>
              </a:rPr>
              <a:t>w</a:t>
            </a:r>
            <a:r>
              <a:rPr lang="el-GR" altLang="el-GR" sz="2400" dirty="0" smtClean="0">
                <a:cs typeface="Times New Roman" pitchFamily="18" charset="0"/>
              </a:rPr>
              <a:t>_</a:t>
            </a:r>
            <a:r>
              <a:rPr lang="en-GB" altLang="el-GR" sz="2400" dirty="0" smtClean="0">
                <a:cs typeface="Times New Roman" pitchFamily="18" charset="0"/>
              </a:rPr>
              <a:t>votes</a:t>
            </a:r>
            <a:r>
              <a:rPr lang="el-GR" altLang="el-GR" sz="2400" dirty="0" smtClean="0">
                <a:cs typeface="Times New Roman" pitchFamily="18" charset="0"/>
              </a:rPr>
              <a:t>, </a:t>
            </a:r>
            <a:r>
              <a:rPr lang="en-GB" altLang="el-GR" sz="2400" dirty="0" smtClean="0">
                <a:cs typeface="Times New Roman" pitchFamily="18" charset="0"/>
              </a:rPr>
              <a:t>w</a:t>
            </a:r>
            <a:r>
              <a:rPr lang="el-GR" altLang="el-GR" sz="2400" dirty="0" smtClean="0">
                <a:cs typeface="Times New Roman" pitchFamily="18" charset="0"/>
              </a:rPr>
              <a:t>_</a:t>
            </a:r>
            <a:r>
              <a:rPr lang="en-GB" altLang="el-GR" sz="2400" dirty="0" smtClean="0">
                <a:cs typeface="Times New Roman" pitchFamily="18" charset="0"/>
              </a:rPr>
              <a:t>party</a:t>
            </a:r>
            <a:r>
              <a:rPr lang="el-GR" altLang="el-GR" sz="2400" dirty="0" smtClean="0">
                <a:cs typeface="Times New Roman" pitchFamily="18" charset="0"/>
              </a:rPr>
              <a:t>, </a:t>
            </a:r>
            <a:r>
              <a:rPr lang="en-GB" altLang="el-GR" sz="2400" dirty="0" smtClean="0">
                <a:cs typeface="Times New Roman" pitchFamily="18" charset="0"/>
              </a:rPr>
              <a:t>w</a:t>
            </a:r>
            <a:r>
              <a:rPr lang="el-GR" altLang="el-GR" sz="2400" dirty="0" smtClean="0">
                <a:cs typeface="Times New Roman" pitchFamily="18" charset="0"/>
              </a:rPr>
              <a:t>_</a:t>
            </a:r>
            <a:r>
              <a:rPr lang="en-GB" altLang="el-GR" sz="2400" dirty="0" smtClean="0">
                <a:cs typeface="Times New Roman" pitchFamily="18" charset="0"/>
              </a:rPr>
              <a:t>state</a:t>
            </a:r>
            <a:endParaRPr lang="el-GR" altLang="el-GR" sz="2400" dirty="0" smtClean="0">
              <a:cs typeface="Times New Roman" pitchFamily="18" charset="0"/>
            </a:endParaRPr>
          </a:p>
          <a:p>
            <a:pPr marL="609600" indent="-609600" eaLnBrk="1" hangingPunct="1">
              <a:lnSpc>
                <a:spcPct val="90000"/>
              </a:lnSpc>
            </a:pPr>
            <a:r>
              <a:rPr lang="el-GR" altLang="el-GR" sz="2400" dirty="0" smtClean="0">
                <a:cs typeface="Times New Roman" pitchFamily="18" charset="0"/>
              </a:rPr>
              <a:t>Ο νικητής, ανήκει ισόβια ως υποψήφιος στο ίδιο κόμμα και ξεκινά από την ίδια πολιτεία</a:t>
            </a:r>
          </a:p>
          <a:p>
            <a:pPr marL="609600" indent="-609600" eaLnBrk="1" hangingPunct="1">
              <a:lnSpc>
                <a:spcPct val="90000"/>
              </a:lnSpc>
              <a:buFontTx/>
              <a:buNone/>
            </a:pPr>
            <a:r>
              <a:rPr lang="el-GR" altLang="el-GR" sz="2400" dirty="0" smtClean="0">
                <a:cs typeface="Times New Roman" pitchFamily="18" charset="0"/>
              </a:rPr>
              <a:t>              </a:t>
            </a:r>
            <a:r>
              <a:rPr lang="el-GR" altLang="el-GR" sz="2400" dirty="0" err="1" smtClean="0">
                <a:cs typeface="Times New Roman" pitchFamily="18" charset="0"/>
              </a:rPr>
              <a:t>winner</a:t>
            </a:r>
            <a:r>
              <a:rPr lang="el-GR" altLang="el-GR" sz="2400" dirty="0" smtClean="0">
                <a:cs typeface="Times New Roman" pitchFamily="18" charset="0"/>
              </a:rPr>
              <a:t> - -&gt; </a:t>
            </a:r>
            <a:r>
              <a:rPr lang="el-GR" altLang="el-GR" sz="2400" dirty="0" err="1" smtClean="0">
                <a:cs typeface="Times New Roman" pitchFamily="18" charset="0"/>
              </a:rPr>
              <a:t>w_party</a:t>
            </a:r>
            <a:r>
              <a:rPr lang="el-GR" altLang="el-GR" sz="2400" dirty="0" smtClean="0">
                <a:cs typeface="Times New Roman" pitchFamily="18" charset="0"/>
              </a:rPr>
              <a:t>, </a:t>
            </a:r>
            <a:r>
              <a:rPr lang="el-GR" altLang="el-GR" sz="2400" dirty="0" err="1" smtClean="0">
                <a:cs typeface="Times New Roman" pitchFamily="18" charset="0"/>
              </a:rPr>
              <a:t>w_state</a:t>
            </a:r>
            <a:r>
              <a:rPr lang="el-GR" altLang="el-GR" sz="2400" dirty="0" smtClean="0">
                <a:cs typeface="Times New Roman" pitchFamily="18" charset="0"/>
              </a:rPr>
              <a:t>  </a:t>
            </a:r>
          </a:p>
          <a:p>
            <a:pPr marL="609600" indent="-609600" eaLnBrk="1" hangingPunct="1">
              <a:lnSpc>
                <a:spcPct val="90000"/>
              </a:lnSpc>
            </a:pPr>
            <a:r>
              <a:rPr lang="el-GR" altLang="el-GR" sz="2400" dirty="0" err="1" smtClean="0">
                <a:cs typeface="Times New Roman" pitchFamily="18" charset="0"/>
              </a:rPr>
              <a:t>year</a:t>
            </a:r>
            <a:r>
              <a:rPr lang="el-GR" altLang="el-GR" sz="2400" dirty="0" smtClean="0">
                <a:cs typeface="Times New Roman" pitchFamily="18" charset="0"/>
              </a:rPr>
              <a:t>, </a:t>
            </a:r>
            <a:r>
              <a:rPr lang="el-GR" altLang="el-GR" sz="2400" dirty="0" err="1" smtClean="0">
                <a:cs typeface="Times New Roman" pitchFamily="18" charset="0"/>
              </a:rPr>
              <a:t>loser</a:t>
            </a:r>
            <a:r>
              <a:rPr lang="el-GR" altLang="el-GR" sz="2400" dirty="0" smtClean="0">
                <a:cs typeface="Times New Roman" pitchFamily="18" charset="0"/>
              </a:rPr>
              <a:t>  - - &gt; </a:t>
            </a:r>
            <a:r>
              <a:rPr lang="el-GR" altLang="el-GR" sz="2400" dirty="0" err="1" smtClean="0">
                <a:cs typeface="Times New Roman" pitchFamily="18" charset="0"/>
              </a:rPr>
              <a:t>l_votes</a:t>
            </a:r>
            <a:r>
              <a:rPr lang="el-GR" altLang="el-GR" sz="2400" dirty="0" smtClean="0">
                <a:cs typeface="Times New Roman" pitchFamily="18" charset="0"/>
              </a:rPr>
              <a:t> </a:t>
            </a: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Tree>
    <p:extLst>
      <p:ext uri="{BB962C8B-B14F-4D97-AF65-F5344CB8AC3E}">
        <p14:creationId xmlns:p14="http://schemas.microsoft.com/office/powerpoint/2010/main" xmlns="" val="2695680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l-GR" dirty="0" smtClean="0"/>
              <a:t>Μοντέλο </a:t>
            </a:r>
            <a:r>
              <a:rPr lang="el-GR" dirty="0"/>
              <a:t>Οντοτήτων Συσχετίσεων με </a:t>
            </a:r>
            <a:br>
              <a:rPr lang="el-GR" dirty="0"/>
            </a:br>
            <a:r>
              <a:rPr lang="el-GR" dirty="0"/>
              <a:t>Συμβολισμό </a:t>
            </a:r>
            <a:r>
              <a:rPr lang="el-GR" dirty="0" err="1"/>
              <a:t>Navathe</a:t>
            </a:r>
            <a:r>
              <a:rPr lang="el-GR" dirty="0"/>
              <a:t> </a:t>
            </a:r>
            <a:r>
              <a:rPr lang="el-GR" dirty="0" err="1" smtClean="0"/>
              <a:t>Elmasri</a:t>
            </a:r>
            <a:endParaRPr lang="el-GR" dirty="0"/>
          </a:p>
        </p:txBody>
      </p:sp>
      <p:sp>
        <p:nvSpPr>
          <p:cNvPr id="16386" name="2 - Υπότιτλος"/>
          <p:cNvSpPr>
            <a:spLocks noGrp="1"/>
          </p:cNvSpPr>
          <p:nvPr>
            <p:ph type="subTitle" idx="1"/>
          </p:nvPr>
        </p:nvSpPr>
        <p:spPr/>
        <p:txBody>
          <a:bodyPr/>
          <a:lstStyle/>
          <a:p>
            <a:r>
              <a:rPr lang="el-GR" sz="2400" dirty="0">
                <a:cs typeface="Times New Roman" pitchFamily="18" charset="0"/>
              </a:rPr>
              <a:t>Αμερικανικές Προεδρικές Εκλογές</a:t>
            </a:r>
          </a:p>
          <a:p>
            <a:endParaRPr lang="el-GR" altLang="el-GR" sz="2400" b="1" dirty="0" smtClean="0">
              <a:latin typeface="Tahoma" pitchFamily="34" charset="0"/>
              <a:cs typeface="Tahoma" pitchFamily="34" charset="0"/>
            </a:endParaRPr>
          </a:p>
        </p:txBody>
      </p:sp>
    </p:spTree>
    <p:extLst>
      <p:ext uri="{BB962C8B-B14F-4D97-AF65-F5344CB8AC3E}">
        <p14:creationId xmlns:p14="http://schemas.microsoft.com/office/powerpoint/2010/main" xmlns="" val="3363366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7"/>
          <p:cNvPicPr>
            <a:picLocks noChangeAspect="1" noChangeArrowheads="1"/>
          </p:cNvPicPr>
          <p:nvPr/>
        </p:nvPicPr>
        <p:blipFill>
          <a:blip r:embed="rId2" cstate="email">
            <a:extLst>
              <a:ext uri="{BEBA8EAE-BF5A-486C-A8C5-ECC9F3942E4B}">
                <a14:imgProps xmlns:a14="http://schemas.microsoft.com/office/drawing/2010/main" xmlns="">
                  <a14:imgLayer r:embed="rId3">
                    <a14:imgEffect>
                      <a14:sharpenSoften amount="50000"/>
                    </a14:imgEffect>
                    <a14:imgEffect>
                      <a14:brightnessContrast contrast="20000"/>
                    </a14:imgEffect>
                  </a14:imgLayer>
                </a14:imgProps>
              </a:ext>
              <a:ext uri="{28A0092B-C50C-407E-A947-70E740481C1C}">
                <a14:useLocalDpi xmlns:a14="http://schemas.microsoft.com/office/drawing/2010/main" xmlns=""/>
              </a:ext>
            </a:extLst>
          </a:blip>
          <a:srcRect/>
          <a:stretch>
            <a:fillRect/>
          </a:stretch>
        </p:blipFill>
        <p:spPr bwMode="auto">
          <a:xfrm>
            <a:off x="1859514" y="764704"/>
            <a:ext cx="7272337" cy="4603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normAutofit/>
          </a:bodyPr>
          <a:lstStyle/>
          <a:p>
            <a:r>
              <a:rPr lang="el-GR" dirty="0"/>
              <a:t>Περιορισμοί (</a:t>
            </a:r>
            <a:r>
              <a:rPr lang="en-US" dirty="0"/>
              <a:t>constraints</a:t>
            </a:r>
            <a:r>
              <a:rPr lang="en-US" dirty="0" smtClean="0"/>
              <a:t>)</a:t>
            </a:r>
            <a:endParaRPr lang="el-GR" dirty="0"/>
          </a:p>
        </p:txBody>
      </p:sp>
      <p:sp>
        <p:nvSpPr>
          <p:cNvPr id="3" name="Content Placeholder 2"/>
          <p:cNvSpPr>
            <a:spLocks noGrp="1"/>
          </p:cNvSpPr>
          <p:nvPr>
            <p:ph idx="1"/>
          </p:nvPr>
        </p:nvSpPr>
        <p:spPr>
          <a:xfrm>
            <a:off x="0" y="2420888"/>
            <a:ext cx="5652120" cy="4293096"/>
          </a:xfrm>
        </p:spPr>
        <p:txBody>
          <a:bodyPr>
            <a:noAutofit/>
          </a:bodyPr>
          <a:lstStyle/>
          <a:p>
            <a:pPr>
              <a:spcBef>
                <a:spcPts val="600"/>
              </a:spcBef>
              <a:buFont typeface="+mj-lt"/>
              <a:buAutoNum type="arabicPeriod"/>
            </a:pPr>
            <a:r>
              <a:rPr lang="el-GR" altLang="el-GR" sz="2000" dirty="0" smtClean="0"/>
              <a:t>Year </a:t>
            </a:r>
            <a:r>
              <a:rPr lang="el-GR" altLang="el-GR" sz="2000" dirty="0"/>
              <a:t>χαρακτηρίζει μοναδικά την εκλογική αναμέτρηση </a:t>
            </a:r>
          </a:p>
          <a:p>
            <a:pPr>
              <a:spcBef>
                <a:spcPts val="600"/>
              </a:spcBef>
              <a:buFont typeface="+mj-lt"/>
              <a:buAutoNum type="arabicPeriod"/>
            </a:pPr>
            <a:r>
              <a:rPr lang="el-GR" altLang="el-GR" sz="2000" dirty="0" err="1" smtClean="0"/>
              <a:t>year</a:t>
            </a:r>
            <a:r>
              <a:rPr lang="el-GR" altLang="el-GR" sz="2000" dirty="0" smtClean="0"/>
              <a:t> </a:t>
            </a:r>
            <a:r>
              <a:rPr lang="el-GR" altLang="el-GR" sz="2000" dirty="0"/>
              <a:t>- -&gt; </a:t>
            </a:r>
            <a:r>
              <a:rPr lang="el-GR" altLang="el-GR" sz="2000" dirty="0" err="1"/>
              <a:t>winner</a:t>
            </a:r>
            <a:r>
              <a:rPr lang="el-GR" altLang="el-GR" sz="2000" dirty="0"/>
              <a:t> , w-</a:t>
            </a:r>
            <a:r>
              <a:rPr lang="el-GR" altLang="el-GR" sz="2000" dirty="0" err="1"/>
              <a:t>votes</a:t>
            </a:r>
            <a:r>
              <a:rPr lang="el-GR" altLang="el-GR" sz="2000" dirty="0"/>
              <a:t> , w-</a:t>
            </a:r>
            <a:r>
              <a:rPr lang="el-GR" altLang="el-GR" sz="2000" dirty="0" err="1"/>
              <a:t>party</a:t>
            </a:r>
            <a:r>
              <a:rPr lang="el-GR" altLang="el-GR" sz="2000" dirty="0"/>
              <a:t> , </a:t>
            </a:r>
            <a:r>
              <a:rPr lang="el-GR" altLang="el-GR" sz="2000" dirty="0" err="1"/>
              <a:t>w_state</a:t>
            </a:r>
            <a:r>
              <a:rPr lang="el-GR" altLang="el-GR" sz="2000" dirty="0"/>
              <a:t>  (Το έτος χαρακτηρίζει μοναδικά κάποια πεδία που περιγράφουν την εκλογική </a:t>
            </a:r>
            <a:r>
              <a:rPr lang="el-GR" altLang="el-GR" sz="2000" dirty="0" smtClean="0"/>
              <a:t>αναμέτρηση. </a:t>
            </a:r>
            <a:r>
              <a:rPr lang="el-GR" altLang="el-GR" sz="2000" dirty="0"/>
              <a:t>Δηλαδή αν σκεφτούμε το έτος μίας εκλογικής αναμέτρησης τότε αυτομάτως έρχεται στο μυαλό μας ακριβώς ένας </a:t>
            </a:r>
            <a:r>
              <a:rPr lang="el-GR" altLang="el-GR" sz="2000" dirty="0" smtClean="0"/>
              <a:t>νικητής, </a:t>
            </a:r>
            <a:r>
              <a:rPr lang="el-GR" altLang="el-GR" sz="2000" dirty="0"/>
              <a:t>ο Πρόεδρος, ακριβώς ένα </a:t>
            </a:r>
            <a:r>
              <a:rPr lang="el-GR" altLang="el-GR" sz="2000" dirty="0" smtClean="0"/>
              <a:t>κόμμα, </a:t>
            </a:r>
            <a:r>
              <a:rPr lang="el-GR" altLang="el-GR" sz="2000" dirty="0"/>
              <a:t>αυτό που νίκησε στις εκλογές κτλ.)</a:t>
            </a:r>
          </a:p>
          <a:p>
            <a:pPr>
              <a:spcBef>
                <a:spcPts val="600"/>
              </a:spcBef>
              <a:buFont typeface="+mj-lt"/>
              <a:buAutoNum type="arabicPeriod"/>
            </a:pPr>
            <a:r>
              <a:rPr lang="el-GR" altLang="el-GR" sz="2000" dirty="0" err="1" smtClean="0"/>
              <a:t>winner</a:t>
            </a:r>
            <a:r>
              <a:rPr lang="el-GR" altLang="el-GR" sz="2000" dirty="0" smtClean="0"/>
              <a:t> </a:t>
            </a:r>
            <a:r>
              <a:rPr lang="el-GR" altLang="el-GR" sz="2000" dirty="0"/>
              <a:t>- -&gt; </a:t>
            </a:r>
            <a:r>
              <a:rPr lang="el-GR" altLang="el-GR" sz="2000" dirty="0" err="1"/>
              <a:t>w_party</a:t>
            </a:r>
            <a:r>
              <a:rPr lang="el-GR" altLang="el-GR" sz="2000" dirty="0"/>
              <a:t> , </a:t>
            </a:r>
            <a:r>
              <a:rPr lang="el-GR" altLang="el-GR" sz="2000" dirty="0" err="1"/>
              <a:t>w_state</a:t>
            </a:r>
            <a:r>
              <a:rPr lang="el-GR" altLang="el-GR" sz="2000" dirty="0"/>
              <a:t> (Ο νικητής, ανήκει ισόβια ως υποψήφιος στο ίδιο </a:t>
            </a:r>
            <a:r>
              <a:rPr lang="el-GR" altLang="el-GR" sz="2000" dirty="0" smtClean="0"/>
              <a:t>κόμμα </a:t>
            </a:r>
            <a:r>
              <a:rPr lang="el-GR" altLang="el-GR" sz="2000" dirty="0"/>
              <a:t>και ξεκινά </a:t>
            </a:r>
            <a:r>
              <a:rPr lang="el-GR" altLang="el-GR" sz="2000" dirty="0" smtClean="0"/>
              <a:t>από </a:t>
            </a:r>
            <a:r>
              <a:rPr lang="el-GR" altLang="el-GR" sz="2000" dirty="0"/>
              <a:t>την ίδια πολιτεία)  </a:t>
            </a:r>
          </a:p>
          <a:p>
            <a:pPr>
              <a:spcBef>
                <a:spcPts val="600"/>
              </a:spcBef>
              <a:buFont typeface="+mj-lt"/>
              <a:buAutoNum type="arabicPeriod"/>
            </a:pPr>
            <a:r>
              <a:rPr lang="el-GR" altLang="el-GR" sz="2000" dirty="0" err="1" smtClean="0"/>
              <a:t>year</a:t>
            </a:r>
            <a:r>
              <a:rPr lang="el-GR" altLang="el-GR" sz="2000" dirty="0" smtClean="0"/>
              <a:t> </a:t>
            </a:r>
            <a:r>
              <a:rPr lang="el-GR" altLang="el-GR" sz="2000" dirty="0"/>
              <a:t>, </a:t>
            </a:r>
            <a:r>
              <a:rPr lang="el-GR" altLang="el-GR" sz="2000" dirty="0" err="1"/>
              <a:t>loser</a:t>
            </a:r>
            <a:r>
              <a:rPr lang="el-GR" altLang="el-GR" sz="2000" dirty="0"/>
              <a:t>  - - &gt; </a:t>
            </a:r>
            <a:r>
              <a:rPr lang="el-GR" altLang="el-GR" sz="2000" dirty="0" err="1"/>
              <a:t>l_votes</a:t>
            </a:r>
            <a:endParaRPr lang="el-GR" altLang="el-GR" sz="2000" dirty="0"/>
          </a:p>
          <a:p>
            <a:pPr marL="0" indent="0">
              <a:buNone/>
            </a:pPr>
            <a:endParaRPr lang="el-GR" sz="2000" dirty="0"/>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Tree>
    <p:extLst>
      <p:ext uri="{BB962C8B-B14F-4D97-AF65-F5344CB8AC3E}">
        <p14:creationId xmlns:p14="http://schemas.microsoft.com/office/powerpoint/2010/main" xmlns="" val="2258636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noAutofit/>
          </a:bodyPr>
          <a:lstStyle/>
          <a:p>
            <a:pPr eaLnBrk="1" hangingPunct="1"/>
            <a:r>
              <a:rPr lang="el-GR" altLang="el-GR" sz="3200" b="1" dirty="0" smtClean="0">
                <a:solidFill>
                  <a:schemeClr val="tx1"/>
                </a:solidFill>
                <a:cs typeface="Tahoma" pitchFamily="34" charset="0"/>
              </a:rPr>
              <a:t>4 πίνακες της τρίτης κανονικής μορφής στους οποίους επιμερίζονται τα στοιχεία των εκλογών. </a:t>
            </a:r>
            <a:br>
              <a:rPr lang="el-GR" altLang="el-GR" sz="3200" b="1" dirty="0" smtClean="0">
                <a:solidFill>
                  <a:schemeClr val="tx1"/>
                </a:solidFill>
                <a:cs typeface="Tahoma" pitchFamily="34" charset="0"/>
              </a:rPr>
            </a:br>
            <a:r>
              <a:rPr lang="el-GR" altLang="el-GR" sz="3200" b="1" dirty="0" smtClean="0">
                <a:solidFill>
                  <a:schemeClr val="tx1"/>
                </a:solidFill>
                <a:cs typeface="Tahoma" pitchFamily="34" charset="0"/>
              </a:rPr>
              <a:t>Το κύριο κλειδί είναι υπογραμμισμένο. </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1170130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202574611"/>
              </p:ext>
            </p:extLst>
          </p:nvPr>
        </p:nvGraphicFramePr>
        <p:xfrm>
          <a:off x="179512" y="548680"/>
          <a:ext cx="3456383" cy="2194560"/>
        </p:xfrm>
        <a:graphic>
          <a:graphicData uri="http://schemas.openxmlformats.org/drawingml/2006/table">
            <a:tbl>
              <a:tblPr firstRow="1">
                <a:tableStyleId>{B301B821-A1FF-4177-AEE7-76D212191A09}</a:tableStyleId>
              </a:tblPr>
              <a:tblGrid>
                <a:gridCol w="1306519"/>
                <a:gridCol w="975534"/>
                <a:gridCol w="1174330"/>
              </a:tblGrid>
              <a:tr h="194422">
                <a:tc>
                  <a:txBody>
                    <a:bodyPr/>
                    <a:lstStyle/>
                    <a:p>
                      <a:pPr algn="just">
                        <a:spcAft>
                          <a:spcPts val="0"/>
                        </a:spcAft>
                      </a:pPr>
                      <a:r>
                        <a:rPr lang="el-GR" sz="1600" dirty="0">
                          <a:solidFill>
                            <a:srgbClr val="FFFF00"/>
                          </a:solidFill>
                        </a:rPr>
                        <a:t>WINNER</a:t>
                      </a:r>
                    </a:p>
                  </a:txBody>
                  <a:tcPr marL="68580" marR="68580" marT="0" marB="0">
                    <a:solidFill>
                      <a:srgbClr val="004B82"/>
                    </a:solidFill>
                  </a:tcPr>
                </a:tc>
                <a:tc>
                  <a:txBody>
                    <a:bodyPr/>
                    <a:lstStyle/>
                    <a:p>
                      <a:pPr algn="just">
                        <a:spcAft>
                          <a:spcPts val="0"/>
                        </a:spcAft>
                      </a:pPr>
                      <a:r>
                        <a:rPr lang="el-GR" sz="1600" dirty="0"/>
                        <a:t>W-PARTY</a:t>
                      </a:r>
                    </a:p>
                  </a:txBody>
                  <a:tcPr marL="68580" marR="68580" marT="0" marB="0">
                    <a:solidFill>
                      <a:srgbClr val="004B82"/>
                    </a:solidFill>
                  </a:tcPr>
                </a:tc>
                <a:tc>
                  <a:txBody>
                    <a:bodyPr/>
                    <a:lstStyle/>
                    <a:p>
                      <a:pPr algn="just">
                        <a:spcAft>
                          <a:spcPts val="0"/>
                        </a:spcAft>
                      </a:pPr>
                      <a:r>
                        <a:rPr lang="el-GR" sz="1600" dirty="0"/>
                        <a:t>W_STATE</a:t>
                      </a:r>
                    </a:p>
                  </a:txBody>
                  <a:tcPr marL="68580" marR="68580" marT="0" marB="0">
                    <a:solidFill>
                      <a:srgbClr val="004B82"/>
                    </a:solidFill>
                  </a:tcPr>
                </a:tc>
              </a:tr>
              <a:tr h="1749794">
                <a:tc>
                  <a:txBody>
                    <a:bodyPr/>
                    <a:lstStyle/>
                    <a:p>
                      <a:pPr algn="just">
                        <a:spcAft>
                          <a:spcPts val="0"/>
                        </a:spcAft>
                      </a:pPr>
                      <a:r>
                        <a:rPr lang="en-GB" sz="1600" dirty="0">
                          <a:effectLst/>
                        </a:rPr>
                        <a:t>EISENHOWER</a:t>
                      </a:r>
                      <a:endParaRPr lang="el-GR" sz="1600" dirty="0">
                        <a:effectLst/>
                      </a:endParaRPr>
                    </a:p>
                    <a:p>
                      <a:pPr algn="just">
                        <a:spcAft>
                          <a:spcPts val="0"/>
                        </a:spcAft>
                      </a:pPr>
                      <a:r>
                        <a:rPr lang="en-GB" sz="1600" dirty="0">
                          <a:effectLst/>
                        </a:rPr>
                        <a:t>KENNEDY</a:t>
                      </a:r>
                      <a:endParaRPr lang="el-GR" sz="1600" dirty="0">
                        <a:effectLst/>
                      </a:endParaRPr>
                    </a:p>
                    <a:p>
                      <a:pPr algn="just">
                        <a:spcAft>
                          <a:spcPts val="0"/>
                        </a:spcAft>
                      </a:pPr>
                      <a:r>
                        <a:rPr lang="en-GB" sz="1600" dirty="0">
                          <a:effectLst/>
                        </a:rPr>
                        <a:t>JOHNSON</a:t>
                      </a:r>
                      <a:endParaRPr lang="el-GR" sz="1600" dirty="0">
                        <a:effectLst/>
                      </a:endParaRPr>
                    </a:p>
                    <a:p>
                      <a:pPr algn="just">
                        <a:spcAft>
                          <a:spcPts val="0"/>
                        </a:spcAft>
                      </a:pPr>
                      <a:r>
                        <a:rPr lang="en-GB" sz="1600" dirty="0">
                          <a:effectLst/>
                        </a:rPr>
                        <a:t>NIXON</a:t>
                      </a:r>
                      <a:endParaRPr lang="el-GR" sz="1600" dirty="0">
                        <a:effectLst/>
                      </a:endParaRPr>
                    </a:p>
                    <a:p>
                      <a:pPr algn="just">
                        <a:spcAft>
                          <a:spcPts val="0"/>
                        </a:spcAft>
                      </a:pPr>
                      <a:r>
                        <a:rPr lang="en-GB" sz="1600" dirty="0">
                          <a:effectLst/>
                        </a:rPr>
                        <a:t>CARTER</a:t>
                      </a:r>
                      <a:endParaRPr lang="el-GR" sz="1600" dirty="0">
                        <a:effectLst/>
                      </a:endParaRPr>
                    </a:p>
                    <a:p>
                      <a:pPr algn="just">
                        <a:spcAft>
                          <a:spcPts val="0"/>
                        </a:spcAft>
                      </a:pPr>
                      <a:r>
                        <a:rPr lang="en-GB" sz="1600" dirty="0">
                          <a:effectLst/>
                        </a:rPr>
                        <a:t>REAGAN</a:t>
                      </a:r>
                      <a:endParaRPr lang="el-GR" sz="1600" dirty="0">
                        <a:effectLst/>
                      </a:endParaRPr>
                    </a:p>
                    <a:p>
                      <a:pPr algn="just">
                        <a:spcAft>
                          <a:spcPts val="0"/>
                        </a:spcAft>
                      </a:pPr>
                      <a:r>
                        <a:rPr lang="en-GB" sz="1600" dirty="0">
                          <a:effectLst/>
                        </a:rPr>
                        <a:t>BUSH</a:t>
                      </a:r>
                      <a:endParaRPr lang="el-GR" sz="1600" dirty="0">
                        <a:effectLst/>
                      </a:endParaRPr>
                    </a:p>
                    <a:p>
                      <a:pPr algn="just">
                        <a:spcAft>
                          <a:spcPts val="0"/>
                        </a:spcAft>
                      </a:pPr>
                      <a:r>
                        <a:rPr lang="en-GB" sz="1600" dirty="0" smtClean="0">
                          <a:effectLst/>
                        </a:rPr>
                        <a:t>CLINTON</a:t>
                      </a:r>
                      <a:endParaRPr lang="el-GR" sz="1600" dirty="0">
                        <a:effectLst/>
                        <a:latin typeface="Times New Roman"/>
                        <a:ea typeface="Times New Roman"/>
                      </a:endParaRPr>
                    </a:p>
                  </a:txBody>
                  <a:tcPr marL="68580" marR="68580" marT="0" marB="0"/>
                </a:tc>
                <a:tc>
                  <a:txBody>
                    <a:bodyPr/>
                    <a:lstStyle/>
                    <a:p>
                      <a:pPr algn="just">
                        <a:spcAft>
                          <a:spcPts val="0"/>
                        </a:spcAft>
                      </a:pPr>
                      <a:r>
                        <a:rPr lang="de-DE" sz="1600" dirty="0">
                          <a:effectLst/>
                        </a:rPr>
                        <a:t>REP</a:t>
                      </a:r>
                      <a:endParaRPr lang="el-GR" sz="1600" dirty="0">
                        <a:effectLst/>
                      </a:endParaRPr>
                    </a:p>
                    <a:p>
                      <a:pPr algn="just">
                        <a:spcAft>
                          <a:spcPts val="0"/>
                        </a:spcAft>
                      </a:pPr>
                      <a:r>
                        <a:rPr lang="de-DE" sz="1600" dirty="0">
                          <a:effectLst/>
                        </a:rPr>
                        <a:t>DEM</a:t>
                      </a:r>
                      <a:endParaRPr lang="el-GR" sz="1600" dirty="0">
                        <a:effectLst/>
                      </a:endParaRPr>
                    </a:p>
                    <a:p>
                      <a:pPr algn="just">
                        <a:spcAft>
                          <a:spcPts val="0"/>
                        </a:spcAft>
                      </a:pPr>
                      <a:r>
                        <a:rPr lang="de-DE" sz="1600" dirty="0">
                          <a:effectLst/>
                        </a:rPr>
                        <a:t>DEM</a:t>
                      </a:r>
                      <a:endParaRPr lang="el-GR" sz="1600" dirty="0">
                        <a:effectLst/>
                      </a:endParaRPr>
                    </a:p>
                    <a:p>
                      <a:pPr algn="just">
                        <a:spcAft>
                          <a:spcPts val="0"/>
                        </a:spcAft>
                      </a:pPr>
                      <a:r>
                        <a:rPr lang="de-DE" sz="1600" dirty="0">
                          <a:effectLst/>
                        </a:rPr>
                        <a:t>REP</a:t>
                      </a:r>
                      <a:endParaRPr lang="el-GR" sz="1600" dirty="0">
                        <a:effectLst/>
                      </a:endParaRPr>
                    </a:p>
                    <a:p>
                      <a:pPr algn="just">
                        <a:spcAft>
                          <a:spcPts val="0"/>
                        </a:spcAft>
                      </a:pPr>
                      <a:r>
                        <a:rPr lang="de-DE" sz="1600" dirty="0">
                          <a:effectLst/>
                        </a:rPr>
                        <a:t>DEM</a:t>
                      </a:r>
                      <a:endParaRPr lang="el-GR" sz="1600" dirty="0">
                        <a:effectLst/>
                      </a:endParaRPr>
                    </a:p>
                    <a:p>
                      <a:pPr algn="just">
                        <a:spcAft>
                          <a:spcPts val="0"/>
                        </a:spcAft>
                      </a:pPr>
                      <a:r>
                        <a:rPr lang="de-DE" sz="1600" dirty="0">
                          <a:effectLst/>
                        </a:rPr>
                        <a:t>REP</a:t>
                      </a:r>
                      <a:endParaRPr lang="el-GR" sz="1600" dirty="0">
                        <a:effectLst/>
                      </a:endParaRPr>
                    </a:p>
                    <a:p>
                      <a:pPr algn="just">
                        <a:spcAft>
                          <a:spcPts val="0"/>
                        </a:spcAft>
                      </a:pPr>
                      <a:r>
                        <a:rPr lang="el-GR" sz="1600" dirty="0">
                          <a:effectLst/>
                        </a:rPr>
                        <a:t>REP</a:t>
                      </a:r>
                    </a:p>
                    <a:p>
                      <a:pPr algn="just">
                        <a:spcAft>
                          <a:spcPts val="0"/>
                        </a:spcAft>
                      </a:pPr>
                      <a:r>
                        <a:rPr lang="el-GR" sz="1600" dirty="0" smtClean="0">
                          <a:effectLst/>
                        </a:rPr>
                        <a:t>DEM</a:t>
                      </a:r>
                      <a:endParaRPr lang="el-GR" sz="1600" dirty="0">
                        <a:effectLst/>
                        <a:latin typeface="Times New Roman"/>
                        <a:ea typeface="Times New Roman"/>
                      </a:endParaRPr>
                    </a:p>
                  </a:txBody>
                  <a:tcPr marL="68580" marR="68580" marT="0" marB="0"/>
                </a:tc>
                <a:tc>
                  <a:txBody>
                    <a:bodyPr/>
                    <a:lstStyle/>
                    <a:p>
                      <a:pPr algn="just">
                        <a:spcAft>
                          <a:spcPts val="0"/>
                        </a:spcAft>
                      </a:pPr>
                      <a:r>
                        <a:rPr lang="en-GB" sz="1600" dirty="0">
                          <a:effectLst/>
                        </a:rPr>
                        <a:t>TEXAS</a:t>
                      </a:r>
                      <a:endParaRPr lang="el-GR" sz="1600" dirty="0">
                        <a:effectLst/>
                      </a:endParaRPr>
                    </a:p>
                    <a:p>
                      <a:pPr algn="just">
                        <a:spcAft>
                          <a:spcPts val="0"/>
                        </a:spcAft>
                      </a:pPr>
                      <a:r>
                        <a:rPr lang="en-GB" sz="1600" dirty="0">
                          <a:effectLst/>
                        </a:rPr>
                        <a:t>MASS.</a:t>
                      </a:r>
                      <a:endParaRPr lang="el-GR" sz="1600" dirty="0">
                        <a:effectLst/>
                      </a:endParaRPr>
                    </a:p>
                    <a:p>
                      <a:pPr algn="just">
                        <a:spcAft>
                          <a:spcPts val="0"/>
                        </a:spcAft>
                      </a:pPr>
                      <a:r>
                        <a:rPr lang="en-GB" sz="1600" dirty="0">
                          <a:effectLst/>
                        </a:rPr>
                        <a:t>TEXAS</a:t>
                      </a:r>
                      <a:endParaRPr lang="el-GR" sz="1600" dirty="0">
                        <a:effectLst/>
                      </a:endParaRPr>
                    </a:p>
                    <a:p>
                      <a:pPr algn="just">
                        <a:spcAft>
                          <a:spcPts val="0"/>
                        </a:spcAft>
                      </a:pPr>
                      <a:r>
                        <a:rPr lang="en-GB" sz="1600" dirty="0">
                          <a:effectLst/>
                        </a:rPr>
                        <a:t>CALIF.</a:t>
                      </a:r>
                      <a:endParaRPr lang="el-GR" sz="1600" dirty="0">
                        <a:effectLst/>
                      </a:endParaRPr>
                    </a:p>
                    <a:p>
                      <a:pPr algn="just">
                        <a:spcAft>
                          <a:spcPts val="0"/>
                        </a:spcAft>
                      </a:pPr>
                      <a:r>
                        <a:rPr lang="en-GB" sz="1600" dirty="0">
                          <a:effectLst/>
                        </a:rPr>
                        <a:t>NULL</a:t>
                      </a:r>
                      <a:endParaRPr lang="el-GR" sz="1600" dirty="0">
                        <a:effectLst/>
                      </a:endParaRPr>
                    </a:p>
                    <a:p>
                      <a:pPr algn="just">
                        <a:spcAft>
                          <a:spcPts val="0"/>
                        </a:spcAft>
                      </a:pPr>
                      <a:r>
                        <a:rPr lang="en-GB" sz="1600" dirty="0">
                          <a:effectLst/>
                        </a:rPr>
                        <a:t>NULL</a:t>
                      </a:r>
                      <a:endParaRPr lang="el-GR" sz="1600" dirty="0">
                        <a:effectLst/>
                      </a:endParaRPr>
                    </a:p>
                    <a:p>
                      <a:pPr algn="just">
                        <a:spcAft>
                          <a:spcPts val="0"/>
                        </a:spcAft>
                      </a:pPr>
                      <a:r>
                        <a:rPr lang="el-GR" sz="1600" dirty="0">
                          <a:effectLst/>
                        </a:rPr>
                        <a:t>NULL</a:t>
                      </a:r>
                    </a:p>
                    <a:p>
                      <a:pPr algn="just">
                        <a:spcAft>
                          <a:spcPts val="0"/>
                        </a:spcAft>
                      </a:pPr>
                      <a:r>
                        <a:rPr lang="el-GR" sz="1600" dirty="0">
                          <a:effectLst/>
                        </a:rPr>
                        <a:t>NULL</a:t>
                      </a:r>
                      <a:endParaRPr lang="el-GR" sz="1600" dirty="0">
                        <a:effectLst/>
                        <a:latin typeface="Times New Roman"/>
                        <a:ea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1873845062"/>
              </p:ext>
            </p:extLst>
          </p:nvPr>
        </p:nvGraphicFramePr>
        <p:xfrm>
          <a:off x="5292080" y="3444240"/>
          <a:ext cx="3456384" cy="3413760"/>
        </p:xfrm>
        <a:graphic>
          <a:graphicData uri="http://schemas.openxmlformats.org/drawingml/2006/table">
            <a:tbl>
              <a:tblPr firstRow="1">
                <a:tableStyleId>{B301B821-A1FF-4177-AEE7-76D212191A09}</a:tableStyleId>
              </a:tblPr>
              <a:tblGrid>
                <a:gridCol w="1686249"/>
                <a:gridCol w="1770135"/>
              </a:tblGrid>
              <a:tr h="0">
                <a:tc>
                  <a:txBody>
                    <a:bodyPr/>
                    <a:lstStyle/>
                    <a:p>
                      <a:pPr algn="just">
                        <a:spcAft>
                          <a:spcPts val="0"/>
                        </a:spcAft>
                      </a:pPr>
                      <a:r>
                        <a:rPr lang="el-GR" sz="1600" dirty="0" smtClean="0">
                          <a:solidFill>
                            <a:srgbClr val="FFFF00"/>
                          </a:solidFill>
                        </a:rPr>
                        <a:t>LOSER</a:t>
                      </a:r>
                      <a:endParaRPr lang="el-GR" sz="1600" dirty="0">
                        <a:solidFill>
                          <a:srgbClr val="FFFF00"/>
                        </a:solidFill>
                      </a:endParaRPr>
                    </a:p>
                  </a:txBody>
                  <a:tcPr marL="68580" marR="68580" marT="0" marB="0">
                    <a:solidFill>
                      <a:srgbClr val="004B82"/>
                    </a:solidFill>
                  </a:tcPr>
                </a:tc>
                <a:tc>
                  <a:txBody>
                    <a:bodyPr/>
                    <a:lstStyle/>
                    <a:p>
                      <a:pPr algn="just">
                        <a:spcAft>
                          <a:spcPts val="0"/>
                        </a:spcAft>
                      </a:pPr>
                      <a:r>
                        <a:rPr lang="el-GR" sz="1600" dirty="0" smtClean="0"/>
                        <a:t>L_PARTY</a:t>
                      </a:r>
                      <a:endParaRPr lang="el-GR" sz="1600" dirty="0"/>
                    </a:p>
                  </a:txBody>
                  <a:tcPr marL="68580" marR="68580" marT="0" marB="0">
                    <a:solidFill>
                      <a:srgbClr val="004B82"/>
                    </a:solidFill>
                  </a:tcPr>
                </a:tc>
              </a:tr>
              <a:tr h="0">
                <a:tc>
                  <a:txBody>
                    <a:bodyPr/>
                    <a:lstStyle/>
                    <a:p>
                      <a:pPr algn="just">
                        <a:spcAft>
                          <a:spcPts val="0"/>
                        </a:spcAft>
                      </a:pPr>
                      <a:r>
                        <a:rPr lang="en-GB" sz="1600" dirty="0">
                          <a:effectLst/>
                        </a:rPr>
                        <a:t>STEVENSON</a:t>
                      </a:r>
                      <a:endParaRPr lang="el-GR" sz="1600" dirty="0">
                        <a:effectLst/>
                      </a:endParaRPr>
                    </a:p>
                    <a:p>
                      <a:pPr algn="just">
                        <a:spcAft>
                          <a:spcPts val="0"/>
                        </a:spcAft>
                      </a:pPr>
                      <a:r>
                        <a:rPr lang="en-GB" sz="1600" dirty="0">
                          <a:effectLst/>
                        </a:rPr>
                        <a:t>NIXON</a:t>
                      </a:r>
                      <a:endParaRPr lang="el-GR" sz="1600" dirty="0">
                        <a:effectLst/>
                      </a:endParaRPr>
                    </a:p>
                    <a:p>
                      <a:pPr algn="just">
                        <a:spcAft>
                          <a:spcPts val="0"/>
                        </a:spcAft>
                      </a:pPr>
                      <a:r>
                        <a:rPr lang="en-GB" sz="1600" dirty="0">
                          <a:effectLst/>
                        </a:rPr>
                        <a:t>GOLDWATER</a:t>
                      </a:r>
                      <a:endParaRPr lang="el-GR" sz="1600" dirty="0">
                        <a:effectLst/>
                      </a:endParaRPr>
                    </a:p>
                    <a:p>
                      <a:pPr algn="just">
                        <a:spcAft>
                          <a:spcPts val="0"/>
                        </a:spcAft>
                      </a:pPr>
                      <a:r>
                        <a:rPr lang="en-GB" sz="1600" dirty="0">
                          <a:effectLst/>
                        </a:rPr>
                        <a:t>HUMPHREY</a:t>
                      </a:r>
                      <a:endParaRPr lang="el-GR" sz="1600" dirty="0">
                        <a:effectLst/>
                      </a:endParaRPr>
                    </a:p>
                    <a:p>
                      <a:pPr algn="just">
                        <a:spcAft>
                          <a:spcPts val="0"/>
                        </a:spcAft>
                      </a:pPr>
                      <a:r>
                        <a:rPr lang="en-GB" sz="1600" dirty="0">
                          <a:effectLst/>
                        </a:rPr>
                        <a:t>WALLACE</a:t>
                      </a:r>
                      <a:endParaRPr lang="el-GR" sz="1600" dirty="0">
                        <a:effectLst/>
                      </a:endParaRPr>
                    </a:p>
                    <a:p>
                      <a:pPr algn="just">
                        <a:spcAft>
                          <a:spcPts val="0"/>
                        </a:spcAft>
                      </a:pPr>
                      <a:r>
                        <a:rPr lang="en-GB" sz="1600" dirty="0" err="1">
                          <a:effectLst/>
                        </a:rPr>
                        <a:t>McGOVERN</a:t>
                      </a:r>
                      <a:endParaRPr lang="el-GR" sz="1600" dirty="0">
                        <a:effectLst/>
                      </a:endParaRPr>
                    </a:p>
                    <a:p>
                      <a:pPr algn="just">
                        <a:spcAft>
                          <a:spcPts val="0"/>
                        </a:spcAft>
                      </a:pPr>
                      <a:r>
                        <a:rPr lang="en-GB" sz="1600" dirty="0">
                          <a:effectLst/>
                        </a:rPr>
                        <a:t>FORD</a:t>
                      </a:r>
                      <a:endParaRPr lang="el-GR" sz="1600" dirty="0">
                        <a:effectLst/>
                      </a:endParaRPr>
                    </a:p>
                    <a:p>
                      <a:pPr algn="just">
                        <a:spcAft>
                          <a:spcPts val="0"/>
                        </a:spcAft>
                      </a:pPr>
                      <a:r>
                        <a:rPr lang="en-GB" sz="1600" dirty="0">
                          <a:effectLst/>
                        </a:rPr>
                        <a:t>CARTER</a:t>
                      </a:r>
                      <a:endParaRPr lang="el-GR" sz="1600" dirty="0">
                        <a:effectLst/>
                      </a:endParaRPr>
                    </a:p>
                    <a:p>
                      <a:pPr algn="just">
                        <a:spcAft>
                          <a:spcPts val="0"/>
                        </a:spcAft>
                      </a:pPr>
                      <a:r>
                        <a:rPr lang="en-GB" sz="1600" dirty="0">
                          <a:effectLst/>
                        </a:rPr>
                        <a:t>AN</a:t>
                      </a:r>
                      <a:r>
                        <a:rPr lang="en-US" sz="1600" dirty="0">
                          <a:effectLst/>
                        </a:rPr>
                        <a:t>D</a:t>
                      </a:r>
                      <a:r>
                        <a:rPr lang="en-GB" sz="1600" dirty="0">
                          <a:effectLst/>
                        </a:rPr>
                        <a:t>ERSON</a:t>
                      </a:r>
                      <a:endParaRPr lang="el-GR" sz="1600" dirty="0">
                        <a:effectLst/>
                      </a:endParaRPr>
                    </a:p>
                    <a:p>
                      <a:pPr algn="just">
                        <a:spcAft>
                          <a:spcPts val="0"/>
                        </a:spcAft>
                      </a:pPr>
                      <a:r>
                        <a:rPr lang="en-GB" sz="1600" dirty="0">
                          <a:effectLst/>
                        </a:rPr>
                        <a:t>MONDALE</a:t>
                      </a:r>
                      <a:endParaRPr lang="el-GR" sz="1600" dirty="0">
                        <a:effectLst/>
                      </a:endParaRPr>
                    </a:p>
                    <a:p>
                      <a:pPr algn="just">
                        <a:spcAft>
                          <a:spcPts val="0"/>
                        </a:spcAft>
                      </a:pPr>
                      <a:r>
                        <a:rPr lang="en-GB" sz="1600" dirty="0">
                          <a:effectLst/>
                        </a:rPr>
                        <a:t>DOUKAKIS</a:t>
                      </a:r>
                      <a:endParaRPr lang="el-GR" sz="1600" dirty="0">
                        <a:effectLst/>
                      </a:endParaRPr>
                    </a:p>
                    <a:p>
                      <a:pPr algn="just">
                        <a:spcAft>
                          <a:spcPts val="0"/>
                        </a:spcAft>
                      </a:pPr>
                      <a:r>
                        <a:rPr lang="en-GB" sz="1600" dirty="0">
                          <a:effectLst/>
                        </a:rPr>
                        <a:t>BUSH</a:t>
                      </a:r>
                      <a:endParaRPr lang="el-GR" sz="1600" dirty="0">
                        <a:effectLst/>
                      </a:endParaRPr>
                    </a:p>
                    <a:p>
                      <a:pPr algn="just">
                        <a:spcAft>
                          <a:spcPts val="0"/>
                        </a:spcAft>
                      </a:pPr>
                      <a:r>
                        <a:rPr lang="el-GR" sz="1600" dirty="0">
                          <a:effectLst/>
                        </a:rPr>
                        <a:t>PERAULT</a:t>
                      </a:r>
                      <a:endParaRPr lang="el-GR" sz="1600" dirty="0">
                        <a:effectLst/>
                        <a:latin typeface="Times New Roman"/>
                        <a:ea typeface="Times New Roman"/>
                      </a:endParaRPr>
                    </a:p>
                  </a:txBody>
                  <a:tcPr marL="68580" marR="68580" marT="0" marB="0"/>
                </a:tc>
                <a:tc>
                  <a:txBody>
                    <a:bodyPr/>
                    <a:lstStyle/>
                    <a:p>
                      <a:pPr algn="just">
                        <a:spcAft>
                          <a:spcPts val="0"/>
                        </a:spcAft>
                      </a:pPr>
                      <a:r>
                        <a:rPr lang="en-GB" sz="1600" dirty="0">
                          <a:effectLst/>
                        </a:rPr>
                        <a:t>DEM</a:t>
                      </a:r>
                      <a:endParaRPr lang="el-GR" sz="1600" dirty="0">
                        <a:effectLst/>
                      </a:endParaRPr>
                    </a:p>
                    <a:p>
                      <a:pPr algn="just">
                        <a:spcAft>
                          <a:spcPts val="0"/>
                        </a:spcAft>
                      </a:pPr>
                      <a:r>
                        <a:rPr lang="en-GB" sz="1600" dirty="0">
                          <a:effectLst/>
                        </a:rPr>
                        <a:t>REP</a:t>
                      </a:r>
                      <a:endParaRPr lang="el-GR" sz="1600" dirty="0">
                        <a:effectLst/>
                      </a:endParaRPr>
                    </a:p>
                    <a:p>
                      <a:pPr algn="just">
                        <a:spcAft>
                          <a:spcPts val="0"/>
                        </a:spcAft>
                      </a:pPr>
                      <a:r>
                        <a:rPr lang="en-GB" sz="1600" dirty="0">
                          <a:effectLst/>
                        </a:rPr>
                        <a:t>REP</a:t>
                      </a:r>
                      <a:endParaRPr lang="el-GR" sz="1600" dirty="0">
                        <a:effectLst/>
                      </a:endParaRPr>
                    </a:p>
                    <a:p>
                      <a:pPr algn="just">
                        <a:spcAft>
                          <a:spcPts val="0"/>
                        </a:spcAft>
                      </a:pPr>
                      <a:r>
                        <a:rPr lang="en-GB" sz="1600" dirty="0">
                          <a:effectLst/>
                        </a:rPr>
                        <a:t>DEM</a:t>
                      </a:r>
                      <a:endParaRPr lang="el-GR" sz="1600" dirty="0">
                        <a:effectLst/>
                      </a:endParaRPr>
                    </a:p>
                    <a:p>
                      <a:pPr algn="just">
                        <a:spcAft>
                          <a:spcPts val="0"/>
                        </a:spcAft>
                      </a:pPr>
                      <a:r>
                        <a:rPr lang="en-GB" sz="1600" dirty="0">
                          <a:effectLst/>
                        </a:rPr>
                        <a:t>IND</a:t>
                      </a:r>
                      <a:endParaRPr lang="el-GR" sz="1600" dirty="0">
                        <a:effectLst/>
                      </a:endParaRPr>
                    </a:p>
                    <a:p>
                      <a:pPr algn="just">
                        <a:spcAft>
                          <a:spcPts val="0"/>
                        </a:spcAft>
                      </a:pPr>
                      <a:r>
                        <a:rPr lang="en-GB" sz="1600" dirty="0">
                          <a:effectLst/>
                        </a:rPr>
                        <a:t>DEM</a:t>
                      </a:r>
                      <a:endParaRPr lang="el-GR" sz="1600" dirty="0">
                        <a:effectLst/>
                      </a:endParaRPr>
                    </a:p>
                    <a:p>
                      <a:pPr algn="just">
                        <a:spcAft>
                          <a:spcPts val="0"/>
                        </a:spcAft>
                      </a:pPr>
                      <a:r>
                        <a:rPr lang="en-GB" sz="1600" dirty="0">
                          <a:effectLst/>
                        </a:rPr>
                        <a:t>DEM</a:t>
                      </a:r>
                      <a:endParaRPr lang="el-GR" sz="1600" dirty="0">
                        <a:effectLst/>
                      </a:endParaRPr>
                    </a:p>
                    <a:p>
                      <a:pPr algn="just">
                        <a:spcAft>
                          <a:spcPts val="0"/>
                        </a:spcAft>
                      </a:pPr>
                      <a:r>
                        <a:rPr lang="en-GB" sz="1600" dirty="0">
                          <a:effectLst/>
                        </a:rPr>
                        <a:t>DEM</a:t>
                      </a:r>
                      <a:endParaRPr lang="el-GR" sz="1600" dirty="0">
                        <a:effectLst/>
                      </a:endParaRPr>
                    </a:p>
                    <a:p>
                      <a:pPr algn="just">
                        <a:spcAft>
                          <a:spcPts val="0"/>
                        </a:spcAft>
                      </a:pPr>
                      <a:r>
                        <a:rPr lang="en-GB" sz="1600" dirty="0">
                          <a:effectLst/>
                        </a:rPr>
                        <a:t>IND</a:t>
                      </a:r>
                      <a:endParaRPr lang="el-GR" sz="1600" dirty="0">
                        <a:effectLst/>
                      </a:endParaRPr>
                    </a:p>
                    <a:p>
                      <a:pPr algn="just">
                        <a:spcAft>
                          <a:spcPts val="0"/>
                        </a:spcAft>
                      </a:pPr>
                      <a:r>
                        <a:rPr lang="en-GB" sz="1600" dirty="0">
                          <a:effectLst/>
                        </a:rPr>
                        <a:t>DEM</a:t>
                      </a:r>
                      <a:endParaRPr lang="el-GR" sz="1600" dirty="0">
                        <a:effectLst/>
                      </a:endParaRPr>
                    </a:p>
                    <a:p>
                      <a:pPr algn="just">
                        <a:spcAft>
                          <a:spcPts val="0"/>
                        </a:spcAft>
                      </a:pPr>
                      <a:r>
                        <a:rPr lang="en-GB" sz="1600" dirty="0">
                          <a:effectLst/>
                        </a:rPr>
                        <a:t>DEM</a:t>
                      </a:r>
                      <a:endParaRPr lang="el-GR" sz="1600" dirty="0">
                        <a:effectLst/>
                      </a:endParaRPr>
                    </a:p>
                    <a:p>
                      <a:pPr algn="just">
                        <a:spcAft>
                          <a:spcPts val="0"/>
                        </a:spcAft>
                      </a:pPr>
                      <a:r>
                        <a:rPr lang="en-GB" sz="1600" dirty="0">
                          <a:effectLst/>
                        </a:rPr>
                        <a:t>REP</a:t>
                      </a:r>
                      <a:endParaRPr lang="el-GR" sz="1600" dirty="0">
                        <a:effectLst/>
                      </a:endParaRPr>
                    </a:p>
                    <a:p>
                      <a:pPr algn="just">
                        <a:spcAft>
                          <a:spcPts val="0"/>
                        </a:spcAft>
                      </a:pPr>
                      <a:r>
                        <a:rPr lang="el-GR" sz="1600" dirty="0">
                          <a:effectLst/>
                        </a:rPr>
                        <a:t>IND</a:t>
                      </a:r>
                      <a:endParaRPr lang="el-GR" sz="1600" dirty="0">
                        <a:effectLst/>
                        <a:latin typeface="Times New Roman"/>
                        <a:ea typeface="Times New Roman"/>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948910019"/>
              </p:ext>
            </p:extLst>
          </p:nvPr>
        </p:nvGraphicFramePr>
        <p:xfrm>
          <a:off x="5292080" y="188640"/>
          <a:ext cx="3578963" cy="2926080"/>
        </p:xfrm>
        <a:graphic>
          <a:graphicData uri="http://schemas.openxmlformats.org/drawingml/2006/table">
            <a:tbl>
              <a:tblPr firstRow="1">
                <a:tableStyleId>{69012ECD-51FC-41F1-AA8D-1B2483CD663E}</a:tableStyleId>
              </a:tblPr>
              <a:tblGrid>
                <a:gridCol w="838007"/>
                <a:gridCol w="1506994"/>
                <a:gridCol w="1233962"/>
              </a:tblGrid>
              <a:tr h="0">
                <a:tc>
                  <a:txBody>
                    <a:bodyPr/>
                    <a:lstStyle/>
                    <a:p>
                      <a:pPr algn="just">
                        <a:spcAft>
                          <a:spcPts val="0"/>
                        </a:spcAft>
                      </a:pPr>
                      <a:r>
                        <a:rPr lang="el-GR" sz="1600" dirty="0">
                          <a:solidFill>
                            <a:srgbClr val="FFFF00"/>
                          </a:solidFill>
                        </a:rPr>
                        <a:t>YEAR</a:t>
                      </a:r>
                    </a:p>
                  </a:txBody>
                  <a:tcPr marL="68580" marR="68580" marT="0" marB="0">
                    <a:solidFill>
                      <a:srgbClr val="004B82"/>
                    </a:solidFill>
                  </a:tcPr>
                </a:tc>
                <a:tc>
                  <a:txBody>
                    <a:bodyPr/>
                    <a:lstStyle/>
                    <a:p>
                      <a:pPr algn="just">
                        <a:spcAft>
                          <a:spcPts val="0"/>
                        </a:spcAft>
                      </a:pPr>
                      <a:r>
                        <a:rPr lang="el-GR" sz="1600" dirty="0"/>
                        <a:t>WINNER</a:t>
                      </a:r>
                    </a:p>
                  </a:txBody>
                  <a:tcPr marL="68580" marR="68580" marT="0" marB="0">
                    <a:solidFill>
                      <a:srgbClr val="004B82"/>
                    </a:solidFill>
                  </a:tcPr>
                </a:tc>
                <a:tc>
                  <a:txBody>
                    <a:bodyPr/>
                    <a:lstStyle/>
                    <a:p>
                      <a:pPr algn="just">
                        <a:spcAft>
                          <a:spcPts val="0"/>
                        </a:spcAft>
                      </a:pPr>
                      <a:r>
                        <a:rPr lang="el-GR" sz="1600" dirty="0"/>
                        <a:t>W_VOTES</a:t>
                      </a:r>
                    </a:p>
                  </a:txBody>
                  <a:tcPr marL="68580" marR="68580" marT="0" marB="0">
                    <a:solidFill>
                      <a:srgbClr val="004B82"/>
                    </a:solidFill>
                  </a:tcPr>
                </a:tc>
              </a:tr>
              <a:tr h="0">
                <a:tc>
                  <a:txBody>
                    <a:bodyPr/>
                    <a:lstStyle/>
                    <a:p>
                      <a:pPr algn="just">
                        <a:spcAft>
                          <a:spcPts val="0"/>
                        </a:spcAft>
                      </a:pPr>
                      <a:r>
                        <a:rPr lang="el-GR" sz="1600" dirty="0">
                          <a:effectLst/>
                        </a:rPr>
                        <a:t>1952</a:t>
                      </a:r>
                    </a:p>
                    <a:p>
                      <a:pPr algn="just">
                        <a:spcAft>
                          <a:spcPts val="0"/>
                        </a:spcAft>
                      </a:pPr>
                      <a:r>
                        <a:rPr lang="el-GR" sz="1600" dirty="0">
                          <a:effectLst/>
                        </a:rPr>
                        <a:t>1956</a:t>
                      </a:r>
                    </a:p>
                    <a:p>
                      <a:pPr algn="just">
                        <a:spcAft>
                          <a:spcPts val="0"/>
                        </a:spcAft>
                      </a:pPr>
                      <a:r>
                        <a:rPr lang="el-GR" sz="1600" dirty="0">
                          <a:effectLst/>
                        </a:rPr>
                        <a:t>1960</a:t>
                      </a:r>
                    </a:p>
                    <a:p>
                      <a:pPr algn="just">
                        <a:spcAft>
                          <a:spcPts val="0"/>
                        </a:spcAft>
                      </a:pPr>
                      <a:r>
                        <a:rPr lang="el-GR" sz="1600" dirty="0">
                          <a:effectLst/>
                        </a:rPr>
                        <a:t>1964</a:t>
                      </a:r>
                    </a:p>
                    <a:p>
                      <a:pPr algn="just">
                        <a:spcAft>
                          <a:spcPts val="0"/>
                        </a:spcAft>
                      </a:pPr>
                      <a:r>
                        <a:rPr lang="el-GR" sz="1600" dirty="0">
                          <a:effectLst/>
                        </a:rPr>
                        <a:t>1968</a:t>
                      </a:r>
                    </a:p>
                    <a:p>
                      <a:pPr algn="just">
                        <a:spcAft>
                          <a:spcPts val="0"/>
                        </a:spcAft>
                      </a:pPr>
                      <a:r>
                        <a:rPr lang="el-GR" sz="1600" dirty="0">
                          <a:effectLst/>
                        </a:rPr>
                        <a:t>1972</a:t>
                      </a:r>
                    </a:p>
                    <a:p>
                      <a:pPr algn="just">
                        <a:spcAft>
                          <a:spcPts val="0"/>
                        </a:spcAft>
                      </a:pPr>
                      <a:r>
                        <a:rPr lang="el-GR" sz="1600" dirty="0">
                          <a:effectLst/>
                        </a:rPr>
                        <a:t>1976</a:t>
                      </a:r>
                    </a:p>
                    <a:p>
                      <a:pPr algn="just">
                        <a:spcAft>
                          <a:spcPts val="0"/>
                        </a:spcAft>
                      </a:pPr>
                      <a:r>
                        <a:rPr lang="el-GR" sz="1600" dirty="0">
                          <a:effectLst/>
                        </a:rPr>
                        <a:t>1980 </a:t>
                      </a:r>
                    </a:p>
                    <a:p>
                      <a:pPr algn="just">
                        <a:spcAft>
                          <a:spcPts val="0"/>
                        </a:spcAft>
                      </a:pPr>
                      <a:r>
                        <a:rPr lang="el-GR" sz="1600" dirty="0">
                          <a:effectLst/>
                        </a:rPr>
                        <a:t>1984</a:t>
                      </a:r>
                    </a:p>
                    <a:p>
                      <a:pPr algn="just">
                        <a:spcAft>
                          <a:spcPts val="0"/>
                        </a:spcAft>
                      </a:pPr>
                      <a:r>
                        <a:rPr lang="el-GR" sz="1600" dirty="0">
                          <a:effectLst/>
                        </a:rPr>
                        <a:t>1988</a:t>
                      </a:r>
                    </a:p>
                    <a:p>
                      <a:pPr algn="just">
                        <a:spcAft>
                          <a:spcPts val="0"/>
                        </a:spcAft>
                      </a:pPr>
                      <a:r>
                        <a:rPr lang="el-GR" sz="1600" dirty="0" smtClean="0">
                          <a:effectLst/>
                        </a:rPr>
                        <a:t>1992</a:t>
                      </a:r>
                      <a:endParaRPr lang="el-GR" sz="1600" dirty="0">
                        <a:effectLst/>
                        <a:latin typeface="Times New Roman"/>
                        <a:ea typeface="Times New Roman"/>
                      </a:endParaRPr>
                    </a:p>
                  </a:txBody>
                  <a:tcPr marL="68580" marR="68580" marT="0" marB="0"/>
                </a:tc>
                <a:tc>
                  <a:txBody>
                    <a:bodyPr/>
                    <a:lstStyle/>
                    <a:p>
                      <a:pPr algn="just">
                        <a:spcAft>
                          <a:spcPts val="0"/>
                        </a:spcAft>
                      </a:pPr>
                      <a:r>
                        <a:rPr lang="en-GB" sz="1600" dirty="0">
                          <a:effectLst/>
                        </a:rPr>
                        <a:t>EISENHOWER</a:t>
                      </a:r>
                      <a:endParaRPr lang="el-GR" sz="1600" dirty="0">
                        <a:effectLst/>
                      </a:endParaRPr>
                    </a:p>
                    <a:p>
                      <a:pPr algn="just">
                        <a:spcAft>
                          <a:spcPts val="0"/>
                        </a:spcAft>
                      </a:pPr>
                      <a:r>
                        <a:rPr lang="en-GB" sz="1600" dirty="0">
                          <a:effectLst/>
                        </a:rPr>
                        <a:t>EISENHOWER</a:t>
                      </a:r>
                      <a:endParaRPr lang="el-GR" sz="1600" dirty="0">
                        <a:effectLst/>
                      </a:endParaRPr>
                    </a:p>
                    <a:p>
                      <a:pPr algn="just">
                        <a:spcAft>
                          <a:spcPts val="0"/>
                        </a:spcAft>
                      </a:pPr>
                      <a:r>
                        <a:rPr lang="en-GB" sz="1600" dirty="0">
                          <a:effectLst/>
                        </a:rPr>
                        <a:t>KENNEDY</a:t>
                      </a:r>
                      <a:endParaRPr lang="el-GR" sz="1600" dirty="0">
                        <a:effectLst/>
                      </a:endParaRPr>
                    </a:p>
                    <a:p>
                      <a:pPr algn="just">
                        <a:spcAft>
                          <a:spcPts val="0"/>
                        </a:spcAft>
                      </a:pPr>
                      <a:r>
                        <a:rPr lang="en-GB" sz="1600" dirty="0">
                          <a:effectLst/>
                        </a:rPr>
                        <a:t>JOHNSON</a:t>
                      </a:r>
                      <a:endParaRPr lang="el-GR" sz="1600" dirty="0">
                        <a:effectLst/>
                      </a:endParaRPr>
                    </a:p>
                    <a:p>
                      <a:pPr algn="just">
                        <a:spcAft>
                          <a:spcPts val="0"/>
                        </a:spcAft>
                      </a:pPr>
                      <a:r>
                        <a:rPr lang="en-GB" sz="1600" dirty="0">
                          <a:effectLst/>
                        </a:rPr>
                        <a:t>NIXON</a:t>
                      </a:r>
                      <a:endParaRPr lang="el-GR" sz="1600" dirty="0">
                        <a:effectLst/>
                      </a:endParaRPr>
                    </a:p>
                    <a:p>
                      <a:pPr algn="just">
                        <a:spcAft>
                          <a:spcPts val="0"/>
                        </a:spcAft>
                      </a:pPr>
                      <a:r>
                        <a:rPr lang="en-GB" sz="1600" dirty="0">
                          <a:effectLst/>
                        </a:rPr>
                        <a:t>NIXON</a:t>
                      </a:r>
                      <a:endParaRPr lang="el-GR" sz="1600" dirty="0">
                        <a:effectLst/>
                      </a:endParaRPr>
                    </a:p>
                    <a:p>
                      <a:pPr algn="just">
                        <a:spcAft>
                          <a:spcPts val="0"/>
                        </a:spcAft>
                      </a:pPr>
                      <a:r>
                        <a:rPr lang="el-GR" sz="1600" dirty="0">
                          <a:effectLst/>
                        </a:rPr>
                        <a:t>CARTER</a:t>
                      </a:r>
                    </a:p>
                    <a:p>
                      <a:pPr algn="just">
                        <a:spcAft>
                          <a:spcPts val="0"/>
                        </a:spcAft>
                      </a:pPr>
                      <a:r>
                        <a:rPr lang="el-GR" sz="1600" dirty="0">
                          <a:effectLst/>
                        </a:rPr>
                        <a:t>REAGAN</a:t>
                      </a:r>
                    </a:p>
                    <a:p>
                      <a:pPr algn="just">
                        <a:spcAft>
                          <a:spcPts val="0"/>
                        </a:spcAft>
                      </a:pPr>
                      <a:r>
                        <a:rPr lang="el-GR" sz="1600" dirty="0">
                          <a:effectLst/>
                        </a:rPr>
                        <a:t>REAGAN</a:t>
                      </a:r>
                    </a:p>
                    <a:p>
                      <a:pPr algn="just">
                        <a:spcAft>
                          <a:spcPts val="0"/>
                        </a:spcAft>
                      </a:pPr>
                      <a:r>
                        <a:rPr lang="el-GR" sz="1600" dirty="0">
                          <a:effectLst/>
                        </a:rPr>
                        <a:t>BUSH</a:t>
                      </a:r>
                    </a:p>
                    <a:p>
                      <a:pPr algn="just">
                        <a:spcAft>
                          <a:spcPts val="0"/>
                        </a:spcAft>
                      </a:pPr>
                      <a:r>
                        <a:rPr lang="el-GR" sz="1600" dirty="0" smtClean="0">
                          <a:effectLst/>
                        </a:rPr>
                        <a:t>CLINTON</a:t>
                      </a:r>
                      <a:r>
                        <a:rPr lang="el-GR" sz="1600" dirty="0">
                          <a:effectLst/>
                        </a:rPr>
                        <a:t> </a:t>
                      </a:r>
                      <a:endParaRPr lang="el-GR" sz="1600" dirty="0">
                        <a:effectLst/>
                        <a:latin typeface="Times New Roman"/>
                        <a:ea typeface="Times New Roman"/>
                      </a:endParaRPr>
                    </a:p>
                  </a:txBody>
                  <a:tcPr marL="68580" marR="68580" marT="0" marB="0"/>
                </a:tc>
                <a:tc>
                  <a:txBody>
                    <a:bodyPr/>
                    <a:lstStyle/>
                    <a:p>
                      <a:pPr algn="just">
                        <a:spcAft>
                          <a:spcPts val="0"/>
                        </a:spcAft>
                      </a:pPr>
                      <a:r>
                        <a:rPr lang="el-GR" sz="1600" dirty="0">
                          <a:effectLst/>
                        </a:rPr>
                        <a:t>442</a:t>
                      </a:r>
                    </a:p>
                    <a:p>
                      <a:pPr algn="just">
                        <a:spcAft>
                          <a:spcPts val="0"/>
                        </a:spcAft>
                      </a:pPr>
                      <a:r>
                        <a:rPr lang="el-GR" sz="1600" dirty="0">
                          <a:effectLst/>
                        </a:rPr>
                        <a:t>447</a:t>
                      </a:r>
                    </a:p>
                    <a:p>
                      <a:pPr algn="just">
                        <a:spcAft>
                          <a:spcPts val="0"/>
                        </a:spcAft>
                      </a:pPr>
                      <a:r>
                        <a:rPr lang="el-GR" sz="1600" dirty="0">
                          <a:effectLst/>
                        </a:rPr>
                        <a:t>303</a:t>
                      </a:r>
                    </a:p>
                    <a:p>
                      <a:pPr algn="just">
                        <a:spcAft>
                          <a:spcPts val="0"/>
                        </a:spcAft>
                      </a:pPr>
                      <a:r>
                        <a:rPr lang="el-GR" sz="1600" dirty="0">
                          <a:effectLst/>
                        </a:rPr>
                        <a:t>486</a:t>
                      </a:r>
                    </a:p>
                    <a:p>
                      <a:pPr algn="just">
                        <a:spcAft>
                          <a:spcPts val="0"/>
                        </a:spcAft>
                      </a:pPr>
                      <a:r>
                        <a:rPr lang="el-GR" sz="1600" dirty="0">
                          <a:effectLst/>
                        </a:rPr>
                        <a:t>301</a:t>
                      </a:r>
                    </a:p>
                    <a:p>
                      <a:pPr algn="just">
                        <a:spcAft>
                          <a:spcPts val="0"/>
                        </a:spcAft>
                      </a:pPr>
                      <a:r>
                        <a:rPr lang="el-GR" sz="1600" dirty="0">
                          <a:effectLst/>
                        </a:rPr>
                        <a:t>520</a:t>
                      </a:r>
                    </a:p>
                    <a:p>
                      <a:pPr algn="just">
                        <a:spcAft>
                          <a:spcPts val="0"/>
                        </a:spcAft>
                      </a:pPr>
                      <a:r>
                        <a:rPr lang="el-GR" sz="1600" dirty="0">
                          <a:effectLst/>
                        </a:rPr>
                        <a:t>297</a:t>
                      </a:r>
                    </a:p>
                    <a:p>
                      <a:pPr algn="just">
                        <a:spcAft>
                          <a:spcPts val="0"/>
                        </a:spcAft>
                      </a:pPr>
                      <a:r>
                        <a:rPr lang="el-GR" sz="1600" dirty="0">
                          <a:effectLst/>
                        </a:rPr>
                        <a:t>489</a:t>
                      </a:r>
                    </a:p>
                    <a:p>
                      <a:pPr algn="just">
                        <a:spcAft>
                          <a:spcPts val="0"/>
                        </a:spcAft>
                      </a:pPr>
                      <a:r>
                        <a:rPr lang="el-GR" sz="1600" dirty="0">
                          <a:effectLst/>
                        </a:rPr>
                        <a:t>525</a:t>
                      </a:r>
                    </a:p>
                    <a:p>
                      <a:pPr algn="just">
                        <a:spcAft>
                          <a:spcPts val="0"/>
                        </a:spcAft>
                      </a:pPr>
                      <a:r>
                        <a:rPr lang="el-GR" sz="1600" dirty="0">
                          <a:effectLst/>
                        </a:rPr>
                        <a:t>426</a:t>
                      </a:r>
                    </a:p>
                    <a:p>
                      <a:pPr algn="just">
                        <a:spcAft>
                          <a:spcPts val="0"/>
                        </a:spcAft>
                      </a:pPr>
                      <a:r>
                        <a:rPr lang="en-US" sz="1600" dirty="0" smtClean="0">
                          <a:effectLst/>
                        </a:rPr>
                        <a:t>NULL</a:t>
                      </a:r>
                      <a:endParaRPr lang="el-GR" sz="1600" dirty="0">
                        <a:effectLst/>
                        <a:latin typeface="Times New Roman"/>
                        <a:ea typeface="Times New Roman"/>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2778564940"/>
              </p:ext>
            </p:extLst>
          </p:nvPr>
        </p:nvGraphicFramePr>
        <p:xfrm>
          <a:off x="179512" y="3200400"/>
          <a:ext cx="4824536" cy="3657600"/>
        </p:xfrm>
        <a:graphic>
          <a:graphicData uri="http://schemas.openxmlformats.org/drawingml/2006/table">
            <a:tbl>
              <a:tblPr firstRow="1">
                <a:tableStyleId>{B301B821-A1FF-4177-AEE7-76D212191A09}</a:tableStyleId>
              </a:tblPr>
              <a:tblGrid>
                <a:gridCol w="1148236"/>
                <a:gridCol w="2064882"/>
                <a:gridCol w="1611418"/>
              </a:tblGrid>
              <a:tr h="0">
                <a:tc>
                  <a:txBody>
                    <a:bodyPr/>
                    <a:lstStyle/>
                    <a:p>
                      <a:pPr algn="just">
                        <a:spcAft>
                          <a:spcPts val="0"/>
                        </a:spcAft>
                      </a:pPr>
                      <a:r>
                        <a:rPr lang="el-GR" sz="1600" dirty="0">
                          <a:solidFill>
                            <a:srgbClr val="FFFF00"/>
                          </a:solidFill>
                        </a:rPr>
                        <a:t>YEAR</a:t>
                      </a:r>
                    </a:p>
                  </a:txBody>
                  <a:tcPr marL="68580" marR="68580" marT="0" marB="0">
                    <a:solidFill>
                      <a:srgbClr val="004B82"/>
                    </a:solidFill>
                  </a:tcPr>
                </a:tc>
                <a:tc>
                  <a:txBody>
                    <a:bodyPr/>
                    <a:lstStyle/>
                    <a:p>
                      <a:pPr algn="just">
                        <a:spcAft>
                          <a:spcPts val="0"/>
                        </a:spcAft>
                      </a:pPr>
                      <a:r>
                        <a:rPr lang="el-GR" sz="1600" dirty="0">
                          <a:solidFill>
                            <a:srgbClr val="FFFF00"/>
                          </a:solidFill>
                        </a:rPr>
                        <a:t>LOSER</a:t>
                      </a:r>
                    </a:p>
                  </a:txBody>
                  <a:tcPr marL="68580" marR="68580" marT="0" marB="0">
                    <a:solidFill>
                      <a:srgbClr val="004B82"/>
                    </a:solidFill>
                  </a:tcPr>
                </a:tc>
                <a:tc>
                  <a:txBody>
                    <a:bodyPr/>
                    <a:lstStyle/>
                    <a:p>
                      <a:pPr algn="just">
                        <a:spcAft>
                          <a:spcPts val="0"/>
                        </a:spcAft>
                      </a:pPr>
                      <a:r>
                        <a:rPr lang="el-GR" sz="1600" dirty="0"/>
                        <a:t>L_VOTES</a:t>
                      </a:r>
                    </a:p>
                  </a:txBody>
                  <a:tcPr marL="68580" marR="68580" marT="0" marB="0">
                    <a:solidFill>
                      <a:srgbClr val="004B82"/>
                    </a:solidFill>
                  </a:tcPr>
                </a:tc>
              </a:tr>
              <a:tr h="0">
                <a:tc>
                  <a:txBody>
                    <a:bodyPr/>
                    <a:lstStyle/>
                    <a:p>
                      <a:pPr algn="just">
                        <a:spcAft>
                          <a:spcPts val="0"/>
                        </a:spcAft>
                      </a:pPr>
                      <a:r>
                        <a:rPr lang="el-GR" sz="1600"/>
                        <a:t>1952</a:t>
                      </a:r>
                    </a:p>
                    <a:p>
                      <a:pPr algn="just">
                        <a:spcAft>
                          <a:spcPts val="0"/>
                        </a:spcAft>
                      </a:pPr>
                      <a:r>
                        <a:rPr lang="el-GR" sz="1600"/>
                        <a:t>1956</a:t>
                      </a:r>
                    </a:p>
                    <a:p>
                      <a:pPr algn="just">
                        <a:spcAft>
                          <a:spcPts val="0"/>
                        </a:spcAft>
                      </a:pPr>
                      <a:r>
                        <a:rPr lang="el-GR" sz="1600"/>
                        <a:t>1960</a:t>
                      </a:r>
                    </a:p>
                    <a:p>
                      <a:pPr algn="just">
                        <a:spcAft>
                          <a:spcPts val="0"/>
                        </a:spcAft>
                      </a:pPr>
                      <a:r>
                        <a:rPr lang="el-GR" sz="1600"/>
                        <a:t>1964</a:t>
                      </a:r>
                    </a:p>
                    <a:p>
                      <a:pPr algn="just">
                        <a:spcAft>
                          <a:spcPts val="0"/>
                        </a:spcAft>
                      </a:pPr>
                      <a:r>
                        <a:rPr lang="el-GR" sz="1600"/>
                        <a:t>1968</a:t>
                      </a:r>
                    </a:p>
                    <a:p>
                      <a:pPr algn="just">
                        <a:spcAft>
                          <a:spcPts val="0"/>
                        </a:spcAft>
                      </a:pPr>
                      <a:r>
                        <a:rPr lang="el-GR" sz="1600"/>
                        <a:t>1968</a:t>
                      </a:r>
                    </a:p>
                    <a:p>
                      <a:pPr algn="just">
                        <a:spcAft>
                          <a:spcPts val="0"/>
                        </a:spcAft>
                      </a:pPr>
                      <a:r>
                        <a:rPr lang="el-GR" sz="1600"/>
                        <a:t>1972</a:t>
                      </a:r>
                    </a:p>
                    <a:p>
                      <a:pPr algn="just">
                        <a:spcAft>
                          <a:spcPts val="0"/>
                        </a:spcAft>
                      </a:pPr>
                      <a:r>
                        <a:rPr lang="el-GR" sz="1600"/>
                        <a:t>1976</a:t>
                      </a:r>
                    </a:p>
                    <a:p>
                      <a:pPr algn="just">
                        <a:spcAft>
                          <a:spcPts val="0"/>
                        </a:spcAft>
                      </a:pPr>
                      <a:r>
                        <a:rPr lang="el-GR" sz="1600"/>
                        <a:t>1980 </a:t>
                      </a:r>
                    </a:p>
                    <a:p>
                      <a:pPr algn="just">
                        <a:spcAft>
                          <a:spcPts val="0"/>
                        </a:spcAft>
                      </a:pPr>
                      <a:r>
                        <a:rPr lang="el-GR" sz="1600"/>
                        <a:t>1980</a:t>
                      </a:r>
                    </a:p>
                    <a:p>
                      <a:pPr algn="just">
                        <a:spcAft>
                          <a:spcPts val="0"/>
                        </a:spcAft>
                      </a:pPr>
                      <a:r>
                        <a:rPr lang="el-GR" sz="1600"/>
                        <a:t>1984</a:t>
                      </a:r>
                    </a:p>
                    <a:p>
                      <a:pPr algn="just">
                        <a:spcAft>
                          <a:spcPts val="0"/>
                        </a:spcAft>
                      </a:pPr>
                      <a:r>
                        <a:rPr lang="el-GR" sz="1600"/>
                        <a:t>1988</a:t>
                      </a:r>
                    </a:p>
                    <a:p>
                      <a:pPr algn="just">
                        <a:spcAft>
                          <a:spcPts val="0"/>
                        </a:spcAft>
                      </a:pPr>
                      <a:r>
                        <a:rPr lang="el-GR" sz="1600"/>
                        <a:t>1992</a:t>
                      </a:r>
                    </a:p>
                    <a:p>
                      <a:pPr algn="just">
                        <a:spcAft>
                          <a:spcPts val="0"/>
                        </a:spcAft>
                      </a:pPr>
                      <a:r>
                        <a:rPr lang="el-GR" sz="1600"/>
                        <a:t>1992</a:t>
                      </a:r>
                    </a:p>
                  </a:txBody>
                  <a:tcPr marL="68580" marR="68580" marT="0" marB="0"/>
                </a:tc>
                <a:tc>
                  <a:txBody>
                    <a:bodyPr/>
                    <a:lstStyle/>
                    <a:p>
                      <a:pPr algn="just">
                        <a:spcAft>
                          <a:spcPts val="0"/>
                        </a:spcAft>
                      </a:pPr>
                      <a:r>
                        <a:rPr lang="en-GB" sz="1600" dirty="0"/>
                        <a:t>STEVENSON</a:t>
                      </a:r>
                      <a:endParaRPr lang="el-GR" sz="1600" dirty="0"/>
                    </a:p>
                    <a:p>
                      <a:pPr algn="just">
                        <a:spcAft>
                          <a:spcPts val="0"/>
                        </a:spcAft>
                      </a:pPr>
                      <a:r>
                        <a:rPr lang="en-GB" sz="1600" dirty="0"/>
                        <a:t>STEVENSON</a:t>
                      </a:r>
                      <a:endParaRPr lang="el-GR" sz="1600" dirty="0"/>
                    </a:p>
                    <a:p>
                      <a:pPr algn="just">
                        <a:spcAft>
                          <a:spcPts val="0"/>
                        </a:spcAft>
                      </a:pPr>
                      <a:r>
                        <a:rPr lang="en-GB" sz="1600" dirty="0"/>
                        <a:t>NIXON</a:t>
                      </a:r>
                      <a:endParaRPr lang="el-GR" sz="1600" dirty="0"/>
                    </a:p>
                    <a:p>
                      <a:pPr algn="just">
                        <a:spcAft>
                          <a:spcPts val="0"/>
                        </a:spcAft>
                      </a:pPr>
                      <a:r>
                        <a:rPr lang="en-GB" sz="1600" dirty="0"/>
                        <a:t>GOLDWATER</a:t>
                      </a:r>
                      <a:endParaRPr lang="el-GR" sz="1600" dirty="0"/>
                    </a:p>
                    <a:p>
                      <a:pPr algn="just">
                        <a:spcAft>
                          <a:spcPts val="0"/>
                        </a:spcAft>
                      </a:pPr>
                      <a:r>
                        <a:rPr lang="en-GB" sz="1600" dirty="0"/>
                        <a:t>HUMPHREY</a:t>
                      </a:r>
                      <a:endParaRPr lang="el-GR" sz="1600" dirty="0"/>
                    </a:p>
                    <a:p>
                      <a:pPr algn="just">
                        <a:spcAft>
                          <a:spcPts val="0"/>
                        </a:spcAft>
                      </a:pPr>
                      <a:r>
                        <a:rPr lang="en-GB" sz="1600" dirty="0"/>
                        <a:t>WALLACE</a:t>
                      </a:r>
                      <a:endParaRPr lang="el-GR" sz="1600" dirty="0"/>
                    </a:p>
                    <a:p>
                      <a:pPr algn="just">
                        <a:spcAft>
                          <a:spcPts val="0"/>
                        </a:spcAft>
                      </a:pPr>
                      <a:r>
                        <a:rPr lang="en-GB" sz="1600" dirty="0" err="1"/>
                        <a:t>McGOVERN</a:t>
                      </a:r>
                      <a:endParaRPr lang="el-GR" sz="1600" dirty="0"/>
                    </a:p>
                    <a:p>
                      <a:pPr algn="just">
                        <a:spcAft>
                          <a:spcPts val="0"/>
                        </a:spcAft>
                      </a:pPr>
                      <a:r>
                        <a:rPr lang="en-GB" sz="1600" dirty="0"/>
                        <a:t>FORD</a:t>
                      </a:r>
                      <a:endParaRPr lang="el-GR" sz="1600" dirty="0"/>
                    </a:p>
                    <a:p>
                      <a:pPr algn="just">
                        <a:spcAft>
                          <a:spcPts val="0"/>
                        </a:spcAft>
                      </a:pPr>
                      <a:r>
                        <a:rPr lang="en-GB" sz="1600" dirty="0"/>
                        <a:t>CARTER</a:t>
                      </a:r>
                      <a:endParaRPr lang="el-GR" sz="1600" dirty="0"/>
                    </a:p>
                    <a:p>
                      <a:pPr algn="just">
                        <a:spcAft>
                          <a:spcPts val="0"/>
                        </a:spcAft>
                      </a:pPr>
                      <a:r>
                        <a:rPr lang="en-GB" sz="1600" dirty="0"/>
                        <a:t>AN</a:t>
                      </a:r>
                      <a:r>
                        <a:rPr lang="en-US" sz="1600" dirty="0"/>
                        <a:t>D</a:t>
                      </a:r>
                      <a:r>
                        <a:rPr lang="en-GB" sz="1600" dirty="0"/>
                        <a:t>ERSON</a:t>
                      </a:r>
                      <a:endParaRPr lang="el-GR" sz="1600" dirty="0"/>
                    </a:p>
                    <a:p>
                      <a:pPr algn="just">
                        <a:spcAft>
                          <a:spcPts val="0"/>
                        </a:spcAft>
                      </a:pPr>
                      <a:r>
                        <a:rPr lang="en-GB" sz="1600" dirty="0"/>
                        <a:t>MONDALE</a:t>
                      </a:r>
                      <a:endParaRPr lang="el-GR" sz="1600" dirty="0"/>
                    </a:p>
                    <a:p>
                      <a:pPr algn="just">
                        <a:spcAft>
                          <a:spcPts val="0"/>
                        </a:spcAft>
                      </a:pPr>
                      <a:r>
                        <a:rPr lang="en-GB" sz="1600" dirty="0"/>
                        <a:t>DOUKAKIS</a:t>
                      </a:r>
                      <a:endParaRPr lang="el-GR" sz="1600" dirty="0"/>
                    </a:p>
                    <a:p>
                      <a:pPr algn="just">
                        <a:spcAft>
                          <a:spcPts val="0"/>
                        </a:spcAft>
                      </a:pPr>
                      <a:r>
                        <a:rPr lang="el-GR" sz="1600" dirty="0"/>
                        <a:t>BUSH</a:t>
                      </a:r>
                    </a:p>
                    <a:p>
                      <a:pPr algn="just">
                        <a:spcAft>
                          <a:spcPts val="0"/>
                        </a:spcAft>
                      </a:pPr>
                      <a:r>
                        <a:rPr lang="el-GR" sz="1600" dirty="0"/>
                        <a:t>PERAULT</a:t>
                      </a:r>
                    </a:p>
                  </a:txBody>
                  <a:tcPr marL="68580" marR="68580" marT="0" marB="0"/>
                </a:tc>
                <a:tc>
                  <a:txBody>
                    <a:bodyPr/>
                    <a:lstStyle/>
                    <a:p>
                      <a:pPr algn="just">
                        <a:spcAft>
                          <a:spcPts val="0"/>
                        </a:spcAft>
                      </a:pPr>
                      <a:r>
                        <a:rPr lang="el-GR" sz="1600" dirty="0"/>
                        <a:t>89</a:t>
                      </a:r>
                    </a:p>
                    <a:p>
                      <a:pPr algn="just">
                        <a:spcAft>
                          <a:spcPts val="0"/>
                        </a:spcAft>
                      </a:pPr>
                      <a:r>
                        <a:rPr lang="el-GR" sz="1600" dirty="0"/>
                        <a:t>73</a:t>
                      </a:r>
                    </a:p>
                    <a:p>
                      <a:pPr algn="just">
                        <a:spcAft>
                          <a:spcPts val="0"/>
                        </a:spcAft>
                      </a:pPr>
                      <a:r>
                        <a:rPr lang="el-GR" sz="1600" dirty="0"/>
                        <a:t>219</a:t>
                      </a:r>
                    </a:p>
                    <a:p>
                      <a:pPr algn="just">
                        <a:spcAft>
                          <a:spcPts val="0"/>
                        </a:spcAft>
                      </a:pPr>
                      <a:r>
                        <a:rPr lang="el-GR" sz="1600" dirty="0"/>
                        <a:t>52</a:t>
                      </a:r>
                    </a:p>
                    <a:p>
                      <a:pPr algn="just">
                        <a:spcAft>
                          <a:spcPts val="0"/>
                        </a:spcAft>
                      </a:pPr>
                      <a:r>
                        <a:rPr lang="el-GR" sz="1600" dirty="0"/>
                        <a:t>191</a:t>
                      </a:r>
                    </a:p>
                    <a:p>
                      <a:pPr algn="just">
                        <a:spcAft>
                          <a:spcPts val="0"/>
                        </a:spcAft>
                      </a:pPr>
                      <a:r>
                        <a:rPr lang="el-GR" sz="1600" dirty="0"/>
                        <a:t>46</a:t>
                      </a:r>
                    </a:p>
                    <a:p>
                      <a:pPr algn="just">
                        <a:spcAft>
                          <a:spcPts val="0"/>
                        </a:spcAft>
                      </a:pPr>
                      <a:r>
                        <a:rPr lang="el-GR" sz="1600" dirty="0"/>
                        <a:t>17</a:t>
                      </a:r>
                    </a:p>
                    <a:p>
                      <a:pPr algn="just">
                        <a:spcAft>
                          <a:spcPts val="0"/>
                        </a:spcAft>
                      </a:pPr>
                      <a:r>
                        <a:rPr lang="el-GR" sz="1600" dirty="0"/>
                        <a:t>240</a:t>
                      </a:r>
                    </a:p>
                    <a:p>
                      <a:pPr algn="just">
                        <a:spcAft>
                          <a:spcPts val="0"/>
                        </a:spcAft>
                      </a:pPr>
                      <a:r>
                        <a:rPr lang="el-GR" sz="1600" dirty="0"/>
                        <a:t>49</a:t>
                      </a:r>
                    </a:p>
                    <a:p>
                      <a:pPr algn="just">
                        <a:spcAft>
                          <a:spcPts val="0"/>
                        </a:spcAft>
                      </a:pPr>
                      <a:r>
                        <a:rPr lang="el-GR" sz="1600" dirty="0"/>
                        <a:t>0</a:t>
                      </a:r>
                    </a:p>
                    <a:p>
                      <a:pPr algn="just">
                        <a:spcAft>
                          <a:spcPts val="0"/>
                        </a:spcAft>
                      </a:pPr>
                      <a:r>
                        <a:rPr lang="el-GR" sz="1600" dirty="0"/>
                        <a:t>13</a:t>
                      </a:r>
                    </a:p>
                    <a:p>
                      <a:pPr algn="just">
                        <a:spcAft>
                          <a:spcPts val="0"/>
                        </a:spcAft>
                      </a:pPr>
                      <a:r>
                        <a:rPr lang="el-GR" sz="1600" dirty="0"/>
                        <a:t>41</a:t>
                      </a:r>
                    </a:p>
                    <a:p>
                      <a:pPr algn="just">
                        <a:spcAft>
                          <a:spcPts val="0"/>
                        </a:spcAft>
                      </a:pPr>
                      <a:r>
                        <a:rPr lang="el-GR" sz="1600" dirty="0"/>
                        <a:t>NULL</a:t>
                      </a:r>
                    </a:p>
                    <a:p>
                      <a:pPr algn="just">
                        <a:spcAft>
                          <a:spcPts val="0"/>
                        </a:spcAft>
                      </a:pPr>
                      <a:r>
                        <a:rPr lang="el-GR" sz="1600" dirty="0"/>
                        <a:t>NULL</a:t>
                      </a:r>
                    </a:p>
                  </a:txBody>
                  <a:tcPr marL="68580" marR="68580" marT="0" marB="0"/>
                </a:tc>
              </a:tr>
            </a:tbl>
          </a:graphicData>
        </a:graphic>
      </p:graphicFrame>
      <p:sp>
        <p:nvSpPr>
          <p:cNvPr id="8" name="Rectangle 7"/>
          <p:cNvSpPr/>
          <p:nvPr/>
        </p:nvSpPr>
        <p:spPr>
          <a:xfrm>
            <a:off x="107504" y="175802"/>
            <a:ext cx="1266885" cy="338554"/>
          </a:xfrm>
          <a:prstGeom prst="rect">
            <a:avLst/>
          </a:prstGeom>
        </p:spPr>
        <p:txBody>
          <a:bodyPr wrap="none">
            <a:spAutoFit/>
          </a:bodyPr>
          <a:lstStyle/>
          <a:p>
            <a:r>
              <a:rPr lang="en-US" sz="1600" b="1" dirty="0">
                <a:latin typeface="+mn-lt"/>
              </a:rPr>
              <a:t> </a:t>
            </a:r>
            <a:r>
              <a:rPr lang="el-GR" sz="1600" b="1" dirty="0">
                <a:latin typeface="+mn-lt"/>
              </a:rPr>
              <a:t>PRESIDENTS</a:t>
            </a:r>
          </a:p>
        </p:txBody>
      </p:sp>
      <p:sp>
        <p:nvSpPr>
          <p:cNvPr id="9" name="Rectangle 8"/>
          <p:cNvSpPr/>
          <p:nvPr/>
        </p:nvSpPr>
        <p:spPr>
          <a:xfrm>
            <a:off x="5148064" y="3159223"/>
            <a:ext cx="861967" cy="338554"/>
          </a:xfrm>
          <a:prstGeom prst="rect">
            <a:avLst/>
          </a:prstGeom>
        </p:spPr>
        <p:txBody>
          <a:bodyPr wrap="none">
            <a:spAutoFit/>
          </a:bodyPr>
          <a:lstStyle/>
          <a:p>
            <a:r>
              <a:rPr lang="el-GR" sz="1600" b="1" dirty="0" smtClean="0">
                <a:latin typeface="+mn-lt"/>
              </a:rPr>
              <a:t> LOSERS</a:t>
            </a:r>
            <a:endParaRPr lang="el-GR" sz="1600" b="1" dirty="0">
              <a:latin typeface="+mn-lt"/>
            </a:endParaRPr>
          </a:p>
        </p:txBody>
      </p:sp>
      <p:sp>
        <p:nvSpPr>
          <p:cNvPr id="10" name="Rectangle 9"/>
          <p:cNvSpPr/>
          <p:nvPr/>
        </p:nvSpPr>
        <p:spPr>
          <a:xfrm>
            <a:off x="4358566" y="85723"/>
            <a:ext cx="1006622" cy="584775"/>
          </a:xfrm>
          <a:prstGeom prst="rect">
            <a:avLst/>
          </a:prstGeom>
        </p:spPr>
        <p:txBody>
          <a:bodyPr wrap="none">
            <a:spAutoFit/>
          </a:bodyPr>
          <a:lstStyle/>
          <a:p>
            <a:r>
              <a:rPr lang="en-US" sz="1600" b="1" dirty="0">
                <a:latin typeface="+mn-lt"/>
              </a:rPr>
              <a:t>E</a:t>
            </a:r>
            <a:r>
              <a:rPr lang="el-GR" sz="1600" b="1" dirty="0" smtClean="0">
                <a:latin typeface="+mn-lt"/>
              </a:rPr>
              <a:t>LECTION</a:t>
            </a:r>
          </a:p>
          <a:p>
            <a:pPr algn="r"/>
            <a:r>
              <a:rPr lang="el-GR" sz="1600" b="1" dirty="0" smtClean="0">
                <a:latin typeface="+mn-lt"/>
              </a:rPr>
              <a:t>WINNER</a:t>
            </a:r>
            <a:endParaRPr lang="el-GR" sz="1600" b="1" dirty="0">
              <a:latin typeface="+mn-lt"/>
            </a:endParaRPr>
          </a:p>
        </p:txBody>
      </p:sp>
      <p:sp>
        <p:nvSpPr>
          <p:cNvPr id="11" name="Rectangle 10"/>
          <p:cNvSpPr/>
          <p:nvPr/>
        </p:nvSpPr>
        <p:spPr>
          <a:xfrm>
            <a:off x="107504" y="2864665"/>
            <a:ext cx="1526893" cy="338554"/>
          </a:xfrm>
          <a:prstGeom prst="rect">
            <a:avLst/>
          </a:prstGeom>
        </p:spPr>
        <p:txBody>
          <a:bodyPr wrap="none">
            <a:spAutoFit/>
          </a:bodyPr>
          <a:lstStyle/>
          <a:p>
            <a:r>
              <a:rPr lang="el-GR" sz="1600" b="1" dirty="0">
                <a:latin typeface="+mn-lt"/>
              </a:rPr>
              <a:t>ELECTIONLOSER</a:t>
            </a:r>
          </a:p>
        </p:txBody>
      </p:sp>
      <p:sp>
        <p:nvSpPr>
          <p:cNvPr id="12" name="11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spTree>
    <p:extLst>
      <p:ext uri="{BB962C8B-B14F-4D97-AF65-F5344CB8AC3E}">
        <p14:creationId xmlns:p14="http://schemas.microsoft.com/office/powerpoint/2010/main" xmlns="" val="1697827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568952" cy="1440160"/>
          </a:xfrm>
        </p:spPr>
        <p:txBody>
          <a:bodyPr>
            <a:normAutofit/>
          </a:bodyPr>
          <a:lstStyle/>
          <a:p>
            <a:r>
              <a:rPr lang="el-GR" dirty="0" smtClean="0">
                <a:solidFill>
                  <a:schemeClr val="accent4"/>
                </a:solidFill>
              </a:rPr>
              <a:t> Επισκόπηση μοντελοποίησης </a:t>
            </a:r>
            <a:br>
              <a:rPr lang="el-GR" dirty="0" smtClean="0">
                <a:solidFill>
                  <a:schemeClr val="accent4"/>
                </a:solidFill>
              </a:rPr>
            </a:br>
            <a:r>
              <a:rPr lang="el-GR" dirty="0" smtClean="0">
                <a:solidFill>
                  <a:schemeClr val="accent4"/>
                </a:solidFill>
              </a:rPr>
              <a:t>βάσεων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sp>
        <p:nvSpPr>
          <p:cNvPr id="3" name="Rectangle 2"/>
          <p:cNvSpPr/>
          <p:nvPr/>
        </p:nvSpPr>
        <p:spPr>
          <a:xfrm>
            <a:off x="179512" y="1484784"/>
            <a:ext cx="8964488" cy="4154984"/>
          </a:xfrm>
          <a:prstGeom prst="rect">
            <a:avLst/>
          </a:prstGeom>
        </p:spPr>
        <p:txBody>
          <a:bodyPr wrap="square">
            <a:spAutoFit/>
          </a:bodyPr>
          <a:lstStyle/>
          <a:p>
            <a:r>
              <a:rPr lang="en-US" altLang="el-GR" sz="2400" b="1" dirty="0" smtClean="0">
                <a:solidFill>
                  <a:schemeClr val="accent4"/>
                </a:solidFill>
                <a:cs typeface="Arial" charset="0"/>
              </a:rPr>
              <a:t>        </a:t>
            </a:r>
            <a:r>
              <a:rPr lang="el-GR" altLang="el-GR" sz="2400" b="1" dirty="0" smtClean="0">
                <a:solidFill>
                  <a:schemeClr val="accent4"/>
                </a:solidFill>
                <a:cs typeface="Arial" charset="0"/>
              </a:rPr>
              <a:t>Πρέπει να κατανοήσετε τα παρακάτω στάδια της μοντελοποίησης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814388" indent="-457200">
              <a:buAutoNum type="arabicParenR"/>
            </a:pPr>
            <a:r>
              <a:rPr lang="el-GR" altLang="el-GR" sz="2400" dirty="0" smtClean="0">
                <a:cs typeface="Arial" charset="0"/>
              </a:rPr>
              <a:t>Ανάλυση απαιτήσεων. Περιγράφετε το σύστημα και τους περιορισμούς.</a:t>
            </a:r>
          </a:p>
          <a:p>
            <a:pPr marL="814388" indent="-457200">
              <a:buAutoNum type="arabicParenR"/>
            </a:pPr>
            <a:r>
              <a:rPr lang="el-GR" altLang="el-GR" sz="2400" dirty="0" smtClean="0">
                <a:cs typeface="Arial" charset="0"/>
              </a:rPr>
              <a:t>Εννοιολογική σχεδίαση. Σχεδιάζετε το ΜΟΣ</a:t>
            </a:r>
          </a:p>
          <a:p>
            <a:pPr marL="814388" indent="-457200">
              <a:buAutoNum type="arabicParenR"/>
            </a:pPr>
            <a:r>
              <a:rPr lang="el-GR" altLang="el-GR" sz="2400" dirty="0" smtClean="0">
                <a:cs typeface="Arial" charset="0"/>
              </a:rPr>
              <a:t>Λογική σχεδίαση. Πρέπει να γράψετε τους πίνακες της βάσης δεδομένων που αντιστοιχούν στο ΜΟΣ. Θα σας δώσουμε μία συνταγή.</a:t>
            </a:r>
          </a:p>
          <a:p>
            <a:pPr marL="814388" indent="-457200">
              <a:buAutoNum type="arabicParenR"/>
            </a:pPr>
            <a:r>
              <a:rPr lang="el-GR" altLang="el-GR" sz="2400" dirty="0" smtClean="0">
                <a:cs typeface="Arial" charset="0"/>
              </a:rPr>
              <a:t>Φυσική σχεδίαση. </a:t>
            </a:r>
            <a:endParaRPr lang="en-US" altLang="el-GR" sz="2400" dirty="0" smtClean="0">
              <a:cs typeface="Arial" charset="0"/>
            </a:endParaRPr>
          </a:p>
          <a:p>
            <a:pPr marL="814388" indent="-457200"/>
            <a:r>
              <a:rPr lang="el-GR" altLang="el-GR" sz="2400" dirty="0" smtClean="0">
                <a:cs typeface="Arial" charset="0"/>
              </a:rPr>
              <a:t>Αποφασίζετε ποια θα είναι τα ευρετήρια </a:t>
            </a:r>
            <a:r>
              <a:rPr lang="en-US" altLang="el-GR" sz="2400" dirty="0" smtClean="0">
                <a:cs typeface="Arial" charset="0"/>
              </a:rPr>
              <a:t>(index) </a:t>
            </a:r>
            <a:r>
              <a:rPr lang="el-GR" altLang="el-GR" sz="2400" dirty="0" smtClean="0">
                <a:cs typeface="Arial" charset="0"/>
              </a:rPr>
              <a:t>κ.λπ.</a:t>
            </a:r>
          </a:p>
          <a:p>
            <a:pPr marL="814388" indent="-457200">
              <a:buAutoNum type="arabicParenR"/>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543721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r>
              <a:rPr lang="el-GR" altLang="el-GR" sz="3200" b="1" smtClean="0">
                <a:solidFill>
                  <a:schemeClr val="tx1"/>
                </a:solidFill>
              </a:rPr>
              <a:t>Επισκόπηση της Σχεδίασης Βάσης Δεδομένων </a:t>
            </a:r>
          </a:p>
        </p:txBody>
      </p:sp>
      <p:sp>
        <p:nvSpPr>
          <p:cNvPr id="3" name="Content Placeholder 2"/>
          <p:cNvSpPr>
            <a:spLocks noGrp="1"/>
          </p:cNvSpPr>
          <p:nvPr>
            <p:ph idx="1"/>
          </p:nvPr>
        </p:nvSpPr>
        <p:spPr>
          <a:xfrm>
            <a:off x="457200" y="1196752"/>
            <a:ext cx="5608638" cy="5040560"/>
          </a:xfrm>
        </p:spPr>
        <p:txBody>
          <a:bodyPr>
            <a:normAutofit/>
          </a:bodyPr>
          <a:lstStyle/>
          <a:p>
            <a:pPr marL="357188" indent="-357188">
              <a:buFont typeface="+mj-lt"/>
              <a:buAutoNum type="arabicPeriod"/>
              <a:defRPr/>
            </a:pPr>
            <a:r>
              <a:rPr lang="el-GR" sz="2100" dirty="0" smtClean="0">
                <a:cs typeface="Times New Roman" pitchFamily="18" charset="0"/>
              </a:rPr>
              <a:t>Ανάλυση </a:t>
            </a:r>
            <a:r>
              <a:rPr lang="el-GR" sz="2100" dirty="0">
                <a:cs typeface="Times New Roman" pitchFamily="18" charset="0"/>
              </a:rPr>
              <a:t>απαιτήσεων - Περιγράφουμε τι θέλουμε να κάνει το σύστημα. Η περιγραφή αυτή θα μας χρειαστεί στη συνέχεια.</a:t>
            </a:r>
          </a:p>
          <a:p>
            <a:pPr marL="357188" indent="-357188">
              <a:buFont typeface="+mj-lt"/>
              <a:buAutoNum type="arabicPeriod"/>
              <a:defRPr/>
            </a:pPr>
            <a:r>
              <a:rPr lang="el-GR" sz="2100" dirty="0" smtClean="0">
                <a:cs typeface="Times New Roman" pitchFamily="18" charset="0"/>
              </a:rPr>
              <a:t>Εννοιολογική </a:t>
            </a:r>
            <a:r>
              <a:rPr lang="el-GR" sz="2100" dirty="0">
                <a:cs typeface="Times New Roman" pitchFamily="18" charset="0"/>
              </a:rPr>
              <a:t>σχεδίαση – Βασιζόμαστε στην περιγραφή που κάναμε και κατασκευάζουμε το </a:t>
            </a:r>
            <a:r>
              <a:rPr lang="en-US" sz="2100" dirty="0" err="1">
                <a:cs typeface="Times New Roman" pitchFamily="18" charset="0"/>
              </a:rPr>
              <a:t>Μοντέλο</a:t>
            </a:r>
            <a:r>
              <a:rPr lang="en-US" sz="2100" dirty="0">
                <a:cs typeface="Times New Roman" pitchFamily="18" charset="0"/>
              </a:rPr>
              <a:t> </a:t>
            </a:r>
            <a:r>
              <a:rPr lang="en-US" sz="2100" dirty="0" err="1">
                <a:cs typeface="Times New Roman" pitchFamily="18" charset="0"/>
              </a:rPr>
              <a:t>Οντοτήτων</a:t>
            </a:r>
            <a:r>
              <a:rPr lang="en-US" sz="2100" dirty="0">
                <a:cs typeface="Times New Roman" pitchFamily="18" charset="0"/>
              </a:rPr>
              <a:t> </a:t>
            </a:r>
            <a:r>
              <a:rPr lang="en-US" sz="2100" dirty="0" err="1">
                <a:cs typeface="Times New Roman" pitchFamily="18" charset="0"/>
              </a:rPr>
              <a:t>Συσχετίσεων</a:t>
            </a:r>
            <a:r>
              <a:rPr lang="en-US" sz="2100" dirty="0">
                <a:cs typeface="Times New Roman" pitchFamily="18" charset="0"/>
              </a:rPr>
              <a:t> </a:t>
            </a:r>
            <a:r>
              <a:rPr lang="el-GR" sz="2100" dirty="0">
                <a:cs typeface="Times New Roman" pitchFamily="18" charset="0"/>
              </a:rPr>
              <a:t>(ΜΟΣ)</a:t>
            </a:r>
          </a:p>
          <a:p>
            <a:pPr marL="357188" indent="-357188">
              <a:buFont typeface="+mj-lt"/>
              <a:buAutoNum type="arabicPeriod"/>
              <a:defRPr/>
            </a:pPr>
            <a:r>
              <a:rPr lang="el-GR" sz="2100" dirty="0" smtClean="0">
                <a:cs typeface="Times New Roman" pitchFamily="18" charset="0"/>
              </a:rPr>
              <a:t>Λογική </a:t>
            </a:r>
            <a:r>
              <a:rPr lang="el-GR" sz="2100" dirty="0">
                <a:cs typeface="Times New Roman" pitchFamily="18" charset="0"/>
              </a:rPr>
              <a:t>σχεδίαση – Ξεκινώντας από το ΜΟΣ κατασκευάζουμε τους πίνακες της Σχεσιακής βάσης δεδομένων</a:t>
            </a:r>
            <a:r>
              <a:rPr lang="en-US" sz="2100" dirty="0">
                <a:cs typeface="Times New Roman" pitchFamily="18" charset="0"/>
              </a:rPr>
              <a:t>. </a:t>
            </a:r>
            <a:endParaRPr lang="el-GR" sz="2100" dirty="0">
              <a:cs typeface="Times New Roman" pitchFamily="18" charset="0"/>
            </a:endParaRPr>
          </a:p>
          <a:p>
            <a:pPr marL="357188" indent="-357188">
              <a:buFont typeface="+mj-lt"/>
              <a:buAutoNum type="arabicPeriod"/>
              <a:defRPr/>
            </a:pPr>
            <a:r>
              <a:rPr lang="el-GR" sz="2100" dirty="0" smtClean="0">
                <a:cs typeface="Times New Roman" pitchFamily="18" charset="0"/>
              </a:rPr>
              <a:t>Φυσική </a:t>
            </a:r>
            <a:r>
              <a:rPr lang="el-GR" sz="2100" dirty="0">
                <a:cs typeface="Times New Roman" pitchFamily="18" charset="0"/>
              </a:rPr>
              <a:t>σχεδίαση – Οργανώνουμε καλύτερα τα στοιχεία των πινάκων ώστε να βρίσκουμε γρήγορα ότι θέλουμε πχ αποφασίζουμε ποιά ευρετήρια </a:t>
            </a:r>
            <a:r>
              <a:rPr lang="en-US" sz="2100" dirty="0">
                <a:cs typeface="Times New Roman" pitchFamily="18" charset="0"/>
              </a:rPr>
              <a:t>–index- </a:t>
            </a:r>
            <a:r>
              <a:rPr lang="el-GR" sz="2100" dirty="0">
                <a:cs typeface="Times New Roman" pitchFamily="18" charset="0"/>
              </a:rPr>
              <a:t>θα κατασκευάσουμε για να ψάχνουμε γρήγορα τα στοιχεία. </a:t>
            </a:r>
          </a:p>
          <a:p>
            <a:endParaRPr lang="el-GR" dirty="0"/>
          </a:p>
        </p:txBody>
      </p:sp>
      <p:grpSp>
        <p:nvGrpSpPr>
          <p:cNvPr id="2" name="Group 3"/>
          <p:cNvGrpSpPr>
            <a:grpSpLocks/>
          </p:cNvGrpSpPr>
          <p:nvPr/>
        </p:nvGrpSpPr>
        <p:grpSpPr bwMode="auto">
          <a:xfrm>
            <a:off x="6236683" y="1114089"/>
            <a:ext cx="2527300" cy="4851400"/>
            <a:chOff x="3736" y="672"/>
            <a:chExt cx="1592" cy="3056"/>
          </a:xfrm>
        </p:grpSpPr>
        <p:grpSp>
          <p:nvGrpSpPr>
            <p:cNvPr id="19461" name="Group 4"/>
            <p:cNvGrpSpPr>
              <a:grpSpLocks/>
            </p:cNvGrpSpPr>
            <p:nvPr/>
          </p:nvGrpSpPr>
          <p:grpSpPr bwMode="auto">
            <a:xfrm>
              <a:off x="3744" y="672"/>
              <a:ext cx="1584" cy="384"/>
              <a:chOff x="1976" y="720"/>
              <a:chExt cx="1584" cy="384"/>
            </a:xfrm>
          </p:grpSpPr>
          <p:sp>
            <p:nvSpPr>
              <p:cNvPr id="19478" name="AutoShape 5"/>
              <p:cNvSpPr>
                <a:spLocks noChangeArrowheads="1"/>
              </p:cNvSpPr>
              <p:nvPr/>
            </p:nvSpPr>
            <p:spPr bwMode="auto">
              <a:xfrm>
                <a:off x="2061" y="720"/>
                <a:ext cx="1398" cy="384"/>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19479" name="Text Box 6"/>
              <p:cNvSpPr txBox="1">
                <a:spLocks noChangeArrowheads="1"/>
              </p:cNvSpPr>
              <p:nvPr/>
            </p:nvSpPr>
            <p:spPr bwMode="auto">
              <a:xfrm>
                <a:off x="1976" y="796"/>
                <a:ext cx="1584"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800">
                    <a:latin typeface="+mn-lt"/>
                  </a:rPr>
                  <a:t>Ανάλυση Απαιτήσεων</a:t>
                </a:r>
                <a:endParaRPr lang="el-GR" altLang="el-GR" sz="2000">
                  <a:latin typeface="+mn-lt"/>
                </a:endParaRPr>
              </a:p>
            </p:txBody>
          </p:sp>
        </p:grpSp>
        <p:grpSp>
          <p:nvGrpSpPr>
            <p:cNvPr id="19462" name="Group 7"/>
            <p:cNvGrpSpPr>
              <a:grpSpLocks/>
            </p:cNvGrpSpPr>
            <p:nvPr/>
          </p:nvGrpSpPr>
          <p:grpSpPr bwMode="auto">
            <a:xfrm>
              <a:off x="3736" y="1276"/>
              <a:ext cx="1584" cy="404"/>
              <a:chOff x="1968" y="1380"/>
              <a:chExt cx="1584" cy="404"/>
            </a:xfrm>
          </p:grpSpPr>
          <p:sp>
            <p:nvSpPr>
              <p:cNvPr id="19476" name="AutoShape 8"/>
              <p:cNvSpPr>
                <a:spLocks noChangeArrowheads="1"/>
              </p:cNvSpPr>
              <p:nvPr/>
            </p:nvSpPr>
            <p:spPr bwMode="auto">
              <a:xfrm>
                <a:off x="2053" y="1392"/>
                <a:ext cx="1398" cy="384"/>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19477" name="Text Box 9"/>
              <p:cNvSpPr txBox="1">
                <a:spLocks noChangeArrowheads="1"/>
              </p:cNvSpPr>
              <p:nvPr/>
            </p:nvSpPr>
            <p:spPr bwMode="auto">
              <a:xfrm>
                <a:off x="1968" y="1380"/>
                <a:ext cx="1584"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800">
                    <a:latin typeface="+mn-lt"/>
                  </a:rPr>
                  <a:t>Εννοιολογική </a:t>
                </a:r>
              </a:p>
              <a:p>
                <a:pPr algn="ctr" eaLnBrk="1" hangingPunct="1"/>
                <a:r>
                  <a:rPr lang="el-GR" altLang="el-GR" sz="1800">
                    <a:latin typeface="+mn-lt"/>
                  </a:rPr>
                  <a:t>Σχεδίαση</a:t>
                </a:r>
                <a:endParaRPr lang="el-GR" altLang="el-GR" sz="2000">
                  <a:latin typeface="+mn-lt"/>
                </a:endParaRPr>
              </a:p>
            </p:txBody>
          </p:sp>
        </p:grpSp>
        <p:grpSp>
          <p:nvGrpSpPr>
            <p:cNvPr id="19463" name="Group 10"/>
            <p:cNvGrpSpPr>
              <a:grpSpLocks/>
            </p:cNvGrpSpPr>
            <p:nvPr/>
          </p:nvGrpSpPr>
          <p:grpSpPr bwMode="auto">
            <a:xfrm>
              <a:off x="3736" y="1900"/>
              <a:ext cx="1584" cy="404"/>
              <a:chOff x="1968" y="1380"/>
              <a:chExt cx="1584" cy="404"/>
            </a:xfrm>
          </p:grpSpPr>
          <p:sp>
            <p:nvSpPr>
              <p:cNvPr id="19474" name="AutoShape 11"/>
              <p:cNvSpPr>
                <a:spLocks noChangeArrowheads="1"/>
              </p:cNvSpPr>
              <p:nvPr/>
            </p:nvSpPr>
            <p:spPr bwMode="auto">
              <a:xfrm>
                <a:off x="2053" y="1392"/>
                <a:ext cx="1398" cy="384"/>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19475" name="Text Box 12"/>
              <p:cNvSpPr txBox="1">
                <a:spLocks noChangeArrowheads="1"/>
              </p:cNvSpPr>
              <p:nvPr/>
            </p:nvSpPr>
            <p:spPr bwMode="auto">
              <a:xfrm>
                <a:off x="1968" y="1380"/>
                <a:ext cx="1584"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800" dirty="0">
                    <a:latin typeface="+mn-lt"/>
                  </a:rPr>
                  <a:t>Λογική </a:t>
                </a:r>
              </a:p>
              <a:p>
                <a:pPr algn="ctr" eaLnBrk="1" hangingPunct="1"/>
                <a:r>
                  <a:rPr lang="el-GR" altLang="el-GR" sz="1800" dirty="0">
                    <a:latin typeface="+mn-lt"/>
                  </a:rPr>
                  <a:t>Σχεδίαση</a:t>
                </a:r>
                <a:endParaRPr lang="el-GR" altLang="el-GR" sz="2000" dirty="0">
                  <a:latin typeface="+mn-lt"/>
                </a:endParaRPr>
              </a:p>
            </p:txBody>
          </p:sp>
        </p:grpSp>
        <p:grpSp>
          <p:nvGrpSpPr>
            <p:cNvPr id="19464" name="Group 13"/>
            <p:cNvGrpSpPr>
              <a:grpSpLocks/>
            </p:cNvGrpSpPr>
            <p:nvPr/>
          </p:nvGrpSpPr>
          <p:grpSpPr bwMode="auto">
            <a:xfrm>
              <a:off x="3736" y="2524"/>
              <a:ext cx="1584" cy="1204"/>
              <a:chOff x="3736" y="2524"/>
              <a:chExt cx="1584" cy="1204"/>
            </a:xfrm>
          </p:grpSpPr>
          <p:sp>
            <p:nvSpPr>
              <p:cNvPr id="19468" name="AutoShape 14"/>
              <p:cNvSpPr>
                <a:spLocks noChangeArrowheads="1"/>
              </p:cNvSpPr>
              <p:nvPr/>
            </p:nvSpPr>
            <p:spPr bwMode="auto">
              <a:xfrm>
                <a:off x="4023" y="3248"/>
                <a:ext cx="864" cy="480"/>
              </a:xfrm>
              <a:prstGeom prst="flowChartMagneticDisk">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19469" name="Text Box 15"/>
              <p:cNvSpPr txBox="1">
                <a:spLocks noChangeArrowheads="1"/>
              </p:cNvSpPr>
              <p:nvPr/>
            </p:nvSpPr>
            <p:spPr bwMode="auto">
              <a:xfrm>
                <a:off x="4021" y="3420"/>
                <a:ext cx="831"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Φυσική ΒΔ</a:t>
                </a:r>
              </a:p>
            </p:txBody>
          </p:sp>
          <p:sp>
            <p:nvSpPr>
              <p:cNvPr id="19470" name="Line 16"/>
              <p:cNvSpPr>
                <a:spLocks noChangeShapeType="1"/>
              </p:cNvSpPr>
              <p:nvPr/>
            </p:nvSpPr>
            <p:spPr bwMode="auto">
              <a:xfrm>
                <a:off x="4463" y="2928"/>
                <a:ext cx="0" cy="32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l-GR">
                  <a:latin typeface="+mn-lt"/>
                </a:endParaRPr>
              </a:p>
            </p:txBody>
          </p:sp>
          <p:grpSp>
            <p:nvGrpSpPr>
              <p:cNvPr id="19471" name="Group 17"/>
              <p:cNvGrpSpPr>
                <a:grpSpLocks/>
              </p:cNvGrpSpPr>
              <p:nvPr/>
            </p:nvGrpSpPr>
            <p:grpSpPr bwMode="auto">
              <a:xfrm>
                <a:off x="3736" y="2524"/>
                <a:ext cx="1584" cy="404"/>
                <a:chOff x="1968" y="1380"/>
                <a:chExt cx="1584" cy="404"/>
              </a:xfrm>
            </p:grpSpPr>
            <p:sp>
              <p:nvSpPr>
                <p:cNvPr id="19472" name="AutoShape 18"/>
                <p:cNvSpPr>
                  <a:spLocks noChangeArrowheads="1"/>
                </p:cNvSpPr>
                <p:nvPr/>
              </p:nvSpPr>
              <p:spPr bwMode="auto">
                <a:xfrm>
                  <a:off x="2053" y="1392"/>
                  <a:ext cx="1398" cy="384"/>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19473" name="Text Box 19"/>
                <p:cNvSpPr txBox="1">
                  <a:spLocks noChangeArrowheads="1"/>
                </p:cNvSpPr>
                <p:nvPr/>
              </p:nvSpPr>
              <p:spPr bwMode="auto">
                <a:xfrm>
                  <a:off x="1968" y="1380"/>
                  <a:ext cx="1584"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800">
                      <a:latin typeface="+mn-lt"/>
                    </a:rPr>
                    <a:t>Φυσική </a:t>
                  </a:r>
                </a:p>
                <a:p>
                  <a:pPr algn="ctr" eaLnBrk="1" hangingPunct="1"/>
                  <a:r>
                    <a:rPr lang="el-GR" altLang="el-GR" sz="1800">
                      <a:latin typeface="+mn-lt"/>
                    </a:rPr>
                    <a:t>Σχεδίαση</a:t>
                  </a:r>
                  <a:endParaRPr lang="el-GR" altLang="el-GR" sz="2000">
                    <a:latin typeface="+mn-lt"/>
                  </a:endParaRPr>
                </a:p>
              </p:txBody>
            </p:sp>
          </p:grpSp>
        </p:grpSp>
        <p:sp>
          <p:nvSpPr>
            <p:cNvPr id="19465" name="Line 20"/>
            <p:cNvSpPr>
              <a:spLocks noChangeShapeType="1"/>
            </p:cNvSpPr>
            <p:nvPr/>
          </p:nvSpPr>
          <p:spPr bwMode="auto">
            <a:xfrm flipV="1">
              <a:off x="4456" y="2296"/>
              <a:ext cx="0" cy="2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l-GR">
                <a:latin typeface="+mn-lt"/>
              </a:endParaRPr>
            </a:p>
          </p:txBody>
        </p:sp>
        <p:sp>
          <p:nvSpPr>
            <p:cNvPr id="19466" name="Line 21"/>
            <p:cNvSpPr>
              <a:spLocks noChangeShapeType="1"/>
            </p:cNvSpPr>
            <p:nvPr/>
          </p:nvSpPr>
          <p:spPr bwMode="auto">
            <a:xfrm flipV="1">
              <a:off x="4456" y="1680"/>
              <a:ext cx="0" cy="2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l-GR">
                <a:latin typeface="+mn-lt"/>
              </a:endParaRPr>
            </a:p>
          </p:txBody>
        </p:sp>
        <p:sp>
          <p:nvSpPr>
            <p:cNvPr id="19467" name="Line 22"/>
            <p:cNvSpPr>
              <a:spLocks noChangeShapeType="1"/>
            </p:cNvSpPr>
            <p:nvPr/>
          </p:nvSpPr>
          <p:spPr bwMode="auto">
            <a:xfrm flipV="1">
              <a:off x="4456" y="1056"/>
              <a:ext cx="0" cy="2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l-GR">
                <a:latin typeface="+mn-lt"/>
              </a:endParaRPr>
            </a:p>
          </p:txBody>
        </p:sp>
      </p:grpSp>
      <p:sp>
        <p:nvSpPr>
          <p:cNvPr id="24" name="2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Tree>
    <p:extLst>
      <p:ext uri="{BB962C8B-B14F-4D97-AF65-F5344CB8AC3E}">
        <p14:creationId xmlns:p14="http://schemas.microsoft.com/office/powerpoint/2010/main" xmlns="" val="19887507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2/3*#ppt_w"/>
                                          </p:val>
                                        </p:tav>
                                        <p:tav tm="100000">
                                          <p:val>
                                            <p:strVal val="#ppt_w"/>
                                          </p:val>
                                        </p:tav>
                                      </p:tavLst>
                                    </p:anim>
                                    <p:anim calcmode="lin" valueType="num">
                                      <p:cBhvr>
                                        <p:cTn id="8" dur="5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Autofit/>
          </a:bodyPr>
          <a:lstStyle/>
          <a:p>
            <a:r>
              <a:rPr lang="el-GR" altLang="el-GR" sz="3200" dirty="0" smtClean="0">
                <a:solidFill>
                  <a:schemeClr val="tx1"/>
                </a:solidFill>
                <a:cs typeface="Tahoma" pitchFamily="34" charset="0"/>
              </a:rPr>
              <a:t>Ανάλυση απαιτήσεων – Περιγραφή του συστήματος</a:t>
            </a:r>
          </a:p>
        </p:txBody>
      </p:sp>
      <p:sp>
        <p:nvSpPr>
          <p:cNvPr id="20483" name="Rectangle 3"/>
          <p:cNvSpPr>
            <a:spLocks noGrp="1" noChangeArrowheads="1"/>
          </p:cNvSpPr>
          <p:nvPr>
            <p:ph idx="1"/>
          </p:nvPr>
        </p:nvSpPr>
        <p:spPr/>
        <p:txBody>
          <a:bodyPr>
            <a:normAutofit fontScale="92500"/>
          </a:bodyPr>
          <a:lstStyle/>
          <a:p>
            <a:pPr>
              <a:lnSpc>
                <a:spcPct val="110000"/>
              </a:lnSpc>
            </a:pPr>
            <a:r>
              <a:rPr lang="el-GR" altLang="el-GR" sz="2400" dirty="0" smtClean="0">
                <a:cs typeface="Times New Roman" pitchFamily="18" charset="0"/>
              </a:rPr>
              <a:t>Μας αναθέτουν να κατασκευάσουμε ένα σύστημα βάσης δεδομένων για τη Γραμματεία του τμήματος μας. </a:t>
            </a:r>
          </a:p>
          <a:p>
            <a:pPr>
              <a:lnSpc>
                <a:spcPct val="110000"/>
              </a:lnSpc>
            </a:pPr>
            <a:r>
              <a:rPr lang="el-GR" altLang="el-GR" sz="2400" dirty="0" smtClean="0">
                <a:cs typeface="Times New Roman" pitchFamily="18" charset="0"/>
              </a:rPr>
              <a:t>Στους πίνακες που θα κατασκευάσουμε θα μπορεί το προσωπικό της Γραμματείας να πληκτρολογεί τα στοιχεία των σπουδαστών, των καθηγητών και των μαθημάτων. </a:t>
            </a:r>
          </a:p>
          <a:p>
            <a:pPr>
              <a:lnSpc>
                <a:spcPct val="110000"/>
              </a:lnSpc>
            </a:pPr>
            <a:r>
              <a:rPr lang="el-GR" altLang="el-GR" sz="2400" dirty="0" smtClean="0">
                <a:cs typeface="Times New Roman" pitchFamily="18" charset="0"/>
              </a:rPr>
              <a:t>Επιπλέον, το προσωπικό θα μπορεί να πληκτρολογεί ποιά μαθήματα διδάσκει κάθε καθηγητής του τμήματος Πληροφορικής.</a:t>
            </a:r>
          </a:p>
          <a:p>
            <a:pPr>
              <a:lnSpc>
                <a:spcPct val="110000"/>
              </a:lnSpc>
            </a:pPr>
            <a:r>
              <a:rPr lang="el-GR" altLang="el-GR" sz="2400" dirty="0" smtClean="0">
                <a:cs typeface="Times New Roman" pitchFamily="18" charset="0"/>
              </a:rPr>
              <a:t>Θα πρέπει το Προσωπικό να μπορεί να πληκτρολογεί τα μαθήματα στα οποία γράφεται κάθε σπουδαστής. </a:t>
            </a:r>
          </a:p>
          <a:p>
            <a:pPr>
              <a:lnSpc>
                <a:spcPct val="110000"/>
              </a:lnSpc>
            </a:pPr>
            <a:r>
              <a:rPr lang="el-GR" altLang="el-GR" sz="2400" dirty="0" smtClean="0">
                <a:cs typeface="Times New Roman" pitchFamily="18" charset="0"/>
              </a:rPr>
              <a:t>Τέλος, οι υπάλληλοι της Γραμματείας πρέπει να μπορούν να βλέπουν τα στοιχεία που υπάρχουν στις πίνακες της βάσης δεδομένων.</a:t>
            </a:r>
          </a:p>
          <a:p>
            <a:endParaRPr lang="el-GR" altLang="el-GR" dirty="0" smtClean="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spTree>
    <p:extLst>
      <p:ext uri="{BB962C8B-B14F-4D97-AF65-F5344CB8AC3E}">
        <p14:creationId xmlns:p14="http://schemas.microsoft.com/office/powerpoint/2010/main" xmlns="" val="524527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Περιγραφή ενότητας</a:t>
            </a:r>
            <a:endParaRPr lang="el-GR" dirty="0"/>
          </a:p>
        </p:txBody>
      </p:sp>
      <p:sp>
        <p:nvSpPr>
          <p:cNvPr id="3" name="Content Placeholder 2"/>
          <p:cNvSpPr>
            <a:spLocks noGrp="1"/>
          </p:cNvSpPr>
          <p:nvPr>
            <p:ph idx="1"/>
          </p:nvPr>
        </p:nvSpPr>
        <p:spPr/>
        <p:txBody>
          <a:bodyPr>
            <a:normAutofit/>
          </a:bodyPr>
          <a:lstStyle/>
          <a:p>
            <a:pPr>
              <a:defRPr/>
            </a:pPr>
            <a:r>
              <a:rPr lang="el-GR" sz="2400" dirty="0">
                <a:cs typeface="Arial" charset="0"/>
              </a:rPr>
              <a:t>Σκοπός του μαθήματος είναι να παρουσιάσει τις απαραίτητες έννοιες ώστε οι φοιτητές να κατανοήσουν την τεχνολογία των βάσεων </a:t>
            </a:r>
            <a:r>
              <a:rPr lang="el-GR" sz="2400" dirty="0" smtClean="0">
                <a:cs typeface="Arial" charset="0"/>
              </a:rPr>
              <a:t>δεδομένων </a:t>
            </a:r>
            <a:r>
              <a:rPr lang="el-GR" sz="2400" dirty="0">
                <a:cs typeface="Arial" charset="0"/>
              </a:rPr>
              <a:t>και των συστημάτων βάσεων </a:t>
            </a:r>
            <a:r>
              <a:rPr lang="el-GR" sz="2400" dirty="0" smtClean="0">
                <a:cs typeface="Arial" charset="0"/>
              </a:rPr>
              <a:t>δεδομένων</a:t>
            </a:r>
            <a:r>
              <a:rPr lang="el-GR" sz="2400" dirty="0">
                <a:cs typeface="Arial" charset="0"/>
              </a:rPr>
              <a:t>. Έµφαση δίδεται στην εισαγωγική παρουσίαση των εννοιών της μοντελοποίησης βάσεων δεδομένων.</a:t>
            </a:r>
          </a:p>
          <a:p>
            <a:pPr algn="r" eaLnBrk="0" hangingPunct="0">
              <a:spcBef>
                <a:spcPct val="50000"/>
              </a:spcBef>
              <a:buClr>
                <a:schemeClr val="tx2"/>
              </a:buClr>
              <a:buSzPct val="75000"/>
              <a:buFont typeface="Monotype Sorts" charset="2"/>
              <a:buNone/>
              <a:defRPr/>
            </a:pPr>
            <a:r>
              <a:rPr lang="el-GR" sz="2400" dirty="0" smtClean="0">
                <a:cs typeface="Arial" charset="0"/>
              </a:rPr>
              <a:t>                                     </a:t>
            </a:r>
            <a:r>
              <a:rPr lang="el-GR" sz="2400" dirty="0">
                <a:cs typeface="Arial" charset="0"/>
              </a:rPr>
              <a:t>Χ. </a:t>
            </a:r>
            <a:r>
              <a:rPr lang="el-GR" sz="2400" dirty="0" err="1">
                <a:cs typeface="Arial" charset="0"/>
              </a:rPr>
              <a:t>Σκουρλάς</a:t>
            </a:r>
            <a:endParaRPr lang="el-GR" sz="2400" dirty="0">
              <a:cs typeface="Arial" charset="0"/>
            </a:endParaRPr>
          </a:p>
          <a:p>
            <a:pPr eaLnBrk="0" hangingPunct="0">
              <a:spcBef>
                <a:spcPct val="50000"/>
              </a:spcBef>
              <a:buClr>
                <a:schemeClr val="tx2"/>
              </a:buClr>
              <a:buSzPct val="75000"/>
              <a:buFont typeface="Monotype Sorts" charset="2"/>
              <a:buNone/>
              <a:defRPr/>
            </a:pPr>
            <a:endParaRPr lang="el-GR" sz="2400" b="1" dirty="0">
              <a:cs typeface="Arial" charset="0"/>
            </a:endParaRPr>
          </a:p>
          <a:p>
            <a:endParaRPr lang="el-GR" sz="24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spTree>
    <p:extLst>
      <p:ext uri="{BB962C8B-B14F-4D97-AF65-F5344CB8AC3E}">
        <p14:creationId xmlns:p14="http://schemas.microsoft.com/office/powerpoint/2010/main" xmlns="" val="3601988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l-GR" altLang="el-GR" sz="3200" dirty="0" smtClean="0">
                <a:solidFill>
                  <a:schemeClr val="tx1"/>
                </a:solidFill>
                <a:cs typeface="Tahoma" pitchFamily="34" charset="0"/>
              </a:rPr>
              <a:t>Εννοιολογική σχεδίαση </a:t>
            </a:r>
          </a:p>
        </p:txBody>
      </p:sp>
      <p:sp>
        <p:nvSpPr>
          <p:cNvPr id="21507" name="Rectangle 3"/>
          <p:cNvSpPr>
            <a:spLocks noGrp="1" noChangeArrowheads="1"/>
          </p:cNvSpPr>
          <p:nvPr>
            <p:ph idx="1"/>
          </p:nvPr>
        </p:nvSpPr>
        <p:spPr/>
        <p:txBody>
          <a:bodyPr/>
          <a:lstStyle/>
          <a:p>
            <a:r>
              <a:rPr lang="el-GR" altLang="el-GR" sz="2400" dirty="0" smtClean="0">
                <a:cs typeface="Times New Roman" pitchFamily="18" charset="0"/>
              </a:rPr>
              <a:t>Στη συνέχεια θα </a:t>
            </a:r>
            <a:r>
              <a:rPr lang="el-GR" altLang="el-GR" sz="2400" dirty="0" err="1" smtClean="0">
                <a:cs typeface="Times New Roman" pitchFamily="18" charset="0"/>
              </a:rPr>
              <a:t>αναφερθουμε</a:t>
            </a:r>
            <a:r>
              <a:rPr lang="el-GR" altLang="el-GR" sz="2400" dirty="0" smtClean="0">
                <a:cs typeface="Times New Roman" pitchFamily="18" charset="0"/>
              </a:rPr>
              <a:t> στη σχεδίαση του  </a:t>
            </a:r>
            <a:r>
              <a:rPr lang="en-US" altLang="el-GR" sz="2400" dirty="0" err="1" smtClean="0">
                <a:cs typeface="Times New Roman" pitchFamily="18" charset="0"/>
              </a:rPr>
              <a:t>Μοντέλο</a:t>
            </a:r>
            <a:r>
              <a:rPr lang="el-GR" altLang="el-GR" sz="2400" dirty="0" smtClean="0">
                <a:cs typeface="Times New Roman" pitchFamily="18" charset="0"/>
              </a:rPr>
              <a:t>υ</a:t>
            </a:r>
            <a:r>
              <a:rPr lang="en-US" altLang="el-GR" sz="2400" dirty="0" smtClean="0">
                <a:cs typeface="Times New Roman" pitchFamily="18" charset="0"/>
              </a:rPr>
              <a:t> </a:t>
            </a:r>
            <a:r>
              <a:rPr lang="en-US" altLang="el-GR" sz="2400" dirty="0" err="1" smtClean="0">
                <a:cs typeface="Times New Roman" pitchFamily="18" charset="0"/>
              </a:rPr>
              <a:t>Οντοτήτων</a:t>
            </a:r>
            <a:r>
              <a:rPr lang="en-US" altLang="el-GR" sz="2400" dirty="0" smtClean="0">
                <a:cs typeface="Times New Roman" pitchFamily="18" charset="0"/>
              </a:rPr>
              <a:t> </a:t>
            </a:r>
            <a:r>
              <a:rPr lang="en-US" altLang="el-GR" sz="2400" dirty="0" err="1" smtClean="0">
                <a:cs typeface="Times New Roman" pitchFamily="18" charset="0"/>
              </a:rPr>
              <a:t>Συσχετίσεων</a:t>
            </a:r>
            <a:r>
              <a:rPr lang="en-US" altLang="el-GR" sz="2400" dirty="0" smtClean="0">
                <a:cs typeface="Times New Roman" pitchFamily="18" charset="0"/>
              </a:rPr>
              <a:t> </a:t>
            </a:r>
            <a:r>
              <a:rPr lang="el-GR" altLang="el-GR" sz="2400" dirty="0" smtClean="0">
                <a:cs typeface="Times New Roman" pitchFamily="18" charset="0"/>
              </a:rPr>
              <a:t>(ΜΟΣ).</a:t>
            </a:r>
          </a:p>
          <a:p>
            <a:r>
              <a:rPr lang="el-GR" altLang="el-GR" sz="2400" dirty="0" smtClean="0">
                <a:cs typeface="Times New Roman" pitchFamily="18" charset="0"/>
              </a:rPr>
              <a:t>Στο ΜΟΣ θα χρησιμοποιήσουμε το σύγχρονο συμβολισμό που περιγράφουν οι </a:t>
            </a:r>
            <a:r>
              <a:rPr lang="en-US" altLang="el-GR" sz="2400" dirty="0" err="1" smtClean="0">
                <a:cs typeface="Times New Roman" pitchFamily="18" charset="0"/>
              </a:rPr>
              <a:t>Navathe</a:t>
            </a:r>
            <a:r>
              <a:rPr lang="en-US" altLang="el-GR" sz="2400" dirty="0" smtClean="0">
                <a:cs typeface="Times New Roman" pitchFamily="18" charset="0"/>
              </a:rPr>
              <a:t>, </a:t>
            </a:r>
            <a:r>
              <a:rPr lang="en-US" altLang="el-GR" sz="2400" dirty="0" err="1" smtClean="0">
                <a:cs typeface="Times New Roman" pitchFamily="18" charset="0"/>
              </a:rPr>
              <a:t>Elmasri</a:t>
            </a:r>
            <a:r>
              <a:rPr lang="en-US" altLang="el-GR" sz="2400" dirty="0" smtClean="0">
                <a:cs typeface="Times New Roman" pitchFamily="18" charset="0"/>
              </a:rPr>
              <a:t>.</a:t>
            </a:r>
            <a:endParaRPr lang="el-GR" altLang="el-GR" sz="2400" dirty="0" smtClean="0">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spTree>
    <p:extLst>
      <p:ext uri="{BB962C8B-B14F-4D97-AF65-F5344CB8AC3E}">
        <p14:creationId xmlns:p14="http://schemas.microsoft.com/office/powerpoint/2010/main" xmlns="" val="2116038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568952" cy="1440160"/>
          </a:xfrm>
        </p:spPr>
        <p:txBody>
          <a:bodyPr>
            <a:normAutofit/>
          </a:bodyPr>
          <a:lstStyle/>
          <a:p>
            <a:r>
              <a:rPr lang="el-GR" dirty="0" smtClean="0">
                <a:solidFill>
                  <a:schemeClr val="accent4"/>
                </a:solidFill>
              </a:rPr>
              <a:t> Επισκόπηση </a:t>
            </a:r>
            <a:br>
              <a:rPr lang="el-GR" dirty="0" smtClean="0">
                <a:solidFill>
                  <a:schemeClr val="accent4"/>
                </a:solidFill>
              </a:rPr>
            </a:br>
            <a:r>
              <a:rPr lang="el-GR" dirty="0" smtClean="0">
                <a:solidFill>
                  <a:schemeClr val="accent4"/>
                </a:solidFill>
              </a:rPr>
              <a:t>εννοιολογικής σχεδίασης</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
        <p:nvSpPr>
          <p:cNvPr id="3" name="Rectangle 2"/>
          <p:cNvSpPr/>
          <p:nvPr/>
        </p:nvSpPr>
        <p:spPr>
          <a:xfrm>
            <a:off x="179512" y="1484784"/>
            <a:ext cx="8640960" cy="4154984"/>
          </a:xfrm>
          <a:prstGeom prst="rect">
            <a:avLst/>
          </a:prstGeom>
        </p:spPr>
        <p:txBody>
          <a:bodyPr wrap="square">
            <a:spAutoFit/>
          </a:bodyPr>
          <a:lstStyle/>
          <a:p>
            <a:r>
              <a:rPr lang="en-US" altLang="el-GR" sz="2400" b="1" dirty="0" smtClean="0">
                <a:solidFill>
                  <a:schemeClr val="accent4"/>
                </a:solidFill>
                <a:cs typeface="Arial" charset="0"/>
              </a:rPr>
              <a:t>             </a:t>
            </a:r>
            <a:r>
              <a:rPr lang="el-GR" altLang="el-GR" sz="2400" b="1" dirty="0" smtClean="0">
                <a:solidFill>
                  <a:schemeClr val="accent4"/>
                </a:solidFill>
                <a:cs typeface="Arial" charset="0"/>
              </a:rPr>
              <a:t>Πρέπει να κατανοήσετε με τη βοήθεια παραδειγμάτων τις παρακάτω έννοιες</a:t>
            </a:r>
            <a:r>
              <a:rPr lang="en-US" altLang="el-GR" sz="2400" b="1" dirty="0" smtClean="0">
                <a:solidFill>
                  <a:schemeClr val="accent4"/>
                </a:solidFill>
                <a:cs typeface="Arial" charset="0"/>
              </a:rPr>
              <a:t>:</a:t>
            </a:r>
            <a:endParaRPr lang="el-GR" altLang="el-GR" sz="2400" b="1" dirty="0" smtClean="0">
              <a:solidFill>
                <a:schemeClr val="accent4"/>
              </a:solidFill>
              <a:cs typeface="Arial" charset="0"/>
            </a:endParaRPr>
          </a:p>
          <a:p>
            <a:endParaRPr lang="en-US" altLang="el-GR" sz="2400" b="1" dirty="0">
              <a:solidFill>
                <a:schemeClr val="accent4"/>
              </a:solidFill>
              <a:cs typeface="Arial" charset="0"/>
            </a:endParaRPr>
          </a:p>
          <a:p>
            <a:pPr marL="814388" indent="-457200">
              <a:buAutoNum type="arabicParenR"/>
            </a:pPr>
            <a:r>
              <a:rPr lang="el-GR" altLang="el-GR" sz="2400" dirty="0" smtClean="0">
                <a:cs typeface="Arial" charset="0"/>
              </a:rPr>
              <a:t>Οντότητα (και τύπος)</a:t>
            </a:r>
          </a:p>
          <a:p>
            <a:pPr marL="814388" indent="-457200">
              <a:buAutoNum type="arabicParenR"/>
            </a:pPr>
            <a:r>
              <a:rPr lang="el-GR" altLang="el-GR" sz="2400" dirty="0" smtClean="0">
                <a:cs typeface="Arial" charset="0"/>
              </a:rPr>
              <a:t>Συσχέτιση οντοτήτων</a:t>
            </a:r>
          </a:p>
          <a:p>
            <a:pPr marL="814388" indent="-457200">
              <a:buAutoNum type="arabicParenR"/>
            </a:pPr>
            <a:r>
              <a:rPr lang="el-GR" altLang="el-GR" sz="2400" dirty="0" smtClean="0">
                <a:cs typeface="Arial" charset="0"/>
              </a:rPr>
              <a:t>Χαρακτηριστικά οντοτήτων και συσχετίσεων, δηλαδή ποιά στοιχεία καταχωρίζουμε για οντότητες και συσχετίσεις.</a:t>
            </a:r>
          </a:p>
          <a:p>
            <a:pPr marL="814388" indent="-457200">
              <a:buAutoNum type="arabicParenR"/>
            </a:pPr>
            <a:endParaRPr lang="el-GR" altLang="el-GR" sz="2400" dirty="0" smtClean="0">
              <a:cs typeface="Arial" charset="0"/>
            </a:endParaRPr>
          </a:p>
          <a:p>
            <a:pPr marL="814388" indent="-457200">
              <a:buAutoNum type="arabicParenR"/>
            </a:pPr>
            <a:endParaRPr lang="el-GR" altLang="el-GR" sz="2400" dirty="0" smtClean="0">
              <a:cs typeface="Arial" charset="0"/>
            </a:endParaRPr>
          </a:p>
          <a:p>
            <a:pPr marL="814388" indent="-457200">
              <a:buAutoNum type="arabicParenR"/>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3719896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5" name="Rectangle 5"/>
          <p:cNvSpPr>
            <a:spLocks noChangeArrowheads="1"/>
          </p:cNvSpPr>
          <p:nvPr/>
        </p:nvSpPr>
        <p:spPr bwMode="auto">
          <a:xfrm>
            <a:off x="533400" y="914400"/>
            <a:ext cx="8153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1" algn="just" eaLnBrk="1" hangingPunct="1">
              <a:buClr>
                <a:schemeClr val="tx1"/>
              </a:buClr>
            </a:pPr>
            <a:r>
              <a:rPr lang="el-GR" altLang="el-GR" sz="1800"/>
              <a:t>   </a:t>
            </a:r>
            <a:endParaRPr lang="en-US" altLang="el-GR" sz="1600">
              <a:latin typeface="Arial" charset="0"/>
            </a:endParaRPr>
          </a:p>
        </p:txBody>
      </p:sp>
      <p:sp>
        <p:nvSpPr>
          <p:cNvPr id="2" name="Title 1"/>
          <p:cNvSpPr>
            <a:spLocks noGrp="1"/>
          </p:cNvSpPr>
          <p:nvPr>
            <p:ph type="title"/>
          </p:nvPr>
        </p:nvSpPr>
        <p:spPr/>
        <p:txBody>
          <a:bodyPr>
            <a:normAutofit fontScale="90000"/>
          </a:bodyPr>
          <a:lstStyle/>
          <a:p>
            <a:r>
              <a:rPr lang="el-GR" altLang="el-GR" dirty="0">
                <a:cs typeface="Tahoma" pitchFamily="34" charset="0"/>
              </a:rPr>
              <a:t>Συστατικά στοιχεία </a:t>
            </a:r>
            <a:r>
              <a:rPr lang="en-US" altLang="el-GR" dirty="0" err="1">
                <a:cs typeface="Tahoma" pitchFamily="34" charset="0"/>
              </a:rPr>
              <a:t>Μοντέλο</a:t>
            </a:r>
            <a:r>
              <a:rPr lang="el-GR" altLang="el-GR" dirty="0">
                <a:cs typeface="Tahoma" pitchFamily="34" charset="0"/>
              </a:rPr>
              <a:t>υ </a:t>
            </a:r>
            <a:r>
              <a:rPr lang="en-US" altLang="el-GR" dirty="0" err="1">
                <a:cs typeface="Tahoma" pitchFamily="34" charset="0"/>
              </a:rPr>
              <a:t>Οντοτήτων</a:t>
            </a:r>
            <a:r>
              <a:rPr lang="en-US" altLang="el-GR" dirty="0">
                <a:cs typeface="Tahoma" pitchFamily="34" charset="0"/>
              </a:rPr>
              <a:t> </a:t>
            </a:r>
            <a:r>
              <a:rPr lang="en-US" altLang="el-GR" dirty="0" err="1">
                <a:cs typeface="Tahoma" pitchFamily="34" charset="0"/>
              </a:rPr>
              <a:t>Συσχετίσ</a:t>
            </a:r>
            <a:r>
              <a:rPr lang="el-GR" altLang="el-GR" dirty="0">
                <a:cs typeface="Tahoma" pitchFamily="34" charset="0"/>
              </a:rPr>
              <a:t>ε</a:t>
            </a:r>
            <a:r>
              <a:rPr lang="en-US" altLang="el-GR" dirty="0" err="1">
                <a:cs typeface="Tahoma" pitchFamily="34" charset="0"/>
              </a:rPr>
              <a:t>ων</a:t>
            </a:r>
            <a:r>
              <a:rPr lang="el-GR" altLang="el-GR" dirty="0">
                <a:cs typeface="Tahoma" pitchFamily="34" charset="0"/>
              </a:rPr>
              <a:t> (ΜΟΣ</a:t>
            </a:r>
            <a:r>
              <a:rPr lang="el-GR" altLang="el-GR" dirty="0" smtClean="0">
                <a:cs typeface="Tahoma" pitchFamily="34" charset="0"/>
              </a:rPr>
              <a:t>)</a:t>
            </a:r>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xmlns="" val="3659506840"/>
              </p:ext>
            </p:extLst>
          </p:nvPr>
        </p:nvGraphicFramePr>
        <p:xfrm>
          <a:off x="1133618" y="2377281"/>
          <a:ext cx="6876764" cy="2194560"/>
        </p:xfrm>
        <a:graphic>
          <a:graphicData uri="http://schemas.openxmlformats.org/drawingml/2006/table">
            <a:tbl>
              <a:tblPr>
                <a:tableStyleId>{69012ECD-51FC-41F1-AA8D-1B2483CD663E}</a:tableStyleId>
              </a:tblPr>
              <a:tblGrid>
                <a:gridCol w="3192783"/>
                <a:gridCol w="3683981"/>
              </a:tblGrid>
              <a:tr h="0">
                <a:tc>
                  <a:txBody>
                    <a:bodyPr/>
                    <a:lstStyle/>
                    <a:p>
                      <a:pPr>
                        <a:spcAft>
                          <a:spcPts val="0"/>
                        </a:spcAft>
                      </a:pPr>
                      <a:r>
                        <a:rPr lang="el-GR" sz="2400" dirty="0">
                          <a:effectLst/>
                        </a:rPr>
                        <a:t> </a:t>
                      </a:r>
                    </a:p>
                    <a:p>
                      <a:pPr>
                        <a:spcAft>
                          <a:spcPts val="0"/>
                        </a:spcAft>
                      </a:pPr>
                      <a:r>
                        <a:rPr lang="el-GR" sz="2400" dirty="0">
                          <a:effectLst/>
                        </a:rPr>
                        <a:t> </a:t>
                      </a:r>
                    </a:p>
                    <a:p>
                      <a:pPr>
                        <a:spcAft>
                          <a:spcPts val="0"/>
                        </a:spcAft>
                      </a:pPr>
                      <a:r>
                        <a:rPr lang="el-GR" sz="2400" dirty="0">
                          <a:effectLst/>
                        </a:rPr>
                        <a:t> </a:t>
                      </a:r>
                    </a:p>
                    <a:p>
                      <a:pPr>
                        <a:spcAft>
                          <a:spcPts val="0"/>
                        </a:spcAft>
                      </a:pPr>
                      <a:r>
                        <a:rPr lang="el-GR" sz="2400" dirty="0">
                          <a:effectLst/>
                        </a:rPr>
                        <a:t> </a:t>
                      </a:r>
                    </a:p>
                    <a:p>
                      <a:pPr>
                        <a:spcAft>
                          <a:spcPts val="0"/>
                        </a:spcAft>
                      </a:pPr>
                      <a:r>
                        <a:rPr lang="el-GR" sz="2400" dirty="0" smtClean="0">
                          <a:effectLst/>
                        </a:rPr>
                        <a:t>Οντότητα</a:t>
                      </a:r>
                      <a:endParaRPr lang="el-GR" sz="2400" dirty="0">
                        <a:effectLst/>
                      </a:endParaRPr>
                    </a:p>
                    <a:p>
                      <a:pPr>
                        <a:spcAft>
                          <a:spcPts val="0"/>
                        </a:spcAft>
                      </a:pPr>
                      <a:r>
                        <a:rPr lang="el-GR" sz="2400" dirty="0">
                          <a:effectLst/>
                        </a:rPr>
                        <a:t>Χρήστος Χρήστου </a:t>
                      </a:r>
                      <a:endParaRPr lang="el-GR" sz="2400" dirty="0">
                        <a:effectLst/>
                        <a:latin typeface="Times New Roman"/>
                        <a:ea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spcAft>
                          <a:spcPts val="0"/>
                        </a:spcAft>
                      </a:pPr>
                      <a:r>
                        <a:rPr lang="el-GR" sz="2400" b="1" u="none" dirty="0">
                          <a:effectLst/>
                        </a:rPr>
                        <a:t>Χαρακτηριστικά</a:t>
                      </a:r>
                    </a:p>
                    <a:p>
                      <a:pPr>
                        <a:spcAft>
                          <a:spcPts val="0"/>
                        </a:spcAft>
                      </a:pPr>
                      <a:r>
                        <a:rPr lang="en-US" sz="2400" dirty="0">
                          <a:effectLst/>
                        </a:rPr>
                        <a:t>Surname </a:t>
                      </a:r>
                      <a:r>
                        <a:rPr lang="el-GR" sz="2400" dirty="0">
                          <a:effectLst/>
                        </a:rPr>
                        <a:t>Χρήστου </a:t>
                      </a:r>
                    </a:p>
                    <a:p>
                      <a:pPr>
                        <a:spcAft>
                          <a:spcPts val="0"/>
                        </a:spcAft>
                      </a:pPr>
                      <a:r>
                        <a:rPr lang="en-US" sz="2400" dirty="0">
                          <a:effectLst/>
                        </a:rPr>
                        <a:t>Name</a:t>
                      </a:r>
                      <a:r>
                        <a:rPr lang="el-GR" sz="2400" dirty="0">
                          <a:effectLst/>
                        </a:rPr>
                        <a:t>      Χρήστος</a:t>
                      </a:r>
                    </a:p>
                    <a:p>
                      <a:pPr>
                        <a:spcAft>
                          <a:spcPts val="0"/>
                        </a:spcAft>
                      </a:pPr>
                      <a:r>
                        <a:rPr lang="en-US" sz="2400" dirty="0">
                          <a:effectLst/>
                        </a:rPr>
                        <a:t>Address</a:t>
                      </a:r>
                      <a:r>
                        <a:rPr lang="en-GB" sz="2400" dirty="0">
                          <a:effectLst/>
                        </a:rPr>
                        <a:t>  </a:t>
                      </a:r>
                      <a:r>
                        <a:rPr lang="el-GR" sz="2400" dirty="0" smtClean="0">
                          <a:effectLst/>
                        </a:rPr>
                        <a:t>Αγίου </a:t>
                      </a:r>
                      <a:r>
                        <a:rPr lang="el-GR" sz="2400" dirty="0">
                          <a:effectLst/>
                        </a:rPr>
                        <a:t>Σ</a:t>
                      </a:r>
                      <a:r>
                        <a:rPr lang="el-GR" sz="2400" dirty="0" smtClean="0">
                          <a:effectLst/>
                        </a:rPr>
                        <a:t>πυρίδωνα</a:t>
                      </a:r>
                      <a:endParaRPr lang="el-GR" sz="2400" dirty="0">
                        <a:effectLst/>
                      </a:endParaRPr>
                    </a:p>
                    <a:p>
                      <a:pPr>
                        <a:spcAft>
                          <a:spcPts val="0"/>
                        </a:spcAft>
                      </a:pPr>
                      <a:r>
                        <a:rPr lang="en-US" sz="2400" dirty="0">
                          <a:effectLst/>
                        </a:rPr>
                        <a:t>Number</a:t>
                      </a:r>
                      <a:r>
                        <a:rPr lang="en-GB" sz="2400" dirty="0">
                          <a:effectLst/>
                        </a:rPr>
                        <a:t>   22</a:t>
                      </a:r>
                      <a:endParaRPr lang="el-GR" sz="2400" dirty="0">
                        <a:effectLst/>
                      </a:endParaRPr>
                    </a:p>
                    <a:p>
                      <a:pPr>
                        <a:spcAft>
                          <a:spcPts val="0"/>
                        </a:spcAft>
                      </a:pPr>
                      <a:r>
                        <a:rPr lang="en-US" sz="2400" dirty="0">
                          <a:effectLst/>
                        </a:rPr>
                        <a:t>Driver’s </a:t>
                      </a:r>
                      <a:r>
                        <a:rPr lang="en-US" sz="2400" dirty="0" err="1">
                          <a:effectLst/>
                        </a:rPr>
                        <a:t>licence</a:t>
                      </a:r>
                      <a:r>
                        <a:rPr lang="en-GB" sz="2400" dirty="0">
                          <a:effectLst/>
                        </a:rPr>
                        <a:t> 123456789</a:t>
                      </a:r>
                      <a:endParaRPr lang="el-GR" sz="2400" dirty="0">
                        <a:effectLst/>
                        <a:latin typeface="Times New Roman"/>
                        <a:ea typeface="Times New Roman"/>
                      </a:endParaRPr>
                    </a:p>
                  </a:txBody>
                  <a:tcPr marL="68580" marR="68580" marT="0" marB="0">
                    <a:lnL w="12700" cap="flat" cmpd="sng" algn="ctr">
                      <a:solidFill>
                        <a:schemeClr val="accent1"/>
                      </a:solidFill>
                      <a:prstDash val="solid"/>
                      <a:round/>
                      <a:headEnd type="none" w="med" len="med"/>
                      <a:tailEnd type="none" w="med" len="med"/>
                    </a:lnL>
                  </a:tcPr>
                </a:tc>
              </a:tr>
            </a:tbl>
          </a:graphicData>
        </a:graphic>
      </p:graphicFrame>
      <p:pic>
        <p:nvPicPr>
          <p:cNvPr id="105474" name="Picture 2"/>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2591715" y="2438120"/>
            <a:ext cx="1368152" cy="194540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5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spTree>
    <p:extLst>
      <p:ext uri="{BB962C8B-B14F-4D97-AF65-F5344CB8AC3E}">
        <p14:creationId xmlns:p14="http://schemas.microsoft.com/office/powerpoint/2010/main" xmlns="" val="21573969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35525">
                                            <p:txEl>
                                              <p:pRg st="0" end="0"/>
                                            </p:txEl>
                                          </p:spTgt>
                                        </p:tgtEl>
                                        <p:attrNameLst>
                                          <p:attrName>style.visibility</p:attrName>
                                        </p:attrNameLst>
                                      </p:cBhvr>
                                      <p:to>
                                        <p:strVal val="visible"/>
                                      </p:to>
                                    </p:set>
                                    <p:animEffect transition="in" filter="blinds(vertical)">
                                      <p:cBhvr>
                                        <p:cTn id="7" dur="500"/>
                                        <p:tgtEl>
                                          <p:spTgt spid="2355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l-GR" altLang="el-GR" sz="3200" smtClean="0">
                <a:cs typeface="Tahoma" pitchFamily="34" charset="0"/>
              </a:rPr>
              <a:t>Χαρακτηριστικά –</a:t>
            </a:r>
            <a:r>
              <a:rPr lang="en-US" altLang="el-GR" sz="3200" smtClean="0">
                <a:cs typeface="Tahoma" pitchFamily="34" charset="0"/>
              </a:rPr>
              <a:t>attributes-</a:t>
            </a:r>
            <a:r>
              <a:rPr lang="el-GR" altLang="el-GR" sz="3200" smtClean="0">
                <a:cs typeface="Tahoma" pitchFamily="34" charset="0"/>
              </a:rPr>
              <a:t> οντότητας</a:t>
            </a:r>
          </a:p>
        </p:txBody>
      </p:sp>
      <p:sp>
        <p:nvSpPr>
          <p:cNvPr id="22531" name="Rectangle 3"/>
          <p:cNvSpPr>
            <a:spLocks noGrp="1" noChangeArrowheads="1"/>
          </p:cNvSpPr>
          <p:nvPr>
            <p:ph idx="1"/>
          </p:nvPr>
        </p:nvSpPr>
        <p:spPr/>
        <p:txBody>
          <a:bodyPr/>
          <a:lstStyle/>
          <a:p>
            <a:r>
              <a:rPr lang="el-GR" altLang="el-GR" sz="2400" dirty="0" smtClean="0">
                <a:cs typeface="Times New Roman" pitchFamily="18" charset="0"/>
              </a:rPr>
              <a:t>Για τα ονόματα των χαρακτηριστικών χρησιμοποιούμε αγγλικές λέξεις ή </a:t>
            </a:r>
            <a:r>
              <a:rPr lang="en-US" altLang="el-GR" sz="2400" dirty="0" err="1" smtClean="0">
                <a:cs typeface="Times New Roman" pitchFamily="18" charset="0"/>
              </a:rPr>
              <a:t>greeklish</a:t>
            </a:r>
            <a:r>
              <a:rPr lang="en-US" altLang="el-GR" sz="2400" dirty="0" smtClean="0">
                <a:cs typeface="Times New Roman" pitchFamily="18" charset="0"/>
              </a:rPr>
              <a:t>:</a:t>
            </a:r>
          </a:p>
          <a:p>
            <a:r>
              <a:rPr lang="en-US" altLang="el-GR" sz="2400" dirty="0" smtClean="0">
                <a:cs typeface="Times New Roman" pitchFamily="18" charset="0"/>
              </a:rPr>
              <a:t>Surname = </a:t>
            </a:r>
            <a:r>
              <a:rPr lang="el-GR" altLang="el-GR" sz="2400" dirty="0" smtClean="0">
                <a:cs typeface="Times New Roman" pitchFamily="18" charset="0"/>
              </a:rPr>
              <a:t>επώνυμο </a:t>
            </a:r>
            <a:endParaRPr lang="en-US" altLang="el-GR" sz="2400" dirty="0" smtClean="0">
              <a:cs typeface="Times New Roman" pitchFamily="18" charset="0"/>
            </a:endParaRPr>
          </a:p>
          <a:p>
            <a:r>
              <a:rPr lang="en-US" altLang="el-GR" sz="2400" dirty="0" smtClean="0">
                <a:cs typeface="Times New Roman" pitchFamily="18" charset="0"/>
              </a:rPr>
              <a:t>Name</a:t>
            </a:r>
            <a:r>
              <a:rPr lang="el-GR" altLang="el-GR" sz="2400" dirty="0" smtClean="0">
                <a:cs typeface="Times New Roman" pitchFamily="18" charset="0"/>
              </a:rPr>
              <a:t> = όνομα</a:t>
            </a:r>
            <a:endParaRPr lang="en-US" altLang="el-GR" sz="2400" dirty="0" smtClean="0">
              <a:cs typeface="Times New Roman" pitchFamily="18" charset="0"/>
            </a:endParaRPr>
          </a:p>
          <a:p>
            <a:r>
              <a:rPr lang="en-US" altLang="el-GR" sz="2400" dirty="0" smtClean="0">
                <a:cs typeface="Times New Roman" pitchFamily="18" charset="0"/>
              </a:rPr>
              <a:t>Address</a:t>
            </a:r>
            <a:r>
              <a:rPr lang="en-GB" altLang="el-GR" sz="2400" dirty="0" smtClean="0">
                <a:cs typeface="Times New Roman" pitchFamily="18" charset="0"/>
              </a:rPr>
              <a:t>  </a:t>
            </a:r>
            <a:r>
              <a:rPr lang="el-GR" altLang="el-GR" sz="2400" dirty="0" smtClean="0">
                <a:cs typeface="Times New Roman" pitchFamily="18" charset="0"/>
              </a:rPr>
              <a:t>= διεύθυνση</a:t>
            </a:r>
            <a:endParaRPr lang="en-US" altLang="el-GR" sz="2400" dirty="0" smtClean="0">
              <a:cs typeface="Times New Roman" pitchFamily="18" charset="0"/>
            </a:endParaRPr>
          </a:p>
          <a:p>
            <a:r>
              <a:rPr lang="en-US" altLang="el-GR" sz="2400" dirty="0" smtClean="0">
                <a:cs typeface="Times New Roman" pitchFamily="18" charset="0"/>
              </a:rPr>
              <a:t>Number</a:t>
            </a:r>
            <a:r>
              <a:rPr lang="en-GB" altLang="el-GR" sz="2400" dirty="0" smtClean="0">
                <a:cs typeface="Times New Roman" pitchFamily="18" charset="0"/>
              </a:rPr>
              <a:t>  </a:t>
            </a:r>
            <a:r>
              <a:rPr lang="el-GR" altLang="el-GR" sz="2400" dirty="0" smtClean="0">
                <a:cs typeface="Times New Roman" pitchFamily="18" charset="0"/>
              </a:rPr>
              <a:t>= αριθμός</a:t>
            </a:r>
            <a:endParaRPr lang="en-US" altLang="el-GR" sz="2400" dirty="0" smtClean="0">
              <a:cs typeface="Times New Roman" pitchFamily="18" charset="0"/>
            </a:endParaRPr>
          </a:p>
          <a:p>
            <a:r>
              <a:rPr lang="en-US" altLang="el-GR" sz="2400" dirty="0" err="1" smtClean="0">
                <a:cs typeface="Times New Roman" pitchFamily="18" charset="0"/>
              </a:rPr>
              <a:t>Drivers_licence</a:t>
            </a:r>
            <a:r>
              <a:rPr lang="en-GB" altLang="el-GR" sz="2400" dirty="0" smtClean="0">
                <a:cs typeface="Times New Roman" pitchFamily="18" charset="0"/>
              </a:rPr>
              <a:t> </a:t>
            </a:r>
            <a:r>
              <a:rPr lang="el-GR" altLang="el-GR" sz="2400" dirty="0" smtClean="0">
                <a:cs typeface="Times New Roman" pitchFamily="18" charset="0"/>
              </a:rPr>
              <a:t>= αριθμός άδειας οδήγησης</a:t>
            </a: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Tree>
    <p:extLst>
      <p:ext uri="{BB962C8B-B14F-4D97-AF65-F5344CB8AC3E}">
        <p14:creationId xmlns:p14="http://schemas.microsoft.com/office/powerpoint/2010/main" xmlns="" val="39999393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ChangeArrowheads="1"/>
          </p:cNvSpPr>
          <p:nvPr/>
        </p:nvSpPr>
        <p:spPr bwMode="auto">
          <a:xfrm>
            <a:off x="685800" y="228600"/>
            <a:ext cx="7772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l-GR" dirty="0" smtClean="0">
                <a:cs typeface="Times New Roman" pitchFamily="18" charset="0"/>
              </a:rPr>
              <a:t> </a:t>
            </a:r>
            <a:endParaRPr lang="en-US" altLang="el-GR" dirty="0">
              <a:cs typeface="Times New Roman" pitchFamily="18" charset="0"/>
            </a:endParaRPr>
          </a:p>
        </p:txBody>
      </p:sp>
      <p:sp>
        <p:nvSpPr>
          <p:cNvPr id="236549" name="Rectangle 5"/>
          <p:cNvSpPr>
            <a:spLocks noChangeArrowheads="1"/>
          </p:cNvSpPr>
          <p:nvPr/>
        </p:nvSpPr>
        <p:spPr bwMode="auto">
          <a:xfrm>
            <a:off x="533400" y="914400"/>
            <a:ext cx="8153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1" algn="just" eaLnBrk="1" hangingPunct="1">
              <a:buClr>
                <a:schemeClr val="tx1"/>
              </a:buClr>
            </a:pPr>
            <a:r>
              <a:rPr lang="el-GR" altLang="el-GR" sz="1800"/>
              <a:t>   </a:t>
            </a:r>
            <a:endParaRPr lang="en-US" altLang="el-GR" sz="1600">
              <a:latin typeface="Arial" charset="0"/>
            </a:endParaRPr>
          </a:p>
        </p:txBody>
      </p:sp>
      <p:sp>
        <p:nvSpPr>
          <p:cNvPr id="2" name="Title 1"/>
          <p:cNvSpPr>
            <a:spLocks noGrp="1"/>
          </p:cNvSpPr>
          <p:nvPr>
            <p:ph type="title"/>
          </p:nvPr>
        </p:nvSpPr>
        <p:spPr/>
        <p:txBody>
          <a:bodyPr>
            <a:normAutofit/>
          </a:bodyPr>
          <a:lstStyle/>
          <a:p>
            <a:r>
              <a:rPr lang="el-GR" sz="3600" dirty="0"/>
              <a:t>Παράδειγμα </a:t>
            </a:r>
            <a:r>
              <a:rPr lang="el-GR" sz="3600" dirty="0" smtClean="0"/>
              <a:t>συσχέτισης</a:t>
            </a:r>
            <a:endParaRPr lang="el-GR" sz="3600" dirty="0"/>
          </a:p>
        </p:txBody>
      </p:sp>
      <p:pic>
        <p:nvPicPr>
          <p:cNvPr id="103429" name="Picture 5"/>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827584" y="1776146"/>
            <a:ext cx="2007529" cy="2854537"/>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8"/>
          <p:cNvSpPr>
            <a:spLocks noChangeArrowheads="1"/>
          </p:cNvSpPr>
          <p:nvPr/>
        </p:nvSpPr>
        <p:spPr bwMode="auto">
          <a:xfrm>
            <a:off x="2193925" y="336708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l-G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n-GB" altLang="el-G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n-GB" alt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p:nvPr/>
        </p:nvSpPr>
        <p:spPr>
          <a:xfrm>
            <a:off x="817307" y="4569833"/>
            <a:ext cx="2286000" cy="646331"/>
          </a:xfrm>
          <a:prstGeom prst="rect">
            <a:avLst/>
          </a:prstGeom>
        </p:spPr>
        <p:txBody>
          <a:bodyPr wrap="square">
            <a:spAutoFit/>
          </a:bodyPr>
          <a:lstStyle/>
          <a:p>
            <a:pPr algn="ctr">
              <a:spcAft>
                <a:spcPts val="0"/>
              </a:spcAft>
            </a:pPr>
            <a:r>
              <a:rPr lang="el-GR" dirty="0">
                <a:latin typeface="+mn-lt"/>
              </a:rPr>
              <a:t>(οντότητα)</a:t>
            </a:r>
            <a:endParaRPr lang="el-GR" sz="1400" dirty="0">
              <a:latin typeface="+mn-lt"/>
            </a:endParaRPr>
          </a:p>
          <a:p>
            <a:pPr algn="ctr">
              <a:spcAft>
                <a:spcPts val="0"/>
              </a:spcAft>
            </a:pPr>
            <a:r>
              <a:rPr lang="el-GR" dirty="0">
                <a:latin typeface="+mn-lt"/>
              </a:rPr>
              <a:t>Χρήστος Χρήστου</a:t>
            </a:r>
            <a:endParaRPr lang="el-GR" sz="1400" dirty="0">
              <a:latin typeface="+mn-lt"/>
              <a:ea typeface="Times New Roman"/>
            </a:endParaRPr>
          </a:p>
        </p:txBody>
      </p:sp>
      <p:sp>
        <p:nvSpPr>
          <p:cNvPr id="13" name="Rectangle 12"/>
          <p:cNvSpPr/>
          <p:nvPr/>
        </p:nvSpPr>
        <p:spPr>
          <a:xfrm>
            <a:off x="2920960" y="3203415"/>
            <a:ext cx="2767245" cy="646331"/>
          </a:xfrm>
          <a:prstGeom prst="rect">
            <a:avLst/>
          </a:prstGeom>
        </p:spPr>
        <p:txBody>
          <a:bodyPr wrap="square">
            <a:spAutoFit/>
          </a:bodyPr>
          <a:lstStyle/>
          <a:p>
            <a:pPr algn="ctr">
              <a:spcAft>
                <a:spcPts val="0"/>
              </a:spcAft>
            </a:pPr>
            <a:r>
              <a:rPr lang="el-GR" dirty="0">
                <a:latin typeface="+mn-lt"/>
              </a:rPr>
              <a:t>«έχει στην κατοχή του» (συσχέτιση)</a:t>
            </a:r>
            <a:endParaRPr lang="el-GR" sz="1400" dirty="0">
              <a:latin typeface="+mn-lt"/>
              <a:ea typeface="Times New Roman"/>
            </a:endParaRPr>
          </a:p>
        </p:txBody>
      </p:sp>
      <p:sp>
        <p:nvSpPr>
          <p:cNvPr id="14" name="Rectangle 13"/>
          <p:cNvSpPr/>
          <p:nvPr/>
        </p:nvSpPr>
        <p:spPr>
          <a:xfrm>
            <a:off x="6480076" y="3923502"/>
            <a:ext cx="1978124" cy="646331"/>
          </a:xfrm>
          <a:prstGeom prst="rect">
            <a:avLst/>
          </a:prstGeom>
        </p:spPr>
        <p:txBody>
          <a:bodyPr wrap="square">
            <a:spAutoFit/>
          </a:bodyPr>
          <a:lstStyle/>
          <a:p>
            <a:pPr algn="ctr">
              <a:spcAft>
                <a:spcPts val="0"/>
              </a:spcAft>
            </a:pPr>
            <a:r>
              <a:rPr lang="el-GR" dirty="0">
                <a:latin typeface="+mn-lt"/>
              </a:rPr>
              <a:t> </a:t>
            </a:r>
            <a:r>
              <a:rPr lang="en-US" dirty="0">
                <a:latin typeface="+mn-lt"/>
              </a:rPr>
              <a:t>(</a:t>
            </a:r>
            <a:r>
              <a:rPr lang="en-US" dirty="0" err="1">
                <a:latin typeface="+mn-lt"/>
              </a:rPr>
              <a:t>Οντότητ</a:t>
            </a:r>
            <a:r>
              <a:rPr lang="en-US" dirty="0">
                <a:latin typeface="+mn-lt"/>
              </a:rPr>
              <a:t>α)</a:t>
            </a:r>
            <a:endParaRPr lang="el-GR" sz="1400" dirty="0">
              <a:latin typeface="+mn-lt"/>
            </a:endParaRPr>
          </a:p>
          <a:p>
            <a:pPr algn="ctr">
              <a:spcAft>
                <a:spcPts val="0"/>
              </a:spcAft>
            </a:pPr>
            <a:r>
              <a:rPr lang="en-US" dirty="0" smtClean="0">
                <a:latin typeface="+mn-lt"/>
              </a:rPr>
              <a:t>Ferrari</a:t>
            </a:r>
            <a:endParaRPr lang="el-GR" dirty="0">
              <a:latin typeface="+mn-lt"/>
            </a:endParaRPr>
          </a:p>
        </p:txBody>
      </p:sp>
      <p:pic>
        <p:nvPicPr>
          <p:cNvPr id="103435" name="Picture 11" descr="Ferrari Vector by victai"/>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5774054" y="2132989"/>
            <a:ext cx="2952897" cy="2140850"/>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6" name="Straight Arrow Connector 15"/>
          <p:cNvCxnSpPr>
            <a:stCxn id="103429" idx="3"/>
            <a:endCxn id="103435" idx="1"/>
          </p:cNvCxnSpPr>
          <p:nvPr/>
        </p:nvCxnSpPr>
        <p:spPr>
          <a:xfrm flipV="1">
            <a:off x="2835113" y="3203414"/>
            <a:ext cx="2938941" cy="1"/>
          </a:xfrm>
          <a:prstGeom prst="straightConnector1">
            <a:avLst/>
          </a:prstGeom>
          <a:ln w="28575">
            <a:solidFill>
              <a:srgbClr val="004B82"/>
            </a:solidFill>
            <a:tailEnd type="arrow"/>
          </a:ln>
        </p:spPr>
        <p:style>
          <a:lnRef idx="1">
            <a:schemeClr val="accent1"/>
          </a:lnRef>
          <a:fillRef idx="0">
            <a:schemeClr val="accent1"/>
          </a:fillRef>
          <a:effectRef idx="0">
            <a:schemeClr val="accent1"/>
          </a:effectRef>
          <a:fontRef idx="minor">
            <a:schemeClr val="tx1"/>
          </a:fontRef>
        </p:style>
      </p:cxnSp>
      <p:sp>
        <p:nvSpPr>
          <p:cNvPr id="15" name="1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23</a:t>
            </a:fld>
            <a:endParaRPr lang="el-GR"/>
          </a:p>
        </p:txBody>
      </p:sp>
    </p:spTree>
    <p:extLst>
      <p:ext uri="{BB962C8B-B14F-4D97-AF65-F5344CB8AC3E}">
        <p14:creationId xmlns:p14="http://schemas.microsoft.com/office/powerpoint/2010/main" xmlns="" val="697630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36549">
                                            <p:txEl>
                                              <p:pRg st="0" end="0"/>
                                            </p:txEl>
                                          </p:spTgt>
                                        </p:tgtEl>
                                        <p:attrNameLst>
                                          <p:attrName>style.visibility</p:attrName>
                                        </p:attrNameLst>
                                      </p:cBhvr>
                                      <p:to>
                                        <p:strVal val="visible"/>
                                      </p:to>
                                    </p:set>
                                    <p:animEffect transition="in" filter="blinds(vertical)">
                                      <p:cBhvr>
                                        <p:cTn id="7" dur="500"/>
                                        <p:tgtEl>
                                          <p:spTgt spid="2365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Και άλλο παράδειγμα </a:t>
            </a:r>
            <a:r>
              <a:rPr lang="el-GR" sz="3600" dirty="0" smtClean="0"/>
              <a:t>συσχέτισης</a:t>
            </a:r>
            <a:endParaRPr lang="el-GR" sz="3600" dirty="0"/>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850353" y="2198371"/>
            <a:ext cx="2007529" cy="2854537"/>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p:nvSpPr>
        <p:spPr>
          <a:xfrm>
            <a:off x="840076" y="4992058"/>
            <a:ext cx="2286000" cy="646331"/>
          </a:xfrm>
          <a:prstGeom prst="rect">
            <a:avLst/>
          </a:prstGeom>
        </p:spPr>
        <p:txBody>
          <a:bodyPr wrap="square">
            <a:spAutoFit/>
          </a:bodyPr>
          <a:lstStyle/>
          <a:p>
            <a:pPr algn="ctr">
              <a:spcAft>
                <a:spcPts val="0"/>
              </a:spcAft>
            </a:pPr>
            <a:r>
              <a:rPr lang="el-GR" dirty="0">
                <a:latin typeface="+mn-lt"/>
              </a:rPr>
              <a:t>(οντότητα)</a:t>
            </a:r>
            <a:endParaRPr lang="el-GR" sz="1400" dirty="0">
              <a:latin typeface="+mn-lt"/>
            </a:endParaRPr>
          </a:p>
          <a:p>
            <a:pPr algn="ctr">
              <a:spcAft>
                <a:spcPts val="0"/>
              </a:spcAft>
            </a:pPr>
            <a:r>
              <a:rPr lang="el-GR" dirty="0">
                <a:latin typeface="+mn-lt"/>
              </a:rPr>
              <a:t>Χρήστος Χρήστου</a:t>
            </a:r>
            <a:endParaRPr lang="el-GR" sz="1400" dirty="0">
              <a:latin typeface="+mn-lt"/>
              <a:ea typeface="Times New Roman"/>
            </a:endParaRPr>
          </a:p>
        </p:txBody>
      </p:sp>
      <p:sp>
        <p:nvSpPr>
          <p:cNvPr id="9" name="Rectangle 8"/>
          <p:cNvSpPr/>
          <p:nvPr/>
        </p:nvSpPr>
        <p:spPr>
          <a:xfrm>
            <a:off x="2850073" y="3656065"/>
            <a:ext cx="2767245" cy="369332"/>
          </a:xfrm>
          <a:prstGeom prst="rect">
            <a:avLst/>
          </a:prstGeom>
        </p:spPr>
        <p:txBody>
          <a:bodyPr wrap="square">
            <a:spAutoFit/>
          </a:bodyPr>
          <a:lstStyle/>
          <a:p>
            <a:pPr algn="ctr">
              <a:spcAft>
                <a:spcPts val="0"/>
              </a:spcAft>
            </a:pPr>
            <a:r>
              <a:rPr lang="el-GR" dirty="0" smtClean="0">
                <a:latin typeface="+mn-lt"/>
              </a:rPr>
              <a:t>«διδάσκει» </a:t>
            </a:r>
            <a:r>
              <a:rPr lang="el-GR" dirty="0">
                <a:latin typeface="+mn-lt"/>
              </a:rPr>
              <a:t>(συσχέτιση)</a:t>
            </a:r>
            <a:endParaRPr lang="el-GR" sz="1400" dirty="0">
              <a:latin typeface="+mn-lt"/>
              <a:ea typeface="Times New Roman"/>
            </a:endParaRPr>
          </a:p>
        </p:txBody>
      </p:sp>
      <p:cxnSp>
        <p:nvCxnSpPr>
          <p:cNvPr id="10" name="Straight Arrow Connector 9"/>
          <p:cNvCxnSpPr/>
          <p:nvPr/>
        </p:nvCxnSpPr>
        <p:spPr>
          <a:xfrm flipV="1">
            <a:off x="3103305" y="3650396"/>
            <a:ext cx="2260783" cy="2"/>
          </a:xfrm>
          <a:prstGeom prst="straightConnector1">
            <a:avLst/>
          </a:prstGeom>
          <a:ln w="28575">
            <a:solidFill>
              <a:srgbClr val="004B82"/>
            </a:solidFill>
            <a:tailEnd type="arrow"/>
          </a:ln>
        </p:spPr>
        <p:style>
          <a:lnRef idx="1">
            <a:schemeClr val="accent1"/>
          </a:lnRef>
          <a:fillRef idx="0">
            <a:schemeClr val="accent1"/>
          </a:fillRef>
          <a:effectRef idx="0">
            <a:schemeClr val="accent1"/>
          </a:effectRef>
          <a:fontRef idx="minor">
            <a:schemeClr val="tx1"/>
          </a:fontRef>
        </p:style>
      </p:cxnSp>
      <p:pic>
        <p:nvPicPr>
          <p:cNvPr id="102402" name="ImgPreview" descr="Όνομα αρχείου: j0432645.png&#10;Λέξεις-κλειδιά: PNG, βιβλία, διαφανές φόντο ...&#10;Μέγεθος αρχείου: 34 KB"/>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6068012" y="3893804"/>
            <a:ext cx="914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03" name="ImgPreview" descr="Όνομα αρχείου: j0432665.png&#10;Λέξεις-κλειδιά: PNG, βιβλία, βιβλία ραντεβού ...&#10;Μέγεθος αρχείου: 48 KB"/>
          <p:cNvPicPr>
            <a:picLocks noChangeAspect="1" noChangeArrowheads="1"/>
          </p:cNvPicPr>
          <p:nvPr/>
        </p:nvPicPr>
        <p:blipFill>
          <a:blip r:embed="rId4" cstate="print">
            <a:extLst>
              <a:ext uri="{28A0092B-C50C-407E-A947-70E740481C1C}">
                <a14:useLocalDpi xmlns:a14="http://schemas.microsoft.com/office/drawing/2010/main" xmlns=""/>
              </a:ext>
            </a:extLst>
          </a:blip>
          <a:srcRect/>
          <a:stretch>
            <a:fillRect/>
          </a:stretch>
        </p:blipFill>
        <p:spPr bwMode="auto">
          <a:xfrm>
            <a:off x="6056553" y="2154725"/>
            <a:ext cx="914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5502111" y="2934598"/>
            <a:ext cx="2046201" cy="369332"/>
          </a:xfrm>
          <a:prstGeom prst="rect">
            <a:avLst/>
          </a:prstGeom>
        </p:spPr>
        <p:txBody>
          <a:bodyPr wrap="none">
            <a:spAutoFit/>
          </a:bodyPr>
          <a:lstStyle/>
          <a:p>
            <a:r>
              <a:rPr lang="el-GR" dirty="0" smtClean="0">
                <a:latin typeface="+mn-lt"/>
              </a:rPr>
              <a:t>(οντότητα</a:t>
            </a:r>
            <a:r>
              <a:rPr lang="el-GR" dirty="0">
                <a:latin typeface="+mn-lt"/>
              </a:rPr>
              <a:t>) ΒΑΣΕΙΣ Ι</a:t>
            </a:r>
          </a:p>
        </p:txBody>
      </p:sp>
      <p:sp>
        <p:nvSpPr>
          <p:cNvPr id="5" name="Rectangle 4"/>
          <p:cNvSpPr/>
          <p:nvPr/>
        </p:nvSpPr>
        <p:spPr>
          <a:xfrm>
            <a:off x="5461798" y="4756724"/>
            <a:ext cx="2103909" cy="369332"/>
          </a:xfrm>
          <a:prstGeom prst="rect">
            <a:avLst/>
          </a:prstGeom>
        </p:spPr>
        <p:txBody>
          <a:bodyPr wrap="none">
            <a:spAutoFit/>
          </a:bodyPr>
          <a:lstStyle/>
          <a:p>
            <a:r>
              <a:rPr lang="el-GR" dirty="0">
                <a:latin typeface="+mn-lt"/>
              </a:rPr>
              <a:t>(οντότητα) ΒΑΣΕΙΣ ΙΙ </a:t>
            </a:r>
          </a:p>
        </p:txBody>
      </p:sp>
      <p:sp>
        <p:nvSpPr>
          <p:cNvPr id="11" name="10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24</a:t>
            </a:fld>
            <a:endParaRPr lang="el-GR"/>
          </a:p>
        </p:txBody>
      </p:sp>
    </p:spTree>
    <p:extLst>
      <p:ext uri="{BB962C8B-B14F-4D97-AF65-F5344CB8AC3E}">
        <p14:creationId xmlns:p14="http://schemas.microsoft.com/office/powerpoint/2010/main" xmlns="" val="32912501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normAutofit/>
          </a:bodyPr>
          <a:lstStyle/>
          <a:p>
            <a:r>
              <a:rPr lang="el-GR" altLang="el-GR" sz="3200" smtClean="0">
                <a:cs typeface="Tahoma" pitchFamily="34" charset="0"/>
              </a:rPr>
              <a:t>Κατανόηση της διαφοράς οντότητας και τύπου οντότητας με παραδείγματα</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23106885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9512" y="116632"/>
            <a:ext cx="8712968" cy="1152128"/>
          </a:xfrm>
        </p:spPr>
        <p:txBody>
          <a:bodyPr>
            <a:noAutofit/>
          </a:bodyPr>
          <a:lstStyle/>
          <a:p>
            <a:r>
              <a:rPr lang="el-GR" altLang="el-GR" sz="2800" b="1" dirty="0" smtClean="0">
                <a:solidFill>
                  <a:schemeClr val="tx1"/>
                </a:solidFill>
                <a:cs typeface="Tahoma" pitchFamily="34" charset="0"/>
              </a:rPr>
              <a:t>Όταν μοντελοποιούμε, δηλαδή όταν σχεδιάζουμε το ΜΟΣ, αντί να μιλάμε για μεμονωμένες οντότητες μιλάμε για τύπους οντοτήτων </a:t>
            </a:r>
          </a:p>
        </p:txBody>
      </p:sp>
      <p:sp>
        <p:nvSpPr>
          <p:cNvPr id="2" name="Content Placeholder 1"/>
          <p:cNvSpPr>
            <a:spLocks noGrp="1"/>
          </p:cNvSpPr>
          <p:nvPr>
            <p:ph idx="1"/>
          </p:nvPr>
        </p:nvSpPr>
        <p:spPr>
          <a:xfrm>
            <a:off x="457200" y="1772816"/>
            <a:ext cx="6347048" cy="4680520"/>
          </a:xfrm>
        </p:spPr>
        <p:txBody>
          <a:bodyPr>
            <a:normAutofit/>
          </a:bodyPr>
          <a:lstStyle/>
          <a:p>
            <a:pPr>
              <a:lnSpc>
                <a:spcPct val="90000"/>
              </a:lnSpc>
            </a:pPr>
            <a:r>
              <a:rPr lang="el-GR" altLang="el-GR" sz="2400" dirty="0">
                <a:cs typeface="Times New Roman" pitchFamily="18" charset="0"/>
              </a:rPr>
              <a:t>Στο ΜΟΣ σχεδιάζουμε τύπους οντοτήτων και συσχετίσεων.</a:t>
            </a:r>
            <a:endParaRPr lang="en-US" altLang="el-GR" sz="2400" dirty="0">
              <a:cs typeface="Times New Roman" pitchFamily="18" charset="0"/>
            </a:endParaRPr>
          </a:p>
          <a:p>
            <a:pPr>
              <a:lnSpc>
                <a:spcPct val="90000"/>
              </a:lnSpc>
            </a:pPr>
            <a:r>
              <a:rPr lang="el-GR" altLang="el-GR" sz="2400" dirty="0">
                <a:cs typeface="Times New Roman" pitchFamily="18" charset="0"/>
              </a:rPr>
              <a:t>Ακολουθεί παράδειγμα που ξεκαθαρίζει τη διαφορά της οντότητας και του τύπου οντότητας. </a:t>
            </a:r>
          </a:p>
          <a:p>
            <a:pPr>
              <a:lnSpc>
                <a:spcPct val="90000"/>
              </a:lnSpc>
            </a:pPr>
            <a:r>
              <a:rPr lang="el-GR" altLang="el-GR" sz="2400" dirty="0">
                <a:cs typeface="Times New Roman" pitchFamily="18" charset="0"/>
              </a:rPr>
              <a:t>Από το παράδειγμα μπορούμε να καταλάβουμε πως σκέφτεται και εργάζεται ο αναλυτής δεδομένων που θα κάνει τη μοντελοποίηση. </a:t>
            </a:r>
            <a:endParaRPr lang="en-US" altLang="el-GR" sz="2400" dirty="0">
              <a:cs typeface="Times New Roman" pitchFamily="18" charset="0"/>
            </a:endParaRPr>
          </a:p>
          <a:p>
            <a:pPr marL="0" indent="0">
              <a:lnSpc>
                <a:spcPct val="90000"/>
              </a:lnSpc>
              <a:buFont typeface="Monotype Sorts" charset="2"/>
              <a:buNone/>
            </a:pPr>
            <a:r>
              <a:rPr lang="el-GR" altLang="el-GR" sz="2400" dirty="0">
                <a:cs typeface="Times New Roman" pitchFamily="18" charset="0"/>
              </a:rPr>
              <a:t>Οι πίνακες που χρησιμοποιούμε στα παραδείγματά μας στη συνέχεια είναι πίνακες του Γιάννη </a:t>
            </a:r>
            <a:r>
              <a:rPr lang="el-GR" altLang="el-GR" sz="2400" dirty="0" smtClean="0">
                <a:cs typeface="Times New Roman" pitchFamily="18" charset="0"/>
              </a:rPr>
              <a:t> </a:t>
            </a:r>
            <a:r>
              <a:rPr lang="el-GR" altLang="el-GR" sz="2400" dirty="0" err="1" smtClean="0">
                <a:cs typeface="Times New Roman" pitchFamily="18" charset="0"/>
              </a:rPr>
              <a:t>Γαΐτη</a:t>
            </a:r>
            <a:r>
              <a:rPr lang="el-GR" altLang="el-GR" sz="2400" dirty="0" smtClean="0">
                <a:cs typeface="Times New Roman" pitchFamily="18" charset="0"/>
              </a:rPr>
              <a:t> </a:t>
            </a:r>
            <a:r>
              <a:rPr lang="el-GR" altLang="el-GR" sz="2400" dirty="0">
                <a:cs typeface="Times New Roman" pitchFamily="18" charset="0"/>
              </a:rPr>
              <a:t>(1923 - 1984) </a:t>
            </a:r>
          </a:p>
          <a:p>
            <a:pPr>
              <a:lnSpc>
                <a:spcPct val="90000"/>
              </a:lnSpc>
            </a:pPr>
            <a:endParaRPr lang="el-GR" altLang="el-GR" sz="2400" dirty="0">
              <a:solidFill>
                <a:srgbClr val="990033"/>
              </a:solidFill>
            </a:endParaRPr>
          </a:p>
          <a:p>
            <a:endParaRPr lang="el-GR" sz="2400" dirty="0"/>
          </a:p>
        </p:txBody>
      </p:sp>
      <p:pic>
        <p:nvPicPr>
          <p:cNvPr id="6" name="Picture 4" descr="S06-GAITIS2"/>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a:xfrm>
            <a:off x="6516216" y="4725144"/>
            <a:ext cx="1800225" cy="1225550"/>
          </a:xfrm>
          <a:prstGeom prst="rect">
            <a:avLst/>
          </a:prstGeom>
          <a:noFill/>
        </p:spPr>
      </p:pic>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spTree>
    <p:extLst>
      <p:ext uri="{BB962C8B-B14F-4D97-AF65-F5344CB8AC3E}">
        <p14:creationId xmlns:p14="http://schemas.microsoft.com/office/powerpoint/2010/main" xmlns="" val="2766856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a:bodyPr>
          <a:lstStyle/>
          <a:p>
            <a:pPr>
              <a:defRPr/>
            </a:pPr>
            <a:endParaRPr lang="el-GR" sz="3200" dirty="0" smtClean="0">
              <a:solidFill>
                <a:schemeClr val="tx1"/>
              </a:solidFill>
              <a:latin typeface="+mn-lt"/>
            </a:endParaRPr>
          </a:p>
        </p:txBody>
      </p:sp>
      <p:sp>
        <p:nvSpPr>
          <p:cNvPr id="2" name="Content Placeholder 1"/>
          <p:cNvSpPr>
            <a:spLocks noGrp="1"/>
          </p:cNvSpPr>
          <p:nvPr>
            <p:ph idx="1"/>
          </p:nvPr>
        </p:nvSpPr>
        <p:spPr/>
        <p:txBody>
          <a:bodyPr>
            <a:normAutofit/>
          </a:bodyPr>
          <a:lstStyle/>
          <a:p>
            <a:pPr marL="514350" indent="-514350">
              <a:spcAft>
                <a:spcPts val="600"/>
              </a:spcAft>
              <a:buFont typeface="+mj-lt"/>
              <a:buAutoNum type="arabicPeriod"/>
            </a:pPr>
            <a:r>
              <a:rPr lang="el-GR" sz="2400" dirty="0" smtClean="0">
                <a:cs typeface="Times New Roman" pitchFamily="18" charset="0"/>
              </a:rPr>
              <a:t>Ο </a:t>
            </a:r>
            <a:r>
              <a:rPr lang="el-GR" sz="2400" dirty="0">
                <a:cs typeface="Times New Roman" pitchFamily="18" charset="0"/>
              </a:rPr>
              <a:t>Αναλυτής Δεδομένων μελετά τις οντότητες που ενδιαφέρουν</a:t>
            </a:r>
            <a:r>
              <a:rPr lang="en-US" sz="2400" dirty="0">
                <a:cs typeface="Times New Roman" pitchFamily="18" charset="0"/>
              </a:rPr>
              <a:t>. </a:t>
            </a:r>
            <a:r>
              <a:rPr lang="el-GR" sz="2400" dirty="0">
                <a:cs typeface="Times New Roman" pitchFamily="18" charset="0"/>
              </a:rPr>
              <a:t>Για παράδειγμα προσπαθεί να καταλάβει ποιά στοιχεία (δεδομένα) των σπουδαστών πρέπει να αποθηκευθούν στη βάση δεδομένων που σχεδιάζει</a:t>
            </a:r>
            <a:r>
              <a:rPr lang="el-GR" sz="2400" dirty="0" smtClean="0">
                <a:cs typeface="Times New Roman" pitchFamily="18" charset="0"/>
              </a:rPr>
              <a:t>.   </a:t>
            </a:r>
          </a:p>
          <a:p>
            <a:pPr marL="514350" indent="-514350">
              <a:spcAft>
                <a:spcPts val="600"/>
              </a:spcAft>
              <a:buFont typeface="+mj-lt"/>
              <a:buAutoNum type="arabicPeriod"/>
            </a:pPr>
            <a:r>
              <a:rPr lang="el-GR" sz="2400" dirty="0" smtClean="0">
                <a:cs typeface="Times New Roman" pitchFamily="18" charset="0"/>
              </a:rPr>
              <a:t>Αποφασίζει </a:t>
            </a:r>
            <a:r>
              <a:rPr lang="el-GR" sz="2400" dirty="0">
                <a:cs typeface="Times New Roman" pitchFamily="18" charset="0"/>
              </a:rPr>
              <a:t>ποιά χαρακτηριστικά των οντοτήτων (δηλαδή των σπουδαστών) ενδιαφέρουν. Για παράδειγμα αποφασίζει ότι για κάθε σπουδαστή θα αποθηκεύονται</a:t>
            </a:r>
            <a:r>
              <a:rPr lang="en-US" sz="2400" dirty="0">
                <a:cs typeface="Times New Roman" pitchFamily="18" charset="0"/>
              </a:rPr>
              <a:t>:</a:t>
            </a:r>
            <a:r>
              <a:rPr lang="el-GR" sz="2400" dirty="0">
                <a:cs typeface="Times New Roman" pitchFamily="18" charset="0"/>
              </a:rPr>
              <a:t> Επώνυμο, Όνομα, Έτος γέννησης, Εξάμηνο σπουδών.</a:t>
            </a:r>
            <a:r>
              <a:rPr lang="el-GR" dirty="0"/>
              <a:t/>
            </a:r>
            <a:br>
              <a:rPr lang="el-GR" dirty="0"/>
            </a:br>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Tree>
    <p:extLst>
      <p:ext uri="{BB962C8B-B14F-4D97-AF65-F5344CB8AC3E}">
        <p14:creationId xmlns:p14="http://schemas.microsoft.com/office/powerpoint/2010/main" xmlns="" val="21712659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pPr algn="l">
              <a:defRPr/>
            </a:pPr>
            <a:endParaRPr lang="el-GR" sz="2400" dirty="0" smtClean="0">
              <a:solidFill>
                <a:schemeClr val="tx1"/>
              </a:solidFill>
              <a:latin typeface="+mn-lt"/>
              <a:cs typeface="Times New Roman" pitchFamily="18" charset="0"/>
            </a:endParaRPr>
          </a:p>
        </p:txBody>
      </p:sp>
      <p:sp>
        <p:nvSpPr>
          <p:cNvPr id="2" name="Content Placeholder 1"/>
          <p:cNvSpPr>
            <a:spLocks noGrp="1"/>
          </p:cNvSpPr>
          <p:nvPr>
            <p:ph idx="1"/>
          </p:nvPr>
        </p:nvSpPr>
        <p:spPr>
          <a:xfrm>
            <a:off x="457200" y="1196752"/>
            <a:ext cx="5698976" cy="5040560"/>
          </a:xfrm>
        </p:spPr>
        <p:txBody>
          <a:bodyPr>
            <a:normAutofit/>
          </a:bodyPr>
          <a:lstStyle/>
          <a:p>
            <a:pPr marL="514350" indent="-514350">
              <a:buFont typeface="+mj-lt"/>
              <a:buAutoNum type="arabicPeriod" startAt="3"/>
            </a:pPr>
            <a:r>
              <a:rPr lang="el-GR" sz="2400" dirty="0" smtClean="0">
                <a:cs typeface="Times New Roman" pitchFamily="18" charset="0"/>
              </a:rPr>
              <a:t>Ο </a:t>
            </a:r>
            <a:r>
              <a:rPr lang="el-GR" sz="2400" dirty="0">
                <a:cs typeface="Times New Roman" pitchFamily="18" charset="0"/>
              </a:rPr>
              <a:t>τύπος οντότητας «Σπουδαστής» θα έχει τελικά τα χαρακτηριστικά Επώνυμο, Όνομα, Έτος γέννησης, Εξάμηνο σπουδών. </a:t>
            </a:r>
            <a:endParaRPr lang="el-GR" sz="2400" dirty="0" smtClean="0">
              <a:cs typeface="Times New Roman" pitchFamily="18" charset="0"/>
            </a:endParaRPr>
          </a:p>
          <a:p>
            <a:pPr marL="514350" indent="-514350">
              <a:buFont typeface="+mj-lt"/>
              <a:buAutoNum type="arabicPeriod" startAt="3"/>
            </a:pPr>
            <a:r>
              <a:rPr lang="el-GR" sz="2400" dirty="0" smtClean="0">
                <a:cs typeface="Times New Roman" pitchFamily="18" charset="0"/>
              </a:rPr>
              <a:t>Ο </a:t>
            </a:r>
            <a:r>
              <a:rPr lang="el-GR" sz="2400" dirty="0">
                <a:cs typeface="Times New Roman" pitchFamily="18" charset="0"/>
              </a:rPr>
              <a:t>τύπος οντότητας «Σπουδαστής» θα αντιπροσωπεύει όλες τις οντότητες που </a:t>
            </a:r>
            <a:r>
              <a:rPr lang="el-GR" sz="2400" dirty="0" smtClean="0">
                <a:cs typeface="Times New Roman" pitchFamily="18" charset="0"/>
              </a:rPr>
              <a:t>εξετάσθηκαν.</a:t>
            </a:r>
          </a:p>
          <a:p>
            <a:pPr marL="514350" indent="-514350">
              <a:buFont typeface="+mj-lt"/>
              <a:buAutoNum type="arabicPeriod" startAt="3"/>
            </a:pPr>
            <a:r>
              <a:rPr lang="el-GR" sz="2400" dirty="0" smtClean="0">
                <a:cs typeface="Times New Roman" pitchFamily="18" charset="0"/>
              </a:rPr>
              <a:t>Στον </a:t>
            </a:r>
            <a:r>
              <a:rPr lang="el-GR" sz="2400" dirty="0">
                <a:cs typeface="Times New Roman" pitchFamily="18" charset="0"/>
              </a:rPr>
              <a:t>πίνακα του </a:t>
            </a:r>
            <a:r>
              <a:rPr lang="el-GR" sz="2400" dirty="0" smtClean="0">
                <a:cs typeface="Times New Roman" pitchFamily="18" charset="0"/>
              </a:rPr>
              <a:t> </a:t>
            </a:r>
            <a:r>
              <a:rPr lang="el-GR" sz="2400" dirty="0" err="1" smtClean="0">
                <a:cs typeface="Times New Roman" pitchFamily="18" charset="0"/>
              </a:rPr>
              <a:t>Γαΐτη</a:t>
            </a:r>
            <a:r>
              <a:rPr lang="el-GR" sz="2400" dirty="0" smtClean="0">
                <a:cs typeface="Times New Roman" pitchFamily="18" charset="0"/>
              </a:rPr>
              <a:t> </a:t>
            </a:r>
            <a:r>
              <a:rPr lang="el-GR" sz="2400" dirty="0">
                <a:cs typeface="Times New Roman" pitchFamily="18" charset="0"/>
              </a:rPr>
              <a:t>βλέπουμε όλες τις οντότητες σπουδαστών και τον τύπο οντότητας «Σπουδαστής» που τις αντιπροσωπεύει.</a:t>
            </a:r>
            <a:endParaRPr lang="el-GR" sz="2400" dirty="0"/>
          </a:p>
        </p:txBody>
      </p:sp>
      <p:pic>
        <p:nvPicPr>
          <p:cNvPr id="7" name="Picture 3" descr="_tz08a"/>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a:xfrm>
            <a:off x="6516215" y="1988840"/>
            <a:ext cx="2371725" cy="2376487"/>
          </a:xfrm>
          <a:prstGeom prst="rect">
            <a:avLst/>
          </a:prstGeom>
          <a:noFill/>
        </p:spPr>
      </p:pic>
      <p:sp>
        <p:nvSpPr>
          <p:cNvPr id="8" name="Text Box 4"/>
          <p:cNvSpPr txBox="1">
            <a:spLocks noChangeArrowheads="1"/>
          </p:cNvSpPr>
          <p:nvPr/>
        </p:nvSpPr>
        <p:spPr bwMode="auto">
          <a:xfrm>
            <a:off x="6428999" y="4297037"/>
            <a:ext cx="1943100" cy="400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2000" b="1" dirty="0">
                <a:latin typeface="+mn-lt"/>
              </a:rPr>
              <a:t>οντότητες</a:t>
            </a:r>
          </a:p>
        </p:txBody>
      </p:sp>
      <p:sp>
        <p:nvSpPr>
          <p:cNvPr id="9" name="Text Box 5"/>
          <p:cNvSpPr txBox="1">
            <a:spLocks noChangeArrowheads="1"/>
          </p:cNvSpPr>
          <p:nvPr/>
        </p:nvSpPr>
        <p:spPr bwMode="auto">
          <a:xfrm>
            <a:off x="6948264" y="1625168"/>
            <a:ext cx="2195736" cy="400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2000" b="1" dirty="0">
                <a:latin typeface="+mn-lt"/>
              </a:rPr>
              <a:t>Τύπος </a:t>
            </a:r>
            <a:r>
              <a:rPr lang="el-GR" altLang="el-GR" sz="2000" b="1" dirty="0" smtClean="0">
                <a:latin typeface="+mn-lt"/>
              </a:rPr>
              <a:t>οντότητας</a:t>
            </a:r>
            <a:endParaRPr lang="el-GR" altLang="el-GR" sz="2000" b="1" dirty="0">
              <a:latin typeface="+mn-lt"/>
            </a:endParaRPr>
          </a:p>
        </p:txBody>
      </p:sp>
      <p:sp>
        <p:nvSpPr>
          <p:cNvPr id="10" name="9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28</a:t>
            </a:fld>
            <a:endParaRPr lang="el-GR"/>
          </a:p>
        </p:txBody>
      </p:sp>
    </p:spTree>
    <p:extLst>
      <p:ext uri="{BB962C8B-B14F-4D97-AF65-F5344CB8AC3E}">
        <p14:creationId xmlns:p14="http://schemas.microsoft.com/office/powerpoint/2010/main" xmlns="" val="3335390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Στόχος ενότητας</a:t>
            </a:r>
            <a:endParaRPr lang="el-GR" dirty="0"/>
          </a:p>
        </p:txBody>
      </p:sp>
      <p:sp>
        <p:nvSpPr>
          <p:cNvPr id="3" name="Content Placeholder 2"/>
          <p:cNvSpPr>
            <a:spLocks noGrp="1"/>
          </p:cNvSpPr>
          <p:nvPr>
            <p:ph idx="1"/>
          </p:nvPr>
        </p:nvSpPr>
        <p:spPr/>
        <p:txBody>
          <a:bodyPr>
            <a:normAutofit/>
          </a:bodyPr>
          <a:lstStyle/>
          <a:p>
            <a:pPr>
              <a:defRPr/>
            </a:pPr>
            <a:r>
              <a:rPr lang="el-GR" sz="2400" dirty="0">
                <a:cs typeface="Arial" charset="0"/>
              </a:rPr>
              <a:t>Κύριος στόχος του μαθήματος είναι να εφοδιάσει τους φοιτητές µε τις απαραίτητες γνώσεις έτσι ώστε να είναι ικανοί να μοντελοποιήσουν βάσεις </a:t>
            </a:r>
            <a:r>
              <a:rPr lang="el-GR" sz="2400" dirty="0" smtClean="0">
                <a:cs typeface="Arial" charset="0"/>
              </a:rPr>
              <a:t>δεδομένων </a:t>
            </a:r>
            <a:r>
              <a:rPr lang="el-GR" sz="2400" dirty="0">
                <a:cs typeface="Arial" charset="0"/>
              </a:rPr>
              <a:t>με χρήση Μοντέλου Οντοτήτων Συσχετίσεων.</a:t>
            </a:r>
          </a:p>
          <a:p>
            <a:pPr>
              <a:defRPr/>
            </a:pPr>
            <a:endParaRPr lang="el-GR" sz="2400" dirty="0">
              <a:cs typeface="Arial" charset="0"/>
            </a:endParaRPr>
          </a:p>
          <a:p>
            <a:pPr>
              <a:defRPr/>
            </a:pPr>
            <a:r>
              <a:rPr lang="el-GR" sz="2400" b="1" dirty="0">
                <a:cs typeface="Arial" charset="0"/>
              </a:rPr>
              <a:t>Λέξεις κλειδιά:</a:t>
            </a:r>
          </a:p>
          <a:p>
            <a:pPr marL="357188" indent="0">
              <a:buNone/>
              <a:defRPr/>
            </a:pPr>
            <a:r>
              <a:rPr lang="el-GR" sz="2400" dirty="0">
                <a:cs typeface="Arial" charset="0"/>
              </a:rPr>
              <a:t>Μοντελοποίηση Βάσης δεδομένων, Μοντέλο Οντοτήτων Συσχετίσεων</a:t>
            </a:r>
          </a:p>
          <a:p>
            <a:pPr>
              <a:defRPr/>
            </a:pPr>
            <a:endParaRPr lang="el-GR" sz="2400" dirty="0">
              <a:cs typeface="Arial" charset="0"/>
            </a:endParaRPr>
          </a:p>
          <a:p>
            <a:pPr>
              <a:defRPr/>
            </a:pPr>
            <a:endParaRPr lang="el-GR" sz="2400" dirty="0">
              <a:cs typeface="Arial" charset="0"/>
            </a:endParaRP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xmlns="" val="41158325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r>
              <a:rPr lang="el-GR" altLang="el-GR" sz="3200" dirty="0">
                <a:latin typeface="+mn-lt"/>
                <a:cs typeface="Times New Roman" pitchFamily="18" charset="0"/>
              </a:rPr>
              <a:t>Τελικά η εργασία του αναλυτή δεδομένων είναι σίγουρα και μία μορφή τέχνης! </a:t>
            </a:r>
            <a:endParaRPr lang="el-GR" altLang="el-GR" sz="3200" dirty="0" smtClean="0">
              <a:latin typeface="+mn-lt"/>
              <a:cs typeface="Times New Roman" pitchFamily="18" charset="0"/>
            </a:endParaRPr>
          </a:p>
        </p:txBody>
      </p:sp>
      <p:sp>
        <p:nvSpPr>
          <p:cNvPr id="2" name="Content Placeholder 1"/>
          <p:cNvSpPr>
            <a:spLocks noGrp="1"/>
          </p:cNvSpPr>
          <p:nvPr>
            <p:ph idx="1"/>
          </p:nvPr>
        </p:nvSpPr>
        <p:spPr>
          <a:xfrm>
            <a:off x="457200" y="1196752"/>
            <a:ext cx="8229600" cy="2808312"/>
          </a:xfrm>
        </p:spPr>
        <p:txBody>
          <a:bodyPr>
            <a:normAutofit/>
          </a:bodyPr>
          <a:lstStyle/>
          <a:p>
            <a:pPr marL="0" indent="0">
              <a:buNone/>
            </a:pPr>
            <a:r>
              <a:rPr lang="el-GR" altLang="el-GR" sz="2400" dirty="0" smtClean="0">
                <a:cs typeface="Times New Roman" pitchFamily="18" charset="0"/>
              </a:rPr>
              <a:t>Στον </a:t>
            </a:r>
            <a:r>
              <a:rPr lang="el-GR" altLang="el-GR" sz="2400" dirty="0">
                <a:cs typeface="Times New Roman" pitchFamily="18" charset="0"/>
              </a:rPr>
              <a:t>πίνακα </a:t>
            </a:r>
            <a:r>
              <a:rPr lang="el-GR" altLang="el-GR" sz="2400" dirty="0" smtClean="0">
                <a:cs typeface="Times New Roman" pitchFamily="18" charset="0"/>
              </a:rPr>
              <a:t>του </a:t>
            </a:r>
            <a:r>
              <a:rPr lang="el-GR" altLang="el-GR" sz="2400" dirty="0" err="1" smtClean="0">
                <a:cs typeface="Times New Roman" pitchFamily="18" charset="0"/>
              </a:rPr>
              <a:t>Γαΐτη</a:t>
            </a:r>
            <a:r>
              <a:rPr lang="el-GR" altLang="el-GR" sz="2400" dirty="0" smtClean="0">
                <a:cs typeface="Times New Roman" pitchFamily="18" charset="0"/>
              </a:rPr>
              <a:t> ξεχωρίζουν </a:t>
            </a:r>
            <a:r>
              <a:rPr lang="el-GR" altLang="el-GR" sz="2400" dirty="0">
                <a:cs typeface="Times New Roman" pitchFamily="18" charset="0"/>
              </a:rPr>
              <a:t>οι δύο (2) ομάδες οντοτήτων. Αριστερά βλέπουμε οντότητες σπουδαστών και δεξιά βλέπουμε οντότητες καθηγητών. </a:t>
            </a:r>
            <a:br>
              <a:rPr lang="el-GR" altLang="el-GR" sz="2400" dirty="0">
                <a:cs typeface="Times New Roman" pitchFamily="18" charset="0"/>
              </a:rPr>
            </a:br>
            <a:r>
              <a:rPr lang="el-GR" altLang="el-GR" sz="2400" dirty="0">
                <a:cs typeface="Times New Roman" pitchFamily="18" charset="0"/>
              </a:rPr>
              <a:t>Αυτό που πρέπει να αποφασισθεί  είναι ποιά χαρακτηριστικά θα έχει ο τύπος οντότητας Σπουδαστής και ποιά ο Τύπος Οντότητας Καθηγητής. </a:t>
            </a:r>
            <a:br>
              <a:rPr lang="el-GR" altLang="el-GR" sz="2400" dirty="0">
                <a:cs typeface="Times New Roman" pitchFamily="18" charset="0"/>
              </a:rPr>
            </a:br>
            <a:r>
              <a:rPr lang="el-GR" altLang="el-GR" sz="2400" dirty="0">
                <a:cs typeface="Times New Roman" pitchFamily="18" charset="0"/>
              </a:rPr>
              <a:t>Κάτι αντίστοιχο </a:t>
            </a:r>
            <a:r>
              <a:rPr lang="el-GR" altLang="el-GR" sz="2400" b="1" dirty="0">
                <a:solidFill>
                  <a:srgbClr val="820000"/>
                </a:solidFill>
                <a:cs typeface="Times New Roman" pitchFamily="18" charset="0"/>
              </a:rPr>
              <a:t>συμβαίνει στις περισσότερες εφαρμογές</a:t>
            </a:r>
            <a:r>
              <a:rPr lang="el-GR" altLang="el-GR" sz="2400" dirty="0">
                <a:cs typeface="Times New Roman" pitchFamily="18" charset="0"/>
              </a:rPr>
              <a:t>.</a:t>
            </a:r>
            <a:endParaRPr lang="el-GR" sz="2400" dirty="0"/>
          </a:p>
        </p:txBody>
      </p:sp>
      <p:pic>
        <p:nvPicPr>
          <p:cNvPr id="7" name="Picture 3" descr="BOS16"/>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a:xfrm>
            <a:off x="3059113" y="4189413"/>
            <a:ext cx="2498725" cy="2119312"/>
          </a:xfrm>
          <a:prstGeom prst="rect">
            <a:avLst/>
          </a:prstGeom>
          <a:noFill/>
        </p:spPr>
      </p:pic>
      <p:sp>
        <p:nvSpPr>
          <p:cNvPr id="27652" name="Text Box 4"/>
          <p:cNvSpPr txBox="1">
            <a:spLocks noChangeArrowheads="1"/>
          </p:cNvSpPr>
          <p:nvPr/>
        </p:nvSpPr>
        <p:spPr bwMode="auto">
          <a:xfrm>
            <a:off x="2555776" y="6118225"/>
            <a:ext cx="1943100" cy="462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b="1" dirty="0">
                <a:latin typeface="+mn-lt"/>
              </a:rPr>
              <a:t>σπουδαστές</a:t>
            </a:r>
          </a:p>
        </p:txBody>
      </p:sp>
      <p:sp>
        <p:nvSpPr>
          <p:cNvPr id="27653" name="Text Box 5"/>
          <p:cNvSpPr txBox="1">
            <a:spLocks noChangeArrowheads="1"/>
          </p:cNvSpPr>
          <p:nvPr/>
        </p:nvSpPr>
        <p:spPr bwMode="auto">
          <a:xfrm>
            <a:off x="4610307" y="6118225"/>
            <a:ext cx="2449512" cy="462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b="1">
                <a:latin typeface="+mn-lt"/>
              </a:rPr>
              <a:t>καθηγητές</a:t>
            </a:r>
          </a:p>
        </p:txBody>
      </p:sp>
      <p:sp>
        <p:nvSpPr>
          <p:cNvPr id="8" name="7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29</a:t>
            </a:fld>
            <a:endParaRPr lang="el-GR"/>
          </a:p>
        </p:txBody>
      </p:sp>
    </p:spTree>
    <p:extLst>
      <p:ext uri="{BB962C8B-B14F-4D97-AF65-F5344CB8AC3E}">
        <p14:creationId xmlns:p14="http://schemas.microsoft.com/office/powerpoint/2010/main" xmlns="" val="19305189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a:xfrm>
            <a:off x="457200" y="1196752"/>
            <a:ext cx="8229600" cy="3168352"/>
          </a:xfrm>
        </p:spPr>
        <p:txBody>
          <a:bodyPr>
            <a:normAutofit/>
          </a:bodyPr>
          <a:lstStyle/>
          <a:p>
            <a:pPr marL="0" indent="0">
              <a:buNone/>
            </a:pPr>
            <a:r>
              <a:rPr lang="el-GR" sz="2400" dirty="0" smtClean="0">
                <a:cs typeface="Times New Roman" pitchFamily="18" charset="0"/>
              </a:rPr>
              <a:t>Στον </a:t>
            </a:r>
            <a:r>
              <a:rPr lang="el-GR" sz="2400" dirty="0">
                <a:cs typeface="Times New Roman" pitchFamily="18" charset="0"/>
              </a:rPr>
              <a:t>πίνακα του </a:t>
            </a:r>
            <a:r>
              <a:rPr lang="el-GR" sz="2400" dirty="0" err="1">
                <a:cs typeface="Times New Roman" pitchFamily="18" charset="0"/>
              </a:rPr>
              <a:t>Γαϊτη</a:t>
            </a:r>
            <a:r>
              <a:rPr lang="el-GR" sz="2400" dirty="0">
                <a:cs typeface="Times New Roman" pitchFamily="18" charset="0"/>
              </a:rPr>
              <a:t> βλέπουμε ότι σίγουρα έχουμε δύο (2) τύπους οντοτήτων</a:t>
            </a:r>
            <a:r>
              <a:rPr lang="en-US" sz="2400" dirty="0">
                <a:cs typeface="Times New Roman" pitchFamily="18" charset="0"/>
              </a:rPr>
              <a:t>: </a:t>
            </a:r>
            <a:r>
              <a:rPr lang="el-GR" sz="2400" dirty="0">
                <a:cs typeface="Times New Roman" pitchFamily="18" charset="0"/>
              </a:rPr>
              <a:t>Κυνηγός, Θήραμα. Ένα χαρακτηριστικό του Κυνηγού μπορεί να είναι και το Όπλο του. Κάποιος άλλος θα έβλεπε σαν οντότητα και το Όπλο και θα μπορούσε να γράψει χαρακτηριστικά και για την οντότητα  αυτή.</a:t>
            </a:r>
            <a:br>
              <a:rPr lang="el-GR" sz="2400" dirty="0">
                <a:cs typeface="Times New Roman" pitchFamily="18" charset="0"/>
              </a:rPr>
            </a:br>
            <a:r>
              <a:rPr lang="el-GR" sz="2400" dirty="0">
                <a:cs typeface="Times New Roman" pitchFamily="18" charset="0"/>
              </a:rPr>
              <a:t> </a:t>
            </a:r>
            <a:br>
              <a:rPr lang="el-GR" sz="2400" dirty="0">
                <a:cs typeface="Times New Roman" pitchFamily="18" charset="0"/>
              </a:rPr>
            </a:br>
            <a:r>
              <a:rPr lang="el-GR" sz="2400" dirty="0">
                <a:cs typeface="Times New Roman" pitchFamily="18" charset="0"/>
              </a:rPr>
              <a:t>Το γνωστό δίλημμα παραμένει</a:t>
            </a:r>
            <a:r>
              <a:rPr lang="en-US" sz="2400" dirty="0">
                <a:cs typeface="Times New Roman" pitchFamily="18" charset="0"/>
              </a:rPr>
              <a:t>: </a:t>
            </a:r>
            <a:r>
              <a:rPr lang="el-GR" sz="2400" dirty="0">
                <a:cs typeface="Times New Roman" pitchFamily="18" charset="0"/>
              </a:rPr>
              <a:t>Τι είναι οντότητα και τι χαρακτηριστικό</a:t>
            </a:r>
            <a:r>
              <a:rPr lang="en-US" sz="2400" dirty="0">
                <a:cs typeface="Times New Roman" pitchFamily="18" charset="0"/>
              </a:rPr>
              <a:t>;</a:t>
            </a:r>
            <a:endParaRPr lang="el-GR" sz="2400" dirty="0"/>
          </a:p>
        </p:txBody>
      </p:sp>
      <p:pic>
        <p:nvPicPr>
          <p:cNvPr id="8" name="Picture 3" descr="gaitiskl3"/>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a:xfrm>
            <a:off x="5148064" y="4005064"/>
            <a:ext cx="2857500" cy="2247900"/>
          </a:xfrm>
          <a:prstGeom prst="rect">
            <a:avLst/>
          </a:prstGeom>
          <a:noFill/>
        </p:spPr>
      </p:pic>
      <p:sp>
        <p:nvSpPr>
          <p:cNvPr id="9" name="Text Box 4"/>
          <p:cNvSpPr txBox="1">
            <a:spLocks noChangeArrowheads="1"/>
          </p:cNvSpPr>
          <p:nvPr/>
        </p:nvSpPr>
        <p:spPr bwMode="auto">
          <a:xfrm>
            <a:off x="5278977" y="6165785"/>
            <a:ext cx="2160587" cy="462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b="1" dirty="0">
                <a:latin typeface="+mn-lt"/>
              </a:rPr>
              <a:t>Κυνηγός</a:t>
            </a:r>
          </a:p>
        </p:txBody>
      </p:sp>
      <p:sp>
        <p:nvSpPr>
          <p:cNvPr id="10" name="Text Box 5"/>
          <p:cNvSpPr txBox="1">
            <a:spLocks noChangeArrowheads="1"/>
          </p:cNvSpPr>
          <p:nvPr/>
        </p:nvSpPr>
        <p:spPr bwMode="auto">
          <a:xfrm>
            <a:off x="7956376" y="5422255"/>
            <a:ext cx="2016125" cy="462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b="1" dirty="0">
                <a:latin typeface="+mn-lt"/>
              </a:rPr>
              <a:t>θήραμα</a:t>
            </a:r>
          </a:p>
        </p:txBody>
      </p:sp>
      <p:sp>
        <p:nvSpPr>
          <p:cNvPr id="7" name="6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30</a:t>
            </a:fld>
            <a:endParaRPr lang="el-GR"/>
          </a:p>
        </p:txBody>
      </p:sp>
    </p:spTree>
    <p:extLst>
      <p:ext uri="{BB962C8B-B14F-4D97-AF65-F5344CB8AC3E}">
        <p14:creationId xmlns:p14="http://schemas.microsoft.com/office/powerpoint/2010/main" xmlns="" val="1541951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r>
              <a:rPr lang="el-GR" altLang="el-GR" sz="3600" b="1" dirty="0" smtClean="0">
                <a:solidFill>
                  <a:schemeClr val="tx1"/>
                </a:solidFill>
                <a:cs typeface="Tahoma" pitchFamily="34" charset="0"/>
              </a:rPr>
              <a:t>αφαίρεση –</a:t>
            </a:r>
            <a:r>
              <a:rPr lang="en-US" altLang="el-GR" sz="3600" b="1" dirty="0" smtClean="0">
                <a:solidFill>
                  <a:schemeClr val="tx1"/>
                </a:solidFill>
                <a:cs typeface="Tahoma" pitchFamily="34" charset="0"/>
              </a:rPr>
              <a:t>abstraction</a:t>
            </a:r>
            <a:r>
              <a:rPr lang="el-GR" altLang="el-GR" sz="3600" b="1" dirty="0" smtClean="0">
                <a:solidFill>
                  <a:schemeClr val="tx1"/>
                </a:solidFill>
                <a:cs typeface="Tahoma" pitchFamily="34" charset="0"/>
              </a:rPr>
              <a:t>- </a:t>
            </a:r>
          </a:p>
        </p:txBody>
      </p:sp>
      <p:sp>
        <p:nvSpPr>
          <p:cNvPr id="29699" name="Rectangle 3"/>
          <p:cNvSpPr>
            <a:spLocks noGrp="1" noChangeArrowheads="1"/>
          </p:cNvSpPr>
          <p:nvPr>
            <p:ph idx="1"/>
          </p:nvPr>
        </p:nvSpPr>
        <p:spPr/>
        <p:txBody>
          <a:bodyPr>
            <a:normAutofit/>
          </a:bodyPr>
          <a:lstStyle/>
          <a:p>
            <a:r>
              <a:rPr lang="el-GR" altLang="el-GR" sz="2400" dirty="0" smtClean="0">
                <a:cs typeface="Times New Roman" pitchFamily="18" charset="0"/>
              </a:rPr>
              <a:t>Όταν μελετάμε κάποιες οντότητες και αποφασίζουμε τον τύπο οντότητας που τις αντιπροσωπεύει χρησιμοποιούμε έναν τρόπο σκέψης που τον λέμε αφαίρεση (</a:t>
            </a:r>
            <a:r>
              <a:rPr lang="en-US" altLang="el-GR" sz="2400" dirty="0" smtClean="0">
                <a:cs typeface="Times New Roman" pitchFamily="18" charset="0"/>
              </a:rPr>
              <a:t>abstraction</a:t>
            </a:r>
            <a:r>
              <a:rPr lang="el-GR" altLang="el-GR" sz="2400" dirty="0" smtClean="0">
                <a:cs typeface="Times New Roman" pitchFamily="18" charset="0"/>
              </a:rPr>
              <a:t>)</a:t>
            </a:r>
          </a:p>
          <a:p>
            <a:r>
              <a:rPr lang="el-GR" altLang="el-GR" sz="2400" dirty="0" smtClean="0">
                <a:cs typeface="Times New Roman" pitchFamily="18" charset="0"/>
              </a:rPr>
              <a:t>Παράδειγμα</a:t>
            </a:r>
          </a:p>
          <a:p>
            <a:r>
              <a:rPr lang="el-GR" altLang="el-GR" sz="2400" dirty="0" smtClean="0">
                <a:cs typeface="Times New Roman" pitchFamily="18" charset="0"/>
              </a:rPr>
              <a:t>Σε πρώτο επίπεδο αφαίρεσης</a:t>
            </a:r>
            <a:r>
              <a:rPr lang="en-US" altLang="el-GR" sz="2400" dirty="0" smtClean="0">
                <a:cs typeface="Times New Roman" pitchFamily="18" charset="0"/>
              </a:rPr>
              <a:t>:</a:t>
            </a:r>
            <a:r>
              <a:rPr lang="el-GR" altLang="el-GR" sz="2400" dirty="0" smtClean="0">
                <a:cs typeface="Times New Roman" pitchFamily="18" charset="0"/>
              </a:rPr>
              <a:t> Μελετάμε τα στοιχεία των σπουδαστών μας, της Ειρήνης, της </a:t>
            </a:r>
            <a:r>
              <a:rPr lang="el-GR" altLang="el-GR" sz="2400" dirty="0" err="1" smtClean="0">
                <a:cs typeface="Times New Roman" pitchFamily="18" charset="0"/>
              </a:rPr>
              <a:t>Βίλμας</a:t>
            </a:r>
            <a:r>
              <a:rPr lang="el-GR" altLang="el-GR" sz="2400" dirty="0" smtClean="0">
                <a:cs typeface="Times New Roman" pitchFamily="18" charset="0"/>
              </a:rPr>
              <a:t>, του Γιάννη, του Κώστα. </a:t>
            </a:r>
            <a:endParaRPr lang="en-US" altLang="el-GR" sz="2400" dirty="0" smtClean="0">
              <a:cs typeface="Times New Roman" pitchFamily="18" charset="0"/>
            </a:endParaRPr>
          </a:p>
          <a:p>
            <a:r>
              <a:rPr lang="el-GR" altLang="el-GR" sz="2400" dirty="0" smtClean="0">
                <a:cs typeface="Times New Roman" pitchFamily="18" charset="0"/>
              </a:rPr>
              <a:t>Σε δεύτερο επίπεδο αφαίρεσης</a:t>
            </a:r>
            <a:r>
              <a:rPr lang="en-US" altLang="el-GR" sz="2400" dirty="0" smtClean="0">
                <a:cs typeface="Times New Roman" pitchFamily="18" charset="0"/>
              </a:rPr>
              <a:t>: </a:t>
            </a:r>
            <a:r>
              <a:rPr lang="el-GR" altLang="el-GR" sz="2400" dirty="0" smtClean="0">
                <a:cs typeface="Times New Roman" pitchFamily="18" charset="0"/>
              </a:rPr>
              <a:t>Κατασκευάζουμε τύπο οντότητας που το ονομάζουμε </a:t>
            </a:r>
            <a:r>
              <a:rPr lang="en-US" altLang="el-GR" sz="2400" dirty="0" smtClean="0">
                <a:cs typeface="Times New Roman" pitchFamily="18" charset="0"/>
              </a:rPr>
              <a:t>“STUDENT”</a:t>
            </a:r>
            <a:r>
              <a:rPr lang="el-GR" altLang="el-GR" sz="2400" dirty="0" smtClean="0">
                <a:cs typeface="Times New Roman" pitchFamily="18" charset="0"/>
              </a:rPr>
              <a:t> με χαρακτηριστικά </a:t>
            </a:r>
            <a:r>
              <a:rPr lang="en-US" altLang="el-GR" sz="2400" dirty="0" smtClean="0">
                <a:cs typeface="Times New Roman" pitchFamily="18" charset="0"/>
              </a:rPr>
              <a:t>Surname, Name, Address, Semester.</a:t>
            </a:r>
            <a:r>
              <a:rPr lang="el-GR" altLang="el-GR" sz="2400" dirty="0" smtClean="0">
                <a:cs typeface="Times New Roman" pitchFamily="18" charset="0"/>
              </a:rPr>
              <a:t> </a:t>
            </a:r>
            <a:endParaRPr lang="en-US" altLang="el-GR" sz="2400" dirty="0" smtClean="0">
              <a:cs typeface="Times New Roman" pitchFamily="18" charset="0"/>
            </a:endParaRPr>
          </a:p>
          <a:p>
            <a:endParaRPr lang="en-US" altLang="el-GR" sz="2400" dirty="0" smtClean="0">
              <a:solidFill>
                <a:srgbClr val="990033"/>
              </a:solidFill>
            </a:endParaRPr>
          </a:p>
          <a:p>
            <a:pPr>
              <a:buFont typeface="Monotype Sorts" charset="2"/>
              <a:buNone/>
            </a:pPr>
            <a:r>
              <a:rPr lang="en-US" altLang="el-GR" sz="2400" dirty="0" smtClean="0">
                <a:solidFill>
                  <a:srgbClr val="990033"/>
                </a:solidFill>
              </a:rPr>
              <a:t> </a:t>
            </a:r>
            <a:endParaRPr lang="el-GR" altLang="el-GR" sz="2400" dirty="0" smtClean="0">
              <a:solidFill>
                <a:srgbClr val="990033"/>
              </a:solidFill>
            </a:endParaRP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31</a:t>
            </a:fld>
            <a:endParaRPr lang="el-GR"/>
          </a:p>
        </p:txBody>
      </p:sp>
    </p:spTree>
    <p:extLst>
      <p:ext uri="{BB962C8B-B14F-4D97-AF65-F5344CB8AC3E}">
        <p14:creationId xmlns:p14="http://schemas.microsoft.com/office/powerpoint/2010/main" xmlns="" val="2767907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568952" cy="1440160"/>
          </a:xfrm>
        </p:spPr>
        <p:txBody>
          <a:bodyPr>
            <a:normAutofit/>
          </a:bodyPr>
          <a:lstStyle/>
          <a:p>
            <a:r>
              <a:rPr lang="el-GR" dirty="0" smtClean="0">
                <a:solidFill>
                  <a:schemeClr val="accent4"/>
                </a:solidFill>
              </a:rPr>
              <a:t> Συστηματική προσέγγιση στην </a:t>
            </a:r>
            <a:br>
              <a:rPr lang="el-GR" dirty="0" smtClean="0">
                <a:solidFill>
                  <a:schemeClr val="accent4"/>
                </a:solidFill>
              </a:rPr>
            </a:br>
            <a:r>
              <a:rPr lang="el-GR" dirty="0" smtClean="0">
                <a:solidFill>
                  <a:schemeClr val="accent4"/>
                </a:solidFill>
              </a:rPr>
              <a:t>εννοιολογικής σχεδίαση</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32</a:t>
            </a:fld>
            <a:endParaRPr lang="el-GR"/>
          </a:p>
        </p:txBody>
      </p:sp>
      <p:sp>
        <p:nvSpPr>
          <p:cNvPr id="3" name="Rectangle 2"/>
          <p:cNvSpPr/>
          <p:nvPr/>
        </p:nvSpPr>
        <p:spPr>
          <a:xfrm>
            <a:off x="0" y="1484784"/>
            <a:ext cx="9144000" cy="4585871"/>
          </a:xfrm>
          <a:prstGeom prst="rect">
            <a:avLst/>
          </a:prstGeom>
        </p:spPr>
        <p:txBody>
          <a:bodyPr wrap="square">
            <a:spAutoFit/>
          </a:bodyPr>
          <a:lstStyle/>
          <a:p>
            <a:r>
              <a:rPr lang="en-US" altLang="el-GR" sz="2000" b="1" dirty="0" smtClean="0">
                <a:solidFill>
                  <a:schemeClr val="accent4"/>
                </a:solidFill>
                <a:cs typeface="Arial" charset="0"/>
              </a:rPr>
              <a:t>             </a:t>
            </a:r>
            <a:r>
              <a:rPr lang="el-GR" altLang="el-GR" sz="2000" b="1" dirty="0" smtClean="0">
                <a:solidFill>
                  <a:schemeClr val="accent4"/>
                </a:solidFill>
                <a:cs typeface="Arial" charset="0"/>
              </a:rPr>
              <a:t>Πρέπει να κατανοήσετε με τη βοήθεια των παραδειγμάτων τις παρακάτω έννοιες</a:t>
            </a:r>
            <a:r>
              <a:rPr lang="en-US" altLang="el-GR" sz="2000" b="1" dirty="0" smtClean="0">
                <a:solidFill>
                  <a:schemeClr val="accent4"/>
                </a:solidFill>
                <a:cs typeface="Arial" charset="0"/>
              </a:rPr>
              <a:t>:</a:t>
            </a:r>
            <a:endParaRPr lang="en-US" altLang="el-GR" sz="2000" b="1" dirty="0">
              <a:solidFill>
                <a:schemeClr val="accent4"/>
              </a:solidFill>
              <a:cs typeface="Arial" charset="0"/>
            </a:endParaRPr>
          </a:p>
          <a:p>
            <a:pPr marL="814388" indent="-457200">
              <a:buAutoNum type="arabicParenR"/>
            </a:pPr>
            <a:r>
              <a:rPr lang="el-GR" altLang="el-GR" sz="2000" dirty="0" smtClean="0">
                <a:cs typeface="Arial" charset="0"/>
              </a:rPr>
              <a:t>Οντότητα (και τύπος)</a:t>
            </a:r>
            <a:r>
              <a:rPr lang="en-US" altLang="el-GR" sz="2000" dirty="0" smtClean="0">
                <a:cs typeface="Arial" charset="0"/>
              </a:rPr>
              <a:t>, 2) </a:t>
            </a:r>
            <a:r>
              <a:rPr lang="el-GR" altLang="el-GR" sz="2000" dirty="0" smtClean="0">
                <a:cs typeface="Arial" charset="0"/>
              </a:rPr>
              <a:t>Συσχέτιση οντοτήτων</a:t>
            </a:r>
            <a:r>
              <a:rPr lang="en-US" altLang="el-GR" sz="2000" dirty="0" smtClean="0">
                <a:cs typeface="Arial" charset="0"/>
              </a:rPr>
              <a:t>, 3) B</a:t>
            </a:r>
            <a:r>
              <a:rPr lang="el-GR" altLang="el-GR" sz="2000" dirty="0" smtClean="0">
                <a:cs typeface="Arial" charset="0"/>
              </a:rPr>
              <a:t>αθμός μιας </a:t>
            </a:r>
            <a:r>
              <a:rPr lang="el-GR" altLang="el-GR" sz="2000" dirty="0">
                <a:cs typeface="Arial" charset="0"/>
              </a:rPr>
              <a:t>συσχέτισης </a:t>
            </a:r>
            <a:r>
              <a:rPr lang="el-GR" altLang="el-GR" sz="2000" dirty="0" smtClean="0">
                <a:cs typeface="Arial" charset="0"/>
              </a:rPr>
              <a:t>ονομάζεται </a:t>
            </a:r>
            <a:r>
              <a:rPr lang="el-GR" altLang="el-GR" sz="2000" dirty="0">
                <a:cs typeface="Arial" charset="0"/>
              </a:rPr>
              <a:t>ο αριθμός των οντοτήτων που συνδέει η </a:t>
            </a:r>
            <a:r>
              <a:rPr lang="el-GR" altLang="el-GR" sz="2000" dirty="0" smtClean="0">
                <a:cs typeface="Arial" charset="0"/>
              </a:rPr>
              <a:t>συσχέτιση, 4) Οι </a:t>
            </a:r>
            <a:r>
              <a:rPr lang="el-GR" altLang="el-GR" sz="2000" dirty="0">
                <a:cs typeface="Arial" charset="0"/>
              </a:rPr>
              <a:t>δυαδικές </a:t>
            </a:r>
            <a:r>
              <a:rPr lang="el-GR" altLang="el-GR" sz="2000" dirty="0" smtClean="0">
                <a:cs typeface="Arial" charset="0"/>
              </a:rPr>
              <a:t>συσχετίσεις (δηλαδή </a:t>
            </a:r>
            <a:r>
              <a:rPr lang="el-GR" altLang="el-GR" sz="2000" dirty="0">
                <a:cs typeface="Arial" charset="0"/>
              </a:rPr>
              <a:t>συσχετίσεις </a:t>
            </a:r>
            <a:r>
              <a:rPr lang="el-GR" altLang="el-GR" sz="2000" dirty="0" smtClean="0">
                <a:cs typeface="Arial" charset="0"/>
              </a:rPr>
              <a:t>μεταξύ </a:t>
            </a:r>
            <a:r>
              <a:rPr lang="el-GR" altLang="el-GR" sz="2000" dirty="0">
                <a:cs typeface="Arial" charset="0"/>
              </a:rPr>
              <a:t>δύο </a:t>
            </a:r>
            <a:r>
              <a:rPr lang="el-GR" altLang="el-GR" sz="2000" dirty="0" smtClean="0">
                <a:cs typeface="Arial" charset="0"/>
              </a:rPr>
              <a:t>οντοτήτων) αρκούν </a:t>
            </a:r>
            <a:r>
              <a:rPr lang="el-GR" altLang="el-GR" sz="2000" dirty="0">
                <a:cs typeface="Arial" charset="0"/>
              </a:rPr>
              <a:t>για </a:t>
            </a:r>
            <a:r>
              <a:rPr lang="el-GR" altLang="el-GR" sz="2000" dirty="0" smtClean="0">
                <a:cs typeface="Arial" charset="0"/>
              </a:rPr>
              <a:t>πολλές εφαρμογές, αλλά υπάρχουν </a:t>
            </a:r>
            <a:r>
              <a:rPr lang="el-GR" altLang="el-GR" sz="2000" dirty="0">
                <a:cs typeface="Arial" charset="0"/>
              </a:rPr>
              <a:t>περιπτώσεις όπου τρεις ή περισσότερες οντότητες  πρέπει να συνδεθούν με μια </a:t>
            </a:r>
            <a:r>
              <a:rPr lang="el-GR" altLang="el-GR" sz="2000" dirty="0" smtClean="0">
                <a:cs typeface="Arial" charset="0"/>
              </a:rPr>
              <a:t>συσχέτιση, 5) Χαρακτηριστικά οντοτήτων και συσχετίσεων, δηλαδή ποιά στοιχεία καταχωρίζουμε για οντότητες και συσχετίσεις, 6) Δυαδικές συσχετίσεις έχουμε</a:t>
            </a:r>
            <a:r>
              <a:rPr lang="en-US" altLang="el-GR" sz="2000" dirty="0" smtClean="0">
                <a:cs typeface="Arial" charset="0"/>
              </a:rPr>
              <a:t>:</a:t>
            </a:r>
            <a:r>
              <a:rPr lang="el-GR" altLang="el-GR" sz="2000" dirty="0" smtClean="0">
                <a:cs typeface="Arial" charset="0"/>
              </a:rPr>
              <a:t> </a:t>
            </a:r>
          </a:p>
          <a:p>
            <a:pPr marL="814388" indent="-457200"/>
            <a:r>
              <a:rPr lang="el-GR" altLang="el-GR" sz="2000" dirty="0" smtClean="0">
                <a:cs typeface="Arial" charset="0"/>
              </a:rPr>
              <a:t>      Ένα-προς-ένα, ένα-προς-πολλά, πολλά-προς-ένα, πολλά-προς-πολλά.</a:t>
            </a:r>
          </a:p>
          <a:p>
            <a:pPr marL="814388" indent="-457200">
              <a:buAutoNum type="arabicParenR"/>
            </a:pPr>
            <a:endParaRPr lang="el-GR" altLang="el-GR" sz="2400" dirty="0" smtClean="0">
              <a:cs typeface="Arial" charset="0"/>
            </a:endParaRPr>
          </a:p>
          <a:p>
            <a:pPr marL="814388" indent="-457200">
              <a:buAutoNum type="arabicParenR"/>
            </a:pPr>
            <a:endParaRPr lang="el-GR" altLang="el-GR" sz="2400" dirty="0" smtClean="0">
              <a:cs typeface="Arial" charset="0"/>
            </a:endParaRPr>
          </a:p>
          <a:p>
            <a:pPr marL="814388" indent="-457200">
              <a:buAutoNum type="arabicParenR"/>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3523510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7544" y="116632"/>
            <a:ext cx="8229600" cy="1368152"/>
          </a:xfrm>
          <a:noFill/>
        </p:spPr>
        <p:txBody>
          <a:bodyPr>
            <a:noAutofit/>
          </a:bodyPr>
          <a:lstStyle/>
          <a:p>
            <a:r>
              <a:rPr lang="el-GR" altLang="el-GR" sz="2800" b="1" dirty="0" smtClean="0">
                <a:solidFill>
                  <a:schemeClr val="tx1"/>
                </a:solidFill>
                <a:cs typeface="Tahoma" pitchFamily="34" charset="0"/>
              </a:rPr>
              <a:t>Εννοιολογική σχεδίαση βάσεων δεδομένων – </a:t>
            </a:r>
            <a:br>
              <a:rPr lang="el-GR" altLang="el-GR" sz="2800" b="1" dirty="0" smtClean="0">
                <a:solidFill>
                  <a:schemeClr val="tx1"/>
                </a:solidFill>
                <a:cs typeface="Tahoma" pitchFamily="34" charset="0"/>
              </a:rPr>
            </a:br>
            <a:r>
              <a:rPr lang="el-GR" altLang="el-GR" sz="2800" b="1" dirty="0" smtClean="0">
                <a:solidFill>
                  <a:schemeClr val="tx1"/>
                </a:solidFill>
                <a:cs typeface="Tahoma" pitchFamily="34" charset="0"/>
              </a:rPr>
              <a:t>Μία συστηματική προσέγγιση στη σχεδίαση του μοντέλου οντοτήτων συσχετίσεων</a:t>
            </a:r>
          </a:p>
        </p:txBody>
      </p:sp>
      <p:sp>
        <p:nvSpPr>
          <p:cNvPr id="2" name="Content Placeholder 1"/>
          <p:cNvSpPr>
            <a:spLocks noGrp="1"/>
          </p:cNvSpPr>
          <p:nvPr>
            <p:ph idx="1"/>
          </p:nvPr>
        </p:nvSpPr>
        <p:spPr>
          <a:xfrm>
            <a:off x="457200" y="1700808"/>
            <a:ext cx="8229600" cy="4536504"/>
          </a:xfrm>
        </p:spPr>
        <p:txBody>
          <a:bodyPr>
            <a:normAutofit/>
          </a:bodyPr>
          <a:lstStyle/>
          <a:p>
            <a:pPr marL="0" indent="0">
              <a:buNone/>
              <a:defRPr/>
            </a:pPr>
            <a:r>
              <a:rPr lang="el-GR" sz="2400" dirty="0" smtClean="0">
                <a:cs typeface="Times New Roman" pitchFamily="18" charset="0"/>
              </a:rPr>
              <a:t>Η </a:t>
            </a:r>
            <a:r>
              <a:rPr lang="el-GR" sz="2400" dirty="0">
                <a:cs typeface="Times New Roman" pitchFamily="18" charset="0"/>
              </a:rPr>
              <a:t>βάση δεδομένων αναπαριστά κάποια στοιχεία του «πραγματικού» κόσμου. Τα δεδομένα που αποθηκεύονται στη βάση είναι γνωστά, «αναγνωρίσιμα» γεγονότα -</a:t>
            </a:r>
            <a:r>
              <a:rPr lang="en-US" sz="2400" dirty="0">
                <a:cs typeface="Times New Roman" pitchFamily="18" charset="0"/>
              </a:rPr>
              <a:t>events</a:t>
            </a:r>
            <a:r>
              <a:rPr lang="el-GR" sz="2400" dirty="0">
                <a:cs typeface="Times New Roman" pitchFamily="18" charset="0"/>
              </a:rPr>
              <a:t>, </a:t>
            </a:r>
            <a:r>
              <a:rPr lang="en-US" sz="2400" dirty="0">
                <a:cs typeface="Times New Roman" pitchFamily="18" charset="0"/>
              </a:rPr>
              <a:t>facts</a:t>
            </a:r>
            <a:r>
              <a:rPr lang="el-GR" sz="2400" dirty="0">
                <a:cs typeface="Times New Roman" pitchFamily="18" charset="0"/>
              </a:rPr>
              <a:t>-. Τα δεδομένα αυτά</a:t>
            </a:r>
            <a:r>
              <a:rPr lang="en-US" sz="2400" dirty="0">
                <a:cs typeface="Times New Roman" pitchFamily="18" charset="0"/>
              </a:rPr>
              <a:t> </a:t>
            </a:r>
            <a:r>
              <a:rPr lang="el-GR" sz="2400" dirty="0">
                <a:cs typeface="Times New Roman" pitchFamily="18" charset="0"/>
              </a:rPr>
              <a:t>καταγράφονται στη βάση επειδή τα θεωρούμε σημαντικά. </a:t>
            </a:r>
            <a:endParaRPr lang="el-GR" sz="2400" dirty="0" smtClean="0">
              <a:cs typeface="Times New Roman" pitchFamily="18" charset="0"/>
            </a:endParaRPr>
          </a:p>
          <a:p>
            <a:pPr marL="0" indent="0">
              <a:buNone/>
              <a:defRPr/>
            </a:pPr>
            <a:r>
              <a:rPr lang="el-GR" sz="2400" dirty="0" smtClean="0">
                <a:cs typeface="Times New Roman" pitchFamily="18" charset="0"/>
              </a:rPr>
              <a:t>Επομένως </a:t>
            </a:r>
            <a:r>
              <a:rPr lang="el-GR" sz="2400" dirty="0">
                <a:cs typeface="Times New Roman" pitchFamily="18" charset="0"/>
              </a:rPr>
              <a:t>πριν σχεδιάσουμε το ΜΟΣ γράφουμε</a:t>
            </a:r>
            <a:r>
              <a:rPr lang="en-US" sz="2400" dirty="0">
                <a:cs typeface="Times New Roman" pitchFamily="18" charset="0"/>
              </a:rPr>
              <a:t>:</a:t>
            </a:r>
            <a:r>
              <a:rPr lang="el-GR" sz="2400" dirty="0">
                <a:cs typeface="Times New Roman" pitchFamily="18" charset="0"/>
              </a:rPr>
              <a:t> </a:t>
            </a:r>
          </a:p>
          <a:p>
            <a:pPr marL="457200" indent="-457200">
              <a:buFont typeface="+mj-lt"/>
              <a:buAutoNum type="arabicPeriod"/>
              <a:defRPr/>
            </a:pPr>
            <a:r>
              <a:rPr lang="el-GR" sz="2400" dirty="0" smtClean="0">
                <a:cs typeface="Times New Roman" pitchFamily="18" charset="0"/>
              </a:rPr>
              <a:t>τα </a:t>
            </a:r>
            <a:r>
              <a:rPr lang="el-GR" sz="2400" dirty="0">
                <a:cs typeface="Times New Roman" pitchFamily="18" charset="0"/>
              </a:rPr>
              <a:t>χαρακτηριστικά των </a:t>
            </a:r>
            <a:r>
              <a:rPr lang="el-GR" sz="2400" dirty="0" smtClean="0">
                <a:cs typeface="Times New Roman" pitchFamily="18" charset="0"/>
              </a:rPr>
              <a:t>(τύπων) οντοτήτων </a:t>
            </a:r>
            <a:endParaRPr lang="el-GR" sz="2400" dirty="0">
              <a:cs typeface="Times New Roman" pitchFamily="18" charset="0"/>
            </a:endParaRPr>
          </a:p>
          <a:p>
            <a:pPr marL="457200" indent="-457200">
              <a:buFont typeface="+mj-lt"/>
              <a:buAutoNum type="arabicPeriod"/>
              <a:defRPr/>
            </a:pPr>
            <a:r>
              <a:rPr lang="el-GR" sz="2400" dirty="0" smtClean="0">
                <a:cs typeface="Times New Roman" pitchFamily="18" charset="0"/>
              </a:rPr>
              <a:t>τα </a:t>
            </a:r>
            <a:r>
              <a:rPr lang="el-GR" sz="2400" dirty="0">
                <a:cs typeface="Times New Roman" pitchFamily="18" charset="0"/>
              </a:rPr>
              <a:t>γεγονότα στα οποία εμπλέκονται οι συγκεκριμένες οντότητες.</a:t>
            </a:r>
          </a:p>
          <a:p>
            <a:pPr marL="0" indent="0">
              <a:buNone/>
              <a:defRPr/>
            </a:pPr>
            <a:r>
              <a:rPr lang="el-GR" sz="2400" dirty="0" smtClean="0">
                <a:cs typeface="Times New Roman" pitchFamily="18" charset="0"/>
              </a:rPr>
              <a:t>Ακολουθούν </a:t>
            </a:r>
            <a:r>
              <a:rPr lang="el-GR" sz="2400" dirty="0">
                <a:cs typeface="Times New Roman" pitchFamily="18" charset="0"/>
              </a:rPr>
              <a:t>παραδείγματα</a:t>
            </a:r>
            <a:r>
              <a:rPr lang="el-GR" sz="2400" dirty="0" smtClean="0">
                <a:cs typeface="Times New Roman" pitchFamily="18" charset="0"/>
              </a:rPr>
              <a:t>.</a:t>
            </a:r>
            <a:endParaRPr lang="el-GR" dirty="0"/>
          </a:p>
        </p:txBody>
      </p:sp>
      <p:sp>
        <p:nvSpPr>
          <p:cNvPr id="30723" name="Rectangle 4"/>
          <p:cNvSpPr>
            <a:spLocks noChangeArrowheads="1"/>
          </p:cNvSpPr>
          <p:nvPr/>
        </p:nvSpPr>
        <p:spPr bwMode="auto">
          <a:xfrm>
            <a:off x="3814763" y="24288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33</a:t>
            </a:fld>
            <a:endParaRPr lang="el-GR"/>
          </a:p>
        </p:txBody>
      </p:sp>
    </p:spTree>
    <p:extLst>
      <p:ext uri="{BB962C8B-B14F-4D97-AF65-F5344CB8AC3E}">
        <p14:creationId xmlns:p14="http://schemas.microsoft.com/office/powerpoint/2010/main" xmlns="" val="1737600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p:spPr>
        <p:txBody>
          <a:bodyPr>
            <a:noAutofit/>
          </a:bodyPr>
          <a:lstStyle/>
          <a:p>
            <a:r>
              <a:rPr lang="el-GR" altLang="el-GR" sz="3200" b="1" dirty="0" smtClean="0">
                <a:solidFill>
                  <a:schemeClr val="tx1"/>
                </a:solidFill>
                <a:cs typeface="Tahoma" pitchFamily="34" charset="0"/>
              </a:rPr>
              <a:t>Παραδείγματα Χαρακτηριστικών Οντοτήτων – Συσχετίσεων οντοτήτων</a:t>
            </a:r>
          </a:p>
        </p:txBody>
      </p:sp>
      <p:sp>
        <p:nvSpPr>
          <p:cNvPr id="2" name="Content Placeholder 1"/>
          <p:cNvSpPr>
            <a:spLocks noGrp="1"/>
          </p:cNvSpPr>
          <p:nvPr>
            <p:ph idx="1"/>
          </p:nvPr>
        </p:nvSpPr>
        <p:spPr/>
        <p:txBody>
          <a:bodyPr>
            <a:normAutofit/>
          </a:bodyPr>
          <a:lstStyle/>
          <a:p>
            <a:pPr marL="514350" indent="-514350">
              <a:spcBef>
                <a:spcPct val="50000"/>
              </a:spcBef>
              <a:buFont typeface="+mj-lt"/>
              <a:buAutoNum type="arabicPeriod"/>
            </a:pPr>
            <a:r>
              <a:rPr lang="el-GR" altLang="el-GR" sz="2400" dirty="0" smtClean="0">
                <a:cs typeface="Arial" charset="0"/>
              </a:rPr>
              <a:t>Ο </a:t>
            </a:r>
            <a:r>
              <a:rPr lang="el-GR" altLang="el-GR" sz="2400" dirty="0">
                <a:cs typeface="Arial" charset="0"/>
              </a:rPr>
              <a:t>Σπουδαστής Κυριακόπουλος  Νικηφόρος έχει ένα επώνυμο (= Κυριακόπουλος), ένα όνομα (=Νικηφόρος), ένα </a:t>
            </a:r>
            <a:r>
              <a:rPr lang="el-GR" altLang="el-GR" sz="2400" u="sng" dirty="0">
                <a:cs typeface="Arial" charset="0"/>
              </a:rPr>
              <a:t>μοναδικό</a:t>
            </a:r>
            <a:r>
              <a:rPr lang="el-GR" altLang="el-GR" sz="2400" dirty="0">
                <a:cs typeface="Arial" charset="0"/>
              </a:rPr>
              <a:t> αριθμό μητρώου (=213).</a:t>
            </a:r>
          </a:p>
          <a:p>
            <a:pPr marL="514350" indent="-514350">
              <a:spcBef>
                <a:spcPct val="50000"/>
              </a:spcBef>
              <a:buFont typeface="+mj-lt"/>
              <a:buAutoNum type="arabicPeriod"/>
            </a:pPr>
            <a:r>
              <a:rPr lang="el-GR" altLang="el-GR" sz="2400" dirty="0" smtClean="0">
                <a:cs typeface="Arial" charset="0"/>
              </a:rPr>
              <a:t>Ο </a:t>
            </a:r>
            <a:r>
              <a:rPr lang="el-GR" altLang="el-GR" sz="2400" dirty="0">
                <a:cs typeface="Arial" charset="0"/>
              </a:rPr>
              <a:t>Σπουδαστής Παπαπέτρου Νικόλαος ανήκει σε ένα ακριβώς Εξάμηνο (= Β)</a:t>
            </a:r>
          </a:p>
          <a:p>
            <a:pPr marL="514350" indent="-514350">
              <a:spcBef>
                <a:spcPct val="50000"/>
              </a:spcBef>
              <a:buFont typeface="+mj-lt"/>
              <a:buAutoNum type="arabicPeriod"/>
            </a:pPr>
            <a:r>
              <a:rPr lang="el-GR" altLang="el-GR" sz="2400" dirty="0" smtClean="0">
                <a:cs typeface="Arial" charset="0"/>
              </a:rPr>
              <a:t>Η </a:t>
            </a:r>
            <a:r>
              <a:rPr lang="el-GR" altLang="el-GR" sz="2400" dirty="0">
                <a:cs typeface="Arial" charset="0"/>
              </a:rPr>
              <a:t>Σπουδάστρια Αποστόλου Ζωή έχει μία διεύθυνση (= Μάρκου Μπότσαρη 14)</a:t>
            </a:r>
          </a:p>
          <a:p>
            <a:pPr marL="514350" indent="-514350">
              <a:spcBef>
                <a:spcPct val="50000"/>
              </a:spcBef>
              <a:buFont typeface="+mj-lt"/>
              <a:buAutoNum type="arabicPeriod"/>
            </a:pPr>
            <a:r>
              <a:rPr lang="el-GR" altLang="el-GR" sz="2400" dirty="0" smtClean="0">
                <a:cs typeface="Arial" charset="0"/>
              </a:rPr>
              <a:t>Ο </a:t>
            </a:r>
            <a:r>
              <a:rPr lang="el-GR" altLang="el-GR" sz="2400" dirty="0">
                <a:cs typeface="Arial" charset="0"/>
              </a:rPr>
              <a:t>Καθηγητής </a:t>
            </a:r>
            <a:r>
              <a:rPr lang="en-US" altLang="el-GR" sz="2400" dirty="0">
                <a:cs typeface="Arial" charset="0"/>
              </a:rPr>
              <a:t>Ullman Jeffrey</a:t>
            </a:r>
            <a:r>
              <a:rPr lang="el-GR" altLang="el-GR" sz="2400" dirty="0">
                <a:cs typeface="Arial" charset="0"/>
              </a:rPr>
              <a:t> διδάσκει τα μαθήματα «Βάσεις Ι», «Βάσεις ΙΙ</a:t>
            </a:r>
            <a:r>
              <a:rPr lang="el-GR" altLang="el-GR" sz="2400" dirty="0" smtClean="0">
                <a:cs typeface="Arial" charset="0"/>
              </a:rPr>
              <a:t>».</a:t>
            </a:r>
            <a:endParaRPr lang="el-GR" sz="2400" dirty="0"/>
          </a:p>
        </p:txBody>
      </p:sp>
      <p:sp>
        <p:nvSpPr>
          <p:cNvPr id="31747" name="Rectangle 3"/>
          <p:cNvSpPr>
            <a:spLocks noChangeArrowheads="1"/>
          </p:cNvSpPr>
          <p:nvPr/>
        </p:nvSpPr>
        <p:spPr bwMode="auto">
          <a:xfrm>
            <a:off x="3814763" y="24288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34</a:t>
            </a:fld>
            <a:endParaRPr lang="el-GR"/>
          </a:p>
        </p:txBody>
      </p:sp>
    </p:spTree>
    <p:extLst>
      <p:ext uri="{BB962C8B-B14F-4D97-AF65-F5344CB8AC3E}">
        <p14:creationId xmlns:p14="http://schemas.microsoft.com/office/powerpoint/2010/main" xmlns="" val="9214583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r>
              <a:rPr lang="el-GR" altLang="el-GR" sz="2400" smtClean="0">
                <a:latin typeface="Arial" charset="0"/>
                <a:cs typeface="Arial" charset="0"/>
              </a:rPr>
              <a:t/>
            </a:r>
            <a:br>
              <a:rPr lang="el-GR" altLang="el-GR" sz="2400" smtClean="0">
                <a:latin typeface="Arial" charset="0"/>
                <a:cs typeface="Arial" charset="0"/>
              </a:rPr>
            </a:br>
            <a:endParaRPr lang="el-GR" altLang="el-GR" sz="2400" smtClean="0">
              <a:solidFill>
                <a:srgbClr val="990033"/>
              </a:solidFill>
            </a:endParaRPr>
          </a:p>
        </p:txBody>
      </p:sp>
      <p:sp>
        <p:nvSpPr>
          <p:cNvPr id="2" name="Content Placeholder 1"/>
          <p:cNvSpPr>
            <a:spLocks noGrp="1"/>
          </p:cNvSpPr>
          <p:nvPr>
            <p:ph idx="1"/>
          </p:nvPr>
        </p:nvSpPr>
        <p:spPr/>
        <p:txBody>
          <a:bodyPr>
            <a:normAutofit/>
          </a:bodyPr>
          <a:lstStyle/>
          <a:p>
            <a:pPr>
              <a:spcBef>
                <a:spcPct val="50000"/>
              </a:spcBef>
              <a:defRPr/>
            </a:pPr>
            <a:r>
              <a:rPr lang="el-GR" sz="2400" dirty="0">
                <a:cs typeface="Times New Roman" pitchFamily="18" charset="0"/>
              </a:rPr>
              <a:t>Οντότητες είναι ο Σπουδαστής Κυριακόπουλος, ο Σπουδαστής Παπαπέτρου, η σπουδάστρια Αποστόλου, ο  καθηγητής </a:t>
            </a:r>
            <a:r>
              <a:rPr lang="en-US" sz="2400" dirty="0">
                <a:cs typeface="Times New Roman" pitchFamily="18" charset="0"/>
              </a:rPr>
              <a:t>Ullman</a:t>
            </a:r>
            <a:r>
              <a:rPr lang="el-GR" sz="2400" dirty="0">
                <a:cs typeface="Times New Roman" pitchFamily="18" charset="0"/>
              </a:rPr>
              <a:t>,</a:t>
            </a:r>
            <a:r>
              <a:rPr lang="en-US" sz="2400" dirty="0">
                <a:cs typeface="Times New Roman" pitchFamily="18" charset="0"/>
              </a:rPr>
              <a:t> </a:t>
            </a:r>
            <a:r>
              <a:rPr lang="el-GR" sz="2400" dirty="0">
                <a:cs typeface="Times New Roman" pitchFamily="18" charset="0"/>
              </a:rPr>
              <a:t>τα μαθήματα «Βάσεις Ι», «Βάσεις ΙΙ». </a:t>
            </a:r>
            <a:r>
              <a:rPr lang="en-US" sz="2400" dirty="0">
                <a:cs typeface="Times New Roman" pitchFamily="18" charset="0"/>
              </a:rPr>
              <a:t> </a:t>
            </a:r>
          </a:p>
          <a:p>
            <a:pPr>
              <a:spcBef>
                <a:spcPct val="50000"/>
              </a:spcBef>
              <a:defRPr/>
            </a:pPr>
            <a:r>
              <a:rPr lang="el-GR" sz="2400" dirty="0">
                <a:cs typeface="Times New Roman" pitchFamily="18" charset="0"/>
              </a:rPr>
              <a:t>Χαρακτηριστικά </a:t>
            </a:r>
            <a:r>
              <a:rPr lang="el-GR" sz="2400" dirty="0" smtClean="0">
                <a:cs typeface="Times New Roman" pitchFamily="18" charset="0"/>
              </a:rPr>
              <a:t>του τύπου οντότητας Σπουδαστής είναι </a:t>
            </a:r>
            <a:r>
              <a:rPr lang="el-GR" sz="2400" dirty="0">
                <a:cs typeface="Times New Roman" pitchFamily="18" charset="0"/>
              </a:rPr>
              <a:t>το επώνυμο, το όνομα, ο αριθμός μητρώου, το Εξάμηνο, η διεύθυνση.</a:t>
            </a:r>
          </a:p>
          <a:p>
            <a:pPr>
              <a:spcBef>
                <a:spcPct val="50000"/>
              </a:spcBef>
              <a:defRPr/>
            </a:pPr>
            <a:r>
              <a:rPr lang="el-GR" sz="2400" dirty="0">
                <a:cs typeface="Times New Roman" pitchFamily="18" charset="0"/>
              </a:rPr>
              <a:t>Βλέπουμε ότι όταν γράφουμε </a:t>
            </a:r>
            <a:r>
              <a:rPr lang="el-GR" sz="2400" dirty="0" smtClean="0">
                <a:cs typeface="Times New Roman" pitchFamily="18" charset="0"/>
              </a:rPr>
              <a:t>τους τύπους Οντότητας </a:t>
            </a:r>
            <a:r>
              <a:rPr lang="el-GR" sz="2400" dirty="0">
                <a:cs typeface="Times New Roman" pitchFamily="18" charset="0"/>
              </a:rPr>
              <a:t>και τα Χαρακτηριστικά </a:t>
            </a:r>
            <a:r>
              <a:rPr lang="el-GR" sz="2400" dirty="0" smtClean="0">
                <a:cs typeface="Times New Roman" pitchFamily="18" charset="0"/>
              </a:rPr>
              <a:t>τους χρησιμοποιούμε </a:t>
            </a:r>
            <a:r>
              <a:rPr lang="el-GR" sz="2400" u="sng" dirty="0">
                <a:cs typeface="Times New Roman" pitchFamily="18" charset="0"/>
              </a:rPr>
              <a:t>ουσιαστικά</a:t>
            </a:r>
            <a:r>
              <a:rPr lang="el-GR" sz="2400" dirty="0">
                <a:cs typeface="Times New Roman" pitchFamily="18" charset="0"/>
              </a:rPr>
              <a:t>.</a:t>
            </a:r>
          </a:p>
          <a:p>
            <a:pPr>
              <a:spcBef>
                <a:spcPct val="50000"/>
              </a:spcBef>
              <a:defRPr/>
            </a:pPr>
            <a:r>
              <a:rPr lang="el-GR" sz="2400" dirty="0">
                <a:cs typeface="Times New Roman" pitchFamily="18" charset="0"/>
              </a:rPr>
              <a:t>Το </a:t>
            </a:r>
            <a:r>
              <a:rPr lang="el-GR" sz="2400" u="sng" dirty="0">
                <a:cs typeface="Times New Roman" pitchFamily="18" charset="0"/>
              </a:rPr>
              <a:t>μοναδικό</a:t>
            </a:r>
            <a:r>
              <a:rPr lang="el-GR" sz="2400" dirty="0">
                <a:cs typeface="Times New Roman" pitchFamily="18" charset="0"/>
              </a:rPr>
              <a:t> Χαρακτηριστικό «αριθμός μητρώου» είναι κλειδί </a:t>
            </a:r>
            <a:r>
              <a:rPr lang="el-GR" sz="2400" dirty="0" smtClean="0">
                <a:cs typeface="Times New Roman" pitchFamily="18" charset="0"/>
              </a:rPr>
              <a:t>του τύπου οντότητας </a:t>
            </a:r>
            <a:r>
              <a:rPr lang="el-GR" sz="2400" dirty="0">
                <a:cs typeface="Times New Roman" pitchFamily="18" charset="0"/>
              </a:rPr>
              <a:t>Σπουδαστής</a:t>
            </a:r>
          </a:p>
          <a:p>
            <a:pPr>
              <a:spcBef>
                <a:spcPct val="50000"/>
              </a:spcBef>
              <a:defRPr/>
            </a:pPr>
            <a:r>
              <a:rPr lang="el-GR" sz="2400" dirty="0">
                <a:cs typeface="Times New Roman" pitchFamily="18" charset="0"/>
              </a:rPr>
              <a:t>Για τη </a:t>
            </a:r>
            <a:r>
              <a:rPr lang="el-GR" sz="2400" dirty="0" smtClean="0">
                <a:cs typeface="Times New Roman" pitchFamily="18" charset="0"/>
              </a:rPr>
              <a:t>Συσχέτιση </a:t>
            </a:r>
            <a:r>
              <a:rPr lang="el-GR" sz="2400" dirty="0">
                <a:cs typeface="Times New Roman" pitchFamily="18" charset="0"/>
              </a:rPr>
              <a:t>«διδάσκει» χρησιμοποιούμε ρήμα</a:t>
            </a:r>
            <a:r>
              <a:rPr lang="el-GR" sz="2400" dirty="0" smtClean="0">
                <a:cs typeface="Times New Roman" pitchFamily="18" charset="0"/>
              </a:rPr>
              <a:t>.</a:t>
            </a:r>
            <a:endParaRPr lang="el-GR" sz="2400" dirty="0">
              <a:cs typeface="Times New Roman" pitchFamily="18" charset="0"/>
            </a:endParaRPr>
          </a:p>
        </p:txBody>
      </p:sp>
      <p:sp>
        <p:nvSpPr>
          <p:cNvPr id="32771" name="Rectangle 3"/>
          <p:cNvSpPr>
            <a:spLocks noChangeArrowheads="1"/>
          </p:cNvSpPr>
          <p:nvPr/>
        </p:nvSpPr>
        <p:spPr bwMode="auto">
          <a:xfrm>
            <a:off x="3814763" y="24288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35</a:t>
            </a:fld>
            <a:endParaRPr lang="el-GR"/>
          </a:p>
        </p:txBody>
      </p:sp>
    </p:spTree>
    <p:extLst>
      <p:ext uri="{BB962C8B-B14F-4D97-AF65-F5344CB8AC3E}">
        <p14:creationId xmlns:p14="http://schemas.microsoft.com/office/powerpoint/2010/main" xmlns="" val="21361356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a:bodyPr>
          <a:lstStyle/>
          <a:p>
            <a:pPr algn="just">
              <a:spcBef>
                <a:spcPct val="50000"/>
              </a:spcBef>
              <a:defRPr/>
            </a:pPr>
            <a:r>
              <a:rPr lang="el-GR" sz="2400" dirty="0">
                <a:cs typeface="Times New Roman" pitchFamily="18" charset="0"/>
              </a:rPr>
              <a:t>Στη συνέχεια αποφασίζουμε ποιά χαρακτηριστικά και ποιά γεγονότα μας ενδιαφέρουν. Για παράδειγμα, αν δε θέλουμε να αποθηκεύουμε διεύθυνση για σπουδαστές στη βάση τότε το χαρακτηριστικό διεύθυνση δεν μας ενδιαφέρει.</a:t>
            </a:r>
          </a:p>
          <a:p>
            <a:pPr algn="just">
              <a:spcBef>
                <a:spcPct val="50000"/>
              </a:spcBef>
              <a:defRPr/>
            </a:pPr>
            <a:r>
              <a:rPr lang="el-GR" sz="2400" dirty="0" smtClean="0">
                <a:cs typeface="Times New Roman" pitchFamily="18" charset="0"/>
              </a:rPr>
              <a:t>Τώρα </a:t>
            </a:r>
            <a:r>
              <a:rPr lang="el-GR" sz="2400" dirty="0">
                <a:cs typeface="Times New Roman" pitchFamily="18" charset="0"/>
              </a:rPr>
              <a:t>μπορούμε να σχεδιάσουμε το ΜΟΣ.</a:t>
            </a:r>
          </a:p>
          <a:p>
            <a:pPr algn="just">
              <a:spcBef>
                <a:spcPct val="50000"/>
              </a:spcBef>
              <a:defRPr/>
            </a:pPr>
            <a:r>
              <a:rPr lang="el-GR" sz="2400" dirty="0" smtClean="0">
                <a:cs typeface="Times New Roman" pitchFamily="18" charset="0"/>
              </a:rPr>
              <a:t>Θα </a:t>
            </a:r>
            <a:r>
              <a:rPr lang="el-GR" sz="2400" dirty="0">
                <a:cs typeface="Times New Roman" pitchFamily="18" charset="0"/>
              </a:rPr>
              <a:t>αρχίσουμε τη σχεδίαση από τον τύπο οντότητας «Σπουδαστής».</a:t>
            </a:r>
          </a:p>
          <a:p>
            <a:pPr algn="just">
              <a:spcBef>
                <a:spcPct val="50000"/>
              </a:spcBef>
              <a:defRPr/>
            </a:pPr>
            <a:r>
              <a:rPr lang="el-GR" sz="2400" dirty="0" smtClean="0">
                <a:cs typeface="Times New Roman" pitchFamily="18" charset="0"/>
              </a:rPr>
              <a:t>Μετά </a:t>
            </a:r>
            <a:r>
              <a:rPr lang="el-GR" sz="2400" dirty="0">
                <a:cs typeface="Times New Roman" pitchFamily="18" charset="0"/>
              </a:rPr>
              <a:t>το ΜΟΣ θα κατασκευάσουμε έναν πίνακα της βάσης με  όνομα «Σπουδαστής» που αντιστοιχεί στον τύπο οντότητας. </a:t>
            </a:r>
          </a:p>
          <a:p>
            <a:pPr algn="just">
              <a:spcBef>
                <a:spcPct val="50000"/>
              </a:spcBef>
              <a:defRPr/>
            </a:pPr>
            <a:r>
              <a:rPr lang="el-GR" sz="2400" dirty="0">
                <a:cs typeface="Times New Roman" pitchFamily="18" charset="0"/>
              </a:rPr>
              <a:t>Ο πίνακας θα αποθηκεύει όλες τις οντότητες σπουδαστών</a:t>
            </a:r>
            <a:r>
              <a:rPr lang="el-GR" sz="2400" dirty="0">
                <a:solidFill>
                  <a:srgbClr val="6666FF"/>
                </a:solidFill>
                <a:cs typeface="Times New Roman" pitchFamily="18" charset="0"/>
              </a:rPr>
              <a:t>. </a:t>
            </a: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36</a:t>
            </a:fld>
            <a:endParaRPr lang="el-GR"/>
          </a:p>
        </p:txBody>
      </p:sp>
    </p:spTree>
    <p:extLst>
      <p:ext uri="{BB962C8B-B14F-4D97-AF65-F5344CB8AC3E}">
        <p14:creationId xmlns:p14="http://schemas.microsoft.com/office/powerpoint/2010/main" xmlns="" val="235759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altLang="el-GR" sz="2400" dirty="0" smtClean="0">
                <a:cs typeface="Arial" charset="0"/>
              </a:rPr>
              <a:t>Χρησιμοποιώντας </a:t>
            </a:r>
            <a:r>
              <a:rPr lang="el-GR" altLang="el-GR" sz="2400" dirty="0">
                <a:cs typeface="Arial" charset="0"/>
              </a:rPr>
              <a:t>συμβολισμό </a:t>
            </a:r>
            <a:r>
              <a:rPr lang="en-US" altLang="el-GR" sz="2400" dirty="0" err="1">
                <a:cs typeface="Arial" charset="0"/>
              </a:rPr>
              <a:t>Navathe-Elmasri</a:t>
            </a:r>
            <a:r>
              <a:rPr lang="en-US" altLang="el-GR" sz="2400" dirty="0">
                <a:cs typeface="Arial" charset="0"/>
              </a:rPr>
              <a:t> </a:t>
            </a:r>
            <a:r>
              <a:rPr lang="el-GR" altLang="el-GR" sz="2400" dirty="0">
                <a:cs typeface="Arial" charset="0"/>
              </a:rPr>
              <a:t>ζωγραφίζουμε τον τύπο οντότητας «ΣΠΟΥΔΑΣΤΗΣ» που έχει Χαρακτηριστικά «επώνυμο», «όνομα», «εξάμηνο». Το Κλειδί Οντότητας είναι το χαρακτηριστικό «</a:t>
            </a:r>
            <a:r>
              <a:rPr lang="el-GR" altLang="el-GR" sz="2400" dirty="0" err="1">
                <a:cs typeface="Arial" charset="0"/>
              </a:rPr>
              <a:t>κωδικός_σπουδαστή</a:t>
            </a:r>
            <a:r>
              <a:rPr lang="el-GR" altLang="el-GR" sz="2400" dirty="0">
                <a:cs typeface="Arial" charset="0"/>
              </a:rPr>
              <a:t>». Παρατηρήστε ότι το κλειδί της οντότητας είναι υπογραμμισμένο</a:t>
            </a:r>
            <a:r>
              <a:rPr lang="el-GR" altLang="el-GR" sz="2400" dirty="0">
                <a:cs typeface="Times New Roman" pitchFamily="18" charset="0"/>
              </a:rPr>
              <a:t>. </a:t>
            </a:r>
            <a:endParaRPr lang="el-GR" sz="2400" dirty="0"/>
          </a:p>
        </p:txBody>
      </p:sp>
      <p:pic>
        <p:nvPicPr>
          <p:cNvPr id="6" name="Picture 6"/>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a:xfrm>
            <a:off x="755576" y="3573016"/>
            <a:ext cx="7272337" cy="2743200"/>
          </a:xfrm>
          <a:prstGeom prst="rect">
            <a:avLst/>
          </a:prstGeom>
          <a:noFill/>
        </p:spPr>
      </p:pic>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37</a:t>
            </a:fld>
            <a:endParaRPr lang="el-GR"/>
          </a:p>
        </p:txBody>
      </p:sp>
    </p:spTree>
    <p:extLst>
      <p:ext uri="{BB962C8B-B14F-4D97-AF65-F5344CB8AC3E}">
        <p14:creationId xmlns:p14="http://schemas.microsoft.com/office/powerpoint/2010/main" xmlns="" val="35657886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14763" y="24288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35843" name="Text Box 3"/>
          <p:cNvSpPr txBox="1">
            <a:spLocks noChangeArrowheads="1"/>
          </p:cNvSpPr>
          <p:nvPr/>
        </p:nvSpPr>
        <p:spPr bwMode="auto">
          <a:xfrm>
            <a:off x="457200" y="1447800"/>
            <a:ext cx="8077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tLang="el-GR"/>
          </a:p>
        </p:txBody>
      </p:sp>
      <p:sp>
        <p:nvSpPr>
          <p:cNvPr id="35844" name="Text Box 4"/>
          <p:cNvSpPr txBox="1">
            <a:spLocks noChangeArrowheads="1"/>
          </p:cNvSpPr>
          <p:nvPr/>
        </p:nvSpPr>
        <p:spPr bwMode="auto">
          <a:xfrm>
            <a:off x="1147763" y="3352799"/>
            <a:ext cx="7239000" cy="942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el-GR" altLang="el-GR" sz="1400">
                <a:cs typeface="Arial" charset="0"/>
              </a:rPr>
              <a:t> </a:t>
            </a:r>
            <a:endParaRPr lang="el-GR" altLang="el-GR" sz="1400">
              <a:cs typeface="Times New Roman" pitchFamily="18" charset="0"/>
            </a:endParaRPr>
          </a:p>
          <a:p>
            <a:pPr algn="just" eaLnBrk="1" hangingPunct="1">
              <a:spcBef>
                <a:spcPct val="50000"/>
              </a:spcBef>
            </a:pPr>
            <a:r>
              <a:rPr lang="el-GR" altLang="el-GR" sz="1400" b="1">
                <a:latin typeface="Arial" charset="0"/>
                <a:cs typeface="Arial" charset="0"/>
              </a:rPr>
              <a:t> </a:t>
            </a:r>
            <a:endParaRPr lang="el-GR" altLang="el-GR" sz="1400" b="1">
              <a:cs typeface="Times New Roman" pitchFamily="18" charset="0"/>
            </a:endParaRPr>
          </a:p>
          <a:p>
            <a:pPr eaLnBrk="1" hangingPunct="1">
              <a:spcBef>
                <a:spcPct val="50000"/>
              </a:spcBef>
            </a:pPr>
            <a:endParaRPr lang="el-GR" altLang="el-GR" sz="1400" b="1"/>
          </a:p>
        </p:txBody>
      </p:sp>
      <p:sp>
        <p:nvSpPr>
          <p:cNvPr id="4" name="Title 3"/>
          <p:cNvSpPr>
            <a:spLocks noGrp="1"/>
          </p:cNvSpPr>
          <p:nvPr>
            <p:ph type="title"/>
          </p:nvPr>
        </p:nvSpPr>
        <p:spPr/>
        <p:txBody>
          <a:bodyPr/>
          <a:lstStyle/>
          <a:p>
            <a:endParaRPr lang="el-GR"/>
          </a:p>
        </p:txBody>
      </p:sp>
      <p:sp>
        <p:nvSpPr>
          <p:cNvPr id="5" name="Content Placeholder 4"/>
          <p:cNvSpPr>
            <a:spLocks noGrp="1"/>
          </p:cNvSpPr>
          <p:nvPr>
            <p:ph idx="1"/>
          </p:nvPr>
        </p:nvSpPr>
        <p:spPr>
          <a:xfrm>
            <a:off x="457200" y="1196752"/>
            <a:ext cx="8229600" cy="1232123"/>
          </a:xfrm>
        </p:spPr>
        <p:txBody>
          <a:bodyPr>
            <a:normAutofit/>
          </a:bodyPr>
          <a:lstStyle/>
          <a:p>
            <a:pPr marL="0" indent="0">
              <a:spcBef>
                <a:spcPct val="50000"/>
              </a:spcBef>
              <a:buNone/>
              <a:defRPr/>
            </a:pPr>
            <a:r>
              <a:rPr lang="el-GR" sz="2400" dirty="0">
                <a:cs typeface="Times New Roman" pitchFamily="18" charset="0"/>
              </a:rPr>
              <a:t>Πίνακας της βάσης δεδομένων «Σπουδαστής» που αντιστοιχεί στον τύπο οντότητας «ΣΠΟΥΔΑΣΤΗΣ» που ζωγραφίσαμε στο ΜΟΣ. Ο πίνακας αποθηκεύει όλες τις οντότητες σπουδαστών. </a:t>
            </a:r>
          </a:p>
        </p:txBody>
      </p:sp>
      <p:graphicFrame>
        <p:nvGraphicFramePr>
          <p:cNvPr id="95" name="Table 94"/>
          <p:cNvGraphicFramePr>
            <a:graphicFrameLocks noGrp="1"/>
          </p:cNvGraphicFramePr>
          <p:nvPr>
            <p:extLst>
              <p:ext uri="{D42A27DB-BD31-4B8C-83A1-F6EECF244321}">
                <p14:modId xmlns:p14="http://schemas.microsoft.com/office/powerpoint/2010/main" xmlns="" val="3199255330"/>
              </p:ext>
            </p:extLst>
          </p:nvPr>
        </p:nvGraphicFramePr>
        <p:xfrm>
          <a:off x="457200" y="2780928"/>
          <a:ext cx="7139136" cy="2682240"/>
        </p:xfrm>
        <a:graphic>
          <a:graphicData uri="http://schemas.openxmlformats.org/drawingml/2006/table">
            <a:tbl>
              <a:tblPr firstRow="1" bandRow="1">
                <a:tableStyleId>{5C22544A-7EE6-4342-B048-85BDC9FD1C3A}</a:tableStyleId>
              </a:tblPr>
              <a:tblGrid>
                <a:gridCol w="1882552"/>
                <a:gridCol w="1687016"/>
                <a:gridCol w="1784784"/>
                <a:gridCol w="1784784"/>
              </a:tblGrid>
              <a:tr h="281957">
                <a:tc>
                  <a:txBody>
                    <a:bodyPr/>
                    <a:lstStyle/>
                    <a:p>
                      <a:pPr algn="l" eaLnBrk="1" hangingPunct="1"/>
                      <a:r>
                        <a:rPr lang="el-GR" altLang="el-GR" sz="2000" b="1" dirty="0" smtClean="0">
                          <a:solidFill>
                            <a:srgbClr val="FFFFFF"/>
                          </a:solidFill>
                          <a:latin typeface="+mn-lt"/>
                          <a:cs typeface="Arial" charset="0"/>
                        </a:rPr>
                        <a:t>Επώνυμο </a:t>
                      </a:r>
                      <a:endParaRPr lang="en-US" altLang="el-GR" sz="2000" b="1" dirty="0">
                        <a:latin typeface="+mn-lt"/>
                        <a:cs typeface="Times New Roman" pitchFamily="18" charset="0"/>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1" dirty="0" smtClean="0">
                          <a:solidFill>
                            <a:srgbClr val="FFFFFF"/>
                          </a:solidFill>
                          <a:latin typeface="+mn-lt"/>
                          <a:cs typeface="Arial" charset="0"/>
                        </a:rPr>
                        <a:t>Όνομα</a:t>
                      </a:r>
                      <a:endParaRPr lang="en-US" altLang="el-GR" sz="2000" b="1" dirty="0" smtClean="0">
                        <a:latin typeface="+mn-lt"/>
                        <a:cs typeface="Times New Roman" pitchFamily="18" charset="0"/>
                      </a:endParaRPr>
                    </a:p>
                    <a:p>
                      <a:pPr algn="l"/>
                      <a:endParaRPr lang="el-GR" sz="2000" b="1"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1" dirty="0" smtClean="0">
                          <a:solidFill>
                            <a:srgbClr val="FFFFFF"/>
                          </a:solidFill>
                          <a:latin typeface="+mn-lt"/>
                          <a:cs typeface="Arial" charset="0"/>
                        </a:rPr>
                        <a:t>Αριθμός</a:t>
                      </a:r>
                      <a:r>
                        <a:rPr lang="el-GR" altLang="el-GR" sz="2000" b="1" dirty="0" smtClean="0">
                          <a:solidFill>
                            <a:srgbClr val="FFFFFF"/>
                          </a:solidFill>
                          <a:latin typeface="+mn-lt"/>
                        </a:rPr>
                        <a:t> </a:t>
                      </a:r>
                      <a:r>
                        <a:rPr lang="el-GR" altLang="el-GR" sz="2000" b="1" dirty="0" smtClean="0">
                          <a:solidFill>
                            <a:srgbClr val="FFFFFF"/>
                          </a:solidFill>
                          <a:latin typeface="+mn-lt"/>
                          <a:cs typeface="Arial" charset="0"/>
                        </a:rPr>
                        <a:t>Μητρώου</a:t>
                      </a:r>
                      <a:endParaRPr lang="el-GR" sz="2000" b="1" dirty="0">
                        <a:latin typeface="+mn-lt"/>
                      </a:endParaRPr>
                    </a:p>
                  </a:txBody>
                  <a:tcPr>
                    <a:solidFill>
                      <a:srgbClr val="004B82"/>
                    </a:solidFill>
                  </a:tcPr>
                </a:tc>
                <a:tc>
                  <a:txBody>
                    <a:bodyPr/>
                    <a:lstStyle/>
                    <a:p>
                      <a:pPr algn="l" eaLnBrk="1" hangingPunct="1"/>
                      <a:r>
                        <a:rPr lang="el-GR" altLang="el-GR" sz="2000" b="1" dirty="0" smtClean="0">
                          <a:solidFill>
                            <a:srgbClr val="FFFFFF"/>
                          </a:solidFill>
                          <a:latin typeface="+mn-lt"/>
                          <a:cs typeface="Arial" charset="0"/>
                        </a:rPr>
                        <a:t>Εξάμηνο</a:t>
                      </a:r>
                      <a:endParaRPr lang="en-US" altLang="el-GR" sz="2000" b="1" dirty="0">
                        <a:latin typeface="+mn-lt"/>
                        <a:cs typeface="Times New Roman" pitchFamily="18" charset="0"/>
                      </a:endParaRPr>
                    </a:p>
                  </a:txBody>
                  <a:tcPr>
                    <a:solidFill>
                      <a:srgbClr val="004B82"/>
                    </a:solidFill>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Κυριακόπουλος</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Νικηφόρος</a:t>
                      </a:r>
                      <a:endParaRPr lang="el-GR" sz="2000" b="0" dirty="0">
                        <a:latin typeface="+mn-lt"/>
                      </a:endParaRPr>
                    </a:p>
                  </a:txBody>
                  <a:tcPr/>
                </a:tc>
                <a:tc>
                  <a:txBody>
                    <a:bodyPr/>
                    <a:lstStyle/>
                    <a:p>
                      <a:pPr algn="l"/>
                      <a:r>
                        <a:rPr lang="el-GR" altLang="el-GR" sz="2000" b="0" dirty="0" smtClean="0">
                          <a:latin typeface="+mn-lt"/>
                          <a:cs typeface="Arial" charset="0"/>
                        </a:rPr>
                        <a:t>213</a:t>
                      </a:r>
                      <a:endParaRPr lang="el-GR" sz="2000" b="0" dirty="0">
                        <a:latin typeface="+mn-lt"/>
                      </a:endParaRPr>
                    </a:p>
                  </a:txBody>
                  <a:tcPr/>
                </a:tc>
                <a:tc>
                  <a:txBody>
                    <a:bodyPr/>
                    <a:lstStyle/>
                    <a:p>
                      <a:pPr algn="l" eaLnBrk="1" hangingPunct="1"/>
                      <a:r>
                        <a:rPr lang="el-GR" altLang="el-GR" sz="2000" b="0" dirty="0" smtClean="0">
                          <a:latin typeface="+mn-lt"/>
                          <a:cs typeface="Arial" charset="0"/>
                        </a:rPr>
                        <a:t>Δ</a:t>
                      </a:r>
                      <a:endParaRPr lang="en-US" altLang="el-GR" sz="2000" b="0" dirty="0">
                        <a:latin typeface="+mn-lt"/>
                        <a:cs typeface="Times New Roman" pitchFamily="18" charset="0"/>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Αποστόλου</a:t>
                      </a:r>
                      <a:endParaRPr lang="el-GR" sz="2000" b="0" dirty="0">
                        <a:latin typeface="+mn-lt"/>
                      </a:endParaRPr>
                    </a:p>
                  </a:txBody>
                  <a:tcPr/>
                </a:tc>
                <a:tc>
                  <a:txBody>
                    <a:bodyPr/>
                    <a:lstStyle/>
                    <a:p>
                      <a:pPr algn="l" eaLnBrk="1" hangingPunct="1"/>
                      <a:r>
                        <a:rPr lang="el-GR" altLang="el-GR" sz="2000" b="0" dirty="0" smtClean="0">
                          <a:latin typeface="+mn-lt"/>
                          <a:cs typeface="Arial" charset="0"/>
                        </a:rPr>
                        <a:t>Ζωή</a:t>
                      </a:r>
                      <a:endParaRPr lang="en-US" altLang="el-GR" sz="20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816</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Α</a:t>
                      </a:r>
                      <a:endParaRPr lang="el-GR" sz="2000" b="0" dirty="0">
                        <a:latin typeface="+mn-lt"/>
                      </a:endParaRPr>
                    </a:p>
                  </a:txBody>
                  <a:tcPr/>
                </a:tc>
              </a:tr>
              <a:tr h="281957">
                <a:tc>
                  <a:txBody>
                    <a:bodyPr/>
                    <a:lstStyle/>
                    <a:p>
                      <a:pPr algn="l" eaLnBrk="1" hangingPunct="1"/>
                      <a:r>
                        <a:rPr lang="el-GR" altLang="el-GR" sz="2000" b="0" dirty="0" smtClean="0">
                          <a:latin typeface="+mn-lt"/>
                          <a:cs typeface="Arial" charset="0"/>
                        </a:rPr>
                        <a:t>Παπαπέτρου</a:t>
                      </a:r>
                      <a:endParaRPr lang="en-US" altLang="el-GR" sz="20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Νικόλαος</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450</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Β</a:t>
                      </a:r>
                      <a:endParaRPr lang="el-GR" sz="2000" b="0" dirty="0">
                        <a:latin typeface="+mn-lt"/>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err="1" smtClean="0">
                          <a:latin typeface="+mn-lt"/>
                          <a:cs typeface="Arial" charset="0"/>
                        </a:rPr>
                        <a:t>Ζευγαρίδης</a:t>
                      </a:r>
                      <a:endParaRPr lang="el-GR" sz="2000" b="0" dirty="0">
                        <a:latin typeface="+mn-lt"/>
                      </a:endParaRPr>
                    </a:p>
                  </a:txBody>
                  <a:tcPr/>
                </a:tc>
                <a:tc>
                  <a:txBody>
                    <a:bodyPr/>
                    <a:lstStyle/>
                    <a:p>
                      <a:pPr algn="l"/>
                      <a:r>
                        <a:rPr lang="el-GR" altLang="el-GR" sz="2000" b="0" dirty="0" smtClean="0">
                          <a:latin typeface="+mn-lt"/>
                          <a:cs typeface="Arial" charset="0"/>
                        </a:rPr>
                        <a:t>Ορέστης</a:t>
                      </a:r>
                      <a:endParaRPr lang="el-GR" sz="2000" b="0" dirty="0">
                        <a:latin typeface="+mn-lt"/>
                      </a:endParaRPr>
                    </a:p>
                  </a:txBody>
                  <a:tcPr/>
                </a:tc>
                <a:tc>
                  <a:txBody>
                    <a:bodyPr/>
                    <a:lstStyle/>
                    <a:p>
                      <a:pPr algn="l"/>
                      <a:r>
                        <a:rPr lang="el-GR" altLang="el-GR" sz="2000" b="0" dirty="0" smtClean="0">
                          <a:latin typeface="+mn-lt"/>
                          <a:cs typeface="Arial" charset="0"/>
                        </a:rPr>
                        <a:t>346</a:t>
                      </a:r>
                      <a:endParaRPr lang="el-GR" sz="2000" b="0" dirty="0">
                        <a:latin typeface="+mn-lt"/>
                      </a:endParaRPr>
                    </a:p>
                  </a:txBody>
                  <a:tcPr/>
                </a:tc>
                <a:tc>
                  <a:txBody>
                    <a:bodyPr/>
                    <a:lstStyle/>
                    <a:p>
                      <a:pPr algn="l"/>
                      <a:r>
                        <a:rPr lang="el-GR" altLang="el-GR" sz="2000" b="0" dirty="0" smtClean="0">
                          <a:latin typeface="+mn-lt"/>
                          <a:cs typeface="Arial" charset="0"/>
                        </a:rPr>
                        <a:t>Γ</a:t>
                      </a:r>
                      <a:endParaRPr lang="el-GR" sz="2000" b="0" dirty="0">
                        <a:latin typeface="+mn-lt"/>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err="1" smtClean="0">
                          <a:latin typeface="+mn-lt"/>
                          <a:cs typeface="Arial" charset="0"/>
                        </a:rPr>
                        <a:t>Κοταμανίδου</a:t>
                      </a:r>
                      <a:endParaRPr lang="el-GR" sz="2000" b="0" dirty="0">
                        <a:latin typeface="+mn-lt"/>
                      </a:endParaRPr>
                    </a:p>
                  </a:txBody>
                  <a:tcPr/>
                </a:tc>
                <a:tc>
                  <a:txBody>
                    <a:bodyPr/>
                    <a:lstStyle/>
                    <a:p>
                      <a:pPr algn="l" eaLnBrk="1" hangingPunct="1"/>
                      <a:r>
                        <a:rPr lang="el-GR" altLang="el-GR" sz="2000" b="0" dirty="0" smtClean="0">
                          <a:latin typeface="+mn-lt"/>
                          <a:cs typeface="Arial" charset="0"/>
                        </a:rPr>
                        <a:t>Ειρήνη</a:t>
                      </a:r>
                      <a:endParaRPr lang="en-US" altLang="el-GR" sz="2000" b="0" dirty="0">
                        <a:latin typeface="+mn-lt"/>
                        <a:cs typeface="Times New Roman" pitchFamily="18" charset="0"/>
                      </a:endParaRPr>
                    </a:p>
                  </a:txBody>
                  <a:tcPr/>
                </a:tc>
                <a:tc>
                  <a:txBody>
                    <a:bodyPr/>
                    <a:lstStyle/>
                    <a:p>
                      <a:pPr algn="l"/>
                      <a:r>
                        <a:rPr lang="el-GR" altLang="el-GR" sz="2000" b="0" dirty="0" smtClean="0">
                          <a:latin typeface="+mn-lt"/>
                          <a:cs typeface="Arial" charset="0"/>
                        </a:rPr>
                        <a:t>610</a:t>
                      </a:r>
                      <a:endParaRPr lang="el-GR" sz="2000" b="0" dirty="0">
                        <a:latin typeface="+mn-lt"/>
                      </a:endParaRPr>
                    </a:p>
                  </a:txBody>
                  <a:tcPr/>
                </a:tc>
                <a:tc>
                  <a:txBody>
                    <a:bodyPr/>
                    <a:lstStyle/>
                    <a:p>
                      <a:pPr algn="l"/>
                      <a:r>
                        <a:rPr lang="el-GR" altLang="el-GR" sz="2000" b="0" dirty="0" smtClean="0">
                          <a:latin typeface="+mn-lt"/>
                          <a:cs typeface="Arial" charset="0"/>
                        </a:rPr>
                        <a:t>Α</a:t>
                      </a:r>
                      <a:endParaRPr lang="el-GR" sz="2000" b="0" dirty="0">
                        <a:latin typeface="+mn-lt"/>
                      </a:endParaRPr>
                    </a:p>
                  </a:txBody>
                  <a:tcPr/>
                </a:tc>
              </a:tr>
            </a:tbl>
          </a:graphicData>
        </a:graphic>
      </p:graphicFrame>
      <p:sp>
        <p:nvSpPr>
          <p:cNvPr id="6" name="Rectangle 5"/>
          <p:cNvSpPr/>
          <p:nvPr/>
        </p:nvSpPr>
        <p:spPr>
          <a:xfrm>
            <a:off x="424267" y="5589240"/>
            <a:ext cx="2464393" cy="369332"/>
          </a:xfrm>
          <a:prstGeom prst="rect">
            <a:avLst/>
          </a:prstGeom>
        </p:spPr>
        <p:txBody>
          <a:bodyPr wrap="none">
            <a:spAutoFit/>
          </a:bodyPr>
          <a:lstStyle/>
          <a:p>
            <a:pPr>
              <a:spcBef>
                <a:spcPct val="50000"/>
              </a:spcBef>
              <a:defRPr/>
            </a:pPr>
            <a:r>
              <a:rPr lang="el-GR" b="1" dirty="0">
                <a:latin typeface="+mn-lt"/>
                <a:cs typeface="Times New Roman" pitchFamily="18" charset="0"/>
              </a:rPr>
              <a:t>Πίνακας «Σπουδαστής»</a:t>
            </a:r>
          </a:p>
        </p:txBody>
      </p:sp>
      <p:sp>
        <p:nvSpPr>
          <p:cNvPr id="9" name="8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38</a:t>
            </a:fld>
            <a:endParaRPr lang="el-GR"/>
          </a:p>
        </p:txBody>
      </p:sp>
    </p:spTree>
    <p:extLst>
      <p:ext uri="{BB962C8B-B14F-4D97-AF65-F5344CB8AC3E}">
        <p14:creationId xmlns:p14="http://schemas.microsoft.com/office/powerpoint/2010/main" xmlns="" val="2524404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a:solidFill>
                  <a:schemeClr val="accent4"/>
                </a:solidFill>
              </a:rPr>
              <a:t>Εισαγωγή </a:t>
            </a:r>
            <a:r>
              <a:rPr lang="el-GR" dirty="0" smtClean="0">
                <a:solidFill>
                  <a:schemeClr val="accent4"/>
                </a:solidFill>
              </a:rPr>
              <a:t>στη μοντελοποίηση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
        <p:nvSpPr>
          <p:cNvPr id="3" name="Rectangle 2"/>
          <p:cNvSpPr/>
          <p:nvPr/>
        </p:nvSpPr>
        <p:spPr>
          <a:xfrm>
            <a:off x="-324544" y="1556792"/>
            <a:ext cx="9145016" cy="2862322"/>
          </a:xfrm>
          <a:prstGeom prst="rect">
            <a:avLst/>
          </a:prstGeom>
        </p:spPr>
        <p:txBody>
          <a:bodyPr wrap="square">
            <a:spAutoFit/>
          </a:bodyPr>
          <a:lstStyle/>
          <a:p>
            <a:r>
              <a:rPr lang="en-US" altLang="el-GR" sz="2000" b="1" dirty="0" smtClean="0">
                <a:solidFill>
                  <a:schemeClr val="accent4"/>
                </a:solidFill>
                <a:cs typeface="Arial" charset="0"/>
              </a:rPr>
              <a:t>                                            </a:t>
            </a:r>
            <a:r>
              <a:rPr lang="el-GR" altLang="el-GR" sz="2000" b="1" dirty="0" smtClean="0">
                <a:solidFill>
                  <a:schemeClr val="accent4"/>
                </a:solidFill>
                <a:cs typeface="Arial" charset="0"/>
              </a:rPr>
              <a:t>Πρέπει να μάθετε τις έννοιες</a:t>
            </a:r>
            <a:r>
              <a:rPr lang="en-US" altLang="el-GR" sz="2000" b="1" dirty="0">
                <a:solidFill>
                  <a:schemeClr val="accent4"/>
                </a:solidFill>
                <a:cs typeface="Arial" charset="0"/>
              </a:rPr>
              <a:t>:</a:t>
            </a:r>
          </a:p>
          <a:p>
            <a:pPr marL="814388" indent="-457200">
              <a:buAutoNum type="arabicParenR"/>
            </a:pPr>
            <a:r>
              <a:rPr lang="el-GR" altLang="el-GR" sz="2000" dirty="0" smtClean="0">
                <a:cs typeface="Arial" charset="0"/>
              </a:rPr>
              <a:t>Μοντελοποίηση δεδομένων και </a:t>
            </a:r>
            <a:r>
              <a:rPr lang="el-GR" altLang="el-GR" sz="2000" dirty="0">
                <a:solidFill>
                  <a:srgbClr val="000000"/>
                </a:solidFill>
                <a:cs typeface="Arial" charset="0"/>
              </a:rPr>
              <a:t>Μοντέλο Οντοτήτων Συσχετίσεων (ΜΟΣ</a:t>
            </a:r>
            <a:r>
              <a:rPr lang="el-GR" altLang="el-GR" sz="2000" dirty="0" smtClean="0">
                <a:solidFill>
                  <a:srgbClr val="000000"/>
                </a:solidFill>
                <a:cs typeface="Arial" charset="0"/>
              </a:rPr>
              <a:t>). Είναι έ</a:t>
            </a:r>
            <a:r>
              <a:rPr lang="el-GR" altLang="el-GR" sz="2000" dirty="0" smtClean="0">
                <a:cs typeface="Arial" charset="0"/>
              </a:rPr>
              <a:t>νας τρόπος να περιγράψουμε τη βάση δεδομένων πριν σχεδιάσουμε τους πίνακες. Στο μοντέλο ορίζουμε οντότητες για τις οποίες πρέπει να καταχωρίζουμε στοιχεία πχ. Οντότητες Σπουδαστής, Μάθημα. Ορίζουμε και ποιά στοιχεία θα καταχωρίζουμε στη βάση για κάθε οντότητα. Επιπλεόν, ορίζουμε συσχετίσεις ανάμεσα σε οντότητες πχ. Ο Νίκος γράφτηκε σε Προγραμματισμό και σε Βάσεις Δεδομένων.</a:t>
            </a:r>
          </a:p>
          <a:p>
            <a:pPr marL="814388" indent="-457200">
              <a:buAutoNum type="arabicParenR"/>
            </a:pPr>
            <a:endParaRPr lang="el-GR" altLang="el-GR" sz="2000" dirty="0" smtClean="0">
              <a:cs typeface="Arial" charset="0"/>
            </a:endParaRPr>
          </a:p>
        </p:txBody>
      </p:sp>
      <p:sp>
        <p:nvSpPr>
          <p:cNvPr id="6" name="Content Placeholder 5"/>
          <p:cNvSpPr>
            <a:spLocks noGrp="1"/>
          </p:cNvSpPr>
          <p:nvPr>
            <p:ph idx="1"/>
          </p:nvPr>
        </p:nvSpPr>
        <p:spPr/>
        <p:txBody>
          <a:bodyPr/>
          <a:lstStyle/>
          <a:p>
            <a:endParaRPr lang="el-GR" dirty="0"/>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598621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l-GR"/>
          </a:p>
        </p:txBody>
      </p:sp>
      <p:sp>
        <p:nvSpPr>
          <p:cNvPr id="5" name="Content Placeholder 4"/>
          <p:cNvSpPr>
            <a:spLocks noGrp="1"/>
          </p:cNvSpPr>
          <p:nvPr>
            <p:ph idx="1"/>
          </p:nvPr>
        </p:nvSpPr>
        <p:spPr/>
        <p:txBody>
          <a:bodyPr>
            <a:normAutofit/>
          </a:bodyPr>
          <a:lstStyle/>
          <a:p>
            <a:pPr marL="0" indent="0" algn="just">
              <a:spcBef>
                <a:spcPct val="50000"/>
              </a:spcBef>
              <a:buNone/>
              <a:defRPr/>
            </a:pPr>
            <a:r>
              <a:rPr lang="el-GR" sz="2400" dirty="0">
                <a:cs typeface="Times New Roman" pitchFamily="18" charset="0"/>
              </a:rPr>
              <a:t>Μπορούμε να γράψουμε το όνομα του πίνακα και τα ονόματα των στηλών του και στα αγγλικά ή στα </a:t>
            </a:r>
            <a:r>
              <a:rPr lang="en-US" sz="2400" dirty="0" err="1">
                <a:cs typeface="Times New Roman" pitchFamily="18" charset="0"/>
              </a:rPr>
              <a:t>Greeklish</a:t>
            </a:r>
            <a:r>
              <a:rPr lang="en-US" sz="2400" dirty="0">
                <a:cs typeface="Times New Roman" pitchFamily="18" charset="0"/>
              </a:rPr>
              <a:t>.</a:t>
            </a:r>
          </a:p>
          <a:p>
            <a:pPr marL="0" indent="0">
              <a:spcBef>
                <a:spcPct val="50000"/>
              </a:spcBef>
              <a:buNone/>
              <a:defRPr/>
            </a:pPr>
            <a:r>
              <a:rPr lang="en-US" sz="2400" dirty="0">
                <a:latin typeface="Courier New" panose="02070309020205020404" pitchFamily="49" charset="0"/>
                <a:cs typeface="Courier New" panose="02070309020205020404" pitchFamily="49" charset="0"/>
              </a:rPr>
              <a:t>STUDENTS(SURNAME, NAME, ID, SEMESTER)</a:t>
            </a:r>
            <a:endParaRPr lang="el-GR" sz="2400" b="1" dirty="0">
              <a:solidFill>
                <a:srgbClr val="6666FF"/>
              </a:solidFill>
              <a:latin typeface="Courier New" panose="02070309020205020404" pitchFamily="49" charset="0"/>
              <a:cs typeface="Courier New" panose="02070309020205020404" pitchFamily="49" charset="0"/>
            </a:endParaRPr>
          </a:p>
          <a:p>
            <a:pPr marL="0" indent="0">
              <a:buNone/>
            </a:pPr>
            <a:endParaRPr lang="el-GR" sz="2400" dirty="0"/>
          </a:p>
        </p:txBody>
      </p:sp>
      <p:graphicFrame>
        <p:nvGraphicFramePr>
          <p:cNvPr id="92" name="Table 91"/>
          <p:cNvGraphicFramePr>
            <a:graphicFrameLocks noGrp="1"/>
          </p:cNvGraphicFramePr>
          <p:nvPr>
            <p:extLst>
              <p:ext uri="{D42A27DB-BD31-4B8C-83A1-F6EECF244321}">
                <p14:modId xmlns:p14="http://schemas.microsoft.com/office/powerpoint/2010/main" xmlns="" val="2419285045"/>
              </p:ext>
            </p:extLst>
          </p:nvPr>
        </p:nvGraphicFramePr>
        <p:xfrm>
          <a:off x="457200" y="2780928"/>
          <a:ext cx="7139136" cy="2682240"/>
        </p:xfrm>
        <a:graphic>
          <a:graphicData uri="http://schemas.openxmlformats.org/drawingml/2006/table">
            <a:tbl>
              <a:tblPr firstRow="1" bandRow="1">
                <a:tableStyleId>{5C22544A-7EE6-4342-B048-85BDC9FD1C3A}</a:tableStyleId>
              </a:tblPr>
              <a:tblGrid>
                <a:gridCol w="1882552"/>
                <a:gridCol w="1687016"/>
                <a:gridCol w="1784784"/>
                <a:gridCol w="1784784"/>
              </a:tblGrid>
              <a:tr h="281957">
                <a:tc>
                  <a:txBody>
                    <a:bodyPr/>
                    <a:lstStyle/>
                    <a:p>
                      <a:pPr algn="l" eaLnBrk="1" hangingPunct="1"/>
                      <a:r>
                        <a:rPr lang="en-US" altLang="el-GR" sz="2000" b="1" dirty="0" smtClean="0">
                          <a:solidFill>
                            <a:srgbClr val="FFFFFF"/>
                          </a:solidFill>
                          <a:latin typeface="+mn-lt"/>
                          <a:cs typeface="Arial" charset="0"/>
                        </a:rPr>
                        <a:t>SURNAME</a:t>
                      </a:r>
                      <a:endParaRPr lang="en-US" altLang="el-GR" sz="2000" b="1" dirty="0">
                        <a:latin typeface="+mn-lt"/>
                        <a:cs typeface="Times New Roman" pitchFamily="18" charset="0"/>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2000" b="1" dirty="0" smtClean="0">
                          <a:solidFill>
                            <a:srgbClr val="FFFFFF"/>
                          </a:solidFill>
                          <a:latin typeface="+mn-lt"/>
                          <a:cs typeface="Arial" charset="0"/>
                        </a:rPr>
                        <a:t>NAME</a:t>
                      </a:r>
                      <a:endParaRPr lang="en-US" altLang="el-GR" sz="2000" b="1" dirty="0" smtClean="0">
                        <a:latin typeface="+mn-lt"/>
                        <a:cs typeface="Times New Roman" pitchFamily="18" charset="0"/>
                      </a:endParaRPr>
                    </a:p>
                    <a:p>
                      <a:pPr algn="l"/>
                      <a:endParaRPr lang="el-GR" sz="2000" b="1"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2000" b="1" dirty="0" smtClean="0">
                          <a:solidFill>
                            <a:srgbClr val="FFFFFF"/>
                          </a:solidFill>
                          <a:latin typeface="+mn-lt"/>
                          <a:cs typeface="Arial" charset="0"/>
                        </a:rPr>
                        <a:t>ID</a:t>
                      </a:r>
                      <a:endParaRPr lang="el-GR" sz="2000" b="1" dirty="0">
                        <a:latin typeface="+mn-lt"/>
                      </a:endParaRPr>
                    </a:p>
                  </a:txBody>
                  <a:tcPr>
                    <a:solidFill>
                      <a:srgbClr val="004B82"/>
                    </a:solidFill>
                  </a:tcPr>
                </a:tc>
                <a:tc>
                  <a:txBody>
                    <a:bodyPr/>
                    <a:lstStyle/>
                    <a:p>
                      <a:pPr algn="l" eaLnBrk="1" hangingPunct="1"/>
                      <a:r>
                        <a:rPr lang="en-US" altLang="el-GR" sz="2000" b="1" dirty="0" smtClean="0">
                          <a:solidFill>
                            <a:srgbClr val="FFFFFF"/>
                          </a:solidFill>
                          <a:latin typeface="+mn-lt"/>
                          <a:cs typeface="Arial" charset="0"/>
                        </a:rPr>
                        <a:t>SEMESTER</a:t>
                      </a:r>
                      <a:endParaRPr lang="en-US" altLang="el-GR" sz="2000" b="1" dirty="0">
                        <a:latin typeface="+mn-lt"/>
                        <a:cs typeface="Times New Roman" pitchFamily="18" charset="0"/>
                      </a:endParaRPr>
                    </a:p>
                  </a:txBody>
                  <a:tcPr>
                    <a:solidFill>
                      <a:srgbClr val="004B82"/>
                    </a:solidFill>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Κυριακόπουλος</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Νικηφόρος</a:t>
                      </a:r>
                      <a:endParaRPr lang="el-GR" sz="2000" b="0" dirty="0">
                        <a:latin typeface="+mn-lt"/>
                      </a:endParaRPr>
                    </a:p>
                  </a:txBody>
                  <a:tcPr/>
                </a:tc>
                <a:tc>
                  <a:txBody>
                    <a:bodyPr/>
                    <a:lstStyle/>
                    <a:p>
                      <a:pPr algn="l"/>
                      <a:r>
                        <a:rPr lang="el-GR" altLang="el-GR" sz="2000" b="0" dirty="0" smtClean="0">
                          <a:latin typeface="+mn-lt"/>
                          <a:cs typeface="Arial" charset="0"/>
                        </a:rPr>
                        <a:t>213</a:t>
                      </a:r>
                      <a:endParaRPr lang="el-GR" sz="2000" b="0" dirty="0">
                        <a:latin typeface="+mn-lt"/>
                      </a:endParaRPr>
                    </a:p>
                  </a:txBody>
                  <a:tcPr/>
                </a:tc>
                <a:tc>
                  <a:txBody>
                    <a:bodyPr/>
                    <a:lstStyle/>
                    <a:p>
                      <a:pPr algn="l" eaLnBrk="1" hangingPunct="1"/>
                      <a:r>
                        <a:rPr lang="el-GR" altLang="el-GR" sz="2000" b="0" dirty="0" smtClean="0">
                          <a:latin typeface="+mn-lt"/>
                          <a:cs typeface="Arial" charset="0"/>
                        </a:rPr>
                        <a:t>Δ</a:t>
                      </a:r>
                      <a:endParaRPr lang="en-US" altLang="el-GR" sz="2000" b="0" dirty="0">
                        <a:latin typeface="+mn-lt"/>
                        <a:cs typeface="Times New Roman" pitchFamily="18" charset="0"/>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Αποστόλου</a:t>
                      </a:r>
                      <a:endParaRPr lang="el-GR" sz="2000" b="0" dirty="0">
                        <a:latin typeface="+mn-lt"/>
                      </a:endParaRPr>
                    </a:p>
                  </a:txBody>
                  <a:tcPr/>
                </a:tc>
                <a:tc>
                  <a:txBody>
                    <a:bodyPr/>
                    <a:lstStyle/>
                    <a:p>
                      <a:pPr algn="l" eaLnBrk="1" hangingPunct="1"/>
                      <a:r>
                        <a:rPr lang="el-GR" altLang="el-GR" sz="2000" b="0" dirty="0" smtClean="0">
                          <a:latin typeface="+mn-lt"/>
                          <a:cs typeface="Arial" charset="0"/>
                        </a:rPr>
                        <a:t>Ζωή</a:t>
                      </a:r>
                      <a:endParaRPr lang="en-US" altLang="el-GR" sz="20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816</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Α</a:t>
                      </a:r>
                      <a:endParaRPr lang="el-GR" sz="2000" b="0" dirty="0">
                        <a:latin typeface="+mn-lt"/>
                      </a:endParaRPr>
                    </a:p>
                  </a:txBody>
                  <a:tcPr/>
                </a:tc>
              </a:tr>
              <a:tr h="281957">
                <a:tc>
                  <a:txBody>
                    <a:bodyPr/>
                    <a:lstStyle/>
                    <a:p>
                      <a:pPr algn="l" eaLnBrk="1" hangingPunct="1"/>
                      <a:r>
                        <a:rPr lang="el-GR" altLang="el-GR" sz="2000" b="0" dirty="0" smtClean="0">
                          <a:latin typeface="+mn-lt"/>
                          <a:cs typeface="Arial" charset="0"/>
                        </a:rPr>
                        <a:t>Παπαπέτρου</a:t>
                      </a:r>
                      <a:endParaRPr lang="en-US" altLang="el-GR" sz="20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Νικόλαος</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450</a:t>
                      </a:r>
                      <a:endParaRPr lang="el-GR" sz="20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smtClean="0">
                          <a:latin typeface="+mn-lt"/>
                          <a:cs typeface="Arial" charset="0"/>
                        </a:rPr>
                        <a:t>Β</a:t>
                      </a:r>
                      <a:endParaRPr lang="el-GR" sz="2000" b="0" dirty="0">
                        <a:latin typeface="+mn-lt"/>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err="1" smtClean="0">
                          <a:latin typeface="+mn-lt"/>
                          <a:cs typeface="Arial" charset="0"/>
                        </a:rPr>
                        <a:t>Ζευγαρίδης</a:t>
                      </a:r>
                      <a:endParaRPr lang="el-GR" sz="2000" b="0" dirty="0">
                        <a:latin typeface="+mn-lt"/>
                      </a:endParaRPr>
                    </a:p>
                  </a:txBody>
                  <a:tcPr/>
                </a:tc>
                <a:tc>
                  <a:txBody>
                    <a:bodyPr/>
                    <a:lstStyle/>
                    <a:p>
                      <a:pPr algn="l"/>
                      <a:r>
                        <a:rPr lang="el-GR" altLang="el-GR" sz="2000" b="0" dirty="0" smtClean="0">
                          <a:latin typeface="+mn-lt"/>
                          <a:cs typeface="Arial" charset="0"/>
                        </a:rPr>
                        <a:t>Ορέστης</a:t>
                      </a:r>
                      <a:endParaRPr lang="el-GR" sz="2000" b="0" dirty="0">
                        <a:latin typeface="+mn-lt"/>
                      </a:endParaRPr>
                    </a:p>
                  </a:txBody>
                  <a:tcPr/>
                </a:tc>
                <a:tc>
                  <a:txBody>
                    <a:bodyPr/>
                    <a:lstStyle/>
                    <a:p>
                      <a:pPr algn="l"/>
                      <a:r>
                        <a:rPr lang="el-GR" altLang="el-GR" sz="2000" b="0" dirty="0" smtClean="0">
                          <a:latin typeface="+mn-lt"/>
                          <a:cs typeface="Arial" charset="0"/>
                        </a:rPr>
                        <a:t>346</a:t>
                      </a:r>
                      <a:endParaRPr lang="el-GR" sz="2000" b="0" dirty="0">
                        <a:latin typeface="+mn-lt"/>
                      </a:endParaRPr>
                    </a:p>
                  </a:txBody>
                  <a:tcPr/>
                </a:tc>
                <a:tc>
                  <a:txBody>
                    <a:bodyPr/>
                    <a:lstStyle/>
                    <a:p>
                      <a:pPr algn="l"/>
                      <a:r>
                        <a:rPr lang="el-GR" altLang="el-GR" sz="2000" b="0" dirty="0" smtClean="0">
                          <a:latin typeface="+mn-lt"/>
                          <a:cs typeface="Arial" charset="0"/>
                        </a:rPr>
                        <a:t>Γ</a:t>
                      </a:r>
                      <a:endParaRPr lang="el-GR" sz="2000" b="0" dirty="0">
                        <a:latin typeface="+mn-lt"/>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b="0" dirty="0" err="1" smtClean="0">
                          <a:latin typeface="+mn-lt"/>
                          <a:cs typeface="Arial" charset="0"/>
                        </a:rPr>
                        <a:t>Κοταμανίδου</a:t>
                      </a:r>
                      <a:endParaRPr lang="el-GR" sz="2000" b="0" dirty="0">
                        <a:latin typeface="+mn-lt"/>
                      </a:endParaRPr>
                    </a:p>
                  </a:txBody>
                  <a:tcPr/>
                </a:tc>
                <a:tc>
                  <a:txBody>
                    <a:bodyPr/>
                    <a:lstStyle/>
                    <a:p>
                      <a:pPr algn="l" eaLnBrk="1" hangingPunct="1"/>
                      <a:r>
                        <a:rPr lang="el-GR" altLang="el-GR" sz="2000" b="0" dirty="0" smtClean="0">
                          <a:latin typeface="+mn-lt"/>
                          <a:cs typeface="Arial" charset="0"/>
                        </a:rPr>
                        <a:t>Ειρήνη</a:t>
                      </a:r>
                      <a:endParaRPr lang="en-US" altLang="el-GR" sz="2000" b="0" dirty="0">
                        <a:latin typeface="+mn-lt"/>
                        <a:cs typeface="Times New Roman" pitchFamily="18" charset="0"/>
                      </a:endParaRPr>
                    </a:p>
                  </a:txBody>
                  <a:tcPr/>
                </a:tc>
                <a:tc>
                  <a:txBody>
                    <a:bodyPr/>
                    <a:lstStyle/>
                    <a:p>
                      <a:pPr algn="l"/>
                      <a:r>
                        <a:rPr lang="el-GR" altLang="el-GR" sz="2000" b="0" dirty="0" smtClean="0">
                          <a:latin typeface="+mn-lt"/>
                          <a:cs typeface="Arial" charset="0"/>
                        </a:rPr>
                        <a:t>610</a:t>
                      </a:r>
                      <a:endParaRPr lang="el-GR" sz="2000" b="0" dirty="0">
                        <a:latin typeface="+mn-lt"/>
                      </a:endParaRPr>
                    </a:p>
                  </a:txBody>
                  <a:tcPr/>
                </a:tc>
                <a:tc>
                  <a:txBody>
                    <a:bodyPr/>
                    <a:lstStyle/>
                    <a:p>
                      <a:pPr algn="l"/>
                      <a:r>
                        <a:rPr lang="el-GR" altLang="el-GR" sz="2000" b="0" dirty="0" smtClean="0">
                          <a:latin typeface="+mn-lt"/>
                          <a:cs typeface="Arial" charset="0"/>
                        </a:rPr>
                        <a:t>Α</a:t>
                      </a:r>
                      <a:endParaRPr lang="el-GR" sz="2000" b="0" dirty="0">
                        <a:latin typeface="+mn-lt"/>
                      </a:endParaRPr>
                    </a:p>
                  </a:txBody>
                  <a:tcPr/>
                </a:tc>
              </a:tr>
            </a:tbl>
          </a:graphicData>
        </a:graphic>
      </p:graphicFrame>
      <p:sp>
        <p:nvSpPr>
          <p:cNvPr id="93" name="Rectangle 92"/>
          <p:cNvSpPr/>
          <p:nvPr/>
        </p:nvSpPr>
        <p:spPr>
          <a:xfrm>
            <a:off x="424267" y="5589240"/>
            <a:ext cx="2119683" cy="369332"/>
          </a:xfrm>
          <a:prstGeom prst="rect">
            <a:avLst/>
          </a:prstGeom>
        </p:spPr>
        <p:txBody>
          <a:bodyPr wrap="none">
            <a:spAutoFit/>
          </a:bodyPr>
          <a:lstStyle/>
          <a:p>
            <a:pPr>
              <a:spcBef>
                <a:spcPct val="50000"/>
              </a:spcBef>
              <a:defRPr/>
            </a:pPr>
            <a:r>
              <a:rPr lang="el-GR" b="1" dirty="0">
                <a:latin typeface="+mn-lt"/>
                <a:cs typeface="Times New Roman" pitchFamily="18" charset="0"/>
              </a:rPr>
              <a:t>Πίνακας </a:t>
            </a:r>
            <a:r>
              <a:rPr lang="el-GR" b="1" dirty="0" smtClean="0">
                <a:latin typeface="+mn-lt"/>
                <a:cs typeface="Times New Roman" pitchFamily="18" charset="0"/>
              </a:rPr>
              <a:t>«</a:t>
            </a:r>
            <a:r>
              <a:rPr lang="en-US" b="1" dirty="0" smtClean="0">
                <a:latin typeface="+mn-lt"/>
                <a:cs typeface="Times New Roman" pitchFamily="18" charset="0"/>
              </a:rPr>
              <a:t>Students</a:t>
            </a:r>
            <a:r>
              <a:rPr lang="el-GR" b="1" dirty="0" smtClean="0">
                <a:latin typeface="+mn-lt"/>
                <a:cs typeface="Times New Roman" pitchFamily="18" charset="0"/>
              </a:rPr>
              <a:t>»</a:t>
            </a:r>
            <a:endParaRPr lang="el-GR" b="1" dirty="0">
              <a:latin typeface="+mn-lt"/>
              <a:cs typeface="Times New Roman" pitchFamily="18" charset="0"/>
            </a:endParaRPr>
          </a:p>
        </p:txBody>
      </p:sp>
      <p:sp>
        <p:nvSpPr>
          <p:cNvPr id="6" name="5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39</a:t>
            </a:fld>
            <a:endParaRPr lang="el-GR"/>
          </a:p>
        </p:txBody>
      </p:sp>
    </p:spTree>
    <p:extLst>
      <p:ext uri="{BB962C8B-B14F-4D97-AF65-F5344CB8AC3E}">
        <p14:creationId xmlns:p14="http://schemas.microsoft.com/office/powerpoint/2010/main" xmlns="" val="870487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457200" y="1196752"/>
            <a:ext cx="8229600" cy="2448272"/>
          </a:xfrm>
        </p:spPr>
        <p:txBody>
          <a:bodyPr>
            <a:normAutofit/>
          </a:bodyPr>
          <a:lstStyle/>
          <a:p>
            <a:pPr marL="0" indent="0">
              <a:buNone/>
            </a:pPr>
            <a:r>
              <a:rPr lang="el-GR" sz="2400" dirty="0" smtClean="0">
                <a:cs typeface="Times New Roman" pitchFamily="18" charset="0"/>
              </a:rPr>
              <a:t>Χρησιμοποιώντας </a:t>
            </a:r>
            <a:r>
              <a:rPr lang="el-GR" sz="2400" dirty="0">
                <a:cs typeface="Times New Roman" pitchFamily="18" charset="0"/>
              </a:rPr>
              <a:t>συμβολισμό </a:t>
            </a:r>
            <a:r>
              <a:rPr lang="en-US" sz="2400" dirty="0" err="1">
                <a:cs typeface="Times New Roman" pitchFamily="18" charset="0"/>
              </a:rPr>
              <a:t>Navathe-Elmasri</a:t>
            </a:r>
            <a:r>
              <a:rPr lang="en-US" sz="2400" dirty="0">
                <a:cs typeface="Times New Roman" pitchFamily="18" charset="0"/>
              </a:rPr>
              <a:t> </a:t>
            </a:r>
            <a:r>
              <a:rPr lang="el-GR" sz="2400" dirty="0">
                <a:cs typeface="Times New Roman" pitchFamily="18" charset="0"/>
              </a:rPr>
              <a:t>ζωγραφίζουμε τον τύπο οντότητας «ΚΑΘΗΓΗΤΗΣ» που έχει Χαρακτηριστικά «επώνυμο», «όνομα», «διεύθυνση». </a:t>
            </a:r>
            <a:endParaRPr lang="en-US" sz="2400" dirty="0" smtClean="0">
              <a:cs typeface="Times New Roman" pitchFamily="18" charset="0"/>
            </a:endParaRPr>
          </a:p>
          <a:p>
            <a:pPr marL="0" indent="0">
              <a:buNone/>
            </a:pPr>
            <a:r>
              <a:rPr lang="el-GR" sz="2400" dirty="0" smtClean="0">
                <a:cs typeface="Times New Roman" pitchFamily="18" charset="0"/>
              </a:rPr>
              <a:t>Το </a:t>
            </a:r>
            <a:r>
              <a:rPr lang="el-GR" sz="2400" dirty="0">
                <a:cs typeface="Times New Roman" pitchFamily="18" charset="0"/>
              </a:rPr>
              <a:t>Κλειδί Οντότητας είναι το χαρακτηριστικό «</a:t>
            </a:r>
            <a:r>
              <a:rPr lang="el-GR" sz="2400" dirty="0" err="1">
                <a:cs typeface="Times New Roman" pitchFamily="18" charset="0"/>
              </a:rPr>
              <a:t>αριθμός_μητρώου_καθηγητή</a:t>
            </a:r>
            <a:r>
              <a:rPr lang="el-GR" sz="2400" dirty="0">
                <a:cs typeface="Times New Roman" pitchFamily="18" charset="0"/>
              </a:rPr>
              <a:t>». Παρατηρήστε ότι το κλειδί της οντότητας είναι υπογραμμισμένο.</a:t>
            </a:r>
            <a:endParaRPr lang="el-GR" sz="2400" dirty="0"/>
          </a:p>
        </p:txBody>
      </p:sp>
      <p:pic>
        <p:nvPicPr>
          <p:cNvPr id="6" name="Picture 6"/>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a:xfrm>
            <a:off x="1619672" y="3645024"/>
            <a:ext cx="6911975" cy="2790825"/>
          </a:xfrm>
          <a:prstGeom prst="rect">
            <a:avLst/>
          </a:prstGeom>
          <a:noFill/>
        </p:spPr>
      </p:pic>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40</a:t>
            </a:fld>
            <a:endParaRPr lang="el-GR"/>
          </a:p>
        </p:txBody>
      </p:sp>
    </p:spTree>
    <p:extLst>
      <p:ext uri="{BB962C8B-B14F-4D97-AF65-F5344CB8AC3E}">
        <p14:creationId xmlns:p14="http://schemas.microsoft.com/office/powerpoint/2010/main" xmlns="" val="32637831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cs typeface="Times New Roman" pitchFamily="18" charset="0"/>
              </a:rPr>
              <a:t>Από τον τύπο οντότητας «Καθηγητής» προκύπτει ο Πίνακας «Καθηγητής</a:t>
            </a:r>
            <a:r>
              <a:rPr lang="el-GR" sz="3200" dirty="0" smtClean="0">
                <a:cs typeface="Times New Roman" pitchFamily="18" charset="0"/>
              </a:rPr>
              <a:t>»</a:t>
            </a:r>
            <a:endParaRPr lang="el-GR" sz="1400" dirty="0"/>
          </a:p>
        </p:txBody>
      </p:sp>
      <p:graphicFrame>
        <p:nvGraphicFramePr>
          <p:cNvPr id="91" name="Table 90"/>
          <p:cNvGraphicFramePr>
            <a:graphicFrameLocks noGrp="1"/>
          </p:cNvGraphicFramePr>
          <p:nvPr>
            <p:extLst>
              <p:ext uri="{D42A27DB-BD31-4B8C-83A1-F6EECF244321}">
                <p14:modId xmlns:p14="http://schemas.microsoft.com/office/powerpoint/2010/main" xmlns="" val="3072675623"/>
              </p:ext>
            </p:extLst>
          </p:nvPr>
        </p:nvGraphicFramePr>
        <p:xfrm>
          <a:off x="1223628" y="1844824"/>
          <a:ext cx="6696745" cy="2743200"/>
        </p:xfrm>
        <a:graphic>
          <a:graphicData uri="http://schemas.openxmlformats.org/drawingml/2006/table">
            <a:tbl>
              <a:tblPr firstRow="1" bandRow="1">
                <a:tableStyleId>{5C22544A-7EE6-4342-B048-85BDC9FD1C3A}</a:tableStyleId>
              </a:tblPr>
              <a:tblGrid>
                <a:gridCol w="1582867"/>
                <a:gridCol w="1826385"/>
                <a:gridCol w="1704626"/>
                <a:gridCol w="1582867"/>
              </a:tblGrid>
              <a:tr h="518245">
                <a:tc>
                  <a:txBody>
                    <a:bodyPr/>
                    <a:lstStyle/>
                    <a:p>
                      <a:pPr algn="ctr" eaLnBrk="1" hangingPunct="1"/>
                      <a:r>
                        <a:rPr lang="el-GR" altLang="el-GR" sz="1800" b="1" dirty="0" smtClean="0">
                          <a:solidFill>
                            <a:srgbClr val="FFFFFF"/>
                          </a:solidFill>
                          <a:latin typeface="+mn-lt"/>
                          <a:cs typeface="Arial" charset="0"/>
                        </a:rPr>
                        <a:t>Επώνυμο Καθηγητή</a:t>
                      </a:r>
                      <a:endParaRPr lang="en-US" altLang="el-GR" sz="18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Όνομα Καθηγητή</a:t>
                      </a:r>
                      <a:endParaRPr lang="el-GR" sz="18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Διεύθυνση Καθηγητή</a:t>
                      </a:r>
                      <a:endParaRPr lang="el-GR" sz="18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Αριθμός Μητρώου Καθηγητή</a:t>
                      </a:r>
                      <a:endParaRPr lang="el-GR" sz="1800" dirty="0">
                        <a:latin typeface="+mn-lt"/>
                      </a:endParaRPr>
                    </a:p>
                  </a:txBody>
                  <a:tcPr>
                    <a:solidFill>
                      <a:srgbClr val="004B82"/>
                    </a:solidFill>
                  </a:tcPr>
                </a:tc>
              </a:tr>
              <a:tr h="211137">
                <a:tc>
                  <a:txBody>
                    <a:bodyPr/>
                    <a:lstStyle/>
                    <a:p>
                      <a:pPr algn="l" eaLnBrk="1" hangingPunct="1"/>
                      <a:r>
                        <a:rPr lang="en-US" altLang="el-GR" sz="1800" dirty="0" err="1" smtClean="0">
                          <a:latin typeface="+mn-lt"/>
                          <a:cs typeface="Arial" charset="0"/>
                        </a:rPr>
                        <a:t>Codd</a:t>
                      </a:r>
                      <a:endParaRPr lang="el-GR" sz="1800" dirty="0">
                        <a:latin typeface="+mn-lt"/>
                      </a:endParaRPr>
                    </a:p>
                  </a:txBody>
                  <a:tcPr/>
                </a:tc>
                <a:tc>
                  <a:txBody>
                    <a:bodyPr/>
                    <a:lstStyle/>
                    <a:p>
                      <a:r>
                        <a:rPr lang="en-US" altLang="el-GR" sz="1800" dirty="0" smtClean="0">
                          <a:latin typeface="+mn-lt"/>
                          <a:cs typeface="Arial" charset="0"/>
                        </a:rPr>
                        <a:t>Ted</a:t>
                      </a:r>
                      <a:endParaRPr lang="el-GR" sz="1800" dirty="0">
                        <a:latin typeface="+mn-lt"/>
                      </a:endParaRPr>
                    </a:p>
                  </a:txBody>
                  <a:tcPr/>
                </a:tc>
                <a:tc>
                  <a:txBody>
                    <a:bodyPr/>
                    <a:lstStyle/>
                    <a:p>
                      <a:r>
                        <a:rPr lang="en-US" altLang="el-GR" sz="1800" dirty="0" smtClean="0">
                          <a:latin typeface="+mn-lt"/>
                          <a:cs typeface="Arial" charset="0"/>
                        </a:rPr>
                        <a:t>Mass</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10</a:t>
                      </a:r>
                      <a:endParaRPr lang="el-GR" sz="1800" dirty="0">
                        <a:latin typeface="+mn-lt"/>
                      </a:endParaRPr>
                    </a:p>
                  </a:txBody>
                  <a:tcPr/>
                </a:tc>
              </a:tr>
              <a:tr h="211137">
                <a:tc>
                  <a:txBody>
                    <a:bodyPr/>
                    <a:lstStyle/>
                    <a:p>
                      <a:r>
                        <a:rPr lang="en-US" altLang="el-GR" sz="1800" dirty="0" smtClean="0">
                          <a:latin typeface="+mn-lt"/>
                          <a:cs typeface="Arial" charset="0"/>
                        </a:rPr>
                        <a:t>Ullman</a:t>
                      </a:r>
                      <a:endParaRPr lang="el-GR" sz="1800" dirty="0">
                        <a:latin typeface="+mn-lt"/>
                      </a:endParaRPr>
                    </a:p>
                  </a:txBody>
                  <a:tcPr/>
                </a:tc>
                <a:tc>
                  <a:txBody>
                    <a:bodyPr/>
                    <a:lstStyle/>
                    <a:p>
                      <a:r>
                        <a:rPr lang="en-US" altLang="el-GR" sz="1800" dirty="0" smtClean="0">
                          <a:latin typeface="+mn-lt"/>
                          <a:cs typeface="Arial" charset="0"/>
                        </a:rPr>
                        <a:t>Jeffrey</a:t>
                      </a:r>
                      <a:endParaRPr lang="el-GR" sz="1800" dirty="0">
                        <a:latin typeface="+mn-lt"/>
                      </a:endParaRPr>
                    </a:p>
                  </a:txBody>
                  <a:tcPr/>
                </a:tc>
                <a:tc>
                  <a:txBody>
                    <a:bodyPr/>
                    <a:lstStyle/>
                    <a:p>
                      <a:r>
                        <a:rPr lang="en-US" altLang="el-GR" sz="1800" dirty="0" err="1" smtClean="0">
                          <a:latin typeface="+mn-lt"/>
                          <a:cs typeface="Arial" charset="0"/>
                        </a:rPr>
                        <a:t>Calif</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20</a:t>
                      </a:r>
                      <a:endParaRPr lang="el-GR" sz="1800" dirty="0">
                        <a:latin typeface="+mn-lt"/>
                      </a:endParaRPr>
                    </a:p>
                  </a:txBody>
                  <a:tcPr/>
                </a:tc>
              </a:tr>
              <a:tr h="238555">
                <a:tc>
                  <a:txBody>
                    <a:bodyPr/>
                    <a:lstStyle/>
                    <a:p>
                      <a:r>
                        <a:rPr lang="en-US" altLang="el-GR" sz="1800" dirty="0" err="1" smtClean="0">
                          <a:latin typeface="+mn-lt"/>
                          <a:cs typeface="Arial" charset="0"/>
                        </a:rPr>
                        <a:t>Widom</a:t>
                      </a:r>
                      <a:endParaRPr lang="el-GR" sz="1800" dirty="0">
                        <a:latin typeface="+mn-lt"/>
                      </a:endParaRPr>
                    </a:p>
                  </a:txBody>
                  <a:tcPr/>
                </a:tc>
                <a:tc>
                  <a:txBody>
                    <a:bodyPr/>
                    <a:lstStyle/>
                    <a:p>
                      <a:r>
                        <a:rPr lang="fr-FR" altLang="el-GR" sz="1800" dirty="0" smtClean="0">
                          <a:latin typeface="+mn-lt"/>
                          <a:cs typeface="Arial" charset="0"/>
                        </a:rPr>
                        <a:t>Jennifer</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Calif</a:t>
                      </a:r>
                      <a:r>
                        <a:rPr lang="fr-F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30</a:t>
                      </a:r>
                      <a:endParaRPr lang="el-GR" sz="1800" dirty="0">
                        <a:latin typeface="+mn-lt"/>
                      </a:endParaRPr>
                    </a:p>
                  </a:txBody>
                  <a:tcPr/>
                </a:tc>
              </a:tr>
              <a:tr h="2385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Elmasri</a:t>
                      </a:r>
                      <a:endParaRPr lang="el-GR" sz="1800" dirty="0">
                        <a:latin typeface="+mn-lt"/>
                      </a:endParaRPr>
                    </a:p>
                  </a:txBody>
                  <a:tcPr/>
                </a:tc>
                <a:tc>
                  <a:txBody>
                    <a:bodyPr/>
                    <a:lstStyle/>
                    <a:p>
                      <a:r>
                        <a:rPr lang="en-US" altLang="el-GR" sz="1800" dirty="0" err="1" smtClean="0">
                          <a:latin typeface="+mn-lt"/>
                          <a:cs typeface="Arial" charset="0"/>
                        </a:rPr>
                        <a:t>Ramez</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endParaRPr lang="el-GR" sz="1800" dirty="0">
                        <a:latin typeface="+mn-lt"/>
                      </a:endParaRPr>
                    </a:p>
                  </a:txBody>
                  <a:tcPr/>
                </a:tc>
                <a:tc>
                  <a:txBody>
                    <a:bodyPr/>
                    <a:lstStyle/>
                    <a:p>
                      <a:r>
                        <a:rPr lang="el-GR" sz="1800" dirty="0" smtClean="0">
                          <a:latin typeface="+mn-lt"/>
                        </a:rPr>
                        <a:t>40</a:t>
                      </a:r>
                      <a:endParaRPr lang="el-GR" sz="1800" dirty="0">
                        <a:latin typeface="+mn-lt"/>
                      </a:endParaRPr>
                    </a:p>
                  </a:txBody>
                  <a:tcPr/>
                </a:tc>
              </a:tr>
              <a:tr h="238555">
                <a:tc>
                  <a:txBody>
                    <a:bodyPr/>
                    <a:lstStyle/>
                    <a:p>
                      <a:r>
                        <a:rPr lang="en-US" altLang="el-GR" sz="1800" dirty="0" err="1" smtClean="0">
                          <a:latin typeface="+mn-lt"/>
                          <a:cs typeface="Arial" charset="0"/>
                        </a:rPr>
                        <a:t>Navathe</a:t>
                      </a:r>
                      <a:endParaRPr lang="el-GR" sz="1800" dirty="0">
                        <a:latin typeface="+mn-lt"/>
                      </a:endParaRPr>
                    </a:p>
                  </a:txBody>
                  <a:tcPr/>
                </a:tc>
                <a:tc>
                  <a:txBody>
                    <a:bodyPr/>
                    <a:lstStyle/>
                    <a:p>
                      <a:r>
                        <a:rPr lang="en-US" altLang="el-GR" sz="1800" dirty="0" err="1" smtClean="0">
                          <a:latin typeface="+mn-lt"/>
                          <a:cs typeface="Arial" charset="0"/>
                        </a:rPr>
                        <a:t>Shamkant</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50</a:t>
                      </a:r>
                      <a:endParaRPr lang="el-GR" sz="1800" dirty="0">
                        <a:latin typeface="+mn-lt"/>
                      </a:endParaRPr>
                    </a:p>
                  </a:txBody>
                  <a:tcPr/>
                </a:tc>
              </a:tr>
            </a:tbl>
          </a:graphicData>
        </a:graphic>
      </p:graphicFrame>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41</a:t>
            </a:fld>
            <a:endParaRPr lang="el-GR"/>
          </a:p>
        </p:txBody>
      </p:sp>
    </p:spTree>
    <p:extLst>
      <p:ext uri="{BB962C8B-B14F-4D97-AF65-F5344CB8AC3E}">
        <p14:creationId xmlns:p14="http://schemas.microsoft.com/office/powerpoint/2010/main" xmlns="" val="17199737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l-GR" altLang="el-GR" sz="3600" b="1" dirty="0" smtClean="0">
                <a:cs typeface="Tahoma" pitchFamily="34" charset="0"/>
              </a:rPr>
              <a:t>Ολοκλήρωση Μοντέλου Οντοτήτων Συσχετίσεων </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19079754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noChangeArrowheads="1"/>
          </p:cNvSpPr>
          <p:nvPr>
            <p:ph type="title"/>
          </p:nvPr>
        </p:nvSpPr>
        <p:spPr/>
        <p:txBody>
          <a:bodyPr>
            <a:noAutofit/>
          </a:bodyPr>
          <a:lstStyle/>
          <a:p>
            <a:pPr>
              <a:defRPr/>
            </a:pPr>
            <a:r>
              <a:rPr lang="el-GR" sz="3200" dirty="0" smtClean="0">
                <a:latin typeface="+mn-lt"/>
                <a:cs typeface="Times New Roman" pitchFamily="18" charset="0"/>
              </a:rPr>
              <a:t>Τύπος οντότητας Σπουδαστής και τα χαρακτηριστικά του!</a:t>
            </a:r>
          </a:p>
        </p:txBody>
      </p:sp>
      <p:pic>
        <p:nvPicPr>
          <p:cNvPr id="40963" name="Picture 6"/>
          <p:cNvPicPr>
            <a:picLocks noGrp="1" noChangeAspect="1" noChangeArrowheads="1"/>
          </p:cNvPicPr>
          <p:nvPr>
            <p:ph idx="1"/>
          </p:nvPr>
        </p:nvPicPr>
        <p:blipFill>
          <a:blip r:embed="rId2" cstate="email">
            <a:extLst>
              <a:ext uri="{28A0092B-C50C-407E-A947-70E740481C1C}">
                <a14:useLocalDpi xmlns:a14="http://schemas.microsoft.com/office/drawing/2010/main" xmlns=""/>
              </a:ext>
            </a:extLst>
          </a:blip>
          <a:stretch>
            <a:fillRect/>
          </a:stretch>
        </p:blipFill>
        <p:spPr>
          <a:xfrm>
            <a:off x="1176818" y="2420888"/>
            <a:ext cx="6790365" cy="2196427"/>
          </a:xfrm>
          <a:noFill/>
        </p:spPr>
      </p:pic>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43</a:t>
            </a:fld>
            <a:endParaRPr lang="el-GR"/>
          </a:p>
        </p:txBody>
      </p:sp>
    </p:spTree>
    <p:extLst>
      <p:ext uri="{BB962C8B-B14F-4D97-AF65-F5344CB8AC3E}">
        <p14:creationId xmlns:p14="http://schemas.microsoft.com/office/powerpoint/2010/main" xmlns="" val="32531542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normAutofit/>
          </a:bodyPr>
          <a:lstStyle/>
          <a:p>
            <a:pPr>
              <a:defRPr/>
            </a:pPr>
            <a:r>
              <a:rPr lang="el-GR" sz="3600" dirty="0" smtClean="0">
                <a:latin typeface="+mn-lt"/>
              </a:rPr>
              <a:t>Καθηγητής</a:t>
            </a:r>
          </a:p>
        </p:txBody>
      </p:sp>
      <p:pic>
        <p:nvPicPr>
          <p:cNvPr id="41987" name="Picture 7"/>
          <p:cNvPicPr>
            <a:picLocks noGrp="1" noChangeAspect="1" noChangeArrowheads="1"/>
          </p:cNvPicPr>
          <p:nvPr>
            <p:ph idx="1"/>
          </p:nvPr>
        </p:nvPicPr>
        <p:blipFill>
          <a:blip r:embed="rId2" cstate="email">
            <a:extLst>
              <a:ext uri="{28A0092B-C50C-407E-A947-70E740481C1C}">
                <a14:useLocalDpi xmlns:a14="http://schemas.microsoft.com/office/drawing/2010/main" xmlns=""/>
              </a:ext>
            </a:extLst>
          </a:blip>
          <a:stretch>
            <a:fillRect/>
          </a:stretch>
        </p:blipFill>
        <p:spPr>
          <a:xfrm>
            <a:off x="1619672" y="2132856"/>
            <a:ext cx="5609606" cy="2701006"/>
          </a:xfrm>
        </p:spPr>
      </p:pic>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44</a:t>
            </a:fld>
            <a:endParaRPr lang="el-GR"/>
          </a:p>
        </p:txBody>
      </p:sp>
    </p:spTree>
    <p:extLst>
      <p:ext uri="{BB962C8B-B14F-4D97-AF65-F5344CB8AC3E}">
        <p14:creationId xmlns:p14="http://schemas.microsoft.com/office/powerpoint/2010/main" xmlns="" val="24999114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a:defRPr/>
            </a:pPr>
            <a:r>
              <a:rPr lang="el-GR" sz="3600" dirty="0" smtClean="0">
                <a:latin typeface="+mn-lt"/>
              </a:rPr>
              <a:t>Μάθημα</a:t>
            </a:r>
          </a:p>
        </p:txBody>
      </p:sp>
      <p:pic>
        <p:nvPicPr>
          <p:cNvPr id="43011" name="Picture 5"/>
          <p:cNvPicPr>
            <a:picLocks noGrp="1" noChangeAspect="1" noChangeArrowheads="1"/>
          </p:cNvPicPr>
          <p:nvPr>
            <p:ph idx="1"/>
          </p:nvPr>
        </p:nvPicPr>
        <p:blipFill>
          <a:blip r:embed="rId2" cstate="email">
            <a:extLst>
              <a:ext uri="{28A0092B-C50C-407E-A947-70E740481C1C}">
                <a14:useLocalDpi xmlns:a14="http://schemas.microsoft.com/office/drawing/2010/main" xmlns=""/>
              </a:ext>
            </a:extLst>
          </a:blip>
          <a:stretch>
            <a:fillRect/>
          </a:stretch>
        </p:blipFill>
        <p:spPr>
          <a:xfrm>
            <a:off x="1259632" y="2420888"/>
            <a:ext cx="6627683" cy="2250418"/>
          </a:xfrm>
          <a:noFill/>
        </p:spPr>
      </p:pic>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45</a:t>
            </a:fld>
            <a:endParaRPr lang="el-GR"/>
          </a:p>
        </p:txBody>
      </p:sp>
    </p:spTree>
    <p:extLst>
      <p:ext uri="{BB962C8B-B14F-4D97-AF65-F5344CB8AC3E}">
        <p14:creationId xmlns:p14="http://schemas.microsoft.com/office/powerpoint/2010/main" xmlns="" val="6930111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pPr>
              <a:defRPr/>
            </a:pPr>
            <a:r>
              <a:rPr lang="el-GR" sz="3600" b="1" dirty="0" smtClean="0">
                <a:solidFill>
                  <a:schemeClr val="tx1"/>
                </a:solidFill>
                <a:latin typeface="+mn-lt"/>
                <a:cs typeface="Times New Roman" pitchFamily="18" charset="0"/>
              </a:rPr>
              <a:t>Συσχετίσεις</a:t>
            </a:r>
          </a:p>
        </p:txBody>
      </p:sp>
      <p:sp>
        <p:nvSpPr>
          <p:cNvPr id="44035" name="Rectangle 3"/>
          <p:cNvSpPr>
            <a:spLocks noGrp="1" noChangeArrowheads="1"/>
          </p:cNvSpPr>
          <p:nvPr>
            <p:ph idx="1"/>
          </p:nvPr>
        </p:nvSpPr>
        <p:spPr/>
        <p:txBody>
          <a:bodyPr/>
          <a:lstStyle/>
          <a:p>
            <a:pPr>
              <a:lnSpc>
                <a:spcPct val="90000"/>
              </a:lnSpc>
            </a:pPr>
            <a:r>
              <a:rPr lang="el-GR" altLang="el-GR" sz="2400" smtClean="0">
                <a:cs typeface="Times New Roman" pitchFamily="18" charset="0"/>
              </a:rPr>
              <a:t>Για να ολοκληρώσουμε το ΜΟΣ πρέπει να ζωγραφίσουμε και τις Συσχετίσεις ανάμεσα στους τύπους οντοτήτων.</a:t>
            </a:r>
          </a:p>
          <a:p>
            <a:pPr>
              <a:lnSpc>
                <a:spcPct val="90000"/>
              </a:lnSpc>
            </a:pPr>
            <a:r>
              <a:rPr lang="el-GR" altLang="el-GR" sz="2400" smtClean="0">
                <a:cs typeface="Times New Roman" pitchFamily="18" charset="0"/>
              </a:rPr>
              <a:t>Κάθε συσχέτιση έχει ένα βαθμό! Για παράδειγμα η συσχέτιση «διδάσκει» είναι δυαδική.</a:t>
            </a:r>
          </a:p>
          <a:p>
            <a:pPr>
              <a:lnSpc>
                <a:spcPct val="90000"/>
              </a:lnSpc>
            </a:pPr>
            <a:r>
              <a:rPr lang="el-GR" altLang="el-GR" sz="2400" smtClean="0">
                <a:cs typeface="Times New Roman" pitchFamily="18" charset="0"/>
              </a:rPr>
              <a:t>Για κάθε συσχέτιση στο ΜΟΣ πρέπει να γράφουμε και τον τύπο συσχέτισης. Για παράδειγμα η «διδάσκει» θα μπορούσε να είναι «1-προς-Πολλά» (γράφεται και «1</a:t>
            </a:r>
            <a:r>
              <a:rPr lang="en-US" altLang="el-GR" sz="2400" smtClean="0">
                <a:cs typeface="Times New Roman" pitchFamily="18" charset="0"/>
              </a:rPr>
              <a:t>:N</a:t>
            </a:r>
            <a:r>
              <a:rPr lang="el-GR" altLang="el-GR" sz="2400" smtClean="0">
                <a:cs typeface="Times New Roman" pitchFamily="18" charset="0"/>
              </a:rPr>
              <a:t>»)</a:t>
            </a: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46</a:t>
            </a:fld>
            <a:endParaRPr lang="el-GR"/>
          </a:p>
        </p:txBody>
      </p:sp>
    </p:spTree>
    <p:extLst>
      <p:ext uri="{BB962C8B-B14F-4D97-AF65-F5344CB8AC3E}">
        <p14:creationId xmlns:p14="http://schemas.microsoft.com/office/powerpoint/2010/main" xmlns="" val="38917045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Βαθμός </a:t>
            </a:r>
            <a:r>
              <a:rPr lang="el-GR" sz="3600" dirty="0" smtClean="0"/>
              <a:t>Συσχέτισης</a:t>
            </a:r>
            <a:endParaRPr lang="el-GR" sz="3600" dirty="0"/>
          </a:p>
        </p:txBody>
      </p:sp>
      <p:sp>
        <p:nvSpPr>
          <p:cNvPr id="3" name="Content Placeholder 2"/>
          <p:cNvSpPr>
            <a:spLocks noGrp="1"/>
          </p:cNvSpPr>
          <p:nvPr>
            <p:ph idx="1"/>
          </p:nvPr>
        </p:nvSpPr>
        <p:spPr/>
        <p:txBody>
          <a:bodyPr>
            <a:normAutofit/>
          </a:bodyPr>
          <a:lstStyle/>
          <a:p>
            <a:pPr>
              <a:defRPr/>
            </a:pPr>
            <a:r>
              <a:rPr lang="el-GR" sz="2400" dirty="0">
                <a:cs typeface="Times New Roman" pitchFamily="18" charset="0"/>
              </a:rPr>
              <a:t>Βαθμός μιας συσχέτισης ονομάζεται ο αριθμός των οντοτήτων που συνδέει η συσχέτιση.</a:t>
            </a:r>
          </a:p>
          <a:p>
            <a:pPr>
              <a:defRPr/>
            </a:pPr>
            <a:r>
              <a:rPr lang="el-GR" sz="2400" dirty="0">
                <a:cs typeface="Times New Roman" pitchFamily="18" charset="0"/>
              </a:rPr>
              <a:t>Συνήθως οι συσχετίσεις μεταξύ δύο οντοτήτων (δυαδικές συσχετίσεις) επαρκούν για τις ανάγκες μεγάλου μέρους της εφαρμογής.</a:t>
            </a:r>
          </a:p>
          <a:p>
            <a:pPr>
              <a:defRPr/>
            </a:pPr>
            <a:r>
              <a:rPr lang="el-GR" sz="2400" dirty="0">
                <a:cs typeface="Times New Roman" pitchFamily="18" charset="0"/>
              </a:rPr>
              <a:t>Υπάρχουν περιπτώσεις όπου τρεις ή περισσότερες οντότητες  πρέπει να συνδεθούν με μια συσχέτιση.</a:t>
            </a:r>
          </a:p>
          <a:p>
            <a:pPr>
              <a:defRPr/>
            </a:pPr>
            <a:endParaRPr lang="el-GR" sz="2400" dirty="0"/>
          </a:p>
          <a:p>
            <a:endParaRPr lang="el-GR" sz="24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47</a:t>
            </a:fld>
            <a:endParaRPr lang="el-GR"/>
          </a:p>
        </p:txBody>
      </p:sp>
    </p:spTree>
    <p:extLst>
      <p:ext uri="{BB962C8B-B14F-4D97-AF65-F5344CB8AC3E}">
        <p14:creationId xmlns:p14="http://schemas.microsoft.com/office/powerpoint/2010/main" xmlns="" val="32162027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42988" y="1371600"/>
            <a:ext cx="6805612" cy="611188"/>
            <a:chOff x="657" y="864"/>
            <a:chExt cx="4287" cy="385"/>
          </a:xfrm>
        </p:grpSpPr>
        <p:grpSp>
          <p:nvGrpSpPr>
            <p:cNvPr id="46117" name="Group 3"/>
            <p:cNvGrpSpPr>
              <a:grpSpLocks/>
            </p:cNvGrpSpPr>
            <p:nvPr/>
          </p:nvGrpSpPr>
          <p:grpSpPr bwMode="auto">
            <a:xfrm>
              <a:off x="657" y="913"/>
              <a:ext cx="816" cy="336"/>
              <a:chOff x="960" y="2208"/>
              <a:chExt cx="816" cy="336"/>
            </a:xfrm>
          </p:grpSpPr>
          <p:sp>
            <p:nvSpPr>
              <p:cNvPr id="46127" name="Rectangle 4"/>
              <p:cNvSpPr>
                <a:spLocks noChangeArrowheads="1"/>
              </p:cNvSpPr>
              <p:nvPr/>
            </p:nvSpPr>
            <p:spPr bwMode="auto">
              <a:xfrm>
                <a:off x="960" y="2208"/>
                <a:ext cx="816"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128" name="Text Box 5"/>
              <p:cNvSpPr txBox="1">
                <a:spLocks noChangeArrowheads="1"/>
              </p:cNvSpPr>
              <p:nvPr/>
            </p:nvSpPr>
            <p:spPr bwMode="auto">
              <a:xfrm>
                <a:off x="1047" y="2260"/>
                <a:ext cx="645"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ΑΝΔΡΑΣ</a:t>
                </a:r>
                <a:endParaRPr lang="en-GB" altLang="el-GR" sz="2000">
                  <a:latin typeface="+mn-lt"/>
                </a:endParaRPr>
              </a:p>
            </p:txBody>
          </p:sp>
        </p:grpSp>
        <p:grpSp>
          <p:nvGrpSpPr>
            <p:cNvPr id="46118" name="Group 6"/>
            <p:cNvGrpSpPr>
              <a:grpSpLocks/>
            </p:cNvGrpSpPr>
            <p:nvPr/>
          </p:nvGrpSpPr>
          <p:grpSpPr bwMode="auto">
            <a:xfrm>
              <a:off x="2859" y="913"/>
              <a:ext cx="816" cy="336"/>
              <a:chOff x="960" y="2208"/>
              <a:chExt cx="816" cy="336"/>
            </a:xfrm>
          </p:grpSpPr>
          <p:sp>
            <p:nvSpPr>
              <p:cNvPr id="46125" name="Rectangle 7"/>
              <p:cNvSpPr>
                <a:spLocks noChangeArrowheads="1"/>
              </p:cNvSpPr>
              <p:nvPr/>
            </p:nvSpPr>
            <p:spPr bwMode="auto">
              <a:xfrm>
                <a:off x="960" y="2208"/>
                <a:ext cx="816"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126" name="Text Box 8"/>
              <p:cNvSpPr txBox="1">
                <a:spLocks noChangeArrowheads="1"/>
              </p:cNvSpPr>
              <p:nvPr/>
            </p:nvSpPr>
            <p:spPr bwMode="auto">
              <a:xfrm>
                <a:off x="1047" y="2260"/>
                <a:ext cx="678"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ΓΥΝΑΙΚΑ</a:t>
                </a:r>
                <a:endParaRPr lang="en-GB" altLang="el-GR" sz="2000">
                  <a:latin typeface="+mn-lt"/>
                </a:endParaRPr>
              </a:p>
            </p:txBody>
          </p:sp>
        </p:grpSp>
        <p:sp>
          <p:nvSpPr>
            <p:cNvPr id="46119" name="AutoShape 9"/>
            <p:cNvSpPr>
              <a:spLocks noChangeArrowheads="1"/>
            </p:cNvSpPr>
            <p:nvPr/>
          </p:nvSpPr>
          <p:spPr bwMode="auto">
            <a:xfrm>
              <a:off x="1662" y="913"/>
              <a:ext cx="1008" cy="336"/>
            </a:xfrm>
            <a:prstGeom prst="diamond">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200" b="1">
                  <a:latin typeface="+mn-lt"/>
                </a:rPr>
                <a:t>παντρεύεται</a:t>
              </a:r>
              <a:endParaRPr lang="en-GB" altLang="el-GR" sz="1200" b="1">
                <a:latin typeface="+mn-lt"/>
              </a:endParaRPr>
            </a:p>
          </p:txBody>
        </p:sp>
        <p:sp>
          <p:nvSpPr>
            <p:cNvPr id="46120" name="Line 10"/>
            <p:cNvSpPr>
              <a:spLocks noChangeShapeType="1"/>
            </p:cNvSpPr>
            <p:nvPr/>
          </p:nvSpPr>
          <p:spPr bwMode="auto">
            <a:xfrm flipH="1">
              <a:off x="1470" y="1075"/>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121" name="Line 11"/>
            <p:cNvSpPr>
              <a:spLocks noChangeShapeType="1"/>
            </p:cNvSpPr>
            <p:nvPr/>
          </p:nvSpPr>
          <p:spPr bwMode="auto">
            <a:xfrm flipH="1">
              <a:off x="2670" y="1075"/>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122" name="Text Box 12"/>
            <p:cNvSpPr txBox="1">
              <a:spLocks noChangeArrowheads="1"/>
            </p:cNvSpPr>
            <p:nvPr/>
          </p:nvSpPr>
          <p:spPr bwMode="auto">
            <a:xfrm>
              <a:off x="1461" y="864"/>
              <a:ext cx="195"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1</a:t>
              </a:r>
              <a:endParaRPr lang="en-GB" altLang="el-GR" sz="1800">
                <a:latin typeface="+mn-lt"/>
              </a:endParaRPr>
            </a:p>
          </p:txBody>
        </p:sp>
        <p:sp>
          <p:nvSpPr>
            <p:cNvPr id="46123" name="Text Box 13"/>
            <p:cNvSpPr txBox="1">
              <a:spLocks noChangeArrowheads="1"/>
            </p:cNvSpPr>
            <p:nvPr/>
          </p:nvSpPr>
          <p:spPr bwMode="auto">
            <a:xfrm>
              <a:off x="2715" y="868"/>
              <a:ext cx="195"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1</a:t>
              </a:r>
              <a:endParaRPr lang="en-GB" altLang="el-GR" sz="1800">
                <a:latin typeface="+mn-lt"/>
              </a:endParaRPr>
            </a:p>
          </p:txBody>
        </p:sp>
        <p:sp>
          <p:nvSpPr>
            <p:cNvPr id="46124" name="Rectangle 14"/>
            <p:cNvSpPr>
              <a:spLocks noChangeArrowheads="1"/>
            </p:cNvSpPr>
            <p:nvPr/>
          </p:nvSpPr>
          <p:spPr bwMode="auto">
            <a:xfrm>
              <a:off x="4128" y="912"/>
              <a:ext cx="81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1-προς-1</a:t>
              </a:r>
            </a:p>
          </p:txBody>
        </p:sp>
      </p:grpSp>
      <p:grpSp>
        <p:nvGrpSpPr>
          <p:cNvPr id="5" name="Group 15"/>
          <p:cNvGrpSpPr>
            <a:grpSpLocks/>
          </p:cNvGrpSpPr>
          <p:nvPr/>
        </p:nvGrpSpPr>
        <p:grpSpPr bwMode="auto">
          <a:xfrm>
            <a:off x="914400" y="2516188"/>
            <a:ext cx="7315200" cy="611187"/>
            <a:chOff x="576" y="1585"/>
            <a:chExt cx="4608" cy="385"/>
          </a:xfrm>
        </p:grpSpPr>
        <p:sp>
          <p:nvSpPr>
            <p:cNvPr id="46107" name="Rectangle 16"/>
            <p:cNvSpPr>
              <a:spLocks noChangeArrowheads="1"/>
            </p:cNvSpPr>
            <p:nvPr/>
          </p:nvSpPr>
          <p:spPr bwMode="auto">
            <a:xfrm>
              <a:off x="603" y="1634"/>
              <a:ext cx="864"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108" name="Text Box 17"/>
            <p:cNvSpPr txBox="1">
              <a:spLocks noChangeArrowheads="1"/>
            </p:cNvSpPr>
            <p:nvPr/>
          </p:nvSpPr>
          <p:spPr bwMode="auto">
            <a:xfrm>
              <a:off x="576" y="1681"/>
              <a:ext cx="89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2000" dirty="0">
                  <a:latin typeface="+mn-lt"/>
                </a:rPr>
                <a:t>ΠΕΛΑΤΗΣ</a:t>
              </a:r>
              <a:endParaRPr lang="en-GB" altLang="el-GR" sz="2000" dirty="0">
                <a:latin typeface="+mn-lt"/>
              </a:endParaRPr>
            </a:p>
          </p:txBody>
        </p:sp>
        <p:sp>
          <p:nvSpPr>
            <p:cNvPr id="46109" name="Rectangle 18"/>
            <p:cNvSpPr>
              <a:spLocks noChangeArrowheads="1"/>
            </p:cNvSpPr>
            <p:nvPr/>
          </p:nvSpPr>
          <p:spPr bwMode="auto">
            <a:xfrm>
              <a:off x="2853" y="1634"/>
              <a:ext cx="873"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110" name="Text Box 19"/>
            <p:cNvSpPr txBox="1">
              <a:spLocks noChangeArrowheads="1"/>
            </p:cNvSpPr>
            <p:nvPr/>
          </p:nvSpPr>
          <p:spPr bwMode="auto">
            <a:xfrm>
              <a:off x="2814" y="1686"/>
              <a:ext cx="972"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600" b="1">
                  <a:latin typeface="+mn-lt"/>
                </a:rPr>
                <a:t>ΠΑΡΑΓΓΕΛΙΑ</a:t>
              </a:r>
              <a:endParaRPr lang="en-GB" altLang="el-GR" sz="1600" b="1">
                <a:latin typeface="+mn-lt"/>
              </a:endParaRPr>
            </a:p>
          </p:txBody>
        </p:sp>
        <p:sp>
          <p:nvSpPr>
            <p:cNvPr id="46111" name="AutoShape 20"/>
            <p:cNvSpPr>
              <a:spLocks noChangeArrowheads="1"/>
            </p:cNvSpPr>
            <p:nvPr/>
          </p:nvSpPr>
          <p:spPr bwMode="auto">
            <a:xfrm>
              <a:off x="1656" y="1634"/>
              <a:ext cx="1008" cy="336"/>
            </a:xfrm>
            <a:prstGeom prst="diamond">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600" b="1">
                  <a:latin typeface="+mn-lt"/>
                </a:rPr>
                <a:t>δίδει</a:t>
              </a:r>
              <a:endParaRPr lang="en-GB" altLang="el-GR" sz="1600" b="1">
                <a:latin typeface="+mn-lt"/>
              </a:endParaRPr>
            </a:p>
          </p:txBody>
        </p:sp>
        <p:sp>
          <p:nvSpPr>
            <p:cNvPr id="46112" name="Line 21"/>
            <p:cNvSpPr>
              <a:spLocks noChangeShapeType="1"/>
            </p:cNvSpPr>
            <p:nvPr/>
          </p:nvSpPr>
          <p:spPr bwMode="auto">
            <a:xfrm flipH="1">
              <a:off x="1464" y="1796"/>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113" name="Line 22"/>
            <p:cNvSpPr>
              <a:spLocks noChangeShapeType="1"/>
            </p:cNvSpPr>
            <p:nvPr/>
          </p:nvSpPr>
          <p:spPr bwMode="auto">
            <a:xfrm flipH="1">
              <a:off x="2664" y="1796"/>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114" name="Text Box 23"/>
            <p:cNvSpPr txBox="1">
              <a:spLocks noChangeArrowheads="1"/>
            </p:cNvSpPr>
            <p:nvPr/>
          </p:nvSpPr>
          <p:spPr bwMode="auto">
            <a:xfrm>
              <a:off x="1455" y="1585"/>
              <a:ext cx="195"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1</a:t>
              </a:r>
              <a:endParaRPr lang="en-GB" altLang="el-GR" sz="1800">
                <a:latin typeface="+mn-lt"/>
              </a:endParaRPr>
            </a:p>
          </p:txBody>
        </p:sp>
        <p:sp>
          <p:nvSpPr>
            <p:cNvPr id="46115" name="Text Box 24"/>
            <p:cNvSpPr txBox="1">
              <a:spLocks noChangeArrowheads="1"/>
            </p:cNvSpPr>
            <p:nvPr/>
          </p:nvSpPr>
          <p:spPr bwMode="auto">
            <a:xfrm>
              <a:off x="2676" y="1589"/>
              <a:ext cx="21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Ν</a:t>
              </a:r>
              <a:endParaRPr lang="en-GB" altLang="el-GR" sz="1800">
                <a:latin typeface="+mn-lt"/>
              </a:endParaRPr>
            </a:p>
          </p:txBody>
        </p:sp>
        <p:sp>
          <p:nvSpPr>
            <p:cNvPr id="46116" name="Rectangle 25"/>
            <p:cNvSpPr>
              <a:spLocks noChangeArrowheads="1"/>
            </p:cNvSpPr>
            <p:nvPr/>
          </p:nvSpPr>
          <p:spPr bwMode="auto">
            <a:xfrm>
              <a:off x="4032" y="1632"/>
              <a:ext cx="1152"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1-προς-Πολλά</a:t>
              </a:r>
            </a:p>
          </p:txBody>
        </p:sp>
      </p:grpSp>
      <p:grpSp>
        <p:nvGrpSpPr>
          <p:cNvPr id="6" name="Group 26"/>
          <p:cNvGrpSpPr>
            <a:grpSpLocks/>
          </p:cNvGrpSpPr>
          <p:nvPr/>
        </p:nvGrpSpPr>
        <p:grpSpPr bwMode="auto">
          <a:xfrm>
            <a:off x="962026" y="3733800"/>
            <a:ext cx="7343775" cy="611188"/>
            <a:chOff x="606" y="2352"/>
            <a:chExt cx="4626" cy="385"/>
          </a:xfrm>
        </p:grpSpPr>
        <p:sp>
          <p:nvSpPr>
            <p:cNvPr id="46097" name="Rectangle 27"/>
            <p:cNvSpPr>
              <a:spLocks noChangeArrowheads="1"/>
            </p:cNvSpPr>
            <p:nvPr/>
          </p:nvSpPr>
          <p:spPr bwMode="auto">
            <a:xfrm>
              <a:off x="606" y="2401"/>
              <a:ext cx="864"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098" name="Text Box 28"/>
            <p:cNvSpPr txBox="1">
              <a:spLocks noChangeArrowheads="1"/>
            </p:cNvSpPr>
            <p:nvPr/>
          </p:nvSpPr>
          <p:spPr bwMode="auto">
            <a:xfrm>
              <a:off x="648" y="2466"/>
              <a:ext cx="802"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600" b="1" dirty="0">
                  <a:latin typeface="+mn-lt"/>
                </a:rPr>
                <a:t>ΥΠΑΛΛΗΛΟΣ</a:t>
              </a:r>
              <a:endParaRPr lang="en-GB" altLang="el-GR" sz="1600" b="1" dirty="0">
                <a:latin typeface="+mn-lt"/>
              </a:endParaRPr>
            </a:p>
          </p:txBody>
        </p:sp>
        <p:sp>
          <p:nvSpPr>
            <p:cNvPr id="46099" name="Rectangle 29"/>
            <p:cNvSpPr>
              <a:spLocks noChangeArrowheads="1"/>
            </p:cNvSpPr>
            <p:nvPr/>
          </p:nvSpPr>
          <p:spPr bwMode="auto">
            <a:xfrm>
              <a:off x="2856" y="2401"/>
              <a:ext cx="816"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100" name="Text Box 30"/>
            <p:cNvSpPr txBox="1">
              <a:spLocks noChangeArrowheads="1"/>
            </p:cNvSpPr>
            <p:nvPr/>
          </p:nvSpPr>
          <p:spPr bwMode="auto">
            <a:xfrm>
              <a:off x="2907" y="2453"/>
              <a:ext cx="771"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2000">
                  <a:latin typeface="+mn-lt"/>
                </a:rPr>
                <a:t>ΤΜΗΜΑ</a:t>
              </a:r>
              <a:endParaRPr lang="en-GB" altLang="el-GR" sz="2000">
                <a:latin typeface="+mn-lt"/>
              </a:endParaRPr>
            </a:p>
          </p:txBody>
        </p:sp>
        <p:sp>
          <p:nvSpPr>
            <p:cNvPr id="46101" name="AutoShape 31"/>
            <p:cNvSpPr>
              <a:spLocks noChangeArrowheads="1"/>
            </p:cNvSpPr>
            <p:nvPr/>
          </p:nvSpPr>
          <p:spPr bwMode="auto">
            <a:xfrm>
              <a:off x="1659" y="2401"/>
              <a:ext cx="1008" cy="336"/>
            </a:xfrm>
            <a:prstGeom prst="diamond">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400" b="1">
                  <a:latin typeface="+mn-lt"/>
                </a:rPr>
                <a:t>εργάζεται</a:t>
              </a:r>
              <a:endParaRPr lang="en-GB" altLang="el-GR" sz="1400" b="1">
                <a:latin typeface="+mn-lt"/>
              </a:endParaRPr>
            </a:p>
          </p:txBody>
        </p:sp>
        <p:sp>
          <p:nvSpPr>
            <p:cNvPr id="46102" name="Line 32"/>
            <p:cNvSpPr>
              <a:spLocks noChangeShapeType="1"/>
            </p:cNvSpPr>
            <p:nvPr/>
          </p:nvSpPr>
          <p:spPr bwMode="auto">
            <a:xfrm flipH="1">
              <a:off x="1467" y="2563"/>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103" name="Line 33"/>
            <p:cNvSpPr>
              <a:spLocks noChangeShapeType="1"/>
            </p:cNvSpPr>
            <p:nvPr/>
          </p:nvSpPr>
          <p:spPr bwMode="auto">
            <a:xfrm flipH="1">
              <a:off x="2667" y="2563"/>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104" name="Text Box 34"/>
            <p:cNvSpPr txBox="1">
              <a:spLocks noChangeArrowheads="1"/>
            </p:cNvSpPr>
            <p:nvPr/>
          </p:nvSpPr>
          <p:spPr bwMode="auto">
            <a:xfrm>
              <a:off x="1458" y="2352"/>
              <a:ext cx="21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Ν</a:t>
              </a:r>
              <a:endParaRPr lang="en-GB" altLang="el-GR" sz="1800">
                <a:latin typeface="+mn-lt"/>
              </a:endParaRPr>
            </a:p>
          </p:txBody>
        </p:sp>
        <p:sp>
          <p:nvSpPr>
            <p:cNvPr id="46105" name="Text Box 35"/>
            <p:cNvSpPr txBox="1">
              <a:spLocks noChangeArrowheads="1"/>
            </p:cNvSpPr>
            <p:nvPr/>
          </p:nvSpPr>
          <p:spPr bwMode="auto">
            <a:xfrm>
              <a:off x="2688" y="2356"/>
              <a:ext cx="195"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1</a:t>
              </a:r>
              <a:endParaRPr lang="en-GB" altLang="el-GR" sz="1800">
                <a:latin typeface="+mn-lt"/>
              </a:endParaRPr>
            </a:p>
          </p:txBody>
        </p:sp>
        <p:sp>
          <p:nvSpPr>
            <p:cNvPr id="46106" name="Rectangle 36"/>
            <p:cNvSpPr>
              <a:spLocks noChangeArrowheads="1"/>
            </p:cNvSpPr>
            <p:nvPr/>
          </p:nvSpPr>
          <p:spPr bwMode="auto">
            <a:xfrm>
              <a:off x="4080" y="2400"/>
              <a:ext cx="1152"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Πολλά-προς-1</a:t>
              </a:r>
            </a:p>
          </p:txBody>
        </p:sp>
      </p:grpSp>
      <p:grpSp>
        <p:nvGrpSpPr>
          <p:cNvPr id="7" name="Group 37"/>
          <p:cNvGrpSpPr>
            <a:grpSpLocks/>
          </p:cNvGrpSpPr>
          <p:nvPr/>
        </p:nvGrpSpPr>
        <p:grpSpPr bwMode="auto">
          <a:xfrm>
            <a:off x="1038225" y="4953000"/>
            <a:ext cx="7648575" cy="611188"/>
            <a:chOff x="654" y="3120"/>
            <a:chExt cx="4818" cy="385"/>
          </a:xfrm>
        </p:grpSpPr>
        <p:sp>
          <p:nvSpPr>
            <p:cNvPr id="46087" name="Rectangle 38"/>
            <p:cNvSpPr>
              <a:spLocks noChangeArrowheads="1"/>
            </p:cNvSpPr>
            <p:nvPr/>
          </p:nvSpPr>
          <p:spPr bwMode="auto">
            <a:xfrm>
              <a:off x="657" y="3169"/>
              <a:ext cx="816"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088" name="Text Box 39"/>
            <p:cNvSpPr txBox="1">
              <a:spLocks noChangeArrowheads="1"/>
            </p:cNvSpPr>
            <p:nvPr/>
          </p:nvSpPr>
          <p:spPr bwMode="auto">
            <a:xfrm>
              <a:off x="654" y="3221"/>
              <a:ext cx="808"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ΜΑΘΗΤΗΣ</a:t>
              </a:r>
              <a:endParaRPr lang="en-GB" altLang="el-GR" sz="2000">
                <a:latin typeface="+mn-lt"/>
              </a:endParaRPr>
            </a:p>
          </p:txBody>
        </p:sp>
        <p:sp>
          <p:nvSpPr>
            <p:cNvPr id="46089" name="Rectangle 40"/>
            <p:cNvSpPr>
              <a:spLocks noChangeArrowheads="1"/>
            </p:cNvSpPr>
            <p:nvPr/>
          </p:nvSpPr>
          <p:spPr bwMode="auto">
            <a:xfrm>
              <a:off x="2859" y="3169"/>
              <a:ext cx="816" cy="33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latin typeface="+mn-lt"/>
              </a:endParaRPr>
            </a:p>
          </p:txBody>
        </p:sp>
        <p:sp>
          <p:nvSpPr>
            <p:cNvPr id="46090" name="Text Box 41"/>
            <p:cNvSpPr txBox="1">
              <a:spLocks noChangeArrowheads="1"/>
            </p:cNvSpPr>
            <p:nvPr/>
          </p:nvSpPr>
          <p:spPr bwMode="auto">
            <a:xfrm>
              <a:off x="2910" y="3221"/>
              <a:ext cx="787"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ΜΑΘΗΜΑ</a:t>
              </a:r>
              <a:endParaRPr lang="en-GB" altLang="el-GR" sz="2000">
                <a:latin typeface="+mn-lt"/>
              </a:endParaRPr>
            </a:p>
          </p:txBody>
        </p:sp>
        <p:sp>
          <p:nvSpPr>
            <p:cNvPr id="46091" name="AutoShape 42"/>
            <p:cNvSpPr>
              <a:spLocks noChangeArrowheads="1"/>
            </p:cNvSpPr>
            <p:nvPr/>
          </p:nvSpPr>
          <p:spPr bwMode="auto">
            <a:xfrm>
              <a:off x="1662" y="3169"/>
              <a:ext cx="1008" cy="336"/>
            </a:xfrm>
            <a:prstGeom prst="diamond">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altLang="el-GR" sz="1400" b="1">
                  <a:latin typeface="+mn-lt"/>
                </a:rPr>
                <a:t>παρακολουθεί</a:t>
              </a:r>
              <a:endParaRPr lang="en-GB" altLang="el-GR" sz="1400" b="1">
                <a:latin typeface="+mn-lt"/>
              </a:endParaRPr>
            </a:p>
          </p:txBody>
        </p:sp>
        <p:sp>
          <p:nvSpPr>
            <p:cNvPr id="46092" name="Line 43"/>
            <p:cNvSpPr>
              <a:spLocks noChangeShapeType="1"/>
            </p:cNvSpPr>
            <p:nvPr/>
          </p:nvSpPr>
          <p:spPr bwMode="auto">
            <a:xfrm flipH="1">
              <a:off x="1470" y="3331"/>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093" name="Line 44"/>
            <p:cNvSpPr>
              <a:spLocks noChangeShapeType="1"/>
            </p:cNvSpPr>
            <p:nvPr/>
          </p:nvSpPr>
          <p:spPr bwMode="auto">
            <a:xfrm flipH="1">
              <a:off x="2670" y="3331"/>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l-GR">
                <a:latin typeface="+mn-lt"/>
              </a:endParaRPr>
            </a:p>
          </p:txBody>
        </p:sp>
        <p:sp>
          <p:nvSpPr>
            <p:cNvPr id="46094" name="Text Box 45"/>
            <p:cNvSpPr txBox="1">
              <a:spLocks noChangeArrowheads="1"/>
            </p:cNvSpPr>
            <p:nvPr/>
          </p:nvSpPr>
          <p:spPr bwMode="auto">
            <a:xfrm>
              <a:off x="1461" y="3120"/>
              <a:ext cx="21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Ν</a:t>
              </a:r>
              <a:endParaRPr lang="en-GB" altLang="el-GR" sz="1800">
                <a:latin typeface="+mn-lt"/>
              </a:endParaRPr>
            </a:p>
          </p:txBody>
        </p:sp>
        <p:sp>
          <p:nvSpPr>
            <p:cNvPr id="46095" name="Text Box 46"/>
            <p:cNvSpPr txBox="1">
              <a:spLocks noChangeArrowheads="1"/>
            </p:cNvSpPr>
            <p:nvPr/>
          </p:nvSpPr>
          <p:spPr bwMode="auto">
            <a:xfrm>
              <a:off x="2655" y="3124"/>
              <a:ext cx="241"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a:latin typeface="+mn-lt"/>
                </a:rPr>
                <a:t>Μ</a:t>
              </a:r>
              <a:endParaRPr lang="en-GB" altLang="el-GR" sz="1800">
                <a:latin typeface="+mn-lt"/>
              </a:endParaRPr>
            </a:p>
          </p:txBody>
        </p:sp>
        <p:sp>
          <p:nvSpPr>
            <p:cNvPr id="46096" name="Rectangle 47"/>
            <p:cNvSpPr>
              <a:spLocks noChangeArrowheads="1"/>
            </p:cNvSpPr>
            <p:nvPr/>
          </p:nvSpPr>
          <p:spPr bwMode="auto">
            <a:xfrm>
              <a:off x="3984" y="3168"/>
              <a:ext cx="148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2000">
                  <a:latin typeface="+mn-lt"/>
                </a:rPr>
                <a:t>Πολλά-προς-Πολλά</a:t>
              </a:r>
            </a:p>
          </p:txBody>
        </p:sp>
      </p:grpSp>
      <p:sp>
        <p:nvSpPr>
          <p:cNvPr id="3" name="Title 2"/>
          <p:cNvSpPr>
            <a:spLocks noGrp="1"/>
          </p:cNvSpPr>
          <p:nvPr>
            <p:ph type="title"/>
          </p:nvPr>
        </p:nvSpPr>
        <p:spPr/>
        <p:txBody>
          <a:bodyPr>
            <a:noAutofit/>
          </a:bodyPr>
          <a:lstStyle/>
          <a:p>
            <a:r>
              <a:rPr lang="el-GR" altLang="el-GR" sz="3200" dirty="0">
                <a:cs typeface="Tahoma" pitchFamily="34" charset="0"/>
              </a:rPr>
              <a:t>Παραδείγματα Δυαδικών Συσχετίσεων. Προσέξτε ότι κάθε συσχέτιση έχει τύπο</a:t>
            </a:r>
            <a:r>
              <a:rPr lang="el-GR" altLang="el-GR" sz="3200" dirty="0" smtClean="0">
                <a:cs typeface="Tahoma" pitchFamily="34" charset="0"/>
              </a:rPr>
              <a:t>!</a:t>
            </a:r>
            <a:endParaRPr lang="el-GR" sz="3200" dirty="0"/>
          </a:p>
        </p:txBody>
      </p:sp>
      <p:sp>
        <p:nvSpPr>
          <p:cNvPr id="49" name="48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48</a:t>
            </a:fld>
            <a:endParaRPr lang="el-GR"/>
          </a:p>
        </p:txBody>
      </p:sp>
    </p:spTree>
    <p:extLst>
      <p:ext uri="{BB962C8B-B14F-4D97-AF65-F5344CB8AC3E}">
        <p14:creationId xmlns:p14="http://schemas.microsoft.com/office/powerpoint/2010/main" xmlns="" val="9042434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a:solidFill>
                  <a:schemeClr val="accent4"/>
                </a:solidFill>
              </a:rPr>
              <a:t>Εισαγωγή </a:t>
            </a:r>
            <a:r>
              <a:rPr lang="el-GR" dirty="0" smtClean="0">
                <a:solidFill>
                  <a:schemeClr val="accent4"/>
                </a:solidFill>
              </a:rPr>
              <a:t>στη μοντελοποίηση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
        <p:nvSpPr>
          <p:cNvPr id="3" name="Rectangle 2"/>
          <p:cNvSpPr/>
          <p:nvPr/>
        </p:nvSpPr>
        <p:spPr>
          <a:xfrm>
            <a:off x="0" y="1700808"/>
            <a:ext cx="8748464" cy="2308324"/>
          </a:xfrm>
          <a:prstGeom prst="rect">
            <a:avLst/>
          </a:prstGeom>
        </p:spPr>
        <p:txBody>
          <a:bodyPr wrap="square">
            <a:spAutoFit/>
          </a:bodyPr>
          <a:lstStyle/>
          <a:p>
            <a:pPr marL="357188"/>
            <a:r>
              <a:rPr lang="el-GR" altLang="el-GR" sz="2000" dirty="0" smtClean="0">
                <a:cs typeface="Arial" charset="0"/>
              </a:rPr>
              <a:t>2) Στο ΜΟΣ στην πραγματικότητα ορίζουμε όχι οντότητες αλλά τύπους οντοτήτων και συσχετίσεων. Για παράδειγμα οντότητες είναι οι διάφοροι σπουδαστές, ο Κώστας, ο Γιάννης, η Βίλμα, ο Βαγγέλης</a:t>
            </a:r>
            <a:r>
              <a:rPr lang="el-GR" altLang="el-GR" sz="2000" dirty="0">
                <a:cs typeface="Arial" charset="0"/>
              </a:rPr>
              <a:t>. </a:t>
            </a:r>
            <a:r>
              <a:rPr lang="el-GR" altLang="el-GR" sz="2000" dirty="0" smtClean="0">
                <a:cs typeface="Arial" charset="0"/>
              </a:rPr>
              <a:t>Χρησιμοποιούμε τον τύπο οντοτήτας Σπουδαστής ώστε να περιγράφουμε όλους τους σπουδαστές μας με τον ίδιο τρόπο. Συνήθως τον τύπο οντότητας τον μετατρέπουμε σε πίνακα στη σχεσιακή βάση. </a:t>
            </a: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8097791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Autofit/>
          </a:bodyPr>
          <a:lstStyle/>
          <a:p>
            <a:r>
              <a:rPr lang="el-GR" altLang="el-GR" sz="3200" smtClean="0">
                <a:cs typeface="Tahoma" pitchFamily="34" charset="0"/>
              </a:rPr>
              <a:t>Ολοκληρώνουμε τη σχεδίαση του ΜΟΣ! Πρώτα ζωγραφίζουμε τη συσχέτιση «διδάσκει»</a:t>
            </a: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353172" y="2420888"/>
            <a:ext cx="8340725" cy="212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49</a:t>
            </a:fld>
            <a:endParaRPr lang="el-GR"/>
          </a:p>
        </p:txBody>
      </p:sp>
    </p:spTree>
    <p:extLst>
      <p:ext uri="{BB962C8B-B14F-4D97-AF65-F5344CB8AC3E}">
        <p14:creationId xmlns:p14="http://schemas.microsoft.com/office/powerpoint/2010/main" xmlns="" val="487172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l-GR" altLang="el-GR" sz="3200" b="1" smtClean="0"/>
              <a:t>ΜΟΣ εκπαιδευτικής βάσης δεδομένων!</a:t>
            </a:r>
          </a:p>
        </p:txBody>
      </p:sp>
      <p:pic>
        <p:nvPicPr>
          <p:cNvPr id="48132" name="Picture 2"/>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684213" y="1484313"/>
            <a:ext cx="7874000" cy="3840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50</a:t>
            </a:fld>
            <a:endParaRPr lang="el-GR"/>
          </a:p>
        </p:txBody>
      </p:sp>
    </p:spTree>
    <p:extLst>
      <p:ext uri="{BB962C8B-B14F-4D97-AF65-F5344CB8AC3E}">
        <p14:creationId xmlns:p14="http://schemas.microsoft.com/office/powerpoint/2010/main" xmlns="" val="9894605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568952" cy="1440160"/>
          </a:xfrm>
        </p:spPr>
        <p:txBody>
          <a:bodyPr>
            <a:normAutofit/>
          </a:bodyPr>
          <a:lstStyle/>
          <a:p>
            <a:r>
              <a:rPr lang="el-GR" dirty="0" smtClean="0">
                <a:solidFill>
                  <a:schemeClr val="accent4"/>
                </a:solidFill>
              </a:rPr>
              <a:t>     Πως από το ΜΟΣ κατασκευάζουμε τη σχεσιακή βάση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51</a:t>
            </a:fld>
            <a:endParaRPr lang="el-GR"/>
          </a:p>
        </p:txBody>
      </p:sp>
      <p:sp>
        <p:nvSpPr>
          <p:cNvPr id="3" name="Rectangle 2"/>
          <p:cNvSpPr/>
          <p:nvPr/>
        </p:nvSpPr>
        <p:spPr>
          <a:xfrm>
            <a:off x="893714" y="1844824"/>
            <a:ext cx="7926757" cy="2677656"/>
          </a:xfrm>
          <a:prstGeom prst="rect">
            <a:avLst/>
          </a:prstGeom>
        </p:spPr>
        <p:txBody>
          <a:bodyPr wrap="square">
            <a:spAutoFit/>
          </a:bodyPr>
          <a:lstStyle/>
          <a:p>
            <a:r>
              <a:rPr lang="el-GR" altLang="el-GR" sz="2400" b="1" dirty="0" smtClean="0">
                <a:solidFill>
                  <a:schemeClr val="accent4"/>
                </a:solidFill>
                <a:cs typeface="Arial" charset="0"/>
              </a:rPr>
              <a:t>Πρέπει να κατανοήσετε και να εφαρμόσετε τη συνταγή που θα παρατεθεί στα παραδείγματα μας και σε άλλα παραδείγματα.</a:t>
            </a:r>
            <a:endParaRPr lang="en-US" altLang="el-GR" sz="2400" b="1" dirty="0">
              <a:solidFill>
                <a:schemeClr val="accent4"/>
              </a:solidFill>
              <a:cs typeface="Arial" charset="0"/>
            </a:endParaRPr>
          </a:p>
          <a:p>
            <a:pPr marL="357188"/>
            <a:endParaRPr lang="el-GR" altLang="el-GR" sz="2400" dirty="0" smtClean="0">
              <a:cs typeface="Arial" charset="0"/>
            </a:endParaRPr>
          </a:p>
          <a:p>
            <a:pPr marL="814388" indent="-457200">
              <a:buAutoNum type="arabicParenR"/>
            </a:pPr>
            <a:endParaRPr lang="el-GR" altLang="el-GR" sz="2400" dirty="0" smtClean="0">
              <a:cs typeface="Arial" charset="0"/>
            </a:endParaRPr>
          </a:p>
          <a:p>
            <a:pPr marL="814388" indent="-457200">
              <a:buAutoNum type="arabicParenR"/>
            </a:pPr>
            <a:endParaRPr lang="el-GR" altLang="el-GR" sz="2400" dirty="0" smtClean="0">
              <a:cs typeface="Arial" charset="0"/>
            </a:endParaRPr>
          </a:p>
          <a:p>
            <a:pPr marL="814388" indent="-457200">
              <a:buAutoNum type="arabicParenR"/>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28408410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1" name="Rectangle 3"/>
          <p:cNvSpPr>
            <a:spLocks noChangeArrowheads="1"/>
          </p:cNvSpPr>
          <p:nvPr/>
        </p:nvSpPr>
        <p:spPr bwMode="auto">
          <a:xfrm>
            <a:off x="685800" y="1600200"/>
            <a:ext cx="77724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 typeface="Monotype Sorts" charset="2"/>
              <a:buChar char="u"/>
            </a:pPr>
            <a:endParaRPr lang="en-GB" altLang="el-GR"/>
          </a:p>
        </p:txBody>
      </p:sp>
      <p:sp>
        <p:nvSpPr>
          <p:cNvPr id="329732" name="Rectangle 4"/>
          <p:cNvSpPr>
            <a:spLocks noChangeArrowheads="1"/>
          </p:cNvSpPr>
          <p:nvPr/>
        </p:nvSpPr>
        <p:spPr bwMode="auto">
          <a:xfrm>
            <a:off x="533400" y="1447800"/>
            <a:ext cx="8229600" cy="436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2" name="Title 1"/>
          <p:cNvSpPr>
            <a:spLocks noGrp="1"/>
          </p:cNvSpPr>
          <p:nvPr>
            <p:ph type="ctrTitle"/>
          </p:nvPr>
        </p:nvSpPr>
        <p:spPr/>
        <p:txBody>
          <a:bodyPr>
            <a:noAutofit/>
          </a:bodyPr>
          <a:lstStyle/>
          <a:p>
            <a:r>
              <a:rPr lang="el-GR" sz="3200" dirty="0"/>
              <a:t>Πως από το Διάγραμμα Οντοτήτων Συσχετίσεων (ΜΟΣ) κατασκευάζουμε το Σχεσιακό Μοντέλο</a:t>
            </a:r>
            <a:br>
              <a:rPr lang="el-GR" sz="3200" dirty="0"/>
            </a:br>
            <a:r>
              <a:rPr lang="el-GR" sz="3200" dirty="0"/>
              <a:t>(</a:t>
            </a:r>
            <a:r>
              <a:rPr lang="el-GR" sz="3200" dirty="0" err="1"/>
              <a:t>Relational</a:t>
            </a:r>
            <a:r>
              <a:rPr lang="el-GR" sz="3200" dirty="0"/>
              <a:t> </a:t>
            </a:r>
            <a:r>
              <a:rPr lang="el-GR" sz="3200" dirty="0" err="1"/>
              <a:t>Model</a:t>
            </a:r>
            <a:r>
              <a:rPr lang="el-GR" sz="3200" dirty="0"/>
              <a:t>) – Λίγοι </a:t>
            </a:r>
            <a:r>
              <a:rPr lang="el-GR" sz="3200" dirty="0" smtClean="0"/>
              <a:t>κανόνες</a:t>
            </a:r>
            <a:endParaRPr lang="el-GR" sz="3200" dirty="0"/>
          </a:p>
        </p:txBody>
      </p:sp>
      <p:sp>
        <p:nvSpPr>
          <p:cNvPr id="4" name="Subtitle 3"/>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41548554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329731">
                                            <p:txEl>
                                              <p:pRg st="0" end="0"/>
                                            </p:txEl>
                                          </p:spTgt>
                                        </p:tgtEl>
                                        <p:attrNameLst>
                                          <p:attrName>style.visibility</p:attrName>
                                        </p:attrNameLst>
                                      </p:cBhvr>
                                      <p:to>
                                        <p:strVal val="visible"/>
                                      </p:to>
                                    </p:set>
                                    <p:animEffect transition="in" filter="dissolve">
                                      <p:cBhvr>
                                        <p:cTn id="7" dur="500"/>
                                        <p:tgtEl>
                                          <p:spTgt spid="329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nodePh="1">
                                  <p:stCondLst>
                                    <p:cond delay="0"/>
                                  </p:stCondLst>
                                  <p:endCondLst>
                                    <p:cond evt="begin" delay="0">
                                      <p:tn val="10"/>
                                    </p:cond>
                                  </p:endCondLst>
                                  <p:childTnLst>
                                    <p:set>
                                      <p:cBhvr>
                                        <p:cTn id="11" dur="1" fill="hold">
                                          <p:stCondLst>
                                            <p:cond delay="0"/>
                                          </p:stCondLst>
                                        </p:cTn>
                                        <p:tgtEl>
                                          <p:spTgt spid="329732">
                                            <p:txEl>
                                              <p:pRg st="0" end="0"/>
                                            </p:txEl>
                                          </p:spTgt>
                                        </p:tgtEl>
                                        <p:attrNameLst>
                                          <p:attrName>style.visibility</p:attrName>
                                        </p:attrNameLst>
                                      </p:cBhvr>
                                      <p:to>
                                        <p:strVal val="visible"/>
                                      </p:to>
                                    </p:set>
                                    <p:anim calcmode="lin" valueType="num">
                                      <p:cBhvr additive="base">
                                        <p:cTn id="12" dur="500" fill="hold"/>
                                        <p:tgtEl>
                                          <p:spTgt spid="32973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2973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build="p" autoUpdateAnimBg="0"/>
      <p:bldP spid="329732"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908720"/>
          </a:xfrm>
        </p:spPr>
        <p:txBody>
          <a:bodyPr>
            <a:noAutofit/>
          </a:bodyPr>
          <a:lstStyle/>
          <a:p>
            <a:r>
              <a:rPr lang="el-GR" sz="3200" dirty="0"/>
              <a:t>Για τη μετάβαση από το μοντέλο οντοτήτων - σχέσεων σε πίνακες ακολούθησε τους εξής κανόνες</a:t>
            </a:r>
          </a:p>
        </p:txBody>
      </p:sp>
      <p:sp>
        <p:nvSpPr>
          <p:cNvPr id="50178" name="Rectangle 3"/>
          <p:cNvSpPr>
            <a:spLocks noGrp="1" noChangeArrowheads="1"/>
          </p:cNvSpPr>
          <p:nvPr>
            <p:ph idx="1"/>
          </p:nvPr>
        </p:nvSpPr>
        <p:spPr>
          <a:xfrm>
            <a:off x="457200" y="1196752"/>
            <a:ext cx="8229600" cy="5661248"/>
          </a:xfrm>
        </p:spPr>
        <p:txBody>
          <a:bodyPr>
            <a:normAutofit/>
          </a:bodyPr>
          <a:lstStyle/>
          <a:p>
            <a:pPr eaLnBrk="1" hangingPunct="1">
              <a:lnSpc>
                <a:spcPct val="80000"/>
              </a:lnSpc>
            </a:pPr>
            <a:r>
              <a:rPr lang="el-GR" altLang="el-GR" sz="2000" b="1" dirty="0" smtClean="0">
                <a:solidFill>
                  <a:srgbClr val="820000"/>
                </a:solidFill>
                <a:cs typeface="Arial" charset="0"/>
              </a:rPr>
              <a:t>Κανόνας 1:  </a:t>
            </a:r>
            <a:r>
              <a:rPr lang="el-GR" altLang="el-GR" sz="2000" dirty="0" smtClean="0">
                <a:cs typeface="Arial" charset="0"/>
              </a:rPr>
              <a:t>Για κάθε τύπο οντότητας θα έχεις έναν πίνακα που θα περιλαμβάνει σαν στήλες τουλάχιστον όλα τα χαρακτηριστικά (</a:t>
            </a:r>
            <a:r>
              <a:rPr lang="el-GR" altLang="el-GR" sz="2000" dirty="0" err="1" smtClean="0">
                <a:cs typeface="Arial" charset="0"/>
              </a:rPr>
              <a:t>attributes</a:t>
            </a:r>
            <a:r>
              <a:rPr lang="el-GR" altLang="el-GR" sz="2000" dirty="0" smtClean="0">
                <a:cs typeface="Arial" charset="0"/>
              </a:rPr>
              <a:t>) της. Το κύριο κλειδί της οντότητας, απλό ή σύνθετο, θα είναι και κύριο κλειδί του πίνακα που θα αναπαριστά την οντότητα</a:t>
            </a:r>
            <a:endParaRPr lang="el-GR" altLang="el-GR" sz="2000" u="sng" dirty="0" smtClean="0">
              <a:cs typeface="Arial" charset="0"/>
            </a:endParaRPr>
          </a:p>
          <a:p>
            <a:pPr eaLnBrk="1" hangingPunct="1">
              <a:lnSpc>
                <a:spcPct val="80000"/>
              </a:lnSpc>
            </a:pPr>
            <a:r>
              <a:rPr lang="el-GR" altLang="el-GR" sz="2000" b="1" dirty="0" smtClean="0">
                <a:solidFill>
                  <a:srgbClr val="820000"/>
                </a:solidFill>
                <a:cs typeface="Arial" charset="0"/>
              </a:rPr>
              <a:t>Κανόνας 2:  </a:t>
            </a:r>
            <a:r>
              <a:rPr lang="el-GR" altLang="el-GR" sz="2000" dirty="0" smtClean="0">
                <a:cs typeface="Arial" charset="0"/>
              </a:rPr>
              <a:t>Έστω μια συσχέτιση σ:A(K1)--&gt;B(K2) , όπου Α(Κ1), Α(Κ2) οντότητες και K1,K2 τα  κύρια κλειδιά των οντοτήτων. Αν η συσχέτιση σ είναι τύπου 1:Ν τότε  (για τη συσχέτιση σ) δεν κατασκευάζεις ξεχωριστό πίνακα. Απλά προσθέτεις στα χαρακτηριστικά της οντότητας Β(Κ2) το  Κ1 σα ξένο κλειδί.</a:t>
            </a:r>
            <a:endParaRPr lang="el-GR" altLang="el-GR" sz="2000" u="sng" dirty="0" smtClean="0">
              <a:cs typeface="Arial" charset="0"/>
            </a:endParaRPr>
          </a:p>
          <a:p>
            <a:pPr eaLnBrk="1" hangingPunct="1">
              <a:lnSpc>
                <a:spcPct val="80000"/>
              </a:lnSpc>
            </a:pPr>
            <a:r>
              <a:rPr lang="el-GR" altLang="el-GR" sz="2000" b="1" dirty="0" smtClean="0">
                <a:solidFill>
                  <a:srgbClr val="820000"/>
                </a:solidFill>
                <a:cs typeface="Arial" charset="0"/>
              </a:rPr>
              <a:t>Κανόνας 3:  </a:t>
            </a:r>
            <a:r>
              <a:rPr lang="el-GR" altLang="el-GR" sz="2000" dirty="0" smtClean="0">
                <a:cs typeface="Arial" charset="0"/>
              </a:rPr>
              <a:t>Αν η παραπάνω συσχέτιση σ είναι τύπου 1:1 τότε  (για τη συσχέτιση σ) δεν κατασκευάζεις ξεχωριστό πίνακα. Απλά προσθέτεις στα χαρακτηριστικά της οντότητας Β(Κ2) το Κ1 σα ξένο κλειδί ή στα χαρακτηριστικά της Α(Κ1) το Κ2 σαν ξένο κλειδί. Ποτέ και τα δύο! </a:t>
            </a:r>
            <a:endParaRPr lang="el-GR" altLang="el-GR" sz="2000" u="sng" dirty="0" smtClean="0">
              <a:cs typeface="Arial" charset="0"/>
            </a:endParaRPr>
          </a:p>
          <a:p>
            <a:pPr eaLnBrk="1" hangingPunct="1">
              <a:lnSpc>
                <a:spcPct val="80000"/>
              </a:lnSpc>
            </a:pPr>
            <a:r>
              <a:rPr lang="el-GR" altLang="el-GR" sz="2000" b="1" dirty="0" smtClean="0">
                <a:solidFill>
                  <a:srgbClr val="820000"/>
                </a:solidFill>
                <a:cs typeface="Arial" charset="0"/>
              </a:rPr>
              <a:t>Κανόνας 4:  </a:t>
            </a:r>
            <a:r>
              <a:rPr lang="el-GR" altLang="el-GR" sz="2000" dirty="0" smtClean="0">
                <a:cs typeface="Arial" charset="0"/>
              </a:rPr>
              <a:t>Αν η σχέση είναι Μ:Ν τότε κατασκευάζεις ξεχωριστό  πίνακα που περιλαμβάνει τα Κ1,Κ2, ως ξένα κλειδιά, το (Κ1,Κ2) ως σύνθετο κύριο κλειδί και  τα χαρακτηριστικά της συσχέτισης, </a:t>
            </a:r>
            <a:r>
              <a:rPr lang="el-GR" altLang="el-GR" sz="2000" dirty="0" err="1" smtClean="0">
                <a:cs typeface="Arial" charset="0"/>
              </a:rPr>
              <a:t>άν</a:t>
            </a:r>
            <a:r>
              <a:rPr lang="el-GR" altLang="el-GR" sz="2000" dirty="0" smtClean="0">
                <a:cs typeface="Arial" charset="0"/>
              </a:rPr>
              <a:t> υπάρχουν τέτοια χαρακτηριστικά.</a:t>
            </a:r>
            <a:endParaRPr lang="el-GR" altLang="el-GR" sz="2000" u="sng" dirty="0" smtClean="0">
              <a:cs typeface="Arial" charset="0"/>
            </a:endParaRPr>
          </a:p>
          <a:p>
            <a:pPr eaLnBrk="1" hangingPunct="1">
              <a:lnSpc>
                <a:spcPct val="80000"/>
              </a:lnSpc>
            </a:pPr>
            <a:r>
              <a:rPr lang="el-GR" altLang="el-GR" sz="2000" b="1" dirty="0" smtClean="0">
                <a:solidFill>
                  <a:srgbClr val="820000"/>
                </a:solidFill>
                <a:cs typeface="Arial" charset="0"/>
              </a:rPr>
              <a:t>Κανόνας 5:  </a:t>
            </a:r>
            <a:r>
              <a:rPr lang="el-GR" altLang="el-GR" sz="2000" dirty="0" smtClean="0">
                <a:cs typeface="Arial" charset="0"/>
              </a:rPr>
              <a:t>Αν μια συσχέτιση συνδέει παραπάνω από δύο οντότητες π.χ. τις οντότητες A(K1), Α(Κ2),  Α(Κ3) με Κ1, Κ2, Κ3 κύρια κλειδιά οντοτήτων αντίστοιχα, τότε για τη συσχέτιση αυτή, συνήθως,  κατασκευάζουμε ξεχωριστό πίνακα με κύριο κλειδί, συνήθως, (Κ1,Κ2,Κ3).</a:t>
            </a: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53</a:t>
            </a:fld>
            <a:endParaRPr lang="el-GR"/>
          </a:p>
        </p:txBody>
      </p:sp>
    </p:spTree>
    <p:extLst>
      <p:ext uri="{BB962C8B-B14F-4D97-AF65-F5344CB8AC3E}">
        <p14:creationId xmlns:p14="http://schemas.microsoft.com/office/powerpoint/2010/main" xmlns="" val="23698891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Autofit/>
          </a:bodyPr>
          <a:lstStyle/>
          <a:p>
            <a:r>
              <a:rPr lang="el-GR" altLang="el-GR" sz="3200" b="1" smtClean="0">
                <a:cs typeface="Tahoma" pitchFamily="34" charset="0"/>
              </a:rPr>
              <a:t>Κάθε οντότητα γίνεται πίνακας με κλειδί το κλειδί της οντότητας</a:t>
            </a:r>
          </a:p>
        </p:txBody>
      </p:sp>
      <p:sp>
        <p:nvSpPr>
          <p:cNvPr id="51203" name="Rectangle 3"/>
          <p:cNvSpPr>
            <a:spLocks noGrp="1" noChangeArrowheads="1"/>
          </p:cNvSpPr>
          <p:nvPr>
            <p:ph idx="1"/>
          </p:nvPr>
        </p:nvSpPr>
        <p:spPr/>
        <p:txBody>
          <a:bodyPr/>
          <a:lstStyle/>
          <a:p>
            <a:r>
              <a:rPr lang="en-US" altLang="el-GR" sz="2400" dirty="0" smtClean="0">
                <a:cs typeface="Times New Roman" pitchFamily="18" charset="0"/>
              </a:rPr>
              <a:t>teacher(</a:t>
            </a:r>
            <a:r>
              <a:rPr lang="en-US" altLang="el-GR" sz="2400" u="sng" dirty="0" err="1" smtClean="0">
                <a:cs typeface="Times New Roman" pitchFamily="18" charset="0"/>
              </a:rPr>
              <a:t>teacher_code</a:t>
            </a:r>
            <a:r>
              <a:rPr lang="en-US" altLang="el-GR" sz="2400" dirty="0" smtClean="0">
                <a:cs typeface="Times New Roman" pitchFamily="18" charset="0"/>
              </a:rPr>
              <a:t>, surname, name, </a:t>
            </a:r>
            <a:r>
              <a:rPr lang="en-US" altLang="el-GR" sz="2400" dirty="0" err="1" smtClean="0">
                <a:cs typeface="Times New Roman" pitchFamily="18" charset="0"/>
              </a:rPr>
              <a:t>birthdate</a:t>
            </a:r>
            <a:r>
              <a:rPr lang="en-US" altLang="el-GR" sz="2400" dirty="0" smtClean="0">
                <a:cs typeface="Times New Roman" pitchFamily="18" charset="0"/>
              </a:rPr>
              <a:t>, </a:t>
            </a:r>
            <a:r>
              <a:rPr lang="en-US" altLang="el-GR" sz="2400" dirty="0" err="1" smtClean="0">
                <a:cs typeface="Times New Roman" pitchFamily="18" charset="0"/>
              </a:rPr>
              <a:t>speciality</a:t>
            </a:r>
            <a:r>
              <a:rPr lang="en-US" altLang="el-GR" sz="2400" dirty="0" smtClean="0">
                <a:cs typeface="Times New Roman" pitchFamily="18" charset="0"/>
              </a:rPr>
              <a:t>, </a:t>
            </a:r>
            <a:r>
              <a:rPr lang="en-US" altLang="el-GR" sz="2400" dirty="0" err="1" smtClean="0">
                <a:cs typeface="Times New Roman" pitchFamily="18" charset="0"/>
              </a:rPr>
              <a:t>office_number</a:t>
            </a:r>
            <a:r>
              <a:rPr lang="en-US" altLang="el-GR" sz="2400" dirty="0" smtClean="0">
                <a:cs typeface="Times New Roman" pitchFamily="18" charset="0"/>
              </a:rPr>
              <a:t>, phone)</a:t>
            </a:r>
            <a:endParaRPr lang="fr-FR" altLang="el-GR" sz="2400" dirty="0" smtClean="0">
              <a:cs typeface="Times New Roman" pitchFamily="18" charset="0"/>
            </a:endParaRPr>
          </a:p>
          <a:p>
            <a:r>
              <a:rPr lang="fr-FR" altLang="el-GR" sz="2400" dirty="0" smtClean="0">
                <a:cs typeface="Times New Roman" pitchFamily="18" charset="0"/>
              </a:rPr>
              <a:t>course(</a:t>
            </a:r>
            <a:r>
              <a:rPr lang="fr-FR" altLang="el-GR" sz="2400" u="sng" dirty="0" err="1" smtClean="0">
                <a:cs typeface="Times New Roman" pitchFamily="18" charset="0"/>
              </a:rPr>
              <a:t>course_code</a:t>
            </a:r>
            <a:r>
              <a:rPr lang="fr-FR" altLang="el-GR" sz="2400" dirty="0" smtClean="0">
                <a:cs typeface="Times New Roman" pitchFamily="18" charset="0"/>
              </a:rPr>
              <a:t>, </a:t>
            </a:r>
            <a:r>
              <a:rPr lang="fr-FR" altLang="el-GR" sz="2400" dirty="0" err="1" smtClean="0">
                <a:cs typeface="Times New Roman" pitchFamily="18" charset="0"/>
              </a:rPr>
              <a:t>course_name</a:t>
            </a:r>
            <a:r>
              <a:rPr lang="fr-FR" altLang="el-GR" sz="2400" dirty="0" smtClean="0">
                <a:cs typeface="Times New Roman" pitchFamily="18" charset="0"/>
              </a:rPr>
              <a:t>, </a:t>
            </a:r>
            <a:r>
              <a:rPr lang="fr-FR" altLang="el-GR" sz="2400" dirty="0" err="1" smtClean="0">
                <a:cs typeface="Times New Roman" pitchFamily="18" charset="0"/>
              </a:rPr>
              <a:t>semester</a:t>
            </a:r>
            <a:r>
              <a:rPr lang="fr-FR" altLang="el-GR" sz="2400" dirty="0" smtClean="0">
                <a:cs typeface="Times New Roman" pitchFamily="18" charset="0"/>
              </a:rPr>
              <a:t>, content)</a:t>
            </a:r>
            <a:endParaRPr lang="en-GB" altLang="el-GR" sz="2400" dirty="0" smtClean="0">
              <a:cs typeface="Times New Roman" pitchFamily="18" charset="0"/>
            </a:endParaRPr>
          </a:p>
          <a:p>
            <a:r>
              <a:rPr lang="en-GB" altLang="el-GR" sz="2400" dirty="0" smtClean="0">
                <a:cs typeface="Times New Roman" pitchFamily="18" charset="0"/>
              </a:rPr>
              <a:t>student(</a:t>
            </a:r>
            <a:r>
              <a:rPr lang="en-GB" altLang="el-GR" sz="2400" u="sng" dirty="0" err="1" smtClean="0">
                <a:cs typeface="Times New Roman" pitchFamily="18" charset="0"/>
              </a:rPr>
              <a:t>student_code</a:t>
            </a:r>
            <a:r>
              <a:rPr lang="en-GB" altLang="el-GR" sz="2400" dirty="0" smtClean="0">
                <a:cs typeface="Times New Roman" pitchFamily="18" charset="0"/>
              </a:rPr>
              <a:t>, surname, name, </a:t>
            </a:r>
            <a:r>
              <a:rPr lang="en-GB" altLang="el-GR" sz="2400" dirty="0" err="1" smtClean="0">
                <a:cs typeface="Times New Roman" pitchFamily="18" charset="0"/>
              </a:rPr>
              <a:t>birthdate</a:t>
            </a:r>
            <a:r>
              <a:rPr lang="en-GB" altLang="el-GR" sz="2400" dirty="0" smtClean="0">
                <a:cs typeface="Times New Roman" pitchFamily="18" charset="0"/>
              </a:rPr>
              <a:t>, semester, address, phone)</a:t>
            </a:r>
            <a:endParaRPr lang="el-GR" altLang="el-GR" sz="2400" dirty="0" smtClean="0">
              <a:cs typeface="Times New Roman" pitchFamily="18" charset="0"/>
            </a:endParaRPr>
          </a:p>
          <a:p>
            <a:r>
              <a:rPr lang="el-GR" altLang="el-GR" sz="2400" dirty="0" smtClean="0">
                <a:cs typeface="Times New Roman" pitchFamily="18" charset="0"/>
              </a:rPr>
              <a:t>Στη συνέχεια θα εξετάσουμε τις συσχετίσεις και τότε οι πίνακες αυτοί μπορεί να αλλάξουν</a:t>
            </a:r>
            <a:r>
              <a:rPr lang="el-GR" altLang="el-GR" sz="2400" dirty="0" smtClean="0"/>
              <a:t>.</a:t>
            </a:r>
            <a:endParaRPr lang="fr-FR" altLang="el-GR" sz="2400" dirty="0" smtClean="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54</a:t>
            </a:fld>
            <a:endParaRPr lang="el-GR"/>
          </a:p>
        </p:txBody>
      </p:sp>
    </p:spTree>
    <p:extLst>
      <p:ext uri="{BB962C8B-B14F-4D97-AF65-F5344CB8AC3E}">
        <p14:creationId xmlns:p14="http://schemas.microsoft.com/office/powerpoint/2010/main" xmlns="" val="22550744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116632"/>
            <a:ext cx="9144000" cy="908720"/>
          </a:xfrm>
        </p:spPr>
        <p:txBody>
          <a:bodyPr>
            <a:noAutofit/>
          </a:bodyPr>
          <a:lstStyle/>
          <a:p>
            <a:r>
              <a:rPr lang="el-GR" altLang="el-GR" sz="3200" dirty="0" smtClean="0">
                <a:latin typeface="+mn-lt"/>
                <a:cs typeface="Arial" charset="0"/>
              </a:rPr>
              <a:t>Συσχέτιση </a:t>
            </a:r>
            <a:r>
              <a:rPr lang="el-GR" altLang="el-GR" sz="3200" dirty="0">
                <a:latin typeface="+mn-lt"/>
                <a:cs typeface="Arial" charset="0"/>
              </a:rPr>
              <a:t>«Ένα-προς-</a:t>
            </a:r>
            <a:r>
              <a:rPr lang="el-GR" altLang="el-GR" sz="3200" dirty="0" err="1">
                <a:latin typeface="+mn-lt"/>
                <a:cs typeface="Arial" charset="0"/>
              </a:rPr>
              <a:t>Πολλ</a:t>
            </a:r>
            <a:r>
              <a:rPr lang="el-GR" altLang="el-GR" sz="3200" dirty="0">
                <a:latin typeface="+mn-lt"/>
                <a:cs typeface="Arial" charset="0"/>
              </a:rPr>
              <a:t>ά» ή «Πολλά-προς-Ένα»</a:t>
            </a:r>
            <a:endParaRPr lang="el-GR" altLang="el-GR" sz="3200" dirty="0" smtClean="0">
              <a:latin typeface="+mn-lt"/>
              <a:cs typeface="Arial" charset="0"/>
            </a:endParaRPr>
          </a:p>
        </p:txBody>
      </p:sp>
      <p:sp>
        <p:nvSpPr>
          <p:cNvPr id="52227" name="Rectangle 3"/>
          <p:cNvSpPr>
            <a:spLocks noGrp="1" noChangeArrowheads="1"/>
          </p:cNvSpPr>
          <p:nvPr>
            <p:ph idx="1"/>
          </p:nvPr>
        </p:nvSpPr>
        <p:spPr/>
        <p:txBody>
          <a:bodyPr>
            <a:normAutofit/>
          </a:bodyPr>
          <a:lstStyle/>
          <a:p>
            <a:pPr marL="0" indent="0">
              <a:buNone/>
            </a:pPr>
            <a:r>
              <a:rPr lang="el-GR" altLang="el-GR" sz="2000" dirty="0">
                <a:cs typeface="Arial" charset="0"/>
              </a:rPr>
              <a:t>Μια συσχέτιση «Ένα-προς-</a:t>
            </a:r>
            <a:r>
              <a:rPr lang="el-GR" altLang="el-GR" sz="2000" dirty="0" err="1">
                <a:cs typeface="Arial" charset="0"/>
              </a:rPr>
              <a:t>Πολλ</a:t>
            </a:r>
            <a:r>
              <a:rPr lang="el-GR" altLang="el-GR" sz="2000" dirty="0">
                <a:cs typeface="Arial" charset="0"/>
              </a:rPr>
              <a:t>ά» ή «Πολλά-προς-Ένα» δεν γίνεται πίνακας αλλά υλοποιείται προσθέτοντας το κλειδί της οντότητας «Ένα» στον πίνακα της οντότητας που συμμετέχει με τα «Πολλά».</a:t>
            </a:r>
            <a:endParaRPr lang="en-US" altLang="el-GR" sz="2000" dirty="0" smtClean="0">
              <a:cs typeface="Arial" charset="0"/>
            </a:endParaRPr>
          </a:p>
          <a:p>
            <a:r>
              <a:rPr lang="el-GR" altLang="el-GR" sz="2000" dirty="0" smtClean="0">
                <a:cs typeface="Arial" charset="0"/>
              </a:rPr>
              <a:t>Η συσχέτιση </a:t>
            </a:r>
            <a:r>
              <a:rPr lang="fr-FR" altLang="el-GR" sz="2000" dirty="0" smtClean="0">
                <a:cs typeface="Arial" charset="0"/>
              </a:rPr>
              <a:t>“</a:t>
            </a:r>
            <a:r>
              <a:rPr lang="fr-FR" altLang="el-GR" sz="2000" dirty="0" err="1" smtClean="0">
                <a:cs typeface="Arial" charset="0"/>
              </a:rPr>
              <a:t>teaches</a:t>
            </a:r>
            <a:r>
              <a:rPr lang="fr-FR" altLang="el-GR" sz="2000" dirty="0" smtClean="0">
                <a:cs typeface="Arial" charset="0"/>
              </a:rPr>
              <a:t>” </a:t>
            </a:r>
            <a:r>
              <a:rPr lang="el-GR" altLang="el-GR" sz="2000" dirty="0" smtClean="0">
                <a:cs typeface="Arial" charset="0"/>
              </a:rPr>
              <a:t>έχει τύπο «</a:t>
            </a:r>
            <a:r>
              <a:rPr lang="fr-FR" altLang="el-GR" sz="2000" dirty="0" smtClean="0">
                <a:cs typeface="Arial" charset="0"/>
              </a:rPr>
              <a:t>1 :N</a:t>
            </a:r>
            <a:r>
              <a:rPr lang="el-GR" altLang="el-GR" sz="2000" dirty="0" smtClean="0">
                <a:cs typeface="Arial" charset="0"/>
              </a:rPr>
              <a:t>». Άρα ο πίνακας </a:t>
            </a:r>
            <a:r>
              <a:rPr lang="en-US" altLang="el-GR" sz="2000" dirty="0" smtClean="0">
                <a:cs typeface="Arial" charset="0"/>
              </a:rPr>
              <a:t>teacher </a:t>
            </a:r>
            <a:r>
              <a:rPr lang="el-GR" altLang="el-GR" sz="2000" dirty="0" smtClean="0">
                <a:cs typeface="Arial" charset="0"/>
              </a:rPr>
              <a:t>δε θα αλλάξει αλλά θα πρέπει να αλλάξει ο </a:t>
            </a:r>
            <a:r>
              <a:rPr lang="el-GR" altLang="el-GR" sz="2000" dirty="0" err="1" smtClean="0">
                <a:cs typeface="Arial" charset="0"/>
              </a:rPr>
              <a:t>πίνακ</a:t>
            </a:r>
            <a:r>
              <a:rPr lang="en-US" altLang="el-GR" sz="2000" dirty="0" smtClean="0">
                <a:cs typeface="Arial" charset="0"/>
              </a:rPr>
              <a:t>a</a:t>
            </a:r>
            <a:r>
              <a:rPr lang="el-GR" altLang="el-GR" sz="2000" dirty="0" smtClean="0">
                <a:cs typeface="Arial" charset="0"/>
              </a:rPr>
              <a:t>ς </a:t>
            </a:r>
            <a:r>
              <a:rPr lang="en-US" altLang="el-GR" sz="2000" dirty="0" smtClean="0">
                <a:cs typeface="Arial" charset="0"/>
              </a:rPr>
              <a:t>course.</a:t>
            </a:r>
            <a:endParaRPr lang="fr-FR" altLang="el-GR" sz="2000" dirty="0" smtClean="0">
              <a:cs typeface="Arial" charset="0"/>
            </a:endParaRPr>
          </a:p>
          <a:p>
            <a:r>
              <a:rPr lang="el-GR" altLang="el-GR" sz="2000" dirty="0" smtClean="0">
                <a:cs typeface="Arial" charset="0"/>
              </a:rPr>
              <a:t>Επειδή στον πίνακα </a:t>
            </a:r>
            <a:r>
              <a:rPr lang="en-US" altLang="el-GR" sz="2000" dirty="0" smtClean="0">
                <a:cs typeface="Arial" charset="0"/>
              </a:rPr>
              <a:t>course </a:t>
            </a:r>
            <a:r>
              <a:rPr lang="el-GR" altLang="el-GR" sz="2000" dirty="0" smtClean="0">
                <a:cs typeface="Arial" charset="0"/>
              </a:rPr>
              <a:t>θα προσθέσω το κλειδί του </a:t>
            </a:r>
            <a:r>
              <a:rPr lang="en-US" altLang="el-GR" sz="2000" dirty="0" smtClean="0">
                <a:cs typeface="Arial" charset="0"/>
              </a:rPr>
              <a:t>teacher </a:t>
            </a:r>
            <a:r>
              <a:rPr lang="el-GR" altLang="el-GR" sz="2000" dirty="0" smtClean="0">
                <a:cs typeface="Arial" charset="0"/>
              </a:rPr>
              <a:t>τότε ο πίνακας από </a:t>
            </a:r>
          </a:p>
          <a:p>
            <a:r>
              <a:rPr lang="fr-FR" altLang="el-GR" sz="2000" dirty="0" smtClean="0">
                <a:cs typeface="Arial" charset="0"/>
              </a:rPr>
              <a:t>course(</a:t>
            </a:r>
            <a:r>
              <a:rPr lang="fr-FR" altLang="el-GR" sz="2000" u="sng" dirty="0" err="1" smtClean="0">
                <a:cs typeface="Arial" charset="0"/>
              </a:rPr>
              <a:t>course_code</a:t>
            </a:r>
            <a:r>
              <a:rPr lang="fr-FR" altLang="el-GR" sz="2000" dirty="0" smtClean="0">
                <a:cs typeface="Arial" charset="0"/>
              </a:rPr>
              <a:t>, </a:t>
            </a:r>
            <a:r>
              <a:rPr lang="fr-FR" altLang="el-GR" sz="2000" dirty="0" err="1" smtClean="0">
                <a:cs typeface="Arial" charset="0"/>
              </a:rPr>
              <a:t>course_name</a:t>
            </a:r>
            <a:r>
              <a:rPr lang="fr-FR" altLang="el-GR" sz="2000" dirty="0" smtClean="0">
                <a:cs typeface="Arial" charset="0"/>
              </a:rPr>
              <a:t>, </a:t>
            </a:r>
            <a:r>
              <a:rPr lang="fr-FR" altLang="el-GR" sz="2000" dirty="0" err="1" smtClean="0">
                <a:cs typeface="Arial" charset="0"/>
              </a:rPr>
              <a:t>semester</a:t>
            </a:r>
            <a:r>
              <a:rPr lang="fr-FR" altLang="el-GR" sz="2000" dirty="0" smtClean="0">
                <a:cs typeface="Arial" charset="0"/>
              </a:rPr>
              <a:t>, content)</a:t>
            </a:r>
            <a:r>
              <a:rPr lang="el-GR" altLang="el-GR" sz="2000" dirty="0" smtClean="0">
                <a:cs typeface="Arial" charset="0"/>
              </a:rPr>
              <a:t> γίνεται </a:t>
            </a:r>
          </a:p>
          <a:p>
            <a:r>
              <a:rPr lang="fr-FR" altLang="el-GR" sz="2000" dirty="0" smtClean="0">
                <a:cs typeface="Arial" charset="0"/>
              </a:rPr>
              <a:t>course(</a:t>
            </a:r>
            <a:r>
              <a:rPr lang="fr-FR" altLang="el-GR" sz="2000" u="sng" dirty="0" err="1" smtClean="0">
                <a:cs typeface="Arial" charset="0"/>
              </a:rPr>
              <a:t>course_code</a:t>
            </a:r>
            <a:r>
              <a:rPr lang="fr-FR" altLang="el-GR" sz="2000" dirty="0" smtClean="0">
                <a:cs typeface="Arial" charset="0"/>
              </a:rPr>
              <a:t>, </a:t>
            </a:r>
            <a:r>
              <a:rPr lang="fr-FR" altLang="el-GR" sz="2000" dirty="0" err="1" smtClean="0">
                <a:cs typeface="Arial" charset="0"/>
              </a:rPr>
              <a:t>course_name</a:t>
            </a:r>
            <a:r>
              <a:rPr lang="fr-FR" altLang="el-GR" sz="2000" dirty="0" smtClean="0">
                <a:cs typeface="Arial" charset="0"/>
              </a:rPr>
              <a:t>, </a:t>
            </a:r>
            <a:r>
              <a:rPr lang="fr-FR" altLang="el-GR" sz="2000" dirty="0" err="1" smtClean="0">
                <a:cs typeface="Arial" charset="0"/>
              </a:rPr>
              <a:t>semester</a:t>
            </a:r>
            <a:r>
              <a:rPr lang="fr-FR" altLang="el-GR" sz="2000" dirty="0" smtClean="0">
                <a:cs typeface="Arial" charset="0"/>
              </a:rPr>
              <a:t>, content, </a:t>
            </a:r>
            <a:r>
              <a:rPr lang="fr-FR" altLang="el-GR" sz="2000" dirty="0" err="1" smtClean="0">
                <a:cs typeface="Arial" charset="0"/>
              </a:rPr>
              <a:t>teacher_code</a:t>
            </a:r>
            <a:r>
              <a:rPr lang="fr-FR" altLang="el-GR" sz="2000" dirty="0" smtClean="0">
                <a:cs typeface="Arial" charset="0"/>
              </a:rPr>
              <a:t>)</a:t>
            </a:r>
            <a:endParaRPr lang="el-GR" altLang="el-GR" sz="2000" dirty="0" smtClean="0">
              <a:cs typeface="Arial" charset="0"/>
            </a:endParaRPr>
          </a:p>
          <a:p>
            <a:r>
              <a:rPr lang="el-GR" altLang="el-GR" sz="2000" dirty="0" smtClean="0">
                <a:cs typeface="Arial" charset="0"/>
              </a:rPr>
              <a:t>Να και οι υπόλοιποι πίνακες.</a:t>
            </a:r>
            <a:endParaRPr lang="fr-FR" altLang="el-GR" sz="2000" dirty="0" smtClean="0">
              <a:cs typeface="Arial" charset="0"/>
            </a:endParaRPr>
          </a:p>
          <a:p>
            <a:r>
              <a:rPr lang="en-US" altLang="el-GR" sz="2000" dirty="0" smtClean="0">
                <a:cs typeface="Arial" charset="0"/>
              </a:rPr>
              <a:t>teacher(</a:t>
            </a:r>
            <a:r>
              <a:rPr lang="en-US" altLang="el-GR" sz="2000" u="sng" dirty="0" err="1" smtClean="0">
                <a:cs typeface="Arial" charset="0"/>
              </a:rPr>
              <a:t>teacher_code</a:t>
            </a:r>
            <a:r>
              <a:rPr lang="en-US" altLang="el-GR" sz="2000" dirty="0" smtClean="0">
                <a:cs typeface="Arial" charset="0"/>
              </a:rPr>
              <a:t>, surname, name, birthdate, specialty, </a:t>
            </a:r>
            <a:r>
              <a:rPr lang="en-US" altLang="el-GR" sz="2000" dirty="0" err="1" smtClean="0">
                <a:cs typeface="Arial" charset="0"/>
              </a:rPr>
              <a:t>office_number</a:t>
            </a:r>
            <a:r>
              <a:rPr lang="en-US" altLang="el-GR" sz="2000" dirty="0" smtClean="0">
                <a:cs typeface="Arial" charset="0"/>
              </a:rPr>
              <a:t>, phone)</a:t>
            </a:r>
            <a:endParaRPr lang="fr-FR" altLang="el-GR" sz="2000" dirty="0" smtClean="0">
              <a:cs typeface="Arial" charset="0"/>
            </a:endParaRPr>
          </a:p>
          <a:p>
            <a:r>
              <a:rPr lang="en-GB" altLang="el-GR" sz="2000" dirty="0" smtClean="0">
                <a:cs typeface="Arial" charset="0"/>
              </a:rPr>
              <a:t>student(</a:t>
            </a:r>
            <a:r>
              <a:rPr lang="en-GB" altLang="el-GR" sz="2000" u="sng" dirty="0" err="1" smtClean="0">
                <a:cs typeface="Arial" charset="0"/>
              </a:rPr>
              <a:t>student_code</a:t>
            </a:r>
            <a:r>
              <a:rPr lang="en-GB" altLang="el-GR" sz="2000" dirty="0" smtClean="0">
                <a:cs typeface="Arial" charset="0"/>
              </a:rPr>
              <a:t>, surname, name, birthdate, semester, address, phone)</a:t>
            </a:r>
            <a:endParaRPr lang="fr-FR" altLang="el-GR" sz="2000" dirty="0" smtClean="0">
              <a:cs typeface="Arial" charset="0"/>
            </a:endParaRP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55</a:t>
            </a:fld>
            <a:endParaRPr lang="el-GR"/>
          </a:p>
        </p:txBody>
      </p:sp>
    </p:spTree>
    <p:extLst>
      <p:ext uri="{BB962C8B-B14F-4D97-AF65-F5344CB8AC3E}">
        <p14:creationId xmlns:p14="http://schemas.microsoft.com/office/powerpoint/2010/main" xmlns="" val="29820460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116632"/>
            <a:ext cx="9144000" cy="908720"/>
          </a:xfrm>
        </p:spPr>
        <p:txBody>
          <a:bodyPr>
            <a:noAutofit/>
          </a:bodyPr>
          <a:lstStyle/>
          <a:p>
            <a:r>
              <a:rPr lang="el-GR" altLang="el-GR" sz="3000" dirty="0" smtClean="0">
                <a:latin typeface="+mn-lt"/>
                <a:cs typeface="Arial" charset="0"/>
              </a:rPr>
              <a:t>Μια συσχέτιση «Πολλά-προς-</a:t>
            </a:r>
            <a:r>
              <a:rPr lang="el-GR" altLang="el-GR" sz="3000" dirty="0" err="1" smtClean="0">
                <a:latin typeface="+mn-lt"/>
                <a:cs typeface="Arial" charset="0"/>
              </a:rPr>
              <a:t>Πολλ</a:t>
            </a:r>
            <a:r>
              <a:rPr lang="el-GR" altLang="el-GR" sz="3000" dirty="0" smtClean="0">
                <a:latin typeface="+mn-lt"/>
                <a:cs typeface="Arial" charset="0"/>
              </a:rPr>
              <a:t>ά» γίνεται πίνακας με κλειδί τα κλειδιά των οντοτήτων που συνδέει</a:t>
            </a:r>
          </a:p>
        </p:txBody>
      </p:sp>
      <p:sp>
        <p:nvSpPr>
          <p:cNvPr id="53251" name="Rectangle 3"/>
          <p:cNvSpPr>
            <a:spLocks noGrp="1" noChangeArrowheads="1"/>
          </p:cNvSpPr>
          <p:nvPr>
            <p:ph idx="1"/>
          </p:nvPr>
        </p:nvSpPr>
        <p:spPr/>
        <p:txBody>
          <a:bodyPr/>
          <a:lstStyle/>
          <a:p>
            <a:r>
              <a:rPr lang="el-GR" altLang="el-GR" sz="2400" dirty="0" smtClean="0">
                <a:cs typeface="Times New Roman" pitchFamily="18" charset="0"/>
              </a:rPr>
              <a:t>Η συσχέτιση </a:t>
            </a:r>
            <a:r>
              <a:rPr lang="fr-FR" altLang="el-GR" sz="2400" dirty="0" smtClean="0">
                <a:cs typeface="Times New Roman" pitchFamily="18" charset="0"/>
              </a:rPr>
              <a:t>“</a:t>
            </a:r>
            <a:r>
              <a:rPr lang="fr-FR" altLang="el-GR" sz="2400" dirty="0" err="1" smtClean="0">
                <a:cs typeface="Times New Roman" pitchFamily="18" charset="0"/>
              </a:rPr>
              <a:t>enrolls</a:t>
            </a:r>
            <a:r>
              <a:rPr lang="fr-FR" altLang="el-GR" sz="2400" dirty="0" smtClean="0">
                <a:cs typeface="Times New Roman" pitchFamily="18" charset="0"/>
              </a:rPr>
              <a:t>” </a:t>
            </a:r>
            <a:r>
              <a:rPr lang="el-GR" altLang="el-GR" sz="2400" dirty="0" smtClean="0">
                <a:cs typeface="Times New Roman" pitchFamily="18" charset="0"/>
              </a:rPr>
              <a:t>έχει τύπο «Μ</a:t>
            </a:r>
            <a:r>
              <a:rPr lang="fr-FR" altLang="el-GR" sz="2400" dirty="0" smtClean="0">
                <a:cs typeface="Times New Roman" pitchFamily="18" charset="0"/>
              </a:rPr>
              <a:t>:N</a:t>
            </a:r>
            <a:r>
              <a:rPr lang="el-GR" altLang="el-GR" sz="2400" dirty="0" smtClean="0">
                <a:cs typeface="Times New Roman" pitchFamily="18" charset="0"/>
              </a:rPr>
              <a:t>». Άρα θα χρειαστεί να κατασκευάσουμε ένα πίνακα </a:t>
            </a:r>
            <a:r>
              <a:rPr lang="fr-FR" altLang="el-GR" sz="2400" dirty="0" err="1" smtClean="0">
                <a:cs typeface="Times New Roman" pitchFamily="18" charset="0"/>
              </a:rPr>
              <a:t>enrollments</a:t>
            </a:r>
            <a:r>
              <a:rPr lang="en-US" altLang="el-GR" sz="2400" dirty="0" smtClean="0">
                <a:cs typeface="Times New Roman" pitchFamily="18" charset="0"/>
              </a:rPr>
              <a:t>.</a:t>
            </a:r>
            <a:endParaRPr lang="fr-FR" altLang="el-GR" sz="2400" dirty="0" smtClean="0">
              <a:cs typeface="Times New Roman" pitchFamily="18" charset="0"/>
            </a:endParaRPr>
          </a:p>
          <a:p>
            <a:r>
              <a:rPr lang="el-GR" altLang="el-GR" sz="2400" dirty="0" smtClean="0">
                <a:cs typeface="Times New Roman" pitchFamily="18" charset="0"/>
              </a:rPr>
              <a:t>Να οι πίνακες της βάσης δεδομένων.</a:t>
            </a:r>
          </a:p>
          <a:p>
            <a:r>
              <a:rPr lang="fr-FR" altLang="el-GR" sz="2400" dirty="0" smtClean="0">
                <a:cs typeface="Times New Roman" pitchFamily="18" charset="0"/>
              </a:rPr>
              <a:t>course(</a:t>
            </a:r>
            <a:r>
              <a:rPr lang="fr-FR" altLang="el-GR" sz="2400" u="sng" dirty="0" err="1" smtClean="0">
                <a:cs typeface="Times New Roman" pitchFamily="18" charset="0"/>
              </a:rPr>
              <a:t>course_code</a:t>
            </a:r>
            <a:r>
              <a:rPr lang="fr-FR" altLang="el-GR" sz="2400" dirty="0" smtClean="0">
                <a:cs typeface="Times New Roman" pitchFamily="18" charset="0"/>
              </a:rPr>
              <a:t>, </a:t>
            </a:r>
            <a:r>
              <a:rPr lang="fr-FR" altLang="el-GR" sz="2400" dirty="0" err="1" smtClean="0">
                <a:cs typeface="Times New Roman" pitchFamily="18" charset="0"/>
              </a:rPr>
              <a:t>course_name</a:t>
            </a:r>
            <a:r>
              <a:rPr lang="fr-FR" altLang="el-GR" sz="2400" dirty="0" smtClean="0">
                <a:cs typeface="Times New Roman" pitchFamily="18" charset="0"/>
              </a:rPr>
              <a:t>, </a:t>
            </a:r>
            <a:r>
              <a:rPr lang="fr-FR" altLang="el-GR" sz="2400" dirty="0" err="1" smtClean="0">
                <a:cs typeface="Times New Roman" pitchFamily="18" charset="0"/>
              </a:rPr>
              <a:t>semester</a:t>
            </a:r>
            <a:r>
              <a:rPr lang="fr-FR" altLang="el-GR" sz="2400" dirty="0" smtClean="0">
                <a:cs typeface="Times New Roman" pitchFamily="18" charset="0"/>
              </a:rPr>
              <a:t>, content, </a:t>
            </a:r>
            <a:r>
              <a:rPr lang="fr-FR" altLang="el-GR" sz="2400" dirty="0" err="1" smtClean="0">
                <a:cs typeface="Times New Roman" pitchFamily="18" charset="0"/>
              </a:rPr>
              <a:t>teacher_code</a:t>
            </a:r>
            <a:r>
              <a:rPr lang="fr-FR" altLang="el-GR" sz="2400" dirty="0" smtClean="0">
                <a:cs typeface="Times New Roman" pitchFamily="18" charset="0"/>
              </a:rPr>
              <a:t>)</a:t>
            </a:r>
            <a:endParaRPr lang="el-GR" altLang="el-GR" sz="2400" dirty="0" smtClean="0">
              <a:cs typeface="Times New Roman" pitchFamily="18" charset="0"/>
            </a:endParaRPr>
          </a:p>
          <a:p>
            <a:r>
              <a:rPr lang="en-US" altLang="el-GR" sz="2400" dirty="0" smtClean="0">
                <a:cs typeface="Times New Roman" pitchFamily="18" charset="0"/>
              </a:rPr>
              <a:t>teacher(</a:t>
            </a:r>
            <a:r>
              <a:rPr lang="en-US" altLang="el-GR" sz="2400" u="sng" dirty="0" err="1" smtClean="0">
                <a:cs typeface="Times New Roman" pitchFamily="18" charset="0"/>
              </a:rPr>
              <a:t>teacher_code</a:t>
            </a:r>
            <a:r>
              <a:rPr lang="en-US" altLang="el-GR" sz="2400" dirty="0" smtClean="0">
                <a:cs typeface="Times New Roman" pitchFamily="18" charset="0"/>
              </a:rPr>
              <a:t>, surname, name, birthdate, specialty, </a:t>
            </a:r>
            <a:r>
              <a:rPr lang="en-US" altLang="el-GR" sz="2400" dirty="0" err="1" smtClean="0">
                <a:cs typeface="Times New Roman" pitchFamily="18" charset="0"/>
              </a:rPr>
              <a:t>office_number</a:t>
            </a:r>
            <a:r>
              <a:rPr lang="en-US" altLang="el-GR" sz="2400" dirty="0" smtClean="0">
                <a:cs typeface="Times New Roman" pitchFamily="18" charset="0"/>
              </a:rPr>
              <a:t>, phone)</a:t>
            </a:r>
            <a:endParaRPr lang="fr-FR" altLang="el-GR" sz="2400" dirty="0" smtClean="0">
              <a:cs typeface="Times New Roman" pitchFamily="18" charset="0"/>
            </a:endParaRPr>
          </a:p>
          <a:p>
            <a:r>
              <a:rPr lang="en-GB" altLang="el-GR" sz="2400" dirty="0" smtClean="0">
                <a:cs typeface="Times New Roman" pitchFamily="18" charset="0"/>
              </a:rPr>
              <a:t>student(</a:t>
            </a:r>
            <a:r>
              <a:rPr lang="en-GB" altLang="el-GR" sz="2400" u="sng" dirty="0" err="1" smtClean="0">
                <a:cs typeface="Times New Roman" pitchFamily="18" charset="0"/>
              </a:rPr>
              <a:t>student_code</a:t>
            </a:r>
            <a:r>
              <a:rPr lang="en-GB" altLang="el-GR" sz="2400" dirty="0" smtClean="0">
                <a:cs typeface="Times New Roman" pitchFamily="18" charset="0"/>
              </a:rPr>
              <a:t>, surname, name, birthdate, semester, address, phone)</a:t>
            </a:r>
            <a:endParaRPr lang="fr-FR" altLang="el-GR" sz="2400" dirty="0" smtClean="0">
              <a:cs typeface="Times New Roman" pitchFamily="18" charset="0"/>
            </a:endParaRPr>
          </a:p>
          <a:p>
            <a:r>
              <a:rPr lang="fr-FR" altLang="el-GR" sz="2400" dirty="0" err="1" smtClean="0">
                <a:cs typeface="Times New Roman" pitchFamily="18" charset="0"/>
              </a:rPr>
              <a:t>enrollments</a:t>
            </a:r>
            <a:r>
              <a:rPr lang="fr-FR" altLang="el-GR" sz="2400" dirty="0" smtClean="0">
                <a:cs typeface="Times New Roman" pitchFamily="18" charset="0"/>
              </a:rPr>
              <a:t>(</a:t>
            </a:r>
            <a:r>
              <a:rPr lang="fr-FR" altLang="el-GR" sz="2400" u="sng" dirty="0" err="1" smtClean="0">
                <a:cs typeface="Times New Roman" pitchFamily="18" charset="0"/>
              </a:rPr>
              <a:t>student_code</a:t>
            </a:r>
            <a:r>
              <a:rPr lang="fr-FR" altLang="el-GR" sz="2400" u="sng" dirty="0" smtClean="0">
                <a:cs typeface="Times New Roman" pitchFamily="18" charset="0"/>
              </a:rPr>
              <a:t>, </a:t>
            </a:r>
            <a:r>
              <a:rPr lang="fr-FR" altLang="el-GR" sz="2400" u="sng" dirty="0" err="1" smtClean="0">
                <a:cs typeface="Times New Roman" pitchFamily="18" charset="0"/>
              </a:rPr>
              <a:t>course_code</a:t>
            </a:r>
            <a:r>
              <a:rPr lang="fr-FR" altLang="el-GR" sz="2400" u="sng" dirty="0" smtClean="0">
                <a:cs typeface="Times New Roman" pitchFamily="18" charset="0"/>
              </a:rPr>
              <a:t>)</a:t>
            </a:r>
            <a:endParaRPr lang="el-GR" altLang="el-GR" sz="2400" u="sng" dirty="0" smtClean="0">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56</a:t>
            </a:fld>
            <a:endParaRPr lang="el-GR"/>
          </a:p>
        </p:txBody>
      </p:sp>
    </p:spTree>
    <p:extLst>
      <p:ext uri="{BB962C8B-B14F-4D97-AF65-F5344CB8AC3E}">
        <p14:creationId xmlns:p14="http://schemas.microsoft.com/office/powerpoint/2010/main" xmlns="" val="39561420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normAutofit/>
          </a:bodyPr>
          <a:lstStyle/>
          <a:p>
            <a:r>
              <a:rPr lang="el-GR" sz="3600" dirty="0" smtClean="0"/>
              <a:t>Ερωτήσεις</a:t>
            </a:r>
            <a:r>
              <a:rPr lang="en-US" sz="3600" dirty="0" smtClean="0"/>
              <a:t>;</a:t>
            </a:r>
            <a:endParaRPr lang="el-GR" sz="3600" dirty="0"/>
          </a:p>
        </p:txBody>
      </p:sp>
    </p:spTree>
    <p:extLst>
      <p:ext uri="{BB962C8B-B14F-4D97-AF65-F5344CB8AC3E}">
        <p14:creationId xmlns:p14="http://schemas.microsoft.com/office/powerpoint/2010/main" xmlns="" val="2086791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1181336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a:solidFill>
                  <a:schemeClr val="accent4"/>
                </a:solidFill>
              </a:rPr>
              <a:t>Εισαγωγή </a:t>
            </a:r>
            <a:r>
              <a:rPr lang="el-GR" dirty="0" smtClean="0">
                <a:solidFill>
                  <a:schemeClr val="accent4"/>
                </a:solidFill>
              </a:rPr>
              <a:t>στη μοντελοποίηση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
        <p:nvSpPr>
          <p:cNvPr id="3" name="Rectangle 2"/>
          <p:cNvSpPr/>
          <p:nvPr/>
        </p:nvSpPr>
        <p:spPr>
          <a:xfrm>
            <a:off x="0" y="1556792"/>
            <a:ext cx="8820472" cy="3785652"/>
          </a:xfrm>
          <a:prstGeom prst="rect">
            <a:avLst/>
          </a:prstGeom>
        </p:spPr>
        <p:txBody>
          <a:bodyPr wrap="square">
            <a:spAutoFit/>
          </a:bodyPr>
          <a:lstStyle/>
          <a:p>
            <a:pPr marL="357188"/>
            <a:r>
              <a:rPr lang="el-GR" altLang="el-GR" sz="2000" dirty="0" smtClean="0">
                <a:cs typeface="Arial" charset="0"/>
              </a:rPr>
              <a:t>3) Οι περιορισμοί περιγράφουν αυτά που ισχύουν ανάμεσα σε οντότητες και στα στοιχεία τους. Για παράδειγμα κάθε σπουδαστής έχει ένα μοναδικό κωδικό (τον αριθμό μητρώου του) που θα είναι το κλειδί της οντότητας. Κάθε σπουδαστής γράφεται σε πολλά μαθήματα. Σε κάθε μάθημα γράφονται πολλοί σπουδαστές.</a:t>
            </a:r>
          </a:p>
          <a:p>
            <a:pPr marL="357188" indent="0">
              <a:buNone/>
            </a:pPr>
            <a:r>
              <a:rPr lang="el-GR" altLang="el-GR" sz="2000" dirty="0" smtClean="0">
                <a:cs typeface="Arial" charset="0"/>
              </a:rPr>
              <a:t>4) Σχέση ΜΟΣ με Σχεσιακό  μοντέλο δεδομένων. Αργότερα θα μιλήσουμε για μια συνταγή που θα εφαρμόζουμε στο ΜΟΣ για να κατασκευάσουμε τη σχεσιακή βάση δεδομένων.</a:t>
            </a:r>
          </a:p>
          <a:p>
            <a:pPr marL="357188" indent="0">
              <a:buNone/>
            </a:pPr>
            <a:endParaRPr lang="en-US" altLang="el-GR" sz="2000" b="1" dirty="0" smtClean="0">
              <a:solidFill>
                <a:schemeClr val="accent4"/>
              </a:solidFill>
              <a:cs typeface="Arial" charset="0"/>
            </a:endParaRPr>
          </a:p>
          <a:p>
            <a:pPr marL="357188" indent="0">
              <a:buNone/>
            </a:pPr>
            <a:r>
              <a:rPr lang="el-GR" altLang="el-GR" sz="2000" b="1" dirty="0" smtClean="0">
                <a:solidFill>
                  <a:schemeClr val="accent4"/>
                </a:solidFill>
                <a:cs typeface="Arial" charset="0"/>
              </a:rPr>
              <a:t>Εργαλεία </a:t>
            </a:r>
          </a:p>
          <a:p>
            <a:pPr marL="357188" indent="0">
              <a:buNone/>
            </a:pPr>
            <a:r>
              <a:rPr lang="el-GR" altLang="el-GR" sz="2000" dirty="0" smtClean="0">
                <a:solidFill>
                  <a:srgbClr val="000000"/>
                </a:solidFill>
              </a:rPr>
              <a:t>Υπάρχουν πολλά εργαλεία για να</a:t>
            </a:r>
            <a:endParaRPr lang="en-US" altLang="el-GR" sz="2000" dirty="0" smtClean="0">
              <a:solidFill>
                <a:srgbClr val="000000"/>
              </a:solidFill>
            </a:endParaRPr>
          </a:p>
          <a:p>
            <a:pPr marL="357188" indent="0">
              <a:buNone/>
            </a:pPr>
            <a:r>
              <a:rPr lang="en-US" altLang="el-GR" sz="2000" dirty="0" smtClean="0">
                <a:solidFill>
                  <a:srgbClr val="000000"/>
                </a:solidFill>
              </a:rPr>
              <a:t> </a:t>
            </a:r>
            <a:r>
              <a:rPr lang="el-GR" altLang="el-GR" sz="2000" dirty="0" smtClean="0">
                <a:solidFill>
                  <a:srgbClr val="000000"/>
                </a:solidFill>
              </a:rPr>
              <a:t> σχεδιάζουμε το μοντέλο μας. </a:t>
            </a:r>
            <a:endParaRPr lang="el-GR" altLang="el-GR" sz="20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xmlns="" val="240462043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2018.</a:t>
            </a:r>
          </a:p>
          <a:p>
            <a:pPr marL="0" indent="0">
              <a:spcBef>
                <a:spcPts val="0"/>
              </a:spcBef>
              <a:buNone/>
            </a:pPr>
            <a:r>
              <a:rPr lang="el-GR" sz="2000" dirty="0"/>
              <a:t>Χ. </a:t>
            </a:r>
            <a:r>
              <a:rPr lang="el-GR" sz="2000" dirty="0" err="1"/>
              <a:t>Σκουρλάς</a:t>
            </a:r>
            <a:r>
              <a:rPr lang="el-GR" sz="2000" dirty="0"/>
              <a:t>. «Βάσεις Δεδομένων Ι. Ενότητα 4: Σχεδίαση βάσεων δεδομένων. Εισαγωγή στη Μοντελοποίηση. Μοντέλο Οντοτήτων – </a:t>
            </a:r>
            <a:r>
              <a:rPr lang="el-GR" sz="2000" dirty="0" smtClean="0"/>
              <a:t>Συσχετίσεων».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59</a:t>
            </a:fld>
            <a:endParaRPr lang="el-GR"/>
          </a:p>
        </p:txBody>
      </p:sp>
    </p:spTree>
    <p:extLst>
      <p:ext uri="{BB962C8B-B14F-4D97-AF65-F5344CB8AC3E}">
        <p14:creationId xmlns:p14="http://schemas.microsoft.com/office/powerpoint/2010/main" xmlns="" val="27666537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
        <p:nvSpPr>
          <p:cNvPr id="7" name="6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60</a:t>
            </a:fld>
            <a:endParaRPr lang="el-GR"/>
          </a:p>
        </p:txBody>
      </p:sp>
    </p:spTree>
    <p:extLst>
      <p:ext uri="{BB962C8B-B14F-4D97-AF65-F5344CB8AC3E}">
        <p14:creationId xmlns:p14="http://schemas.microsoft.com/office/powerpoint/2010/main" xmlns="" val="4937158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61</a:t>
            </a:fld>
            <a:endParaRPr lang="el-GR"/>
          </a:p>
        </p:txBody>
      </p:sp>
    </p:spTree>
    <p:extLst>
      <p:ext uri="{BB962C8B-B14F-4D97-AF65-F5344CB8AC3E}">
        <p14:creationId xmlns:p14="http://schemas.microsoft.com/office/powerpoint/2010/main" xmlns="" val="417192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μοντελοποίηση και η </a:t>
            </a:r>
            <a:r>
              <a:rPr lang="el-GR" dirty="0" err="1" smtClean="0"/>
              <a:t>κανονικοποίηση</a:t>
            </a:r>
            <a:endParaRPr lang="el-GR" dirty="0"/>
          </a:p>
        </p:txBody>
      </p:sp>
      <p:sp>
        <p:nvSpPr>
          <p:cNvPr id="12290" name="Rectangle 3"/>
          <p:cNvSpPr>
            <a:spLocks noGrp="1" noChangeArrowheads="1"/>
          </p:cNvSpPr>
          <p:nvPr>
            <p:ph idx="1"/>
          </p:nvPr>
        </p:nvSpPr>
        <p:spPr/>
        <p:txBody>
          <a:bodyPr/>
          <a:lstStyle/>
          <a:p>
            <a:pPr algn="l" eaLnBrk="1" hangingPunct="1">
              <a:spcAft>
                <a:spcPts val="600"/>
              </a:spcAft>
            </a:pPr>
            <a:r>
              <a:rPr lang="el-GR" altLang="el-GR" sz="2400" dirty="0" smtClean="0">
                <a:cs typeface="Arial" charset="0"/>
              </a:rPr>
              <a:t>Όταν θέλουμε να σχεδιάσουμε ένα σύστημα βάσης δεδομένων αρχικά  μοντελοποιούμε το σύστημα σχεδιάζοντας ένα ειδικό μοντέλο για όλες τις εφαρμογές που μας ενδιαφέρουν, το Μοντέλο Οντοτήτων Συσχετίσεων (ΜΟΣ). </a:t>
            </a:r>
          </a:p>
          <a:p>
            <a:pPr algn="l" eaLnBrk="1" hangingPunct="1">
              <a:spcAft>
                <a:spcPts val="600"/>
              </a:spcAft>
            </a:pPr>
            <a:r>
              <a:rPr lang="el-GR" altLang="el-GR" sz="2400" dirty="0" smtClean="0">
                <a:cs typeface="Arial" charset="0"/>
              </a:rPr>
              <a:t>Το μοντέλο αναπαριστά όλες τις οντότητες (</a:t>
            </a:r>
            <a:r>
              <a:rPr lang="en-US" altLang="el-GR" sz="2400" dirty="0" smtClean="0">
                <a:cs typeface="Arial" charset="0"/>
              </a:rPr>
              <a:t>entities</a:t>
            </a:r>
            <a:r>
              <a:rPr lang="el-GR" altLang="el-GR" sz="2400" dirty="0" smtClean="0">
                <a:cs typeface="Arial" charset="0"/>
              </a:rPr>
              <a:t>) και τις μεταξύ τους συσχετίσεις (</a:t>
            </a:r>
            <a:r>
              <a:rPr lang="en-US" altLang="el-GR" sz="2400" dirty="0" smtClean="0">
                <a:cs typeface="Arial" charset="0"/>
              </a:rPr>
              <a:t>relationships</a:t>
            </a:r>
            <a:r>
              <a:rPr lang="el-GR" altLang="el-GR" sz="2400" dirty="0" smtClean="0">
                <a:cs typeface="Arial" charset="0"/>
              </a:rPr>
              <a:t>). Στη συνέχεια εφαρμόζοντας κάποιους κανόνες που θα αναφέρουμε κατασκευάζουμε τη σχεσιακή βάση δεδομένων.</a:t>
            </a:r>
            <a:endParaRPr lang="en-US" altLang="el-GR" sz="2400" dirty="0" smtClean="0">
              <a:cs typeface="Arial" charset="0"/>
            </a:endParaRPr>
          </a:p>
          <a:p>
            <a:pPr eaLnBrk="1" hangingPunct="1">
              <a:spcAft>
                <a:spcPts val="600"/>
              </a:spcAft>
            </a:pPr>
            <a:endParaRPr lang="el-GR" altLang="el-GR" sz="2800" dirty="0" smtClean="0"/>
          </a:p>
          <a:p>
            <a:pPr eaLnBrk="1" hangingPunct="1">
              <a:spcAft>
                <a:spcPts val="600"/>
              </a:spcAft>
            </a:pPr>
            <a:endParaRPr lang="el-GR" altLang="el-GR" dirty="0" smtClean="0"/>
          </a:p>
        </p:txBody>
      </p:sp>
      <p:sp>
        <p:nvSpPr>
          <p:cNvPr id="12291" name="Rectangle 5"/>
          <p:cNvSpPr>
            <a:spLocks noChangeArrowheads="1"/>
          </p:cNvSpPr>
          <p:nvPr/>
        </p:nvSpPr>
        <p:spPr bwMode="auto">
          <a:xfrm>
            <a:off x="1919288" y="1562100"/>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Tree>
    <p:extLst>
      <p:ext uri="{BB962C8B-B14F-4D97-AF65-F5344CB8AC3E}">
        <p14:creationId xmlns:p14="http://schemas.microsoft.com/office/powerpoint/2010/main" xmlns="" val="3760937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16632"/>
            <a:ext cx="9144000" cy="908720"/>
          </a:xfrm>
        </p:spPr>
        <p:txBody>
          <a:bodyPr>
            <a:noAutofit/>
          </a:bodyPr>
          <a:lstStyle/>
          <a:p>
            <a:pPr eaLnBrk="1" hangingPunct="1"/>
            <a:r>
              <a:rPr lang="el-GR" altLang="el-GR" sz="3000" b="1" dirty="0" smtClean="0">
                <a:solidFill>
                  <a:schemeClr val="tx1"/>
                </a:solidFill>
                <a:cs typeface="Tahoma" pitchFamily="34" charset="0"/>
              </a:rPr>
              <a:t>Υπάρχουν διάφοροι συμβολισμοί για να σχεδιάσουμε Μοντέλο Οντοτήτων Συσχετίσεων (ΜΟΣ) </a:t>
            </a:r>
          </a:p>
        </p:txBody>
      </p:sp>
      <p:sp>
        <p:nvSpPr>
          <p:cNvPr id="13315" name="Rectangle 3"/>
          <p:cNvSpPr>
            <a:spLocks noGrp="1" noChangeArrowheads="1"/>
          </p:cNvSpPr>
          <p:nvPr>
            <p:ph idx="1"/>
          </p:nvPr>
        </p:nvSpPr>
        <p:spPr/>
        <p:txBody>
          <a:bodyPr/>
          <a:lstStyle/>
          <a:p>
            <a:pPr eaLnBrk="1" hangingPunct="1"/>
            <a:r>
              <a:rPr lang="en-US" altLang="el-GR" sz="2400" dirty="0" smtClean="0">
                <a:cs typeface="Times New Roman" pitchFamily="18" charset="0"/>
              </a:rPr>
              <a:t>Peter Chen</a:t>
            </a:r>
            <a:r>
              <a:rPr lang="el-GR" altLang="el-GR" sz="2400" dirty="0" smtClean="0">
                <a:cs typeface="Times New Roman" pitchFamily="18" charset="0"/>
              </a:rPr>
              <a:t> </a:t>
            </a:r>
            <a:endParaRPr lang="en-US" altLang="el-GR" sz="2400" dirty="0" smtClean="0">
              <a:cs typeface="Times New Roman" pitchFamily="18" charset="0"/>
            </a:endParaRPr>
          </a:p>
          <a:p>
            <a:pPr eaLnBrk="1" hangingPunct="1"/>
            <a:r>
              <a:rPr lang="el-GR" altLang="el-GR" sz="2400" dirty="0" smtClean="0">
                <a:cs typeface="Times New Roman" pitchFamily="18" charset="0"/>
              </a:rPr>
              <a:t>Τα σύμβολα και οι έννοιες του μοντέλου περιγράφονται σε όλα τα ακαδημαϊκά συγγράμματα. Βλέπε για παράδειγμα το σύγγραμμα των </a:t>
            </a:r>
            <a:r>
              <a:rPr lang="en-US" altLang="el-GR" sz="2400" dirty="0" err="1" smtClean="0">
                <a:cs typeface="Times New Roman" pitchFamily="18" charset="0"/>
              </a:rPr>
              <a:t>Navathe-Elmasri</a:t>
            </a:r>
            <a:endParaRPr lang="en-US" altLang="el-GR" sz="2400" dirty="0" smtClean="0">
              <a:cs typeface="Times New Roman" pitchFamily="18" charset="0"/>
            </a:endParaRPr>
          </a:p>
          <a:p>
            <a:pPr eaLnBrk="1" hangingPunct="1"/>
            <a:r>
              <a:rPr lang="en-US" altLang="el-GR" sz="2400" dirty="0" smtClean="0">
                <a:cs typeface="Times New Roman" pitchFamily="18" charset="0"/>
              </a:rPr>
              <a:t>Oracle Designer Case Tool</a:t>
            </a:r>
            <a:endParaRPr lang="el-GR" altLang="el-GR" sz="2400" dirty="0" smtClean="0">
              <a:cs typeface="Times New Roman" pitchFamily="18" charset="0"/>
            </a:endParaRPr>
          </a:p>
          <a:p>
            <a:pPr eaLnBrk="1" hangingPunct="1"/>
            <a:r>
              <a:rPr lang="en-US" altLang="el-GR" sz="2400" dirty="0" smtClean="0">
                <a:cs typeface="Times New Roman" pitchFamily="18" charset="0"/>
              </a:rPr>
              <a:t>UML</a:t>
            </a:r>
          </a:p>
          <a:p>
            <a:pPr eaLnBrk="1" hangingPunct="1"/>
            <a:r>
              <a:rPr lang="en-US" altLang="el-GR" sz="2400" dirty="0" err="1" smtClean="0">
                <a:cs typeface="Times New Roman" pitchFamily="18" charset="0"/>
              </a:rPr>
              <a:t>MySQL</a:t>
            </a:r>
            <a:r>
              <a:rPr lang="en-US" altLang="el-GR" sz="2400" dirty="0" smtClean="0">
                <a:cs typeface="Times New Roman" pitchFamily="18" charset="0"/>
              </a:rPr>
              <a:t> workbench (</a:t>
            </a:r>
            <a:r>
              <a:rPr lang="el-GR" altLang="el-GR" sz="2400" dirty="0" smtClean="0">
                <a:cs typeface="Times New Roman" pitchFamily="18" charset="0"/>
              </a:rPr>
              <a:t>πέντε μοντέλα)</a:t>
            </a:r>
          </a:p>
          <a:p>
            <a:pPr eaLnBrk="1" hangingPunct="1"/>
            <a:r>
              <a:rPr lang="en-US" altLang="el-GR" sz="2400" dirty="0" smtClean="0">
                <a:cs typeface="Times New Roman" pitchFamily="18" charset="0"/>
              </a:rPr>
              <a:t>MS ACCESS</a:t>
            </a:r>
          </a:p>
          <a:p>
            <a:pPr eaLnBrk="1" hangingPunct="1"/>
            <a:endParaRPr lang="el-GR" altLang="el-GR" dirty="0" smtClean="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Tree>
    <p:extLst>
      <p:ext uri="{BB962C8B-B14F-4D97-AF65-F5344CB8AC3E}">
        <p14:creationId xmlns:p14="http://schemas.microsoft.com/office/powerpoint/2010/main" xmlns="" val="3787336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normAutofit/>
          </a:bodyPr>
          <a:lstStyle/>
          <a:p>
            <a:r>
              <a:rPr lang="el-GR" altLang="el-GR" sz="3600" dirty="0" smtClean="0">
                <a:latin typeface="+mn-lt"/>
                <a:cs typeface="Arial" charset="0"/>
              </a:rPr>
              <a:t>Εργαλεία Σχεδίασης Μοντέλου</a:t>
            </a:r>
          </a:p>
        </p:txBody>
      </p:sp>
      <p:sp>
        <p:nvSpPr>
          <p:cNvPr id="15363" name="2 - Υπότιτλος"/>
          <p:cNvSpPr>
            <a:spLocks noGrp="1"/>
          </p:cNvSpPr>
          <p:nvPr>
            <p:ph idx="1"/>
          </p:nvPr>
        </p:nvSpPr>
        <p:spPr/>
        <p:txBody>
          <a:bodyPr>
            <a:normAutofit/>
          </a:bodyPr>
          <a:lstStyle/>
          <a:p>
            <a:pPr algn="l"/>
            <a:r>
              <a:rPr lang="en-US" altLang="el-GR" sz="2400" dirty="0" smtClean="0">
                <a:hlinkClick r:id="rId2"/>
              </a:rPr>
              <a:t>mySQL Workbench </a:t>
            </a:r>
            <a:endParaRPr lang="en-US" altLang="el-GR" sz="2400" dirty="0" smtClean="0"/>
          </a:p>
          <a:p>
            <a:pPr algn="l"/>
            <a:endParaRPr lang="en-US" altLang="el-GR" sz="2400" dirty="0" smtClean="0"/>
          </a:p>
          <a:p>
            <a:pPr algn="l"/>
            <a:r>
              <a:rPr lang="en-US" altLang="el-GR" sz="2400" dirty="0" smtClean="0">
                <a:hlinkClick r:id="rId3"/>
              </a:rPr>
              <a:t>Dia</a:t>
            </a:r>
            <a:endParaRPr lang="en-US" altLang="el-GR" sz="2400" dirty="0" smtClean="0"/>
          </a:p>
          <a:p>
            <a:pPr algn="l"/>
            <a:endParaRPr lang="en-US" altLang="el-GR" sz="2400" dirty="0" smtClean="0"/>
          </a:p>
          <a:p>
            <a:pPr algn="l"/>
            <a:r>
              <a:rPr lang="en-US" altLang="el-GR" sz="2400" dirty="0" smtClean="0">
                <a:hlinkClick r:id="rId4"/>
              </a:rPr>
              <a:t>Rational Rose</a:t>
            </a:r>
            <a:endParaRPr lang="en-US" altLang="el-GR" sz="2400" dirty="0" smtClean="0"/>
          </a:p>
          <a:p>
            <a:pPr algn="l"/>
            <a:endParaRPr lang="en-US" altLang="el-GR" sz="2400" dirty="0" smtClean="0"/>
          </a:p>
          <a:p>
            <a:pPr algn="l"/>
            <a:r>
              <a:rPr lang="en-US" altLang="el-GR" sz="2400" dirty="0" smtClean="0">
                <a:hlinkClick r:id="rId5"/>
              </a:rPr>
              <a:t>Microsoft Visio</a:t>
            </a:r>
            <a:endParaRPr lang="en-US" altLang="el-GR" sz="2400" dirty="0" smtClean="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p14="http://schemas.microsoft.com/office/powerpoint/2010/main" xmlns="" val="19381563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541</TotalTime>
  <Words>3495</Words>
  <Application>Microsoft Office PowerPoint</Application>
  <PresentationFormat>Προβολή στην οθόνη (4:3)</PresentationFormat>
  <Paragraphs>711</Paragraphs>
  <Slides>62</Slides>
  <Notes>21</Notes>
  <HiddenSlides>0</HiddenSlides>
  <MMClips>0</MMClips>
  <ScaleCrop>false</ScaleCrop>
  <HeadingPairs>
    <vt:vector size="4" baseType="variant">
      <vt:variant>
        <vt:lpstr>Θέμα</vt:lpstr>
      </vt:variant>
      <vt:variant>
        <vt:i4>2</vt:i4>
      </vt:variant>
      <vt:variant>
        <vt:lpstr>Τίτλοι διαφανειών</vt:lpstr>
      </vt:variant>
      <vt:variant>
        <vt:i4>62</vt:i4>
      </vt:variant>
    </vt:vector>
  </HeadingPairs>
  <TitlesOfParts>
    <vt:vector size="64" baseType="lpstr">
      <vt:lpstr>exo-opistho_simeiomata</vt:lpstr>
      <vt:lpstr>Προσαρμοσμένη σχεδίαση</vt:lpstr>
      <vt:lpstr>Βάσεις Δεδομένων I</vt:lpstr>
      <vt:lpstr>Περιγραφή ενότητας</vt:lpstr>
      <vt:lpstr>Στόχος ενότητας</vt:lpstr>
      <vt:lpstr>Εισαγωγή στη μοντελοποίηση βάσεων δεδομένων</vt:lpstr>
      <vt:lpstr>Εισαγωγή στη μοντελοποίηση βάσεων δεδομένων</vt:lpstr>
      <vt:lpstr>Εισαγωγή στη μοντελοποίηση βάσεων δεδομένων</vt:lpstr>
      <vt:lpstr>Η μοντελοποίηση και η κανονικοποίηση</vt:lpstr>
      <vt:lpstr>Υπάρχουν διάφοροι συμβολισμοί για να σχεδιάσουμε Μοντέλο Οντοτήτων Συσχετίσεων (ΜΟΣ) </vt:lpstr>
      <vt:lpstr>Εργαλεία Σχεδίασης Μοντέλου</vt:lpstr>
      <vt:lpstr>    Παράδειγμα μοντελοποίηση βάσεως Αμερικανικές προεδρικές εκλογές</vt:lpstr>
      <vt:lpstr>Βάση αμερικανικών προεδρικών εκλογών (American elections)</vt:lpstr>
      <vt:lpstr>Περιορισμοί</vt:lpstr>
      <vt:lpstr>Μοντέλο Οντοτήτων Συσχετίσεων με  Συμβολισμό Navathe Elmasri</vt:lpstr>
      <vt:lpstr>Περιορισμοί (constraints)</vt:lpstr>
      <vt:lpstr>4 πίνακες της τρίτης κανονικής μορφής στους οποίους επιμερίζονται τα στοιχεία των εκλογών.  Το κύριο κλειδί είναι υπογραμμισμένο. </vt:lpstr>
      <vt:lpstr>Διαφάνεια 15</vt:lpstr>
      <vt:lpstr> Επισκόπηση μοντελοποίησης  βάσεων</vt:lpstr>
      <vt:lpstr>Επισκόπηση της Σχεδίασης Βάσης Δεδομένων </vt:lpstr>
      <vt:lpstr>Ανάλυση απαιτήσεων – Περιγραφή του συστήματος</vt:lpstr>
      <vt:lpstr>Εννοιολογική σχεδίαση </vt:lpstr>
      <vt:lpstr> Επισκόπηση  εννοιολογικής σχεδίασης</vt:lpstr>
      <vt:lpstr>Συστατικά στοιχεία Μοντέλου Οντοτήτων Συσχετίσεων (ΜΟΣ)</vt:lpstr>
      <vt:lpstr>Χαρακτηριστικά –attributes- οντότητας</vt:lpstr>
      <vt:lpstr>Παράδειγμα συσχέτισης</vt:lpstr>
      <vt:lpstr>Και άλλο παράδειγμα συσχέτισης</vt:lpstr>
      <vt:lpstr>Κατανόηση της διαφοράς οντότητας και τύπου οντότητας με παραδείγματα</vt:lpstr>
      <vt:lpstr>Όταν μοντελοποιούμε, δηλαδή όταν σχεδιάζουμε το ΜΟΣ, αντί να μιλάμε για μεμονωμένες οντότητες μιλάμε για τύπους οντοτήτων </vt:lpstr>
      <vt:lpstr>Διαφάνεια 27</vt:lpstr>
      <vt:lpstr>Διαφάνεια 28</vt:lpstr>
      <vt:lpstr>Τελικά η εργασία του αναλυτή δεδομένων είναι σίγουρα και μία μορφή τέχνης! </vt:lpstr>
      <vt:lpstr>Διαφάνεια 30</vt:lpstr>
      <vt:lpstr>αφαίρεση –abstraction- </vt:lpstr>
      <vt:lpstr> Συστηματική προσέγγιση στην  εννοιολογικής σχεδίαση</vt:lpstr>
      <vt:lpstr>Εννοιολογική σχεδίαση βάσεων δεδομένων –  Μία συστηματική προσέγγιση στη σχεδίαση του μοντέλου οντοτήτων συσχετίσεων</vt:lpstr>
      <vt:lpstr>Παραδείγματα Χαρακτηριστικών Οντοτήτων – Συσχετίσεων οντοτήτων</vt:lpstr>
      <vt:lpstr> </vt:lpstr>
      <vt:lpstr>Διαφάνεια 36</vt:lpstr>
      <vt:lpstr>Διαφάνεια 37</vt:lpstr>
      <vt:lpstr>Διαφάνεια 38</vt:lpstr>
      <vt:lpstr>Διαφάνεια 39</vt:lpstr>
      <vt:lpstr>Διαφάνεια 40</vt:lpstr>
      <vt:lpstr>Από τον τύπο οντότητας «Καθηγητής» προκύπτει ο Πίνακας «Καθηγητής»</vt:lpstr>
      <vt:lpstr>Ολοκλήρωση Μοντέλου Οντοτήτων Συσχετίσεων </vt:lpstr>
      <vt:lpstr>Τύπος οντότητας Σπουδαστής και τα χαρακτηριστικά του!</vt:lpstr>
      <vt:lpstr>Καθηγητής</vt:lpstr>
      <vt:lpstr>Μάθημα</vt:lpstr>
      <vt:lpstr>Συσχετίσεις</vt:lpstr>
      <vt:lpstr>Βαθμός Συσχέτισης</vt:lpstr>
      <vt:lpstr>Παραδείγματα Δυαδικών Συσχετίσεων. Προσέξτε ότι κάθε συσχέτιση έχει τύπο!</vt:lpstr>
      <vt:lpstr>Ολοκληρώνουμε τη σχεδίαση του ΜΟΣ! Πρώτα ζωγραφίζουμε τη συσχέτιση «διδάσκει»</vt:lpstr>
      <vt:lpstr>ΜΟΣ εκπαιδευτικής βάσης δεδομένων!</vt:lpstr>
      <vt:lpstr>     Πως από το ΜΟΣ κατασκευάζουμε τη σχεσιακή βάση δεδομένων</vt:lpstr>
      <vt:lpstr>Πως από το Διάγραμμα Οντοτήτων Συσχετίσεων (ΜΟΣ) κατασκευάζουμε το Σχεσιακό Μοντέλο (Relational Model) – Λίγοι κανόνες</vt:lpstr>
      <vt:lpstr>Για τη μετάβαση από το μοντέλο οντοτήτων - σχέσεων σε πίνακες ακολούθησε τους εξής κανόνες</vt:lpstr>
      <vt:lpstr>Κάθε οντότητα γίνεται πίνακας με κλειδί το κλειδί της οντότητας</vt:lpstr>
      <vt:lpstr>Συσχέτιση «Ένα-προς-Πολλά» ή «Πολλά-προς-Ένα»</vt:lpstr>
      <vt:lpstr>Μια συσχέτιση «Πολλά-προς-Πολλά» γίνεται πίνακας με κλειδί τα κλειδιά των οντοτήτων που συνδέει</vt:lpstr>
      <vt:lpstr>Τέλος Ενότητας</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Skourlas</cp:lastModifiedBy>
  <cp:revision>73</cp:revision>
  <dcterms:created xsi:type="dcterms:W3CDTF">2014-10-20T11:54:42Z</dcterms:created>
  <dcterms:modified xsi:type="dcterms:W3CDTF">2018-11-28T07:02:52Z</dcterms:modified>
</cp:coreProperties>
</file>