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2" r:id="rId3"/>
    <p:sldId id="278" r:id="rId4"/>
    <p:sldId id="267" r:id="rId5"/>
    <p:sldId id="273" r:id="rId6"/>
    <p:sldId id="268" r:id="rId7"/>
    <p:sldId id="269" r:id="rId8"/>
    <p:sldId id="270" r:id="rId9"/>
    <p:sldId id="271" r:id="rId10"/>
    <p:sldId id="279" r:id="rId11"/>
    <p:sldId id="280" r:id="rId12"/>
    <p:sldId id="281" r:id="rId13"/>
    <p:sldId id="282" r:id="rId14"/>
    <p:sldId id="259" r:id="rId15"/>
    <p:sldId id="262" r:id="rId16"/>
    <p:sldId id="263" r:id="rId17"/>
    <p:sldId id="264" r:id="rId18"/>
    <p:sldId id="265" r:id="rId19"/>
    <p:sldId id="266" r:id="rId20"/>
    <p:sldId id="283" r:id="rId21"/>
    <p:sldId id="284" r:id="rId22"/>
    <p:sldId id="285" r:id="rId23"/>
    <p:sldId id="291" r:id="rId24"/>
    <p:sldId id="290" r:id="rId25"/>
    <p:sldId id="287" r:id="rId26"/>
    <p:sldId id="288" r:id="rId27"/>
    <p:sldId id="289" r:id="rId28"/>
    <p:sldId id="274" r:id="rId29"/>
    <p:sldId id="275" r:id="rId30"/>
    <p:sldId id="276" r:id="rId31"/>
    <p:sldId id="277" r:id="rId32"/>
  </p:sldIdLst>
  <p:sldSz cx="9144000" cy="6858000" type="screen4x3"/>
  <p:notesSz cx="7104063" cy="10234613"/>
  <p:custDataLst>
    <p:tags r:id="rId3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B82"/>
    <a:srgbClr val="820000"/>
    <a:srgbClr val="333399"/>
    <a:srgbClr val="4545C3"/>
    <a:srgbClr val="C00000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7" d="100"/>
          <a:sy n="77" d="100"/>
        </p:scale>
        <p:origin x="-119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28/11/2018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28/11/2018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4972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3750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10165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CD122-866E-4D3B-9682-8196304B43D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051420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5375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2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3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4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5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6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7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8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0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1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2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3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3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7545" y="3096543"/>
            <a:ext cx="814897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 smtClean="0"/>
              <a:t>Μοντελοποίηση</a:t>
            </a:r>
            <a:r>
              <a:rPr lang="el-GR" sz="2800" dirty="0"/>
              <a:t>. Μοντέλο Οντοτήτων – </a:t>
            </a:r>
            <a:r>
              <a:rPr lang="el-GR" sz="2800" dirty="0" smtClean="0"/>
              <a:t>Συσχετίσεων και </a:t>
            </a:r>
            <a:r>
              <a:rPr lang="en-US" sz="2800" dirty="0" err="1" smtClean="0"/>
              <a:t>mySQL</a:t>
            </a:r>
            <a:r>
              <a:rPr lang="en-US" sz="2800" dirty="0" smtClean="0"/>
              <a:t> Workbench</a:t>
            </a:r>
            <a:endParaRPr lang="el-GR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600" dirty="0" smtClean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600" dirty="0" smtClean="0"/>
              <a:t>Χ. </a:t>
            </a:r>
            <a:r>
              <a:rPr lang="el-GR" sz="2600" dirty="0" err="1" smtClean="0"/>
              <a:t>Σκουρλάς</a:t>
            </a:r>
            <a:endParaRPr lang="el-GR" sz="26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smtClean="0"/>
              <a:t>Ανοικτά Ακαδημαϊκά Μαθήματα στο Πανεπιστήμιο Δυτικής Αττικής</a:t>
            </a:r>
            <a:endParaRPr lang="el-GR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2069135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22" y="403126"/>
            <a:ext cx="1114556" cy="9376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r>
              <a:rPr lang="el-GR" altLang="el-GR" sz="2800" dirty="0" smtClean="0"/>
              <a:t>Παράδειγμα μοντέλου σε </a:t>
            </a:r>
            <a:r>
              <a:rPr lang="en-US" altLang="el-GR" sz="2800" dirty="0" smtClean="0"/>
              <a:t>IDEFIX</a:t>
            </a:r>
            <a:endParaRPr lang="el-GR" altLang="el-GR" sz="28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38638"/>
            <a:ext cx="4392487" cy="58693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67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Forward engineering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65646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251520" y="187463"/>
            <a:ext cx="813690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/>
              <a:t>-- MySQL Workbench Forward Engineering</a:t>
            </a:r>
          </a:p>
          <a:p>
            <a:r>
              <a:rPr lang="el-GR" sz="1100" dirty="0" smtClean="0"/>
              <a:t>SET </a:t>
            </a:r>
            <a:r>
              <a:rPr lang="el-GR" sz="1100" dirty="0"/>
              <a:t>@OLD_UNIQUE_CHECKS=@@UNIQUE_CHECKS, UNIQUE_CHECKS=0;</a:t>
            </a:r>
          </a:p>
          <a:p>
            <a:r>
              <a:rPr lang="el-GR" sz="1100" dirty="0"/>
              <a:t>SET @OLD_FOREIGN_KEY_CHECKS=@@FOREIGN_KEY_CHECKS, FOREIGN_KEY_CHECKS=0;</a:t>
            </a:r>
          </a:p>
          <a:p>
            <a:r>
              <a:rPr lang="el-GR" sz="1100" dirty="0"/>
              <a:t>SET @OLD_SQL_MODE=@@SQL_MODE, SQL_MODE='TRADITIONAL,ALLOW_INVALID_DATES';</a:t>
            </a:r>
          </a:p>
          <a:p>
            <a:r>
              <a:rPr lang="el-GR" sz="1100" dirty="0" smtClean="0"/>
              <a:t>-- </a:t>
            </a:r>
            <a:r>
              <a:rPr lang="el-GR" sz="1100" dirty="0"/>
              <a:t>-----------------------------------------------------</a:t>
            </a:r>
          </a:p>
          <a:p>
            <a:r>
              <a:rPr lang="el-GR" sz="1100" dirty="0"/>
              <a:t>-- Schema new_personnel</a:t>
            </a:r>
          </a:p>
          <a:p>
            <a:r>
              <a:rPr lang="el-GR" sz="1100" dirty="0"/>
              <a:t>-- -----------------------------------------------------</a:t>
            </a:r>
          </a:p>
          <a:p>
            <a:r>
              <a:rPr lang="el-GR" sz="1100" dirty="0" smtClean="0"/>
              <a:t>CREATE </a:t>
            </a:r>
            <a:r>
              <a:rPr lang="el-GR" sz="1100" dirty="0"/>
              <a:t>SCHEMA IF NOT EXISTS `new_personnel` DEFAULT CHARACTER SET utf8 ;</a:t>
            </a:r>
          </a:p>
          <a:p>
            <a:r>
              <a:rPr lang="el-GR" sz="1100" dirty="0"/>
              <a:t>USE `new_personnel` ;</a:t>
            </a:r>
          </a:p>
          <a:p>
            <a:r>
              <a:rPr lang="el-GR" sz="1100" dirty="0" smtClean="0"/>
              <a:t>-- </a:t>
            </a:r>
            <a:r>
              <a:rPr lang="el-GR" sz="1100" dirty="0"/>
              <a:t>-----------------------------------------------------</a:t>
            </a:r>
          </a:p>
          <a:p>
            <a:r>
              <a:rPr lang="el-GR" sz="1100" dirty="0"/>
              <a:t>-- Table `new_personnel`.`dept`</a:t>
            </a:r>
          </a:p>
          <a:p>
            <a:r>
              <a:rPr lang="el-GR" sz="1100" dirty="0"/>
              <a:t>-- -----------------------------------------------------</a:t>
            </a:r>
          </a:p>
          <a:p>
            <a:r>
              <a:rPr lang="el-GR" sz="1100" dirty="0"/>
              <a:t>CREATE TABLE IF NOT EXISTS `new_personnel`.`dept` (</a:t>
            </a:r>
          </a:p>
          <a:p>
            <a:r>
              <a:rPr lang="el-GR" sz="1100" dirty="0"/>
              <a:t>  `DEPTNO` INT(2) NOT NULL,</a:t>
            </a:r>
          </a:p>
          <a:p>
            <a:r>
              <a:rPr lang="el-GR" sz="1100" dirty="0"/>
              <a:t>  `DNAME` VARCHAR(14) NULL DEFAULT NULL,</a:t>
            </a:r>
          </a:p>
          <a:p>
            <a:r>
              <a:rPr lang="el-GR" sz="1100" dirty="0"/>
              <a:t>  `LOC` VARCHAR(14) NULL DEFAULT NULL,</a:t>
            </a:r>
          </a:p>
          <a:p>
            <a:r>
              <a:rPr lang="el-GR" sz="1100" dirty="0"/>
              <a:t>  PRIMARY KEY (`DEPTNO`))</a:t>
            </a:r>
          </a:p>
          <a:p>
            <a:r>
              <a:rPr lang="el-GR" sz="1100" dirty="0"/>
              <a:t>ENGINE = InnoDB</a:t>
            </a:r>
          </a:p>
          <a:p>
            <a:r>
              <a:rPr lang="el-GR" sz="1100" dirty="0"/>
              <a:t>DEFAULT CHARACTER SET = utf8;</a:t>
            </a:r>
          </a:p>
          <a:p>
            <a:r>
              <a:rPr lang="el-GR" sz="1100" dirty="0" smtClean="0"/>
              <a:t>-- </a:t>
            </a:r>
            <a:r>
              <a:rPr lang="el-GR" sz="1100" dirty="0"/>
              <a:t>-----------------------------------------------------</a:t>
            </a:r>
          </a:p>
          <a:p>
            <a:r>
              <a:rPr lang="el-GR" sz="1100" dirty="0"/>
              <a:t>-- Table `new_personnel`.`emp`</a:t>
            </a:r>
          </a:p>
          <a:p>
            <a:r>
              <a:rPr lang="el-GR" sz="1100" dirty="0"/>
              <a:t>-- -----------------------------------------------------</a:t>
            </a:r>
          </a:p>
          <a:p>
            <a:r>
              <a:rPr lang="el-GR" sz="1100" dirty="0"/>
              <a:t>CREATE TABLE IF NOT EXISTS `new_personnel`.`emp` (</a:t>
            </a:r>
          </a:p>
          <a:p>
            <a:r>
              <a:rPr lang="el-GR" sz="1100" dirty="0"/>
              <a:t>  `EMPNO` INT(4) NOT NULL,</a:t>
            </a:r>
          </a:p>
          <a:p>
            <a:r>
              <a:rPr lang="el-GR" sz="1100" dirty="0"/>
              <a:t>  `ENAME` VARCHAR(10) NULL DEFAULT NULL,</a:t>
            </a:r>
          </a:p>
          <a:p>
            <a:r>
              <a:rPr lang="el-GR" sz="1100" dirty="0"/>
              <a:t>  `JOB` VARCHAR(25) NULL DEFAULT NULL,</a:t>
            </a:r>
          </a:p>
          <a:p>
            <a:r>
              <a:rPr lang="el-GR" sz="1100" dirty="0"/>
              <a:t>  `HIREDATE` DATE NULL DEFAULT NULL,</a:t>
            </a:r>
          </a:p>
          <a:p>
            <a:r>
              <a:rPr lang="el-GR" sz="1100" dirty="0"/>
              <a:t>  `MGR` INT(4) NULL DEFAULT NULL,</a:t>
            </a:r>
          </a:p>
          <a:p>
            <a:r>
              <a:rPr lang="el-GR" sz="1100" dirty="0"/>
              <a:t>  `SAL` FLOAT(7,2) NULL DEFAULT NULL,</a:t>
            </a:r>
          </a:p>
          <a:p>
            <a:r>
              <a:rPr lang="el-GR" sz="1100" dirty="0"/>
              <a:t>  `COMM` FLOAT(7,2) NULL DEFAULT NULL,</a:t>
            </a:r>
          </a:p>
          <a:p>
            <a:r>
              <a:rPr lang="el-GR" sz="1100" dirty="0"/>
              <a:t>  `DNO` INT(2) NULL DEFAULT NULL,</a:t>
            </a:r>
          </a:p>
          <a:p>
            <a:r>
              <a:rPr lang="el-GR" sz="1100" dirty="0"/>
              <a:t>  PRIMARY KEY (`EMPNO`),</a:t>
            </a:r>
          </a:p>
          <a:p>
            <a:r>
              <a:rPr lang="el-GR" sz="1100" dirty="0"/>
              <a:t>  INDEX `DNO` (`DNO` ASC),</a:t>
            </a:r>
          </a:p>
          <a:p>
            <a:r>
              <a:rPr lang="el-GR" sz="1100" dirty="0"/>
              <a:t>  CONSTRAINT `emp_ibfk_1`</a:t>
            </a:r>
          </a:p>
          <a:p>
            <a:r>
              <a:rPr lang="el-GR" sz="1100" dirty="0"/>
              <a:t>    FOREIGN KEY (`DNO`)</a:t>
            </a:r>
          </a:p>
          <a:p>
            <a:r>
              <a:rPr lang="el-GR" sz="1100" dirty="0"/>
              <a:t>    REFERENCES `new_personnel`.`dept` (`DEPTNO`))</a:t>
            </a:r>
          </a:p>
          <a:p>
            <a:r>
              <a:rPr lang="el-GR" sz="1100" dirty="0"/>
              <a:t>ENGINE = InnoDB</a:t>
            </a:r>
          </a:p>
          <a:p>
            <a:r>
              <a:rPr lang="el-GR" sz="1100" dirty="0"/>
              <a:t>DEFAULT CHARACTER SET = utf8</a:t>
            </a:r>
            <a:r>
              <a:rPr lang="el-GR" sz="1100" dirty="0" smtClean="0"/>
              <a:t>;</a:t>
            </a:r>
            <a:endParaRPr lang="el-GR" sz="1100" dirty="0"/>
          </a:p>
        </p:txBody>
      </p:sp>
    </p:spTree>
    <p:extLst>
      <p:ext uri="{BB962C8B-B14F-4D97-AF65-F5344CB8AC3E}">
        <p14:creationId xmlns="" xmlns:p14="http://schemas.microsoft.com/office/powerpoint/2010/main" val="191725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251520" y="187463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/>
              <a:t>-- </a:t>
            </a:r>
            <a:r>
              <a:rPr lang="el-GR" sz="1400" dirty="0"/>
              <a:t>-----------------------------------------------------</a:t>
            </a:r>
          </a:p>
          <a:p>
            <a:r>
              <a:rPr lang="el-GR" sz="1400" dirty="0"/>
              <a:t>-- Table `new_personnel`.`proj`</a:t>
            </a:r>
          </a:p>
          <a:p>
            <a:r>
              <a:rPr lang="el-GR" sz="1400" dirty="0"/>
              <a:t>-- -----------------------------------------------------</a:t>
            </a:r>
          </a:p>
          <a:p>
            <a:r>
              <a:rPr lang="el-GR" sz="1400" dirty="0"/>
              <a:t>CREATE TABLE IF NOT EXISTS `new_personnel`.`proj` (</a:t>
            </a:r>
          </a:p>
          <a:p>
            <a:r>
              <a:rPr lang="el-GR" sz="1400" dirty="0"/>
              <a:t>  `projno` INT(3) NOT NULL,</a:t>
            </a:r>
          </a:p>
          <a:p>
            <a:r>
              <a:rPr lang="el-GR" sz="1400" dirty="0"/>
              <a:t>  `pname` VARCHAR(15) NULL DEFAULT NULL,</a:t>
            </a:r>
          </a:p>
          <a:p>
            <a:r>
              <a:rPr lang="el-GR" sz="1400" dirty="0"/>
              <a:t>  `budget` FLOAT(12,2) NULL DEFAULT NULL,</a:t>
            </a:r>
          </a:p>
          <a:p>
            <a:r>
              <a:rPr lang="el-GR" sz="1400" dirty="0"/>
              <a:t>  PRIMARY KEY (`projno`))</a:t>
            </a:r>
          </a:p>
          <a:p>
            <a:r>
              <a:rPr lang="el-GR" sz="1400" dirty="0"/>
              <a:t>ENGINE = InnoDB</a:t>
            </a:r>
          </a:p>
          <a:p>
            <a:r>
              <a:rPr lang="el-GR" sz="1400" dirty="0"/>
              <a:t>DEFAULT CHARACTER SET = utf8;</a:t>
            </a:r>
          </a:p>
          <a:p>
            <a:r>
              <a:rPr lang="el-GR" sz="1400" dirty="0" smtClean="0"/>
              <a:t>-- </a:t>
            </a:r>
            <a:r>
              <a:rPr lang="el-GR" sz="1400" dirty="0"/>
              <a:t>-----------------------------------------------------</a:t>
            </a:r>
          </a:p>
          <a:p>
            <a:r>
              <a:rPr lang="el-GR" sz="1400" dirty="0"/>
              <a:t>-- Table `new_personnel`.`assign`</a:t>
            </a:r>
          </a:p>
          <a:p>
            <a:r>
              <a:rPr lang="el-GR" sz="1400" dirty="0"/>
              <a:t>-- -----------------------------------------------------</a:t>
            </a:r>
          </a:p>
          <a:p>
            <a:r>
              <a:rPr lang="el-GR" sz="1400" dirty="0"/>
              <a:t>CREATE TABLE IF NOT EXISTS `new_personnel`.`assign` (</a:t>
            </a:r>
          </a:p>
          <a:p>
            <a:r>
              <a:rPr lang="el-GR" sz="1400" dirty="0"/>
              <a:t>  `EMPNO` INT(4) NOT NULL,</a:t>
            </a:r>
          </a:p>
          <a:p>
            <a:r>
              <a:rPr lang="el-GR" sz="1400" dirty="0"/>
              <a:t>  `PROJNO` INT(3) NOT NULL,</a:t>
            </a:r>
          </a:p>
          <a:p>
            <a:r>
              <a:rPr lang="el-GR" sz="1400" dirty="0"/>
              <a:t>  `PTIME` INT(3) NULL DEFAULT NULL,</a:t>
            </a:r>
          </a:p>
          <a:p>
            <a:r>
              <a:rPr lang="el-GR" sz="1400" dirty="0"/>
              <a:t>  PRIMARY KEY (`EMPNO`, `PROJNO`),</a:t>
            </a:r>
          </a:p>
          <a:p>
            <a:r>
              <a:rPr lang="el-GR" sz="1400" dirty="0"/>
              <a:t>  INDEX `PROJNO` (`PROJNO` ASC),</a:t>
            </a:r>
          </a:p>
          <a:p>
            <a:r>
              <a:rPr lang="el-GR" sz="1400" dirty="0"/>
              <a:t>  CONSTRAINT `assign_ibfk_1`</a:t>
            </a:r>
          </a:p>
          <a:p>
            <a:r>
              <a:rPr lang="el-GR" sz="1400" dirty="0"/>
              <a:t>    FOREIGN KEY (`EMPNO`)</a:t>
            </a:r>
          </a:p>
          <a:p>
            <a:r>
              <a:rPr lang="el-GR" sz="1400" dirty="0"/>
              <a:t>    REFERENCES `new_personnel`.`emp` (`EMPNO`),</a:t>
            </a:r>
          </a:p>
          <a:p>
            <a:r>
              <a:rPr lang="el-GR" sz="1400" dirty="0"/>
              <a:t>  CONSTRAINT `assign_ibfk_2`</a:t>
            </a:r>
          </a:p>
          <a:p>
            <a:r>
              <a:rPr lang="el-GR" sz="1400" dirty="0"/>
              <a:t>    FOREIGN KEY (`PROJNO`)</a:t>
            </a:r>
          </a:p>
          <a:p>
            <a:r>
              <a:rPr lang="el-GR" sz="1400" dirty="0"/>
              <a:t>    REFERENCES `new_personnel`.`proj` (`projno`))</a:t>
            </a:r>
          </a:p>
          <a:p>
            <a:r>
              <a:rPr lang="el-GR" sz="1400" dirty="0"/>
              <a:t>ENGINE = InnoDB</a:t>
            </a:r>
          </a:p>
          <a:p>
            <a:r>
              <a:rPr lang="el-GR" sz="1400" dirty="0"/>
              <a:t>DEFAULT CHARACTER SET = utf8;</a:t>
            </a:r>
          </a:p>
          <a:p>
            <a:r>
              <a:rPr lang="el-GR" sz="1400" dirty="0" smtClean="0"/>
              <a:t>SET </a:t>
            </a:r>
            <a:r>
              <a:rPr lang="el-GR" sz="1400" dirty="0"/>
              <a:t>SQL_MODE=@OLD_SQL_MODE;</a:t>
            </a:r>
          </a:p>
          <a:p>
            <a:r>
              <a:rPr lang="el-GR" sz="1400" dirty="0"/>
              <a:t>SET FOREIGN_KEY_CHECKS=@OLD_FOREIGN_KEY_CHECKS;</a:t>
            </a:r>
          </a:p>
          <a:p>
            <a:r>
              <a:rPr lang="el-GR" sz="1400" dirty="0"/>
              <a:t>SET UNIQUE_CHECKS=@OLD_UNIQUE_CHECKS;</a:t>
            </a:r>
          </a:p>
        </p:txBody>
      </p:sp>
    </p:spTree>
    <p:extLst>
      <p:ext uri="{BB962C8B-B14F-4D97-AF65-F5344CB8AC3E}">
        <p14:creationId xmlns="" xmlns:p14="http://schemas.microsoft.com/office/powerpoint/2010/main" val="234289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25873" y="548680"/>
          <a:ext cx="8266607" cy="1798241"/>
        </p:xfrm>
        <a:graphic>
          <a:graphicData uri="http://schemas.openxmlformats.org/presentationml/2006/ole">
            <p:oleObj spid="_x0000_s4110" name="Έγγραφο" r:id="rId3" imgW="5940026" imgH="129208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601788" y="38100"/>
          <a:ext cx="5940425" cy="6783388"/>
        </p:xfrm>
        <a:graphic>
          <a:graphicData uri="http://schemas.openxmlformats.org/presentationml/2006/ole">
            <p:oleObj spid="_x0000_s23566" name="Έγγραφο" r:id="rId3" imgW="5940026" imgH="678361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601788" y="2136775"/>
          <a:ext cx="5940425" cy="2584450"/>
        </p:xfrm>
        <a:graphic>
          <a:graphicData uri="http://schemas.openxmlformats.org/presentationml/2006/ole">
            <p:oleObj spid="_x0000_s24590" name="Έγγραφο" r:id="rId3" imgW="5940026" imgH="258416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601788" y="2136775"/>
          <a:ext cx="5940425" cy="2584450"/>
        </p:xfrm>
        <a:graphic>
          <a:graphicData uri="http://schemas.openxmlformats.org/presentationml/2006/ole">
            <p:oleObj spid="_x0000_s25614" name="Έγγραφο" r:id="rId3" imgW="5940026" imgH="258416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601788" y="2459038"/>
          <a:ext cx="5940425" cy="1938337"/>
        </p:xfrm>
        <a:graphic>
          <a:graphicData uri="http://schemas.openxmlformats.org/presentationml/2006/ole">
            <p:oleObj spid="_x0000_s26638" name="Έγγραφο" r:id="rId3" imgW="5940026" imgH="193812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601788" y="1812925"/>
          <a:ext cx="5940425" cy="3230563"/>
        </p:xfrm>
        <a:graphic>
          <a:graphicData uri="http://schemas.openxmlformats.org/presentationml/2006/ole">
            <p:oleObj spid="_x0000_s27662" name="Έγγραφο" r:id="rId3" imgW="5940026" imgH="323020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2506" y="692696"/>
            <a:ext cx="7913474" cy="540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3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392113" y="188640"/>
          <a:ext cx="8480425" cy="6781800"/>
        </p:xfrm>
        <a:graphic>
          <a:graphicData uri="http://schemas.openxmlformats.org/presentationml/2006/ole">
            <p:oleObj spid="_x0000_s38914" name="Έγγραφο" r:id="rId3" imgW="5709765" imgH="456763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  <p:pic>
        <p:nvPicPr>
          <p:cNvPr id="3" name="2 - Εικόνα" descr="CompanyEN_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7272808" cy="58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609600" y="1273175"/>
          <a:ext cx="7891463" cy="3603625"/>
        </p:xfrm>
        <a:graphic>
          <a:graphicData uri="http://schemas.openxmlformats.org/presentationml/2006/ole">
            <p:oleObj spid="_x0000_s39938" name="Έγγραφο" r:id="rId3" imgW="5940026" imgH="271877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4016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4"/>
                </a:solidFill>
              </a:rPr>
              <a:t>Βάση δεδομένων προσωπικού </a:t>
            </a:r>
            <a:r>
              <a:rPr lang="el-GR" dirty="0" smtClean="0">
                <a:solidFill>
                  <a:schemeClr val="accent4"/>
                </a:solidFill>
              </a:rPr>
              <a:t>εταιρείας</a:t>
            </a:r>
            <a:r>
              <a:rPr lang="en-US" dirty="0" smtClean="0">
                <a:solidFill>
                  <a:schemeClr val="accent4"/>
                </a:solidFill>
              </a:rPr>
              <a:t>.</a:t>
            </a:r>
            <a:r>
              <a:rPr lang="el-GR" dirty="0" smtClean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Primary key, Foreign key</a:t>
            </a:r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24260" y="1726306"/>
            <a:ext cx="10356636" cy="5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0252607"/>
              </p:ext>
            </p:extLst>
          </p:nvPr>
        </p:nvGraphicFramePr>
        <p:xfrm>
          <a:off x="0" y="1628800"/>
          <a:ext cx="8813800" cy="4676775"/>
        </p:xfrm>
        <a:graphic>
          <a:graphicData uri="http://schemas.openxmlformats.org/presentationml/2006/ole">
            <p:oleObj spid="_x0000_s56322" name="Document" r:id="rId3" imgW="4327814" imgH="203893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391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key, Foreign key</a:t>
            </a:r>
            <a:endParaRPr lang="en-US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1547664" y="971272"/>
          <a:ext cx="6568686" cy="5338047"/>
        </p:xfrm>
        <a:graphic>
          <a:graphicData uri="http://schemas.openxmlformats.org/presentationml/2006/ole">
            <p:oleObj spid="_x0000_s55298" name="Έγγραφο" r:id="rId3" imgW="5271188" imgH="428330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893188" y="198444"/>
          <a:ext cx="6487124" cy="6326900"/>
        </p:xfrm>
        <a:graphic>
          <a:graphicData uri="http://schemas.openxmlformats.org/presentationml/2006/ole">
            <p:oleObj spid="_x0000_s52226" name="Έγγραφο" r:id="rId3" imgW="5271188" imgH="514025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755576" y="404664"/>
          <a:ext cx="6488726" cy="5976664"/>
        </p:xfrm>
        <a:graphic>
          <a:graphicData uri="http://schemas.openxmlformats.org/presentationml/2006/ole">
            <p:oleObj spid="_x0000_s53250" name="Έγγραφο" r:id="rId3" imgW="5271188" imgH="485448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547664" y="151422"/>
          <a:ext cx="5904656" cy="6399082"/>
        </p:xfrm>
        <a:graphic>
          <a:graphicData uri="http://schemas.openxmlformats.org/presentationml/2006/ole">
            <p:oleObj spid="_x0000_s54274" name="Έγγραφο" r:id="rId3" imgW="5271188" imgH="571107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Copyright Πανεπιστήμιο Δυτικής Αττικής</a:t>
            </a:r>
            <a:r>
              <a:rPr lang="en-US" sz="2000" dirty="0" smtClean="0"/>
              <a:t>, </a:t>
            </a:r>
            <a:r>
              <a:rPr lang="el-GR" sz="2000" dirty="0" smtClean="0"/>
              <a:t>Χ. Σκουρλάς 2018.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/>
              <a:t>Χ. </a:t>
            </a:r>
            <a:r>
              <a:rPr lang="el-GR" sz="2000" dirty="0" err="1"/>
              <a:t>Σκουρλάς</a:t>
            </a:r>
            <a:r>
              <a:rPr lang="el-GR" sz="2000" dirty="0"/>
              <a:t>. «Βάσεις Δεδομένων Ι. Ενότητα </a:t>
            </a:r>
            <a:r>
              <a:rPr lang="el-GR" sz="2000" dirty="0" smtClean="0"/>
              <a:t>4</a:t>
            </a:r>
            <a:r>
              <a:rPr lang="en-US" sz="2000" dirty="0" smtClean="0"/>
              <a:t>a</a:t>
            </a:r>
            <a:r>
              <a:rPr lang="el-GR" sz="2000" dirty="0" smtClean="0"/>
              <a:t>: </a:t>
            </a:r>
            <a:r>
              <a:rPr lang="el-GR" sz="2000" dirty="0"/>
              <a:t>Σχεδίαση βάσεων δεδομένων. Εισαγωγή στη Μοντελοποίηση. Μοντέλο Οντοτήτων – </a:t>
            </a:r>
            <a:r>
              <a:rPr lang="el-GR" sz="2000" dirty="0" smtClean="0"/>
              <a:t>Συσχετίσεων</a:t>
            </a:r>
            <a:r>
              <a:rPr lang="en-US" sz="2000" dirty="0" smtClean="0"/>
              <a:t> </a:t>
            </a:r>
            <a:r>
              <a:rPr lang="el-GR" sz="2000" dirty="0" smtClean="0"/>
              <a:t>και </a:t>
            </a:r>
            <a:r>
              <a:rPr lang="en-US" sz="2000" dirty="0" err="1" smtClean="0"/>
              <a:t>mySQL</a:t>
            </a:r>
            <a:r>
              <a:rPr lang="en-US" sz="2000" dirty="0" smtClean="0"/>
              <a:t> Workbench</a:t>
            </a:r>
            <a:r>
              <a:rPr lang="el-GR" sz="2000" dirty="0" smtClean="0"/>
              <a:t>». Έκδοση: 1.0. Αθήνα 2018. Διαθέσιμο από τη δικτυακή διεύθυνση: </a:t>
            </a:r>
            <a:r>
              <a:rPr lang="en-US" sz="2000" dirty="0" smtClean="0">
                <a:hlinkClick r:id="rId3"/>
              </a:rPr>
              <a:t>pyles.teiath.gr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p:pic>
        <p:nvPicPr>
          <p:cNvPr id="3" name="2 - Εικόνα" descr="proj_emp_de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854" y="908720"/>
            <a:ext cx="6885522" cy="49565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89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smtClean="0"/>
              <a:t>κ.λπ</a:t>
            </a:r>
            <a:r>
              <a:rPr lang="el-GR" sz="18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800" dirty="0" smtClean="0"/>
              <a:t>».                     </a:t>
            </a:r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255500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155448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937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Μοντέλο οντοτήτων συσχετίσεων με συμβολισμό </a:t>
            </a:r>
            <a:r>
              <a:rPr lang="el-GR" dirty="0" err="1" smtClean="0"/>
              <a:t>Navathe</a:t>
            </a:r>
            <a:r>
              <a:rPr lang="el-GR" dirty="0" smtClean="0"/>
              <a:t>-</a:t>
            </a:r>
            <a:r>
              <a:rPr lang="el-GR" dirty="0" err="1" smtClean="0"/>
              <a:t>Elmasri</a:t>
            </a:r>
            <a:endParaRPr lang="el-G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1660" y="1196751"/>
            <a:ext cx="6120680" cy="533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559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Παράδειγμα μοντέλου σε </a:t>
            </a:r>
            <a:r>
              <a:rPr lang="en-US" altLang="el-GR" dirty="0">
                <a:solidFill>
                  <a:srgbClr val="FF0000"/>
                </a:solidFill>
              </a:rPr>
              <a:t>MySQL Workbench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66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l-GR" altLang="el-GR" sz="2800" dirty="0" smtClean="0"/>
              <a:t>Παράδειγμα μοντέλου σε </a:t>
            </a:r>
            <a:r>
              <a:rPr lang="en-US" altLang="el-GR" sz="2800" dirty="0" smtClean="0"/>
              <a:t>MySQL Workbench –Crow’s foot </a:t>
            </a:r>
            <a:endParaRPr lang="el-GR" altLang="el-GR" sz="28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734331"/>
            <a:ext cx="4213447" cy="5630142"/>
          </a:xfrm>
        </p:spPr>
      </p:pic>
    </p:spTree>
    <p:extLst>
      <p:ext uri="{BB962C8B-B14F-4D97-AF65-F5344CB8AC3E}">
        <p14:creationId xmlns="" xmlns:p14="http://schemas.microsoft.com/office/powerpoint/2010/main" val="36165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lang="el-GR" altLang="el-GR" sz="2800" dirty="0" smtClean="0"/>
              <a:t>Παράδειγμα σε </a:t>
            </a:r>
            <a:r>
              <a:rPr lang="en-US" altLang="el-GR" sz="2800" dirty="0" smtClean="0"/>
              <a:t>MySQL Workbench: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Classic </a:t>
            </a:r>
            <a:endParaRPr lang="el-GR" altLang="el-GR" sz="28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734331"/>
            <a:ext cx="4213447" cy="5630142"/>
          </a:xfrm>
        </p:spPr>
      </p:pic>
    </p:spTree>
    <p:extLst>
      <p:ext uri="{BB962C8B-B14F-4D97-AF65-F5344CB8AC3E}">
        <p14:creationId xmlns="" xmlns:p14="http://schemas.microsoft.com/office/powerpoint/2010/main" val="42799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Τίτλος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8072"/>
          </a:xfrm>
        </p:spPr>
        <p:txBody>
          <a:bodyPr>
            <a:noAutofit/>
          </a:bodyPr>
          <a:lstStyle/>
          <a:p>
            <a:r>
              <a:rPr lang="el-GR" altLang="el-GR" sz="2400" dirty="0" smtClean="0"/>
              <a:t>Παράδειγμα σε </a:t>
            </a:r>
            <a:r>
              <a:rPr lang="en-US" altLang="el-GR" sz="2400" dirty="0" smtClean="0"/>
              <a:t>MySQL Workbench: Connect to columns </a:t>
            </a:r>
            <a:endParaRPr lang="el-GR" altLang="el-GR" sz="24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677976"/>
            <a:ext cx="4464496" cy="56854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6357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r>
              <a:rPr lang="el-GR" altLang="el-GR" sz="2800" dirty="0" smtClean="0"/>
              <a:t>Παράδειγμα μοντέλου σε </a:t>
            </a:r>
            <a:r>
              <a:rPr lang="en-US" altLang="el-GR" sz="2800" dirty="0" smtClean="0"/>
              <a:t>UML</a:t>
            </a:r>
            <a:endParaRPr lang="el-GR" altLang="el-GR" sz="28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38639"/>
            <a:ext cx="4248471" cy="56769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048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exo-opistho_simeiomata">
  <a:themeElements>
    <a:clrScheme name="Custom 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exo-opistho_simeiomata</Template>
  <TotalTime>454</TotalTime>
  <Words>799</Words>
  <Application>Microsoft Office PowerPoint</Application>
  <PresentationFormat>Προβολή στην οθόνη (4:3)</PresentationFormat>
  <Paragraphs>139</Paragraphs>
  <Slides>31</Slides>
  <Notes>5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31</vt:i4>
      </vt:variant>
    </vt:vector>
  </HeadingPairs>
  <TitlesOfParts>
    <vt:vector size="34" baseType="lpstr">
      <vt:lpstr>exo-opistho_simeiomata</vt:lpstr>
      <vt:lpstr>Έγγραφο</vt:lpstr>
      <vt:lpstr>Document</vt:lpstr>
      <vt:lpstr>Βάσεις Δεδομένων</vt:lpstr>
      <vt:lpstr>Διαφάνεια 1</vt:lpstr>
      <vt:lpstr>Διαφάνεια 2</vt:lpstr>
      <vt:lpstr>Μοντέλο οντοτήτων συσχετίσεων με συμβολισμό Navathe-Elmasri</vt:lpstr>
      <vt:lpstr>Παράδειγμα μοντέλου σε MySQL Workbench</vt:lpstr>
      <vt:lpstr>Παράδειγμα μοντέλου σε MySQL Workbench –Crow’s foot </vt:lpstr>
      <vt:lpstr>Παράδειγμα σε MySQL Workbench: Classic </vt:lpstr>
      <vt:lpstr>Παράδειγμα σε MySQL Workbench: Connect to columns </vt:lpstr>
      <vt:lpstr>Παράδειγμα μοντέλου σε UML</vt:lpstr>
      <vt:lpstr>Παράδειγμα μοντέλου σε IDEFIX</vt:lpstr>
      <vt:lpstr>Forward engineering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Βάση δεδομένων προσωπικού εταιρείας. Primary key, Foreign key</vt:lpstr>
      <vt:lpstr>Primary key, Foreign key</vt:lpstr>
      <vt:lpstr>Διαφάνεια 24</vt:lpstr>
      <vt:lpstr>Διαφάνεια 25</vt:lpstr>
      <vt:lpstr>Διαφάνεια 26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ΜΑΘΗΜΑΤΟΣ</dc:title>
  <dc:creator>opencourses@teiath.gr</dc:creator>
  <cp:lastModifiedBy>Skourlas</cp:lastModifiedBy>
  <cp:revision>63</cp:revision>
  <dcterms:created xsi:type="dcterms:W3CDTF">2014-10-20T11:54:42Z</dcterms:created>
  <dcterms:modified xsi:type="dcterms:W3CDTF">2018-11-28T07:10:08Z</dcterms:modified>
</cp:coreProperties>
</file>