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7" r:id="rId3"/>
    <p:sldId id="298" r:id="rId4"/>
    <p:sldId id="299" r:id="rId5"/>
    <p:sldId id="30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301" r:id="rId15"/>
    <p:sldId id="275" r:id="rId16"/>
    <p:sldId id="308" r:id="rId17"/>
    <p:sldId id="310" r:id="rId18"/>
    <p:sldId id="309" r:id="rId19"/>
    <p:sldId id="276" r:id="rId20"/>
    <p:sldId id="277" r:id="rId21"/>
    <p:sldId id="278" r:id="rId22"/>
    <p:sldId id="302" r:id="rId23"/>
    <p:sldId id="279" r:id="rId24"/>
    <p:sldId id="280" r:id="rId25"/>
    <p:sldId id="281" r:id="rId26"/>
    <p:sldId id="282" r:id="rId27"/>
    <p:sldId id="283" r:id="rId28"/>
    <p:sldId id="303" r:id="rId29"/>
    <p:sldId id="284" r:id="rId30"/>
    <p:sldId id="285" r:id="rId31"/>
    <p:sldId id="304" r:id="rId32"/>
    <p:sldId id="286" r:id="rId33"/>
    <p:sldId id="287" r:id="rId34"/>
    <p:sldId id="288" r:id="rId35"/>
    <p:sldId id="305" r:id="rId36"/>
    <p:sldId id="30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57" r:id="rId46"/>
    <p:sldId id="262" r:id="rId47"/>
    <p:sldId id="264" r:id="rId48"/>
    <p:sldId id="265" r:id="rId49"/>
    <p:sldId id="266" r:id="rId50"/>
    <p:sldId id="261" r:id="rId51"/>
  </p:sldIdLst>
  <p:sldSz cx="9144000" cy="6858000" type="screen4x3"/>
  <p:notesSz cx="6954838" cy="9309100"/>
  <p:custDataLst>
    <p:tags r:id="rId5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2932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3504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2" tIns="46467" rIns="92932" bIns="46467" numCol="1" anchor="t" anchorCtr="0" compatLnSpc="1">
            <a:prstTxWarp prst="textNoShape">
              <a:avLst/>
            </a:prstTxWarp>
          </a:bodyPr>
          <a:lstStyle>
            <a:lvl1pPr defTabSz="929183" eaLnBrk="0" hangingPunct="0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780" y="0"/>
            <a:ext cx="3013503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2" tIns="46467" rIns="92932" bIns="46467" numCol="1" anchor="t" anchorCtr="0" compatLnSpc="1">
            <a:prstTxWarp prst="textNoShape">
              <a:avLst/>
            </a:prstTxWarp>
          </a:bodyPr>
          <a:lstStyle>
            <a:lvl1pPr algn="r" defTabSz="929183" eaLnBrk="0" hangingPunct="0">
              <a:defRPr sz="12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706"/>
            <a:ext cx="3013504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2" tIns="46467" rIns="92932" bIns="46467" numCol="1" anchor="b" anchorCtr="0" compatLnSpc="1">
            <a:prstTxWarp prst="textNoShape">
              <a:avLst/>
            </a:prstTxWarp>
          </a:bodyPr>
          <a:lstStyle>
            <a:lvl1pPr defTabSz="929183" eaLnBrk="0" hangingPunct="0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780" y="8842706"/>
            <a:ext cx="3013503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2" tIns="46467" rIns="92932" bIns="46467" numCol="1" anchor="b" anchorCtr="0" compatLnSpc="1">
            <a:prstTxWarp prst="textNoShape">
              <a:avLst/>
            </a:prstTxWarp>
          </a:bodyPr>
          <a:lstStyle>
            <a:lvl1pPr algn="r" defTabSz="929183" eaLnBrk="0" hangingPunct="0">
              <a:defRPr sz="12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13504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2" tIns="46467" rIns="92932" bIns="46467" numCol="1" anchor="t" anchorCtr="0" compatLnSpc="1">
            <a:prstTxWarp prst="textNoShape">
              <a:avLst/>
            </a:prstTxWarp>
          </a:bodyPr>
          <a:lstStyle>
            <a:lvl1pPr defTabSz="929183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3939780" y="0"/>
            <a:ext cx="3013503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2" tIns="46467" rIns="92932" bIns="46467" numCol="1" anchor="t" anchorCtr="0" compatLnSpc="1">
            <a:prstTxWarp prst="textNoShape">
              <a:avLst/>
            </a:prstTxWarp>
          </a:bodyPr>
          <a:lstStyle>
            <a:lvl1pPr algn="r" defTabSz="929183">
              <a:defRPr sz="12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5/12/2018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771" tIns="42885" rIns="85771" bIns="42885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696261" y="4421353"/>
            <a:ext cx="5563870" cy="41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2" tIns="46467" rIns="92932" bIns="46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1" y="8842706"/>
            <a:ext cx="3013504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2" tIns="46467" rIns="92932" bIns="46467" numCol="1" anchor="b" anchorCtr="0" compatLnSpc="1">
            <a:prstTxWarp prst="textNoShape">
              <a:avLst/>
            </a:prstTxWarp>
          </a:bodyPr>
          <a:lstStyle>
            <a:lvl1pPr defTabSz="929183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3939780" y="8842706"/>
            <a:ext cx="3013503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2" tIns="46467" rIns="92932" bIns="46467" numCol="1" anchor="b" anchorCtr="0" compatLnSpc="1">
            <a:prstTxWarp prst="textNoShape">
              <a:avLst/>
            </a:prstTxWarp>
          </a:bodyPr>
          <a:lstStyle>
            <a:lvl1pPr algn="r" defTabSz="929183">
              <a:defRPr sz="12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49" indent="-174249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77" indent="-29041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58" indent="-23233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320" indent="-23233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83" indent="-23233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646" indent="-2323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308" indent="-2323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972" indent="-2323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635" indent="-2323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200"/>
              <a:pPr eaLnBrk="1" hangingPunct="1"/>
              <a:t>1</a:t>
            </a:fld>
            <a:endParaRPr lang="el-GR" altLang="el-GR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354224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49" indent="-174249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7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1F3B-15AB-45B4-AB42-022D71A608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23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Εισαγωγή στην υλοποίηση σχεσιακών βάσεων δεδομένων</a:t>
            </a:r>
            <a:r>
              <a:rPr lang="el-GR" sz="6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Χ. </a:t>
            </a:r>
            <a:r>
              <a:rPr lang="el-GR" sz="2600" dirty="0" err="1" smtClean="0"/>
              <a:t>Σκουρλάς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</a:t>
            </a:r>
            <a:r>
              <a:rPr lang="el-GR" sz="1600" dirty="0" smtClean="0">
                <a:latin typeface="+mn-lt"/>
              </a:rPr>
              <a:t>Πανεπιστήμιο Δυτικήε Αττικής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200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Πως βλέπουμε </a:t>
            </a:r>
            <a:r>
              <a:rPr lang="el-GR" dirty="0" smtClean="0"/>
              <a:t>τις στήλες των </a:t>
            </a:r>
            <a:r>
              <a:rPr lang="el-GR" dirty="0"/>
              <a:t>πινάκων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DESCR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Name                                                  Null?    Type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 --------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EMPNO                                                 NOT NULL NUMBER(4)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ENAME                                                          VARCHAR2(10)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JOB                                                            VARCHAR2(9)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MGR                                                            NUMBER(4)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HIREDATE                                                       DATE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SAL                                                            NUMBER(7,2)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COMM                                                           NUMBER(7,2)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DEPTNO                                                         NUMBER(2)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DESCR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Name                                                  Null?    Type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 --------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DEPTNO                                                NOT NULL NUMBER(2)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DNAME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2(14)</a:t>
            </a:r>
          </a:p>
          <a:p>
            <a:pPr marL="0" indent="0">
              <a:buNone/>
            </a:pP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2(13)</a:t>
            </a:r>
          </a:p>
          <a:p>
            <a:pPr marL="0" indent="0">
              <a:buNone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Εισαγωγή </a:t>
            </a:r>
            <a:r>
              <a:rPr lang="el-GR" dirty="0" smtClean="0"/>
              <a:t>γραμμών (δεδομένων, στοιχείων) </a:t>
            </a:r>
            <a:r>
              <a:rPr lang="el-GR" dirty="0"/>
              <a:t>στους πίνακες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/* Εντολές εισαγωγής στοιχείων */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EDIT A: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NSERT.SQL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/* Εισαγωγή στοιχείων στους πίνακες */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VALUES (10, 'ACCOUNTING', 'NEW YORK');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DEPT(DEPTNO, DNAME, LOC)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VALUES (20, 'RESEARCH', 'DALLAS');                                                                  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DEPT(DEPTNO, DNAME, LOC)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VALUES (30, 'SALES', 'CHICAGO');                                                                 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DEPT(DEPTNO, DNAME, LOC)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VALUES (40, 'OPERATIONS', 'BOSTON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');                                                            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58326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(7369, 'SMITH', 'CLERK', 7902, '17/12/1980', 800, NULL, 20);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(7499, 'ALLEN', 'SALESMAN', 7698, '20/02/1981', 1600, 300,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(7521, 'WARD', 'SALESMAN', 7698, '22/02/1981', 1250, 500,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(7566, 'JONES', 'MANAGER', 7839, '02/04/1981', 2975,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(7654, 'MARTIN', 'SALESMAN', 7698, '28/10/1981', 1250, 1400,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(7698, 'BLAKE', 'MANAGER', 7839, '01/05/1981', 2850, NULL,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(7782, 'CLARK', 'MANAGER', 7839, '09/06/1981', 2450, NULL, 10);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(7788, 'SCOTT', 'ANALYST', 7566, '19/04/1987', 3000,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(7839, 'KING', 'PRESIDENT', NULL, '17/11/1981', 5000, NULL, 10);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(7844, 'TURNER', 'SALESMAN', 7698, '08/10/1981', 1500, 0, 30);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(7876, 'ADAMS', 'CLERK', 7788, '23/05/1987', 1100,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(7900, 'JAMES', 'CLERK', 7698, '03/12/1981', 950, NULL,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(7902, 'FORD', 'ANALYST', 7566, '03/12/1981', 3000,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(7934, 'MILLER', 'CLERK', 7782, '23/01/1982', 1300, NULL, 10);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(7999, 'BATES', 'ANALYST', 7566, '23/01/2004', 1300, NULL, NULL);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/* τέλος εντολών 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Για να εκτελέσουμε το πρόγραμμα πληκτρολογούμε την παρακάτω εντολή.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@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e:INSERT.SQL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EDIT e:SELECT.SQL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EMP;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DEPT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Για να εκτελέσουμε το πρόγραμμα πληκτρολογούμε την παρακάτω εντολή.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@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e:SELECT.SQL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44016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   Θυμηθείτε </a:t>
            </a:r>
            <a:r>
              <a:rPr lang="el-GR" dirty="0" smtClean="0">
                <a:solidFill>
                  <a:schemeClr val="accent4"/>
                </a:solidFill>
              </a:rPr>
              <a:t>τις διαφορές στην υλοποίηση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βάσεων δεδομένων – </a:t>
            </a:r>
            <a:r>
              <a:rPr lang="en-US" dirty="0" smtClean="0">
                <a:solidFill>
                  <a:schemeClr val="accent4"/>
                </a:solidFill>
              </a:rPr>
              <a:t>Oracle, </a:t>
            </a:r>
            <a:r>
              <a:rPr lang="en-US" dirty="0" err="1" smtClean="0">
                <a:solidFill>
                  <a:schemeClr val="accent4"/>
                </a:solidFill>
              </a:rPr>
              <a:t>mySQL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Υπάρχουν διαφορές στην υλοποίηση ανάλογα με το αν χρησιμοποιούμε το προϊόν της 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Oracle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 ή της </a:t>
            </a:r>
            <a:r>
              <a:rPr lang="en-US" altLang="el-GR" sz="2400" b="1" dirty="0" err="1" smtClean="0">
                <a:solidFill>
                  <a:schemeClr val="accent4"/>
                </a:solidFill>
                <a:cs typeface="Arial" charset="0"/>
              </a:rPr>
              <a:t>mySQL</a:t>
            </a:r>
            <a:endParaRPr lang="en-US" altLang="el-GR" sz="2400" b="1" dirty="0">
              <a:solidFill>
                <a:schemeClr val="accent4"/>
              </a:solidFill>
              <a:cs typeface="Arial" charset="0"/>
            </a:endParaRPr>
          </a:p>
          <a:p>
            <a:pPr marL="357188" indent="0">
              <a:buNone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6" y="120565"/>
            <a:ext cx="897013" cy="7608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4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mySQL</a:t>
            </a:r>
            <a:r>
              <a:rPr lang="en-US" dirty="0" smtClean="0"/>
              <a:t> vs Oracle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99503"/>
              </p:ext>
            </p:extLst>
          </p:nvPr>
        </p:nvGraphicFramePr>
        <p:xfrm>
          <a:off x="53752" y="684000"/>
          <a:ext cx="9036496" cy="6172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02256"/>
                <a:gridCol w="4534240"/>
              </a:tblGrid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mySQL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Oracle 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CREATE DATABASE </a:t>
                      </a:r>
                      <a:r>
                        <a:rPr lang="en-US" sz="1500" dirty="0" err="1">
                          <a:effectLst/>
                        </a:rPr>
                        <a:t>new_personnel</a:t>
                      </a:r>
                      <a:r>
                        <a:rPr lang="en-US" sz="1500" dirty="0">
                          <a:effectLst/>
                        </a:rPr>
                        <a:t>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USE </a:t>
                      </a:r>
                      <a:r>
                        <a:rPr lang="en-US" sz="1500" dirty="0" err="1">
                          <a:effectLst/>
                        </a:rPr>
                        <a:t>new_personnel</a:t>
                      </a:r>
                      <a:r>
                        <a:rPr lang="en-US" sz="1500" dirty="0">
                          <a:effectLst/>
                        </a:rPr>
                        <a:t>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137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CREATE TABLE DEPT(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 DEPTNO INT(2) NOT NULL,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 DNAME VARCHAR(14),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                     </a:t>
                      </a:r>
                      <a:r>
                        <a:rPr lang="en-US" sz="1500" dirty="0">
                          <a:effectLst/>
                        </a:rPr>
                        <a:t>LOC VARCHAR(14));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CREATE TABLE DEPT(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DEPTNO NUMBER(2) NOT NULL,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 DNAME VARCHAR2(14),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         </a:t>
                      </a:r>
                      <a:r>
                        <a:rPr lang="en-US" sz="1500">
                          <a:effectLst/>
                        </a:rPr>
                        <a:t>LOC VARCHAR2(14));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309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CREATE TABLE EMP(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EMPNO INT(4) NOT NULL,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ENAME VARCHAR(10),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JOB VARCHAR(25),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HIREDATE DATE,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MGR INT(4), 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SAL FLOAT(7,2),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COMM FLOAT(7,2),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DEPTNO INT(2));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CREATE TABLE EMP(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EMPNO NUMBER(4) NOT NULL,    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ENAME VARCHAR2(10),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JOB VARCHAR2(25),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HIREDATE DATE,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MGR NUMBER(4), 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SAL NUMBER(7,2),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COMM NUMBER(7,2),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DEPTNO NUMBER(2));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171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INSERT INTO DEPT(DEPTNO, DNAME, LOC)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VALUES (10, 'ACCOUNTING', 'NEW YORK');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INSERT INTO EMP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VALUES (10, 'CODD', 'ANALYST', '1989/01/01', 15, 3000, NULL, 10);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INSERT INTO DEPT(DEPTNO, DNAME, LOC)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  VALUES (10, 'ACCOUNTING', 'NEW YORK');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INSERT INTO EMP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VALUES (10, 'CODD', 'ANALYST', '01/01/1989', 15, 3000, NULL, 10);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068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EMP;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DEPT;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SELECT * FROM EMP;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SELECT * FROM DEPT;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068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DROP TABLE EMP;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DROP TABLE DEPT;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DROP TABLE EMP;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DROP TABLE DEPT;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DROP DATABASE NEW_PERSONNEL;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SHOW TABLES;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Tab;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0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Μοντέλο οντοτήτων συσχετίσεων με συμβολισμό Navathe-Elmasri </a:t>
            </a:r>
            <a:r>
              <a:rPr lang="en-US" sz="2000" dirty="0" smtClean="0"/>
              <a:t>(</a:t>
            </a:r>
            <a:r>
              <a:rPr lang="el-GR" sz="2000" dirty="0" smtClean="0"/>
              <a:t>απλοποιημένο, συζήτηση για </a:t>
            </a:r>
            <a:r>
              <a:rPr lang="en-US" sz="2000" dirty="0" smtClean="0"/>
              <a:t>attribute </a:t>
            </a:r>
            <a:r>
              <a:rPr lang="en-US" sz="2000" dirty="0" err="1" smtClean="0"/>
              <a:t>mgr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0" y="1538287"/>
            <a:ext cx="6270335" cy="48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Μοντέλο οντοτήτων συσχετίσεων με συμβολισμό Navathe-Elmasri </a:t>
            </a:r>
            <a:r>
              <a:rPr lang="en-US" sz="2000" dirty="0" smtClean="0"/>
              <a:t>(</a:t>
            </a:r>
            <a:r>
              <a:rPr lang="el-GR" sz="2000" dirty="0" smtClean="0"/>
              <a:t>απλοποιημένο)</a:t>
            </a:r>
            <a:endParaRPr lang="el-G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06" y="1362074"/>
            <a:ext cx="6233338" cy="529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dirty="0"/>
              <a:t>Μοντέλο οντοτήτων συσχετίσεων με συμβολισμό </a:t>
            </a:r>
            <a:r>
              <a:rPr lang="el-GR" sz="3100" dirty="0" smtClean="0"/>
              <a:t>Navathe-Elmasri</a:t>
            </a:r>
            <a:r>
              <a:rPr lang="en-US" sz="3100" dirty="0" smtClean="0"/>
              <a:t> </a:t>
            </a:r>
            <a:r>
              <a:rPr lang="el-GR" sz="2000" dirty="0" smtClean="0"/>
              <a:t>(επέκταση με νέα οντότητα και άλλες μικροαλλαγές)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14231"/>
            <a:ext cx="6480720" cy="565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4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Δημιουργία της βάσης με </a:t>
            </a:r>
            <a:r>
              <a:rPr lang="en-US" sz="3600" dirty="0" err="1" smtClean="0"/>
              <a:t>mySQL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2800" dirty="0" smtClean="0"/>
              <a:t>Οι </a:t>
            </a:r>
            <a:r>
              <a:rPr lang="el-GR" sz="2800" dirty="0"/>
              <a:t>πίνακες δημιουργούνται με κύρια και ξένα κλειδιά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new_personnel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new_personnel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DEPT(DEPTNO INT(2) NOT NULL,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DNAME VARCHAR(14), LOC VARCHAR(14),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PRIMARY KEY(DEPTNO));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EMP(EMPNO INT(4) NOT NULL,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ENAME VARCHAR(10), JOB VARCHAR(25),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HIREDATE DATE, MGR INT(4),  SAL FLOAT(7,2), COMM FLOAT(7,2),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DEPTNO INT(2),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PRIMARY KEY(EMPNO),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FOREIGN KEY(DEPTNO) REFERENCES DEPT(DEPTNO));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PROJ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INT(3) NOT NULL,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VARCHAR(15),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budget FLOAT(12,2),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PRIMARY KEY(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ASSIGN(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EMPNO INT(4) NOT NULL, PROJNO INT(3) NOT NULL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PTIME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INT(3),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KEY(EMPNO,PROJNO),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FOREIGN KEY(EMPNO) REFERENCES EMP(EMPNO),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FOREIGN KEY(PROJNO) REFERENCES PROJ(PROJNO));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SHOW TABLES;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</a:t>
            </a:r>
            <a:r>
              <a:rPr lang="el-GR" sz="2400" dirty="0" smtClean="0">
                <a:cs typeface="Arial" charset="0"/>
              </a:rPr>
              <a:t>αυτού και </a:t>
            </a:r>
            <a:r>
              <a:rPr lang="el-GR" sz="2400" dirty="0">
                <a:cs typeface="Arial" charset="0"/>
              </a:rPr>
              <a:t>κεντρικός σκοπός του μαθήματος των Βάσεων Δεδομένων Ι είναι η  παρουσίαση των απαραίτητων  εννοιών ώστε οι φοιτητές να κατανοήσουν την τεχνολογία υλοποίησης βάσεων δεδομένων. Γίνεται παρουσίαση, με τη βοήθεια παραδειγμάτων, της υλοποίησης µε γλώσσα </a:t>
            </a:r>
            <a:r>
              <a:rPr lang="el-GR" sz="2400" dirty="0" smtClean="0">
                <a:cs typeface="Arial" charset="0"/>
              </a:rPr>
              <a:t>SQL.</a:t>
            </a: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Χ. </a:t>
            </a:r>
            <a:r>
              <a:rPr lang="el-GR" sz="2400" dirty="0" err="1" smtClean="0">
                <a:cs typeface="Arial" charset="0"/>
              </a:rPr>
              <a:t>Σκουρλάς</a:t>
            </a:r>
            <a:endParaRPr lang="el-GR" sz="2400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199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(10, 'ACCOUNTING', 'NEW YORK');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(20, 'RESEARCH', 'DALLAS');                                                 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(30, 'SALES', 'CHICAGO');                                                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(40, 'OPERATIONS', 'BOSTON');                                                 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 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(10, 'CODD', 'ANALYST', '1989/01/01', 15, 3000, NULL, 10);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(15, 'ELMASRI', 'ANALYST', '1995/05/02', 15, 1200, 150, 10);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(20, 'NAVATHE', 'SALESMAN', '1977/07/07', 20, 2000, NULL, 20);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(30, 'DATE', 'PROGRAMMER', '2004/05/04', 15, 1800, 200, 10);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 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</a:t>
            </a:r>
            <a:r>
              <a:rPr lang="en-US" sz="1200" dirty="0" err="1"/>
              <a:t>proj</a:t>
            </a:r>
            <a:r>
              <a:rPr lang="en-US" sz="1200" dirty="0"/>
              <a:t>(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pname</a:t>
            </a:r>
            <a:r>
              <a:rPr lang="en-US" sz="1200" dirty="0"/>
              <a:t>, budget)</a:t>
            </a:r>
            <a:br>
              <a:rPr lang="en-US" sz="1200" dirty="0"/>
            </a:br>
            <a:r>
              <a:rPr lang="en-US" sz="1200" dirty="0"/>
              <a:t>            VALUES(100, 'PAYROLL', 100000);</a:t>
            </a:r>
            <a:br>
              <a:rPr lang="en-US" sz="1200" dirty="0"/>
            </a:br>
            <a:r>
              <a:rPr lang="en-US" sz="1200" dirty="0"/>
              <a:t>INSERT INTO </a:t>
            </a:r>
            <a:r>
              <a:rPr lang="en-US" sz="1200" dirty="0" err="1"/>
              <a:t>proj</a:t>
            </a:r>
            <a:r>
              <a:rPr lang="en-US" sz="1200" dirty="0"/>
              <a:t>(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pname</a:t>
            </a:r>
            <a:r>
              <a:rPr lang="en-US" sz="1200" dirty="0"/>
              <a:t>, budget)</a:t>
            </a:r>
            <a:br>
              <a:rPr lang="en-US" sz="1200" dirty="0"/>
            </a:br>
            <a:r>
              <a:rPr lang="en-US" sz="1200" dirty="0"/>
              <a:t>            VALUES(200, 'PERSONNEL',200000 );</a:t>
            </a:r>
            <a:br>
              <a:rPr lang="en-US" sz="1200" dirty="0"/>
            </a:br>
            <a:r>
              <a:rPr lang="en-US" sz="1200" dirty="0"/>
              <a:t>INSERT INTO </a:t>
            </a:r>
            <a:r>
              <a:rPr lang="en-US" sz="1200" dirty="0" err="1"/>
              <a:t>proj</a:t>
            </a:r>
            <a:r>
              <a:rPr lang="en-US" sz="1200" dirty="0"/>
              <a:t>(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pname</a:t>
            </a:r>
            <a:r>
              <a:rPr lang="en-US" sz="1200" dirty="0"/>
              <a:t>, budget)</a:t>
            </a:r>
            <a:br>
              <a:rPr lang="en-US" sz="1200" dirty="0"/>
            </a:br>
            <a:r>
              <a:rPr lang="en-US" sz="1200" dirty="0"/>
              <a:t>            VALUES(300, 'SALES', 150000);</a:t>
            </a:r>
            <a:br>
              <a:rPr lang="en-US" sz="1200" dirty="0"/>
            </a:b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VALUES(10,100, 40);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VALUES(10, 200, 60);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VALUES(15, 100, 100);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VALUES(20, 200, 100);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VALUES(30, 100, 100);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9731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βλέπουμε τα δεδομένα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DEPT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EMP;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PROJ;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ASSIGN;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assign;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hangingPunc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hangingPunct="0">
              <a:buNone/>
            </a:pPr>
            <a:r>
              <a:rPr lang="el-GR" sz="2000" dirty="0">
                <a:cs typeface="Courier New" panose="02070309020205020404" pitchFamily="49" charset="0"/>
              </a:rPr>
              <a:t>Η διαγραφή της βάσης γίνεται με την εντολή:</a:t>
            </a:r>
          </a:p>
          <a:p>
            <a:pPr marL="0" indent="0" hangingPunc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 NEW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PERSONNEL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Εντολή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5496" y="1124744"/>
            <a:ext cx="89289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hangingPunct="0">
              <a:buNone/>
            </a:pPr>
            <a:r>
              <a:rPr lang="en-US" sz="2400" dirty="0" smtClean="0"/>
              <a:t>           </a:t>
            </a:r>
            <a:r>
              <a:rPr lang="el-GR" sz="2400" dirty="0" smtClean="0"/>
              <a:t>Συνηθισμένη σύνταξη </a:t>
            </a:r>
            <a:r>
              <a:rPr lang="el-GR" sz="2400" dirty="0"/>
              <a:t>της εντολής </a:t>
            </a:r>
            <a:r>
              <a:rPr lang="el-GR" sz="2400" dirty="0" smtClean="0"/>
              <a:t>SELECT:</a:t>
            </a:r>
            <a:endParaRPr lang="el-GR" sz="2400" dirty="0"/>
          </a:p>
          <a:p>
            <a:pPr marL="0" indent="0" hangingPunct="0">
              <a:buNone/>
            </a:pPr>
            <a:r>
              <a:rPr lang="el-GR" sz="2400" dirty="0"/>
              <a:t> </a:t>
            </a:r>
          </a:p>
          <a:p>
            <a:pPr marL="0" indent="0" hangingPunc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400" dirty="0"/>
              <a:t>  ονόματα </a:t>
            </a:r>
            <a:r>
              <a:rPr lang="el-GR" sz="2400" dirty="0" smtClean="0"/>
              <a:t>στηλών </a:t>
            </a:r>
            <a:r>
              <a:rPr lang="el-GR" sz="2400" dirty="0"/>
              <a:t>ή αριθμητικές εκφράσεις </a:t>
            </a:r>
            <a:r>
              <a:rPr lang="el-GR" sz="2400" dirty="0" smtClean="0"/>
              <a:t>κ.λπ.</a:t>
            </a:r>
            <a:endParaRPr lang="el-GR" sz="2400" dirty="0"/>
          </a:p>
          <a:p>
            <a:pPr marL="0" indent="0" hangingPunc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  </a:t>
            </a:r>
            <a:r>
              <a:rPr lang="el-GR" sz="2400" dirty="0"/>
              <a:t>όνομα πίνακα ή ονόματα πινάκων </a:t>
            </a:r>
          </a:p>
          <a:p>
            <a:pPr marL="0" indent="0" hangingPunc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l-GR" sz="2400" dirty="0"/>
              <a:t>συνθήκη</a:t>
            </a:r>
          </a:p>
          <a:p>
            <a:pPr marL="0" indent="0" hangingPunc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 </a:t>
            </a:r>
            <a:r>
              <a:rPr lang="el-GR" sz="2400" dirty="0"/>
              <a:t>όνομα_πίνακα.όνομα_στήλης ASC ή DESC ή τίποτα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κ.λπ.</a:t>
            </a:r>
          </a:p>
          <a:p>
            <a:pPr hangingPunct="0"/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Παράδειγμα</a:t>
            </a:r>
            <a:endParaRPr lang="el-GR" altLang="el-GR" sz="2400" b="1" dirty="0">
              <a:solidFill>
                <a:schemeClr val="accent4"/>
              </a:solidFill>
              <a:cs typeface="Arial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sal+100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job IN ('ANALYST', 'PROGRAMMER')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&gt;= 1000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7000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 BY job,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6" y="147861"/>
            <a:ext cx="1066800" cy="90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7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666551"/>
              </p:ext>
            </p:extLst>
          </p:nvPr>
        </p:nvGraphicFramePr>
        <p:xfrm>
          <a:off x="445118" y="3037972"/>
          <a:ext cx="8064897" cy="15621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36104"/>
                <a:gridCol w="1080120"/>
                <a:gridCol w="1440160"/>
                <a:gridCol w="648072"/>
                <a:gridCol w="1224136"/>
                <a:gridCol w="720080"/>
                <a:gridCol w="864096"/>
                <a:gridCol w="1152129"/>
              </a:tblGrid>
              <a:tr h="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 dirty="0">
                          <a:effectLst/>
                          <a:latin typeface="+mn-lt"/>
                          <a:ea typeface="Times New Roman"/>
                        </a:rPr>
                        <a:t>EMPNO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ENAME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JOB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MGR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HIREDATE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SAL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COMM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DEPTNO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CODD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ANALYST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01/01/1989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- 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ELMASRI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ANALYST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02/05/1995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NAVATHE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SALESMAN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07/07/1977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- 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DATE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PROGRAMMER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04/05/2004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1800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60308"/>
              </p:ext>
            </p:extLst>
          </p:nvPr>
        </p:nvGraphicFramePr>
        <p:xfrm>
          <a:off x="5220072" y="4994910"/>
          <a:ext cx="3312368" cy="18630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  <a:gridCol w="941014"/>
              </a:tblGrid>
              <a:tr h="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 dirty="0">
                          <a:effectLst/>
                          <a:latin typeface="+mn-lt"/>
                          <a:ea typeface="Times New Roman"/>
                        </a:rPr>
                        <a:t>EMPNO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PROJNO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PTIME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32079"/>
              </p:ext>
            </p:extLst>
          </p:nvPr>
        </p:nvGraphicFramePr>
        <p:xfrm>
          <a:off x="445118" y="1237772"/>
          <a:ext cx="3672408" cy="15049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58530"/>
                <a:gridCol w="1584176"/>
                <a:gridCol w="1129702"/>
              </a:tblGrid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Times New Roman"/>
                        </a:rPr>
                        <a:t>Deptno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Times New Roman"/>
                        </a:rPr>
                        <a:t>Dname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Times New Roman"/>
                        </a:rPr>
                        <a:t>loc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ACCOUNTING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NEW YORK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RESEARCH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DALLAS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SALES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CHICAGO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OPERATIONS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BOSTON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279502"/>
              </p:ext>
            </p:extLst>
          </p:nvPr>
        </p:nvGraphicFramePr>
        <p:xfrm>
          <a:off x="467544" y="5009872"/>
          <a:ext cx="3672408" cy="12611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8112"/>
                <a:gridCol w="1368152"/>
                <a:gridCol w="1296144"/>
              </a:tblGrid>
              <a:tr h="26584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PROJNO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PNAME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BUDGET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223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PAYROLL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223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PERSONNEL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223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SALES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150000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4492" y="928254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727" y="4721840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4329" y="4754806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Αναζητήσεις που περιλαμβάνουν υπολογισμούς, πράξεις σε </a:t>
            </a:r>
            <a:r>
              <a:rPr lang="el-GR" sz="3200" dirty="0" err="1"/>
              <a:t>strings</a:t>
            </a:r>
            <a:r>
              <a:rPr lang="el-GR" sz="3200" dirty="0"/>
              <a:t> κλπ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l-GR" sz="2400" dirty="0"/>
              <a:t>Για να υπολογίσεις αθροίσματα, γινόμενα, μέσους όρους κλπ. μπορείς να χρησιμοποιήσεις κατά την επιλογή στηλών:</a:t>
            </a:r>
          </a:p>
          <a:p>
            <a:pPr marL="0" indent="0" hangingPunct="0">
              <a:buNone/>
            </a:pPr>
            <a:r>
              <a:rPr lang="el-GR" sz="2400" dirty="0"/>
              <a:t> </a:t>
            </a:r>
            <a:r>
              <a:rPr lang="el-GR" sz="2400" dirty="0" smtClean="0"/>
              <a:t>    </a:t>
            </a:r>
            <a:r>
              <a:rPr lang="el-GR" sz="2400" dirty="0"/>
              <a:t>1) αριθμητικούς τελεστές (+, -, *, /),</a:t>
            </a:r>
          </a:p>
          <a:p>
            <a:pPr marL="627063" indent="-627063" hangingPunct="0">
              <a:buNone/>
            </a:pPr>
            <a:r>
              <a:rPr lang="el-GR" sz="2400" dirty="0"/>
              <a:t>     2) συναρτήσεις (όπως NVL-</a:t>
            </a:r>
            <a:r>
              <a:rPr lang="el-GR" sz="2400" dirty="0" err="1"/>
              <a:t>Null Value</a:t>
            </a:r>
            <a:r>
              <a:rPr lang="el-GR" sz="2400" dirty="0"/>
              <a:t>, POWER-ύψωση σε </a:t>
            </a:r>
            <a:r>
              <a:rPr lang="el-GR" sz="2400" dirty="0" smtClean="0"/>
              <a:t>δύναμη,</a:t>
            </a:r>
            <a:r>
              <a:rPr lang="en-US" sz="2400" dirty="0" smtClean="0"/>
              <a:t> </a:t>
            </a:r>
            <a:r>
              <a:rPr lang="el-GR" sz="2400" dirty="0" smtClean="0"/>
              <a:t>ROUND-</a:t>
            </a:r>
            <a:r>
              <a:rPr lang="el-GR" sz="2400" dirty="0" err="1" smtClean="0"/>
              <a:t>στρογγύλευση</a:t>
            </a:r>
            <a:r>
              <a:rPr lang="el-GR" sz="2400" dirty="0" err="1"/>
              <a:t>,</a:t>
            </a:r>
            <a:r>
              <a:rPr lang="el-GR" sz="2400" dirty="0"/>
              <a:t> TRUNC-αποκοπή,</a:t>
            </a:r>
          </a:p>
          <a:p>
            <a:pPr marL="620713" indent="-620713" hangingPunct="0">
              <a:buNone/>
            </a:pPr>
            <a:r>
              <a:rPr lang="el-GR" sz="2400" dirty="0"/>
              <a:t>         SUBSTR-</a:t>
            </a:r>
            <a:r>
              <a:rPr lang="el-GR" sz="2400" dirty="0" err="1"/>
              <a:t>substring,</a:t>
            </a:r>
            <a:r>
              <a:rPr lang="el-GR" sz="2400" dirty="0"/>
              <a:t> UPPER-μεταγραφή σε κεφαλαία, AVG-μέσος </a:t>
            </a:r>
            <a:r>
              <a:rPr lang="el-GR" sz="2400" dirty="0" smtClean="0"/>
              <a:t>όρος </a:t>
            </a:r>
            <a:r>
              <a:rPr lang="el-GR" sz="2400" dirty="0"/>
              <a:t>κλπ),</a:t>
            </a:r>
          </a:p>
          <a:p>
            <a:pPr marL="0" indent="0" hangingPunct="0">
              <a:buNone/>
            </a:pPr>
            <a:r>
              <a:rPr lang="el-GR" sz="2400" dirty="0"/>
              <a:t>     3) παρενθέσεις,</a:t>
            </a:r>
          </a:p>
          <a:p>
            <a:pPr marL="0" indent="0" hangingPunct="0">
              <a:buNone/>
            </a:pPr>
            <a:r>
              <a:rPr lang="el-GR" sz="2400" dirty="0"/>
              <a:t>     4) τελεστή </a:t>
            </a:r>
            <a:r>
              <a:rPr lang="el-GR" sz="2400" dirty="0" smtClean="0"/>
              <a:t>DISTINCT</a:t>
            </a:r>
            <a:endParaRPr lang="en-US" sz="2400" dirty="0" smtClean="0"/>
          </a:p>
          <a:p>
            <a:pPr marL="0" indent="0" hangingPunct="0">
              <a:buNone/>
            </a:pPr>
            <a:r>
              <a:rPr lang="el-GR" sz="2400" b="1" dirty="0" smtClean="0">
                <a:solidFill>
                  <a:schemeClr val="accent5"/>
                </a:solidFill>
              </a:rPr>
              <a:t>Οι συναρτήσεις συχνά διαφέρουν από προϊόν σε προϊόν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</a:p>
          <a:p>
            <a:pPr marL="0" indent="0" hangingPunc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(MySQL) IFNULL, POWER, ROUND, TRUNCATE, SUBSTR/SUBSTRING, UPPER, AVG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pPr hangingPunct="0"/>
            <a:r>
              <a:rPr lang="el-GR" sz="2600" dirty="0"/>
              <a:t>Πως σχηματίζουμε σύνθετες συνθήκες σε </a:t>
            </a:r>
            <a:r>
              <a:rPr lang="el-GR" sz="2600" dirty="0" err="1"/>
              <a:t>υποπρόταση</a:t>
            </a:r>
            <a:r>
              <a:rPr lang="el-GR" sz="2600" dirty="0"/>
              <a:t> </a:t>
            </a:r>
            <a:r>
              <a:rPr lang="el-GR" sz="2600" dirty="0" smtClean="0"/>
              <a:t>WHERE </a:t>
            </a:r>
            <a:r>
              <a:rPr lang="el-GR" sz="2600" dirty="0"/>
              <a:t/>
            </a:r>
            <a:br>
              <a:rPr lang="el-GR" sz="2600" dirty="0"/>
            </a:br>
            <a:r>
              <a:rPr lang="el-GR" sz="2600" dirty="0"/>
              <a:t>       Τελεστές σύγκρισης, </a:t>
            </a:r>
            <a:r>
              <a:rPr lang="el-GR" sz="2600" dirty="0" err="1"/>
              <a:t>Aριθμητικοί</a:t>
            </a:r>
            <a:r>
              <a:rPr lang="el-GR" sz="2600" dirty="0"/>
              <a:t>, </a:t>
            </a:r>
            <a:r>
              <a:rPr lang="el-GR" sz="2600" dirty="0" err="1"/>
              <a:t>Boole</a:t>
            </a:r>
            <a:r>
              <a:rPr lang="el-GR" sz="2600" dirty="0"/>
              <a:t>, LIKE, NOT LIKE,</a:t>
            </a:r>
            <a:br>
              <a:rPr lang="el-GR" sz="2600" dirty="0"/>
            </a:br>
            <a:r>
              <a:rPr lang="el-GR" sz="2600" dirty="0"/>
              <a:t>       </a:t>
            </a:r>
            <a:r>
              <a:rPr lang="en-US" sz="2600" dirty="0"/>
              <a:t>BETWEEN ...AND, NOT BETWEEN ...AND, </a:t>
            </a:r>
            <a:r>
              <a:rPr lang="el-GR" sz="2600" dirty="0"/>
              <a:t>σύνολα</a:t>
            </a:r>
            <a:r>
              <a:rPr lang="en-US" sz="2600" dirty="0"/>
              <a:t> (</a:t>
            </a:r>
            <a:r>
              <a:rPr lang="el-GR" sz="2600" dirty="0"/>
              <a:t>ΙΝ</a:t>
            </a:r>
            <a:r>
              <a:rPr lang="en-US" sz="2600" dirty="0" smtClean="0"/>
              <a:t>)</a:t>
            </a:r>
            <a:endParaRPr lang="el-GR" sz="2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l-GR" sz="2400" dirty="0"/>
              <a:t>Για να σχηματίσουμε συνθήκες μπορούμε να χρησιμοποιήσουμε: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 </a:t>
            </a:r>
            <a:r>
              <a:rPr lang="el-GR" sz="2400" dirty="0"/>
              <a:t>σύγκρισης (&gt;, &lt;, &gt;=, &lt;=, != , &lt;&gt;,</a:t>
            </a:r>
            <a:r>
              <a:rPr lang="el-GR" sz="2400" b="1" dirty="0"/>
              <a:t>^</a:t>
            </a:r>
            <a:r>
              <a:rPr lang="el-GR" sz="2400" dirty="0"/>
              <a:t> =), όπου οι τρεις τελευταίοι (ή και άλλοι ανάλογα με το προϊόν) συμβολίζουν το διάφορο.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αριθμητικούς</a:t>
            </a:r>
            <a:r>
              <a:rPr lang="en-US" sz="2400" dirty="0" smtClean="0"/>
              <a:t> </a:t>
            </a:r>
            <a:r>
              <a:rPr lang="en-US" sz="2400" dirty="0"/>
              <a:t>(+, -, /, *),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Boole (AND, OR, NOT),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τελεστή</a:t>
            </a:r>
            <a:r>
              <a:rPr lang="en-US" sz="2400" dirty="0" smtClean="0"/>
              <a:t> </a:t>
            </a:r>
            <a:r>
              <a:rPr lang="en-US" sz="2400" dirty="0"/>
              <a:t>LIKE </a:t>
            </a:r>
            <a:r>
              <a:rPr lang="el-GR" sz="2400" dirty="0"/>
              <a:t>ή</a:t>
            </a:r>
            <a:r>
              <a:rPr lang="en-US" sz="2400" dirty="0"/>
              <a:t> NOT LIKE (</a:t>
            </a:r>
            <a:r>
              <a:rPr lang="el-GR" sz="2400" dirty="0"/>
              <a:t>π</a:t>
            </a:r>
            <a:r>
              <a:rPr lang="en-US" sz="2400" dirty="0"/>
              <a:t>.</a:t>
            </a:r>
            <a:r>
              <a:rPr lang="el-GR" sz="2400" dirty="0"/>
              <a:t>χ</a:t>
            </a:r>
            <a:r>
              <a:rPr lang="en-US" sz="2400" dirty="0"/>
              <a:t>. ENAME NOT LIKE '%</a:t>
            </a:r>
            <a:r>
              <a:rPr lang="el-GR" sz="2400" dirty="0"/>
              <a:t>ΑΣ</a:t>
            </a:r>
            <a:r>
              <a:rPr lang="en-US" sz="2400" dirty="0"/>
              <a:t>'),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BETWEEN ...AND </a:t>
            </a:r>
            <a:r>
              <a:rPr lang="el-GR" sz="2400" dirty="0"/>
              <a:t>ή</a:t>
            </a:r>
            <a:r>
              <a:rPr lang="en-US" sz="2400" dirty="0"/>
              <a:t> NOT BETWEEN ...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dirty="0"/>
              <a:t>(</a:t>
            </a:r>
            <a:r>
              <a:rPr lang="el-GR" sz="2400" dirty="0"/>
              <a:t>π</a:t>
            </a:r>
            <a:r>
              <a:rPr lang="en-US" sz="2400" dirty="0"/>
              <a:t>.</a:t>
            </a:r>
            <a:r>
              <a:rPr lang="el-GR" sz="2400" dirty="0"/>
              <a:t>χ</a:t>
            </a:r>
            <a:r>
              <a:rPr lang="en-US" sz="2400" dirty="0"/>
              <a:t>. SAL BETWEEN 2500 AND 3000</a:t>
            </a:r>
            <a:r>
              <a:rPr lang="en-US" sz="2400" dirty="0" smtClean="0"/>
              <a:t>) 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σύνολα </a:t>
            </a:r>
            <a:r>
              <a:rPr lang="el-GR" sz="2400" dirty="0"/>
              <a:t>τιμών </a:t>
            </a:r>
            <a:r>
              <a:rPr lang="el-GR" sz="2400" dirty="0" smtClean="0"/>
              <a:t>(τελεστής </a:t>
            </a:r>
            <a:r>
              <a:rPr lang="el-GR" sz="2400" dirty="0"/>
              <a:t>ΙΝ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l-GR" sz="2400" dirty="0"/>
              <a:t>π.χ.  JOB  IN ('ΠΩΛΗΤΗΣ', 'ΑΝΑΛΥΤΗΣ ΣΥΣΤΗΜΑΤΩΝ</a:t>
            </a:r>
            <a:r>
              <a:rPr lang="el-GR" sz="2400" dirty="0" smtClean="0"/>
              <a:t>')),</a:t>
            </a:r>
            <a:r>
              <a:rPr lang="en-US" sz="2400" dirty="0" smtClean="0"/>
              <a:t> 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παρενθέσεις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7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hangingPunct="0"/>
            <a:r>
              <a:rPr lang="el-GR" sz="3200" dirty="0"/>
              <a:t>Πως σχηματίζουμε συνθήκες που περιλαμβάνουν</a:t>
            </a:r>
            <a:br>
              <a:rPr lang="el-GR" sz="3200" dirty="0"/>
            </a:br>
            <a:r>
              <a:rPr lang="el-GR" sz="3200" dirty="0"/>
              <a:t>      </a:t>
            </a:r>
            <a:r>
              <a:rPr lang="el-GR" sz="3200" dirty="0" err="1"/>
              <a:t>υποαναζήτηση</a:t>
            </a:r>
            <a:r>
              <a:rPr lang="el-GR" sz="3200" dirty="0"/>
              <a:t> (SELECT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l-GR" sz="2400" dirty="0"/>
              <a:t>Για το σχηματισμό συνθήκης με </a:t>
            </a:r>
            <a:r>
              <a:rPr lang="el-GR" sz="2400" dirty="0" err="1"/>
              <a:t>υποαναζήτηση</a:t>
            </a:r>
            <a:r>
              <a:rPr lang="el-GR" sz="2400" dirty="0"/>
              <a:t> </a:t>
            </a:r>
          </a:p>
          <a:p>
            <a:pPr marL="0" indent="0" hangingPunct="0">
              <a:buNone/>
            </a:pPr>
            <a:r>
              <a:rPr lang="el-GR" sz="2400" dirty="0"/>
              <a:t>μπορείς να χρησιμοποιήσεις: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 </a:t>
            </a:r>
            <a:r>
              <a:rPr lang="el-GR" sz="2400" dirty="0"/>
              <a:t>σύγκρισης (&gt;, &lt;, &gt;=, &lt;=, =, !=, &lt;&gt; , ^ =)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Boole (AND, OR, NOT)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παρενθέσεις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ANY, ALL, IN, EXIST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συναρτήσεις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498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hangingPunct="0"/>
            <a:r>
              <a:rPr lang="el-GR" sz="3200" dirty="0"/>
              <a:t>Αναζήτηση στοιχείων με διάταξη των αποτελεσμάτων - </a:t>
            </a:r>
            <a:r>
              <a:rPr lang="el-GR" sz="3200" dirty="0" err="1"/>
              <a:t>υποπρόταση</a:t>
            </a:r>
            <a:r>
              <a:rPr lang="el-GR" sz="3200" dirty="0"/>
              <a:t>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040560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l-GR" sz="2400" dirty="0"/>
              <a:t>Η συνηθισμένη μορφή σύνταξης της εντολής SELECT που ταξινομεί τα αποτελέσματα είναι:</a:t>
            </a:r>
          </a:p>
          <a:p>
            <a:pPr marL="0" indent="0" hangingPunct="0">
              <a:buNone/>
            </a:pPr>
            <a:r>
              <a:rPr lang="el-GR" sz="2400" dirty="0"/>
              <a:t> 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400" dirty="0" smtClean="0"/>
              <a:t>  </a:t>
            </a:r>
            <a:r>
              <a:rPr lang="el-GR" sz="2400" dirty="0"/>
              <a:t>ονόματα στηλών ή αριθμητικές εκφράσεις των στηλών ή ..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  </a:t>
            </a:r>
            <a:r>
              <a:rPr lang="el-GR" sz="2400" dirty="0" smtClean="0"/>
              <a:t>όνομα </a:t>
            </a:r>
            <a:r>
              <a:rPr lang="el-GR" sz="2400" dirty="0"/>
              <a:t>πίνακα ή ονόματα πινάκων ή ....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l-GR" sz="2400" dirty="0"/>
              <a:t>συνθήκη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 </a:t>
            </a:r>
            <a:r>
              <a:rPr lang="el-GR" sz="2400" dirty="0" err="1" smtClean="0"/>
              <a:t>όνομα_πίνακα.όνομα_στήλης</a:t>
            </a:r>
            <a:r>
              <a:rPr lang="el-GR" sz="2400" dirty="0" smtClean="0"/>
              <a:t> </a:t>
            </a:r>
            <a:r>
              <a:rPr lang="el-GR" sz="2400" dirty="0"/>
              <a:t>ASC ή DESC ή τίποτα,</a:t>
            </a:r>
          </a:p>
          <a:p>
            <a:pPr marL="0" indent="0" hangingPunct="0">
              <a:buNone/>
            </a:pPr>
            <a:r>
              <a:rPr lang="el-GR" sz="2400" dirty="0"/>
              <a:t>                       </a:t>
            </a:r>
            <a:r>
              <a:rPr lang="en-US" sz="2400" dirty="0" smtClean="0"/>
              <a:t> </a:t>
            </a:r>
            <a:r>
              <a:rPr lang="el-GR" sz="2400" dirty="0" err="1" smtClean="0"/>
              <a:t>όνομα_πίνακα.όνομα_στήλης</a:t>
            </a:r>
            <a:r>
              <a:rPr lang="el-GR" sz="2400" dirty="0" smtClean="0"/>
              <a:t> </a:t>
            </a:r>
            <a:r>
              <a:rPr lang="el-GR" sz="2400" dirty="0"/>
              <a:t>κτλ.;</a:t>
            </a:r>
          </a:p>
        </p:txBody>
      </p:sp>
    </p:spTree>
    <p:extLst>
      <p:ext uri="{BB962C8B-B14F-4D97-AF65-F5344CB8AC3E}">
        <p14:creationId xmlns:p14="http://schemas.microsoft.com/office/powerpoint/2010/main" val="15544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Πίνακες στους οποίους θα δοκιμάσουμε τις εντολή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07504" y="1340768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hangingPunct="0">
              <a:buNone/>
            </a:pPr>
            <a:r>
              <a:rPr lang="en-US" sz="2400" b="1" dirty="0" smtClean="0">
                <a:solidFill>
                  <a:schemeClr val="accent4"/>
                </a:solidFill>
              </a:rPr>
              <a:t>         </a:t>
            </a:r>
            <a:r>
              <a:rPr lang="el-GR" sz="2400" b="1" dirty="0" smtClean="0">
                <a:solidFill>
                  <a:schemeClr val="accent4"/>
                </a:solidFill>
              </a:rPr>
              <a:t>Στήλες του Πίνακα </a:t>
            </a:r>
            <a:r>
              <a:rPr lang="en-US" sz="2400" b="1" dirty="0" err="1" smtClean="0">
                <a:solidFill>
                  <a:schemeClr val="accent4"/>
                </a:solidFill>
              </a:rPr>
              <a:t>emp</a:t>
            </a:r>
            <a:r>
              <a:rPr lang="el-GR" sz="2400" b="1" dirty="0" smtClean="0">
                <a:solidFill>
                  <a:schemeClr val="accent4"/>
                </a:solidFill>
              </a:rPr>
              <a:t>. Στον πίνακα καταχωρίζουμε τα στοιχεία του υπαλλήλου.</a:t>
            </a:r>
            <a:endParaRPr lang="en-US" sz="2400" b="1" dirty="0" smtClean="0">
              <a:solidFill>
                <a:schemeClr val="accent4"/>
              </a:solidFill>
            </a:endParaRPr>
          </a:p>
          <a:p>
            <a:pPr marL="0" indent="0" hangingPunct="0">
              <a:buNone/>
            </a:pPr>
            <a:r>
              <a:rPr lang="en-US" sz="2400" dirty="0" err="1" smtClean="0"/>
              <a:t>Empno</a:t>
            </a:r>
            <a:r>
              <a:rPr lang="en-US" sz="2400" dirty="0" smtClean="0"/>
              <a:t>-</a:t>
            </a:r>
            <a:r>
              <a:rPr lang="el-GR" sz="2400" dirty="0" smtClean="0"/>
              <a:t>κωδικός υπαλλήλου,</a:t>
            </a:r>
            <a:r>
              <a:rPr lang="en-US" sz="2400" dirty="0" smtClean="0"/>
              <a:t> </a:t>
            </a:r>
            <a:r>
              <a:rPr lang="en-US" sz="2400" dirty="0" err="1" smtClean="0"/>
              <a:t>ename</a:t>
            </a:r>
            <a:r>
              <a:rPr lang="el-GR" sz="2400" dirty="0" smtClean="0"/>
              <a:t>-όνομα υπαλλήλου,</a:t>
            </a:r>
            <a:r>
              <a:rPr lang="en-US" sz="2400" dirty="0" smtClean="0"/>
              <a:t> job</a:t>
            </a:r>
            <a:r>
              <a:rPr lang="el-GR" sz="2400" dirty="0" smtClean="0"/>
              <a:t>-θέση υπαλλήλου,</a:t>
            </a:r>
            <a:r>
              <a:rPr lang="en-US" sz="2400" dirty="0" smtClean="0"/>
              <a:t> </a:t>
            </a:r>
            <a:r>
              <a:rPr lang="en-US" sz="2400" dirty="0" err="1" smtClean="0"/>
              <a:t>mgr</a:t>
            </a:r>
            <a:r>
              <a:rPr lang="el-GR" sz="2400" dirty="0" smtClean="0"/>
              <a:t>-ποιος είναι ο επικεφαλής του υπαλλήλου, </a:t>
            </a:r>
            <a:r>
              <a:rPr lang="en-US" sz="2400" dirty="0" smtClean="0"/>
              <a:t> </a:t>
            </a:r>
            <a:r>
              <a:rPr lang="en-US" sz="2400" dirty="0" err="1" smtClean="0"/>
              <a:t>hiredate</a:t>
            </a:r>
            <a:r>
              <a:rPr lang="el-GR" sz="2400" dirty="0" smtClean="0"/>
              <a:t>-ημερομηνία πρόσληψης,</a:t>
            </a:r>
            <a:r>
              <a:rPr lang="en-US" sz="2400" dirty="0" smtClean="0"/>
              <a:t> </a:t>
            </a:r>
            <a:r>
              <a:rPr lang="en-US" sz="2400" dirty="0" err="1" smtClean="0"/>
              <a:t>sal</a:t>
            </a:r>
            <a:r>
              <a:rPr lang="el-GR" sz="2400" dirty="0" smtClean="0"/>
              <a:t>-μισθός,</a:t>
            </a:r>
            <a:r>
              <a:rPr lang="en-US" sz="2400" dirty="0" smtClean="0"/>
              <a:t> </a:t>
            </a:r>
            <a:r>
              <a:rPr lang="en-US" sz="2400" dirty="0" err="1" smtClean="0"/>
              <a:t>comm</a:t>
            </a:r>
            <a:r>
              <a:rPr lang="el-GR" sz="2400" dirty="0" smtClean="0"/>
              <a:t>-προμήθεια,</a:t>
            </a:r>
            <a:r>
              <a:rPr lang="en-US" sz="2400" dirty="0" smtClean="0"/>
              <a:t> </a:t>
            </a:r>
            <a:r>
              <a:rPr lang="en-US" sz="2400" dirty="0" err="1" smtClean="0"/>
              <a:t>deptno</a:t>
            </a:r>
            <a:r>
              <a:rPr lang="el-GR" sz="2400" dirty="0" smtClean="0"/>
              <a:t>-κωδικός τμήματος στο οποίο εργάζεται ο υπάλληλος</a:t>
            </a:r>
            <a:r>
              <a:rPr lang="en-US" sz="2400" dirty="0" smtClean="0"/>
              <a:t>  </a:t>
            </a:r>
          </a:p>
          <a:p>
            <a:pPr marL="0" indent="0" hangingPunct="0">
              <a:buNone/>
            </a:pPr>
            <a:r>
              <a:rPr lang="en-US" sz="2400" b="1" dirty="0" smtClean="0">
                <a:solidFill>
                  <a:schemeClr val="accent4"/>
                </a:solidFill>
              </a:rPr>
              <a:t>        </a:t>
            </a:r>
            <a:r>
              <a:rPr lang="el-GR" sz="2400" b="1" dirty="0" smtClean="0">
                <a:solidFill>
                  <a:schemeClr val="accent4"/>
                </a:solidFill>
              </a:rPr>
              <a:t>Στήλες του Πίνακα </a:t>
            </a:r>
            <a:r>
              <a:rPr lang="en-US" sz="2400" b="1" dirty="0" err="1" smtClean="0">
                <a:solidFill>
                  <a:schemeClr val="accent4"/>
                </a:solidFill>
              </a:rPr>
              <a:t>dept</a:t>
            </a:r>
            <a:r>
              <a:rPr lang="el-GR" sz="2400" b="1" dirty="0" smtClean="0">
                <a:solidFill>
                  <a:schemeClr val="accent4"/>
                </a:solidFill>
              </a:rPr>
              <a:t>. </a:t>
            </a:r>
            <a:r>
              <a:rPr lang="el-GR" sz="2400" b="1" dirty="0">
                <a:solidFill>
                  <a:schemeClr val="accent4"/>
                </a:solidFill>
              </a:rPr>
              <a:t>Στον πίνακα καταχωρίζουμε τα </a:t>
            </a:r>
            <a:r>
              <a:rPr lang="el-GR" sz="2400" b="1" dirty="0" smtClean="0">
                <a:solidFill>
                  <a:schemeClr val="accent4"/>
                </a:solidFill>
              </a:rPr>
              <a:t>στοιχεία των τμημάτων.</a:t>
            </a:r>
            <a:endParaRPr lang="en-US" sz="2400" b="1" dirty="0">
              <a:solidFill>
                <a:schemeClr val="accent4"/>
              </a:solidFill>
            </a:endParaRPr>
          </a:p>
          <a:p>
            <a:pPr marL="0" indent="0" hangingPunct="0">
              <a:buNone/>
            </a:pPr>
            <a:r>
              <a:rPr lang="en-US" sz="2400" dirty="0" err="1" smtClean="0"/>
              <a:t>Deptno</a:t>
            </a:r>
            <a:r>
              <a:rPr lang="el-GR" sz="2400" dirty="0" smtClean="0"/>
              <a:t>-κωδικός τμήματος,</a:t>
            </a:r>
            <a:r>
              <a:rPr lang="en-US" sz="2400" dirty="0" smtClean="0"/>
              <a:t> </a:t>
            </a:r>
          </a:p>
          <a:p>
            <a:pPr marL="0" indent="0" hangingPunct="0">
              <a:buNone/>
            </a:pPr>
            <a:r>
              <a:rPr lang="en-US" sz="2400" dirty="0" err="1" smtClean="0"/>
              <a:t>dname</a:t>
            </a:r>
            <a:r>
              <a:rPr lang="el-GR" sz="2400" dirty="0" smtClean="0"/>
              <a:t>-όνομα τμήματος, </a:t>
            </a:r>
            <a:endParaRPr lang="en-US" sz="2400" dirty="0" smtClean="0"/>
          </a:p>
          <a:p>
            <a:pPr marL="0" indent="0" hangingPunct="0">
              <a:buNone/>
            </a:pPr>
            <a:r>
              <a:rPr lang="en-US" sz="2400" dirty="0" smtClean="0"/>
              <a:t>loc</a:t>
            </a:r>
            <a:r>
              <a:rPr lang="el-GR" sz="2400" dirty="0" smtClean="0"/>
              <a:t>-έδρα τμήματος</a:t>
            </a:r>
            <a:endParaRPr lang="el-GR" altLang="el-GR" sz="2400" dirty="0" smtClean="0"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6" y="147861"/>
            <a:ext cx="1066800" cy="90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1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DEPTNO DNAME          LOC    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-------------- -------------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10 ACCOUNTING     NEW YORK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20 RESEARCH       DALLAS 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30 SALES          CHICAGO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40 OPERATIONS     BOSTON 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Κύριος στόχος του μαθήματος είναι να εφοδιάσει τους φοιτητές µε εισαγωγικές γνώσεις έτσι ώστε να κατανοήσουν βασικά θέματα υλοποίησης απλών βάσεων με χρήση SQL.</a:t>
            </a: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>
                <a:cs typeface="Arial" charset="0"/>
              </a:rPr>
              <a:t>Υλοποίηση σχεσιακής βάσης δεδομένων, SQL, </a:t>
            </a:r>
            <a:r>
              <a:rPr lang="el-GR" sz="2400" dirty="0" err="1">
                <a:cs typeface="Arial" charset="0"/>
              </a:rPr>
              <a:t>MySQL</a:t>
            </a:r>
            <a:r>
              <a:rPr lang="el-GR" sz="2400" dirty="0">
                <a:cs typeface="Arial" charset="0"/>
              </a:rPr>
              <a:t>, </a:t>
            </a:r>
            <a:r>
              <a:rPr lang="el-GR" sz="2400" dirty="0" err="1" smtClean="0">
                <a:cs typeface="Arial" charset="0"/>
              </a:rPr>
              <a:t>Oracle</a:t>
            </a: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Διαγραφή </a:t>
            </a:r>
            <a:r>
              <a:rPr lang="el-GR" dirty="0" smtClean="0"/>
              <a:t>πινάκων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oracle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 Εντολές διαγραφής πινάκων */</a:t>
            </a: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EDIT e: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.SQL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EMP;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DEPT;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τέλος εντολών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*/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400" dirty="0">
                <a:cs typeface="Courier New" panose="02070309020205020404" pitchFamily="49" charset="0"/>
              </a:rPr>
              <a:t>Για να εκτελέσουμε το πρόγραμμα </a:t>
            </a:r>
            <a:r>
              <a:rPr lang="el-GR" sz="2400" dirty="0" smtClean="0">
                <a:cs typeface="Courier New" panose="02070309020205020404" pitchFamily="49" charset="0"/>
              </a:rPr>
              <a:t>(</a:t>
            </a:r>
            <a:r>
              <a:rPr lang="en-US" sz="2400" dirty="0" smtClean="0">
                <a:cs typeface="Courier New" panose="02070309020205020404" pitchFamily="49" charset="0"/>
              </a:rPr>
              <a:t>script) </a:t>
            </a:r>
            <a:r>
              <a:rPr lang="el-GR" sz="2400" dirty="0" smtClean="0">
                <a:cs typeface="Courier New" panose="02070309020205020404" pitchFamily="49" charset="0"/>
              </a:rPr>
              <a:t>πληκτρολογούμε </a:t>
            </a:r>
            <a:r>
              <a:rPr lang="el-GR" sz="2400" dirty="0">
                <a:cs typeface="Courier New" panose="02070309020205020404" pitchFamily="49" charset="0"/>
              </a:rPr>
              <a:t>την παρακάτω </a:t>
            </a:r>
            <a:r>
              <a:rPr lang="el-GR" sz="2400" dirty="0" smtClean="0">
                <a:cs typeface="Courier New" panose="02070309020205020404" pitchFamily="49" charset="0"/>
              </a:rPr>
              <a:t>εντολή</a:t>
            </a:r>
            <a:r>
              <a:rPr lang="en-US" sz="2400" dirty="0" smtClean="0">
                <a:cs typeface="Courier New" panose="02070309020205020404" pitchFamily="49" charset="0"/>
              </a:rPr>
              <a:t>:</a:t>
            </a:r>
            <a:endParaRPr lang="el-GR" sz="24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@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:DROP.SQL</a:t>
            </a:r>
          </a:p>
          <a:p>
            <a:pPr marL="0" indent="0">
              <a:buNone/>
            </a:pP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Δοκιμάστε τις εντολές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r>
              <a:rPr lang="el-GR" dirty="0" smtClean="0">
                <a:solidFill>
                  <a:schemeClr val="accent4"/>
                </a:solidFill>
              </a:rPr>
              <a:t>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Ποιό το αποτέλεσμα</a:t>
            </a:r>
            <a:r>
              <a:rPr lang="en-US" dirty="0" smtClean="0">
                <a:solidFill>
                  <a:schemeClr val="accent4"/>
                </a:solidFill>
              </a:rPr>
              <a:t>;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07504" y="1844824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hangingPunct="0">
              <a:buNone/>
            </a:pPr>
            <a:endParaRPr lang="el-GR" sz="2400" dirty="0" smtClean="0">
              <a:solidFill>
                <a:schemeClr val="accent4"/>
              </a:solidFill>
            </a:endParaRPr>
          </a:p>
          <a:p>
            <a:pPr marL="0" indent="0" hangingPunct="0">
              <a:buNone/>
            </a:pPr>
            <a:r>
              <a:rPr lang="el-GR" sz="2400" dirty="0" smtClean="0">
                <a:solidFill>
                  <a:schemeClr val="accent4"/>
                </a:solidFill>
              </a:rPr>
              <a:t>Στις </a:t>
            </a:r>
            <a:r>
              <a:rPr lang="el-GR" sz="2400" dirty="0">
                <a:solidFill>
                  <a:schemeClr val="accent4"/>
                </a:solidFill>
              </a:rPr>
              <a:t>επόμενες εντολές </a:t>
            </a:r>
            <a:r>
              <a:rPr lang="en-US" sz="2400" dirty="0">
                <a:solidFill>
                  <a:schemeClr val="accent4"/>
                </a:solidFill>
              </a:rPr>
              <a:t>SELECT</a:t>
            </a:r>
            <a:r>
              <a:rPr lang="el-GR" sz="2400" dirty="0">
                <a:solidFill>
                  <a:schemeClr val="accent4"/>
                </a:solidFill>
              </a:rPr>
              <a:t> δείχνουμε τους Πίνακες της βάσης στους οποίους θα δοκιμάσουμε την εντολή. Προσπαθήστε να προβλέψετε το αποτέλεσμα</a:t>
            </a:r>
            <a:r>
              <a:rPr lang="el-GR" sz="2400" dirty="0" smtClean="0">
                <a:solidFill>
                  <a:schemeClr val="accent4"/>
                </a:solidFill>
              </a:rPr>
              <a:t>.</a:t>
            </a:r>
            <a:endParaRPr lang="el-GR" altLang="el-GR" sz="2400" dirty="0" smtClean="0"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6" y="147861"/>
            <a:ext cx="1066800" cy="90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0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Να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γράψετε απλές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εντολές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δηλώσεις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που θα βασίζονται σε ένα πίνακα. 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Στις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εντολές-δηλώσεις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αυτές θα χρησιμοποιήσετε στοιχεία που φαίνονται στην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παρακάτω γενική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μορφή: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απλές στήλες, τίτλους στα αποτελέσματα, πράξεις μεταξύ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στηλών, συναρτήσεις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τελεστή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όνομα ενός πίνακα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συνθήκη</a:t>
            </a: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Οπού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 συνθήκη ανάλογα και με την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εντολή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θα περιλαμβάνει </a:t>
            </a:r>
            <a:r>
              <a:rPr lang="el-G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παρενθέσεις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τελεστές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Boole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AND,OR,NOT),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BETWEEN … AND, LIKE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τελεστές σύγκρισης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(&gt;, &lt;, &gt;=, &lt;=, 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&lt;&gt;)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φωλιασμένη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αναζήτηση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κριτήρια ταξινόμησης;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57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4"/>
                </a:solidFill>
              </a:rPr>
              <a:t>Προσπαθήστε να προβλέψετε το αποτέλεσμα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20688"/>
            <a:ext cx="8280920" cy="38884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ename,job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job IN ('ANALYST', 'PROGRAMMER');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6" y="147861"/>
            <a:ext cx="727225" cy="616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3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8720"/>
          </a:xfrm>
        </p:spPr>
        <p:txBody>
          <a:bodyPr/>
          <a:lstStyle/>
          <a:p>
            <a:r>
              <a:rPr lang="el-GR" dirty="0" smtClean="0">
                <a:solidFill>
                  <a:schemeClr val="accent4"/>
                </a:solidFill>
              </a:rPr>
              <a:t>Αποτελέσματα εντολής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764704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EMPNO ENAME      JOB     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MGR HIREDATE  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COMM    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7369 SMITH      CLERK          7902 17-DEC-80       800                  20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7788 SCOTT      ANALYST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7566 19-APR-87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7839 KING       PRESIDENT           17-NOV-81      5000                  10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7902 FORD       ANALYST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7566 03-DEC-81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7934 MILLER     CLERK          7782 23-JAN-82      1300                  10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7999 BATES      ANALYST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7566 23-JAN-04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ename,job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'PROGRAMMER');</a:t>
            </a: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24" y="90796"/>
            <a:ext cx="812119" cy="6888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4"/>
                </a:solidFill>
              </a:rPr>
              <a:t>Προσπαθήστε να προβλέψετε το αποτέλεσμα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692696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, job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‘SALESMAN');</a:t>
            </a: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6" y="147861"/>
            <a:ext cx="642332" cy="5448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8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/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>
                <a:solidFill>
                  <a:schemeClr val="accent4"/>
                </a:solidFill>
              </a:rPr>
              <a:t/>
            </a:r>
            <a:br>
              <a:rPr lang="el-GR" dirty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Προσπαθήστε </a:t>
            </a:r>
            <a:r>
              <a:rPr lang="el-GR" dirty="0">
                <a:solidFill>
                  <a:schemeClr val="accent4"/>
                </a:solidFill>
              </a:rPr>
              <a:t>να προβλέψετε το </a:t>
            </a:r>
            <a:r>
              <a:rPr lang="el-GR" dirty="0" smtClean="0">
                <a:solidFill>
                  <a:schemeClr val="accent4"/>
                </a:solidFill>
              </a:rPr>
              <a:t>αποτέλεσμα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l-GR" dirty="0" smtClean="0">
                <a:solidFill>
                  <a:schemeClr val="accent4"/>
                </a:solidFill>
              </a:rPr>
              <a:t>στις εντολές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r>
              <a:rPr lang="el-GR" dirty="0" smtClean="0">
                <a:solidFill>
                  <a:schemeClr val="accent4"/>
                </a:solidFill>
              </a:rPr>
              <a:t> που ακολουθούν</a:t>
            </a: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6" y="147861"/>
            <a:ext cx="1066800" cy="90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7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232" y="4149080"/>
            <a:ext cx="8208912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"κωδικός",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"όνομα",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job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"θέση",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"αμοιβή", 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            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sal+NVL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comm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0)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σύνολο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'PROGRAMMER')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job,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;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κωδικός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όνομα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",job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θέση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 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αμοιβή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sal+NVL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comm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0)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σύνολο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job='ANALYST' OR job='PROGRAMMER'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job,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;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MySQL: IFNULL</a:t>
            </a:r>
            <a:endParaRPr lang="el-GR" sz="1400" b="1" dirty="0">
              <a:solidFill>
                <a:srgbClr val="FF0000"/>
              </a:solidFill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61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AVG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MIN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MAX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SUM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SUM((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sal+NVL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(comm,0))), 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COUNT(*)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;</a:t>
            </a:r>
          </a:p>
          <a:p>
            <a:pPr>
              <a:spcAft>
                <a:spcPts val="0"/>
              </a:spcAft>
            </a:pPr>
            <a:endParaRPr lang="en-US" sz="1400" b="1" dirty="0" smtClean="0">
              <a:solidFill>
                <a:srgbClr val="FF0000"/>
              </a:solidFill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MySQL</a:t>
            </a:r>
            <a:r>
              <a:rPr lang="en-US" sz="1400" b="1" dirty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: IFNULL</a:t>
            </a:r>
            <a:endParaRPr lang="el-GR" sz="1400" b="1" dirty="0">
              <a:solidFill>
                <a:srgbClr val="FF0000"/>
              </a:solidFill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38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AVG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MIN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MAX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SUM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SUM(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), COUNT(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comm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), COUNT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(*)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job='ANALYST‘ OR job=‘SALESMAN‘ 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3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/>
          <a:lstStyle/>
          <a:p>
            <a:r>
              <a:rPr lang="el-GR" dirty="0">
                <a:solidFill>
                  <a:schemeClr val="accent4"/>
                </a:solidFill>
              </a:rPr>
              <a:t>Εισαγωγή </a:t>
            </a:r>
            <a:r>
              <a:rPr lang="el-GR" dirty="0" smtClean="0">
                <a:solidFill>
                  <a:schemeClr val="accent4"/>
                </a:solidFill>
              </a:rPr>
              <a:t>στην υλοποίηση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βάσεων δεδομένων 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5496" y="1412776"/>
            <a:ext cx="8928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0">
              <a:buNone/>
            </a:pP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                    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Γλώσσα 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SQL</a:t>
            </a:r>
            <a:endParaRPr lang="el-GR" altLang="el-GR" sz="2400" b="1" dirty="0" smtClean="0">
              <a:solidFill>
                <a:schemeClr val="accent4"/>
              </a:solidFill>
              <a:cs typeface="Arial" charset="0"/>
            </a:endParaRPr>
          </a:p>
          <a:p>
            <a:pPr hangingPunct="0"/>
            <a:r>
              <a:rPr lang="el-GR" sz="2400" dirty="0" smtClean="0"/>
              <a:t>Είναι η γλώσσα </a:t>
            </a:r>
            <a:r>
              <a:rPr lang="el-GR" sz="2400" dirty="0"/>
              <a:t>διαχείρισης βάσεων δεδομένων και περιλαμβάνει τρεις </a:t>
            </a:r>
            <a:r>
              <a:rPr lang="el-GR" sz="2400" dirty="0" smtClean="0"/>
              <a:t>υπογλώσσες: 1) Γλώσσα </a:t>
            </a:r>
            <a:r>
              <a:rPr lang="el-GR" sz="2400" dirty="0"/>
              <a:t>Ορισμού Δεδομένων - DDL (Data Definition </a:t>
            </a:r>
            <a:r>
              <a:rPr lang="el-GR" sz="2400" dirty="0" smtClean="0"/>
              <a:t>Language)</a:t>
            </a:r>
            <a:endParaRPr lang="en-US" sz="2400" dirty="0" smtClean="0"/>
          </a:p>
          <a:p>
            <a:pPr hangingPunct="0"/>
            <a:r>
              <a:rPr lang="en-US" sz="2400" dirty="0" smtClean="0"/>
              <a:t>CREATE TABLE – </a:t>
            </a:r>
            <a:r>
              <a:rPr lang="el-GR" sz="2400" dirty="0" smtClean="0"/>
              <a:t>δημιουργία πίνακα</a:t>
            </a:r>
            <a:r>
              <a:rPr lang="en-US" sz="2400" dirty="0" smtClean="0"/>
              <a:t>, ALTER TABLE</a:t>
            </a:r>
            <a:r>
              <a:rPr lang="el-GR" sz="2400" dirty="0" smtClean="0"/>
              <a:t> - αλλαγή στηλών πίνακα</a:t>
            </a:r>
            <a:r>
              <a:rPr lang="en-US" sz="2400" dirty="0" smtClean="0"/>
              <a:t>, DROP TABLE</a:t>
            </a:r>
            <a:r>
              <a:rPr lang="el-GR" sz="2400" dirty="0" smtClean="0"/>
              <a:t> – διαγραφή πίνακα</a:t>
            </a:r>
            <a:r>
              <a:rPr lang="en-US" sz="2400" dirty="0" smtClean="0"/>
              <a:t>, CREATE INDEX </a:t>
            </a:r>
            <a:r>
              <a:rPr lang="el-GR" sz="2400" dirty="0" smtClean="0"/>
              <a:t>– δημιουργία ευρετηρίου</a:t>
            </a:r>
            <a:endParaRPr lang="en-US" sz="2400" dirty="0" smtClean="0"/>
          </a:p>
          <a:p>
            <a:pPr hangingPunct="0"/>
            <a:r>
              <a:rPr lang="en-US" sz="2400" dirty="0" smtClean="0"/>
              <a:t>2) </a:t>
            </a:r>
            <a:r>
              <a:rPr lang="el-GR" sz="2400" dirty="0" smtClean="0"/>
              <a:t>Γλώσσα </a:t>
            </a:r>
            <a:r>
              <a:rPr lang="el-GR" sz="2400" dirty="0"/>
              <a:t>Χειρισμού Δεδομένων - DML (Data Manipulation </a:t>
            </a:r>
            <a:r>
              <a:rPr lang="en-US" sz="2400" dirty="0"/>
              <a:t>L</a:t>
            </a:r>
            <a:r>
              <a:rPr lang="el-GR" sz="2400" dirty="0" err="1"/>
              <a:t>anguage</a:t>
            </a:r>
            <a:r>
              <a:rPr lang="el-GR" sz="2400" dirty="0" smtClean="0"/>
              <a:t>)</a:t>
            </a:r>
            <a:r>
              <a:rPr lang="en-US" sz="2400" dirty="0" smtClean="0"/>
              <a:t>: INSERT</a:t>
            </a:r>
            <a:r>
              <a:rPr lang="el-GR" sz="2400" dirty="0" smtClean="0"/>
              <a:t> – </a:t>
            </a:r>
            <a:r>
              <a:rPr lang="el-GR" sz="2400" dirty="0" smtClean="0"/>
              <a:t>εισαγωγή</a:t>
            </a:r>
            <a:r>
              <a:rPr lang="en-US" sz="2400" dirty="0" smtClean="0"/>
              <a:t>  </a:t>
            </a:r>
            <a:r>
              <a:rPr lang="el-GR" sz="2400" dirty="0" smtClean="0"/>
              <a:t>γραμμών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hangingPunct="0"/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dirty="0" smtClean="0"/>
              <a:t>UPDATE</a:t>
            </a:r>
            <a:r>
              <a:rPr lang="el-GR" sz="2400" dirty="0" smtClean="0"/>
              <a:t> </a:t>
            </a:r>
            <a:r>
              <a:rPr lang="el-GR" sz="2400" dirty="0" smtClean="0"/>
              <a:t>– </a:t>
            </a:r>
            <a:r>
              <a:rPr lang="el-GR" sz="2400" dirty="0" smtClean="0"/>
              <a:t>αλλαγή</a:t>
            </a:r>
            <a:r>
              <a:rPr lang="en-US" sz="2400" dirty="0" smtClean="0"/>
              <a:t> </a:t>
            </a:r>
            <a:r>
              <a:rPr lang="el-GR" sz="2400" dirty="0" smtClean="0"/>
              <a:t>γραμμών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hangingPunct="0"/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dirty="0" smtClean="0"/>
              <a:t>DELETE</a:t>
            </a:r>
            <a:r>
              <a:rPr lang="el-GR" sz="2400" dirty="0" smtClean="0"/>
              <a:t> </a:t>
            </a:r>
            <a:r>
              <a:rPr lang="el-GR" sz="2400" dirty="0" smtClean="0"/>
              <a:t>– διαγραφή </a:t>
            </a:r>
            <a:r>
              <a:rPr lang="el-GR" sz="2400" dirty="0" smtClean="0"/>
              <a:t>γραμμών</a:t>
            </a:r>
            <a:r>
              <a:rPr lang="en-US" sz="2400" dirty="0" smtClean="0"/>
              <a:t>, </a:t>
            </a:r>
            <a:endParaRPr lang="en-US" sz="2400" dirty="0" smtClean="0"/>
          </a:p>
          <a:p>
            <a:pPr hangingPunct="0"/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dirty="0" smtClean="0"/>
              <a:t>SELECT</a:t>
            </a:r>
            <a:r>
              <a:rPr lang="el-GR" sz="2400" dirty="0" smtClean="0"/>
              <a:t> </a:t>
            </a:r>
            <a:r>
              <a:rPr lang="el-GR" sz="2400" dirty="0" smtClean="0"/>
              <a:t>– </a:t>
            </a:r>
            <a:r>
              <a:rPr lang="el-GR" sz="2400" dirty="0" smtClean="0"/>
              <a:t>εμφάνιση</a:t>
            </a:r>
            <a:r>
              <a:rPr lang="en-US" sz="2400" dirty="0" smtClean="0"/>
              <a:t> </a:t>
            </a:r>
            <a:r>
              <a:rPr lang="el-GR" sz="2400" dirty="0" smtClean="0"/>
              <a:t>γραμμών</a:t>
            </a:r>
            <a:r>
              <a:rPr lang="en-US" sz="2400" dirty="0" smtClean="0"/>
              <a:t>.</a:t>
            </a:r>
            <a:endParaRPr lang="el-GR" sz="2400" dirty="0"/>
          </a:p>
          <a:p>
            <a:pPr marL="357188" indent="0">
              <a:buNone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6" y="147861"/>
            <a:ext cx="1066800" cy="90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7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AVG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MIN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MAX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SUM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SUM(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            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COUNT(*)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job='ANALYST';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59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DISTINCT job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job;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 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DISTINCT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deptno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job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deptno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job;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55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88032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437112"/>
            <a:ext cx="669674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job IN ('ANALYST', 'PROGRAMMER')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&gt;= 1000 AND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&lt;=7000;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(job IN ('ANALYST', 'PROGRAMMER'))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&gt;= 1300 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(comm,0)&gt;= 1500)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job,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8104" y="6084004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MySQL: IFNULL</a:t>
            </a:r>
            <a:endParaRPr lang="el-GR" b="1" dirty="0">
              <a:solidFill>
                <a:srgbClr val="FF0000"/>
              </a:solidFill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job,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'PROGRAMMER')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AND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LIKE ‘%ES’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AND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BETWEEN 1000 AND 7000;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83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5019813"/>
            <a:ext cx="5832648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SELECT * </a:t>
            </a:r>
            <a:r>
              <a:rPr kumimoji="0" lang="en-US" altLang="el-G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FROM dept</a:t>
            </a: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DEPTNO DNAME          LOC     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--------- -------------- -------------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10 ACCOUNTING     NEW YORK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20 RESEARCH       DALLAS  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30 SALES          CHICAGO 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40 OPERATIONS     BOSTON                                                                     </a:t>
            </a:r>
            <a:endParaRPr kumimoji="0" lang="en-US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4008" y="5064427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&gt; (SELECT MIN(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FROM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IN (10, 20))            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GB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</a:t>
            </a:r>
            <a:r>
              <a:rPr lang="el-GR" sz="2000" dirty="0"/>
              <a:t>Πανεπιστήμιο Δυτικήε Αττικής</a:t>
            </a:r>
            <a:r>
              <a:rPr lang="en-US" sz="2000" dirty="0" smtClean="0"/>
              <a:t>, </a:t>
            </a:r>
            <a:r>
              <a:rPr lang="el-GR" sz="2000" dirty="0" smtClean="0"/>
              <a:t>Χ. Σκουρλάς </a:t>
            </a:r>
            <a:r>
              <a:rPr lang="el-GR" sz="2000" dirty="0" smtClean="0"/>
              <a:t>2018.</a:t>
            </a: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Ι. Ενότητα 8: Εισαγωγή στην υλοποίηση σχεσιακών βάσεων δεδομένων </a:t>
            </a:r>
            <a:r>
              <a:rPr lang="el-GR" sz="2000" dirty="0" smtClean="0"/>
              <a:t>». Έκδοση: </a:t>
            </a:r>
            <a:r>
              <a:rPr lang="el-GR" sz="2000" dirty="0" smtClean="0"/>
              <a:t>4.0</a:t>
            </a:r>
            <a:r>
              <a:rPr lang="el-GR" sz="2000" dirty="0" smtClean="0"/>
              <a:t>. Αθήνα </a:t>
            </a:r>
            <a:r>
              <a:rPr lang="el-GR" sz="2000" dirty="0" smtClean="0"/>
              <a:t>2018. </a:t>
            </a:r>
            <a:r>
              <a:rPr lang="el-GR" sz="2000" dirty="0" smtClean="0"/>
              <a:t>Διαθέσιμο από τη δικτυακή διεύθυνση: </a:t>
            </a:r>
            <a:r>
              <a:rPr lang="en-US" sz="2000" dirty="0" smtClean="0">
                <a:hlinkClick r:id="rId3"/>
              </a:rPr>
              <a:t>pyles.teiath.gr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/>
          <a:lstStyle/>
          <a:p>
            <a:r>
              <a:rPr lang="el-GR" dirty="0">
                <a:solidFill>
                  <a:schemeClr val="accent4"/>
                </a:solidFill>
              </a:rPr>
              <a:t>Εισαγωγή </a:t>
            </a:r>
            <a:r>
              <a:rPr lang="el-GR" dirty="0" smtClean="0">
                <a:solidFill>
                  <a:schemeClr val="accent4"/>
                </a:solidFill>
              </a:rPr>
              <a:t>στην υλοποίηση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βάσεων δεδομένων -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1340768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Πρέπει να μάθετε να προγραμματίζετε βάσεις δεδομένων με τις εντολές της γλώσσας 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SQL:</a:t>
            </a:r>
            <a:endParaRPr lang="en-US" altLang="el-GR" sz="2400" b="1" dirty="0">
              <a:solidFill>
                <a:schemeClr val="accent4"/>
              </a:solidFill>
              <a:cs typeface="Arial" charset="0"/>
            </a:endParaRPr>
          </a:p>
          <a:p>
            <a:pPr marL="357188" indent="0">
              <a:buNone/>
            </a:pPr>
            <a:r>
              <a:rPr lang="el-GR" altLang="el-GR" sz="2400" dirty="0" smtClean="0">
                <a:cs typeface="Arial" charset="0"/>
              </a:rPr>
              <a:t>Είδατε σε κάποιο βάθος έως τώρα τις εντολές </a:t>
            </a:r>
            <a:r>
              <a:rPr lang="en-US" altLang="el-GR" sz="2400" dirty="0" smtClean="0">
                <a:cs typeface="Arial" charset="0"/>
              </a:rPr>
              <a:t>CREATE, INSERT.</a:t>
            </a:r>
            <a:r>
              <a:rPr lang="el-GR" altLang="el-GR" sz="2400" dirty="0" smtClean="0">
                <a:cs typeface="Arial" charset="0"/>
              </a:rPr>
              <a:t> Τώρα θα τις χρησιμοποιήσουμε για να ορίσουμε μία βάση 4 πινάκων</a:t>
            </a:r>
            <a:r>
              <a:rPr lang="en-US" altLang="el-GR" sz="2400" dirty="0" smtClean="0">
                <a:cs typeface="Arial" charset="0"/>
              </a:rPr>
              <a:t>: </a:t>
            </a:r>
            <a:r>
              <a:rPr lang="en-US" altLang="el-GR" sz="2400" dirty="0" err="1" smtClean="0">
                <a:cs typeface="Arial" charset="0"/>
              </a:rPr>
              <a:t>emp</a:t>
            </a:r>
            <a:r>
              <a:rPr lang="en-US" altLang="el-GR" sz="2400" dirty="0" smtClean="0">
                <a:cs typeface="Arial" charset="0"/>
              </a:rPr>
              <a:t>–</a:t>
            </a:r>
            <a:r>
              <a:rPr lang="el-GR" altLang="el-GR" sz="2400" dirty="0" smtClean="0">
                <a:cs typeface="Arial" charset="0"/>
              </a:rPr>
              <a:t>πίνακας με στοιχεία υπαλλήλων,</a:t>
            </a:r>
            <a:r>
              <a:rPr lang="en-US" altLang="el-GR" sz="2400" dirty="0" smtClean="0">
                <a:cs typeface="Arial" charset="0"/>
              </a:rPr>
              <a:t> </a:t>
            </a:r>
            <a:r>
              <a:rPr lang="en-US" altLang="el-GR" sz="2400" dirty="0" err="1" smtClean="0">
                <a:cs typeface="Arial" charset="0"/>
              </a:rPr>
              <a:t>dept</a:t>
            </a:r>
            <a:r>
              <a:rPr lang="el-GR" altLang="el-GR" sz="2400" dirty="0">
                <a:cs typeface="Arial" charset="0"/>
              </a:rPr>
              <a:t>- πίνακας με στοιχεία </a:t>
            </a:r>
            <a:r>
              <a:rPr lang="el-GR" altLang="el-GR" sz="2400" dirty="0" smtClean="0">
                <a:cs typeface="Arial" charset="0"/>
              </a:rPr>
              <a:t>τμημάτων, </a:t>
            </a:r>
            <a:r>
              <a:rPr lang="en-US" altLang="el-GR" sz="2400" dirty="0" smtClean="0">
                <a:cs typeface="Arial" charset="0"/>
              </a:rPr>
              <a:t>project</a:t>
            </a:r>
            <a:r>
              <a:rPr lang="el-GR" altLang="el-GR" sz="2400" dirty="0" smtClean="0">
                <a:cs typeface="Arial" charset="0"/>
              </a:rPr>
              <a:t>-</a:t>
            </a:r>
            <a:r>
              <a:rPr lang="el-GR" altLang="el-GR" sz="2400" dirty="0">
                <a:cs typeface="Arial" charset="0"/>
              </a:rPr>
              <a:t> πίνακας με </a:t>
            </a:r>
            <a:r>
              <a:rPr lang="el-GR" altLang="el-GR" sz="2400" dirty="0" smtClean="0">
                <a:cs typeface="Arial" charset="0"/>
              </a:rPr>
              <a:t>στοιχεία έργων, </a:t>
            </a:r>
            <a:r>
              <a:rPr lang="en-US" altLang="el-GR" sz="2400" dirty="0" smtClean="0">
                <a:cs typeface="Arial" charset="0"/>
              </a:rPr>
              <a:t>assign</a:t>
            </a:r>
            <a:r>
              <a:rPr lang="el-GR" altLang="el-GR" sz="2400" dirty="0" smtClean="0">
                <a:cs typeface="Arial" charset="0"/>
              </a:rPr>
              <a:t>-</a:t>
            </a:r>
            <a:r>
              <a:rPr lang="el-GR" altLang="el-GR" sz="2400" dirty="0">
                <a:cs typeface="Arial" charset="0"/>
              </a:rPr>
              <a:t> πίνακας </a:t>
            </a:r>
            <a:r>
              <a:rPr lang="el-GR" altLang="el-GR" sz="2400" dirty="0" smtClean="0">
                <a:cs typeface="Arial" charset="0"/>
              </a:rPr>
              <a:t>που δείχνει σε ποια έργα εργάζονται οι υπάλληλοι.</a:t>
            </a:r>
            <a:r>
              <a:rPr lang="en-US" altLang="el-GR" sz="2400" dirty="0" smtClean="0">
                <a:cs typeface="Arial" charset="0"/>
              </a:rPr>
              <a:t> </a:t>
            </a:r>
            <a:r>
              <a:rPr lang="el-GR" altLang="el-GR" sz="2400" dirty="0" smtClean="0">
                <a:cs typeface="Arial" charset="0"/>
              </a:rPr>
              <a:t>Μετά θα εστιάσουμε κυρίως στην εντολή </a:t>
            </a:r>
            <a:r>
              <a:rPr lang="en-US" altLang="el-GR" sz="2400" dirty="0" smtClean="0">
                <a:cs typeface="Arial" charset="0"/>
              </a:rPr>
              <a:t>SELECT</a:t>
            </a:r>
            <a:r>
              <a:rPr lang="el-GR" altLang="el-GR" sz="2400" dirty="0" smtClean="0">
                <a:cs typeface="Arial" charset="0"/>
              </a:rPr>
              <a:t>.</a:t>
            </a:r>
          </a:p>
          <a:p>
            <a:pPr marL="357188" indent="0">
              <a:buNone/>
            </a:pPr>
            <a:endParaRPr lang="el-GR" altLang="el-GR" sz="2400" dirty="0" smtClean="0"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6" y="147861"/>
            <a:ext cx="1066800" cy="90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23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Εισαγωγή στη χρήση της γλώσσας SQL και στον προγραμματισμό εφαρμογών βάσεων δεδομένων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Θα χρησιμοποιήσουμε το Σχεσιακό Σύστημα (προϊόν) Διαχείρισης Βάσεως Δεδομένων (ΣΔΒΔ) της  </a:t>
            </a:r>
            <a:r>
              <a:rPr lang="el-GR" altLang="el-GR" sz="2800" dirty="0" err="1"/>
              <a:t>Oracle</a:t>
            </a:r>
            <a:r>
              <a:rPr lang="el-GR" altLang="el-GR" sz="2800" dirty="0"/>
              <a:t> (http://www.oracle.com) και συγκεκριμένα τη συνιστώσα  SQL*PLUS για την υλοποίηση σχεσιακής βάσης Διεύθυνσης Προσωπικού. </a:t>
            </a:r>
            <a:endParaRPr lang="en-US" altLang="el-GR" sz="2800" dirty="0"/>
          </a:p>
          <a:p>
            <a:r>
              <a:rPr lang="el-GR" altLang="el-GR" sz="2800" dirty="0"/>
              <a:t>Επιπλέον, θα χρησιμοποιήσουμε το Σχεσιακό Σύστημα (προϊόν) </a:t>
            </a:r>
            <a:r>
              <a:rPr lang="en-US" altLang="el-GR" sz="2800" dirty="0" err="1"/>
              <a:t>mySQL</a:t>
            </a:r>
            <a:r>
              <a:rPr lang="en-US" altLang="el-GR" sz="2800" dirty="0"/>
              <a:t> </a:t>
            </a:r>
            <a:r>
              <a:rPr lang="el-GR" altLang="el-GR" sz="2800" dirty="0"/>
              <a:t>για την ίδια εφαρμογή</a:t>
            </a:r>
            <a:r>
              <a:rPr lang="en-US" altLang="el-GR" sz="2800" dirty="0" smtClean="0"/>
              <a:t>.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8908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l-GR" sz="2400" dirty="0"/>
              <a:t>Η γλώσσα SQL είναι μία γλώσσα διαχείρισης βάσεων δεδομένων και περιλαμβάνει τρεις </a:t>
            </a:r>
            <a:r>
              <a:rPr lang="el-GR" sz="2400" dirty="0" err="1"/>
              <a:t>υπογλώσσες</a:t>
            </a:r>
            <a:r>
              <a:rPr lang="el-GR" sz="2400" dirty="0"/>
              <a:t>:</a:t>
            </a:r>
          </a:p>
          <a:p>
            <a:pPr lvl="1" hangingPunct="0"/>
            <a:r>
              <a:rPr lang="el-GR" sz="2400" dirty="0" smtClean="0"/>
              <a:t>τη </a:t>
            </a:r>
            <a:r>
              <a:rPr lang="el-GR" sz="2400" dirty="0"/>
              <a:t>Γλώσσα Ορισμού Δεδομένων - DDL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Definition</a:t>
            </a:r>
            <a:r>
              <a:rPr lang="el-GR" sz="2400" dirty="0"/>
              <a:t> </a:t>
            </a:r>
            <a:r>
              <a:rPr lang="el-GR" sz="2400" dirty="0" err="1"/>
              <a:t>Language</a:t>
            </a:r>
            <a:r>
              <a:rPr lang="el-GR" sz="2400" dirty="0"/>
              <a:t>),</a:t>
            </a:r>
          </a:p>
          <a:p>
            <a:pPr lvl="1" hangingPunct="0"/>
            <a:r>
              <a:rPr lang="el-GR" sz="2400" dirty="0"/>
              <a:t>τη Γλώσσα Χειρισμού Δεδομένων - DML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Manipulation</a:t>
            </a:r>
            <a:r>
              <a:rPr lang="el-GR" sz="2400" dirty="0"/>
              <a:t> </a:t>
            </a:r>
            <a:r>
              <a:rPr lang="en-US" sz="2400" dirty="0"/>
              <a:t>L</a:t>
            </a:r>
            <a:r>
              <a:rPr lang="el-GR" sz="2400" dirty="0" err="1"/>
              <a:t>anguage</a:t>
            </a:r>
            <a:r>
              <a:rPr lang="el-GR" sz="2400" dirty="0"/>
              <a:t>),</a:t>
            </a:r>
          </a:p>
          <a:p>
            <a:pPr lvl="1" hangingPunct="0"/>
            <a:r>
              <a:rPr lang="el-GR" sz="2400" dirty="0"/>
              <a:t>τη Γλώσσα Ελέγχου Δεδομένων - DCL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Control</a:t>
            </a:r>
            <a:r>
              <a:rPr lang="el-GR" sz="2400" dirty="0"/>
              <a:t> </a:t>
            </a:r>
            <a:r>
              <a:rPr lang="el-GR" sz="2400" dirty="0" err="1"/>
              <a:t>Language</a:t>
            </a:r>
            <a:r>
              <a:rPr lang="el-GR" sz="2400" dirty="0"/>
              <a:t>).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577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66922"/>
              </p:ext>
            </p:extLst>
          </p:nvPr>
        </p:nvGraphicFramePr>
        <p:xfrm>
          <a:off x="467544" y="3501008"/>
          <a:ext cx="8064897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7131"/>
                <a:gridCol w="967874"/>
                <a:gridCol w="1547363"/>
                <a:gridCol w="1240081"/>
                <a:gridCol w="590976"/>
                <a:gridCol w="814003"/>
                <a:gridCol w="936653"/>
                <a:gridCol w="117081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Ename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Job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Hiredate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Mgr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Comm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Deptno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Codd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ANALYST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1/1/89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Elmasri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ANALYST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2/5/95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Navathe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SALESMAN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7/7/77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Date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PROGRAMMER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4/5/04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13859"/>
              </p:ext>
            </p:extLst>
          </p:nvPr>
        </p:nvGraphicFramePr>
        <p:xfrm>
          <a:off x="467544" y="1556792"/>
          <a:ext cx="3312368" cy="1463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  <a:gridCol w="94101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Proj_code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A_Time 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229"/>
              </p:ext>
            </p:extLst>
          </p:nvPr>
        </p:nvGraphicFramePr>
        <p:xfrm>
          <a:off x="4355976" y="1988840"/>
          <a:ext cx="3257582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95443"/>
                <a:gridCol w="206213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Proj_code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Description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PAYROLL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PERSONNEL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SALES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01970"/>
              </p:ext>
            </p:extLst>
          </p:nvPr>
        </p:nvGraphicFramePr>
        <p:xfrm>
          <a:off x="467544" y="5229200"/>
          <a:ext cx="3672408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8112"/>
                <a:gridCol w="1620998"/>
                <a:gridCol w="104329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Deptno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Dname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Loc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ACCOUNTING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SALES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LONDON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RESEARCH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PAYROLL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LONDON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888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+mn-lt"/>
              </a:rPr>
              <a:t>assign</a:t>
            </a:r>
            <a:r>
              <a:rPr lang="el-GR" dirty="0">
                <a:latin typeface="+mn-lt"/>
              </a:rPr>
              <a:t> (πίνακας που καταχωρεί ποιοί υπάλληλοι απασχολούνται σε ποιά έργα)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1664897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project</a:t>
            </a:r>
            <a:r>
              <a:rPr lang="el-GR" dirty="0">
                <a:latin typeface="+mn-lt"/>
              </a:rPr>
              <a:t> (πίνακας έργων)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304" y="4869160"/>
            <a:ext cx="2563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dept</a:t>
            </a:r>
            <a:r>
              <a:rPr lang="el-GR" b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(πίνακας τμημάτων)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304" y="3140968"/>
            <a:ext cx="2690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emp</a:t>
            </a:r>
            <a:r>
              <a:rPr lang="el-GR" dirty="0">
                <a:latin typeface="+mn-lt"/>
              </a:rPr>
              <a:t> (πίνακας υπαλλήλων)</a:t>
            </a:r>
          </a:p>
        </p:txBody>
      </p:sp>
    </p:spTree>
    <p:extLst>
      <p:ext uri="{BB962C8B-B14F-4D97-AF65-F5344CB8AC3E}">
        <p14:creationId xmlns:p14="http://schemas.microsoft.com/office/powerpoint/2010/main" val="19373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Βάσης (χρήση </a:t>
            </a:r>
            <a:r>
              <a:rPr lang="en-US" dirty="0" smtClean="0"/>
              <a:t>ORACLE)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/* Πρόγραμμα δημιουργίας της βάσης.  */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EDIT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Καλείται ο προκαθορισμένος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screen editor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του συστήματος και εκεί πληκτρολογούμε τις SQL εντολές δημιουργίας των πινάκων: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Δημιουργί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α πινάκων */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DEPT(DEPTNO NUMBER(2) NOT NULL,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DNAME VARCHAR2(14), LOC VARCHAR2(14),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PRIMARY KEY(DEPTNO));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EMP(EMPNO NUMBER(4) NOT NULL,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ENAME VARCHAR2(10), JOB VARCHAR2(9), MGR NUMBER(4),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HIREDATE DATE,  SAL NUMBER(7,2), COMM NUMBER(7,2),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DEPTNO NUMBER(2), PRIMARY KEY(EMPNO),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FOREIGN KEY(DEPTNO) REFERENCES DEPT(DEPTNO));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Για να εκτελέσουμε το πρόγραμμα -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πληκτρολογούμε την παρακάτω εντολή.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&gt; @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958</TotalTime>
  <Words>3047</Words>
  <Application>Microsoft Office PowerPoint</Application>
  <PresentationFormat>On-screen Show (4:3)</PresentationFormat>
  <Paragraphs>827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Courier New</vt:lpstr>
      <vt:lpstr>Monotype Sorts</vt:lpstr>
      <vt:lpstr>Times New Roman</vt:lpstr>
      <vt:lpstr>Wingdings</vt:lpstr>
      <vt:lpstr>exo-opistho_simeiomata</vt:lpstr>
      <vt:lpstr>Βάσεις Δεδομένων I</vt:lpstr>
      <vt:lpstr>Περιγραφή Ενότητας</vt:lpstr>
      <vt:lpstr>Στόχος Ενότητας</vt:lpstr>
      <vt:lpstr>Εισαγωγή στην υλοποίηση  βάσεων δεδομένων </vt:lpstr>
      <vt:lpstr>Εισαγωγή στην υλοποίηση  βάσεων δεδομένων - SELECT</vt:lpstr>
      <vt:lpstr>Εισαγωγή στη χρήση της γλώσσας SQL και στον προγραμματισμό εφαρμογών βάσεων δεδομένων </vt:lpstr>
      <vt:lpstr>SQL</vt:lpstr>
      <vt:lpstr>PowerPoint Presentation</vt:lpstr>
      <vt:lpstr>Δημιουργία Βάσης (χρήση ORACLE)</vt:lpstr>
      <vt:lpstr>Πως βλέπουμε τις στήλες των πινάκων</vt:lpstr>
      <vt:lpstr>Εισαγωγή γραμμών (δεδομένων, στοιχείων) στους πίνακες</vt:lpstr>
      <vt:lpstr>PowerPoint Presentation</vt:lpstr>
      <vt:lpstr>PowerPoint Presentation</vt:lpstr>
      <vt:lpstr>   Θυμηθείτε τις διαφορές στην υλοποίηση  βάσεων δεδομένων – Oracle, mySQL</vt:lpstr>
      <vt:lpstr>mySQL vs Oracle</vt:lpstr>
      <vt:lpstr>Μοντέλο οντοτήτων συσχετίσεων με συμβολισμό Navathe-Elmasri (απλοποιημένο, συζήτηση για attribute mgr)</vt:lpstr>
      <vt:lpstr>Μοντέλο οντοτήτων συσχετίσεων με συμβολισμό Navathe-Elmasri (απλοποιημένο)</vt:lpstr>
      <vt:lpstr>Μοντέλο οντοτήτων συσχετίσεων με συμβολισμό Navathe-Elmasri (επέκταση με νέα οντότητα και άλλες μικροαλλαγές) </vt:lpstr>
      <vt:lpstr>Δημιουργία της βάσης με mySQL Οι πίνακες δημιουργούνται με κύρια και ξένα κλειδιά</vt:lpstr>
      <vt:lpstr>PowerPoint Presentation</vt:lpstr>
      <vt:lpstr>Πως βλέπουμε τα δεδομένα</vt:lpstr>
      <vt:lpstr>Εντολή SELECT</vt:lpstr>
      <vt:lpstr>PowerPoint Presentation</vt:lpstr>
      <vt:lpstr>Αναζητήσεις που περιλαμβάνουν υπολογισμούς, πράξεις σε strings κλπ.</vt:lpstr>
      <vt:lpstr>Πως σχηματίζουμε σύνθετες συνθήκες σε υποπρόταση WHERE         Τελεστές σύγκρισης, Aριθμητικοί, Boole, LIKE, NOT LIKE,        BETWEEN ...AND, NOT BETWEEN ...AND, σύνολα (ΙΝ)</vt:lpstr>
      <vt:lpstr>Πως σχηματίζουμε συνθήκες που περιλαμβάνουν       υποαναζήτηση (SELECT)</vt:lpstr>
      <vt:lpstr>Αναζήτηση στοιχείων με διάταξη των αποτελεσμάτων - υποπρόταση ORDER</vt:lpstr>
      <vt:lpstr>Πίνακες στους οποίους θα δοκιμάσουμε τις εντολή SELECT</vt:lpstr>
      <vt:lpstr>PowerPoint Presentation</vt:lpstr>
      <vt:lpstr>Διαγραφή πινάκων (oracle)</vt:lpstr>
      <vt:lpstr>Δοκιμάστε τις εντολές SELECT  Ποιό το αποτέλεσμα;</vt:lpstr>
      <vt:lpstr>PowerPoint Presentation</vt:lpstr>
      <vt:lpstr>Προσπαθήστε να προβλέψετε το αποτέλεσμα</vt:lpstr>
      <vt:lpstr>Αποτελέσματα εντολής SELECT</vt:lpstr>
      <vt:lpstr>Προσπαθήστε να προβλέψετε το αποτέλεσμα</vt:lpstr>
      <vt:lpstr>  Προσπαθήστε να προβλέψετε το αποτέλεσμα στις εντολές SELECT που ακολουθούν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Christos</cp:lastModifiedBy>
  <cp:revision>100</cp:revision>
  <cp:lastPrinted>2017-10-18T15:35:37Z</cp:lastPrinted>
  <dcterms:created xsi:type="dcterms:W3CDTF">2014-10-20T11:54:42Z</dcterms:created>
  <dcterms:modified xsi:type="dcterms:W3CDTF">2018-12-05T04:59:04Z</dcterms:modified>
</cp:coreProperties>
</file>