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07" r:id="rId1"/>
    <p:sldMasterId id="2147483718" r:id="rId2"/>
    <p:sldMasterId id="2147483729" r:id="rId3"/>
  </p:sldMasterIdLst>
  <p:notesMasterIdLst>
    <p:notesMasterId r:id="rId23"/>
  </p:notesMasterIdLst>
  <p:handoutMasterIdLst>
    <p:handoutMasterId r:id="rId24"/>
  </p:handoutMasterIdLst>
  <p:sldIdLst>
    <p:sldId id="27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57" r:id="rId16"/>
    <p:sldId id="262" r:id="rId17"/>
    <p:sldId id="264" r:id="rId18"/>
    <p:sldId id="280" r:id="rId19"/>
    <p:sldId id="281" r:id="rId20"/>
    <p:sldId id="266" r:id="rId21"/>
    <p:sldId id="279" r:id="rId22"/>
  </p:sldIdLst>
  <p:sldSz cx="9144000" cy="6858000" type="screen4x3"/>
  <p:notesSz cx="7104063" cy="10234613"/>
  <p:custDataLst>
    <p:tags r:id="rId2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8" d="100"/>
          <a:sy n="78" d="100"/>
        </p:scale>
        <p:origin x="-90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96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86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022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32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69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92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06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5805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99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665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40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62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3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795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93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87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7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57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089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15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75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20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2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00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0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473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42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13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14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3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77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07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8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61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7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3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7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3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8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621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44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52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>
            <a:off x="179513" y="100473"/>
            <a:ext cx="8738396" cy="674136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435684">
            <a:off x="34112" y="-101577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4096196">
            <a:off x="8634445" y="-66892"/>
            <a:ext cx="56692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22784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 userDrawn="1"/>
        </p:nvSpPr>
        <p:spPr>
          <a:xfrm>
            <a:off x="179513" y="100473"/>
            <a:ext cx="8738396" cy="674136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11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1435684">
            <a:off x="34112" y="-101577"/>
            <a:ext cx="567831" cy="567830"/>
          </a:xfrm>
          <a:prstGeom prst="rect">
            <a:avLst/>
          </a:prstGeom>
          <a:noFill/>
        </p:spPr>
      </p:pic>
      <p:pic>
        <p:nvPicPr>
          <p:cNvPr id="12" name="Picture 2" descr="C:\Users\Administrator\Desktop\Pushpin Dev\Assets\pushpinLeft.pn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4096196">
            <a:off x="8634445" y="-66892"/>
            <a:ext cx="566928" cy="566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054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82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36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hyperlink" Target="http://creativecommons.org/licenses/by/2.0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6" Type="http://schemas.openxmlformats.org/officeDocument/2006/relationships/hyperlink" Target="http://commons.wikimedia.org/wiki/User:Ranveig" TargetMode="External"/><Relationship Id="rId5" Type="http://schemas.openxmlformats.org/officeDocument/2006/relationships/hyperlink" Target="http://en.wikipedia.org/wiki/Mirror_stage#mediaviewer/File:Mirror_baby.jpg" TargetMode="Externa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dance/" TargetMode="Externa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6" Type="http://schemas.openxmlformats.org/officeDocument/2006/relationships/hyperlink" Target="http://commons.wikimedia.org/wiki/User:Elembis" TargetMode="External"/><Relationship Id="rId5" Type="http://schemas.openxmlformats.org/officeDocument/2006/relationships/hyperlink" Target="http://commons.wikimedia.org/wiki/File:Bananas.svg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notesSlide" Target="../notesSlides/notesSlide2.xml"/><Relationship Id="rId7" Type="http://schemas.openxmlformats.org/officeDocument/2006/relationships/hyperlink" Target="http://creativecommons.org/licenses/by-sa/3.0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hyperlink" Target="http://commons.wikimedia.org/wiki/User:Nevit" TargetMode="External"/><Relationship Id="rId5" Type="http://schemas.openxmlformats.org/officeDocument/2006/relationships/hyperlink" Target="http://en.wikipedia.org/wiki/Play-Doh#mediaviewer/File:Play_dough_04799.jpg" TargetMode="External"/><Relationship Id="rId10" Type="http://schemas.openxmlformats.org/officeDocument/2006/relationships/hyperlink" Target="http://commons.wikimedia.org/wiki/User:LoriLee" TargetMode="External"/><Relationship Id="rId4" Type="http://schemas.openxmlformats.org/officeDocument/2006/relationships/image" Target="../media/image7.jpeg"/><Relationship Id="rId9" Type="http://schemas.openxmlformats.org/officeDocument/2006/relationships/hyperlink" Target="http://commons.wikimedia.org/wiki/File:The_Childrens_Museum_of_Indianapolis_-_Sandbox_and_Beach_Toys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hyperlink" Target="http://creativecommons.org/licenses/by-sa/3.0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6" Type="http://schemas.openxmlformats.org/officeDocument/2006/relationships/hyperlink" Target="http://commons.wikimedia.org/wiki/User:Bastet78" TargetMode="External"/><Relationship Id="rId5" Type="http://schemas.openxmlformats.org/officeDocument/2006/relationships/hyperlink" Target="http://en.wikipedia.org/wiki/Felt#mediaviewer/File:Colored_felt_cloth.jpg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reativecommons.org/publicdomain/zero/1.0/deed.en" TargetMode="External"/><Relationship Id="rId3" Type="http://schemas.openxmlformats.org/officeDocument/2006/relationships/notesSlide" Target="../notesSlides/notesSlide4.xml"/><Relationship Id="rId7" Type="http://schemas.openxmlformats.org/officeDocument/2006/relationships/hyperlink" Target="http://pixabay.com/en/users/Nemo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6" Type="http://schemas.openxmlformats.org/officeDocument/2006/relationships/hyperlink" Target="http://pixabay.com/en/photos/reed/" TargetMode="External"/><Relationship Id="rId5" Type="http://schemas.openxmlformats.org/officeDocument/2006/relationships/hyperlink" Target="http://pixabay.com/en/photos/music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6" Type="http://schemas.openxmlformats.org/officeDocument/2006/relationships/hyperlink" Target="http://openclipart.org/user-detail/cyberscooty" TargetMode="External"/><Relationship Id="rId5" Type="http://schemas.openxmlformats.org/officeDocument/2006/relationships/hyperlink" Target="http://openclipart.org/detail/188702/music-note-by-cyberscooty-188702" TargetMode="Externa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nd/2.0/" TargetMode="External"/><Relationship Id="rId3" Type="http://schemas.openxmlformats.org/officeDocument/2006/relationships/notesSlide" Target="../notesSlides/notesSlide6.xml"/><Relationship Id="rId7" Type="http://schemas.openxmlformats.org/officeDocument/2006/relationships/hyperlink" Target="https://www.flickr.com/photos/davidmaddison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6" Type="http://schemas.openxmlformats.org/officeDocument/2006/relationships/hyperlink" Target="http://openclipart.org/user-detail/cyberscooty" TargetMode="External"/><Relationship Id="rId5" Type="http://schemas.openxmlformats.org/officeDocument/2006/relationships/hyperlink" Target="https://www.flickr.com/photos/davidmaddison/67234056/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hyperlink" Target="http://openclipart.org/user-detail/arking" TargetMode="External"/><Relationship Id="rId5" Type="http://schemas.openxmlformats.org/officeDocument/2006/relationships/hyperlink" Target="http://openclipart.org/detail/188418/smiling-cloud-by-arking-188418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hyperlink" Target="http://pixabay.com/en/users/PublicDomainPictures/" TargetMode="External"/><Relationship Id="rId5" Type="http://schemas.openxmlformats.org/officeDocument/2006/relationships/hyperlink" Target="http://pixabay.com/en/photos/house/" TargetMode="Externa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hyperlink" Target="http://creativecommons.org/publicdomain/zero/1.0/deed.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6" Type="http://schemas.openxmlformats.org/officeDocument/2006/relationships/hyperlink" Target="http://pixabay.com/en/users/Nemo/" TargetMode="External"/><Relationship Id="rId5" Type="http://schemas.openxmlformats.org/officeDocument/2006/relationships/hyperlink" Target="http://pixabay.com/en/photos/alligator/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Αρχές Οργάνωσης Παιδαγωγικής Πράξης Ι (E)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3200" b="1" dirty="0"/>
              <a:t>Ενότητα </a:t>
            </a:r>
            <a:r>
              <a:rPr lang="en-US" sz="3200" b="1" dirty="0"/>
              <a:t>7</a:t>
            </a:r>
            <a:r>
              <a:rPr lang="el-GR" sz="3200" dirty="0"/>
              <a:t>:</a:t>
            </a:r>
            <a:r>
              <a:rPr lang="en-US" sz="3200" dirty="0"/>
              <a:t> </a:t>
            </a:r>
            <a:r>
              <a:rPr lang="el-GR" sz="3200" dirty="0"/>
              <a:t>Η πρακτική εφαρμογή της παιδαγωγικής πράξης (Μέρος B)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Ευγενία Θεοδότου BA ECS, MA, </a:t>
            </a:r>
            <a:r>
              <a:rPr lang="el-GR" sz="2800" dirty="0" err="1"/>
              <a:t>MSc</a:t>
            </a:r>
            <a:r>
              <a:rPr lang="el-GR" sz="2800" dirty="0"/>
              <a:t>, </a:t>
            </a:r>
            <a:r>
              <a:rPr lang="el-GR" sz="2800" dirty="0" err="1"/>
              <a:t>PhDc</a:t>
            </a:r>
            <a:r>
              <a:rPr lang="el-GR" sz="2800" dirty="0"/>
              <a:t>.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Εργαστηριακός Συνεργάτης του ΤΕΙ Αθήνας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 Προσχολικής Αγωγής 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312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90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παιχνιδιού- 8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Ο καθρέφτης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Ένας περίεργος καθρέφτης που αντί να κάνει ότι του λέω, θα πρέπει να κάνω εγώ ότι μου λέει.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06267" y="3140968"/>
            <a:ext cx="2331467" cy="29037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61470" y="6076603"/>
            <a:ext cx="23762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Mirror baby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6"/>
              </a:rPr>
              <a:t>Ranveig</a:t>
            </a:r>
            <a:r>
              <a:rPr lang="el-GR" sz="10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7"/>
              </a:rPr>
              <a:t>CC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7"/>
              </a:rPr>
              <a:t>BY 2.0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12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παιχνιδιού- 9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err="1" smtClean="0"/>
              <a:t>Χόκυ</a:t>
            </a:r>
            <a:r>
              <a:rPr lang="el-GR" b="1" u="sng" dirty="0" smtClean="0"/>
              <a:t> </a:t>
            </a:r>
            <a:r>
              <a:rPr lang="el-GR" b="1" u="sng" dirty="0" err="1" smtClean="0"/>
              <a:t>Πόκυ</a:t>
            </a:r>
            <a:r>
              <a:rPr lang="el-GR" b="1" u="sng" dirty="0" smtClean="0"/>
              <a:t> είναι ένας χορός</a:t>
            </a:r>
          </a:p>
          <a:p>
            <a:pPr algn="ctr">
              <a:buNone/>
            </a:pPr>
            <a:r>
              <a:rPr lang="el-GR" i="1" dirty="0" smtClean="0"/>
              <a:t>Τα χέρια στο κεφάλι, στους ώμους, στα γόνατα, στα πόδια</a:t>
            </a:r>
          </a:p>
          <a:p>
            <a:pPr algn="ctr">
              <a:buNone/>
            </a:pPr>
            <a:r>
              <a:rPr lang="el-GR" i="1" dirty="0" smtClean="0"/>
              <a:t>και..</a:t>
            </a:r>
          </a:p>
          <a:p>
            <a:pPr algn="ctr">
              <a:buNone/>
            </a:pPr>
            <a:r>
              <a:rPr lang="el-GR" i="1" dirty="0" smtClean="0"/>
              <a:t>Με το ένα χέρι εδώ, το ένα χέρι εκεί…</a:t>
            </a:r>
          </a:p>
          <a:p>
            <a:pPr algn="ctr">
              <a:buNone/>
            </a:pPr>
            <a:r>
              <a:rPr lang="el-GR" dirty="0" smtClean="0"/>
              <a:t>Διασκεδάζουμε με διάφορα </a:t>
            </a:r>
            <a:r>
              <a:rPr lang="el-GR" dirty="0" err="1" smtClean="0"/>
              <a:t>παιχνιδοτράγουδα</a:t>
            </a:r>
            <a:r>
              <a:rPr lang="el-GR" dirty="0" smtClean="0"/>
              <a:t>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1334" y="3861048"/>
            <a:ext cx="1641332" cy="20162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68716" y="5877272"/>
            <a:ext cx="18065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u="sng" dirty="0" smtClean="0">
                <a:solidFill>
                  <a:prstClr val="black"/>
                </a:solidFill>
                <a:latin typeface="Calibri"/>
                <a:hlinkClick r:id="rId5"/>
              </a:rPr>
              <a:t>Dance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46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παιχνιδιού- 10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Ο </a:t>
            </a:r>
            <a:r>
              <a:rPr lang="el-GR" b="1" u="sng" dirty="0" err="1" smtClean="0"/>
              <a:t>Γιόμο</a:t>
            </a:r>
            <a:r>
              <a:rPr lang="el-GR" b="1" u="sng" dirty="0" smtClean="0"/>
              <a:t> και οι μπανάνες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Με αφορμή μία περίεργη ιστορία διασκεδάζουμε μαζεύοντας μπανάνες με ένα περίεργο τρόπο!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6472" y="3284984"/>
            <a:ext cx="3171056" cy="2112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54270" y="5585402"/>
            <a:ext cx="2235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Bananas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6" tooltip="User:Elembis"/>
              </a:rPr>
              <a:t>Elembis</a:t>
            </a:r>
            <a:r>
              <a:rPr lang="el-GR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77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Ευγενία Θεοδότου</a:t>
            </a:r>
            <a:r>
              <a:rPr lang="en-US" sz="2000" dirty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Ευγενία </a:t>
            </a:r>
            <a:r>
              <a:rPr lang="el-GR" sz="2000" dirty="0" smtClean="0"/>
              <a:t>Θεοδότου. </a:t>
            </a:r>
            <a:r>
              <a:rPr lang="el-GR" sz="2000" dirty="0"/>
              <a:t>«Αρχές Οργάνωσης Παιδαγωγικής Πράξης Ι (E).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7:</a:t>
            </a:r>
            <a:r>
              <a:rPr lang="el-GR" sz="2000" dirty="0"/>
              <a:t> Η πρακτική εφαρμογή της παιδαγωγικής πράξης (Μέρος B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96" y="0"/>
            <a:ext cx="8229600" cy="90872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96" y="898824"/>
            <a:ext cx="8229600" cy="5040560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79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0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Περιεχόμενο ενότητας</a:t>
            </a:r>
            <a:endParaRPr lang="el-GR" sz="2700" b="0" dirty="0"/>
          </a:p>
        </p:txBody>
      </p:sp>
      <p:sp>
        <p:nvSpPr>
          <p:cNvPr id="9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41277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dirty="0" smtClean="0"/>
              <a:t>Ας δούμε τώρα και το πώς εφαρμόζεται η θεωρία στο πρακτικό μέρος του εργαστηρίου!!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l-GR" dirty="0" smtClean="0"/>
              <a:t>Θα παρουσιαστούν καθημερινά παραδείγματα παιδαγωγικού έργου τα οποία δείχνουν τη σύνδεση του παιχνιδιού με τη μάθηση!!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333481"/>
            <a:ext cx="1613024" cy="214825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282168" y="4494913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Play dough 04799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6"/>
              </a:rPr>
              <a:t>Nevit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3968" y="2333481"/>
            <a:ext cx="2939819" cy="220486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73756" y="4481736"/>
            <a:ext cx="227450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9"/>
              </a:rPr>
              <a:t>The 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9"/>
              </a:rPr>
              <a:t>Childrens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9"/>
              </a:rPr>
              <a:t> Museum of Indianapolis - Sandbox and Beach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9"/>
              </a:rPr>
              <a:t>Toys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10" tooltip="User:LoriLee"/>
              </a:rPr>
              <a:t>LoriLee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3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παιχνιδιού- 1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Το μαγικό σεντόνι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Ένα σεντόνι που ξαφνικά μεταμορφώνεται σε νερό, σπίτι και σε άλλα πολλά που θα τα ανακαλύψουμε παρέα!!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9772" y="3284984"/>
            <a:ext cx="3007072" cy="2255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1880" y="5540288"/>
            <a:ext cx="21602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Colored felt cloth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6" tooltip="User:Bastet78"/>
              </a:rPr>
              <a:t>Bastet78</a:t>
            </a:r>
            <a:r>
              <a:rPr lang="en-US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7"/>
              </a:rPr>
              <a:t>CC BY-SA 3.0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3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παιχνιδιού- 2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Γίγαντες, νάνοι και η μαγική φλογέρα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Ταξιδεύουμε σε ένα μαγικό χωριό που με τη μαγική φλογέρα οι γίγαντες γίνονται νάνοι και οι νάνοι γίγαντες!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5557" y="3429000"/>
            <a:ext cx="3152886" cy="21331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5896" y="5742540"/>
            <a:ext cx="18722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Music</a:t>
            </a:r>
            <a:r>
              <a:rPr lang="en-US" sz="10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6"/>
              </a:rPr>
              <a:t>Reed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Nemo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8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909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παιχνιδιού- 3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Παιχνίδι με τη μουσική και το σώμα μου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Ένα διασκεδαστικό παιχνίδι που συνδυάζει την ελεύθερη κίνηση και τη γνωριμία με τα μέρη του σώματός μου!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2924" y="3140968"/>
            <a:ext cx="5178152" cy="256318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54270" y="5867869"/>
            <a:ext cx="2235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Music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note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6"/>
              </a:rPr>
              <a:t>cyberscooty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ως κοινό κτήμα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53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παιχνιδιού- 4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Μουσικό παγόβουνο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Το γνωστό σε όλους μας παιχνίδι </a:t>
            </a:r>
            <a:r>
              <a:rPr lang="el-GR" i="1" dirty="0" smtClean="0"/>
              <a:t>μουσικές καρέκλες </a:t>
            </a:r>
            <a:r>
              <a:rPr lang="el-GR" dirty="0" smtClean="0"/>
              <a:t>ακόμα πιο διασκεδαστικό μέσα από τη συγκεκριμένη παραλλαγή!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3890" y="3501008"/>
            <a:ext cx="3736220" cy="25336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75856" y="6034632"/>
            <a:ext cx="25922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Musical Chairs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6"/>
              </a:rPr>
              <a:t>c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7" tooltip="Go to David Maddison's photostream"/>
              </a:rPr>
              <a:t>David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7" tooltip="Go to David Maddison's photostream"/>
              </a:rPr>
              <a:t> Maddison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8"/>
              </a:rPr>
              <a:t>CC 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8"/>
              </a:rPr>
              <a:t>BY-NC-ND 2.0</a:t>
            </a:r>
            <a:endParaRPr lang="en-US" sz="10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79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παιχνιδιού- 5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Ο περίεργος αέρας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Τι γίνεται όταν ξαφνικά ο αέρας αρχίζει να κολλάει επάνω μας; Μήπως θέλει να πούμε τη μαγική λέξη;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2140" y="3356992"/>
            <a:ext cx="5099720" cy="22247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54270" y="5585402"/>
            <a:ext cx="22354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>
                <a:solidFill>
                  <a:prstClr val="black"/>
                </a:solidFill>
                <a:latin typeface="Calibri"/>
                <a:hlinkClick r:id="rId5"/>
              </a:rPr>
              <a:t>Smiling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cloud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6"/>
              </a:rPr>
              <a:t>arking</a:t>
            </a:r>
            <a:r>
              <a:rPr lang="el-GR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8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παιχνιδιού- 6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Τα στοιχεία του χώρου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Με αφορμή ένα </a:t>
            </a:r>
            <a:r>
              <a:rPr lang="el-GR" dirty="0" err="1" smtClean="0"/>
              <a:t>τυμπανάκι</a:t>
            </a:r>
            <a:r>
              <a:rPr lang="el-GR" dirty="0" smtClean="0"/>
              <a:t> αλλάξουμε επίπεδα, επιφάνειες, τρόπο που περπατάμε και ταξιδεύουμε στο χρόνο!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133" y="3356992"/>
            <a:ext cx="3931735" cy="27030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3868" y="6060060"/>
            <a:ext cx="2376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House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>
                <a:solidFill>
                  <a:prstClr val="black"/>
                </a:solidFill>
                <a:latin typeface="Calibri"/>
                <a:hlinkClick r:id="rId6"/>
              </a:rPr>
              <a:t>PublicDomainPictures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191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Παραδείγματα παιχνιδιού- 7</a:t>
            </a:r>
            <a:endParaRPr lang="el-GR" sz="27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27584" y="1052736"/>
            <a:ext cx="7488832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l-GR" b="1" u="sng" dirty="0" smtClean="0"/>
              <a:t>Δρόμος με εμπόδια</a:t>
            </a:r>
          </a:p>
          <a:p>
            <a:pPr algn="ctr">
              <a:buNone/>
            </a:pPr>
            <a:endParaRPr lang="el-GR" dirty="0" smtClean="0"/>
          </a:p>
          <a:p>
            <a:pPr algn="ctr">
              <a:buNone/>
            </a:pPr>
            <a:r>
              <a:rPr lang="el-GR" dirty="0" smtClean="0"/>
              <a:t>Μία διασκεδαστική κούρσα στην οποία θα πρέπει να προσπεράσουμε όλα τα εμπόδια που εμφανίζονται!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84040" y="2948966"/>
            <a:ext cx="5375920" cy="30995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83868" y="6165304"/>
            <a:ext cx="237626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hlinkClick r:id="rId5"/>
              </a:rPr>
              <a:t>Alligator</a:t>
            </a:r>
            <a:r>
              <a:rPr lang="en-US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 </a:t>
            </a:r>
            <a:r>
              <a:rPr lang="en-US" sz="1000" dirty="0" err="1" smtClean="0">
                <a:solidFill>
                  <a:prstClr val="black"/>
                </a:solidFill>
                <a:latin typeface="Calibri"/>
                <a:hlinkClick r:id="rId6"/>
              </a:rPr>
              <a:t>Nemo</a:t>
            </a:r>
            <a:r>
              <a:rPr lang="el-GR" sz="10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sz="1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  <a:hlinkClick r:id="rId7"/>
              </a:rPr>
              <a:t>CC0 1.0</a:t>
            </a:r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algn="ctr"/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411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17b538b19f16dce5be15d509e894e628598e9c7"/>
  <p:tag name="ISPRING_RESOURCE_PATHS_HASH_PRESENTER" val="36f9c2bf343f38e3de7b8fafeefec44df55a335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2_OC_template_updated">
  <a:themeElements>
    <a:clrScheme name="Προσαρμοσμένο 6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1073</Words>
  <Application>Microsoft Office PowerPoint</Application>
  <PresentationFormat>On-screen Show (4:3)</PresentationFormat>
  <Paragraphs>152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2_OC_template_updated</vt:lpstr>
      <vt:lpstr>OC_template_updated</vt:lpstr>
      <vt:lpstr>1_OC_template_updated</vt:lpstr>
      <vt:lpstr>Αρχές Οργάνωσης Παιδαγωγικής Πράξης Ι (E)</vt:lpstr>
      <vt:lpstr>Περιεχόμενο ενότητας</vt:lpstr>
      <vt:lpstr>Παραδείγματα παιχνιδιού- 1</vt:lpstr>
      <vt:lpstr>Παραδείγματα παιχνιδιού- 2</vt:lpstr>
      <vt:lpstr>Παραδείγματα παιχνιδιού- 3</vt:lpstr>
      <vt:lpstr>Παραδείγματα παιχνιδιού- 4</vt:lpstr>
      <vt:lpstr>Παραδείγματα παιχνιδιού- 5</vt:lpstr>
      <vt:lpstr>Παραδείγματα παιχνιδιού- 6</vt:lpstr>
      <vt:lpstr>Παραδείγματα παιχνιδιού- 7</vt:lpstr>
      <vt:lpstr>Παραδείγματα παιχνιδιού- 8</vt:lpstr>
      <vt:lpstr>Παραδείγματα παιχνιδιού- 9</vt:lpstr>
      <vt:lpstr>Παραδείγματα παιχνιδιού- 10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44</cp:revision>
  <dcterms:created xsi:type="dcterms:W3CDTF">2013-03-04T13:35:19Z</dcterms:created>
  <dcterms:modified xsi:type="dcterms:W3CDTF">2015-03-02T09:39:16Z</dcterms:modified>
</cp:coreProperties>
</file>