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57" r:id="rId28"/>
    <p:sldId id="262" r:id="rId29"/>
    <p:sldId id="264" r:id="rId30"/>
    <p:sldId id="290" r:id="rId31"/>
    <p:sldId id="291" r:id="rId32"/>
    <p:sldId id="292" r:id="rId33"/>
    <p:sldId id="293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6" autoAdjust="0"/>
    <p:restoredTop sz="94660"/>
  </p:normalViewPr>
  <p:slideViewPr>
    <p:cSldViewPr>
      <p:cViewPr varScale="1">
        <p:scale>
          <a:sx n="111" d="100"/>
          <a:sy n="11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6T20:45:34.984" idx="1">
    <p:pos x="4181" y="1003"/>
    <p:text>δείκτης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6T20:51:18.203" idx="2">
    <p:pos x="3456" y="3818"/>
    <p:text>ΥΠΑΡΧΕΙ ΚΑΜΙΑ ΕΙΚΟΝΑ ΠΟΥ ΝΑ ΜΠΟΡΕΙ ΝΑ ΜΠΕΙ ΜΕ ΘΕΜΑ ΕΝΔΟΤΡΑΧΕΙΑΚΗ ΔΙΑΣΩΛΗΝΩΣΗ;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5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9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9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5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2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2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2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4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5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1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2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8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 </a:t>
            </a:r>
            <a:r>
              <a:rPr lang="el-GR" sz="2600" dirty="0"/>
              <a:t>Αιφνίδιος Καρδιακός Θάνατος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Απαραίτητα υλικά για την ενδοτραχειακή διασωλήνωση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olidFill>
                  <a:srgbClr val="004A82"/>
                </a:solidFill>
              </a:rPr>
              <a:t>Λαρυγγοσκόπιο</a:t>
            </a:r>
            <a:r>
              <a:rPr lang="el-GR" dirty="0"/>
              <a:t> με λάμες διαφόρων </a:t>
            </a:r>
            <a:r>
              <a:rPr lang="el-GR" dirty="0" smtClean="0"/>
              <a:t>μεγεθών,</a:t>
            </a:r>
            <a:r>
              <a:rPr lang="el-GR" dirty="0"/>
              <a:t> </a:t>
            </a:r>
          </a:p>
          <a:p>
            <a:r>
              <a:rPr lang="el-GR" b="1" dirty="0"/>
              <a:t>Ενδοτραχειακός σωλήνας </a:t>
            </a:r>
            <a:r>
              <a:rPr lang="el-GR" dirty="0"/>
              <a:t>κατάλληλου μεγέθους (</a:t>
            </a:r>
            <a:r>
              <a:rPr lang="el-GR" dirty="0" smtClean="0"/>
              <a:t>Νο 8,5 </a:t>
            </a:r>
            <a:r>
              <a:rPr lang="el-GR" dirty="0"/>
              <a:t>για άνδρες και Νο7,5 για γυναίκες) και εναλλακτικά μικρότερα </a:t>
            </a:r>
            <a:r>
              <a:rPr lang="el-GR" dirty="0" smtClean="0"/>
              <a:t>μεγέθη,</a:t>
            </a:r>
            <a:r>
              <a:rPr lang="el-GR" dirty="0"/>
              <a:t> </a:t>
            </a:r>
          </a:p>
          <a:p>
            <a:r>
              <a:rPr lang="el-GR" b="1" dirty="0">
                <a:solidFill>
                  <a:srgbClr val="004A82"/>
                </a:solidFill>
              </a:rPr>
              <a:t>Γωνιακό συνδετικό </a:t>
            </a:r>
            <a:r>
              <a:rPr lang="el-GR" dirty="0"/>
              <a:t>και αντιμικροβιακό </a:t>
            </a:r>
            <a:r>
              <a:rPr lang="el-GR" dirty="0" smtClean="0"/>
              <a:t>φίλτρο,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Σκληρός και μαλακός </a:t>
            </a:r>
            <a:r>
              <a:rPr lang="el-GR" b="1" dirty="0" smtClean="0">
                <a:solidFill>
                  <a:srgbClr val="004A82"/>
                </a:solidFill>
              </a:rPr>
              <a:t>οδηγός,</a:t>
            </a:r>
            <a:r>
              <a:rPr lang="el-GR" dirty="0">
                <a:solidFill>
                  <a:srgbClr val="004A82"/>
                </a:solidFill>
              </a:rPr>
              <a:t> </a:t>
            </a:r>
          </a:p>
          <a:p>
            <a:r>
              <a:rPr lang="el-GR" b="1" dirty="0">
                <a:solidFill>
                  <a:srgbClr val="004A82"/>
                </a:solidFill>
              </a:rPr>
              <a:t>Λαβίδα τύπου </a:t>
            </a:r>
            <a:r>
              <a:rPr lang="el-GR" b="1" dirty="0" smtClean="0">
                <a:solidFill>
                  <a:srgbClr val="004A82"/>
                </a:solidFill>
              </a:rPr>
              <a:t>Magill,</a:t>
            </a:r>
            <a:r>
              <a:rPr lang="el-GR" b="1" dirty="0">
                <a:solidFill>
                  <a:srgbClr val="004A82"/>
                </a:solidFill>
              </a:rPr>
              <a:t> </a:t>
            </a:r>
          </a:p>
          <a:p>
            <a:r>
              <a:rPr lang="el-GR" b="1" dirty="0">
                <a:solidFill>
                  <a:srgbClr val="004A82"/>
                </a:solidFill>
              </a:rPr>
              <a:t>Σύριγγα για φούσκωμα του </a:t>
            </a:r>
            <a:r>
              <a:rPr lang="el-GR" b="1" dirty="0" smtClean="0">
                <a:solidFill>
                  <a:srgbClr val="004A82"/>
                </a:solidFill>
              </a:rPr>
              <a:t>cuff,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Αυτοκόλλητη ταινία </a:t>
            </a:r>
            <a:r>
              <a:rPr lang="el-GR" dirty="0"/>
              <a:t>ή φακαρόλα για την σταθεροποίηση του </a:t>
            </a:r>
            <a:r>
              <a:rPr lang="el-GR" dirty="0" smtClean="0"/>
              <a:t>σωλήνα,</a:t>
            </a:r>
            <a:r>
              <a:rPr lang="el-GR" dirty="0"/>
              <a:t> </a:t>
            </a:r>
          </a:p>
          <a:p>
            <a:r>
              <a:rPr lang="el-GR" b="1" dirty="0">
                <a:solidFill>
                  <a:srgbClr val="004A82"/>
                </a:solidFill>
              </a:rPr>
              <a:t>Αναισθητικό σπρέι </a:t>
            </a:r>
            <a:r>
              <a:rPr lang="el-GR" dirty="0"/>
              <a:t>(Lidocaine 4</a:t>
            </a:r>
            <a:r>
              <a:rPr lang="el-GR" dirty="0" smtClean="0"/>
              <a:t>%),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Λιπαντικό του ενδοτραχειακού </a:t>
            </a:r>
            <a:r>
              <a:rPr lang="el-GR" dirty="0" smtClean="0"/>
              <a:t>σωλήνα,</a:t>
            </a:r>
            <a:endParaRPr lang="el-GR" dirty="0"/>
          </a:p>
          <a:p>
            <a:r>
              <a:rPr lang="el-GR" dirty="0"/>
              <a:t>Ταμπόν για επιπωματισμό του </a:t>
            </a:r>
            <a:r>
              <a:rPr lang="el-GR" dirty="0" smtClean="0"/>
              <a:t>λάρυγγα.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Καρδιακή ανακοπή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Ο χρόνος μεταξύ ΚΑΡΠΑ και απινιδισμού πρέπει να είναι ο μικρότερος δυνατός. </a:t>
            </a:r>
            <a:r>
              <a:rPr lang="el-GR" b="1" dirty="0">
                <a:solidFill>
                  <a:srgbClr val="820000"/>
                </a:solidFill>
              </a:rPr>
              <a:t/>
            </a:r>
            <a:br>
              <a:rPr lang="el-GR" b="1" dirty="0">
                <a:solidFill>
                  <a:srgbClr val="820000"/>
                </a:solidFill>
              </a:rPr>
            </a:br>
            <a:r>
              <a:rPr lang="el-GR" dirty="0"/>
              <a:t>Ακόμα και ελάχιστα δευτερόλεπτα μπορεί να αυξήσουν την επιτυχία της </a:t>
            </a:r>
            <a:r>
              <a:rPr lang="el-GR" dirty="0" smtClean="0"/>
              <a:t>αναζωογόνησης.</a:t>
            </a:r>
            <a:endParaRPr lang="el-GR" dirty="0"/>
          </a:p>
          <a:p>
            <a:r>
              <a:rPr lang="el-GR" dirty="0"/>
              <a:t>Αδρεναλίνη (1 mg) δίδεται κάθε 3-5 λεπτά (περίπου μετά από κάθε πάροδο 2 </a:t>
            </a:r>
            <a:r>
              <a:rPr lang="el-GR" dirty="0" smtClean="0"/>
              <a:t>κύκλων).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Καρδιακή ανακοπή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r>
              <a:rPr lang="el-GR" dirty="0"/>
              <a:t>Σε σημεία ζωής (κίνηση, βήχας, </a:t>
            </a:r>
            <a:r>
              <a:rPr lang="el-GR" dirty="0" smtClean="0"/>
              <a:t>αναπνοή)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Ελέγχουμε </a:t>
            </a:r>
            <a:r>
              <a:rPr lang="el-GR" dirty="0"/>
              <a:t>το ρυθμό στο </a:t>
            </a:r>
            <a:r>
              <a:rPr lang="el-GR" dirty="0" smtClean="0"/>
              <a:t>monitor.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Αν </a:t>
            </a:r>
            <a:r>
              <a:rPr lang="el-GR" dirty="0"/>
              <a:t>υπάρχει ρυθμός, ελέγχουμε </a:t>
            </a:r>
            <a:r>
              <a:rPr lang="el-GR" dirty="0" smtClean="0"/>
              <a:t>σφυγμό.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Αν </a:t>
            </a:r>
            <a:r>
              <a:rPr lang="el-GR" dirty="0"/>
              <a:t>υπάρχει σφυγμός φροντίδα αρρυθμιών </a:t>
            </a:r>
            <a:r>
              <a:rPr lang="el-GR" dirty="0" smtClean="0"/>
              <a:t> ή </a:t>
            </a:r>
            <a:r>
              <a:rPr lang="el-GR" dirty="0"/>
              <a:t>φροντίδα μετά </a:t>
            </a:r>
            <a:r>
              <a:rPr lang="el-GR" dirty="0" smtClean="0"/>
              <a:t>ανάνηψη.</a:t>
            </a:r>
          </a:p>
          <a:p>
            <a:pPr lvl="1">
              <a:spcBef>
                <a:spcPts val="1200"/>
              </a:spcBef>
            </a:pPr>
            <a:r>
              <a:rPr lang="el-GR" dirty="0" smtClean="0"/>
              <a:t>Αν </a:t>
            </a:r>
            <a:r>
              <a:rPr lang="el-GR" dirty="0"/>
              <a:t>δεν υπάρχει σφυγμός συνεχίζουμε </a:t>
            </a:r>
            <a:r>
              <a:rPr lang="el-GR" dirty="0" smtClean="0"/>
              <a:t> ΚΑΡΠΑ.</a:t>
            </a:r>
            <a:endParaRPr lang="el-GR" dirty="0"/>
          </a:p>
          <a:p>
            <a:r>
              <a:rPr lang="el-GR" dirty="0"/>
              <a:t>Αυτός που εκτελεί συμπιέσεις αλλάζει με άλλον κάθε 2 </a:t>
            </a:r>
            <a:r>
              <a:rPr lang="el-GR" dirty="0" smtClean="0"/>
              <a:t>λεπτά.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Οδοί χορήγησης φαρμάκων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Περιφερική </a:t>
            </a:r>
            <a:r>
              <a:rPr lang="el-GR" dirty="0" smtClean="0"/>
              <a:t>φλέβα,</a:t>
            </a:r>
            <a:endParaRPr lang="el-GR" dirty="0"/>
          </a:p>
          <a:p>
            <a:r>
              <a:rPr lang="el-GR" dirty="0"/>
              <a:t>Κεντρική </a:t>
            </a:r>
            <a:r>
              <a:rPr lang="el-GR" dirty="0" smtClean="0"/>
              <a:t>φλέβα,</a:t>
            </a:r>
            <a:endParaRPr lang="el-GR" dirty="0"/>
          </a:p>
          <a:p>
            <a:r>
              <a:rPr lang="el-GR" dirty="0"/>
              <a:t>Ενδο-οστική </a:t>
            </a:r>
            <a:r>
              <a:rPr lang="el-GR" dirty="0" smtClean="0"/>
              <a:t>οδός,</a:t>
            </a:r>
            <a:endParaRPr lang="el-GR" dirty="0"/>
          </a:p>
          <a:p>
            <a:r>
              <a:rPr lang="el-GR" dirty="0"/>
              <a:t>Ενδοτραχειακή </a:t>
            </a:r>
            <a:r>
              <a:rPr lang="el-GR" dirty="0" smtClean="0"/>
              <a:t>οδός.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Απαραίτητος εξοπλισμός για κεντρικό φλεβικό καθετηριασμό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Αποστειρωμένα γάντια, χειρουργική ρόμπα και χειρουργικά πεδία.</a:t>
            </a:r>
          </a:p>
          <a:p>
            <a:r>
              <a:rPr lang="el-GR" dirty="0"/>
              <a:t>Χειρουργική μάσκα, σκούφος και προστατευτικά των οφθαλμών.</a:t>
            </a:r>
          </a:p>
          <a:p>
            <a:r>
              <a:rPr lang="el-GR" dirty="0"/>
              <a:t>Φιαλίδια φυσιολογικού ορού, ξυλοκαΐνης (1%) και ηπαρίνης.</a:t>
            </a:r>
          </a:p>
          <a:p>
            <a:r>
              <a:rPr lang="el-GR" dirty="0"/>
              <a:t>Βελόνες 18, 22, 26 Gauge και σύριγγες των 10 και 20 ml.</a:t>
            </a:r>
          </a:p>
          <a:p>
            <a:r>
              <a:rPr lang="el-GR" dirty="0"/>
              <a:t>Γάζες, βελονοκάτοχο, ράμμα μετάξης 2/0, λαβίδα (χειρουργική, ανατομική), ψαλίδι και μαχαιρίδιο (συνήθως Νο 11).</a:t>
            </a:r>
          </a:p>
          <a:p>
            <a:r>
              <a:rPr lang="el-GR" dirty="0"/>
              <a:t>Ειδικά  ακινητοποιητικά υλικά.</a:t>
            </a:r>
          </a:p>
          <a:p>
            <a:r>
              <a:rPr lang="el-GR" dirty="0"/>
              <a:t>Ο προς τοποθέτηση καθετήρας με τον εξοπλισμό που τον ακολουθεί (σετ με όλα ή με μερικά από τα παραπάνω αναφερόμενα).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Φάρμακα στην π-ΚΑΡΠΑ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Αδρεναλίνη,</a:t>
            </a:r>
            <a:endParaRPr lang="el-GR" dirty="0"/>
          </a:p>
          <a:p>
            <a:r>
              <a:rPr lang="el-GR" dirty="0"/>
              <a:t>Αντιαρρυθμικά </a:t>
            </a:r>
            <a:r>
              <a:rPr lang="el-GR" dirty="0" smtClean="0"/>
              <a:t>φάρμακα,</a:t>
            </a:r>
            <a:endParaRPr lang="el-GR" dirty="0"/>
          </a:p>
          <a:p>
            <a:r>
              <a:rPr lang="el-GR" dirty="0" smtClean="0"/>
              <a:t>Μαγνήσιο,</a:t>
            </a:r>
            <a:endParaRPr lang="el-GR" dirty="0"/>
          </a:p>
          <a:p>
            <a:r>
              <a:rPr lang="el-GR" dirty="0" smtClean="0"/>
              <a:t>Διττανθρακικά.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Αντιμετώπιση δυνητικά αναστρέψιμων αιτίων καρδιακής ανακοπής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l-GR" dirty="0"/>
              <a:t>Χορήγηση 100% </a:t>
            </a:r>
            <a:r>
              <a:rPr lang="el-GR" dirty="0" smtClean="0"/>
              <a:t>οξυγόνου,</a:t>
            </a:r>
            <a:endParaRPr lang="el-GR" dirty="0"/>
          </a:p>
          <a:p>
            <a:r>
              <a:rPr lang="el-GR" dirty="0"/>
              <a:t>Επιβεβαίωση έκπτυξης θώρακα και αμφοτερόπλευρων </a:t>
            </a:r>
            <a:r>
              <a:rPr lang="el-GR" dirty="0" smtClean="0"/>
              <a:t>ήχων,</a:t>
            </a:r>
            <a:endParaRPr lang="el-GR" dirty="0"/>
          </a:p>
          <a:p>
            <a:r>
              <a:rPr lang="el-GR" dirty="0"/>
              <a:t>Καλή θέση </a:t>
            </a:r>
            <a:r>
              <a:rPr lang="el-GR" dirty="0" smtClean="0"/>
              <a:t>τραχειοσωλήνα,</a:t>
            </a:r>
            <a:endParaRPr lang="el-GR" dirty="0"/>
          </a:p>
          <a:p>
            <a:r>
              <a:rPr lang="el-GR" dirty="0"/>
              <a:t>Αντιμετώπιση shock (συνήθως αιμορραγικού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ΗΚΓφημα, ιστορικό για αναγνώριση ηλεκτρολυτικών </a:t>
            </a:r>
            <a:r>
              <a:rPr lang="el-GR" dirty="0" smtClean="0"/>
              <a:t>διαταραχών,</a:t>
            </a:r>
            <a:endParaRPr lang="el-GR" dirty="0"/>
          </a:p>
          <a:p>
            <a:r>
              <a:rPr lang="el-GR" dirty="0"/>
              <a:t>Χορήγηση χλωριούχου ασβεστίου (υπερκαλιαιμία, υπασβεστιαιμία, δηλητηρίαση από αποκλειστές διαύλων ασβεστίου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 smtClean="0"/>
              <a:t>Κατάλληλη </a:t>
            </a:r>
            <a:r>
              <a:rPr lang="el-GR" dirty="0"/>
              <a:t>Θερμομέτρηση-αναγνώριση </a:t>
            </a:r>
            <a:r>
              <a:rPr lang="el-GR" dirty="0" smtClean="0"/>
              <a:t>υποθερμίας.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Αντιμετώπιση δυνητικά αναστρέψιμων αιτίων καρδιακής ανακοπής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/>
              <a:t>Άμεση αντιμετώπιση πνευμοθώρακα (κλινική διάγνωση, βελόνα και σωλήνας παροχέτευσης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Δύσκολη αναγνώριση του καρδιακού επιπωματισμού (κατεύθυνση από ιστορικό πχ τραύματος και μη ανταπόκριση – περικαρδιοκέντηση ή θωρακοτομή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Αντίδοτα αν είναι δυνατή η γνώση δηλητηρίασης από συγκεκριμένη ουσία (συνήθως υποστηρικτική αγωγή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Επί υποψίας πνευμονικής εμβολής, </a:t>
            </a:r>
            <a:r>
              <a:rPr lang="el-GR" dirty="0" smtClean="0"/>
              <a:t>θρομβόλυση.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μετά την ανάνηψη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Αναπνοή,</a:t>
            </a:r>
            <a:endParaRPr lang="el-GR" dirty="0"/>
          </a:p>
          <a:p>
            <a:r>
              <a:rPr lang="el-GR" dirty="0" smtClean="0"/>
              <a:t>Κυκλοφορία,</a:t>
            </a:r>
            <a:endParaRPr lang="el-GR" dirty="0"/>
          </a:p>
          <a:p>
            <a:r>
              <a:rPr lang="el-GR" dirty="0"/>
              <a:t>Νευρική </a:t>
            </a:r>
            <a:r>
              <a:rPr lang="el-GR" dirty="0" smtClean="0"/>
              <a:t>λειτουργία,</a:t>
            </a:r>
            <a:endParaRPr lang="el-GR" dirty="0"/>
          </a:p>
          <a:p>
            <a:r>
              <a:rPr lang="el-GR" dirty="0" smtClean="0"/>
              <a:t>Μεταβολισμός,</a:t>
            </a:r>
            <a:endParaRPr lang="el-GR" dirty="0"/>
          </a:p>
          <a:p>
            <a:r>
              <a:rPr lang="el-GR" dirty="0" smtClean="0"/>
              <a:t>Πρόγνωση,</a:t>
            </a:r>
            <a:endParaRPr lang="el-GR" dirty="0"/>
          </a:p>
          <a:p>
            <a:r>
              <a:rPr lang="el-GR" dirty="0"/>
              <a:t>Προγνωστικοί </a:t>
            </a:r>
            <a:r>
              <a:rPr lang="el-GR" dirty="0" smtClean="0"/>
              <a:t>παράγοντες.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μετά την ανάνηψη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Υποστήριξη σε </a:t>
            </a:r>
            <a:r>
              <a:rPr lang="el-GR" dirty="0" smtClean="0"/>
              <a:t>ΜΕΘ.</a:t>
            </a:r>
            <a:endParaRPr lang="el-GR" dirty="0"/>
          </a:p>
          <a:p>
            <a:r>
              <a:rPr lang="el-GR" dirty="0"/>
              <a:t>45% εξέρχονται από τη ΜΕΘ και 30% από το </a:t>
            </a:r>
            <a:r>
              <a:rPr lang="el-GR" dirty="0" smtClean="0"/>
              <a:t>Νοσοκομείο.</a:t>
            </a:r>
            <a:endParaRPr lang="el-GR" dirty="0"/>
          </a:p>
          <a:p>
            <a:r>
              <a:rPr lang="el-GR" dirty="0"/>
              <a:t>Η φροντίδα αρχίζει στο σημείο ανάταξης της ανακοπής αλλά μετά τη σταθεροποίηση συνεχίζεται σε </a:t>
            </a:r>
            <a:r>
              <a:rPr lang="el-GR" dirty="0" smtClean="0"/>
              <a:t>ΜΕΘ.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Ασθενής με αιφνίδιο καρδιακό θάνατο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Ως αιφνίδιος καρδιακός θάνατος (ΑΚΘ) ορίζεται ο απροσδόκητος θάνατος, ο οποίος επέρχεται εντός 1ώρας από την έναρξη των καρδιακών συμπτωμάτων.</a:t>
            </a:r>
          </a:p>
          <a:p>
            <a:r>
              <a:rPr lang="el-GR" dirty="0"/>
              <a:t>Οφείλεται συνήθως σε κοιλιακή μαρμαρυγή και καρδιακή </a:t>
            </a:r>
            <a:r>
              <a:rPr lang="el-GR" dirty="0" smtClean="0"/>
              <a:t>ανακοπή.</a:t>
            </a:r>
            <a:endParaRPr lang="el-GR" dirty="0"/>
          </a:p>
          <a:p>
            <a:r>
              <a:rPr lang="el-GR" dirty="0"/>
              <a:t>Καρδιακή ανακοπή ονομάζεται η αιφνίδια κατάρρευση, απώλεια </a:t>
            </a:r>
            <a:r>
              <a:rPr lang="el-GR" dirty="0" smtClean="0"/>
              <a:t>συνείδησης </a:t>
            </a:r>
            <a:r>
              <a:rPr lang="el-GR" dirty="0"/>
              <a:t>και διακοπή της αποτελεσματικής κυκλοφορίας, η οποία προηγείται του βιολογικού </a:t>
            </a:r>
            <a:r>
              <a:rPr lang="el-GR" dirty="0" smtClean="0"/>
              <a:t>θανάτου.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μετά την ανάνηψη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Αναπνευστική υποστήριξη</a:t>
            </a:r>
          </a:p>
          <a:p>
            <a:r>
              <a:rPr lang="el-GR" dirty="0"/>
              <a:t>Ασθενείς με πλήρη επάνοδο εγκεφαλικής λειτουργίας : Οξυγόνο με </a:t>
            </a:r>
            <a:r>
              <a:rPr lang="el-GR" dirty="0" smtClean="0"/>
              <a:t>προσωπίδα.</a:t>
            </a:r>
            <a:endParaRPr lang="el-GR" dirty="0"/>
          </a:p>
          <a:p>
            <a:r>
              <a:rPr lang="el-GR" dirty="0"/>
              <a:t>Ασθενείς με κατεσταλμένη εγκεφαλική λειτουργίας : Ενδοτραχειακή </a:t>
            </a:r>
            <a:r>
              <a:rPr lang="el-GR" dirty="0" smtClean="0"/>
              <a:t>διασωλήνωση.</a:t>
            </a:r>
            <a:endParaRPr lang="el-GR" dirty="0"/>
          </a:p>
          <a:p>
            <a:r>
              <a:rPr lang="el-GR" dirty="0"/>
              <a:t>Στόχοι: Νορμοκαπνία, επαρκής </a:t>
            </a:r>
            <a:r>
              <a:rPr lang="el-GR" dirty="0" smtClean="0"/>
              <a:t>οξυγόνωση.</a:t>
            </a:r>
            <a:endParaRPr lang="el-GR" dirty="0"/>
          </a:p>
          <a:p>
            <a:r>
              <a:rPr lang="el-GR" dirty="0"/>
              <a:t>Γαστρική </a:t>
            </a:r>
            <a:r>
              <a:rPr lang="el-GR" dirty="0" smtClean="0"/>
              <a:t>κένωση.</a:t>
            </a:r>
            <a:endParaRPr lang="el-GR" dirty="0"/>
          </a:p>
          <a:p>
            <a:r>
              <a:rPr lang="el-GR" dirty="0" smtClean="0"/>
              <a:t>Καταστολή.</a:t>
            </a:r>
            <a:endParaRPr lang="el-GR" dirty="0"/>
          </a:p>
          <a:p>
            <a:r>
              <a:rPr lang="el-GR" dirty="0"/>
              <a:t>Ακτινογραφία </a:t>
            </a:r>
            <a:r>
              <a:rPr lang="el-GR" dirty="0" smtClean="0"/>
              <a:t>θώρακα.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μετά την ανάνηψη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Καρδιαγγειακή υποστήριξη</a:t>
            </a:r>
          </a:p>
          <a:p>
            <a:r>
              <a:rPr lang="el-GR" dirty="0"/>
              <a:t>Θρομβόλυση – </a:t>
            </a:r>
            <a:r>
              <a:rPr lang="el-GR" dirty="0" smtClean="0"/>
              <a:t>Αγγειοπλαστική.</a:t>
            </a:r>
            <a:endParaRPr lang="el-GR" dirty="0"/>
          </a:p>
          <a:p>
            <a:r>
              <a:rPr lang="el-GR" dirty="0"/>
              <a:t>Αιμοδυναμική αστάθεια (διαρκεί 24-48 h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ΑΠ στα συνήθη επίπεδα του </a:t>
            </a:r>
            <a:r>
              <a:rPr lang="el-GR" dirty="0" smtClean="0"/>
              <a:t>ασθενή.</a:t>
            </a:r>
            <a:endParaRPr lang="el-GR" dirty="0"/>
          </a:p>
          <a:p>
            <a:r>
              <a:rPr lang="el-GR" dirty="0"/>
              <a:t>Αρτηριακή </a:t>
            </a:r>
            <a:r>
              <a:rPr lang="el-GR" dirty="0" smtClean="0"/>
              <a:t>γραμμή.</a:t>
            </a:r>
            <a:endParaRPr lang="el-GR" dirty="0"/>
          </a:p>
          <a:p>
            <a:r>
              <a:rPr lang="el-GR" dirty="0"/>
              <a:t>Υπερκαλιαιμία &gt; Υποκαλιαιμία &gt; Αρρυθμίες</a:t>
            </a:r>
            <a:br>
              <a:rPr lang="el-GR" dirty="0"/>
            </a:br>
            <a:r>
              <a:rPr lang="el-GR" dirty="0"/>
              <a:t>Στόχος : Κ+ ορού 4-4,5 </a:t>
            </a:r>
            <a:r>
              <a:rPr lang="el-GR" dirty="0" smtClean="0"/>
              <a:t>mmol/L.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μετά την ανάνηψη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Εγκεφαλική υποστήριξη</a:t>
            </a:r>
          </a:p>
          <a:p>
            <a:r>
              <a:rPr lang="el-GR" dirty="0"/>
              <a:t>Αρχική υπεραιμία &gt; υποάρδευση σε 15΄-30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Απώλεια αυτορρύθμισης – εξάρτηση από </a:t>
            </a:r>
            <a:r>
              <a:rPr lang="el-GR" dirty="0" smtClean="0"/>
              <a:t>ΜΑΠ.</a:t>
            </a:r>
            <a:endParaRPr lang="el-GR" dirty="0"/>
          </a:p>
          <a:p>
            <a:r>
              <a:rPr lang="el-GR" dirty="0"/>
              <a:t>Διατήρηση ΜΑΠ στα συνήθη επίπεδα του </a:t>
            </a:r>
            <a:r>
              <a:rPr lang="el-GR" dirty="0" smtClean="0"/>
              <a:t>ασθενή.</a:t>
            </a:r>
            <a:endParaRPr lang="el-GR" dirty="0"/>
          </a:p>
          <a:p>
            <a:r>
              <a:rPr lang="el-GR" dirty="0"/>
              <a:t>Η καταστολή και ο μηχανικός αερισμός αποτελούν συνάρτηση της υποθερμίας, της ανάγκης νευρολογικής εκτίμησης και της εμφάνισης </a:t>
            </a:r>
            <a:r>
              <a:rPr lang="el-GR" dirty="0" smtClean="0"/>
              <a:t>πνευμονίας.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Φροντίδα μετά την ανάνηψη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Εγκεφαλική υποστήριξη</a:t>
            </a:r>
          </a:p>
          <a:p>
            <a:r>
              <a:rPr lang="el-GR" dirty="0"/>
              <a:t>5-15% επιληψία ή μυοκλωνίες (40% στους κωματώδεις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Η επιληψία αυξάνει τον εγκεφαλικό μεταβολισμό κατά 40</a:t>
            </a:r>
            <a:r>
              <a:rPr lang="el-GR" dirty="0" smtClean="0"/>
              <a:t>%.</a:t>
            </a:r>
            <a:endParaRPr lang="el-GR" dirty="0"/>
          </a:p>
          <a:p>
            <a:r>
              <a:rPr lang="el-GR" dirty="0"/>
              <a:t>Βενζοδιαζεπίνες, φενυτοϊνη, προποφόλη ή </a:t>
            </a:r>
            <a:r>
              <a:rPr lang="el-GR" dirty="0" smtClean="0"/>
              <a:t>βαρβιτουρικά.</a:t>
            </a:r>
            <a:endParaRPr lang="el-GR" dirty="0"/>
          </a:p>
          <a:p>
            <a:r>
              <a:rPr lang="el-GR" dirty="0"/>
              <a:t>Status epilepticus και status myoclonus συνοδεύονται από κακή </a:t>
            </a:r>
            <a:r>
              <a:rPr lang="el-GR" dirty="0" smtClean="0"/>
              <a:t>πρόγνωση.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Princilla  Lemone, Karen Burke,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τομ. 3, Ιατρ. Εκδ. Δ. Λαγός,  Αθήνα </a:t>
            </a:r>
            <a:r>
              <a:rPr lang="el-GR" dirty="0" smtClean="0"/>
              <a:t>2004.</a:t>
            </a:r>
            <a:endParaRPr lang="el-GR" dirty="0"/>
          </a:p>
          <a:p>
            <a:r>
              <a:rPr lang="en-US" dirty="0"/>
              <a:t>Susan C. Dewit.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τ.1,  Ιατρ. Εκδ. Π.Χ.Πασχαλίδης,  Αθήνα </a:t>
            </a:r>
            <a:r>
              <a:rPr lang="el-GR" dirty="0" smtClean="0"/>
              <a:t>2009.</a:t>
            </a:r>
            <a:endParaRPr lang="el-GR" dirty="0"/>
          </a:p>
          <a:p>
            <a:r>
              <a:rPr lang="el-GR" dirty="0"/>
              <a:t>Ά.Σαχίνη-Καρδάση, Μ.Πάνου,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τ.2, Ιατρ. Εκδ. Βήτα,  Αθήνα </a:t>
            </a:r>
            <a:r>
              <a:rPr lang="el-GR" dirty="0" smtClean="0"/>
              <a:t>2002.</a:t>
            </a:r>
            <a:endParaRPr lang="el-GR" dirty="0"/>
          </a:p>
          <a:p>
            <a:r>
              <a:rPr lang="en-US" dirty="0"/>
              <a:t>S.B.Ulrich, S.W.Canale, S.A.Wendell,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Σχεδιασμός Νοσηλευτικής Φροντίδας, 3η </a:t>
            </a:r>
            <a:r>
              <a:rPr lang="el-GR" dirty="0" smtClean="0"/>
              <a:t>έκδοση, </a:t>
            </a:r>
            <a:r>
              <a:rPr lang="el-GR" dirty="0"/>
              <a:t>Εκδ. Δ. Λαγός,  Αθήνα </a:t>
            </a:r>
            <a:r>
              <a:rPr lang="el-GR" dirty="0" smtClean="0"/>
              <a:t>1997.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Νοσηλευτική </a:t>
            </a:r>
            <a:r>
              <a:rPr lang="el-GR" sz="2000" dirty="0" smtClean="0"/>
              <a:t>ΙΙ (Θ). </a:t>
            </a:r>
            <a:r>
              <a:rPr lang="el-GR" sz="2000" dirty="0" smtClean="0"/>
              <a:t>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Αιφνίδιος Καρδιακός Θάνατος».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7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Επιλεγμένα αίτια αιφνίδιου καρδιακού θανάτου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Καρδιακά αίτια</a:t>
            </a:r>
          </a:p>
          <a:p>
            <a:r>
              <a:rPr lang="el-GR" dirty="0" smtClean="0"/>
              <a:t>Στεφανιαία νόσος,</a:t>
            </a:r>
            <a:endParaRPr lang="el-GR" dirty="0"/>
          </a:p>
          <a:p>
            <a:r>
              <a:rPr lang="el-GR" dirty="0"/>
              <a:t>Επαναιμάτωση μετά από </a:t>
            </a:r>
            <a:r>
              <a:rPr lang="el-GR" dirty="0" smtClean="0"/>
              <a:t>ισχαιμία,</a:t>
            </a:r>
            <a:endParaRPr lang="el-GR" dirty="0"/>
          </a:p>
          <a:p>
            <a:r>
              <a:rPr lang="el-GR" dirty="0"/>
              <a:t>Υπερτροφία του </a:t>
            </a:r>
            <a:r>
              <a:rPr lang="el-GR" dirty="0" smtClean="0"/>
              <a:t>μυοκαρδίου,</a:t>
            </a:r>
            <a:endParaRPr lang="el-GR" dirty="0"/>
          </a:p>
          <a:p>
            <a:r>
              <a:rPr lang="el-GR" dirty="0" smtClean="0"/>
              <a:t>Μυοκαρδιοπάθεια,</a:t>
            </a:r>
            <a:endParaRPr lang="el-GR" dirty="0"/>
          </a:p>
          <a:p>
            <a:r>
              <a:rPr lang="el-GR" dirty="0"/>
              <a:t>Φλεγμονώδεις νόσοι του </a:t>
            </a:r>
            <a:r>
              <a:rPr lang="el-GR" dirty="0" smtClean="0"/>
              <a:t>μυοκαρδίου,</a:t>
            </a:r>
            <a:endParaRPr lang="el-GR" dirty="0"/>
          </a:p>
          <a:p>
            <a:r>
              <a:rPr lang="el-GR" dirty="0" smtClean="0"/>
              <a:t>Βαλβιδοπάθειες,</a:t>
            </a:r>
            <a:endParaRPr lang="el-GR" dirty="0"/>
          </a:p>
          <a:p>
            <a:r>
              <a:rPr lang="el-GR" dirty="0"/>
              <a:t>Πρωτοπαθείς διαταραχές του ερεθισματαγωγού συστήματος της </a:t>
            </a:r>
            <a:r>
              <a:rPr lang="el-GR" dirty="0" smtClean="0"/>
              <a:t>καρδιάς,</a:t>
            </a:r>
            <a:endParaRPr lang="el-GR" dirty="0"/>
          </a:p>
          <a:p>
            <a:r>
              <a:rPr lang="el-GR" dirty="0"/>
              <a:t>Διαχωριστικό ή ραγέν αορτικό ή κοιλιακό </a:t>
            </a:r>
            <a:r>
              <a:rPr lang="el-GR" dirty="0" smtClean="0"/>
              <a:t>ανεύρυσμα,</a:t>
            </a:r>
            <a:endParaRPr lang="el-GR" dirty="0"/>
          </a:p>
          <a:p>
            <a:r>
              <a:rPr lang="el-GR" dirty="0"/>
              <a:t>Τοξική δράση καρδιακών </a:t>
            </a:r>
            <a:r>
              <a:rPr lang="el-GR" dirty="0" smtClean="0"/>
              <a:t>φαρμάκων.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791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Επιλεγμένα αίτια αιφνίδιου καρδιακού θανάτου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Εξωκαρδιακά αίτια</a:t>
            </a:r>
          </a:p>
          <a:p>
            <a:r>
              <a:rPr lang="el-GR" dirty="0" smtClean="0"/>
              <a:t>Πνευμονική εμβολή.</a:t>
            </a:r>
            <a:endParaRPr lang="el-GR" dirty="0"/>
          </a:p>
          <a:p>
            <a:r>
              <a:rPr lang="el-GR" dirty="0"/>
              <a:t>Εγκεφαλική </a:t>
            </a:r>
            <a:r>
              <a:rPr lang="el-GR" dirty="0" smtClean="0"/>
              <a:t>αιμορραγία.</a:t>
            </a:r>
            <a:endParaRPr lang="el-GR" dirty="0"/>
          </a:p>
          <a:p>
            <a:r>
              <a:rPr lang="el-GR" dirty="0"/>
              <a:t>Δυσλειτουργία του αυτόνομου </a:t>
            </a:r>
            <a:r>
              <a:rPr lang="el-GR" dirty="0" smtClean="0"/>
              <a:t>συστήματος.</a:t>
            </a:r>
            <a:endParaRPr lang="el-GR" dirty="0"/>
          </a:p>
          <a:p>
            <a:r>
              <a:rPr lang="el-GR" dirty="0" smtClean="0"/>
              <a:t>Πνιγμονή.</a:t>
            </a:r>
            <a:endParaRPr lang="el-GR" dirty="0"/>
          </a:p>
          <a:p>
            <a:r>
              <a:rPr lang="el-GR" dirty="0" smtClean="0"/>
              <a:t>Ηλεκτροπληξία.</a:t>
            </a:r>
            <a:endParaRPr lang="el-GR" dirty="0"/>
          </a:p>
          <a:p>
            <a:r>
              <a:rPr lang="el-GR" dirty="0"/>
              <a:t>Διαταραχές των ηλεκτρολυτών και της οξεοβασικής </a:t>
            </a:r>
            <a:r>
              <a:rPr lang="el-GR" dirty="0" smtClean="0"/>
              <a:t>ισορροπίας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Αρχές επείγουσας καρδιακής φροντίδας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Νοσηλευτική φροντίδα</a:t>
            </a:r>
          </a:p>
          <a:p>
            <a:r>
              <a:rPr lang="el-GR" dirty="0"/>
              <a:t>Άμεση αναγνώριση σημείων συμπτωμάτων καρδιακής </a:t>
            </a:r>
            <a:r>
              <a:rPr lang="el-GR" dirty="0" smtClean="0"/>
              <a:t>κάμψης,</a:t>
            </a:r>
            <a:endParaRPr lang="el-GR" dirty="0"/>
          </a:p>
          <a:p>
            <a:r>
              <a:rPr lang="el-GR" dirty="0"/>
              <a:t>Ανακοινώστε στα μεγάφωνα τον κωδικό της ανακοπής ή τηλεφωνείστε στο </a:t>
            </a:r>
            <a:r>
              <a:rPr lang="el-GR" dirty="0" smtClean="0"/>
              <a:t>166,</a:t>
            </a:r>
            <a:endParaRPr lang="el-GR" dirty="0"/>
          </a:p>
          <a:p>
            <a:r>
              <a:rPr lang="el-GR" dirty="0"/>
              <a:t>Εφαρμόστε μέτρα βασικής υποστήριξης της </a:t>
            </a:r>
            <a:r>
              <a:rPr lang="el-GR" dirty="0" smtClean="0"/>
              <a:t>ζωής,</a:t>
            </a:r>
            <a:endParaRPr lang="el-GR" dirty="0"/>
          </a:p>
          <a:p>
            <a:r>
              <a:rPr lang="el-GR" dirty="0"/>
              <a:t>Αξιολογείστε συνεχώς την αποτελεσματικότητα των παρεμβάσεών </a:t>
            </a:r>
            <a:r>
              <a:rPr lang="el-GR" dirty="0" smtClean="0"/>
              <a:t>σας,</a:t>
            </a:r>
            <a:endParaRPr lang="el-GR" dirty="0"/>
          </a:p>
          <a:p>
            <a:r>
              <a:rPr lang="el-GR" dirty="0"/>
              <a:t>Απινιδώστε τον ασθενή με άσφυγμη ΚΤ ή μαρμαρυγή το ταχύτερο </a:t>
            </a:r>
            <a:r>
              <a:rPr lang="el-GR" dirty="0" smtClean="0"/>
              <a:t>δυνατόν,</a:t>
            </a:r>
            <a:endParaRPr lang="el-GR" dirty="0"/>
          </a:p>
          <a:p>
            <a:r>
              <a:rPr lang="el-GR" dirty="0"/>
              <a:t>Αρχίστε έγκαιρα την εφαρμογή των πρωτοκόλλων </a:t>
            </a:r>
            <a:r>
              <a:rPr lang="el-GR" dirty="0" smtClean="0"/>
              <a:t>ALS.</a:t>
            </a:r>
            <a:endParaRPr lang="el-GR" dirty="0"/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διαγνώσεις σε ΑΚΘ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Αναποτελεσματική ιστική αιμάτωση: εγκεφαλική, σχετιζόμενη με ελαττωμένη καρδιακή </a:t>
            </a:r>
            <a:r>
              <a:rPr lang="el-GR" dirty="0" smtClean="0"/>
              <a:t>παροχή.</a:t>
            </a:r>
            <a:endParaRPr lang="el-GR" dirty="0"/>
          </a:p>
          <a:p>
            <a:r>
              <a:rPr lang="el-GR" dirty="0"/>
              <a:t>Διαταραχή της αυτόματης αναπνοής σχετιζόμενη με την καρδιακή </a:t>
            </a:r>
            <a:r>
              <a:rPr lang="el-GR" dirty="0" smtClean="0"/>
              <a:t>ανακοπή.</a:t>
            </a:r>
            <a:endParaRPr lang="el-GR" dirty="0"/>
          </a:p>
          <a:p>
            <a:r>
              <a:rPr lang="el-GR" dirty="0"/>
              <a:t>Ψυχική διαταραχή σχετιζόμενη με τον ανεξήγητο αιφνίδιο καρδιακό </a:t>
            </a:r>
            <a:r>
              <a:rPr lang="el-GR" dirty="0" smtClean="0"/>
              <a:t>θάνατο.</a:t>
            </a:r>
            <a:endParaRPr lang="el-GR" dirty="0"/>
          </a:p>
          <a:p>
            <a:r>
              <a:rPr lang="el-GR" dirty="0"/>
              <a:t>Διαταραχή των νοητικών λειτουργιών σχετιζόμενη με τη διαταραχή της εγκεφαλικής </a:t>
            </a:r>
            <a:r>
              <a:rPr lang="el-GR" dirty="0" smtClean="0"/>
              <a:t>κυκλοφορίας.</a:t>
            </a:r>
            <a:endParaRPr lang="el-GR" dirty="0"/>
          </a:p>
          <a:p>
            <a:r>
              <a:rPr lang="el-GR" dirty="0"/>
              <a:t>Φόβος για τον κίνδυνο μελλοντικών επεισοδίων καρδιακού αιφνίδιου </a:t>
            </a:r>
            <a:r>
              <a:rPr lang="el-GR" dirty="0" smtClean="0"/>
              <a:t>θανάτου.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2160" y="1556792"/>
            <a:ext cx="9011840" cy="2664296"/>
          </a:xfrm>
        </p:spPr>
        <p:txBody>
          <a:bodyPr>
            <a:normAutofit/>
          </a:bodyPr>
          <a:lstStyle/>
          <a:p>
            <a:r>
              <a:rPr lang="el-GR" dirty="0"/>
              <a:t>Προχωρημένη </a:t>
            </a:r>
            <a:r>
              <a:rPr lang="el-GR" dirty="0" smtClean="0"/>
              <a:t>Καρδιοπνευμονική </a:t>
            </a:r>
            <a:r>
              <a:rPr lang="el-GR" dirty="0"/>
              <a:t>Αναζωογόνηση – Αλγόριθμοι – Φροντίδα μετά την Αναζωογόνηση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ABC </a:t>
            </a:r>
            <a:r>
              <a:rPr lang="el-GR" dirty="0"/>
              <a:t>της ΚΑΡΠΑ;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  	 	</a:t>
            </a:r>
            <a:r>
              <a:rPr lang="en-US" dirty="0"/>
              <a:t>Airway 		</a:t>
            </a:r>
            <a:r>
              <a:rPr lang="el-GR" dirty="0"/>
              <a:t>Αεραγωγός</a:t>
            </a:r>
          </a:p>
          <a:p>
            <a:r>
              <a:rPr lang="el-GR" dirty="0"/>
              <a:t>Β   		</a:t>
            </a:r>
            <a:r>
              <a:rPr lang="en-US" dirty="0"/>
              <a:t>Breathing		</a:t>
            </a:r>
            <a:r>
              <a:rPr lang="el-GR" dirty="0"/>
              <a:t>Αναπνοή</a:t>
            </a:r>
          </a:p>
          <a:p>
            <a:r>
              <a:rPr lang="en-US" dirty="0"/>
              <a:t>C 	 	Circulation		</a:t>
            </a:r>
            <a:r>
              <a:rPr lang="el-GR" dirty="0"/>
              <a:t>Κυκλοφορία</a:t>
            </a:r>
          </a:p>
          <a:p>
            <a:pPr>
              <a:buNone/>
            </a:pPr>
            <a:r>
              <a:rPr lang="el-GR" b="1" dirty="0">
                <a:solidFill>
                  <a:srgbClr val="004A82"/>
                </a:solidFill>
              </a:rPr>
              <a:t>ΠΚΑΡΠΑ</a:t>
            </a: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D	Drugs +		</a:t>
            </a:r>
            <a:r>
              <a:rPr lang="el-GR" b="1" dirty="0" smtClean="0">
                <a:solidFill>
                  <a:srgbClr val="004A82"/>
                </a:solidFill>
              </a:rPr>
              <a:t>              Φάρμακα </a:t>
            </a:r>
            <a:r>
              <a:rPr lang="el-GR" b="1" dirty="0">
                <a:solidFill>
                  <a:srgbClr val="004A82"/>
                </a:solidFill>
              </a:rPr>
              <a:t>κλπ	</a:t>
            </a: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E	</a:t>
            </a:r>
            <a:r>
              <a:rPr lang="el-GR" b="1" dirty="0" smtClean="0">
                <a:solidFill>
                  <a:srgbClr val="004A82"/>
                </a:solidFill>
              </a:rPr>
              <a:t>               </a:t>
            </a:r>
            <a:r>
              <a:rPr lang="en-US" b="1" dirty="0" smtClean="0">
                <a:solidFill>
                  <a:srgbClr val="004A82"/>
                </a:solidFill>
              </a:rPr>
              <a:t>E.K.G</a:t>
            </a:r>
            <a:r>
              <a:rPr lang="en-US" b="1" dirty="0">
                <a:solidFill>
                  <a:srgbClr val="004A82"/>
                </a:solidFill>
              </a:rPr>
              <a:t>			</a:t>
            </a:r>
            <a:r>
              <a:rPr lang="el-GR" b="1" dirty="0" smtClean="0">
                <a:solidFill>
                  <a:srgbClr val="004A82"/>
                </a:solidFill>
              </a:rPr>
              <a:t>Καρδιογράφημα</a:t>
            </a:r>
            <a:endParaRPr lang="el-GR" b="1" dirty="0">
              <a:solidFill>
                <a:srgbClr val="004A82"/>
              </a:solidFill>
            </a:endParaRP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F		Fibrillation		</a:t>
            </a:r>
            <a:r>
              <a:rPr lang="el-GR" b="1" dirty="0">
                <a:solidFill>
                  <a:srgbClr val="004A82"/>
                </a:solidFill>
              </a:rPr>
              <a:t>Θεραπεία μαρμαρυγής</a:t>
            </a: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G	Gauging		</a:t>
            </a:r>
            <a:r>
              <a:rPr lang="el-GR" b="1" dirty="0">
                <a:solidFill>
                  <a:srgbClr val="004A82"/>
                </a:solidFill>
              </a:rPr>
              <a:t>Εκτίμηση των αιτίων κλπ</a:t>
            </a: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H	Human mentation	«</a:t>
            </a:r>
            <a:r>
              <a:rPr lang="el-GR" b="1" dirty="0">
                <a:solidFill>
                  <a:srgbClr val="004A82"/>
                </a:solidFill>
              </a:rPr>
              <a:t>Έμεινε εγκέφαλος;;»</a:t>
            </a:r>
          </a:p>
          <a:p>
            <a:pPr lvl="1"/>
            <a:r>
              <a:rPr lang="en-US" b="1" dirty="0">
                <a:solidFill>
                  <a:srgbClr val="004A82"/>
                </a:solidFill>
              </a:rPr>
              <a:t>I		Intensive Care 	</a:t>
            </a:r>
            <a:r>
              <a:rPr lang="el-GR" b="1" dirty="0" smtClean="0">
                <a:solidFill>
                  <a:srgbClr val="004A82"/>
                </a:solidFill>
              </a:rPr>
              <a:t>                ΜΕΘ</a:t>
            </a:r>
            <a:endParaRPr lang="el-GR" b="1" dirty="0">
              <a:solidFill>
                <a:srgbClr val="004A82"/>
              </a:solidFill>
            </a:endParaRPr>
          </a:p>
          <a:p>
            <a:pPr lvl="1"/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l-GR" dirty="0" smtClean="0"/>
              <a:t>αρδιοΠνευμονική </a:t>
            </a:r>
            <a:r>
              <a:rPr lang="el-GR" dirty="0"/>
              <a:t>Αναζωογόνηση- Π.</a:t>
            </a:r>
            <a:r>
              <a:rPr lang="en-US" dirty="0"/>
              <a:t>KA</a:t>
            </a:r>
            <a:r>
              <a:rPr lang="el-GR" dirty="0"/>
              <a:t>Ρ.Π.</a:t>
            </a:r>
            <a:r>
              <a:rPr lang="en-US" dirty="0"/>
              <a:t>A </a:t>
            </a:r>
            <a:br>
              <a:rPr lang="en-US" dirty="0"/>
            </a:br>
            <a:r>
              <a:rPr lang="en-US" dirty="0"/>
              <a:t>Advanced Cardiac Life Support - </a:t>
            </a:r>
            <a:r>
              <a:rPr lang="el-GR" dirty="0"/>
              <a:t>Α</a:t>
            </a:r>
            <a:r>
              <a:rPr lang="en-US" dirty="0"/>
              <a:t>LS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Π-KΑΡΠΑ σημαίνει:</a:t>
            </a:r>
          </a:p>
          <a:p>
            <a:pPr lvl="1"/>
            <a:r>
              <a:rPr lang="el-GR" dirty="0"/>
              <a:t>Υποστήριξη αναπνοής (τεχνητοί αεραγωγοί-Ο2- υποστήριξη της αναπνοής με μηχανικά μέσα).</a:t>
            </a:r>
          </a:p>
          <a:p>
            <a:pPr lvl="1"/>
            <a:r>
              <a:rPr lang="el-GR" dirty="0"/>
              <a:t>Υποστήριξη κυκλοφορικού (απινιδισμός-φλεβοκαθετήρες-φάρμακα-ΗKΓραφική παρακολούθηση-προσωρινός βηματοδότης).</a:t>
            </a:r>
          </a:p>
          <a:p>
            <a:r>
              <a:rPr lang="el-GR" dirty="0"/>
              <a:t>Ο απινιδισμός είναι υψίστης σημασίας.</a:t>
            </a:r>
          </a:p>
          <a:p>
            <a:r>
              <a:rPr lang="el-GR" dirty="0"/>
              <a:t>Π-KΑΡΠΑ κάνουν αυτοί που γνωρίζουν πώς γίνεται.</a:t>
            </a:r>
          </a:p>
          <a:p>
            <a:r>
              <a:rPr lang="el-GR" dirty="0"/>
              <a:t>Γίνεται μόνο στο νοσοκομείο ή σε ασθενοφόρο από εκπαιδευμένο προσωπικό.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61</TotalTime>
  <Words>1648</Words>
  <Application>Microsoft Office PowerPoint</Application>
  <PresentationFormat>Προβολή στην οθόνη (4:3)</PresentationFormat>
  <Paragraphs>245</Paragraphs>
  <Slides>31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template</vt:lpstr>
      <vt:lpstr>OC_template_updated</vt:lpstr>
      <vt:lpstr>1_OC_template_updated</vt:lpstr>
      <vt:lpstr>Παθολογική Νοσηλευτική ΙΙ (Θ)</vt:lpstr>
      <vt:lpstr>Ασθενής με αιφνίδιο καρδιακό θάνατο</vt:lpstr>
      <vt:lpstr>Επιλεγμένα αίτια αιφνίδιου καρδιακού θανάτου (1 από 2)</vt:lpstr>
      <vt:lpstr>Επιλεγμένα αίτια αιφνίδιου καρδιακού θανάτου (2 από 2)</vt:lpstr>
      <vt:lpstr>Αρχές επείγουσας καρδιακής φροντίδας </vt:lpstr>
      <vt:lpstr>Νοσηλευτικές διαγνώσεις σε ΑΚΘ</vt:lpstr>
      <vt:lpstr>Προχωρημένη Καρδιοπνευμονική Αναζωογόνηση – Αλγόριθμοι – Φροντίδα μετά την Αναζωογόνηση </vt:lpstr>
      <vt:lpstr>Το ABC της ΚΑΡΠΑ;</vt:lpstr>
      <vt:lpstr>KαρδιοΠνευμονική Αναζωογόνηση- Π.KAΡ.Π.A  Advanced Cardiac Life Support - ΑLS</vt:lpstr>
      <vt:lpstr>Απαραίτητα υλικά για την ενδοτραχειακή διασωλήνωση</vt:lpstr>
      <vt:lpstr>Καρδιακή ανακοπή (1 από 2)</vt:lpstr>
      <vt:lpstr>Καρδιακή ανακοπή (2 από 2)</vt:lpstr>
      <vt:lpstr>Οδοί χορήγησης φαρμάκων</vt:lpstr>
      <vt:lpstr>Απαραίτητος εξοπλισμός για κεντρικό φλεβικό καθετηριασμό</vt:lpstr>
      <vt:lpstr>Φάρμακα στην π-ΚΑΡΠΑ</vt:lpstr>
      <vt:lpstr>Αντιμετώπιση δυνητικά αναστρέψιμων αιτίων καρδιακής ανακοπής (1 από 2)</vt:lpstr>
      <vt:lpstr>Αντιμετώπιση δυνητικά αναστρέψιμων αιτίων καρδιακής ανακοπής (2 από 2)</vt:lpstr>
      <vt:lpstr>Φροντίδα μετά την ανάνηψη (1 από 6)</vt:lpstr>
      <vt:lpstr>Φροντίδα μετά την ανάνηψη (2 από 6)</vt:lpstr>
      <vt:lpstr>Φροντίδα μετά την ανάνηψη (3 από 6)</vt:lpstr>
      <vt:lpstr>Φροντίδα μετά την ανάνηψη (4 από 6)</vt:lpstr>
      <vt:lpstr>Φροντίδα μετά την ανάνηψη (5 από 6)</vt:lpstr>
      <vt:lpstr>Φροντίδα μετά την ανάνηψη (6 από 6)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10</cp:revision>
  <dcterms:created xsi:type="dcterms:W3CDTF">2014-10-20T10:57:50Z</dcterms:created>
  <dcterms:modified xsi:type="dcterms:W3CDTF">2015-04-07T12:58:05Z</dcterms:modified>
</cp:coreProperties>
</file>