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7"/>
  </p:notesMasterIdLst>
  <p:handoutMasterIdLst>
    <p:handoutMasterId r:id="rId38"/>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57" r:id="rId30"/>
    <p:sldId id="262" r:id="rId31"/>
    <p:sldId id="264" r:id="rId32"/>
    <p:sldId id="293" r:id="rId33"/>
    <p:sldId id="294" r:id="rId34"/>
    <p:sldId id="266"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93" d="100"/>
          <a:sy n="93" d="100"/>
        </p:scale>
        <p:origin x="-21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85781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8785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41887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54290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64185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65499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03910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47427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567401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13907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19696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45072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8882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16880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pixabay.com/en/man-male-person-suit-business-man-163693/" TargetMode="External"/><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hyperlink" Target="http://pixabay.com/en/users/Ka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Ballerina_logo.pn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J.ii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boreme.com/posting.php?id=23523#.VDvOCRaXgh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openclipart.org/detail/8961/woman-nurse-by-gerald_g-8961" TargetMode="External"/><Relationship Id="rId7" Type="http://schemas.openxmlformats.org/officeDocument/2006/relationships/hyperlink" Target="https://openclipart.org/user-detail/MoSelf"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hyperlink" Target="https://openclipart.org/detail/27903/doctor-by-moself-27903" TargetMode="External"/><Relationship Id="rId5" Type="http://schemas.openxmlformats.org/officeDocument/2006/relationships/image" Target="../media/image15.png"/><Relationship Id="rId4" Type="http://schemas.openxmlformats.org/officeDocument/2006/relationships/hyperlink" Target="https://openclipart.org/user-detail/Gerald_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unt.unice.fr/uoh/learn_teach_FL/affiche_theorie.php?id_theoricien=52&amp;lang=eng&amp;id_theorie=3&amp;id_categorie=3" TargetMode="External"/><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hyperlink" Target="http://creativecommons.org/licenses/by-nc-sa/3.0/" TargetMode="External"/><Relationship Id="rId4" Type="http://schemas.openxmlformats.org/officeDocument/2006/relationships/hyperlink" Target="http://unt.unice.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l.wikipedia.org/wiki/Caster_Semenya#mediaviewer/File:Caster_Semenya_London_2012.jpg" TargetMode="External"/><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hyperlink" Target="http://creativecommons.org/licenses/by-sa/2.0/" TargetMode="External"/><Relationship Id="rId4" Type="http://schemas.openxmlformats.org/officeDocument/2006/relationships/hyperlink" Target="http://commons.wikimedia.org/wiki/User:Citizen5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uwb2ms.blogspot.gr/"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s://openclipart.org/user-detail/cprostire" TargetMode="External"/><Relationship Id="rId3" Type="http://schemas.openxmlformats.org/officeDocument/2006/relationships/hyperlink" Target="http://clipartcotttage.deviantart.com/art/Rag-Doll-PNG-436972405" TargetMode="External"/><Relationship Id="rId7" Type="http://schemas.openxmlformats.org/officeDocument/2006/relationships/hyperlink" Target="https://openclipart.org/detail/154819/truck-by-cprostire" TargetMode="Externa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creativecommons.org/licenses/by/3.0/" TargetMode="External"/><Relationship Id="rId4" Type="http://schemas.openxmlformats.org/officeDocument/2006/relationships/hyperlink" Target="http://unt.unice.f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s://www.flickr.com/photos/bradruggles/5428960535/" TargetMode="External"/><Relationship Id="rId7" Type="http://schemas.openxmlformats.org/officeDocument/2006/relationships/hyperlink" Target="https://creativecommons.org/licenses/by/2.0/" TargetMode="External"/><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hyperlink" Target="https://www.flickr.com/photos/gracewong/159156835/" TargetMode="External"/><Relationship Id="rId5" Type="http://schemas.openxmlformats.org/officeDocument/2006/relationships/image" Target="../media/image21.jpeg"/><Relationship Id="rId4" Type="http://schemas.openxmlformats.org/officeDocument/2006/relationships/hyperlink" Target="https://creativecommons.org/licenses/by-nc-sa/2.0/" TargetMode="External"/><Relationship Id="rId9" Type="http://schemas.openxmlformats.org/officeDocument/2006/relationships/hyperlink" Target="https://www.flickr.com/photos/juhansonin/817901715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thicsinpr.wikispaces.com/Kohlberg,+Lawrence" TargetMode="External"/><Relationship Id="rId2" Type="http://schemas.openxmlformats.org/officeDocument/2006/relationships/image" Target="../media/image23.jp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unt.unice.fr/" TargetMode="External"/><Relationship Id="rId4" Type="http://schemas.openxmlformats.org/officeDocument/2006/relationships/hyperlink" Target="http://clipartcotttage.deviantart.com/art/Rag-Doll-PNG-43697240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Developmental_homeostasis#mediaviewer/File:Attracive-faces-symmetry.jpg" TargetMode="External"/><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hyperlink" Target="http://creativecommons.org/licenses/by-sa/2.0/" TargetMode="External"/><Relationship Id="rId4" Type="http://schemas.openxmlformats.org/officeDocument/2006/relationships/hyperlink" Target="http://commons.wikimedia.org/w/index.php?title=User:Redamp19&amp;action=edit&amp;redlink=1"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geekshots/2233425566/in/set-72157603829983411" TargetMode="External"/><Relationship Id="rId7" Type="http://schemas.openxmlformats.org/officeDocument/2006/relationships/hyperlink" Target="http://creativecommons.org/licenses/by-nc-nd/2.5/"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http://www.skeezixthecat.com/scratchingpost/2007_05_01_archive.html" TargetMode="External"/><Relationship Id="rId5" Type="http://schemas.openxmlformats.org/officeDocument/2006/relationships/image" Target="../media/image9.jpg"/><Relationship Id="rId4" Type="http://schemas.openxmlformats.org/officeDocument/2006/relationships/hyperlink" Target="https://creativecommons.org/licenses/by-sa/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reativecommons.org/licenses/by-nc-nd/3.0/" TargetMode="External"/><Relationship Id="rId4" Type="http://schemas.openxmlformats.org/officeDocument/2006/relationships/hyperlink" Target="http://enableddelirium.deviantart.com/art/Gender-Fluid-35140922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r>
              <a:rPr lang="el-GR" sz="2800" b="1" dirty="0" smtClean="0"/>
              <a:t>Ενότητα </a:t>
            </a:r>
            <a:r>
              <a:rPr lang="en-US" sz="2800" b="1" dirty="0" smtClean="0"/>
              <a:t>1</a:t>
            </a:r>
            <a:r>
              <a:rPr lang="el-GR" sz="2800" b="1" dirty="0" smtClean="0"/>
              <a:t>0</a:t>
            </a:r>
            <a:r>
              <a:rPr lang="el-GR" sz="2800" dirty="0" smtClean="0"/>
              <a:t>:</a:t>
            </a:r>
            <a:r>
              <a:rPr lang="en-US" sz="2800" dirty="0" smtClean="0"/>
              <a:t> </a:t>
            </a:r>
            <a:r>
              <a:rPr lang="el-GR" sz="2800" dirty="0"/>
              <a:t>Η Ταυτότητα του Ρόλου του Φύλου</a:t>
            </a:r>
            <a:endParaRPr lang="en-US" sz="2800" dirty="0"/>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lphaUcPeriod"/>
            </a:pPr>
            <a:r>
              <a:rPr lang="el-GR" dirty="0" smtClean="0"/>
              <a:t>Ταύτιση μέσω διαφοροποίησης στα αγόρια </a:t>
            </a: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5159598"/>
          </a:xfrm>
        </p:spPr>
        <p:txBody>
          <a:bodyPr/>
          <a:lstStyle/>
          <a:p>
            <a:r>
              <a:rPr lang="el-GR" dirty="0"/>
              <a:t>Στη διάρκεια του φαλλικού σταδίου, το αγόρι αρχίζει να διακατέχεται από ερωτικές επιθυμίες προς τη μητέρα του </a:t>
            </a:r>
            <a:r>
              <a:rPr lang="el-GR" b="1" dirty="0">
                <a:solidFill>
                  <a:srgbClr val="820000"/>
                </a:solidFill>
              </a:rPr>
              <a:t>(οιδιπόδειο σύμπλεγμα).</a:t>
            </a:r>
          </a:p>
          <a:p>
            <a:r>
              <a:rPr lang="el-GR" dirty="0"/>
              <a:t>Κατά συνέπεια, βλέπει τον πατέρα του σαν αντίπαλο και κάνει αρνητικές σκέψεις γι’ αυτόν.</a:t>
            </a:r>
          </a:p>
          <a:p>
            <a:r>
              <a:rPr lang="el-GR" dirty="0"/>
              <a:t>Οι σκέψεις αυτές όμως του δημιουργούν ενοχές και το φόβο ότι θα τιμωρηθεί από τον πατέρα του </a:t>
            </a:r>
            <a:r>
              <a:rPr lang="el-GR" b="1" dirty="0">
                <a:solidFill>
                  <a:srgbClr val="820000"/>
                </a:solidFill>
              </a:rPr>
              <a:t>(άγχος ευνουχισμού).</a:t>
            </a:r>
          </a:p>
          <a:p>
            <a:r>
              <a:rPr lang="el-GR" dirty="0"/>
              <a:t>Προκειμένου να αντιμετωπίσει το φόβο προς τον πατέρα, το αγόρι προσπαθεί να του μοιάσει όσο περισσότερο γίνεται.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40678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lphaUcPeriod"/>
            </a:pPr>
            <a:r>
              <a:rPr lang="el-GR" dirty="0"/>
              <a:t>Ταύτιση μέσω διαφοροποίησης στα αγόρια </a:t>
            </a:r>
            <a:r>
              <a:rPr lang="el-GR" sz="3600" b="0" dirty="0" smtClean="0"/>
              <a:t>(2 </a:t>
            </a:r>
            <a:r>
              <a:rPr lang="el-GR" sz="3600" b="0" dirty="0"/>
              <a:t>από 2</a:t>
            </a:r>
            <a:r>
              <a:rPr lang="el-GR" sz="3600" b="0" dirty="0" smtClean="0"/>
              <a:t>)</a:t>
            </a:r>
            <a:endParaRPr lang="el-GR" dirty="0"/>
          </a:p>
        </p:txBody>
      </p:sp>
      <p:sp>
        <p:nvSpPr>
          <p:cNvPr id="3" name="Θέση περιεχομένου 2"/>
          <p:cNvSpPr>
            <a:spLocks noGrp="1"/>
          </p:cNvSpPr>
          <p:nvPr>
            <p:ph idx="1"/>
          </p:nvPr>
        </p:nvSpPr>
        <p:spPr>
          <a:xfrm>
            <a:off x="457200" y="1196752"/>
            <a:ext cx="8229600" cy="1152128"/>
          </a:xfrm>
        </p:spPr>
        <p:txBody>
          <a:bodyPr>
            <a:normAutofit lnSpcReduction="10000"/>
          </a:bodyPr>
          <a:lstStyle/>
          <a:p>
            <a:pPr marL="0" indent="0">
              <a:buNone/>
            </a:pPr>
            <a:r>
              <a:rPr lang="el-GR" dirty="0"/>
              <a:t>Τελικά το αγόρι </a:t>
            </a:r>
            <a:r>
              <a:rPr lang="el-GR" b="1" dirty="0">
                <a:solidFill>
                  <a:srgbClr val="820000"/>
                </a:solidFill>
              </a:rPr>
              <a:t>διαφοροποιείται</a:t>
            </a:r>
            <a:r>
              <a:rPr lang="el-GR" dirty="0"/>
              <a:t> από τη μητέρα του και ταυτίζεται με τον πατέρα του, αποκτώντας έτσι την ανδρική ταυτότητα φύλου.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491096"/>
            <a:ext cx="2679251" cy="3336032"/>
          </a:xfrm>
          <a:prstGeom prst="rect">
            <a:avLst/>
          </a:prstGeom>
        </p:spPr>
      </p:pic>
      <p:sp>
        <p:nvSpPr>
          <p:cNvPr id="6" name="Rectangle 6"/>
          <p:cNvSpPr/>
          <p:nvPr/>
        </p:nvSpPr>
        <p:spPr>
          <a:xfrm>
            <a:off x="3232432" y="5894685"/>
            <a:ext cx="233405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man male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Kaz</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84551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lphaUcPeriod" startAt="2"/>
            </a:pPr>
            <a:r>
              <a:rPr lang="el-GR" dirty="0" smtClean="0"/>
              <a:t>Ταύτιση μέσω προσεταιρισμού στα κορίτσια </a:t>
            </a:r>
            <a:r>
              <a:rPr lang="el-GR" sz="3600" b="0" dirty="0" smtClean="0"/>
              <a:t>(1 από 3)</a:t>
            </a:r>
            <a:endParaRPr lang="el-GR" sz="3600" b="0" dirty="0"/>
          </a:p>
        </p:txBody>
      </p:sp>
      <p:sp>
        <p:nvSpPr>
          <p:cNvPr id="3" name="Θέση περιεχομένου 2"/>
          <p:cNvSpPr>
            <a:spLocks noGrp="1"/>
          </p:cNvSpPr>
          <p:nvPr>
            <p:ph idx="1"/>
          </p:nvPr>
        </p:nvSpPr>
        <p:spPr/>
        <p:txBody>
          <a:bodyPr/>
          <a:lstStyle/>
          <a:p>
            <a:r>
              <a:rPr lang="el-GR" dirty="0" smtClean="0"/>
              <a:t>Το </a:t>
            </a:r>
            <a:r>
              <a:rPr lang="el-GR" dirty="0"/>
              <a:t>σημαντικότερο γεγονός στην ανάπτυξη της σεξουαλικής ταυτότητας ενός κοριτσιού είναι η ανακάλυψή της ότι δεν έχει πέος </a:t>
            </a:r>
            <a:r>
              <a:rPr lang="el-GR" b="1" dirty="0">
                <a:solidFill>
                  <a:srgbClr val="820000"/>
                </a:solidFill>
              </a:rPr>
              <a:t>(φθόνος του πέους).</a:t>
            </a:r>
          </a:p>
          <a:p>
            <a:r>
              <a:rPr lang="el-GR" dirty="0"/>
              <a:t>Κατηγορεί τη μητέρα της γι’ αυτή τη «μειονεξία» και μεταβιβάζει την αγάπη της στον πατέρα </a:t>
            </a:r>
            <a:r>
              <a:rPr lang="el-GR" dirty="0" smtClean="0"/>
              <a:t>της.</a:t>
            </a:r>
          </a:p>
          <a:p>
            <a:r>
              <a:rPr lang="el-GR" dirty="0"/>
              <a:t>Μετά ανταγωνίζεται τη μητέρα της για τη στοργή του πατέρα.</a:t>
            </a:r>
          </a:p>
          <a:p>
            <a:r>
              <a:rPr lang="el-GR" dirty="0"/>
              <a:t>Στη συνέχεια όμως, φοβάται ότι η μητέρα της θα την απορρίψει, γεγονός που δεν το αντέχει καθώς η μητέρα είναι το πρωταρχικό αντικείμενο αγάπης.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15695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lphaUcPeriod" startAt="2"/>
            </a:pPr>
            <a:r>
              <a:rPr lang="el-GR" dirty="0"/>
              <a:t>Ταύτιση μέσω προσεταιρισμού στα </a:t>
            </a:r>
            <a:r>
              <a:rPr lang="el-GR" dirty="0" smtClean="0"/>
              <a:t>κορίτσια </a:t>
            </a: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196752"/>
            <a:ext cx="8229600" cy="1152128"/>
          </a:xfrm>
        </p:spPr>
        <p:txBody>
          <a:bodyPr/>
          <a:lstStyle/>
          <a:p>
            <a:pPr marL="0" indent="0" algn="ctr">
              <a:buNone/>
            </a:pPr>
            <a:r>
              <a:rPr lang="el-GR" dirty="0"/>
              <a:t>Τελικά το κορίτσι </a:t>
            </a:r>
            <a:r>
              <a:rPr lang="el-GR" b="1" dirty="0">
                <a:solidFill>
                  <a:srgbClr val="820000"/>
                </a:solidFill>
              </a:rPr>
              <a:t>προσεταιρίζεται</a:t>
            </a:r>
            <a:r>
              <a:rPr lang="el-GR" dirty="0"/>
              <a:t> τη μητέρα του και ταυτίζεται μαζί της, αποκτώντας έτσι τη θηλυκή ταυτότητα φύλου.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708920"/>
            <a:ext cx="3132748" cy="3002634"/>
          </a:xfrm>
          <a:prstGeom prst="rect">
            <a:avLst/>
          </a:prstGeom>
        </p:spPr>
      </p:pic>
      <p:sp>
        <p:nvSpPr>
          <p:cNvPr id="6" name="Rectangle 6"/>
          <p:cNvSpPr/>
          <p:nvPr/>
        </p:nvSpPr>
        <p:spPr>
          <a:xfrm>
            <a:off x="3404975" y="5860044"/>
            <a:ext cx="233405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Ballerina logo</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AJ.iitm</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97848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lphaUcPeriod" startAt="2"/>
            </a:pPr>
            <a:r>
              <a:rPr lang="el-GR" dirty="0"/>
              <a:t>Ταύτιση μέσω προσεταιρισμού στα κορίτσια </a:t>
            </a:r>
            <a:r>
              <a:rPr lang="el-GR" sz="3600" b="0" dirty="0" smtClean="0"/>
              <a:t>(3 </a:t>
            </a:r>
            <a:r>
              <a:rPr lang="el-GR" sz="3600" b="0" dirty="0"/>
              <a:t>από </a:t>
            </a:r>
            <a:r>
              <a:rPr lang="el-GR" sz="36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5" name="Picture 2" descr="C:\Users\Katerina\Documents\ΚΑΤΕΡΙΝΑ\ΤΕΙ\Ποικίλο υλικό\Developmental psychology\Ταύτιση.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183180"/>
            <a:ext cx="6704861"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4090927" y="6150418"/>
            <a:ext cx="982833" cy="276999"/>
          </a:xfrm>
          <a:prstGeom prst="rect">
            <a:avLst/>
          </a:prstGeom>
        </p:spPr>
        <p:txBody>
          <a:bodyPr wrap="none">
            <a:spAutoFit/>
          </a:bodyPr>
          <a:lstStyle/>
          <a:p>
            <a:r>
              <a:rPr lang="en-US" sz="1200" dirty="0">
                <a:solidFill>
                  <a:prstClr val="black"/>
                </a:solidFill>
                <a:latin typeface="Calibri"/>
                <a:hlinkClick r:id="rId4"/>
              </a:rPr>
              <a:t>boreme.com</a:t>
            </a:r>
            <a:endParaRPr lang="el-GR" sz="1200" dirty="0">
              <a:solidFill>
                <a:prstClr val="black"/>
              </a:solidFill>
              <a:latin typeface="Calibri"/>
            </a:endParaRPr>
          </a:p>
        </p:txBody>
      </p:sp>
    </p:spTree>
    <p:extLst>
      <p:ext uri="{BB962C8B-B14F-4D97-AF65-F5344CB8AC3E}">
        <p14:creationId xmlns:p14="http://schemas.microsoft.com/office/powerpoint/2010/main" val="304311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Συνέπειες στα κορίτσια και στα αγόρια σύμφωνα με τον </a:t>
            </a:r>
            <a:r>
              <a:rPr lang="en-US" dirty="0" smtClean="0"/>
              <a:t>F</a:t>
            </a:r>
            <a:r>
              <a:rPr lang="el-GR" dirty="0" err="1" smtClean="0"/>
              <a:t>reud</a:t>
            </a:r>
            <a:r>
              <a:rPr lang="el-GR" dirty="0" smtClean="0"/>
              <a:t> </a:t>
            </a:r>
            <a:r>
              <a:rPr lang="el-GR" sz="3600" b="0" dirty="0" smtClean="0"/>
              <a:t>(1 από 2)</a:t>
            </a:r>
            <a:endParaRPr lang="el-GR" sz="3600" b="0" dirty="0"/>
          </a:p>
        </p:txBody>
      </p:sp>
      <p:graphicFrame>
        <p:nvGraphicFramePr>
          <p:cNvPr id="5" name="Θέση περιεχομένου 4"/>
          <p:cNvGraphicFramePr>
            <a:graphicFrameLocks noGrp="1"/>
          </p:cNvGraphicFramePr>
          <p:nvPr>
            <p:ph idx="1"/>
            <p:extLst/>
          </p:nvPr>
        </p:nvGraphicFramePr>
        <p:xfrm>
          <a:off x="467544" y="1556792"/>
          <a:ext cx="8229600" cy="295656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l-GR" sz="2200" b="1" dirty="0" smtClean="0">
                          <a:solidFill>
                            <a:srgbClr val="820000"/>
                          </a:solidFill>
                        </a:rPr>
                        <a:t>Κορίτσια</a:t>
                      </a:r>
                      <a:endParaRPr lang="el-GR" sz="2200" b="1" dirty="0">
                        <a:solidFill>
                          <a:srgbClr val="820000"/>
                        </a:solidFill>
                      </a:endParaRPr>
                    </a:p>
                  </a:txBody>
                  <a:tcPr/>
                </a:tc>
                <a:tc>
                  <a:txBody>
                    <a:bodyPr/>
                    <a:lstStyle/>
                    <a:p>
                      <a:pPr algn="ctr"/>
                      <a:r>
                        <a:rPr lang="el-GR" sz="2200" b="1" dirty="0" smtClean="0">
                          <a:solidFill>
                            <a:srgbClr val="004A82"/>
                          </a:solidFill>
                        </a:rPr>
                        <a:t>Αγόρια</a:t>
                      </a:r>
                      <a:endParaRPr lang="el-GR" sz="2200" b="1" dirty="0">
                        <a:solidFill>
                          <a:srgbClr val="004A82"/>
                        </a:solidFill>
                      </a:endParaRPr>
                    </a:p>
                  </a:txBody>
                  <a:tcPr/>
                </a:tc>
              </a:tr>
              <a:tr h="370840">
                <a:tc>
                  <a:txBody>
                    <a:bodyPr/>
                    <a:lstStyle/>
                    <a:p>
                      <a:r>
                        <a:rPr lang="el-GR" sz="2200" dirty="0" smtClean="0"/>
                        <a:t>Το αντικείμενο της πρωτογενούς και της δευτερογενούς ταύτισης είναι το ίδιο.</a:t>
                      </a:r>
                    </a:p>
                  </a:txBody>
                  <a:tcPr/>
                </a:tc>
                <a:tc>
                  <a:txBody>
                    <a:bodyPr/>
                    <a:lstStyle/>
                    <a:p>
                      <a:r>
                        <a:rPr lang="el-GR" sz="2200" dirty="0" smtClean="0"/>
                        <a:t>Το αντικείμενο της πρωτογενούς και της δευτερογενούς ταύτισης είναι διαφορετικό.</a:t>
                      </a:r>
                    </a:p>
                  </a:txBody>
                  <a:tcPr/>
                </a:tc>
              </a:tr>
              <a:tr h="370840">
                <a:tc>
                  <a:txBody>
                    <a:bodyPr/>
                    <a:lstStyle/>
                    <a:p>
                      <a:r>
                        <a:rPr lang="el-GR" sz="2200" dirty="0" smtClean="0"/>
                        <a:t>Η ψυχοσύνθεση των κοριτσιών ποτέ δεν ανεξαρτητοποιείται από τις συναισθηματικές της πηγές.</a:t>
                      </a:r>
                    </a:p>
                  </a:txBody>
                  <a:tcPr/>
                </a:tc>
                <a:tc>
                  <a:txBody>
                    <a:bodyPr/>
                    <a:lstStyle/>
                    <a:p>
                      <a:r>
                        <a:rPr lang="el-GR" sz="2200" dirty="0" smtClean="0"/>
                        <a:t>Επειδή κατάφεραν να διαφοροποιηθούν από τη μητέρα τους, τα αγόρια είναι πιο ανεξάρτητα από τα κορίτσια.</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38045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Συνέπειες στα κορίτσια και στα αγόρια σύμφωνα με τον </a:t>
            </a:r>
            <a:r>
              <a:rPr lang="en-US" dirty="0"/>
              <a:t>F</a:t>
            </a:r>
            <a:r>
              <a:rPr lang="el-GR" dirty="0" err="1"/>
              <a:t>reud</a:t>
            </a:r>
            <a:r>
              <a:rPr lang="el-GR" dirty="0"/>
              <a:t> </a:t>
            </a:r>
            <a:r>
              <a:rPr lang="el-GR" sz="3600" b="0" dirty="0" smtClean="0"/>
              <a:t>(2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graphicFrame>
        <p:nvGraphicFramePr>
          <p:cNvPr id="5" name="Θέση περιεχομένου 4"/>
          <p:cNvGraphicFramePr>
            <a:graphicFrameLocks noGrp="1"/>
          </p:cNvGraphicFramePr>
          <p:nvPr>
            <p:ph idx="1"/>
            <p:extLst/>
          </p:nvPr>
        </p:nvGraphicFramePr>
        <p:xfrm>
          <a:off x="467544" y="1772816"/>
          <a:ext cx="8496944" cy="1950720"/>
        </p:xfrm>
        <a:graphic>
          <a:graphicData uri="http://schemas.openxmlformats.org/drawingml/2006/table">
            <a:tbl>
              <a:tblPr firstRow="1" bandRow="1">
                <a:tableStyleId>{5940675A-B579-460E-94D1-54222C63F5DA}</a:tableStyleId>
              </a:tblPr>
              <a:tblGrid>
                <a:gridCol w="4114800"/>
                <a:gridCol w="4382144"/>
              </a:tblGrid>
              <a:tr h="370840">
                <a:tc>
                  <a:txBody>
                    <a:bodyPr/>
                    <a:lstStyle/>
                    <a:p>
                      <a:pPr algn="ctr"/>
                      <a:r>
                        <a:rPr lang="el-GR" sz="2200" b="1" dirty="0" smtClean="0">
                          <a:solidFill>
                            <a:srgbClr val="820000"/>
                          </a:solidFill>
                        </a:rPr>
                        <a:t>Κορίτσια</a:t>
                      </a:r>
                      <a:endParaRPr lang="el-GR" sz="2200" b="1" dirty="0">
                        <a:solidFill>
                          <a:srgbClr val="820000"/>
                        </a:solidFill>
                      </a:endParaRPr>
                    </a:p>
                  </a:txBody>
                  <a:tcPr/>
                </a:tc>
                <a:tc>
                  <a:txBody>
                    <a:bodyPr/>
                    <a:lstStyle/>
                    <a:p>
                      <a:pPr algn="ctr"/>
                      <a:r>
                        <a:rPr lang="el-GR" sz="2200" b="1" dirty="0" smtClean="0">
                          <a:solidFill>
                            <a:srgbClr val="004A82"/>
                          </a:solidFill>
                        </a:rPr>
                        <a:t>Αγόρια</a:t>
                      </a:r>
                      <a:endParaRPr lang="el-GR" sz="2200" b="1" dirty="0">
                        <a:solidFill>
                          <a:srgbClr val="004A82"/>
                        </a:solidFill>
                      </a:endParaRPr>
                    </a:p>
                  </a:txBody>
                  <a:tcPr/>
                </a:tc>
              </a:tr>
              <a:tr h="370840">
                <a:tc>
                  <a:txBody>
                    <a:bodyPr/>
                    <a:lstStyle/>
                    <a:p>
                      <a:r>
                        <a:rPr lang="el-GR" sz="2200" dirty="0" smtClean="0"/>
                        <a:t>Τα κορίτσια φτάνουν στην ταυτότητα μέσω του δεσμού.</a:t>
                      </a:r>
                    </a:p>
                  </a:txBody>
                  <a:tcPr/>
                </a:tc>
                <a:tc>
                  <a:txBody>
                    <a:bodyPr/>
                    <a:lstStyle/>
                    <a:p>
                      <a:r>
                        <a:rPr lang="el-GR" sz="2200" dirty="0" smtClean="0"/>
                        <a:t>Τα αγόρια φτάνουν στην ταυτότητα μέσω του αποχωρισμού.</a:t>
                      </a:r>
                    </a:p>
                  </a:txBody>
                  <a:tcPr/>
                </a:tc>
              </a:tr>
              <a:tr h="370840">
                <a:tc>
                  <a:txBody>
                    <a:bodyPr/>
                    <a:lstStyle/>
                    <a:p>
                      <a:r>
                        <a:rPr lang="el-GR" sz="2200" dirty="0" smtClean="0"/>
                        <a:t>Τα κορίτσια νοιώθουν να  απειλούνται από τον αποχωρισμό</a:t>
                      </a:r>
                    </a:p>
                  </a:txBody>
                  <a:tcPr/>
                </a:tc>
                <a:tc>
                  <a:txBody>
                    <a:bodyPr/>
                    <a:lstStyle/>
                    <a:p>
                      <a:r>
                        <a:rPr lang="el-GR" sz="2200" dirty="0" smtClean="0"/>
                        <a:t>Τα αγόρια νοιώθουν να απειλούνται από τις στενές σχέσεις.</a:t>
                      </a:r>
                    </a:p>
                  </a:txBody>
                  <a:tcPr/>
                </a:tc>
              </a:tr>
            </a:tbl>
          </a:graphicData>
        </a:graphic>
      </p:graphicFrame>
    </p:spTree>
    <p:extLst>
      <p:ext uri="{BB962C8B-B14F-4D97-AF65-F5344CB8AC3E}">
        <p14:creationId xmlns:p14="http://schemas.microsoft.com/office/powerpoint/2010/main" val="9571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Κριτική της ψυχαναλυτικής θεωρίας </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3312368"/>
          </a:xfrm>
        </p:spPr>
        <p:txBody>
          <a:bodyPr/>
          <a:lstStyle/>
          <a:p>
            <a:pPr marL="457200" indent="-457200">
              <a:buFont typeface="+mj-lt"/>
              <a:buAutoNum type="arabicPeriod"/>
            </a:pPr>
            <a:r>
              <a:rPr lang="el-GR" dirty="0"/>
              <a:t>Η επιχειρηματολογία του </a:t>
            </a:r>
            <a:r>
              <a:rPr lang="el-GR" dirty="0" err="1"/>
              <a:t>Freud</a:t>
            </a:r>
            <a:r>
              <a:rPr lang="el-GR" dirty="0"/>
              <a:t> δέχτηκε ισχυρές επιθέσεις, κυρίως ως προς τα εξής</a:t>
            </a:r>
            <a:r>
              <a:rPr lang="el-GR" dirty="0" smtClean="0"/>
              <a:t>:</a:t>
            </a:r>
          </a:p>
          <a:p>
            <a:pPr marL="857250" lvl="1" indent="-457200"/>
            <a:r>
              <a:rPr lang="el-GR" dirty="0"/>
              <a:t>H έλλειψη πέους κάνει τα κορίτσια να νοιώθουν κατώτερα από τα αγόρια</a:t>
            </a:r>
            <a:r>
              <a:rPr lang="el-GR" dirty="0" smtClean="0"/>
              <a:t>.</a:t>
            </a:r>
          </a:p>
          <a:p>
            <a:pPr marL="857250" lvl="1" indent="-457200"/>
            <a:r>
              <a:rPr lang="el-GR" dirty="0"/>
              <a:t>H απόκτηση της ταυτότητας του φύλου στα κορίτσια προκύπτει μόνο ως αμυντικός μηχανισμός.</a:t>
            </a:r>
          </a:p>
          <a:p>
            <a:pPr marL="857250" lvl="1" indent="-457200"/>
            <a:r>
              <a:rPr lang="el-GR" dirty="0"/>
              <a:t>H διαδρομή των γυναικών προς την απόκτηση ταυτότητας τις κάνει κατώτερες από τους άντρες.</a:t>
            </a:r>
          </a:p>
          <a:p>
            <a:pPr marL="857250" lvl="1" indent="-457200"/>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9672" y="4365104"/>
            <a:ext cx="1440160" cy="1745648"/>
          </a:xfrm>
          <a:prstGeom prst="rect">
            <a:avLst/>
          </a:prstGeom>
        </p:spPr>
      </p:pic>
      <p:sp>
        <p:nvSpPr>
          <p:cNvPr id="6" name="Rectangle 6"/>
          <p:cNvSpPr/>
          <p:nvPr/>
        </p:nvSpPr>
        <p:spPr>
          <a:xfrm>
            <a:off x="5436096" y="6259810"/>
            <a:ext cx="233405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Woman Nurse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Gerald_G</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286579" y="4077072"/>
            <a:ext cx="533241" cy="2132965"/>
          </a:xfrm>
          <a:prstGeom prst="rect">
            <a:avLst/>
          </a:prstGeom>
        </p:spPr>
      </p:pic>
      <p:sp>
        <p:nvSpPr>
          <p:cNvPr id="8" name="Rectangle 6"/>
          <p:cNvSpPr/>
          <p:nvPr/>
        </p:nvSpPr>
        <p:spPr>
          <a:xfrm>
            <a:off x="1412032" y="6263152"/>
            <a:ext cx="233405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Doctor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7"/>
              </a:rPr>
              <a:t>MoSelf</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
        <p:nvSpPr>
          <p:cNvPr id="9" name="TextBox 8"/>
          <p:cNvSpPr txBox="1"/>
          <p:nvPr/>
        </p:nvSpPr>
        <p:spPr>
          <a:xfrm>
            <a:off x="3491880" y="4725144"/>
            <a:ext cx="1224136" cy="400110"/>
          </a:xfrm>
          <a:prstGeom prst="rect">
            <a:avLst/>
          </a:prstGeom>
          <a:noFill/>
          <a:ln w="15875">
            <a:solidFill>
              <a:srgbClr val="820000"/>
            </a:solidFill>
          </a:ln>
        </p:spPr>
        <p:txBody>
          <a:bodyPr wrap="square" rtlCol="0">
            <a:spAutoFit/>
          </a:bodyPr>
          <a:lstStyle/>
          <a:p>
            <a:r>
              <a:rPr lang="el-GR" sz="2000" dirty="0" smtClean="0">
                <a:solidFill>
                  <a:prstClr val="black"/>
                </a:solidFill>
                <a:latin typeface="Calibri"/>
              </a:rPr>
              <a:t>Ο γιατρός</a:t>
            </a:r>
            <a:endParaRPr lang="el-GR" sz="2000" dirty="0">
              <a:solidFill>
                <a:prstClr val="black"/>
              </a:solidFill>
              <a:latin typeface="Calibri"/>
            </a:endParaRPr>
          </a:p>
        </p:txBody>
      </p:sp>
      <p:sp>
        <p:nvSpPr>
          <p:cNvPr id="10" name="TextBox 9"/>
          <p:cNvSpPr txBox="1"/>
          <p:nvPr/>
        </p:nvSpPr>
        <p:spPr>
          <a:xfrm>
            <a:off x="7020272" y="4309065"/>
            <a:ext cx="1512168" cy="400110"/>
          </a:xfrm>
          <a:prstGeom prst="rect">
            <a:avLst/>
          </a:prstGeom>
          <a:noFill/>
          <a:ln w="15875">
            <a:solidFill>
              <a:srgbClr val="820000"/>
            </a:solidFill>
          </a:ln>
        </p:spPr>
        <p:txBody>
          <a:bodyPr wrap="square" rtlCol="0">
            <a:spAutoFit/>
          </a:bodyPr>
          <a:lstStyle/>
          <a:p>
            <a:r>
              <a:rPr lang="el-GR" sz="2000" dirty="0" smtClean="0">
                <a:solidFill>
                  <a:prstClr val="black"/>
                </a:solidFill>
                <a:latin typeface="Calibri"/>
              </a:rPr>
              <a:t>Η Νοσοκόμα</a:t>
            </a:r>
            <a:endParaRPr lang="el-GR" sz="2000" dirty="0">
              <a:solidFill>
                <a:prstClr val="black"/>
              </a:solidFill>
              <a:latin typeface="Calibri"/>
            </a:endParaRPr>
          </a:p>
        </p:txBody>
      </p:sp>
    </p:spTree>
    <p:extLst>
      <p:ext uri="{BB962C8B-B14F-4D97-AF65-F5344CB8AC3E}">
        <p14:creationId xmlns:p14="http://schemas.microsoft.com/office/powerpoint/2010/main" val="746843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Κριτική της ψυχαναλυτικής θεωρίας </a:t>
            </a:r>
            <a:br>
              <a:rPr lang="el-GR" dirty="0"/>
            </a:b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2"/>
            </a:pPr>
            <a:r>
              <a:rPr lang="el-GR" dirty="0"/>
              <a:t>Αν πρέπει να δοθεί οπωσδήποτε κάποια προτεραιότητα από το ένα φύλο στο άλλο, τότε μάλλον θα δοθεί στο θηλυκό</a:t>
            </a:r>
            <a:r>
              <a:rPr lang="el-GR" dirty="0" smtClean="0"/>
              <a:t>:</a:t>
            </a:r>
          </a:p>
          <a:p>
            <a:pPr marL="857250" lvl="1" indent="-457200"/>
            <a:r>
              <a:rPr lang="el-GR" dirty="0"/>
              <a:t>Τα γεννητικά όργανα και ο εγκέφαλος όλων των ανθρώπινων εμβρύων αρχικά ακολουθούν ένα θηλυκό δρόμο ανάπτυξης και γίνονται αρσενικά μόνο αν τροποποιηθούν μέσω της δράσης αρσενικών ορμονών.</a:t>
            </a:r>
          </a:p>
          <a:p>
            <a:pPr marL="857250" lvl="1" indent="-457200"/>
            <a:r>
              <a:rPr lang="el-GR" dirty="0"/>
              <a:t>Επειδή η ταυτότητα των κοριτσιών βασίζεται στον προσεταιρισμό των μητέρων τους, έχουν αυξημένες ικανότητες κατανόησης των αναγκών των άλλων.</a:t>
            </a:r>
          </a:p>
          <a:p>
            <a:pPr marL="457200" indent="-457200">
              <a:buFont typeface="+mj-lt"/>
              <a:buAutoNum type="arabicPeriod" startAt="2"/>
            </a:pPr>
            <a:r>
              <a:rPr lang="el-GR" dirty="0"/>
              <a:t>Η διαμόρφωση της ταυτότητας του φύλου δεν γίνεται να είναι συνέπεια της επίλυσης του οιδιπόδειου συμπλέγματος γιατί ορισμένες πλευρές της διακρίνονται πολύ πριν από αυτή την ηλικία.</a:t>
            </a:r>
          </a:p>
          <a:p>
            <a:pPr marL="457200" indent="-457200">
              <a:buFont typeface="+mj-lt"/>
              <a:buAutoNum type="arabicPeriod" startAt="2"/>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2633507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2"/>
            </a:pPr>
            <a:r>
              <a:rPr lang="el-GR" dirty="0" smtClean="0"/>
              <a:t>Η θεωρία της κοινωνικής μάθησης</a:t>
            </a:r>
            <a:br>
              <a:rPr lang="el-GR" dirty="0" smtClean="0"/>
            </a:br>
            <a:r>
              <a:rPr lang="el-GR" sz="3600" b="0" dirty="0" smtClean="0"/>
              <a:t>(1 από 3)</a:t>
            </a:r>
            <a:endParaRPr lang="el-GR" sz="3600" b="0" dirty="0"/>
          </a:p>
        </p:txBody>
      </p:sp>
      <p:sp>
        <p:nvSpPr>
          <p:cNvPr id="3" name="Θέση περιεχομένου 2"/>
          <p:cNvSpPr>
            <a:spLocks noGrp="1"/>
          </p:cNvSpPr>
          <p:nvPr>
            <p:ph idx="1"/>
          </p:nvPr>
        </p:nvSpPr>
        <p:spPr>
          <a:xfrm>
            <a:off x="457200" y="1196752"/>
            <a:ext cx="8229600" cy="1368152"/>
          </a:xfrm>
        </p:spPr>
        <p:txBody>
          <a:bodyPr/>
          <a:lstStyle/>
          <a:p>
            <a:pPr marL="0" indent="0">
              <a:buNone/>
            </a:pPr>
            <a:r>
              <a:rPr lang="el-GR" dirty="0"/>
              <a:t>Βασικός εκφραστής της θεωρίας της κοινωνικής μάθησης είναι ο ψυχολόγος </a:t>
            </a:r>
            <a:r>
              <a:rPr lang="el-GR" dirty="0" err="1"/>
              <a:t>Albert</a:t>
            </a:r>
            <a:r>
              <a:rPr lang="el-GR" dirty="0"/>
              <a:t> </a:t>
            </a:r>
            <a:r>
              <a:rPr lang="el-GR" dirty="0" err="1"/>
              <a:t>Bandura</a:t>
            </a:r>
            <a:r>
              <a:rPr lang="el-GR" dirty="0"/>
              <a:t>, ο οποίος γεννήθηκε το 1925 στον Καναδά και διδάσκει στο </a:t>
            </a:r>
            <a:r>
              <a:rPr lang="el-GR" dirty="0" err="1"/>
              <a:t>Stanford</a:t>
            </a:r>
            <a:r>
              <a:rPr lang="el-GR" dirty="0"/>
              <a:t> </a:t>
            </a:r>
            <a:r>
              <a:rPr lang="el-GR" dirty="0" err="1"/>
              <a:t>University</a:t>
            </a:r>
            <a:r>
              <a:rPr lang="el-GR" dirty="0"/>
              <a:t> μέχρι σήμερα.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256" y="2564904"/>
            <a:ext cx="2175488" cy="3005313"/>
          </a:xfrm>
          <a:prstGeom prst="rect">
            <a:avLst/>
          </a:prstGeom>
        </p:spPr>
      </p:pic>
      <p:sp>
        <p:nvSpPr>
          <p:cNvPr id="6" name="Rectangle 6"/>
          <p:cNvSpPr/>
          <p:nvPr/>
        </p:nvSpPr>
        <p:spPr>
          <a:xfrm>
            <a:off x="3131840" y="5570217"/>
            <a:ext cx="266884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Albert </a:t>
            </a:r>
            <a:r>
              <a:rPr lang="en-US" sz="1200" dirty="0" smtClean="0">
                <a:solidFill>
                  <a:prstClr val="black"/>
                </a:solidFill>
                <a:latin typeface="Calibri"/>
                <a:hlinkClick r:id="rId3"/>
              </a:rPr>
              <a:t>Bandura</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unt.unice.fr</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5"/>
              </a:rPr>
              <a:t>CC </a:t>
            </a:r>
            <a:r>
              <a:rPr lang="en-US" sz="1200" dirty="0">
                <a:solidFill>
                  <a:prstClr val="black">
                    <a:lumMod val="65000"/>
                    <a:lumOff val="35000"/>
                  </a:prstClr>
                </a:solidFill>
                <a:latin typeface="Calibri"/>
                <a:hlinkClick r:id="rId5"/>
              </a:rPr>
              <a:t>BY-NC-SA 3.0</a:t>
            </a:r>
            <a:r>
              <a:rPr lang="el-GR" sz="1200" dirty="0" smtClean="0">
                <a:solidFill>
                  <a:prstClr val="black">
                    <a:lumMod val="65000"/>
                    <a:lumOff val="35000"/>
                  </a:prstClr>
                </a:solidFill>
                <a:latin typeface="Calibri"/>
                <a:hlinkClick r:id="rId5"/>
              </a:rPr>
              <a:t>  </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435597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φύλο; </a:t>
            </a:r>
            <a:r>
              <a:rPr lang="el-GR" sz="3200" b="0" dirty="0" smtClean="0"/>
              <a:t>(1 από 2)</a:t>
            </a:r>
            <a:endParaRPr lang="el-GR" sz="3200" b="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340768"/>
            <a:ext cx="6048672" cy="401669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6" name="Rectangle 6"/>
          <p:cNvSpPr/>
          <p:nvPr/>
        </p:nvSpPr>
        <p:spPr>
          <a:xfrm>
            <a:off x="2915816" y="5357464"/>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Caster </a:t>
            </a:r>
            <a:r>
              <a:rPr lang="en-US" sz="1200" dirty="0" err="1">
                <a:solidFill>
                  <a:prstClr val="black"/>
                </a:solidFill>
                <a:latin typeface="Calibri"/>
                <a:hlinkClick r:id="rId3"/>
              </a:rPr>
              <a:t>Semenya</a:t>
            </a:r>
            <a:r>
              <a:rPr lang="en-US" sz="1200" dirty="0">
                <a:solidFill>
                  <a:prstClr val="black"/>
                </a:solidFill>
                <a:latin typeface="Calibri"/>
                <a:hlinkClick r:id="rId3"/>
              </a:rPr>
              <a:t> London 2012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Citizen59</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689212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2"/>
            </a:pPr>
            <a:r>
              <a:rPr lang="el-GR" dirty="0"/>
              <a:t>Η θεωρία της κοινωνικής μάθησης</a:t>
            </a:r>
            <a:br>
              <a:rPr lang="el-GR" dirty="0"/>
            </a:b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57200" y="1196752"/>
            <a:ext cx="8229600" cy="1800200"/>
          </a:xfrm>
        </p:spPr>
        <p:txBody>
          <a:bodyPr/>
          <a:lstStyle/>
          <a:p>
            <a:pPr marL="0" indent="0">
              <a:buNone/>
            </a:pPr>
            <a:r>
              <a:rPr lang="el-GR" dirty="0"/>
              <a:t>Η μάθηση συντελείται χωρίς να είναι αναγκαίο να προβαίνει το ίδιο το άτομο στην εκτέλεση της αντίδρασης ή να λαμβάνει το ίδιο κάποια ενίσχυση αλλά απλώς με την παρατήρηση και τη μίμηση της συμπεριφοράς των άλλων.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pic>
        <p:nvPicPr>
          <p:cNvPr id="5" name="Picture 2"/>
          <p:cNvPicPr>
            <a:picLocks noChangeAspect="1" noChangeArrowheads="1"/>
          </p:cNvPicPr>
          <p:nvPr/>
        </p:nvPicPr>
        <p:blipFill>
          <a:blip r:embed="rId2" cstate="print">
            <a:extLst/>
          </a:blip>
          <a:srcRect/>
          <a:stretch>
            <a:fillRect/>
          </a:stretch>
        </p:blipFill>
        <p:spPr bwMode="auto">
          <a:xfrm>
            <a:off x="2987824" y="3022088"/>
            <a:ext cx="2473376" cy="2592288"/>
          </a:xfrm>
          <a:prstGeom prst="rect">
            <a:avLst/>
          </a:prstGeom>
          <a:noFill/>
          <a:ln>
            <a:noFill/>
          </a:ln>
          <a:effectLst>
            <a:outerShdw dist="35921" dir="2700000" algn="ctr" rotWithShape="0">
              <a:schemeClr val="bg2"/>
            </a:outerShdw>
            <a:softEdge rad="63500"/>
          </a:effectLst>
          <a:extLst/>
        </p:spPr>
      </p:pic>
      <p:sp>
        <p:nvSpPr>
          <p:cNvPr id="6" name="Ορθογώνιο 5"/>
          <p:cNvSpPr/>
          <p:nvPr/>
        </p:nvSpPr>
        <p:spPr>
          <a:xfrm>
            <a:off x="3462091" y="5586211"/>
            <a:ext cx="1465529" cy="276999"/>
          </a:xfrm>
          <a:prstGeom prst="rect">
            <a:avLst/>
          </a:prstGeom>
        </p:spPr>
        <p:txBody>
          <a:bodyPr wrap="none">
            <a:spAutoFit/>
          </a:bodyPr>
          <a:lstStyle/>
          <a:p>
            <a:r>
              <a:rPr lang="en-US" sz="1200" dirty="0" smtClean="0">
                <a:solidFill>
                  <a:prstClr val="black"/>
                </a:solidFill>
                <a:latin typeface="Calibri"/>
                <a:hlinkClick r:id="rId3"/>
              </a:rPr>
              <a:t>uwb2ms.blogspot.gr</a:t>
            </a:r>
            <a:endParaRPr lang="el-GR" sz="1200" dirty="0">
              <a:solidFill>
                <a:prstClr val="black"/>
              </a:solidFill>
              <a:latin typeface="Calibri"/>
            </a:endParaRPr>
          </a:p>
        </p:txBody>
      </p:sp>
    </p:spTree>
    <p:extLst>
      <p:ext uri="{BB962C8B-B14F-4D97-AF65-F5344CB8AC3E}">
        <p14:creationId xmlns:p14="http://schemas.microsoft.com/office/powerpoint/2010/main" val="3750820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2"/>
            </a:pPr>
            <a:r>
              <a:rPr lang="el-GR" dirty="0"/>
              <a:t>Η θεωρία της κοινωνικής μάθησης</a:t>
            </a:r>
            <a:br>
              <a:rPr lang="el-GR" dirty="0"/>
            </a:br>
            <a:r>
              <a:rPr lang="el-GR" sz="3600" b="0" dirty="0" smtClean="0"/>
              <a:t>(3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ανάπτυξη της </a:t>
            </a:r>
            <a:r>
              <a:rPr lang="el-GR" b="1" dirty="0">
                <a:solidFill>
                  <a:srgbClr val="820000"/>
                </a:solidFill>
              </a:rPr>
              <a:t>ταυτότητας</a:t>
            </a:r>
            <a:r>
              <a:rPr lang="el-GR" dirty="0"/>
              <a:t> του ρόλου του φύλου πραγματοποιείται μέσω της ταύτισης, η οποία είναι θέμα παρατήρησης και μίμησης.</a:t>
            </a:r>
          </a:p>
          <a:p>
            <a:r>
              <a:rPr lang="el-GR" dirty="0"/>
              <a:t>Τα παιδιά παρατηρούν ότι η αρσενική και η θηλυκή συμπεριφορά διαφέρουν. </a:t>
            </a:r>
          </a:p>
          <a:p>
            <a:r>
              <a:rPr lang="el-GR" dirty="0"/>
              <a:t>Από την παρατήρηση αυτή δημιουργούν υποθέσεις σχετικά με την κατάλληλη αρσενική και θηλυκή συμπεριφορά. </a:t>
            </a:r>
          </a:p>
          <a:p>
            <a:r>
              <a:rPr lang="el-GR" dirty="0"/>
              <a:t>Μαθαίνουν επίσης ότι οι ενήλικες ανταμείβουν τα αγόρια και τα κορίτσια για διαφορετικά είδη συμπεριφοράς. </a:t>
            </a:r>
          </a:p>
          <a:p>
            <a:r>
              <a:rPr lang="el-GR" dirty="0"/>
              <a:t>Τελικά διαλέγουν να επιδίδονται σε συμπεριφορές κατάλληλες για το φύλο τους, οι οποίες θα οδηγήσουν σε ανταμοιβές.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54187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Χαρακτηριστικές μορφές συμπεριφοράς που ενισχύονται συνήθως ανά φύλο </a:t>
            </a:r>
            <a:r>
              <a:rPr lang="el-GR" sz="3600" b="0" dirty="0" smtClean="0"/>
              <a:t>(1 από 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graphicFrame>
        <p:nvGraphicFramePr>
          <p:cNvPr id="5" name="Θέση περιεχομένου 4"/>
          <p:cNvGraphicFramePr>
            <a:graphicFrameLocks noGrp="1"/>
          </p:cNvGraphicFramePr>
          <p:nvPr>
            <p:ph idx="1"/>
            <p:extLst/>
          </p:nvPr>
        </p:nvGraphicFramePr>
        <p:xfrm>
          <a:off x="467544" y="1772816"/>
          <a:ext cx="8496944" cy="2621280"/>
        </p:xfrm>
        <a:graphic>
          <a:graphicData uri="http://schemas.openxmlformats.org/drawingml/2006/table">
            <a:tbl>
              <a:tblPr firstRow="1" bandRow="1">
                <a:tableStyleId>{5940675A-B579-460E-94D1-54222C63F5DA}</a:tableStyleId>
              </a:tblPr>
              <a:tblGrid>
                <a:gridCol w="4114800"/>
                <a:gridCol w="4382144"/>
              </a:tblGrid>
              <a:tr h="370840">
                <a:tc>
                  <a:txBody>
                    <a:bodyPr/>
                    <a:lstStyle/>
                    <a:p>
                      <a:pPr algn="ctr"/>
                      <a:r>
                        <a:rPr lang="el-GR" sz="2200" b="1" dirty="0" smtClean="0">
                          <a:solidFill>
                            <a:srgbClr val="820000"/>
                          </a:solidFill>
                        </a:rPr>
                        <a:t>Κορίτσια</a:t>
                      </a:r>
                      <a:endParaRPr lang="el-GR" sz="2200" b="1" dirty="0">
                        <a:solidFill>
                          <a:srgbClr val="820000"/>
                        </a:solidFill>
                      </a:endParaRPr>
                    </a:p>
                  </a:txBody>
                  <a:tcPr/>
                </a:tc>
                <a:tc>
                  <a:txBody>
                    <a:bodyPr/>
                    <a:lstStyle/>
                    <a:p>
                      <a:pPr algn="ctr"/>
                      <a:r>
                        <a:rPr lang="el-GR" sz="2200" b="1" dirty="0" smtClean="0">
                          <a:solidFill>
                            <a:srgbClr val="004A82"/>
                          </a:solidFill>
                        </a:rPr>
                        <a:t>Αγόρια</a:t>
                      </a:r>
                      <a:endParaRPr lang="el-GR" sz="2200" b="1" dirty="0">
                        <a:solidFill>
                          <a:srgbClr val="004A82"/>
                        </a:solidFill>
                      </a:endParaRPr>
                    </a:p>
                  </a:txBody>
                  <a:tcPr/>
                </a:tc>
              </a:tr>
              <a:tr h="370840">
                <a:tc>
                  <a:txBody>
                    <a:bodyPr/>
                    <a:lstStyle/>
                    <a:p>
                      <a:r>
                        <a:rPr lang="el-GR" sz="2200" dirty="0" smtClean="0"/>
                        <a:t>Τα κορίτσια ενισχύονται συνήθως όταν ντύνονται, χορεύουν ή παίζουν με κούκλες.</a:t>
                      </a:r>
                    </a:p>
                  </a:txBody>
                  <a:tcPr/>
                </a:tc>
                <a:tc>
                  <a:txBody>
                    <a:bodyPr/>
                    <a:lstStyle/>
                    <a:p>
                      <a:r>
                        <a:rPr lang="el-GR" sz="2200" dirty="0" smtClean="0"/>
                        <a:t>Τα αγόρια ενισχύονται συνήθως όταν παίζουν με κύβους και εξερευνούν αντικείμενα.</a:t>
                      </a:r>
                    </a:p>
                  </a:txBody>
                  <a:tcPr/>
                </a:tc>
              </a:tr>
              <a:tr h="370840">
                <a:tc>
                  <a:txBody>
                    <a:bodyPr/>
                    <a:lstStyle/>
                    <a:p>
                      <a:r>
                        <a:rPr lang="el-GR" sz="2200" dirty="0" smtClean="0"/>
                        <a:t>Ενισχύονται επίσης όταν ζητούν βοήθεια ή προσφέρονται να βοηθήσουν.</a:t>
                      </a:r>
                    </a:p>
                  </a:txBody>
                  <a:tcPr/>
                </a:tc>
                <a:tc>
                  <a:txBody>
                    <a:bodyPr/>
                    <a:lstStyle/>
                    <a:p>
                      <a:r>
                        <a:rPr lang="el-GR" sz="2200" dirty="0" smtClean="0"/>
                        <a:t>Ενισχύονται επίσης όταν είναι ζωηρά και διεκδικητικά.</a:t>
                      </a:r>
                    </a:p>
                  </a:txBody>
                  <a:tcPr/>
                </a:tc>
              </a:tr>
            </a:tbl>
          </a:graphicData>
        </a:graphic>
      </p:graphicFrame>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4509120"/>
            <a:ext cx="1072898" cy="1524003"/>
          </a:xfrm>
          <a:prstGeom prst="rect">
            <a:avLst/>
          </a:prstGeom>
        </p:spPr>
      </p:pic>
      <p:sp>
        <p:nvSpPr>
          <p:cNvPr id="7" name="Rectangle 6"/>
          <p:cNvSpPr/>
          <p:nvPr/>
        </p:nvSpPr>
        <p:spPr>
          <a:xfrm>
            <a:off x="1037720" y="6125517"/>
            <a:ext cx="2668849" cy="461665"/>
          </a:xfrm>
          <a:prstGeom prst="rect">
            <a:avLst/>
          </a:prstGeom>
        </p:spPr>
        <p:txBody>
          <a:bodyPr wrap="square">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Rag </a:t>
            </a:r>
            <a:r>
              <a:rPr lang="en-US" sz="1200" dirty="0">
                <a:solidFill>
                  <a:prstClr val="black"/>
                </a:solidFill>
                <a:latin typeface="Calibri"/>
                <a:hlinkClick r:id="rId3"/>
              </a:rPr>
              <a:t>Doll PNG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3"/>
              </a:rPr>
              <a:t>clipartcotttage</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3.0</a:t>
            </a:r>
            <a:endParaRPr lang="en-US" sz="1200" dirty="0">
              <a:solidFill>
                <a:prstClr val="black">
                  <a:lumMod val="65000"/>
                  <a:lumOff val="35000"/>
                </a:prstClr>
              </a:solidFill>
              <a:latin typeface="Calibri"/>
            </a:endParaRPr>
          </a:p>
        </p:txBody>
      </p:sp>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4365104"/>
            <a:ext cx="2682763" cy="1331321"/>
          </a:xfrm>
          <a:prstGeom prst="rect">
            <a:avLst/>
          </a:prstGeom>
        </p:spPr>
      </p:pic>
      <p:sp>
        <p:nvSpPr>
          <p:cNvPr id="9" name="Rectangle 6"/>
          <p:cNvSpPr/>
          <p:nvPr/>
        </p:nvSpPr>
        <p:spPr>
          <a:xfrm>
            <a:off x="5218775" y="6036927"/>
            <a:ext cx="2668849" cy="461665"/>
          </a:xfrm>
          <a:prstGeom prst="rect">
            <a:avLst/>
          </a:prstGeom>
        </p:spPr>
        <p:txBody>
          <a:bodyPr wrap="square">
            <a:spAutoFit/>
          </a:bodyPr>
          <a:lstStyle/>
          <a:p>
            <a:pPr algn="ctr"/>
            <a:r>
              <a:rPr lang="en-US" sz="1200" dirty="0">
                <a:solidFill>
                  <a:prstClr val="black"/>
                </a:solidFill>
                <a:latin typeface="Calibri"/>
              </a:rPr>
              <a:t>“</a:t>
            </a:r>
            <a:r>
              <a:rPr lang="en-US" sz="1200" dirty="0" smtClean="0">
                <a:solidFill>
                  <a:prstClr val="black"/>
                </a:solidFill>
                <a:latin typeface="Calibri"/>
                <a:hlinkClick r:id="rId7"/>
              </a:rPr>
              <a:t>truck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8"/>
              </a:rPr>
              <a:t>cprostire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384990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Χαρακτηριστικές μορφές συμπεριφοράς που ενισχύονται συνήθως ανά φύλο </a:t>
            </a:r>
            <a:r>
              <a:rPr lang="el-GR" sz="3600" b="0" dirty="0" smtClean="0"/>
              <a:t>(2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graphicFrame>
        <p:nvGraphicFramePr>
          <p:cNvPr id="5" name="Θέση περιεχομένου 4"/>
          <p:cNvGraphicFramePr>
            <a:graphicFrameLocks noGrp="1"/>
          </p:cNvGraphicFramePr>
          <p:nvPr>
            <p:ph idx="1"/>
            <p:extLst/>
          </p:nvPr>
        </p:nvGraphicFramePr>
        <p:xfrm>
          <a:off x="467544" y="1772816"/>
          <a:ext cx="8496944" cy="2194560"/>
        </p:xfrm>
        <a:graphic>
          <a:graphicData uri="http://schemas.openxmlformats.org/drawingml/2006/table">
            <a:tbl>
              <a:tblPr firstRow="1" bandRow="1">
                <a:tableStyleId>{5940675A-B579-460E-94D1-54222C63F5DA}</a:tableStyleId>
              </a:tblPr>
              <a:tblGrid>
                <a:gridCol w="4114800"/>
                <a:gridCol w="4382144"/>
              </a:tblGrid>
              <a:tr h="370840">
                <a:tc>
                  <a:txBody>
                    <a:bodyPr/>
                    <a:lstStyle/>
                    <a:p>
                      <a:pPr algn="ctr"/>
                      <a:r>
                        <a:rPr lang="el-GR" sz="2200" b="1" dirty="0" smtClean="0">
                          <a:solidFill>
                            <a:srgbClr val="820000"/>
                          </a:solidFill>
                        </a:rPr>
                        <a:t>Κορίτσια</a:t>
                      </a:r>
                      <a:endParaRPr lang="el-GR" sz="2200" b="1" dirty="0">
                        <a:solidFill>
                          <a:srgbClr val="820000"/>
                        </a:solidFill>
                      </a:endParaRPr>
                    </a:p>
                  </a:txBody>
                  <a:tcPr/>
                </a:tc>
                <a:tc>
                  <a:txBody>
                    <a:bodyPr/>
                    <a:lstStyle/>
                    <a:p>
                      <a:pPr algn="ctr"/>
                      <a:r>
                        <a:rPr lang="el-GR" sz="2200" b="1" dirty="0" smtClean="0">
                          <a:solidFill>
                            <a:srgbClr val="004A82"/>
                          </a:solidFill>
                        </a:rPr>
                        <a:t>Αγόρια</a:t>
                      </a:r>
                      <a:endParaRPr lang="el-GR" sz="2200" b="1" dirty="0">
                        <a:solidFill>
                          <a:srgbClr val="004A82"/>
                        </a:solidFill>
                      </a:endParaRPr>
                    </a:p>
                  </a:txBody>
                  <a:tcPr/>
                </a:tc>
              </a:tr>
              <a:tr h="370840">
                <a:tc>
                  <a:txBody>
                    <a:bodyPr/>
                    <a:lstStyle/>
                    <a:p>
                      <a:r>
                        <a:rPr lang="el-GR" sz="2200" dirty="0" smtClean="0"/>
                        <a:t>Τα κορίτσια κατακρίνονται όταν τρέχουν, σκαρφαλώνουν ή εκδηλώνουν διεκδικητική συμπεριφορά.</a:t>
                      </a:r>
                    </a:p>
                  </a:txBody>
                  <a:tcPr/>
                </a:tc>
                <a:tc>
                  <a:txBody>
                    <a:bodyPr/>
                    <a:lstStyle/>
                    <a:p>
                      <a:r>
                        <a:rPr lang="el-GR" sz="2200" dirty="0" smtClean="0"/>
                        <a:t>Τα αγόρια κατακρίνονται όταν ζητούν βοήθεια, όταν προσφέρονται να βοηθήσουν στις δουλειές του σπιτιού ή όταν εκφράζουν συναισθήματα αδυναμίας.</a:t>
                      </a:r>
                    </a:p>
                  </a:txBody>
                  <a:tcPr/>
                </a:tc>
              </a:tr>
            </a:tbl>
          </a:graphicData>
        </a:graphic>
      </p:graphicFrame>
    </p:spTree>
    <p:extLst>
      <p:ext uri="{BB962C8B-B14F-4D97-AF65-F5344CB8AC3E}">
        <p14:creationId xmlns:p14="http://schemas.microsoft.com/office/powerpoint/2010/main" val="2476383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μίμηση προτύπων!</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614039"/>
            <a:ext cx="1944216" cy="194421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
        <p:nvSpPr>
          <p:cNvPr id="6" name="Rectangle 6"/>
          <p:cNvSpPr/>
          <p:nvPr/>
        </p:nvSpPr>
        <p:spPr>
          <a:xfrm rot="5400000">
            <a:off x="2589029" y="1992659"/>
            <a:ext cx="1926930" cy="1015663"/>
          </a:xfrm>
          <a:prstGeom prst="rect">
            <a:avLst/>
          </a:prstGeom>
        </p:spPr>
        <p:txBody>
          <a:bodyPr wrap="square">
            <a:spAutoFit/>
          </a:bodyPr>
          <a:lstStyle/>
          <a:p>
            <a:pPr algn="ctr"/>
            <a:r>
              <a:rPr lang="en-US" sz="1200" dirty="0">
                <a:solidFill>
                  <a:prstClr val="black"/>
                </a:solidFill>
                <a:latin typeface="Calibri"/>
              </a:rPr>
              <a:t>“</a:t>
            </a:r>
            <a:r>
              <a:rPr lang="en-US" sz="1200" dirty="0">
                <a:solidFill>
                  <a:prstClr val="black"/>
                </a:solidFill>
                <a:latin typeface="Calibri"/>
                <a:hlinkClick r:id="rId3"/>
              </a:rPr>
              <a:t>Emily is cooking up a storm in the kitchen with mom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Brad </a:t>
            </a:r>
            <a:r>
              <a:rPr lang="en-US" sz="1200" dirty="0" err="1">
                <a:solidFill>
                  <a:prstClr val="black">
                    <a:lumMod val="65000"/>
                    <a:lumOff val="35000"/>
                  </a:prstClr>
                </a:solidFill>
                <a:latin typeface="Calibri"/>
                <a:hlinkClick r:id="rId3"/>
              </a:rPr>
              <a:t>Ruggles</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BY-NC-SA 2.0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346" y="1536350"/>
            <a:ext cx="1584175" cy="2374407"/>
          </a:xfrm>
          <a:prstGeom prst="rect">
            <a:avLst/>
          </a:prstGeom>
        </p:spPr>
      </p:pic>
      <p:sp>
        <p:nvSpPr>
          <p:cNvPr id="8" name="Rectangle 6"/>
          <p:cNvSpPr/>
          <p:nvPr/>
        </p:nvSpPr>
        <p:spPr>
          <a:xfrm rot="5400000">
            <a:off x="6695365" y="2443002"/>
            <a:ext cx="2304256" cy="646331"/>
          </a:xfrm>
          <a:prstGeom prst="rect">
            <a:avLst/>
          </a:prstGeom>
        </p:spPr>
        <p:txBody>
          <a:bodyPr wrap="square">
            <a:spAutoFit/>
          </a:bodyPr>
          <a:lstStyle/>
          <a:p>
            <a:pPr algn="ctr"/>
            <a:r>
              <a:rPr lang="en-US" sz="1200" dirty="0">
                <a:solidFill>
                  <a:prstClr val="black"/>
                </a:solidFill>
                <a:latin typeface="Calibri"/>
              </a:rPr>
              <a:t>“</a:t>
            </a:r>
            <a:r>
              <a:rPr lang="en-US" sz="1200" dirty="0">
                <a:solidFill>
                  <a:prstClr val="black"/>
                </a:solidFill>
                <a:latin typeface="Calibri"/>
                <a:hlinkClick r:id="rId6"/>
              </a:rPr>
              <a:t>Makeup...Ready to party!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Tommy Wong</a:t>
            </a:r>
            <a:r>
              <a:rPr lang="el-GR" sz="1200" dirty="0" smtClean="0">
                <a:solidFill>
                  <a:prstClr val="black">
                    <a:lumMod val="65000"/>
                    <a:lumOff val="35000"/>
                  </a:prstClr>
                </a:solidFill>
                <a:latin typeface="Calibri"/>
                <a:hlinkClick r:id="rId6"/>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7"/>
              </a:rPr>
              <a:t>CC BY 2.0</a:t>
            </a:r>
            <a:endParaRPr lang="en-US" sz="1200" dirty="0">
              <a:solidFill>
                <a:prstClr val="black">
                  <a:lumMod val="65000"/>
                  <a:lumOff val="35000"/>
                </a:prstClr>
              </a:solidFill>
              <a:latin typeface="Calibri"/>
            </a:endParaRPr>
          </a:p>
        </p:txBody>
      </p:sp>
      <p:pic>
        <p:nvPicPr>
          <p:cNvPr id="9" name="Εικόνα 8"/>
          <p:cNvPicPr>
            <a:picLocks noChangeAspect="1"/>
          </p:cNvPicPr>
          <p:nvPr/>
        </p:nvPicPr>
        <p:blipFill rotWithShape="1">
          <a:blip r:embed="rId8">
            <a:extLst>
              <a:ext uri="{28A0092B-C50C-407E-A947-70E740481C1C}">
                <a14:useLocalDpi xmlns:a14="http://schemas.microsoft.com/office/drawing/2010/main" val="0"/>
              </a:ext>
            </a:extLst>
          </a:blip>
          <a:srcRect r="49207"/>
          <a:stretch/>
        </p:blipFill>
        <p:spPr>
          <a:xfrm>
            <a:off x="3347864" y="3918296"/>
            <a:ext cx="1989887" cy="2613817"/>
          </a:xfrm>
          <a:prstGeom prst="rect">
            <a:avLst/>
          </a:prstGeom>
        </p:spPr>
      </p:pic>
      <p:sp>
        <p:nvSpPr>
          <p:cNvPr id="10" name="Rectangle 6"/>
          <p:cNvSpPr/>
          <p:nvPr/>
        </p:nvSpPr>
        <p:spPr>
          <a:xfrm rot="5400000">
            <a:off x="4330080" y="4925967"/>
            <a:ext cx="2477007" cy="461665"/>
          </a:xfrm>
          <a:prstGeom prst="rect">
            <a:avLst/>
          </a:prstGeom>
        </p:spPr>
        <p:txBody>
          <a:bodyPr wrap="square">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9"/>
              </a:rPr>
              <a:t>Boys in the Tub</a:t>
            </a:r>
            <a:r>
              <a:rPr lang="en-US" sz="1200" dirty="0" smtClean="0">
                <a:solidFill>
                  <a:prstClr val="black"/>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9"/>
              </a:rPr>
              <a:t>Juhan </a:t>
            </a:r>
            <a:r>
              <a:rPr lang="en-US" sz="1200" dirty="0" err="1" smtClean="0">
                <a:solidFill>
                  <a:prstClr val="black">
                    <a:lumMod val="65000"/>
                    <a:lumOff val="35000"/>
                  </a:prstClr>
                </a:solidFill>
                <a:latin typeface="Calibri"/>
                <a:hlinkClick r:id="rId9"/>
              </a:rPr>
              <a:t>Sonin</a:t>
            </a:r>
            <a:r>
              <a:rPr lang="en-US" sz="1200" dirty="0" smtClean="0">
                <a:solidFill>
                  <a:prstClr val="black">
                    <a:lumMod val="65000"/>
                    <a:lumOff val="35000"/>
                  </a:prstClr>
                </a:solidFill>
                <a:latin typeface="Calibri"/>
                <a:hlinkClick r:id="rId9"/>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7"/>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926905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Τα στάδια την ανάπτυξης της ταυτότητας του φύλου σύμφωνα με τον </a:t>
            </a:r>
            <a:r>
              <a:rPr lang="el-GR" dirty="0" err="1" smtClean="0"/>
              <a:t>Κohlberg</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graphicFrame>
        <p:nvGraphicFramePr>
          <p:cNvPr id="5" name="Θέση περιεχομένου 4"/>
          <p:cNvGraphicFramePr>
            <a:graphicFrameLocks noGrp="1"/>
          </p:cNvGraphicFramePr>
          <p:nvPr>
            <p:ph idx="1"/>
            <p:extLst/>
          </p:nvPr>
        </p:nvGraphicFramePr>
        <p:xfrm>
          <a:off x="251520" y="1268760"/>
          <a:ext cx="6048672" cy="4297680"/>
        </p:xfrm>
        <a:graphic>
          <a:graphicData uri="http://schemas.openxmlformats.org/drawingml/2006/table">
            <a:tbl>
              <a:tblPr firstRow="1" bandRow="1">
                <a:tableStyleId>{5940675A-B579-460E-94D1-54222C63F5DA}</a:tableStyleId>
              </a:tblPr>
              <a:tblGrid>
                <a:gridCol w="1742837"/>
                <a:gridCol w="4305835"/>
              </a:tblGrid>
              <a:tr h="370840">
                <a:tc>
                  <a:txBody>
                    <a:bodyPr/>
                    <a:lstStyle/>
                    <a:p>
                      <a:pPr algn="ctr"/>
                      <a:r>
                        <a:rPr lang="el-GR" sz="2200" b="1" dirty="0" smtClean="0">
                          <a:solidFill>
                            <a:srgbClr val="820000"/>
                          </a:solidFill>
                        </a:rPr>
                        <a:t>Βασική ταυτότητα του ρόλου του φύλου</a:t>
                      </a:r>
                    </a:p>
                  </a:txBody>
                  <a:tcPr/>
                </a:tc>
                <a:tc>
                  <a:txBody>
                    <a:bodyPr/>
                    <a:lstStyle/>
                    <a:p>
                      <a:pPr algn="l"/>
                      <a:r>
                        <a:rPr lang="el-GR" sz="2200" b="0" dirty="0" smtClean="0">
                          <a:solidFill>
                            <a:schemeClr val="tx1"/>
                          </a:solidFill>
                        </a:rPr>
                        <a:t>Ανάμεσα στην ηλικία των 2 έως 3 ετών, τα παιδιά είναι σε θέση να χαρακτηρίσουν τον εαυτό τους και τους άλλους ως αγόρια ή κορίτσια.</a:t>
                      </a:r>
                    </a:p>
                  </a:txBody>
                  <a:tcPr/>
                </a:tc>
              </a:tr>
              <a:tr h="370840">
                <a:tc>
                  <a:txBody>
                    <a:bodyPr/>
                    <a:lstStyle/>
                    <a:p>
                      <a:r>
                        <a:rPr lang="el-GR" sz="2200" b="1" dirty="0" smtClean="0">
                          <a:solidFill>
                            <a:srgbClr val="820000"/>
                          </a:solidFill>
                        </a:rPr>
                        <a:t>Σταθερότητα του ρόλου του φύλου</a:t>
                      </a:r>
                    </a:p>
                  </a:txBody>
                  <a:tcPr/>
                </a:tc>
                <a:tc>
                  <a:txBody>
                    <a:bodyPr/>
                    <a:lstStyle/>
                    <a:p>
                      <a:r>
                        <a:rPr lang="el-GR" sz="2200" dirty="0" smtClean="0"/>
                        <a:t>Στην ηλικία των 4 ετών, τα παιδιά αρχίζουν να κατανοούν ότι οι ρόλοι του φύλου είναι διαχρονικά σταθεροί.</a:t>
                      </a:r>
                    </a:p>
                  </a:txBody>
                  <a:tcPr/>
                </a:tc>
              </a:tr>
              <a:tr h="370840">
                <a:tc>
                  <a:txBody>
                    <a:bodyPr/>
                    <a:lstStyle/>
                    <a:p>
                      <a:r>
                        <a:rPr lang="el-GR" sz="2200" b="1" dirty="0" smtClean="0">
                          <a:solidFill>
                            <a:srgbClr val="820000"/>
                          </a:solidFill>
                        </a:rPr>
                        <a:t>Μονιμότητα του ρόλου του φύλου</a:t>
                      </a:r>
                    </a:p>
                  </a:txBody>
                  <a:tcPr/>
                </a:tc>
                <a:tc>
                  <a:txBody>
                    <a:bodyPr/>
                    <a:lstStyle/>
                    <a:p>
                      <a:r>
                        <a:rPr lang="el-GR" sz="2200" dirty="0" smtClean="0"/>
                        <a:t>Στην ηλικία των 5-6 ετών, τα παιδιά καταλαβαίνουν ότι το φύλο τους παραμένει το ίδιο ανεξάρτητα από τις περιστάσεις (π.χ. Απόκριες).</a:t>
                      </a:r>
                    </a:p>
                  </a:txBody>
                  <a:tcPr/>
                </a:tc>
              </a:tr>
            </a:tbl>
          </a:graphicData>
        </a:graphic>
      </p:graphicFrame>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740" y="1628800"/>
            <a:ext cx="1977422" cy="2880320"/>
          </a:xfrm>
          <a:prstGeom prst="rect">
            <a:avLst/>
          </a:prstGeom>
        </p:spPr>
      </p:pic>
      <p:sp>
        <p:nvSpPr>
          <p:cNvPr id="7" name="Rectangle 6"/>
          <p:cNvSpPr/>
          <p:nvPr/>
        </p:nvSpPr>
        <p:spPr>
          <a:xfrm>
            <a:off x="6372200" y="4650903"/>
            <a:ext cx="2668849" cy="646331"/>
          </a:xfrm>
          <a:prstGeom prst="rect">
            <a:avLst/>
          </a:prstGeom>
        </p:spPr>
        <p:txBody>
          <a:bodyPr wrap="square">
            <a:spAutoFit/>
          </a:bodyPr>
          <a:lstStyle/>
          <a:p>
            <a:pPr algn="ctr"/>
            <a:r>
              <a:rPr lang="en-US" sz="1200" dirty="0">
                <a:solidFill>
                  <a:prstClr val="black"/>
                </a:solidFill>
                <a:latin typeface="Calibri"/>
              </a:rPr>
              <a:t>“</a:t>
            </a:r>
            <a:r>
              <a:rPr lang="en-US" sz="1200" dirty="0">
                <a:solidFill>
                  <a:prstClr val="black"/>
                </a:solidFill>
                <a:latin typeface="Calibri"/>
                <a:hlinkClick r:id="rId3"/>
              </a:rPr>
              <a:t>Kohlberg, Lawrence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4"/>
              </a:rPr>
              <a:t>clipartcotttage</a:t>
            </a:r>
            <a:r>
              <a:rPr lang="el-GR" sz="1200" dirty="0" smtClean="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με άδεια </a:t>
            </a:r>
          </a:p>
          <a:p>
            <a:pPr algn="ctr"/>
            <a:r>
              <a:rPr lang="en-US" sz="1200" dirty="0" smtClean="0">
                <a:solidFill>
                  <a:prstClr val="black">
                    <a:lumMod val="65000"/>
                    <a:lumOff val="35000"/>
                  </a:prstClr>
                </a:solidFill>
                <a:latin typeface="Calibri"/>
                <a:hlinkClick r:id="rId6"/>
              </a:rPr>
              <a:t>CC </a:t>
            </a:r>
            <a:r>
              <a:rPr lang="en-US" sz="1200" dirty="0">
                <a:solidFill>
                  <a:prstClr val="black">
                    <a:lumMod val="65000"/>
                    <a:lumOff val="35000"/>
                  </a:prstClr>
                </a:solidFill>
                <a:latin typeface="Calibri"/>
                <a:hlinkClick r:id="rId6"/>
              </a:rPr>
              <a:t>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180462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πορεία ανάπτυξης συμπεριφοράς συμβατής με το ρόλο του φύλου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
        <p:nvSpPr>
          <p:cNvPr id="5" name="Θέση περιεχομένου 2"/>
          <p:cNvSpPr>
            <a:spLocks noGrp="1"/>
          </p:cNvSpPr>
          <p:nvPr>
            <p:ph idx="1"/>
          </p:nvPr>
        </p:nvSpPr>
        <p:spPr>
          <a:xfrm>
            <a:off x="529208" y="1904586"/>
            <a:ext cx="2026568" cy="576064"/>
          </a:xfrm>
          <a:ln w="19050">
            <a:solidFill>
              <a:srgbClr val="004A82"/>
            </a:solidFill>
          </a:ln>
        </p:spPr>
        <p:txBody>
          <a:bodyPr/>
          <a:lstStyle/>
          <a:p>
            <a:pPr marL="0" indent="0">
              <a:buNone/>
            </a:pPr>
            <a:r>
              <a:rPr lang="el-GR" dirty="0"/>
              <a:t>18-24 μηνών</a:t>
            </a:r>
          </a:p>
          <a:p>
            <a:endParaRPr lang="el-GR" dirty="0"/>
          </a:p>
        </p:txBody>
      </p:sp>
      <p:sp>
        <p:nvSpPr>
          <p:cNvPr id="6" name="Βέλος προς τα κάτω 5"/>
          <p:cNvSpPr/>
          <p:nvPr/>
        </p:nvSpPr>
        <p:spPr>
          <a:xfrm>
            <a:off x="1398476" y="2480650"/>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Θέση περιεχομένου 2"/>
          <p:cNvSpPr txBox="1">
            <a:spLocks/>
          </p:cNvSpPr>
          <p:nvPr/>
        </p:nvSpPr>
        <p:spPr>
          <a:xfrm>
            <a:off x="323528" y="2852936"/>
            <a:ext cx="2458616" cy="3096344"/>
          </a:xfrm>
          <a:prstGeom prst="rect">
            <a:avLst/>
          </a:prstGeom>
          <a:ln w="19050">
            <a:solidFill>
              <a:srgbClr val="004A82"/>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παιδιά αρχίζουν να εκδηλώνουν προτίμηση για τα παιχνίδια που είναι συμβατά με το ρόλο του φύλου τους παρόλο που ακόμη δεν μπορούν να ονομάσουν το φύλο τους.</a:t>
            </a:r>
          </a:p>
          <a:p>
            <a:pPr marL="457200" indent="-457200" fontAlgn="auto">
              <a:spcAft>
                <a:spcPts val="0"/>
              </a:spcAft>
              <a:buFont typeface="+mj-lt"/>
              <a:buAutoNum type="arabicPeriod"/>
            </a:pPr>
            <a:endParaRPr lang="el-GR" dirty="0">
              <a:solidFill>
                <a:prstClr val="black"/>
              </a:solidFill>
            </a:endParaRPr>
          </a:p>
        </p:txBody>
      </p:sp>
      <p:sp>
        <p:nvSpPr>
          <p:cNvPr id="8" name="Θέση περιεχομένου 2"/>
          <p:cNvSpPr txBox="1">
            <a:spLocks/>
          </p:cNvSpPr>
          <p:nvPr/>
        </p:nvSpPr>
        <p:spPr>
          <a:xfrm>
            <a:off x="3374216" y="1904586"/>
            <a:ext cx="2026568" cy="57606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Τριών ετών</a:t>
            </a:r>
          </a:p>
          <a:p>
            <a:pPr fontAlgn="auto">
              <a:spcAft>
                <a:spcPts val="0"/>
              </a:spcAft>
            </a:pPr>
            <a:endParaRPr lang="el-GR" dirty="0">
              <a:solidFill>
                <a:prstClr val="black"/>
              </a:solidFill>
            </a:endParaRPr>
          </a:p>
        </p:txBody>
      </p:sp>
      <p:sp>
        <p:nvSpPr>
          <p:cNvPr id="9" name="Βέλος προς τα κάτω 8"/>
          <p:cNvSpPr/>
          <p:nvPr/>
        </p:nvSpPr>
        <p:spPr>
          <a:xfrm>
            <a:off x="4243484" y="2480650"/>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Θέση περιεχομένου 2"/>
          <p:cNvSpPr txBox="1">
            <a:spLocks/>
          </p:cNvSpPr>
          <p:nvPr/>
        </p:nvSpPr>
        <p:spPr>
          <a:xfrm>
            <a:off x="3168536" y="2852936"/>
            <a:ext cx="2458616" cy="3096344"/>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παιδιά ονομάζουν το φύλο τους και αρχίζουν να εκδηλώνουν προτίμηση για τους συνομηλίκους του ίδιου φύλου.</a:t>
            </a:r>
          </a:p>
          <a:p>
            <a:pPr marL="457200" indent="-457200" fontAlgn="auto">
              <a:spcAft>
                <a:spcPts val="0"/>
              </a:spcAft>
              <a:buFont typeface="+mj-lt"/>
              <a:buAutoNum type="arabicPeriod"/>
            </a:pPr>
            <a:endParaRPr lang="el-GR" dirty="0">
              <a:solidFill>
                <a:prstClr val="black"/>
              </a:solidFill>
            </a:endParaRPr>
          </a:p>
        </p:txBody>
      </p:sp>
      <p:sp>
        <p:nvSpPr>
          <p:cNvPr id="11" name="Θέση περιεχομένου 2"/>
          <p:cNvSpPr txBox="1">
            <a:spLocks/>
          </p:cNvSpPr>
          <p:nvPr/>
        </p:nvSpPr>
        <p:spPr>
          <a:xfrm>
            <a:off x="6198537" y="1904586"/>
            <a:ext cx="2026568" cy="57606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Έξι ετών</a:t>
            </a:r>
          </a:p>
          <a:p>
            <a:pPr fontAlgn="auto">
              <a:spcAft>
                <a:spcPts val="0"/>
              </a:spcAft>
            </a:pPr>
            <a:endParaRPr lang="el-GR" dirty="0">
              <a:solidFill>
                <a:prstClr val="black"/>
              </a:solidFill>
            </a:endParaRPr>
          </a:p>
        </p:txBody>
      </p:sp>
      <p:sp>
        <p:nvSpPr>
          <p:cNvPr id="12" name="Βέλος προς τα κάτω 11"/>
          <p:cNvSpPr/>
          <p:nvPr/>
        </p:nvSpPr>
        <p:spPr>
          <a:xfrm>
            <a:off x="7067805" y="2480650"/>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Θέση περιεχομένου 2"/>
          <p:cNvSpPr txBox="1">
            <a:spLocks/>
          </p:cNvSpPr>
          <p:nvPr/>
        </p:nvSpPr>
        <p:spPr>
          <a:xfrm>
            <a:off x="5992857" y="2852936"/>
            <a:ext cx="2458616" cy="309634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Ο διαχωρισμός των ομάδων σε αγόρια και κορίτσια είναι ξεκάθαρος</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3863068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πορεία ανάπτυξης των στερεοτύπων </a:t>
            </a:r>
            <a:br>
              <a:rPr lang="el-GR" dirty="0" smtClean="0"/>
            </a:br>
            <a:r>
              <a:rPr lang="el-GR" dirty="0" smtClean="0"/>
              <a:t>του φύλου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Θέση περιεχομένου 2"/>
          <p:cNvSpPr>
            <a:spLocks noGrp="1"/>
          </p:cNvSpPr>
          <p:nvPr>
            <p:ph idx="1"/>
          </p:nvPr>
        </p:nvSpPr>
        <p:spPr>
          <a:xfrm>
            <a:off x="667709" y="1638841"/>
            <a:ext cx="2026568" cy="576064"/>
          </a:xfrm>
          <a:ln w="19050">
            <a:solidFill>
              <a:srgbClr val="004A82"/>
            </a:solidFill>
          </a:ln>
        </p:spPr>
        <p:txBody>
          <a:bodyPr/>
          <a:lstStyle/>
          <a:p>
            <a:pPr marL="0" indent="0">
              <a:buNone/>
            </a:pPr>
            <a:r>
              <a:rPr lang="el-GR" dirty="0"/>
              <a:t>Τριών ετών</a:t>
            </a:r>
          </a:p>
          <a:p>
            <a:endParaRPr lang="el-GR" dirty="0"/>
          </a:p>
        </p:txBody>
      </p:sp>
      <p:sp>
        <p:nvSpPr>
          <p:cNvPr id="6" name="Βέλος προς τα κάτω 5"/>
          <p:cNvSpPr/>
          <p:nvPr/>
        </p:nvSpPr>
        <p:spPr>
          <a:xfrm>
            <a:off x="1536977" y="2214905"/>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Θέση περιεχομένου 2"/>
          <p:cNvSpPr txBox="1">
            <a:spLocks/>
          </p:cNvSpPr>
          <p:nvPr/>
        </p:nvSpPr>
        <p:spPr>
          <a:xfrm>
            <a:off x="462029" y="2587191"/>
            <a:ext cx="2458616" cy="309634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παιδιά αρχίζουν να συνδέουν επαγγέλματα, παιχνίδια και μορφές συμπεριφοράς με τα δύο φύλα.</a:t>
            </a:r>
          </a:p>
          <a:p>
            <a:pPr marL="457200" indent="-457200" fontAlgn="auto">
              <a:spcAft>
                <a:spcPts val="0"/>
              </a:spcAft>
              <a:buFont typeface="+mj-lt"/>
              <a:buAutoNum type="arabicPeriod"/>
            </a:pPr>
            <a:endParaRPr lang="el-GR" dirty="0">
              <a:solidFill>
                <a:prstClr val="black"/>
              </a:solidFill>
            </a:endParaRPr>
          </a:p>
        </p:txBody>
      </p:sp>
      <p:sp>
        <p:nvSpPr>
          <p:cNvPr id="8" name="Θέση περιεχομένου 2"/>
          <p:cNvSpPr txBox="1">
            <a:spLocks/>
          </p:cNvSpPr>
          <p:nvPr/>
        </p:nvSpPr>
        <p:spPr>
          <a:xfrm>
            <a:off x="3512717" y="1638841"/>
            <a:ext cx="2026568" cy="57606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Πέντε ετών</a:t>
            </a:r>
          </a:p>
          <a:p>
            <a:pPr fontAlgn="auto">
              <a:spcAft>
                <a:spcPts val="0"/>
              </a:spcAft>
            </a:pPr>
            <a:endParaRPr lang="el-GR" dirty="0">
              <a:solidFill>
                <a:prstClr val="black"/>
              </a:solidFill>
            </a:endParaRPr>
          </a:p>
        </p:txBody>
      </p:sp>
      <p:sp>
        <p:nvSpPr>
          <p:cNvPr id="9" name="Βέλος προς τα κάτω 8"/>
          <p:cNvSpPr/>
          <p:nvPr/>
        </p:nvSpPr>
        <p:spPr>
          <a:xfrm>
            <a:off x="4381985" y="2214905"/>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Θέση περιεχομένου 2"/>
          <p:cNvSpPr txBox="1">
            <a:spLocks/>
          </p:cNvSpPr>
          <p:nvPr/>
        </p:nvSpPr>
        <p:spPr>
          <a:xfrm>
            <a:off x="3307037" y="2587191"/>
            <a:ext cx="2458616" cy="309634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παιδιά αρχίζουν να συνδέουν χαρακτηριστικά προσωπικότητας  με τα δύο φύλα</a:t>
            </a:r>
            <a:r>
              <a:rPr lang="el-GR" dirty="0" smtClean="0">
                <a:solidFill>
                  <a:prstClr val="black"/>
                </a:solidFill>
              </a:rPr>
              <a:t>.</a:t>
            </a:r>
            <a:endParaRPr lang="el-GR" dirty="0">
              <a:solidFill>
                <a:prstClr val="black"/>
              </a:solidFill>
            </a:endParaRPr>
          </a:p>
          <a:p>
            <a:pPr marL="457200" indent="-457200" fontAlgn="auto">
              <a:spcAft>
                <a:spcPts val="0"/>
              </a:spcAft>
              <a:buFont typeface="+mj-lt"/>
              <a:buAutoNum type="arabicPeriod"/>
            </a:pPr>
            <a:endParaRPr lang="el-GR" dirty="0">
              <a:solidFill>
                <a:prstClr val="black"/>
              </a:solidFill>
            </a:endParaRPr>
          </a:p>
        </p:txBody>
      </p:sp>
      <p:sp>
        <p:nvSpPr>
          <p:cNvPr id="11" name="Θέση περιεχομένου 2"/>
          <p:cNvSpPr txBox="1">
            <a:spLocks/>
          </p:cNvSpPr>
          <p:nvPr/>
        </p:nvSpPr>
        <p:spPr>
          <a:xfrm>
            <a:off x="6337038" y="1638841"/>
            <a:ext cx="2252936" cy="576064"/>
          </a:xfrm>
          <a:prstGeom prst="rect">
            <a:avLst/>
          </a:prstGeom>
          <a:ln w="19050">
            <a:solidFill>
              <a:srgbClr val="004A82"/>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Οκτώ-εννιά ετών</a:t>
            </a:r>
          </a:p>
          <a:p>
            <a:pPr fontAlgn="auto">
              <a:spcAft>
                <a:spcPts val="0"/>
              </a:spcAft>
            </a:pPr>
            <a:endParaRPr lang="el-GR" dirty="0">
              <a:solidFill>
                <a:prstClr val="black"/>
              </a:solidFill>
            </a:endParaRPr>
          </a:p>
        </p:txBody>
      </p:sp>
      <p:sp>
        <p:nvSpPr>
          <p:cNvPr id="12" name="Βέλος προς τα κάτω 11"/>
          <p:cNvSpPr/>
          <p:nvPr/>
        </p:nvSpPr>
        <p:spPr>
          <a:xfrm>
            <a:off x="7206306" y="2214905"/>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 name="Θέση περιεχομένου 2"/>
          <p:cNvSpPr txBox="1">
            <a:spLocks/>
          </p:cNvSpPr>
          <p:nvPr/>
        </p:nvSpPr>
        <p:spPr>
          <a:xfrm>
            <a:off x="6131358" y="2587191"/>
            <a:ext cx="2458616" cy="309634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Η γνώση των στερεοτύπων έχει αναπτυχθεί σε μεγάλο βαθμό</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095475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φύλο; </a:t>
            </a:r>
            <a:r>
              <a:rPr lang="el-GR" sz="3200" b="0" dirty="0" smtClean="0"/>
              <a:t>(2 </a:t>
            </a:r>
            <a:r>
              <a:rPr lang="el-GR" sz="3200" b="0" dirty="0"/>
              <a:t>από 2</a:t>
            </a:r>
            <a:r>
              <a:rPr lang="el-GR" sz="3200" b="0" dirty="0" smtClean="0"/>
              <a:t>)</a:t>
            </a:r>
            <a:endParaRPr lang="el-GR" dirty="0"/>
          </a:p>
        </p:txBody>
      </p:sp>
      <p:pic>
        <p:nvPicPr>
          <p:cNvPr id="5" name="Θέση περιεχομένου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508" t="39576" r="25324"/>
          <a:stretch/>
        </p:blipFill>
        <p:spPr>
          <a:xfrm>
            <a:off x="2987824" y="1484784"/>
            <a:ext cx="2735603" cy="360040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6" name="Rectangle 6"/>
          <p:cNvSpPr/>
          <p:nvPr/>
        </p:nvSpPr>
        <p:spPr>
          <a:xfrm>
            <a:off x="2813663" y="5116855"/>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Attracive-faces-symmetry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Redamp19</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89434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«Αναπτυξιακή Ψυχολογία (Θ). </a:t>
            </a:r>
            <a:r>
              <a:rPr lang="el-GR" sz="2000" dirty="0" smtClean="0"/>
              <a:t>Ενότητα 10</a:t>
            </a:r>
            <a:r>
              <a:rPr lang="en-US" sz="2000" dirty="0" smtClean="0"/>
              <a:t>:</a:t>
            </a:r>
            <a:r>
              <a:rPr lang="el-GR" sz="2000" dirty="0"/>
              <a:t> Η Ταυτότητα του Ρόλου του </a:t>
            </a:r>
            <a:r>
              <a:rPr lang="el-GR" sz="2000" dirty="0" smtClean="0"/>
              <a:t>Φύλου».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έννοιες </a:t>
            </a:r>
            <a:r>
              <a:rPr lang="el-GR" sz="3200" b="0" dirty="0" smtClean="0"/>
              <a:t>(1 από 3)</a:t>
            </a:r>
            <a:endParaRPr lang="el-GR" sz="3200" b="0" dirty="0"/>
          </a:p>
        </p:txBody>
      </p:sp>
      <p:sp>
        <p:nvSpPr>
          <p:cNvPr id="3" name="Θέση περιεχομένου 2"/>
          <p:cNvSpPr>
            <a:spLocks noGrp="1"/>
          </p:cNvSpPr>
          <p:nvPr>
            <p:ph idx="1"/>
          </p:nvPr>
        </p:nvSpPr>
        <p:spPr>
          <a:xfrm>
            <a:off x="529208" y="1904586"/>
            <a:ext cx="2026568" cy="576064"/>
          </a:xfrm>
          <a:ln w="19050">
            <a:solidFill>
              <a:srgbClr val="004A82"/>
            </a:solidFill>
          </a:ln>
        </p:spPr>
        <p:txBody>
          <a:bodyPr/>
          <a:lstStyle/>
          <a:p>
            <a:pPr marL="457200" indent="-457200">
              <a:buFont typeface="+mj-lt"/>
              <a:buAutoNum type="arabicPeriod"/>
            </a:pPr>
            <a:r>
              <a:rPr lang="el-GR" dirty="0" smtClean="0"/>
              <a:t>Φύλο </a:t>
            </a:r>
            <a:r>
              <a:rPr lang="el-GR" dirty="0"/>
              <a:t>(</a:t>
            </a:r>
            <a:r>
              <a:rPr lang="en-US" dirty="0"/>
              <a:t>sex)</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
        <p:nvSpPr>
          <p:cNvPr id="5" name="Βέλος προς τα κάτω 4"/>
          <p:cNvSpPr/>
          <p:nvPr/>
        </p:nvSpPr>
        <p:spPr>
          <a:xfrm>
            <a:off x="1398476" y="2480650"/>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Θέση περιεχομένου 2"/>
          <p:cNvSpPr txBox="1">
            <a:spLocks/>
          </p:cNvSpPr>
          <p:nvPr/>
        </p:nvSpPr>
        <p:spPr>
          <a:xfrm>
            <a:off x="323528" y="2852936"/>
            <a:ext cx="2458616" cy="237626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Ο </a:t>
            </a:r>
            <a:r>
              <a:rPr lang="el-GR" b="1" dirty="0">
                <a:solidFill>
                  <a:srgbClr val="820000"/>
                </a:solidFill>
              </a:rPr>
              <a:t>βιολογικός καθορισμός </a:t>
            </a:r>
            <a:r>
              <a:rPr lang="el-GR" dirty="0">
                <a:solidFill>
                  <a:prstClr val="black"/>
                </a:solidFill>
              </a:rPr>
              <a:t>του φύλου, σύμφωνα με τον οποίο ένα παιδί είναι αγόρι ή κορίτσι.</a:t>
            </a:r>
          </a:p>
          <a:p>
            <a:pPr marL="457200" indent="-457200" fontAlgn="auto">
              <a:spcAft>
                <a:spcPts val="0"/>
              </a:spcAft>
              <a:buFont typeface="+mj-lt"/>
              <a:buAutoNum type="arabicPeriod"/>
            </a:pPr>
            <a:endParaRPr lang="el-GR" dirty="0">
              <a:solidFill>
                <a:prstClr val="black"/>
              </a:solidFill>
            </a:endParaRPr>
          </a:p>
        </p:txBody>
      </p:sp>
      <p:pic>
        <p:nvPicPr>
          <p:cNvPr id="7" name="Picture 2" descr="C:\Users\Katerina\Documents\ΚΑΤΕΡΙΝΑ\ΤΕΙ\Ποικίλο υλικό\Developmental psychology\Boy or gir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904586"/>
            <a:ext cx="53355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3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έννοιες </a:t>
            </a:r>
            <a:r>
              <a:rPr lang="el-GR" sz="3200" b="0" dirty="0" smtClean="0"/>
              <a:t>(2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5" name="Θέση περιεχομένου 2"/>
          <p:cNvSpPr>
            <a:spLocks noGrp="1"/>
          </p:cNvSpPr>
          <p:nvPr>
            <p:ph idx="1"/>
          </p:nvPr>
        </p:nvSpPr>
        <p:spPr>
          <a:xfrm>
            <a:off x="742111" y="1513149"/>
            <a:ext cx="2746648" cy="923858"/>
          </a:xfrm>
          <a:ln w="19050">
            <a:solidFill>
              <a:srgbClr val="004A82"/>
            </a:solidFill>
          </a:ln>
        </p:spPr>
        <p:txBody>
          <a:bodyPr>
            <a:normAutofit/>
          </a:bodyPr>
          <a:lstStyle/>
          <a:p>
            <a:pPr marL="457200" indent="-457200">
              <a:buFont typeface="+mj-lt"/>
              <a:buAutoNum type="arabicPeriod" startAt="2"/>
            </a:pPr>
            <a:r>
              <a:rPr lang="el-GR" dirty="0"/>
              <a:t>Ρόλος του φύλου (</a:t>
            </a:r>
            <a:r>
              <a:rPr lang="en-US" dirty="0"/>
              <a:t>gender)</a:t>
            </a:r>
          </a:p>
          <a:p>
            <a:endParaRPr lang="el-GR" dirty="0"/>
          </a:p>
        </p:txBody>
      </p:sp>
      <p:sp>
        <p:nvSpPr>
          <p:cNvPr id="6" name="Βέλος προς τα κάτω 5"/>
          <p:cNvSpPr/>
          <p:nvPr/>
        </p:nvSpPr>
        <p:spPr>
          <a:xfrm>
            <a:off x="1961075" y="2437007"/>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Θέση περιεχομένου 2"/>
          <p:cNvSpPr txBox="1">
            <a:spLocks/>
          </p:cNvSpPr>
          <p:nvPr/>
        </p:nvSpPr>
        <p:spPr>
          <a:xfrm>
            <a:off x="742111" y="2797047"/>
            <a:ext cx="2808312" cy="2448272"/>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a:solidFill>
                  <a:srgbClr val="820000"/>
                </a:solidFill>
              </a:rPr>
              <a:t>Πρότυπα συμπεριφοράς, </a:t>
            </a:r>
            <a:r>
              <a:rPr lang="el-GR" dirty="0">
                <a:solidFill>
                  <a:prstClr val="black"/>
                </a:solidFill>
              </a:rPr>
              <a:t>τα οποία ορίζονται από την κοινωνική ομάδα ως κατάλληλα για τον άνδρα και τη γυναίκα. </a:t>
            </a:r>
          </a:p>
          <a:p>
            <a:pPr marL="457200" indent="-457200" fontAlgn="auto">
              <a:spcAft>
                <a:spcPts val="0"/>
              </a:spcAft>
              <a:buFont typeface="+mj-lt"/>
              <a:buAutoNum type="arabicPeriod"/>
            </a:pPr>
            <a:endParaRPr lang="el-GR" dirty="0">
              <a:solidFill>
                <a:prstClr val="black"/>
              </a:solidFill>
            </a:endParaRP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235183"/>
            <a:ext cx="1391816" cy="1850819"/>
          </a:xfrm>
          <a:prstGeom prst="rect">
            <a:avLst/>
          </a:prstGeom>
        </p:spPr>
      </p:pic>
      <p:sp>
        <p:nvSpPr>
          <p:cNvPr id="9" name="Rectangle 6"/>
          <p:cNvSpPr/>
          <p:nvPr/>
        </p:nvSpPr>
        <p:spPr>
          <a:xfrm>
            <a:off x="5364088" y="3100586"/>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Slick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3"/>
              </a:rPr>
              <a:t>ColKorn1982</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BY-SA 2.0</a:t>
            </a:r>
            <a:endParaRPr lang="en-US" sz="1200" dirty="0">
              <a:solidFill>
                <a:prstClr val="black">
                  <a:lumMod val="65000"/>
                  <a:lumOff val="35000"/>
                </a:prstClr>
              </a:solidFill>
              <a:latin typeface="Calibri"/>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610" y="3562251"/>
            <a:ext cx="1786963" cy="2121024"/>
          </a:xfrm>
          <a:prstGeom prst="rect">
            <a:avLst/>
          </a:prstGeom>
        </p:spPr>
      </p:pic>
      <p:sp>
        <p:nvSpPr>
          <p:cNvPr id="11" name="Rectangle 6"/>
          <p:cNvSpPr/>
          <p:nvPr/>
        </p:nvSpPr>
        <p:spPr>
          <a:xfrm>
            <a:off x="5508104" y="5683275"/>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Skeezix's Scratching Post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3"/>
              </a:rPr>
              <a:t>ColKorn1982</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7"/>
              </a:rPr>
              <a:t>CC BY-NC-ND 2.5</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113552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έννοιες </a:t>
            </a:r>
            <a:r>
              <a:rPr lang="el-GR" sz="3200" b="0" dirty="0" smtClean="0"/>
              <a:t>(3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5" name="Θέση περιεχομένου 2"/>
          <p:cNvSpPr>
            <a:spLocks noGrp="1"/>
          </p:cNvSpPr>
          <p:nvPr>
            <p:ph idx="1"/>
          </p:nvPr>
        </p:nvSpPr>
        <p:spPr>
          <a:xfrm>
            <a:off x="742110" y="1513149"/>
            <a:ext cx="2965793" cy="923858"/>
          </a:xfrm>
          <a:ln w="19050">
            <a:solidFill>
              <a:srgbClr val="004A82"/>
            </a:solidFill>
          </a:ln>
        </p:spPr>
        <p:txBody>
          <a:bodyPr>
            <a:normAutofit/>
          </a:bodyPr>
          <a:lstStyle/>
          <a:p>
            <a:pPr marL="457200" indent="-457200">
              <a:buFont typeface="+mj-lt"/>
              <a:buAutoNum type="arabicPeriod" startAt="3"/>
            </a:pPr>
            <a:r>
              <a:rPr lang="el-GR" dirty="0"/>
              <a:t>Ταυτότητα του ρόλου του φύλου</a:t>
            </a:r>
          </a:p>
          <a:p>
            <a:endParaRPr lang="el-GR" dirty="0"/>
          </a:p>
        </p:txBody>
      </p:sp>
      <p:sp>
        <p:nvSpPr>
          <p:cNvPr id="6" name="Βέλος προς τα κάτω 5"/>
          <p:cNvSpPr/>
          <p:nvPr/>
        </p:nvSpPr>
        <p:spPr>
          <a:xfrm>
            <a:off x="1961075" y="2437007"/>
            <a:ext cx="288032" cy="360040"/>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Θέση περιεχομένου 2"/>
          <p:cNvSpPr txBox="1">
            <a:spLocks/>
          </p:cNvSpPr>
          <p:nvPr/>
        </p:nvSpPr>
        <p:spPr>
          <a:xfrm>
            <a:off x="742111" y="2797047"/>
            <a:ext cx="2808312" cy="1856089"/>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Η</a:t>
            </a:r>
            <a:r>
              <a:rPr lang="el-GR" b="1" dirty="0">
                <a:solidFill>
                  <a:srgbClr val="820000"/>
                </a:solidFill>
              </a:rPr>
              <a:t> προσωπική αντίληψη </a:t>
            </a:r>
            <a:r>
              <a:rPr lang="el-GR" dirty="0">
                <a:solidFill>
                  <a:prstClr val="black"/>
                </a:solidFill>
              </a:rPr>
              <a:t>που έχει το κάθε άτομο για το φύλο του.</a:t>
            </a:r>
          </a:p>
          <a:p>
            <a:pPr marL="0" indent="0" fontAlgn="auto">
              <a:spcAft>
                <a:spcPts val="0"/>
              </a:spcAft>
              <a:buFont typeface="Arial" pitchFamily="34" charset="0"/>
              <a:buNone/>
            </a:pPr>
            <a:endParaRPr lang="el-GR" b="1" dirty="0">
              <a:solidFill>
                <a:srgbClr val="820000"/>
              </a:solidFill>
            </a:endParaRPr>
          </a:p>
          <a:p>
            <a:pPr marL="0" indent="0" fontAlgn="auto">
              <a:spcAft>
                <a:spcPts val="0"/>
              </a:spcAft>
              <a:buFont typeface="Arial" pitchFamily="34" charset="0"/>
              <a:buNone/>
            </a:pPr>
            <a:endParaRPr lang="el-GR" b="1" dirty="0">
              <a:solidFill>
                <a:srgbClr val="820000"/>
              </a:solidFill>
            </a:endParaRPr>
          </a:p>
          <a:p>
            <a:pPr marL="457200" indent="-457200" fontAlgn="auto">
              <a:spcAft>
                <a:spcPts val="0"/>
              </a:spcAft>
              <a:buFont typeface="+mj-lt"/>
              <a:buAutoNum type="arabicPeriod"/>
            </a:pPr>
            <a:endParaRPr lang="el-GR" dirty="0">
              <a:solidFill>
                <a:prstClr val="black"/>
              </a:solidFill>
            </a:endParaRP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366" y="1513149"/>
            <a:ext cx="3289667" cy="2403019"/>
          </a:xfrm>
          <a:prstGeom prst="rect">
            <a:avLst/>
          </a:prstGeom>
        </p:spPr>
      </p:pic>
      <p:sp>
        <p:nvSpPr>
          <p:cNvPr id="8" name="Rectangle 6"/>
          <p:cNvSpPr/>
          <p:nvPr/>
        </p:nvSpPr>
        <p:spPr>
          <a:xfrm>
            <a:off x="5011237" y="4077072"/>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Gender Fluid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EnabledDelirium</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BY-NC-ND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086356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Βασικά ερωτήματα</a:t>
            </a:r>
            <a:endParaRPr lang="el-GR" dirty="0"/>
          </a:p>
        </p:txBody>
      </p:sp>
      <p:sp>
        <p:nvSpPr>
          <p:cNvPr id="3" name="Θέση περιεχομένου 2"/>
          <p:cNvSpPr>
            <a:spLocks noGrp="1"/>
          </p:cNvSpPr>
          <p:nvPr>
            <p:ph idx="1"/>
          </p:nvPr>
        </p:nvSpPr>
        <p:spPr>
          <a:xfrm>
            <a:off x="611560" y="2060848"/>
            <a:ext cx="3538736" cy="1224136"/>
          </a:xfrm>
          <a:ln w="25400">
            <a:solidFill>
              <a:srgbClr val="820000"/>
            </a:solidFill>
          </a:ln>
        </p:spPr>
        <p:txBody>
          <a:bodyPr/>
          <a:lstStyle/>
          <a:p>
            <a:pPr marL="0" indent="0">
              <a:buNone/>
            </a:pPr>
            <a:r>
              <a:rPr lang="el-GR" dirty="0"/>
              <a:t>Πώς καταλαβαίνουν τα παιδιά ότι είναι αγόρια ή κορίτσια;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5" name="Θέση περιεχομένου 2"/>
          <p:cNvSpPr txBox="1">
            <a:spLocks/>
          </p:cNvSpPr>
          <p:nvPr/>
        </p:nvSpPr>
        <p:spPr>
          <a:xfrm>
            <a:off x="4932040" y="3717032"/>
            <a:ext cx="3538736" cy="1080120"/>
          </a:xfrm>
          <a:prstGeom prst="rect">
            <a:avLst/>
          </a:prstGeom>
          <a:ln w="2540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Πώς ερμηνεύουν τα παιδιά το ρόλο του φύλου</a:t>
            </a:r>
            <a:r>
              <a:rPr lang="el-GR" dirty="0" smtClean="0">
                <a:solidFill>
                  <a:prstClr val="black"/>
                </a:solidFill>
              </a:rPr>
              <a:t>;</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3128672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Ανάπτυξη της ταυτότητας του ρόλου του φύλου</a:t>
            </a:r>
            <a:endParaRPr lang="el-GR" dirty="0"/>
          </a:p>
        </p:txBody>
      </p:sp>
      <p:sp>
        <p:nvSpPr>
          <p:cNvPr id="3" name="Θέση περιεχομένου 2"/>
          <p:cNvSpPr>
            <a:spLocks noGrp="1"/>
          </p:cNvSpPr>
          <p:nvPr>
            <p:ph idx="1"/>
          </p:nvPr>
        </p:nvSpPr>
        <p:spPr>
          <a:xfrm>
            <a:off x="467544" y="2348880"/>
            <a:ext cx="8229600" cy="1728192"/>
          </a:xfrm>
        </p:spPr>
        <p:txBody>
          <a:bodyPr/>
          <a:lstStyle/>
          <a:p>
            <a:pPr marL="0" indent="0" algn="ctr">
              <a:buNone/>
            </a:pPr>
            <a:r>
              <a:rPr lang="el-GR" dirty="0"/>
              <a:t>Πρόκειται για τη διαδικασία μέσω της οποίας τα παιδιά αποκτούν εκείνα τα χαρακτηριστικά και εκδηλώνουν εκείνες τις μορφές συμπεριφοράς που θεωρούνται αρμόζουσες για τα αγόρια και τα κορίτσια στην πολιτιστική τους ομάδα.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27311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a:pPr>
            <a:r>
              <a:rPr lang="el-GR" dirty="0" smtClean="0"/>
              <a:t>Η ψυχαναλυτική θεωρία</a:t>
            </a:r>
            <a:endParaRPr lang="el-GR" dirty="0"/>
          </a:p>
        </p:txBody>
      </p:sp>
      <p:sp>
        <p:nvSpPr>
          <p:cNvPr id="3" name="Θέση περιεχομένου 2"/>
          <p:cNvSpPr>
            <a:spLocks noGrp="1"/>
          </p:cNvSpPr>
          <p:nvPr>
            <p:ph idx="1"/>
          </p:nvPr>
        </p:nvSpPr>
        <p:spPr/>
        <p:txBody>
          <a:bodyPr/>
          <a:lstStyle/>
          <a:p>
            <a:r>
              <a:rPr lang="el-GR" dirty="0"/>
              <a:t>Η ανάπτυξη της ταυτότητας του ρόλου του φύλου πραγματοποιείται μέσω της </a:t>
            </a:r>
            <a:r>
              <a:rPr lang="el-GR" b="1" dirty="0">
                <a:solidFill>
                  <a:srgbClr val="820000"/>
                </a:solidFill>
              </a:rPr>
              <a:t>ταύτισης, </a:t>
            </a:r>
            <a:r>
              <a:rPr lang="el-GR" dirty="0"/>
              <a:t>η οποία προωθείται από εσωτερικές συγκρούσεις.</a:t>
            </a:r>
          </a:p>
          <a:p>
            <a:r>
              <a:rPr lang="el-GR" dirty="0"/>
              <a:t>Στα τέλη του πρώτου έτους, τα βρέφη αναγνωρίζουν ότι ορισμένα αντικείμενα του εξωτερικού κόσμου είναι σαν αυτά </a:t>
            </a:r>
            <a:r>
              <a:rPr lang="el-GR" b="1" dirty="0">
                <a:solidFill>
                  <a:srgbClr val="820000"/>
                </a:solidFill>
              </a:rPr>
              <a:t>(πρωτογενής ταύτιση).</a:t>
            </a:r>
          </a:p>
          <a:p>
            <a:pPr lvl="1"/>
            <a:r>
              <a:rPr lang="el-GR" dirty="0"/>
              <a:t>Τα βρέφη μιμούνται άλλους ανθρώπους και όχι μηχανικές συσκευές.</a:t>
            </a:r>
          </a:p>
          <a:p>
            <a:r>
              <a:rPr lang="el-GR" dirty="0"/>
              <a:t>Στη διάρκεια του τρίτου έτους, τα νήπια προσπαθούν να πλάσουν το «εγώ» τους σύμφωνα με κάποιον τον οποίο έχουν εκλάβει ως πρότυπο. </a:t>
            </a:r>
            <a:r>
              <a:rPr lang="el-GR" b="1" dirty="0">
                <a:solidFill>
                  <a:srgbClr val="820000"/>
                </a:solidFill>
              </a:rPr>
              <a:t>(δευτερογενής ταύτιση).</a:t>
            </a:r>
          </a:p>
          <a:p>
            <a:pPr lvl="1"/>
            <a:r>
              <a:rPr lang="el-GR" dirty="0"/>
              <a:t>Το «θέλω να είμαι κοντά…» γίνεται «θέλω να γίνω σαν…».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55741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08a9441849e2bf3ccbd7fe5258ededae27aa2"/>
  <p:tag name="ISPRING_RESOURCE_PATHS_HASH_PRESENTER" val="e41d67e256c702d5baeba75439f4944de203ca0"/>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0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2138</Words>
  <Application>Microsoft Office PowerPoint</Application>
  <PresentationFormat>On-screen Show (4:3)</PresentationFormat>
  <Paragraphs>223</Paragraphs>
  <Slides>34</Slides>
  <Notes>10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OC_template_updated</vt:lpstr>
      <vt:lpstr>1_OC_template_updated</vt:lpstr>
      <vt:lpstr>Αναπτυξιακή Ψυχολογία (Θ)</vt:lpstr>
      <vt:lpstr>Τι είναι φύλο; (1 από 2)</vt:lpstr>
      <vt:lpstr>Τι είναι φύλο; (2 από 2)</vt:lpstr>
      <vt:lpstr>Βασικές έννοιες (1 από 3)</vt:lpstr>
      <vt:lpstr>Βασικές έννοιες (2 από 3)</vt:lpstr>
      <vt:lpstr>Βασικές έννοιες (3 από 3)</vt:lpstr>
      <vt:lpstr>Βασικά ερωτήματα</vt:lpstr>
      <vt:lpstr>Ανάπτυξη της ταυτότητας του ρόλου του φύλου</vt:lpstr>
      <vt:lpstr>Η ψυχαναλυτική θεωρία</vt:lpstr>
      <vt:lpstr>Ταύτιση μέσω διαφοροποίησης στα αγόρια (1 από 2)</vt:lpstr>
      <vt:lpstr>Ταύτιση μέσω διαφοροποίησης στα αγόρια (2 από 2)</vt:lpstr>
      <vt:lpstr>Ταύτιση μέσω προσεταιρισμού στα κορίτσια (1 από 3)</vt:lpstr>
      <vt:lpstr>Ταύτιση μέσω προσεταιρισμού στα κορίτσια (2 από 3)</vt:lpstr>
      <vt:lpstr>Ταύτιση μέσω προσεταιρισμού στα κορίτσια (3 από 3)</vt:lpstr>
      <vt:lpstr>Συνέπειες στα κορίτσια και στα αγόρια σύμφωνα με τον Freud (1 από 2)</vt:lpstr>
      <vt:lpstr>Συνέπειες στα κορίτσια και στα αγόρια σύμφωνα με τον Freud (2 από 2)</vt:lpstr>
      <vt:lpstr>Κριτική της ψυχαναλυτικής θεωρίας  (1 από 2)</vt:lpstr>
      <vt:lpstr>Κριτική της ψυχαναλυτικής θεωρίας  (2 από 2)</vt:lpstr>
      <vt:lpstr>Η θεωρία της κοινωνικής μάθησης (1 από 3)</vt:lpstr>
      <vt:lpstr>Η θεωρία της κοινωνικής μάθησης (2 από 3)</vt:lpstr>
      <vt:lpstr>Η θεωρία της κοινωνικής μάθησης (3 από 3)</vt:lpstr>
      <vt:lpstr>Χαρακτηριστικές μορφές συμπεριφοράς που ενισχύονται συνήθως ανά φύλο (1 από 2)</vt:lpstr>
      <vt:lpstr>Χαρακτηριστικές μορφές συμπεριφοράς που ενισχύονται συνήθως ανά φύλο (2 από 2)</vt:lpstr>
      <vt:lpstr>Η μίμηση προτύπων!</vt:lpstr>
      <vt:lpstr>Τα στάδια την ανάπτυξης της ταυτότητας του φύλου σύμφωνα με τον Κohlberg</vt:lpstr>
      <vt:lpstr>Η πορεία ανάπτυξης συμπεριφοράς συμβατής με το ρόλο του φύλου</vt:lpstr>
      <vt:lpstr>Η πορεία ανάπτυξης των στερεοτύπων  του φύλου</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49</cp:revision>
  <dcterms:created xsi:type="dcterms:W3CDTF">2013-03-04T13:35:19Z</dcterms:created>
  <dcterms:modified xsi:type="dcterms:W3CDTF">2015-03-02T11:14:59Z</dcterms:modified>
</cp:coreProperties>
</file>