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57" r:id="rId38"/>
    <p:sldId id="262" r:id="rId39"/>
    <p:sldId id="264" r:id="rId40"/>
    <p:sldId id="302" r:id="rId41"/>
    <p:sldId id="303"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93" d="100"/>
          <a:sy n="93" d="100"/>
        </p:scale>
        <p:origin x="-21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79333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383115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95151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607776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172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5343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241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026153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935952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075867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2614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9536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0315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ethicsinpr.wikispaces.com/Kohlberg,+Lawrence" TargetMode="External"/><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unt.unice.fr/" TargetMode="External"/><Relationship Id="rId4" Type="http://schemas.openxmlformats.org/officeDocument/2006/relationships/hyperlink" Target="http://clipartcotttage.deviantart.com/art/Rag-Doll-PNG-43697240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1328101861_Thumbs_Up.png" TargetMode="External"/><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Raol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User:Raoli" TargetMode="External"/><Relationship Id="rId2" Type="http://schemas.openxmlformats.org/officeDocument/2006/relationships/hyperlink" Target="http://commons.wikimedia.org/wiki/File:1328101865_Thumbs_down.png"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creativecommons.org/licenses/by/3.0/deed.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gr/search?as_st=y&amp;tbm=isch&amp;hl=en&amp;as_q=moralsign&amp;as_epq=&amp;as_oq=&amp;as_eq=&amp;cr=&amp;as_sitesearch=&amp;safe=images&amp;tbs=sur:f#as_st=y&amp;hl=en&amp;tbs=sur:f&amp;tbm=isch&amp;q=think+devil+and+angel&amp;facrc=_&amp;imgdii=_&amp;imgrc=jBgpHCWXZU_k3M%253A%3BZsLjmnN5XJWrtM%3Bhttp%253A%252F%252Ffc03.deviantart.net%252Ffs70%252Ff%252F2010%252F164%252Fb%252Fb%252FCR___Canvas_devil_angel_by_arinanoviani.jpg%3Bhttp%253A%252F%252Farinanoviani.deviantart.com%252Fart%252FCR-Canvas-devil-angel-167481121%253Foffset%253D20%2523comments%3B540%3B720"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reativecommons.org/licenses/by-nc-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Male_black_symbol.sv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mit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ndex.php?title=User:MarcusWerthmann&amp;action=edit&amp;redlink=1" TargetMode="External"/><Relationship Id="rId2" Type="http://schemas.openxmlformats.org/officeDocument/2006/relationships/hyperlink" Target="http://commons.wikimedia.org/wiki/File:Gender-Symbol_Female_dark_transparent_Background.png" TargetMode="Externa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creativecommons.org/licenses/by-sa/3.0/deed.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hyperlink" Target="https://www.flickr.com/photos/mirjoran/45587880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pixabay.com/en/justice-silhouette-scales-law-147214/"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http://pixabay.com/en/users/OpenCli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b="1" dirty="0" smtClean="0"/>
              <a:t>1</a:t>
            </a:r>
            <a:r>
              <a:rPr lang="el-GR" sz="2800" dirty="0" smtClean="0"/>
              <a:t>:</a:t>
            </a:r>
            <a:r>
              <a:rPr lang="en-US" sz="2800" dirty="0" smtClean="0"/>
              <a:t> </a:t>
            </a:r>
            <a:r>
              <a:rPr lang="el-GR" sz="2800" dirty="0"/>
              <a:t>Η Ανάπτυξη της </a:t>
            </a:r>
            <a:r>
              <a:rPr lang="el-GR" sz="2800" dirty="0" smtClean="0"/>
              <a:t>Ηθικότητας</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συνέντευξη του </a:t>
            </a:r>
            <a:r>
              <a:rPr lang="en-US" dirty="0" smtClean="0"/>
              <a:t>P</a:t>
            </a:r>
            <a:r>
              <a:rPr lang="el-GR" dirty="0" err="1" smtClean="0"/>
              <a:t>iaget</a:t>
            </a:r>
            <a:r>
              <a:rPr lang="el-GR" dirty="0" smtClean="0"/>
              <a:t> με κοριτσάκι </a:t>
            </a:r>
            <a:br>
              <a:rPr lang="el-GR" dirty="0" smtClean="0"/>
            </a:br>
            <a:r>
              <a:rPr lang="el-GR" dirty="0" smtClean="0"/>
              <a:t>7 ετών</a:t>
            </a:r>
            <a:endParaRPr lang="el-GR" dirty="0"/>
          </a:p>
        </p:txBody>
      </p:sp>
      <p:sp>
        <p:nvSpPr>
          <p:cNvPr id="3" name="Θέση περιεχομένου 2"/>
          <p:cNvSpPr>
            <a:spLocks noGrp="1"/>
          </p:cNvSpPr>
          <p:nvPr>
            <p:ph idx="1"/>
          </p:nvPr>
        </p:nvSpPr>
        <p:spPr>
          <a:xfrm>
            <a:off x="457200" y="1124744"/>
            <a:ext cx="8229600" cy="5400600"/>
          </a:xfrm>
        </p:spPr>
        <p:txBody>
          <a:bodyPr>
            <a:normAutofit fontScale="92500" lnSpcReduction="20000"/>
          </a:bodyPr>
          <a:lstStyle/>
          <a:p>
            <a:r>
              <a:rPr lang="el-GR" dirty="0" smtClean="0"/>
              <a:t>Ένα </a:t>
            </a:r>
            <a:r>
              <a:rPr lang="el-GR" dirty="0"/>
              <a:t>κοριτσάκι ήθελε να ράψει ένα μαντήλι για τη μαμά της. Είναι αδέξια. Έκανε μια μεγάλη τρύπα στο φόρεμά της.</a:t>
            </a:r>
          </a:p>
          <a:p>
            <a:r>
              <a:rPr lang="el-GR" b="1" dirty="0" smtClean="0">
                <a:solidFill>
                  <a:srgbClr val="820000"/>
                </a:solidFill>
              </a:rPr>
              <a:t>Και </a:t>
            </a:r>
            <a:r>
              <a:rPr lang="el-GR" b="1" dirty="0">
                <a:solidFill>
                  <a:srgbClr val="820000"/>
                </a:solidFill>
              </a:rPr>
              <a:t>το άλλο κοριτσάκι;</a:t>
            </a:r>
          </a:p>
          <a:p>
            <a:r>
              <a:rPr lang="el-GR" dirty="0"/>
              <a:t>Ένα κοριτσάκι έψαχνε παντού. Παίρνει το ψαλίδι για να παίξει. Κάνει μια μικρή τρύπα στο φόρεμά της.</a:t>
            </a:r>
          </a:p>
          <a:p>
            <a:r>
              <a:rPr lang="el-GR" b="1" dirty="0">
                <a:solidFill>
                  <a:srgbClr val="820000"/>
                </a:solidFill>
              </a:rPr>
              <a:t>Ποια είναι η πιο ζημιάρα;</a:t>
            </a:r>
          </a:p>
          <a:p>
            <a:r>
              <a:rPr lang="el-GR" dirty="0"/>
              <a:t>Αυτή που έκανε τη μεγάλη τρύπα.</a:t>
            </a:r>
          </a:p>
          <a:p>
            <a:r>
              <a:rPr lang="el-GR" b="1" dirty="0" smtClean="0">
                <a:solidFill>
                  <a:srgbClr val="820000"/>
                </a:solidFill>
              </a:rPr>
              <a:t>Γιατί </a:t>
            </a:r>
            <a:r>
              <a:rPr lang="el-GR" b="1" dirty="0">
                <a:solidFill>
                  <a:srgbClr val="820000"/>
                </a:solidFill>
              </a:rPr>
              <a:t>έκανε αυτή την τρύπα;</a:t>
            </a:r>
          </a:p>
          <a:p>
            <a:r>
              <a:rPr lang="el-GR" dirty="0"/>
              <a:t>Ήθελε να κάνει έκπληξη στη μαμά της.</a:t>
            </a:r>
          </a:p>
          <a:p>
            <a:r>
              <a:rPr lang="el-GR" b="1" dirty="0">
                <a:solidFill>
                  <a:srgbClr val="820000"/>
                </a:solidFill>
              </a:rPr>
              <a:t>Ωραία. Και η άλλη;</a:t>
            </a:r>
          </a:p>
          <a:p>
            <a:r>
              <a:rPr lang="el-GR" dirty="0"/>
              <a:t>Πήρε το ψαλίδι γιατί έψαχνε παντού και έκανε μια μικρή τρύπα.</a:t>
            </a:r>
          </a:p>
          <a:p>
            <a:r>
              <a:rPr lang="el-GR" b="1" dirty="0">
                <a:solidFill>
                  <a:srgbClr val="820000"/>
                </a:solidFill>
              </a:rPr>
              <a:t>Ωραία. Λοιπόν, ποιο από τα δύο είναι το πιο καλό κορίτσι;</a:t>
            </a:r>
          </a:p>
          <a:p>
            <a:r>
              <a:rPr lang="el-GR" dirty="0" err="1"/>
              <a:t>To</a:t>
            </a:r>
            <a:r>
              <a:rPr lang="el-GR" dirty="0"/>
              <a:t> πιο καλό είναι αυτό που έκανε τη μικρή τρύπα.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40284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στάδια ανάπτυξης της ηθικότητας σύμφωνα με τον </a:t>
            </a:r>
            <a:r>
              <a:rPr lang="en-US" dirty="0"/>
              <a:t>P</a:t>
            </a:r>
            <a:r>
              <a:rPr lang="el-GR" dirty="0" err="1" smtClean="0"/>
              <a:t>iaget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pSp>
        <p:nvGrpSpPr>
          <p:cNvPr id="5" name="Group 1"/>
          <p:cNvGrpSpPr>
            <a:grpSpLocks/>
          </p:cNvGrpSpPr>
          <p:nvPr/>
        </p:nvGrpSpPr>
        <p:grpSpPr bwMode="auto">
          <a:xfrm>
            <a:off x="2843808" y="3573016"/>
            <a:ext cx="2593975" cy="460375"/>
            <a:chOff x="1892300" y="3760788"/>
            <a:chExt cx="2593975" cy="460375"/>
          </a:xfrm>
        </p:grpSpPr>
        <p:sp>
          <p:nvSpPr>
            <p:cNvPr id="6" name="Rectangle 34"/>
            <p:cNvSpPr/>
            <p:nvPr/>
          </p:nvSpPr>
          <p:spPr bwMode="auto">
            <a:xfrm>
              <a:off x="1897062" y="4017963"/>
              <a:ext cx="1943100" cy="2032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 name="Parallelogram 35"/>
            <p:cNvSpPr/>
            <p:nvPr/>
          </p:nvSpPr>
          <p:spPr bwMode="auto">
            <a:xfrm>
              <a:off x="1892300" y="3760788"/>
              <a:ext cx="2527300" cy="266700"/>
            </a:xfrm>
            <a:prstGeom prst="parallelogram">
              <a:avLst>
                <a:gd name="adj" fmla="val 227273"/>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8" name="Parallelogram 36"/>
            <p:cNvSpPr/>
            <p:nvPr/>
          </p:nvSpPr>
          <p:spPr bwMode="auto">
            <a:xfrm rot="20170596">
              <a:off x="3770312" y="3892550"/>
              <a:ext cx="715963" cy="195263"/>
            </a:xfrm>
            <a:prstGeom prst="parallelogram">
              <a:avLst>
                <a:gd name="adj" fmla="val 41334"/>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 name="Ellipse 98"/>
            <p:cNvSpPr>
              <a:spLocks noChangeArrowheads="1"/>
            </p:cNvSpPr>
            <p:nvPr/>
          </p:nvSpPr>
          <p:spPr bwMode="auto">
            <a:xfrm>
              <a:off x="2538412" y="3822700"/>
              <a:ext cx="1162050" cy="203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l-GR" altLang="el-GR">
                <a:solidFill>
                  <a:prstClr val="black"/>
                </a:solidFill>
                <a:latin typeface="Calibri" panose="020F0502020204030204" pitchFamily="34" charset="0"/>
              </a:endParaRPr>
            </a:p>
          </p:txBody>
        </p:sp>
      </p:grpSp>
      <p:sp>
        <p:nvSpPr>
          <p:cNvPr id="10" name="TextBox 9"/>
          <p:cNvSpPr txBox="1"/>
          <p:nvPr/>
        </p:nvSpPr>
        <p:spPr>
          <a:xfrm>
            <a:off x="4066089" y="3001031"/>
            <a:ext cx="360040" cy="707886"/>
          </a:xfrm>
          <a:prstGeom prst="rect">
            <a:avLst/>
          </a:prstGeom>
          <a:noFill/>
        </p:spPr>
        <p:txBody>
          <a:bodyPr wrap="square" rtlCol="0">
            <a:spAutoFit/>
          </a:bodyPr>
          <a:lstStyle/>
          <a:p>
            <a:r>
              <a:rPr lang="en-US" sz="4000" b="1" dirty="0" smtClean="0">
                <a:solidFill>
                  <a:srgbClr val="820000"/>
                </a:solidFill>
                <a:latin typeface="Calibri"/>
              </a:rPr>
              <a:t>1</a:t>
            </a:r>
            <a:endParaRPr lang="el-GR" sz="4000" b="1" dirty="0">
              <a:solidFill>
                <a:srgbClr val="820000"/>
              </a:solidFill>
              <a:latin typeface="Calibri"/>
            </a:endParaRPr>
          </a:p>
        </p:txBody>
      </p:sp>
      <p:sp>
        <p:nvSpPr>
          <p:cNvPr id="11" name="Ορθογώνιο 10"/>
          <p:cNvSpPr/>
          <p:nvPr/>
        </p:nvSpPr>
        <p:spPr>
          <a:xfrm>
            <a:off x="5320480" y="3354974"/>
            <a:ext cx="2707704" cy="1200329"/>
          </a:xfrm>
          <a:prstGeom prst="rect">
            <a:avLst/>
          </a:prstGeom>
        </p:spPr>
        <p:txBody>
          <a:bodyPr wrap="square">
            <a:spAutoFit/>
          </a:bodyPr>
          <a:lstStyle/>
          <a:p>
            <a:pPr algn="ctr"/>
            <a:r>
              <a:rPr lang="el-GR" sz="2400" dirty="0" smtClean="0">
                <a:solidFill>
                  <a:prstClr val="black"/>
                </a:solidFill>
                <a:latin typeface="Calibri"/>
              </a:rPr>
              <a:t>Ετερ</a:t>
            </a:r>
            <a:r>
              <a:rPr lang="el-GR" sz="2400" dirty="0">
                <a:solidFill>
                  <a:prstClr val="black"/>
                </a:solidFill>
                <a:latin typeface="Calibri"/>
              </a:rPr>
              <a:t>ό</a:t>
            </a:r>
            <a:r>
              <a:rPr lang="el-GR" sz="2400" dirty="0" smtClean="0">
                <a:solidFill>
                  <a:prstClr val="black"/>
                </a:solidFill>
                <a:latin typeface="Calibri"/>
              </a:rPr>
              <a:t>νομη ηθική</a:t>
            </a:r>
          </a:p>
          <a:p>
            <a:pPr algn="ctr"/>
            <a:r>
              <a:rPr lang="el-GR" sz="2400" b="1" dirty="0" smtClean="0">
                <a:solidFill>
                  <a:srgbClr val="820000"/>
                </a:solidFill>
                <a:latin typeface="Calibri"/>
              </a:rPr>
              <a:t>(4-9 έτη)</a:t>
            </a:r>
          </a:p>
          <a:p>
            <a:pPr algn="ctr"/>
            <a:r>
              <a:rPr lang="el-GR" sz="2400" b="1" dirty="0" smtClean="0">
                <a:solidFill>
                  <a:srgbClr val="004A82"/>
                </a:solidFill>
                <a:latin typeface="Calibri"/>
              </a:rPr>
              <a:t>Ηθικός ρεαλισμός</a:t>
            </a:r>
            <a:endParaRPr lang="el-GR" sz="2400" b="1" dirty="0">
              <a:solidFill>
                <a:srgbClr val="004A82"/>
              </a:solidFill>
              <a:latin typeface="Calibri"/>
            </a:endParaRPr>
          </a:p>
        </p:txBody>
      </p:sp>
      <p:grpSp>
        <p:nvGrpSpPr>
          <p:cNvPr id="12" name="Group 1"/>
          <p:cNvGrpSpPr>
            <a:grpSpLocks/>
          </p:cNvGrpSpPr>
          <p:nvPr/>
        </p:nvGrpSpPr>
        <p:grpSpPr bwMode="auto">
          <a:xfrm>
            <a:off x="3528521" y="2642256"/>
            <a:ext cx="2593975" cy="460375"/>
            <a:chOff x="1892300" y="3760788"/>
            <a:chExt cx="2593975" cy="460375"/>
          </a:xfrm>
        </p:grpSpPr>
        <p:sp>
          <p:nvSpPr>
            <p:cNvPr id="13" name="Rectangle 34"/>
            <p:cNvSpPr/>
            <p:nvPr/>
          </p:nvSpPr>
          <p:spPr bwMode="auto">
            <a:xfrm>
              <a:off x="1897062" y="4017963"/>
              <a:ext cx="1943100" cy="2032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4" name="Parallelogram 35"/>
            <p:cNvSpPr/>
            <p:nvPr/>
          </p:nvSpPr>
          <p:spPr bwMode="auto">
            <a:xfrm>
              <a:off x="1892300" y="3760788"/>
              <a:ext cx="2527300" cy="266700"/>
            </a:xfrm>
            <a:prstGeom prst="parallelogram">
              <a:avLst>
                <a:gd name="adj" fmla="val 227273"/>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5" name="Parallelogram 36"/>
            <p:cNvSpPr/>
            <p:nvPr/>
          </p:nvSpPr>
          <p:spPr bwMode="auto">
            <a:xfrm rot="20170596">
              <a:off x="3770312" y="3892550"/>
              <a:ext cx="715963" cy="195263"/>
            </a:xfrm>
            <a:prstGeom prst="parallelogram">
              <a:avLst>
                <a:gd name="adj" fmla="val 41334"/>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6" name="Ellipse 98"/>
            <p:cNvSpPr>
              <a:spLocks noChangeArrowheads="1"/>
            </p:cNvSpPr>
            <p:nvPr/>
          </p:nvSpPr>
          <p:spPr bwMode="auto">
            <a:xfrm>
              <a:off x="2538412" y="3822700"/>
              <a:ext cx="1162050" cy="203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l-GR" altLang="el-GR">
                <a:solidFill>
                  <a:prstClr val="black"/>
                </a:solidFill>
                <a:latin typeface="Calibri" panose="020F0502020204030204" pitchFamily="34" charset="0"/>
              </a:endParaRPr>
            </a:p>
          </p:txBody>
        </p:sp>
      </p:grpSp>
      <p:sp>
        <p:nvSpPr>
          <p:cNvPr id="17" name="TextBox 16"/>
          <p:cNvSpPr txBox="1"/>
          <p:nvPr/>
        </p:nvSpPr>
        <p:spPr>
          <a:xfrm>
            <a:off x="4222304" y="1966831"/>
            <a:ext cx="360040" cy="707886"/>
          </a:xfrm>
          <a:prstGeom prst="rect">
            <a:avLst/>
          </a:prstGeom>
          <a:noFill/>
        </p:spPr>
        <p:txBody>
          <a:bodyPr wrap="square" rtlCol="0">
            <a:spAutoFit/>
          </a:bodyPr>
          <a:lstStyle/>
          <a:p>
            <a:r>
              <a:rPr lang="en-US" sz="4000" b="1" dirty="0" smtClean="0">
                <a:solidFill>
                  <a:srgbClr val="820000"/>
                </a:solidFill>
                <a:latin typeface="Calibri"/>
              </a:rPr>
              <a:t>2</a:t>
            </a:r>
            <a:endParaRPr lang="el-GR" sz="4000" b="1" dirty="0">
              <a:solidFill>
                <a:srgbClr val="820000"/>
              </a:solidFill>
              <a:latin typeface="Calibri"/>
            </a:endParaRPr>
          </a:p>
        </p:txBody>
      </p:sp>
      <p:sp>
        <p:nvSpPr>
          <p:cNvPr id="18" name="Ορθογώνιο 17"/>
          <p:cNvSpPr/>
          <p:nvPr/>
        </p:nvSpPr>
        <p:spPr>
          <a:xfrm>
            <a:off x="678474" y="1874310"/>
            <a:ext cx="2707704" cy="1200329"/>
          </a:xfrm>
          <a:prstGeom prst="rect">
            <a:avLst/>
          </a:prstGeom>
        </p:spPr>
        <p:txBody>
          <a:bodyPr wrap="square">
            <a:spAutoFit/>
          </a:bodyPr>
          <a:lstStyle/>
          <a:p>
            <a:pPr algn="ctr"/>
            <a:r>
              <a:rPr lang="el-GR" sz="2400" dirty="0">
                <a:solidFill>
                  <a:prstClr val="black"/>
                </a:solidFill>
                <a:latin typeface="Calibri"/>
              </a:rPr>
              <a:t>ΑΥΤΟΝΟΜΗ ΗΘΙΚΗ</a:t>
            </a:r>
          </a:p>
          <a:p>
            <a:pPr algn="ctr"/>
            <a:r>
              <a:rPr lang="el-GR" sz="2400" b="1" dirty="0">
                <a:solidFill>
                  <a:srgbClr val="820000"/>
                </a:solidFill>
                <a:latin typeface="Calibri"/>
              </a:rPr>
              <a:t>(9 έτη και άνω)</a:t>
            </a:r>
          </a:p>
          <a:p>
            <a:pPr algn="ctr"/>
            <a:r>
              <a:rPr lang="el-GR" sz="2400" b="1" dirty="0">
                <a:solidFill>
                  <a:srgbClr val="004A82"/>
                </a:solidFill>
                <a:latin typeface="Calibri"/>
              </a:rPr>
              <a:t>Ηθικός σχετικισμός</a:t>
            </a:r>
          </a:p>
        </p:txBody>
      </p:sp>
      <p:sp>
        <p:nvSpPr>
          <p:cNvPr id="19" name="Ορθογώνιο 18"/>
          <p:cNvSpPr/>
          <p:nvPr/>
        </p:nvSpPr>
        <p:spPr>
          <a:xfrm>
            <a:off x="320888" y="5156021"/>
            <a:ext cx="3422876" cy="1200329"/>
          </a:xfrm>
          <a:prstGeom prst="rect">
            <a:avLst/>
          </a:prstGeom>
        </p:spPr>
        <p:txBody>
          <a:bodyPr wrap="square">
            <a:spAutoFit/>
          </a:bodyPr>
          <a:lstStyle/>
          <a:p>
            <a:pPr marL="457200" indent="-457200">
              <a:buFont typeface="+mj-lt"/>
              <a:buAutoNum type="arabicPeriod"/>
            </a:pPr>
            <a:r>
              <a:rPr lang="el-GR" sz="2400" dirty="0">
                <a:solidFill>
                  <a:prstClr val="black"/>
                </a:solidFill>
                <a:latin typeface="Calibri"/>
              </a:rPr>
              <a:t>Οι ηθικοί κανόνες θεωρούνται απόλυτοι και αμετάβλητοι.</a:t>
            </a:r>
          </a:p>
        </p:txBody>
      </p:sp>
      <p:sp>
        <p:nvSpPr>
          <p:cNvPr id="20" name="Ορθογώνιο 19"/>
          <p:cNvSpPr/>
          <p:nvPr/>
        </p:nvSpPr>
        <p:spPr>
          <a:xfrm>
            <a:off x="4246109" y="5053680"/>
            <a:ext cx="3566251" cy="1569660"/>
          </a:xfrm>
          <a:prstGeom prst="rect">
            <a:avLst/>
          </a:prstGeom>
        </p:spPr>
        <p:txBody>
          <a:bodyPr wrap="square">
            <a:spAutoFit/>
          </a:bodyPr>
          <a:lstStyle/>
          <a:p>
            <a:pPr marL="457200" indent="-457200">
              <a:buFont typeface="+mj-lt"/>
              <a:buAutoNum type="arabicPeriod" startAt="2"/>
            </a:pPr>
            <a:r>
              <a:rPr lang="el-GR" sz="2400" dirty="0">
                <a:solidFill>
                  <a:prstClr val="black"/>
                </a:solidFill>
                <a:latin typeface="Calibri"/>
              </a:rPr>
              <a:t>Οι ηθικοί κανόνες δεν είναι πραγματικοί και αναλλοίωτοι αλλά αφηρημένες αρχές.</a:t>
            </a:r>
          </a:p>
        </p:txBody>
      </p:sp>
    </p:spTree>
    <p:extLst>
      <p:ext uri="{BB962C8B-B14F-4D97-AF65-F5344CB8AC3E}">
        <p14:creationId xmlns:p14="http://schemas.microsoft.com/office/powerpoint/2010/main" val="370953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0" presetClass="path" presetSubtype="0" accel="50000" decel="50000" fill="hold" nodeType="withEffect">
                                  <p:stCondLst>
                                    <p:cond delay="0"/>
                                  </p:stCondLst>
                                  <p:childTnLst>
                                    <p:animMotion origin="layout" path="M 1.4921E-6 -0.22143 L 1.4921E-6 -1.28181E-6 " pathEditMode="relative" ptsTypes="AA">
                                      <p:cBhvr>
                                        <p:cTn id="12" dur="2000" fill="hold"/>
                                        <p:tgtEl>
                                          <p:spTgt spid="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par>
                                <p:cTn id="21" presetID="0" presetClass="path" presetSubtype="0" accel="50000" decel="50000" fill="hold" nodeType="withEffect">
                                  <p:stCondLst>
                                    <p:cond delay="0"/>
                                  </p:stCondLst>
                                  <p:childTnLst>
                                    <p:animMotion origin="layout" path="M 1.4921E-6 -0.22143 L 1.4921E-6 -1.28181E-6 " pathEditMode="relative" ptsTypes="AA">
                                      <p:cBhvr>
                                        <p:cTn id="22"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βασικά χαρακτηριστικά των δύο σταδίων του </a:t>
            </a:r>
            <a:r>
              <a:rPr lang="en-US" dirty="0" smtClean="0"/>
              <a:t>P</a:t>
            </a:r>
            <a:r>
              <a:rPr lang="el-GR" dirty="0" err="1" smtClean="0"/>
              <a:t>iaget</a:t>
            </a:r>
            <a:r>
              <a:rPr lang="el-GR" dirty="0" smtClean="0"/>
              <a:t> </a:t>
            </a:r>
            <a:r>
              <a:rPr lang="el-GR" sz="3600" b="0" dirty="0" smtClean="0"/>
              <a:t>(1 από </a:t>
            </a:r>
            <a:r>
              <a:rPr lang="en-US" sz="3600" b="0" dirty="0" smtClean="0"/>
              <a:t>2</a:t>
            </a:r>
            <a:r>
              <a:rPr lang="el-GR" sz="3600" b="0" dirty="0" smtClean="0"/>
              <a:t>)</a:t>
            </a:r>
            <a:endParaRPr lang="el-GR" sz="3600" b="0" dirty="0"/>
          </a:p>
        </p:txBody>
      </p:sp>
      <p:sp>
        <p:nvSpPr>
          <p:cNvPr id="3" name="Θέση περιεχομένου 2"/>
          <p:cNvSpPr>
            <a:spLocks noGrp="1"/>
          </p:cNvSpPr>
          <p:nvPr>
            <p:ph idx="1"/>
          </p:nvPr>
        </p:nvSpPr>
        <p:spPr>
          <a:xfrm>
            <a:off x="1763688" y="1844824"/>
            <a:ext cx="6696744" cy="3456384"/>
          </a:xfrm>
        </p:spPr>
        <p:txBody>
          <a:bodyPr>
            <a:normAutofit/>
          </a:bodyPr>
          <a:lstStyle/>
          <a:p>
            <a:pPr marL="457200" indent="-457200">
              <a:buFont typeface="+mj-lt"/>
              <a:buAutoNum type="arabicPeriod"/>
            </a:pPr>
            <a:r>
              <a:rPr lang="el-GR" dirty="0"/>
              <a:t>Οι κανόνες προέρχονται έξωθεν, επιβάλλονται από τους άλλους και είναι απαράβατοι .</a:t>
            </a:r>
          </a:p>
          <a:p>
            <a:pPr marL="457200" indent="-457200">
              <a:buFont typeface="+mj-lt"/>
              <a:buAutoNum type="arabicPeriod"/>
            </a:pPr>
            <a:r>
              <a:rPr lang="el-GR" dirty="0"/>
              <a:t>Το παιδί έχει τη λογική «άσπρου-μαύρου», κρίνει δηλαδή μια πράξη ως απόλυτα ηθική ή ανήθικη.</a:t>
            </a:r>
          </a:p>
          <a:p>
            <a:pPr marL="457200" indent="-457200">
              <a:buFont typeface="+mj-lt"/>
              <a:buAutoNum type="arabicPeriod"/>
            </a:pPr>
            <a:r>
              <a:rPr lang="el-GR" dirty="0"/>
              <a:t>Η σοβαρότητα μιας παράβασης βασίζεται στις υλικές συνέπειές της και η τιμωρία επιβάλλεται οπωσδήποτε.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5" name="Αριστερό άγκιστρο 4"/>
          <p:cNvSpPr/>
          <p:nvPr/>
        </p:nvSpPr>
        <p:spPr>
          <a:xfrm>
            <a:off x="1331640" y="1556792"/>
            <a:ext cx="576064" cy="3744416"/>
          </a:xfrm>
          <a:prstGeom prst="leftBrace">
            <a:avLst/>
          </a:prstGeom>
          <a:noFill/>
          <a:ln w="15875">
            <a:solidFill>
              <a:srgbClr val="8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6" name="Ορθογώνιο 5"/>
          <p:cNvSpPr/>
          <p:nvPr/>
        </p:nvSpPr>
        <p:spPr>
          <a:xfrm rot="16200000">
            <a:off x="-669775" y="2983237"/>
            <a:ext cx="2736304" cy="461665"/>
          </a:xfrm>
          <a:prstGeom prst="rect">
            <a:avLst/>
          </a:prstGeom>
        </p:spPr>
        <p:txBody>
          <a:bodyPr wrap="square">
            <a:spAutoFit/>
          </a:bodyPr>
          <a:lstStyle/>
          <a:p>
            <a:r>
              <a:rPr lang="el-GR" sz="2400" b="1" dirty="0" smtClean="0">
                <a:solidFill>
                  <a:srgbClr val="820000"/>
                </a:solidFill>
                <a:latin typeface="Calibri"/>
              </a:rPr>
              <a:t>Ετερ</a:t>
            </a:r>
            <a:r>
              <a:rPr lang="el-GR" sz="2400" b="1" dirty="0">
                <a:solidFill>
                  <a:srgbClr val="820000"/>
                </a:solidFill>
                <a:latin typeface="Calibri"/>
              </a:rPr>
              <a:t>ό</a:t>
            </a:r>
            <a:r>
              <a:rPr lang="el-GR" sz="2400" b="1" dirty="0" smtClean="0">
                <a:solidFill>
                  <a:srgbClr val="820000"/>
                </a:solidFill>
                <a:latin typeface="Calibri"/>
              </a:rPr>
              <a:t>νομη ηθική</a:t>
            </a:r>
            <a:endParaRPr lang="el-GR" sz="2400" b="1" dirty="0">
              <a:solidFill>
                <a:srgbClr val="820000"/>
              </a:solidFill>
              <a:latin typeface="Calibri"/>
            </a:endParaRPr>
          </a:p>
        </p:txBody>
      </p:sp>
    </p:spTree>
    <p:extLst>
      <p:ext uri="{BB962C8B-B14F-4D97-AF65-F5344CB8AC3E}">
        <p14:creationId xmlns:p14="http://schemas.microsoft.com/office/powerpoint/2010/main" val="3422027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βασικά χαρακτηριστικά των δύο σταδίων του </a:t>
            </a:r>
            <a:r>
              <a:rPr lang="en-US" dirty="0" smtClean="0"/>
              <a:t>P</a:t>
            </a:r>
            <a:r>
              <a:rPr lang="el-GR" dirty="0" err="1" smtClean="0"/>
              <a:t>iaget</a:t>
            </a:r>
            <a:r>
              <a:rPr lang="el-GR" dirty="0" smtClean="0"/>
              <a:t> </a:t>
            </a:r>
            <a:r>
              <a:rPr lang="el-GR" sz="3600" b="0" dirty="0" smtClean="0"/>
              <a:t>(2 από </a:t>
            </a:r>
            <a:r>
              <a:rPr lang="en-US" sz="3600" b="0" dirty="0" smtClean="0"/>
              <a:t>2</a:t>
            </a:r>
            <a:r>
              <a:rPr lang="el-GR" sz="3600" b="0" dirty="0" smtClean="0"/>
              <a:t>)</a:t>
            </a:r>
            <a:endParaRPr lang="el-GR" sz="3600" b="0" dirty="0"/>
          </a:p>
        </p:txBody>
      </p:sp>
      <p:sp>
        <p:nvSpPr>
          <p:cNvPr id="3" name="Θέση περιεχομένου 2"/>
          <p:cNvSpPr>
            <a:spLocks noGrp="1"/>
          </p:cNvSpPr>
          <p:nvPr>
            <p:ph idx="1"/>
          </p:nvPr>
        </p:nvSpPr>
        <p:spPr>
          <a:xfrm>
            <a:off x="1763688" y="1844824"/>
            <a:ext cx="6696744" cy="3456384"/>
          </a:xfrm>
        </p:spPr>
        <p:txBody>
          <a:bodyPr>
            <a:normAutofit/>
          </a:bodyPr>
          <a:lstStyle/>
          <a:p>
            <a:pPr marL="457200" indent="-457200">
              <a:buFont typeface="+mj-lt"/>
              <a:buAutoNum type="arabicPeriod" startAt="4"/>
            </a:pPr>
            <a:r>
              <a:rPr lang="el-GR" dirty="0"/>
              <a:t>Οι κανόνες διαμορφώνονται συλλογικά και μπορούν να τροποποιηθούν όταν προκύπτει ανάγκη.</a:t>
            </a:r>
          </a:p>
          <a:p>
            <a:pPr marL="457200" indent="-457200">
              <a:buFont typeface="+mj-lt"/>
              <a:buAutoNum type="arabicPeriod" startAt="4"/>
            </a:pPr>
            <a:r>
              <a:rPr lang="el-GR" dirty="0"/>
              <a:t>Δεν υπάρχει απόλυτο «σωστό» και «λάθος».</a:t>
            </a:r>
          </a:p>
          <a:p>
            <a:pPr marL="457200" indent="-457200">
              <a:buFont typeface="+mj-lt"/>
              <a:buAutoNum type="arabicPeriod" startAt="4"/>
            </a:pPr>
            <a:r>
              <a:rPr lang="el-GR" dirty="0"/>
              <a:t>Η σοβαρότητα μιας παράβασης βασίζεται στην πρόθεση του ατόμου και η επιβολή τιμωρίας δεν είναι βέβαιη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5" name="Αριστερό άγκιστρο 4"/>
          <p:cNvSpPr/>
          <p:nvPr/>
        </p:nvSpPr>
        <p:spPr>
          <a:xfrm>
            <a:off x="1331640" y="1556792"/>
            <a:ext cx="576064" cy="3744416"/>
          </a:xfrm>
          <a:prstGeom prst="leftBrace">
            <a:avLst/>
          </a:prstGeom>
          <a:noFill/>
          <a:ln w="15875">
            <a:solidFill>
              <a:srgbClr val="8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6" name="Ορθογώνιο 5"/>
          <p:cNvSpPr/>
          <p:nvPr/>
        </p:nvSpPr>
        <p:spPr>
          <a:xfrm rot="16200000">
            <a:off x="-669775" y="2983237"/>
            <a:ext cx="2736304" cy="461665"/>
          </a:xfrm>
          <a:prstGeom prst="rect">
            <a:avLst/>
          </a:prstGeom>
        </p:spPr>
        <p:txBody>
          <a:bodyPr wrap="square">
            <a:spAutoFit/>
          </a:bodyPr>
          <a:lstStyle/>
          <a:p>
            <a:r>
              <a:rPr lang="el-GR" sz="2400" b="1" dirty="0" smtClean="0">
                <a:solidFill>
                  <a:srgbClr val="820000"/>
                </a:solidFill>
                <a:latin typeface="Calibri"/>
              </a:rPr>
              <a:t>Αυτόνομη ηθική</a:t>
            </a:r>
            <a:endParaRPr lang="el-GR" sz="2400" b="1" dirty="0">
              <a:solidFill>
                <a:srgbClr val="820000"/>
              </a:solidFill>
              <a:latin typeface="Calibri"/>
            </a:endParaRPr>
          </a:p>
        </p:txBody>
      </p:sp>
    </p:spTree>
    <p:extLst>
      <p:ext uri="{BB962C8B-B14F-4D97-AF65-F5344CB8AC3E}">
        <p14:creationId xmlns:p14="http://schemas.microsoft.com/office/powerpoint/2010/main" val="3697160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Μειονεκτήματα της θεωρίας του </a:t>
            </a:r>
            <a:r>
              <a:rPr lang="en-US" dirty="0" smtClean="0"/>
              <a:t>P</a:t>
            </a:r>
            <a:r>
              <a:rPr lang="el-GR" dirty="0" err="1" smtClean="0"/>
              <a:t>iaget</a:t>
            </a:r>
            <a:endParaRPr lang="el-GR" dirty="0"/>
          </a:p>
        </p:txBody>
      </p:sp>
      <p:sp>
        <p:nvSpPr>
          <p:cNvPr id="3" name="Θέση περιεχομένου 2"/>
          <p:cNvSpPr>
            <a:spLocks noGrp="1"/>
          </p:cNvSpPr>
          <p:nvPr>
            <p:ph idx="1"/>
          </p:nvPr>
        </p:nvSpPr>
        <p:spPr>
          <a:xfrm>
            <a:off x="457200" y="1196752"/>
            <a:ext cx="8229600" cy="3096344"/>
          </a:xfrm>
        </p:spPr>
        <p:txBody>
          <a:bodyPr/>
          <a:lstStyle/>
          <a:p>
            <a:r>
              <a:rPr lang="el-GR" dirty="0"/>
              <a:t>Ο </a:t>
            </a:r>
            <a:r>
              <a:rPr lang="el-GR" dirty="0" err="1"/>
              <a:t>Piaget</a:t>
            </a:r>
            <a:r>
              <a:rPr lang="el-GR" dirty="0"/>
              <a:t> υποεκτίμησε την ηλικία στην οποία αναπτύσσεται η ικανότητα του παιδιού να επιλύει προβλήματα ηθικής.</a:t>
            </a:r>
          </a:p>
          <a:p>
            <a:r>
              <a:rPr lang="el-GR" dirty="0"/>
              <a:t>Το παιδί κατανοεί την έννοια της πρόθεσης-σκοπιμότητας γύρω στο 3ο έτος. Επομένως, βασίζει τις κρίσεις του στην πρόθεση σε μικρότερη ηλικία από ό,τι υπέθεσε ο </a:t>
            </a:r>
            <a:r>
              <a:rPr lang="el-GR" dirty="0" err="1"/>
              <a:t>Piaget</a:t>
            </a:r>
            <a:r>
              <a:rPr lang="el-GR" dirty="0"/>
              <a:t>.</a:t>
            </a:r>
          </a:p>
          <a:p>
            <a:r>
              <a:rPr lang="el-GR" dirty="0"/>
              <a:t>Από το </a:t>
            </a:r>
            <a:r>
              <a:rPr lang="el-GR" dirty="0" smtClean="0"/>
              <a:t>4</a:t>
            </a:r>
            <a:r>
              <a:rPr lang="el-GR" baseline="30000" dirty="0" smtClean="0"/>
              <a:t>ο</a:t>
            </a:r>
            <a:r>
              <a:rPr lang="en-US" dirty="0" smtClean="0"/>
              <a:t> </a:t>
            </a:r>
            <a:r>
              <a:rPr lang="el-GR" dirty="0" smtClean="0"/>
              <a:t> </a:t>
            </a:r>
            <a:r>
              <a:rPr lang="el-GR" dirty="0"/>
              <a:t>έτος, το παιδί θεωρεί το σκόπιμο ψέμα ως κακή συμπεριφορά.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10227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της ηθικότητας </a:t>
            </a:r>
            <a:br>
              <a:rPr lang="el-GR" dirty="0" smtClean="0"/>
            </a:br>
            <a:r>
              <a:rPr lang="el-GR" dirty="0" smtClean="0"/>
              <a:t>σύμφωνα με τον </a:t>
            </a:r>
            <a:r>
              <a:rPr lang="el-GR" dirty="0" err="1" smtClean="0"/>
              <a:t>Κohlberg</a:t>
            </a:r>
            <a:endParaRPr lang="el-GR" dirty="0"/>
          </a:p>
        </p:txBody>
      </p:sp>
      <p:sp>
        <p:nvSpPr>
          <p:cNvPr id="3" name="Θέση περιεχομένου 2"/>
          <p:cNvSpPr>
            <a:spLocks noGrp="1"/>
          </p:cNvSpPr>
          <p:nvPr>
            <p:ph idx="1"/>
          </p:nvPr>
        </p:nvSpPr>
        <p:spPr>
          <a:xfrm>
            <a:off x="457200" y="1196752"/>
            <a:ext cx="8229600" cy="3024336"/>
          </a:xfrm>
        </p:spPr>
        <p:txBody>
          <a:bodyPr/>
          <a:lstStyle/>
          <a:p>
            <a:r>
              <a:rPr lang="el-GR" dirty="0"/>
              <a:t>Τριάντα χρόνια μετά τον </a:t>
            </a:r>
            <a:r>
              <a:rPr lang="el-GR" dirty="0" err="1"/>
              <a:t>Piaget</a:t>
            </a:r>
            <a:r>
              <a:rPr lang="el-GR" dirty="0"/>
              <a:t>, ο </a:t>
            </a:r>
            <a:r>
              <a:rPr lang="el-GR" dirty="0" err="1"/>
              <a:t>Kohlberg</a:t>
            </a:r>
            <a:r>
              <a:rPr lang="el-GR" dirty="0"/>
              <a:t> επέκτεινε τη θεωρία του σε έξι στάδια, συμπεριλαμβάνοντας και την ανάπτυξη της ηθικότητας στους ενηλίκους.</a:t>
            </a:r>
          </a:p>
          <a:p>
            <a:r>
              <a:rPr lang="el-GR" dirty="0"/>
              <a:t>Στη μελέτης του, παρουσίαζε στους συμμετέχοντες ιστορίες με </a:t>
            </a:r>
            <a:r>
              <a:rPr lang="el-GR" b="1" dirty="0">
                <a:solidFill>
                  <a:srgbClr val="820000"/>
                </a:solidFill>
              </a:rPr>
              <a:t>ηθικά διλήμματα, </a:t>
            </a:r>
            <a:r>
              <a:rPr lang="el-GR" dirty="0"/>
              <a:t>και κατόπιν τους έθετε ερωτήσεις σχετικά με τις ιστορίες για να αξιολογήσει τους συλλογισμούς που χρησιμοποιούσαν.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624" y="4139320"/>
            <a:ext cx="1571863" cy="2289582"/>
          </a:xfrm>
          <a:prstGeom prst="rect">
            <a:avLst/>
          </a:prstGeom>
        </p:spPr>
      </p:pic>
      <p:sp>
        <p:nvSpPr>
          <p:cNvPr id="6" name="Rectangle 6"/>
          <p:cNvSpPr/>
          <p:nvPr/>
        </p:nvSpPr>
        <p:spPr>
          <a:xfrm>
            <a:off x="4802885" y="5892581"/>
            <a:ext cx="2795050" cy="646331"/>
          </a:xfrm>
          <a:prstGeom prst="rect">
            <a:avLst/>
          </a:prstGeom>
        </p:spPr>
        <p:txBody>
          <a:bodyPr wrap="square">
            <a:spAutoFit/>
          </a:bodyPr>
          <a:lstStyle/>
          <a:p>
            <a:pPr algn="ctr"/>
            <a:r>
              <a:rPr lang="en-US" sz="1200" dirty="0">
                <a:solidFill>
                  <a:prstClr val="black"/>
                </a:solidFill>
                <a:latin typeface="Calibri"/>
              </a:rPr>
              <a:t>“</a:t>
            </a:r>
            <a:r>
              <a:rPr lang="en-US" sz="1200" dirty="0">
                <a:solidFill>
                  <a:prstClr val="black"/>
                </a:solidFill>
                <a:latin typeface="Calibri"/>
                <a:hlinkClick r:id="rId3"/>
              </a:rPr>
              <a:t>Kohlberg, Lawrence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clipartcotttage</a:t>
            </a:r>
            <a:r>
              <a:rPr lang="el-GR"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 </a:t>
            </a:r>
          </a:p>
          <a:p>
            <a:pPr algn="ctr"/>
            <a:r>
              <a:rPr lang="en-US" sz="1200" dirty="0" smtClean="0">
                <a:solidFill>
                  <a:prstClr val="black">
                    <a:lumMod val="65000"/>
                    <a:lumOff val="35000"/>
                  </a:prstClr>
                </a:solidFill>
                <a:latin typeface="Calibri"/>
                <a:hlinkClick r:id="rId6"/>
              </a:rPr>
              <a:t>CC </a:t>
            </a:r>
            <a:r>
              <a:rPr lang="en-US" sz="1200" dirty="0">
                <a:solidFill>
                  <a:prstClr val="black">
                    <a:lumMod val="65000"/>
                    <a:lumOff val="35000"/>
                  </a:prstClr>
                </a:solidFill>
                <a:latin typeface="Calibri"/>
                <a:hlinkClick r:id="rId6"/>
              </a:rPr>
              <a:t>BY-SA 3.0</a:t>
            </a:r>
            <a:endParaRPr lang="en-US" sz="1200" dirty="0">
              <a:solidFill>
                <a:prstClr val="black">
                  <a:lumMod val="65000"/>
                  <a:lumOff val="35000"/>
                </a:prstClr>
              </a:solidFill>
              <a:latin typeface="Calibri"/>
            </a:endParaRPr>
          </a:p>
        </p:txBody>
      </p:sp>
      <p:sp>
        <p:nvSpPr>
          <p:cNvPr id="7" name="Ορθογώνιο 6"/>
          <p:cNvSpPr/>
          <p:nvPr/>
        </p:nvSpPr>
        <p:spPr>
          <a:xfrm>
            <a:off x="4923492" y="5051346"/>
            <a:ext cx="2788457" cy="830997"/>
          </a:xfrm>
          <a:prstGeom prst="rect">
            <a:avLst/>
          </a:prstGeom>
        </p:spPr>
        <p:txBody>
          <a:bodyPr wrap="square">
            <a:spAutoFit/>
          </a:bodyPr>
          <a:lstStyle/>
          <a:p>
            <a:pPr algn="ctr"/>
            <a:r>
              <a:rPr lang="en-US" sz="2400" b="1" dirty="0">
                <a:solidFill>
                  <a:srgbClr val="820000"/>
                </a:solidFill>
                <a:latin typeface="Calibri"/>
              </a:rPr>
              <a:t>Lawrence Kohlberg</a:t>
            </a:r>
          </a:p>
          <a:p>
            <a:pPr algn="ctr"/>
            <a:r>
              <a:rPr lang="en-US" sz="2400" b="1" dirty="0">
                <a:solidFill>
                  <a:srgbClr val="820000"/>
                </a:solidFill>
                <a:latin typeface="Calibri"/>
              </a:rPr>
              <a:t>1927-1987</a:t>
            </a:r>
          </a:p>
        </p:txBody>
      </p:sp>
    </p:spTree>
    <p:extLst>
      <p:ext uri="{BB962C8B-B14F-4D97-AF65-F5344CB8AC3E}">
        <p14:creationId xmlns:p14="http://schemas.microsoft.com/office/powerpoint/2010/main" val="1010382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στάδια ανάπτυξης της ηθικότητας σύμφωνα με τον </a:t>
            </a:r>
            <a:r>
              <a:rPr lang="en-US" dirty="0" smtClean="0"/>
              <a:t>Kohlberg</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pSp>
        <p:nvGrpSpPr>
          <p:cNvPr id="5" name="Group 1"/>
          <p:cNvGrpSpPr>
            <a:grpSpLocks/>
          </p:cNvGrpSpPr>
          <p:nvPr/>
        </p:nvGrpSpPr>
        <p:grpSpPr bwMode="auto">
          <a:xfrm>
            <a:off x="2361930" y="4035473"/>
            <a:ext cx="2593975" cy="460375"/>
            <a:chOff x="1892300" y="3760788"/>
            <a:chExt cx="2593975" cy="460375"/>
          </a:xfrm>
        </p:grpSpPr>
        <p:sp>
          <p:nvSpPr>
            <p:cNvPr id="6" name="Rectangle 34"/>
            <p:cNvSpPr/>
            <p:nvPr/>
          </p:nvSpPr>
          <p:spPr bwMode="auto">
            <a:xfrm>
              <a:off x="1897062" y="4017963"/>
              <a:ext cx="1943100" cy="2032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 name="Parallelogram 35"/>
            <p:cNvSpPr/>
            <p:nvPr/>
          </p:nvSpPr>
          <p:spPr bwMode="auto">
            <a:xfrm>
              <a:off x="1892300" y="3760788"/>
              <a:ext cx="2527300" cy="266700"/>
            </a:xfrm>
            <a:prstGeom prst="parallelogram">
              <a:avLst>
                <a:gd name="adj" fmla="val 227273"/>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8" name="Parallelogram 36"/>
            <p:cNvSpPr/>
            <p:nvPr/>
          </p:nvSpPr>
          <p:spPr bwMode="auto">
            <a:xfrm rot="20170596">
              <a:off x="3770312" y="3892550"/>
              <a:ext cx="715963" cy="195263"/>
            </a:xfrm>
            <a:prstGeom prst="parallelogram">
              <a:avLst>
                <a:gd name="adj" fmla="val 41334"/>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 name="Ellipse 98"/>
            <p:cNvSpPr>
              <a:spLocks noChangeArrowheads="1"/>
            </p:cNvSpPr>
            <p:nvPr/>
          </p:nvSpPr>
          <p:spPr bwMode="auto">
            <a:xfrm>
              <a:off x="2538412" y="3822700"/>
              <a:ext cx="1162050" cy="203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l-GR" altLang="el-GR">
                <a:solidFill>
                  <a:prstClr val="black"/>
                </a:solidFill>
                <a:latin typeface="Calibri" panose="020F0502020204030204" pitchFamily="34" charset="0"/>
              </a:endParaRPr>
            </a:p>
          </p:txBody>
        </p:sp>
      </p:grpSp>
      <p:sp>
        <p:nvSpPr>
          <p:cNvPr id="10" name="TextBox 9"/>
          <p:cNvSpPr txBox="1"/>
          <p:nvPr/>
        </p:nvSpPr>
        <p:spPr>
          <a:xfrm>
            <a:off x="3584211" y="3463488"/>
            <a:ext cx="360040" cy="707886"/>
          </a:xfrm>
          <a:prstGeom prst="rect">
            <a:avLst/>
          </a:prstGeom>
          <a:noFill/>
        </p:spPr>
        <p:txBody>
          <a:bodyPr wrap="square" rtlCol="0">
            <a:spAutoFit/>
          </a:bodyPr>
          <a:lstStyle/>
          <a:p>
            <a:r>
              <a:rPr lang="en-US" sz="4000" b="1" dirty="0" smtClean="0">
                <a:solidFill>
                  <a:srgbClr val="820000"/>
                </a:solidFill>
                <a:latin typeface="Calibri"/>
              </a:rPr>
              <a:t>1</a:t>
            </a:r>
            <a:endParaRPr lang="el-GR" sz="4000" b="1" dirty="0">
              <a:solidFill>
                <a:srgbClr val="820000"/>
              </a:solidFill>
              <a:latin typeface="Calibri"/>
            </a:endParaRPr>
          </a:p>
        </p:txBody>
      </p:sp>
      <p:sp>
        <p:nvSpPr>
          <p:cNvPr id="11" name="Ορθογώνιο 10"/>
          <p:cNvSpPr/>
          <p:nvPr/>
        </p:nvSpPr>
        <p:spPr>
          <a:xfrm>
            <a:off x="4972384" y="3931647"/>
            <a:ext cx="3139952" cy="830997"/>
          </a:xfrm>
          <a:prstGeom prst="rect">
            <a:avLst/>
          </a:prstGeom>
        </p:spPr>
        <p:txBody>
          <a:bodyPr wrap="square">
            <a:spAutoFit/>
          </a:bodyPr>
          <a:lstStyle/>
          <a:p>
            <a:pPr algn="ctr"/>
            <a:r>
              <a:rPr lang="el-GR" sz="2400" dirty="0" smtClean="0">
                <a:solidFill>
                  <a:prstClr val="black"/>
                </a:solidFill>
                <a:latin typeface="Calibri"/>
              </a:rPr>
              <a:t>Προσυμβατικό στάδιο</a:t>
            </a:r>
          </a:p>
          <a:p>
            <a:pPr algn="ctr"/>
            <a:r>
              <a:rPr lang="el-GR" sz="2400" b="1" dirty="0" smtClean="0">
                <a:solidFill>
                  <a:srgbClr val="004A82"/>
                </a:solidFill>
                <a:latin typeface="Calibri"/>
              </a:rPr>
              <a:t>Προσχολική ηλικία</a:t>
            </a:r>
            <a:endParaRPr lang="el-GR" sz="2400" b="1" dirty="0">
              <a:solidFill>
                <a:srgbClr val="004A82"/>
              </a:solidFill>
              <a:latin typeface="Calibri"/>
            </a:endParaRPr>
          </a:p>
        </p:txBody>
      </p:sp>
      <p:grpSp>
        <p:nvGrpSpPr>
          <p:cNvPr id="12" name="Group 1"/>
          <p:cNvGrpSpPr>
            <a:grpSpLocks/>
          </p:cNvGrpSpPr>
          <p:nvPr/>
        </p:nvGrpSpPr>
        <p:grpSpPr bwMode="auto">
          <a:xfrm>
            <a:off x="3046643" y="3104713"/>
            <a:ext cx="2593975" cy="460375"/>
            <a:chOff x="1892300" y="3760788"/>
            <a:chExt cx="2593975" cy="460375"/>
          </a:xfrm>
        </p:grpSpPr>
        <p:sp>
          <p:nvSpPr>
            <p:cNvPr id="13" name="Rectangle 34"/>
            <p:cNvSpPr/>
            <p:nvPr/>
          </p:nvSpPr>
          <p:spPr bwMode="auto">
            <a:xfrm>
              <a:off x="1897062" y="4017963"/>
              <a:ext cx="1943100" cy="2032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4" name="Parallelogram 35"/>
            <p:cNvSpPr/>
            <p:nvPr/>
          </p:nvSpPr>
          <p:spPr bwMode="auto">
            <a:xfrm>
              <a:off x="1892300" y="3760788"/>
              <a:ext cx="2527300" cy="266700"/>
            </a:xfrm>
            <a:prstGeom prst="parallelogram">
              <a:avLst>
                <a:gd name="adj" fmla="val 227273"/>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5" name="Parallelogram 36"/>
            <p:cNvSpPr/>
            <p:nvPr/>
          </p:nvSpPr>
          <p:spPr bwMode="auto">
            <a:xfrm rot="20170596">
              <a:off x="3770312" y="3892550"/>
              <a:ext cx="715963" cy="195263"/>
            </a:xfrm>
            <a:prstGeom prst="parallelogram">
              <a:avLst>
                <a:gd name="adj" fmla="val 41334"/>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6" name="Ellipse 98"/>
            <p:cNvSpPr>
              <a:spLocks noChangeArrowheads="1"/>
            </p:cNvSpPr>
            <p:nvPr/>
          </p:nvSpPr>
          <p:spPr bwMode="auto">
            <a:xfrm>
              <a:off x="2538412" y="3822700"/>
              <a:ext cx="1162050" cy="203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l-GR" altLang="el-GR">
                <a:solidFill>
                  <a:prstClr val="black"/>
                </a:solidFill>
                <a:latin typeface="Calibri" panose="020F0502020204030204" pitchFamily="34" charset="0"/>
              </a:endParaRPr>
            </a:p>
          </p:txBody>
        </p:sp>
      </p:grpSp>
      <p:sp>
        <p:nvSpPr>
          <p:cNvPr id="17" name="TextBox 16"/>
          <p:cNvSpPr txBox="1"/>
          <p:nvPr/>
        </p:nvSpPr>
        <p:spPr>
          <a:xfrm>
            <a:off x="3740426" y="2429288"/>
            <a:ext cx="360040" cy="707886"/>
          </a:xfrm>
          <a:prstGeom prst="rect">
            <a:avLst/>
          </a:prstGeom>
          <a:noFill/>
        </p:spPr>
        <p:txBody>
          <a:bodyPr wrap="square" rtlCol="0">
            <a:spAutoFit/>
          </a:bodyPr>
          <a:lstStyle/>
          <a:p>
            <a:r>
              <a:rPr lang="en-US" sz="4000" b="1" dirty="0" smtClean="0">
                <a:solidFill>
                  <a:srgbClr val="820000"/>
                </a:solidFill>
                <a:latin typeface="Calibri"/>
              </a:rPr>
              <a:t>2</a:t>
            </a:r>
            <a:endParaRPr lang="el-GR" sz="4000" b="1" dirty="0">
              <a:solidFill>
                <a:srgbClr val="820000"/>
              </a:solidFill>
              <a:latin typeface="Calibri"/>
            </a:endParaRPr>
          </a:p>
        </p:txBody>
      </p:sp>
      <p:sp>
        <p:nvSpPr>
          <p:cNvPr id="18" name="Ορθογώνιο 17"/>
          <p:cNvSpPr/>
          <p:nvPr/>
        </p:nvSpPr>
        <p:spPr>
          <a:xfrm>
            <a:off x="300338" y="2660390"/>
            <a:ext cx="2707704" cy="830997"/>
          </a:xfrm>
          <a:prstGeom prst="rect">
            <a:avLst/>
          </a:prstGeom>
        </p:spPr>
        <p:txBody>
          <a:bodyPr wrap="square">
            <a:spAutoFit/>
          </a:bodyPr>
          <a:lstStyle/>
          <a:p>
            <a:pPr algn="ctr"/>
            <a:r>
              <a:rPr lang="el-GR" sz="2400" dirty="0" smtClean="0">
                <a:solidFill>
                  <a:prstClr val="black"/>
                </a:solidFill>
                <a:latin typeface="Calibri"/>
              </a:rPr>
              <a:t>Συμβατικό στάδιο</a:t>
            </a:r>
            <a:endParaRPr lang="el-GR" sz="2400" dirty="0">
              <a:solidFill>
                <a:prstClr val="black"/>
              </a:solidFill>
              <a:latin typeface="Calibri"/>
            </a:endParaRPr>
          </a:p>
          <a:p>
            <a:pPr algn="ctr"/>
            <a:r>
              <a:rPr lang="el-GR" sz="2400" b="1" dirty="0" smtClean="0">
                <a:solidFill>
                  <a:srgbClr val="004A82"/>
                </a:solidFill>
                <a:latin typeface="Calibri"/>
              </a:rPr>
              <a:t>Σχολική ηλικία</a:t>
            </a:r>
            <a:endParaRPr lang="el-GR" sz="2400" b="1" dirty="0">
              <a:solidFill>
                <a:srgbClr val="004A82"/>
              </a:solidFill>
              <a:latin typeface="Calibri"/>
            </a:endParaRPr>
          </a:p>
        </p:txBody>
      </p:sp>
      <p:sp>
        <p:nvSpPr>
          <p:cNvPr id="19" name="Ορθογώνιο 18"/>
          <p:cNvSpPr/>
          <p:nvPr/>
        </p:nvSpPr>
        <p:spPr>
          <a:xfrm>
            <a:off x="79158" y="4876509"/>
            <a:ext cx="2996924" cy="1785104"/>
          </a:xfrm>
          <a:prstGeom prst="rect">
            <a:avLst/>
          </a:prstGeom>
        </p:spPr>
        <p:txBody>
          <a:bodyPr wrap="square">
            <a:spAutoFit/>
          </a:bodyPr>
          <a:lstStyle/>
          <a:p>
            <a:pPr marL="457200" indent="-457200">
              <a:buFont typeface="+mj-lt"/>
              <a:buAutoNum type="arabicPeriod"/>
            </a:pPr>
            <a:r>
              <a:rPr lang="el-GR" sz="2200" dirty="0">
                <a:solidFill>
                  <a:prstClr val="black"/>
                </a:solidFill>
                <a:latin typeface="Calibri"/>
              </a:rPr>
              <a:t>Η ηθική εξαρτάται από το αποτέλεσμα της πράξης (ανταμοιβή ή τιμωρία</a:t>
            </a:r>
            <a:r>
              <a:rPr lang="el-GR" sz="2200" dirty="0" smtClean="0">
                <a:solidFill>
                  <a:prstClr val="black"/>
                </a:solidFill>
                <a:latin typeface="Calibri"/>
              </a:rPr>
              <a:t>).</a:t>
            </a:r>
            <a:endParaRPr lang="el-GR" sz="2200" dirty="0">
              <a:solidFill>
                <a:prstClr val="black"/>
              </a:solidFill>
              <a:latin typeface="Calibri"/>
            </a:endParaRPr>
          </a:p>
        </p:txBody>
      </p:sp>
      <p:sp>
        <p:nvSpPr>
          <p:cNvPr id="20" name="Ορθογώνιο 19"/>
          <p:cNvSpPr/>
          <p:nvPr/>
        </p:nvSpPr>
        <p:spPr>
          <a:xfrm>
            <a:off x="3192133" y="4876509"/>
            <a:ext cx="3029509" cy="1785104"/>
          </a:xfrm>
          <a:prstGeom prst="rect">
            <a:avLst/>
          </a:prstGeom>
        </p:spPr>
        <p:txBody>
          <a:bodyPr wrap="square">
            <a:spAutoFit/>
          </a:bodyPr>
          <a:lstStyle/>
          <a:p>
            <a:pPr marL="457200" indent="-457200">
              <a:buFont typeface="+mj-lt"/>
              <a:buAutoNum type="arabicPeriod" startAt="2"/>
            </a:pPr>
            <a:r>
              <a:rPr lang="el-GR" sz="2200" dirty="0">
                <a:solidFill>
                  <a:prstClr val="black"/>
                </a:solidFill>
                <a:latin typeface="Calibri"/>
              </a:rPr>
              <a:t>Η ηθική εξαρτάται τις κοινωνικές προσδοκίες και την ανάγκη για συμμόρφωση.</a:t>
            </a:r>
          </a:p>
        </p:txBody>
      </p:sp>
      <p:grpSp>
        <p:nvGrpSpPr>
          <p:cNvPr id="21" name="Group 1"/>
          <p:cNvGrpSpPr>
            <a:grpSpLocks/>
          </p:cNvGrpSpPr>
          <p:nvPr/>
        </p:nvGrpSpPr>
        <p:grpSpPr bwMode="auto">
          <a:xfrm>
            <a:off x="3618733" y="2026467"/>
            <a:ext cx="2593975" cy="460375"/>
            <a:chOff x="1892300" y="3760788"/>
            <a:chExt cx="2593975" cy="460375"/>
          </a:xfrm>
        </p:grpSpPr>
        <p:sp>
          <p:nvSpPr>
            <p:cNvPr id="22" name="Rectangle 34"/>
            <p:cNvSpPr/>
            <p:nvPr/>
          </p:nvSpPr>
          <p:spPr bwMode="auto">
            <a:xfrm>
              <a:off x="1897062" y="4017963"/>
              <a:ext cx="1943100" cy="2032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23" name="Parallelogram 35"/>
            <p:cNvSpPr/>
            <p:nvPr/>
          </p:nvSpPr>
          <p:spPr bwMode="auto">
            <a:xfrm>
              <a:off x="1892300" y="3760788"/>
              <a:ext cx="2527300" cy="266700"/>
            </a:xfrm>
            <a:prstGeom prst="parallelogram">
              <a:avLst>
                <a:gd name="adj" fmla="val 227273"/>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24" name="Parallelogram 36"/>
            <p:cNvSpPr/>
            <p:nvPr/>
          </p:nvSpPr>
          <p:spPr bwMode="auto">
            <a:xfrm rot="20170596">
              <a:off x="3770312" y="3892550"/>
              <a:ext cx="715963" cy="195263"/>
            </a:xfrm>
            <a:prstGeom prst="parallelogram">
              <a:avLst>
                <a:gd name="adj" fmla="val 41334"/>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25" name="Ellipse 98"/>
            <p:cNvSpPr>
              <a:spLocks noChangeArrowheads="1"/>
            </p:cNvSpPr>
            <p:nvPr/>
          </p:nvSpPr>
          <p:spPr bwMode="auto">
            <a:xfrm>
              <a:off x="2538412" y="3822700"/>
              <a:ext cx="1162050" cy="203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l-GR" altLang="el-GR">
                <a:solidFill>
                  <a:prstClr val="black"/>
                </a:solidFill>
                <a:latin typeface="Calibri" panose="020F0502020204030204" pitchFamily="34" charset="0"/>
              </a:endParaRPr>
            </a:p>
          </p:txBody>
        </p:sp>
      </p:grpSp>
      <p:sp>
        <p:nvSpPr>
          <p:cNvPr id="26" name="TextBox 25"/>
          <p:cNvSpPr txBox="1"/>
          <p:nvPr/>
        </p:nvSpPr>
        <p:spPr>
          <a:xfrm>
            <a:off x="3990072" y="1260074"/>
            <a:ext cx="360040" cy="707886"/>
          </a:xfrm>
          <a:prstGeom prst="rect">
            <a:avLst/>
          </a:prstGeom>
          <a:noFill/>
        </p:spPr>
        <p:txBody>
          <a:bodyPr wrap="square" rtlCol="0">
            <a:spAutoFit/>
          </a:bodyPr>
          <a:lstStyle/>
          <a:p>
            <a:r>
              <a:rPr lang="en-US" sz="4000" b="1" dirty="0" smtClean="0">
                <a:solidFill>
                  <a:srgbClr val="820000"/>
                </a:solidFill>
                <a:latin typeface="Calibri"/>
              </a:rPr>
              <a:t>3</a:t>
            </a:r>
            <a:endParaRPr lang="el-GR" sz="4000" b="1" dirty="0">
              <a:solidFill>
                <a:srgbClr val="820000"/>
              </a:solidFill>
              <a:latin typeface="Calibri"/>
            </a:endParaRPr>
          </a:p>
        </p:txBody>
      </p:sp>
      <p:sp>
        <p:nvSpPr>
          <p:cNvPr id="27" name="Ορθογώνιο 26"/>
          <p:cNvSpPr/>
          <p:nvPr/>
        </p:nvSpPr>
        <p:spPr>
          <a:xfrm>
            <a:off x="6117672" y="1829123"/>
            <a:ext cx="2707704" cy="1200329"/>
          </a:xfrm>
          <a:prstGeom prst="rect">
            <a:avLst/>
          </a:prstGeom>
        </p:spPr>
        <p:txBody>
          <a:bodyPr wrap="square">
            <a:spAutoFit/>
          </a:bodyPr>
          <a:lstStyle/>
          <a:p>
            <a:pPr algn="ctr"/>
            <a:r>
              <a:rPr lang="el-GR" sz="2400" dirty="0" err="1" smtClean="0">
                <a:solidFill>
                  <a:prstClr val="black"/>
                </a:solidFill>
                <a:latin typeface="Calibri"/>
              </a:rPr>
              <a:t>Μετασυμβατικό</a:t>
            </a:r>
            <a:r>
              <a:rPr lang="el-GR" sz="2400" dirty="0" smtClean="0">
                <a:solidFill>
                  <a:prstClr val="black"/>
                </a:solidFill>
                <a:latin typeface="Calibri"/>
              </a:rPr>
              <a:t> στάδιο</a:t>
            </a:r>
            <a:endParaRPr lang="el-GR" sz="2400" dirty="0">
              <a:solidFill>
                <a:prstClr val="black"/>
              </a:solidFill>
              <a:latin typeface="Calibri"/>
            </a:endParaRPr>
          </a:p>
          <a:p>
            <a:pPr algn="ctr"/>
            <a:r>
              <a:rPr lang="el-GR" sz="2400" b="1" dirty="0" smtClean="0">
                <a:solidFill>
                  <a:srgbClr val="004A82"/>
                </a:solidFill>
                <a:latin typeface="Calibri"/>
              </a:rPr>
              <a:t>Εφηβική ηλικία</a:t>
            </a:r>
            <a:endParaRPr lang="el-GR" sz="2400" b="1" dirty="0">
              <a:solidFill>
                <a:srgbClr val="004A82"/>
              </a:solidFill>
              <a:latin typeface="Calibri"/>
            </a:endParaRPr>
          </a:p>
        </p:txBody>
      </p:sp>
      <p:sp>
        <p:nvSpPr>
          <p:cNvPr id="28" name="Ορθογώνιο 27"/>
          <p:cNvSpPr/>
          <p:nvPr/>
        </p:nvSpPr>
        <p:spPr>
          <a:xfrm>
            <a:off x="6146033" y="4891307"/>
            <a:ext cx="2756770" cy="1785104"/>
          </a:xfrm>
          <a:prstGeom prst="rect">
            <a:avLst/>
          </a:prstGeom>
        </p:spPr>
        <p:txBody>
          <a:bodyPr wrap="square">
            <a:spAutoFit/>
          </a:bodyPr>
          <a:lstStyle/>
          <a:p>
            <a:pPr marL="457200" indent="-457200">
              <a:buFont typeface="+mj-lt"/>
              <a:buAutoNum type="arabicPeriod" startAt="3"/>
            </a:pPr>
            <a:r>
              <a:rPr lang="el-GR" sz="2200" dirty="0">
                <a:solidFill>
                  <a:prstClr val="black"/>
                </a:solidFill>
                <a:latin typeface="Calibri"/>
              </a:rPr>
              <a:t>Η ηθική εξαρτάται από τους κανόνες που έχει εσωτερικεύσει το άτομο.</a:t>
            </a:r>
          </a:p>
        </p:txBody>
      </p:sp>
    </p:spTree>
    <p:extLst>
      <p:ext uri="{BB962C8B-B14F-4D97-AF65-F5344CB8AC3E}">
        <p14:creationId xmlns:p14="http://schemas.microsoft.com/office/powerpoint/2010/main" val="23044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0" presetClass="path" presetSubtype="0" accel="50000" decel="50000" fill="hold" nodeType="withEffect">
                                  <p:stCondLst>
                                    <p:cond delay="0"/>
                                  </p:stCondLst>
                                  <p:childTnLst>
                                    <p:animMotion origin="layout" path="M 1.4921E-6 -0.22143 L 1.4921E-6 -1.28181E-6 " pathEditMode="relative" ptsTypes="AA">
                                      <p:cBhvr>
                                        <p:cTn id="12" dur="2000" fill="hold"/>
                                        <p:tgtEl>
                                          <p:spTgt spid="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par>
                                <p:cTn id="21" presetID="0" presetClass="path" presetSubtype="0" accel="50000" decel="50000" fill="hold" nodeType="withEffect">
                                  <p:stCondLst>
                                    <p:cond delay="0"/>
                                  </p:stCondLst>
                                  <p:childTnLst>
                                    <p:animMotion origin="layout" path="M 1.4921E-6 -0.22143 L 1.4921E-6 -1.28181E-6 " pathEditMode="relative" ptsTypes="AA">
                                      <p:cBhvr>
                                        <p:cTn id="22" dur="2000" fill="hold"/>
                                        <p:tgtEl>
                                          <p:spTgt spid="1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style.rotation</p:attrName>
                                        </p:attrNameLst>
                                      </p:cBhvr>
                                      <p:tavLst>
                                        <p:tav tm="0">
                                          <p:val>
                                            <p:fltVal val="90"/>
                                          </p:val>
                                        </p:tav>
                                        <p:tav tm="100000">
                                          <p:val>
                                            <p:fltVal val="0"/>
                                          </p:val>
                                        </p:tav>
                                      </p:tavLst>
                                    </p:anim>
                                    <p:animEffect transition="in" filter="fade">
                                      <p:cBhvr>
                                        <p:cTn id="30" dur="1000"/>
                                        <p:tgtEl>
                                          <p:spTgt spid="21"/>
                                        </p:tgtEl>
                                      </p:cBhvr>
                                    </p:animEffect>
                                  </p:childTnLst>
                                </p:cTn>
                              </p:par>
                              <p:par>
                                <p:cTn id="31" presetID="0" presetClass="path" presetSubtype="0" accel="50000" decel="50000" fill="hold" nodeType="withEffect">
                                  <p:stCondLst>
                                    <p:cond delay="0"/>
                                  </p:stCondLst>
                                  <p:childTnLst>
                                    <p:animMotion origin="layout" path="M 1.4921E-6 -0.22143 L 1.4921E-6 -1.28181E-6 " pathEditMode="relative" ptsTypes="AA">
                                      <p:cBhvr>
                                        <p:cTn id="32"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a:t>
            </a:r>
            <a:r>
              <a:rPr lang="el-GR" dirty="0" err="1" smtClean="0"/>
              <a:t>υποστάδια</a:t>
            </a:r>
            <a:r>
              <a:rPr lang="el-GR" dirty="0" smtClean="0"/>
              <a:t> ανάπτυξης της ηθικότητας </a:t>
            </a:r>
            <a:r>
              <a:rPr lang="el-GR" sz="3600" b="0" dirty="0" smtClean="0"/>
              <a:t>(1 από 3)</a:t>
            </a:r>
            <a:endParaRPr lang="el-GR" sz="3600" b="0"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smtClean="0">
                <a:solidFill>
                  <a:srgbClr val="820000"/>
                </a:solidFill>
              </a:rPr>
              <a:t>Προσυμβατικό στάδιο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5" name="Θέση περιεχομένου 2"/>
          <p:cNvSpPr txBox="1">
            <a:spLocks/>
          </p:cNvSpPr>
          <p:nvPr/>
        </p:nvSpPr>
        <p:spPr>
          <a:xfrm>
            <a:off x="457200" y="1628800"/>
            <a:ext cx="8229600" cy="441213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el-GR" dirty="0">
                <a:solidFill>
                  <a:prstClr val="black"/>
                </a:solidFill>
              </a:rPr>
              <a:t>Η ηθική εστιάζεται αποκλειστικά στην υπακοή και την τιμωρία </a:t>
            </a:r>
            <a:r>
              <a:rPr lang="el-GR" b="1" dirty="0">
                <a:solidFill>
                  <a:srgbClr val="820000"/>
                </a:solidFill>
              </a:rPr>
              <a:t>(ετερόνομη ηθική</a:t>
            </a:r>
            <a:r>
              <a:rPr lang="el-GR" b="1" dirty="0" smtClean="0">
                <a:solidFill>
                  <a:srgbClr val="820000"/>
                </a:solidFill>
              </a:rPr>
              <a:t>).</a:t>
            </a:r>
          </a:p>
          <a:p>
            <a:pPr lvl="1" fontAlgn="auto">
              <a:spcAft>
                <a:spcPts val="0"/>
              </a:spcAft>
            </a:pPr>
            <a:r>
              <a:rPr lang="el-GR" dirty="0">
                <a:solidFill>
                  <a:prstClr val="black"/>
                </a:solidFill>
              </a:rPr>
              <a:t>Το άτομο υπακούει στους κανόνες προκειμένου να αποφύγει την τιμωρία.</a:t>
            </a:r>
          </a:p>
          <a:p>
            <a:pPr lvl="1" fontAlgn="auto">
              <a:spcAft>
                <a:spcPts val="0"/>
              </a:spcAft>
            </a:pPr>
            <a:r>
              <a:rPr lang="el-GR" dirty="0">
                <a:solidFill>
                  <a:prstClr val="black"/>
                </a:solidFill>
              </a:rPr>
              <a:t>Το άτομο υποτάσσεται στην εξουσία</a:t>
            </a:r>
            <a:r>
              <a:rPr lang="el-GR" dirty="0" smtClean="0">
                <a:solidFill>
                  <a:prstClr val="black"/>
                </a:solidFill>
              </a:rPr>
              <a:t>.</a:t>
            </a:r>
          </a:p>
          <a:p>
            <a:pPr marL="457200" indent="-457200" fontAlgn="auto">
              <a:spcAft>
                <a:spcPts val="0"/>
              </a:spcAft>
              <a:buFont typeface="+mj-lt"/>
              <a:buAutoNum type="arabicPeriod"/>
            </a:pPr>
            <a:r>
              <a:rPr lang="el-GR" dirty="0">
                <a:solidFill>
                  <a:prstClr val="black"/>
                </a:solidFill>
              </a:rPr>
              <a:t>Η ηθική εστιάζεται αποκλειστικά στο ευχάριστο ή στο δυσάρεστο αποτέλεσμα </a:t>
            </a:r>
            <a:r>
              <a:rPr lang="el-GR" b="1" dirty="0">
                <a:solidFill>
                  <a:srgbClr val="820000"/>
                </a:solidFill>
              </a:rPr>
              <a:t>(ηθική της ατομικότητας).</a:t>
            </a:r>
          </a:p>
          <a:p>
            <a:pPr lvl="1" fontAlgn="auto">
              <a:spcAft>
                <a:spcPts val="0"/>
              </a:spcAft>
            </a:pPr>
            <a:r>
              <a:rPr lang="el-GR" dirty="0">
                <a:solidFill>
                  <a:prstClr val="black"/>
                </a:solidFill>
              </a:rPr>
              <a:t>Το άτομο υπακούει προκειμένου να αποκτήσει κάποια ανταμοιβή και να έχει προσωπικό όφελος.</a:t>
            </a:r>
          </a:p>
          <a:p>
            <a:pPr fontAlgn="auto">
              <a:spcAft>
                <a:spcPts val="0"/>
              </a:spcAft>
            </a:pPr>
            <a:endParaRPr lang="el-GR" dirty="0">
              <a:solidFill>
                <a:prstClr val="black"/>
              </a:solidFill>
            </a:endParaRPr>
          </a:p>
          <a:p>
            <a:pPr lvl="1" fontAlgn="auto">
              <a:spcAft>
                <a:spcPts val="0"/>
              </a:spcAft>
            </a:pPr>
            <a:endParaRPr lang="el-GR" dirty="0" smtClean="0">
              <a:solidFill>
                <a:prstClr val="black"/>
              </a:solidFill>
            </a:endParaRP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99978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a:t>
            </a:r>
            <a:r>
              <a:rPr lang="el-GR" dirty="0" err="1" smtClean="0"/>
              <a:t>υποστάδια</a:t>
            </a:r>
            <a:r>
              <a:rPr lang="el-GR" dirty="0" smtClean="0"/>
              <a:t> ανάπτυξης της ηθικότητας </a:t>
            </a:r>
            <a:r>
              <a:rPr lang="el-GR" sz="3600" b="0" dirty="0" smtClean="0"/>
              <a:t>(2 από 3)</a:t>
            </a:r>
            <a:endParaRPr lang="el-GR" sz="3600" b="0"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smtClean="0">
                <a:solidFill>
                  <a:srgbClr val="820000"/>
                </a:solidFill>
              </a:rPr>
              <a:t>Συμβατικό στάδιο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5" name="Θέση περιεχομένου 2"/>
          <p:cNvSpPr txBox="1">
            <a:spLocks/>
          </p:cNvSpPr>
          <p:nvPr/>
        </p:nvSpPr>
        <p:spPr>
          <a:xfrm>
            <a:off x="422904" y="1628800"/>
            <a:ext cx="8229600" cy="441213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el-GR" dirty="0">
                <a:solidFill>
                  <a:prstClr val="black"/>
                </a:solidFill>
              </a:rPr>
              <a:t>Η ηθική εστιάζεται στην ικανοποίηση των προσδοκιών των άλλων </a:t>
            </a:r>
            <a:r>
              <a:rPr lang="el-GR" b="1" dirty="0">
                <a:solidFill>
                  <a:srgbClr val="820000"/>
                </a:solidFill>
              </a:rPr>
              <a:t>(ηθική του «καλού παιδιού</a:t>
            </a:r>
            <a:r>
              <a:rPr lang="el-GR" b="1" dirty="0" smtClean="0">
                <a:solidFill>
                  <a:srgbClr val="820000"/>
                </a:solidFill>
              </a:rPr>
              <a:t>»).</a:t>
            </a:r>
            <a:endParaRPr lang="el-GR" b="1" dirty="0">
              <a:solidFill>
                <a:srgbClr val="820000"/>
              </a:solidFill>
            </a:endParaRPr>
          </a:p>
          <a:p>
            <a:pPr lvl="1" fontAlgn="auto">
              <a:spcAft>
                <a:spcPts val="0"/>
              </a:spcAft>
            </a:pPr>
            <a:r>
              <a:rPr lang="el-GR" dirty="0">
                <a:solidFill>
                  <a:prstClr val="black"/>
                </a:solidFill>
              </a:rPr>
              <a:t>Το άτομο συμμορφώνεται για να αποφύγει την απόρριψη και τη δυσαρέσκεια των άλλων.</a:t>
            </a:r>
          </a:p>
          <a:p>
            <a:pPr lvl="1" fontAlgn="auto">
              <a:spcAft>
                <a:spcPts val="0"/>
              </a:spcAft>
            </a:pPr>
            <a:r>
              <a:rPr lang="el-GR" dirty="0" smtClean="0">
                <a:solidFill>
                  <a:prstClr val="black"/>
                </a:solidFill>
              </a:rPr>
              <a:t>Δίνεται </a:t>
            </a:r>
            <a:r>
              <a:rPr lang="el-GR" dirty="0">
                <a:solidFill>
                  <a:prstClr val="black"/>
                </a:solidFill>
              </a:rPr>
              <a:t>έμφαση στη διατήρηση αμοιβαίων σχέσεων εμπιστοσύνης, σεβασμού, αφοσίωσης και ευγνωμοσύνης</a:t>
            </a:r>
            <a:r>
              <a:rPr lang="el-GR" dirty="0" smtClean="0">
                <a:solidFill>
                  <a:prstClr val="black"/>
                </a:solidFill>
              </a:rPr>
              <a:t>.</a:t>
            </a:r>
          </a:p>
          <a:p>
            <a:pPr marL="457200" indent="-457200" fontAlgn="auto">
              <a:spcAft>
                <a:spcPts val="0"/>
              </a:spcAft>
              <a:buFont typeface="+mj-lt"/>
              <a:buAutoNum type="arabicPeriod"/>
            </a:pPr>
            <a:r>
              <a:rPr lang="el-GR" dirty="0">
                <a:solidFill>
                  <a:prstClr val="black"/>
                </a:solidFill>
              </a:rPr>
              <a:t>Η ηθική εστιάζεται στην εξυπηρέτηση του γενικού συμφέροντος και του νόμου </a:t>
            </a:r>
            <a:r>
              <a:rPr lang="el-GR" b="1" dirty="0">
                <a:solidFill>
                  <a:srgbClr val="820000"/>
                </a:solidFill>
              </a:rPr>
              <a:t>(ηθική της «έννομης τάξης»).</a:t>
            </a:r>
          </a:p>
          <a:p>
            <a:pPr lvl="1" fontAlgn="auto">
              <a:spcAft>
                <a:spcPts val="0"/>
              </a:spcAft>
            </a:pPr>
            <a:r>
              <a:rPr lang="el-GR" dirty="0" smtClean="0">
                <a:solidFill>
                  <a:prstClr val="black"/>
                </a:solidFill>
              </a:rPr>
              <a:t>Το </a:t>
            </a:r>
            <a:r>
              <a:rPr lang="el-GR" dirty="0">
                <a:solidFill>
                  <a:prstClr val="black"/>
                </a:solidFill>
              </a:rPr>
              <a:t>άτομο συμμορφώνεται προκειμένου να αποφύγει τη σύγκρουση με την εξουσία και να συμβάλλει στη διατήρηση της κοινωνικής τάξης.</a:t>
            </a:r>
          </a:p>
          <a:p>
            <a:pPr fontAlgn="auto">
              <a:spcAft>
                <a:spcPts val="0"/>
              </a:spcAft>
            </a:pPr>
            <a:endParaRPr lang="el-GR" dirty="0">
              <a:solidFill>
                <a:prstClr val="black"/>
              </a:solidFill>
            </a:endParaRPr>
          </a:p>
          <a:p>
            <a:pPr lvl="1" fontAlgn="auto">
              <a:spcAft>
                <a:spcPts val="0"/>
              </a:spcAft>
            </a:pPr>
            <a:endParaRPr lang="el-GR" dirty="0" smtClean="0">
              <a:solidFill>
                <a:prstClr val="black"/>
              </a:solidFill>
            </a:endParaRP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952776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a:t>
            </a:r>
            <a:r>
              <a:rPr lang="el-GR" dirty="0" err="1" smtClean="0"/>
              <a:t>υποστάδια</a:t>
            </a:r>
            <a:r>
              <a:rPr lang="el-GR" dirty="0" smtClean="0"/>
              <a:t> ανάπτυξης της ηθικότητας </a:t>
            </a:r>
            <a:r>
              <a:rPr lang="el-GR" sz="3600" b="0" dirty="0" smtClean="0"/>
              <a:t>(3 από 3)</a:t>
            </a:r>
            <a:endParaRPr lang="el-GR" sz="3600" b="0"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err="1" smtClean="0">
                <a:solidFill>
                  <a:srgbClr val="820000"/>
                </a:solidFill>
              </a:rPr>
              <a:t>Μετασυμβατικό</a:t>
            </a:r>
            <a:r>
              <a:rPr lang="el-GR" b="1" dirty="0" smtClean="0">
                <a:solidFill>
                  <a:srgbClr val="820000"/>
                </a:solidFill>
              </a:rPr>
              <a:t> στάδιο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
        <p:nvSpPr>
          <p:cNvPr id="5" name="Θέση περιεχομένου 2"/>
          <p:cNvSpPr txBox="1">
            <a:spLocks/>
          </p:cNvSpPr>
          <p:nvPr/>
        </p:nvSpPr>
        <p:spPr>
          <a:xfrm>
            <a:off x="422904" y="1628800"/>
            <a:ext cx="8229600" cy="441213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el-GR" dirty="0">
                <a:solidFill>
                  <a:prstClr val="black"/>
                </a:solidFill>
              </a:rPr>
              <a:t>Η ηθική δίνει έμφαση στις αξίες της δημοκρατίας και στα ανθρώπινα δικαιώματα.</a:t>
            </a:r>
          </a:p>
          <a:p>
            <a:pPr lvl="1" fontAlgn="auto">
              <a:spcAft>
                <a:spcPts val="0"/>
              </a:spcAft>
            </a:pPr>
            <a:r>
              <a:rPr lang="el-GR" dirty="0">
                <a:solidFill>
                  <a:prstClr val="black"/>
                </a:solidFill>
              </a:rPr>
              <a:t>Το άτομο ενδιαφέρεται για τη δημιουργία κανόνων που θα εξυπηρετούν την ευημερία του συνόλου και δίνει ιδιαίτερη έμφαση στα βασικά ανθρώπινα δικαιώματα.</a:t>
            </a:r>
          </a:p>
          <a:p>
            <a:pPr marL="457200" indent="-457200" fontAlgn="auto">
              <a:spcAft>
                <a:spcPts val="0"/>
              </a:spcAft>
              <a:buFont typeface="+mj-lt"/>
              <a:buAutoNum type="arabicPeriod"/>
            </a:pPr>
            <a:r>
              <a:rPr lang="el-GR" dirty="0">
                <a:solidFill>
                  <a:prstClr val="black"/>
                </a:solidFill>
              </a:rPr>
              <a:t>Η ηθική δίνει έμφαση στην ατομική συνείδηση και στους προσωπικούς κανόνες.</a:t>
            </a:r>
          </a:p>
          <a:p>
            <a:pPr lvl="1" fontAlgn="auto">
              <a:spcAft>
                <a:spcPts val="0"/>
              </a:spcAft>
            </a:pPr>
            <a:r>
              <a:rPr lang="el-GR" dirty="0">
                <a:solidFill>
                  <a:prstClr val="black"/>
                </a:solidFill>
              </a:rPr>
              <a:t>Το άτομο συμπεριφέρεται με βάση της προσωπικές αλλά και τις οικουμενικά αποδεκτές ηθικές αρχές δικαιοσύνης: το δικαίωμα για ίση μεταχείριση και το σεβασμό της αξιοπρέπειας του ανθρώπου.</a:t>
            </a:r>
          </a:p>
          <a:p>
            <a:pPr fontAlgn="auto">
              <a:spcAft>
                <a:spcPts val="0"/>
              </a:spcAft>
            </a:pPr>
            <a:endParaRPr lang="el-GR" dirty="0">
              <a:solidFill>
                <a:prstClr val="black"/>
              </a:solidFill>
            </a:endParaRPr>
          </a:p>
          <a:p>
            <a:pPr lvl="1" fontAlgn="auto">
              <a:spcAft>
                <a:spcPts val="0"/>
              </a:spcAft>
            </a:pPr>
            <a:endParaRPr lang="el-GR" dirty="0" smtClean="0">
              <a:solidFill>
                <a:prstClr val="black"/>
              </a:solidFill>
            </a:endParaRP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933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Ορισμοί</a:t>
            </a:r>
            <a:endParaRPr lang="el-GR" dirty="0"/>
          </a:p>
        </p:txBody>
      </p:sp>
      <p:sp>
        <p:nvSpPr>
          <p:cNvPr id="3" name="Θέση περιεχομένου 2"/>
          <p:cNvSpPr>
            <a:spLocks noGrp="1"/>
          </p:cNvSpPr>
          <p:nvPr>
            <p:ph idx="1"/>
          </p:nvPr>
        </p:nvSpPr>
        <p:spPr>
          <a:xfrm>
            <a:off x="457200" y="1196752"/>
            <a:ext cx="8229600" cy="1008112"/>
          </a:xfrm>
          <a:ln w="31750">
            <a:solidFill>
              <a:srgbClr val="004A82"/>
            </a:solidFill>
          </a:ln>
        </p:spPr>
        <p:txBody>
          <a:bodyPr/>
          <a:lstStyle/>
          <a:p>
            <a:pPr marL="0" indent="0" algn="ctr">
              <a:buNone/>
            </a:pPr>
            <a:r>
              <a:rPr lang="el-GR" dirty="0"/>
              <a:t>Ο όρος «ηθική» αναφέρεται στις αξίες που καθορίζουν έμμεσα ή άμεσα την κοινωνική συμπεριφορά του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5" name="Ορθογώνιο 4"/>
          <p:cNvSpPr/>
          <p:nvPr/>
        </p:nvSpPr>
        <p:spPr>
          <a:xfrm>
            <a:off x="611560" y="2564904"/>
            <a:ext cx="7848872" cy="3200876"/>
          </a:xfrm>
          <a:prstGeom prst="rect">
            <a:avLst/>
          </a:prstGeom>
        </p:spPr>
        <p:txBody>
          <a:bodyPr wrap="square">
            <a:spAutoFit/>
          </a:bodyPr>
          <a:lstStyle/>
          <a:p>
            <a:pPr marL="342900" indent="-342900">
              <a:buFont typeface="Arial" panose="020B0604020202020204" pitchFamily="34" charset="0"/>
              <a:buChar char="•"/>
            </a:pPr>
            <a:r>
              <a:rPr lang="el-GR" sz="2400" dirty="0">
                <a:solidFill>
                  <a:prstClr val="black"/>
                </a:solidFill>
                <a:latin typeface="Calibri"/>
              </a:rPr>
              <a:t>Κάθε πολιτισμική ομάδα επιδιώκει να μεταδώσει ένα σύστημα αξιών, προσαρμόζοντάς το στις ιστορικές εξελίξεις</a:t>
            </a:r>
            <a:r>
              <a:rPr lang="el-GR" sz="2400" dirty="0" smtClean="0">
                <a:solidFill>
                  <a:prstClr val="black"/>
                </a:solidFill>
                <a:latin typeface="Calibri"/>
              </a:rPr>
              <a:t>.</a:t>
            </a:r>
          </a:p>
          <a:p>
            <a:pPr marL="342900" indent="-342900">
              <a:spcBef>
                <a:spcPts val="1200"/>
              </a:spcBef>
              <a:buFont typeface="Arial" panose="020B0604020202020204" pitchFamily="34" charset="0"/>
              <a:buChar char="•"/>
            </a:pPr>
            <a:r>
              <a:rPr lang="el-GR" sz="2400" dirty="0">
                <a:solidFill>
                  <a:prstClr val="black"/>
                </a:solidFill>
                <a:latin typeface="Calibri"/>
              </a:rPr>
              <a:t>Επομένως, η «ηθική ανάπτυξη» αναφέρεται στον τρόπο με τον οποίο το άτομο προοδευτικά οικειοποιείται τις αξίες και τις κοινωνικές συμπεριφορές που εκδηλώνονται και ενισχύονται στο πολιτισμικό του πλαίσιο.</a:t>
            </a:r>
          </a:p>
          <a:p>
            <a:pPr marL="342900" indent="-342900">
              <a:buFont typeface="Arial" panose="020B0604020202020204" pitchFamily="34" charset="0"/>
              <a:buChar char="•"/>
            </a:pPr>
            <a:endParaRPr lang="el-GR" sz="2400" dirty="0">
              <a:solidFill>
                <a:prstClr val="black"/>
              </a:solidFill>
              <a:latin typeface="Calibri"/>
            </a:endParaRPr>
          </a:p>
        </p:txBody>
      </p:sp>
    </p:spTree>
    <p:extLst>
      <p:ext uri="{BB962C8B-B14F-4D97-AF65-F5344CB8AC3E}">
        <p14:creationId xmlns:p14="http://schemas.microsoft.com/office/powerpoint/2010/main" val="2550166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ηθικού διλήμματος </a:t>
            </a: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3672408"/>
          </a:xfrm>
        </p:spPr>
        <p:txBody>
          <a:bodyPr/>
          <a:lstStyle/>
          <a:p>
            <a:pPr marL="0" indent="0">
              <a:buNone/>
            </a:pPr>
            <a:r>
              <a:rPr lang="el-GR" dirty="0"/>
              <a:t>Στην Ευρώπη, μια γυναίκα ήταν ετοιμοθάνατη εξαιτίας μιας σπάνιας μορφής καρκίνου. Υπήρχε μόνο ένα φάρμακο που, σύμφωνα με τους γιατρούς, θα μπορούσε να τη σώσει. Ήταν ένα ραδιενεργό στοιχεία που μόλις είχε ανακαλύψει ένας φαρμακοποιός. Το φάρμακο ήταν πολύ ακριβό για να παρασκευαστεί, αλλά ο φαρμακοποιός χρέωνε τη δεκαπλάσια τιμή του κόστους. Ο σύζυγος της άρρωστης γυναίκας, ο </a:t>
            </a:r>
            <a:r>
              <a:rPr lang="el-GR" dirty="0" err="1"/>
              <a:t>Heinz</a:t>
            </a:r>
            <a:r>
              <a:rPr lang="el-GR" dirty="0"/>
              <a:t>, πήγε σε όλους όσους ήξερε για να δανειστεί τα χρήματα </a:t>
            </a:r>
            <a:r>
              <a:rPr lang="el-GR" dirty="0" err="1"/>
              <a:t>αλά</a:t>
            </a:r>
            <a:r>
              <a:rPr lang="el-GR" dirty="0"/>
              <a:t> μπόρεσε να συγκεντρώσει μόνο τα μισά από όσα χρειαζόταν.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659387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ηθικού διλήμματος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196752"/>
            <a:ext cx="8229600" cy="2880320"/>
          </a:xfrm>
        </p:spPr>
        <p:txBody>
          <a:bodyPr/>
          <a:lstStyle/>
          <a:p>
            <a:pPr marL="0" indent="0">
              <a:buNone/>
            </a:pPr>
            <a:r>
              <a:rPr lang="el-GR" dirty="0"/>
              <a:t>Ο κύριος </a:t>
            </a:r>
            <a:r>
              <a:rPr lang="el-GR" dirty="0" err="1"/>
              <a:t>Heinz</a:t>
            </a:r>
            <a:r>
              <a:rPr lang="el-GR" dirty="0"/>
              <a:t> είπε στο φαρμακοποιό ότι η γυναίκα του πέθαινε και του ζήτησε να του το πουλήσει φτηνότερα ή να τον πληρώσει αργότερα.  Αλλά ο φαρμακοποιός είπε: «Όχι, ανακάλυψα το φάρμακο και θέλω να κερδίσω χρήματα από αυτό». Τότε ο κύριος </a:t>
            </a:r>
            <a:r>
              <a:rPr lang="el-GR" dirty="0" err="1"/>
              <a:t>Heinz</a:t>
            </a:r>
            <a:r>
              <a:rPr lang="el-GR" dirty="0"/>
              <a:t>, απελπισμένος καθώς ήταν, αποφάσισε το βράδυ να διαρρήξει το φαρμακείο και να κλέψει το φάρμακο.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5" name="Ορθογώνιο 4"/>
          <p:cNvSpPr/>
          <p:nvPr/>
        </p:nvSpPr>
        <p:spPr>
          <a:xfrm>
            <a:off x="1067500" y="4801212"/>
            <a:ext cx="6552500" cy="830997"/>
          </a:xfrm>
          <a:prstGeom prst="rect">
            <a:avLst/>
          </a:prstGeom>
        </p:spPr>
        <p:txBody>
          <a:bodyPr wrap="square">
            <a:spAutoFit/>
          </a:bodyPr>
          <a:lstStyle/>
          <a:p>
            <a:pPr algn="ctr"/>
            <a:r>
              <a:rPr lang="el-GR" sz="2400" b="1" dirty="0">
                <a:solidFill>
                  <a:srgbClr val="820000"/>
                </a:solidFill>
                <a:latin typeface="Calibri"/>
              </a:rPr>
              <a:t>Έπρεπε να κλέψει ο κύριος </a:t>
            </a:r>
            <a:r>
              <a:rPr lang="el-GR" sz="2400" b="1" dirty="0" err="1">
                <a:solidFill>
                  <a:srgbClr val="820000"/>
                </a:solidFill>
                <a:latin typeface="Calibri"/>
              </a:rPr>
              <a:t>Heinz</a:t>
            </a:r>
            <a:r>
              <a:rPr lang="el-GR" sz="2400" b="1" dirty="0">
                <a:solidFill>
                  <a:srgbClr val="820000"/>
                </a:solidFill>
                <a:latin typeface="Calibri"/>
              </a:rPr>
              <a:t> το φάρμακο; Γιατί;</a:t>
            </a:r>
          </a:p>
        </p:txBody>
      </p:sp>
    </p:spTree>
    <p:extLst>
      <p:ext uri="{BB962C8B-B14F-4D97-AF65-F5344CB8AC3E}">
        <p14:creationId xmlns:p14="http://schemas.microsoft.com/office/powerpoint/2010/main" val="2446811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(1 από 6)</a:t>
            </a:r>
            <a:endParaRPr lang="el-GR" sz="3600" b="0" dirty="0"/>
          </a:p>
        </p:txBody>
      </p:sp>
      <p:sp>
        <p:nvSpPr>
          <p:cNvPr id="3" name="Θέση περιεχομένου 2"/>
          <p:cNvSpPr>
            <a:spLocks noGrp="1"/>
          </p:cNvSpPr>
          <p:nvPr>
            <p:ph idx="1"/>
          </p:nvPr>
        </p:nvSpPr>
        <p:spPr>
          <a:xfrm>
            <a:off x="3563888" y="2335448"/>
            <a:ext cx="2314600" cy="864096"/>
          </a:xfrm>
          <a:ln w="19050">
            <a:solidFill>
              <a:srgbClr val="820000"/>
            </a:solidFill>
          </a:ln>
        </p:spPr>
        <p:txBody>
          <a:bodyPr/>
          <a:lstStyle/>
          <a:p>
            <a:pPr marL="0" indent="0" algn="ctr">
              <a:buNone/>
            </a:pPr>
            <a:r>
              <a:rPr lang="el-GR" dirty="0" smtClean="0"/>
              <a:t>Προ-συμβατικό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
        <p:nvSpPr>
          <p:cNvPr id="5" name="Καμπύλο βέλος προς τα επάνω 4"/>
          <p:cNvSpPr/>
          <p:nvPr/>
        </p:nvSpPr>
        <p:spPr>
          <a:xfrm rot="10800000">
            <a:off x="2699792" y="1888486"/>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1043608" y="2335448"/>
            <a:ext cx="2314600" cy="2284363"/>
          </a:xfrm>
          <a:prstGeom prst="rect">
            <a:avLst/>
          </a:prstGeom>
          <a:ln w="19050">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Έκανε καλά γιατί, αν η γυναίκα του πέθαινε, θα μπορούσε να κατηγορηθεί για αμέλεια και να τιμωρηθεί.</a:t>
            </a:r>
          </a:p>
          <a:p>
            <a:pPr fontAlgn="auto">
              <a:spcAft>
                <a:spcPts val="0"/>
              </a:spcAft>
            </a:pPr>
            <a:endParaRPr lang="el-GR" dirty="0">
              <a:solidFill>
                <a:prstClr val="black"/>
              </a:solidFill>
            </a:endParaRPr>
          </a:p>
        </p:txBody>
      </p:sp>
      <p:sp>
        <p:nvSpPr>
          <p:cNvPr id="7" name="Καμπύλο βέλος προς τα κάτω 6"/>
          <p:cNvSpPr/>
          <p:nvPr/>
        </p:nvSpPr>
        <p:spPr>
          <a:xfrm>
            <a:off x="5652120" y="1888485"/>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84168" y="2344756"/>
            <a:ext cx="2314600" cy="2284363"/>
          </a:xfrm>
          <a:prstGeom prst="rect">
            <a:avLst/>
          </a:prstGeom>
          <a:ln w="19050">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έκανε καλά γιατί θα μπορούσε να τον συλλάβει η αστυνομία για κλοπή και να τιμωρηθεί.</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447135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(2 από 6)</a:t>
            </a:r>
            <a:endParaRPr lang="el-GR" sz="3600" b="0" dirty="0"/>
          </a:p>
        </p:txBody>
      </p:sp>
      <p:sp>
        <p:nvSpPr>
          <p:cNvPr id="3" name="Θέση περιεχομένου 2"/>
          <p:cNvSpPr>
            <a:spLocks noGrp="1"/>
          </p:cNvSpPr>
          <p:nvPr>
            <p:ph idx="1"/>
          </p:nvPr>
        </p:nvSpPr>
        <p:spPr>
          <a:xfrm>
            <a:off x="3563888" y="2335448"/>
            <a:ext cx="2314600" cy="864096"/>
          </a:xfrm>
          <a:ln w="19050">
            <a:solidFill>
              <a:srgbClr val="820000"/>
            </a:solidFill>
          </a:ln>
        </p:spPr>
        <p:txBody>
          <a:bodyPr/>
          <a:lstStyle/>
          <a:p>
            <a:pPr marL="0" indent="0" algn="ctr">
              <a:buNone/>
            </a:pPr>
            <a:r>
              <a:rPr lang="el-GR" dirty="0"/>
              <a:t>Σ</a:t>
            </a:r>
            <a:r>
              <a:rPr lang="el-GR" dirty="0" smtClean="0"/>
              <a:t>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5" name="Καμπύλο βέλος προς τα επάνω 4"/>
          <p:cNvSpPr/>
          <p:nvPr/>
        </p:nvSpPr>
        <p:spPr>
          <a:xfrm rot="10800000">
            <a:off x="2699792" y="1888486"/>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1043608" y="2335448"/>
            <a:ext cx="2314600" cy="2284363"/>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Έκανε καλά γιατί όλοι θα τον κατηγορούσαν αν δεν φρόντιζε την άρρωστη γυναίκα του.</a:t>
            </a:r>
          </a:p>
        </p:txBody>
      </p:sp>
      <p:sp>
        <p:nvSpPr>
          <p:cNvPr id="7" name="Καμπύλο βέλος προς τα κάτω 6"/>
          <p:cNvSpPr/>
          <p:nvPr/>
        </p:nvSpPr>
        <p:spPr>
          <a:xfrm>
            <a:off x="5652120" y="1888485"/>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84168" y="2344756"/>
            <a:ext cx="2314600" cy="2284363"/>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έκανε καλά γιατί η πράξη του είναι παράνομη</a:t>
            </a:r>
          </a:p>
        </p:txBody>
      </p:sp>
    </p:spTree>
    <p:extLst>
      <p:ext uri="{BB962C8B-B14F-4D97-AF65-F5344CB8AC3E}">
        <p14:creationId xmlns:p14="http://schemas.microsoft.com/office/powerpoint/2010/main" val="1181884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(3 από 6)</a:t>
            </a:r>
            <a:endParaRPr lang="el-GR" sz="3600" b="0" dirty="0"/>
          </a:p>
        </p:txBody>
      </p:sp>
      <p:sp>
        <p:nvSpPr>
          <p:cNvPr id="3" name="Θέση περιεχομένου 2"/>
          <p:cNvSpPr>
            <a:spLocks noGrp="1"/>
          </p:cNvSpPr>
          <p:nvPr>
            <p:ph idx="1"/>
          </p:nvPr>
        </p:nvSpPr>
        <p:spPr>
          <a:xfrm>
            <a:off x="3563888" y="2335448"/>
            <a:ext cx="2314600" cy="1021544"/>
          </a:xfrm>
          <a:ln w="19050">
            <a:solidFill>
              <a:srgbClr val="820000"/>
            </a:solidFill>
          </a:ln>
        </p:spPr>
        <p:txBody>
          <a:bodyPr>
            <a:normAutofit fontScale="92500"/>
          </a:bodyPr>
          <a:lstStyle/>
          <a:p>
            <a:pPr marL="0" indent="0" algn="ctr">
              <a:buNone/>
            </a:pPr>
            <a:r>
              <a:rPr lang="el-GR" dirty="0" smtClean="0"/>
              <a:t>Μετά - συμβατικό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5" name="Καμπύλο βέλος προς τα επάνω 4"/>
          <p:cNvSpPr/>
          <p:nvPr/>
        </p:nvSpPr>
        <p:spPr>
          <a:xfrm rot="10800000">
            <a:off x="2699792" y="1888486"/>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1043608" y="2335448"/>
            <a:ext cx="2314600" cy="2965760"/>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Έκανε καλά γιατί η ανθρώπινη ζωή πρέπει να διαφυλάσσεται και η ζωή αξίζει περισσότερο από την ατομική περιουσία</a:t>
            </a:r>
            <a:r>
              <a:rPr lang="el-GR" dirty="0" smtClean="0">
                <a:solidFill>
                  <a:prstClr val="black"/>
                </a:solidFill>
              </a:rPr>
              <a:t>.</a:t>
            </a:r>
            <a:endParaRPr lang="el-GR" dirty="0">
              <a:solidFill>
                <a:prstClr val="black"/>
              </a:solidFill>
            </a:endParaRPr>
          </a:p>
        </p:txBody>
      </p:sp>
      <p:sp>
        <p:nvSpPr>
          <p:cNvPr id="7" name="Καμπύλο βέλος προς τα κάτω 6"/>
          <p:cNvSpPr/>
          <p:nvPr/>
        </p:nvSpPr>
        <p:spPr>
          <a:xfrm>
            <a:off x="5652120" y="1888485"/>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84168" y="2344756"/>
            <a:ext cx="2314600" cy="2812436"/>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έκανε καλά γιατί κανείς δεν έχει δικαίωμα να καταπατά την περιουσία του άλλου, ακόμη και αν ο σκοπός είναι καλός.</a:t>
            </a:r>
          </a:p>
        </p:txBody>
      </p:sp>
    </p:spTree>
    <p:extLst>
      <p:ext uri="{BB962C8B-B14F-4D97-AF65-F5344CB8AC3E}">
        <p14:creationId xmlns:p14="http://schemas.microsoft.com/office/powerpoint/2010/main" val="3287322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(4 από 6)</a:t>
            </a:r>
            <a:endParaRPr lang="el-GR" sz="3600" b="0" dirty="0"/>
          </a:p>
        </p:txBody>
      </p:sp>
      <p:sp>
        <p:nvSpPr>
          <p:cNvPr id="3" name="Θέση περιεχομένου 2"/>
          <p:cNvSpPr>
            <a:spLocks noGrp="1"/>
          </p:cNvSpPr>
          <p:nvPr>
            <p:ph idx="1"/>
          </p:nvPr>
        </p:nvSpPr>
        <p:spPr>
          <a:xfrm>
            <a:off x="3491880" y="2922617"/>
            <a:ext cx="2314600" cy="1021544"/>
          </a:xfrm>
          <a:ln w="19050">
            <a:solidFill>
              <a:srgbClr val="820000"/>
            </a:solidFill>
          </a:ln>
        </p:spPr>
        <p:txBody>
          <a:bodyPr>
            <a:normAutofit/>
          </a:bodyPr>
          <a:lstStyle/>
          <a:p>
            <a:pPr marL="0" indent="0" algn="ctr">
              <a:buNone/>
            </a:pPr>
            <a:r>
              <a:rPr lang="el-GR" dirty="0" smtClean="0"/>
              <a:t>Προ - συμβατικό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5" name="Καμπύλο βέλος προς τα επάνω 4"/>
          <p:cNvSpPr/>
          <p:nvPr/>
        </p:nvSpPr>
        <p:spPr>
          <a:xfrm rot="10800000">
            <a:off x="2627784" y="2475655"/>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971600" y="2922616"/>
            <a:ext cx="2314600" cy="3170679"/>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Πρέπει να αναμειχθούμε γιατί απειλούνται τα συμφέροντά μας σχετικά με την παραγωγή πετρελαίου της περιοχής.</a:t>
            </a:r>
          </a:p>
        </p:txBody>
      </p:sp>
      <p:sp>
        <p:nvSpPr>
          <p:cNvPr id="7" name="Καμπύλο βέλος προς τα κάτω 6"/>
          <p:cNvSpPr/>
          <p:nvPr/>
        </p:nvSpPr>
        <p:spPr>
          <a:xfrm>
            <a:off x="5580112" y="2475654"/>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12160" y="2931925"/>
            <a:ext cx="2314600" cy="2812436"/>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πρέπει να αναμειχθούμε γιατί ο πόλεμος θα έχει επιβλαβείς συνέπειες στην οικονομία μας.</a:t>
            </a:r>
          </a:p>
        </p:txBody>
      </p:sp>
      <p:sp>
        <p:nvSpPr>
          <p:cNvPr id="9" name="Ορθογώνιο 8"/>
          <p:cNvSpPr/>
          <p:nvPr/>
        </p:nvSpPr>
        <p:spPr>
          <a:xfrm>
            <a:off x="1187624" y="1400218"/>
            <a:ext cx="6887335" cy="769441"/>
          </a:xfrm>
          <a:prstGeom prst="rect">
            <a:avLst/>
          </a:prstGeom>
        </p:spPr>
        <p:txBody>
          <a:bodyPr wrap="square">
            <a:spAutoFit/>
          </a:bodyPr>
          <a:lstStyle/>
          <a:p>
            <a:pPr algn="ctr"/>
            <a:r>
              <a:rPr lang="el-GR" sz="2200" dirty="0">
                <a:solidFill>
                  <a:prstClr val="black"/>
                </a:solidFill>
                <a:latin typeface="Calibri"/>
              </a:rPr>
              <a:t>Το Ιράκ εισβάλλει στο Κουβέιτ. Πρέπει η αμερικανική κυβέρνηση να αναμειχθεί</a:t>
            </a:r>
            <a:r>
              <a:rPr lang="el-GR"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505176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(5 από 6)</a:t>
            </a:r>
            <a:endParaRPr lang="el-GR" sz="3600" b="0" dirty="0"/>
          </a:p>
        </p:txBody>
      </p:sp>
      <p:sp>
        <p:nvSpPr>
          <p:cNvPr id="3" name="Θέση περιεχομένου 2"/>
          <p:cNvSpPr>
            <a:spLocks noGrp="1"/>
          </p:cNvSpPr>
          <p:nvPr>
            <p:ph idx="1"/>
          </p:nvPr>
        </p:nvSpPr>
        <p:spPr>
          <a:xfrm>
            <a:off x="3563888" y="2335448"/>
            <a:ext cx="2314600" cy="864096"/>
          </a:xfrm>
          <a:ln w="19050">
            <a:solidFill>
              <a:srgbClr val="820000"/>
            </a:solidFill>
          </a:ln>
        </p:spPr>
        <p:txBody>
          <a:bodyPr/>
          <a:lstStyle/>
          <a:p>
            <a:pPr marL="0" indent="0" algn="ctr">
              <a:buNone/>
            </a:pPr>
            <a:r>
              <a:rPr lang="el-GR" dirty="0"/>
              <a:t>Σ</a:t>
            </a:r>
            <a:r>
              <a:rPr lang="el-GR" dirty="0" smtClean="0"/>
              <a:t>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5" name="Καμπύλο βέλος προς τα επάνω 4"/>
          <p:cNvSpPr/>
          <p:nvPr/>
        </p:nvSpPr>
        <p:spPr>
          <a:xfrm rot="10800000">
            <a:off x="2699792" y="1888486"/>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1043608" y="2335448"/>
            <a:ext cx="2314600" cy="2749736"/>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Πρέπει να αναμειχθούμε γιατί δεν θέλουμε να δείξουμε στον υπόλοιπο κόσμο την εικόνα του αδύναμου</a:t>
            </a:r>
            <a:r>
              <a:rPr lang="el-GR" dirty="0" smtClean="0">
                <a:solidFill>
                  <a:prstClr val="black"/>
                </a:solidFill>
              </a:rPr>
              <a:t>.</a:t>
            </a:r>
            <a:endParaRPr lang="el-GR" dirty="0">
              <a:solidFill>
                <a:prstClr val="black"/>
              </a:solidFill>
            </a:endParaRPr>
          </a:p>
        </p:txBody>
      </p:sp>
      <p:sp>
        <p:nvSpPr>
          <p:cNvPr id="7" name="Καμπύλο βέλος προς τα κάτω 6"/>
          <p:cNvSpPr/>
          <p:nvPr/>
        </p:nvSpPr>
        <p:spPr>
          <a:xfrm>
            <a:off x="5652120" y="1888485"/>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84168" y="2344756"/>
            <a:ext cx="2314600" cy="2812436"/>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πρέπει να αναμειχθούμε γιατί δεν θέλουμε να δείξουμε στον υπόλοιπο κόσμο κατακτητικές διαθέσεις.</a:t>
            </a:r>
          </a:p>
        </p:txBody>
      </p:sp>
    </p:spTree>
    <p:extLst>
      <p:ext uri="{BB962C8B-B14F-4D97-AF65-F5344CB8AC3E}">
        <p14:creationId xmlns:p14="http://schemas.microsoft.com/office/powerpoint/2010/main" val="3244538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Απαντήσεις ανάλογα με το επίπεδο ηθικότητας </a:t>
            </a:r>
            <a:r>
              <a:rPr lang="el-GR" sz="3600" b="0" dirty="0" smtClean="0"/>
              <a:t>(6 από 6)</a:t>
            </a:r>
            <a:endParaRPr lang="el-GR" sz="3600" b="0" dirty="0"/>
          </a:p>
        </p:txBody>
      </p:sp>
      <p:sp>
        <p:nvSpPr>
          <p:cNvPr id="3" name="Θέση περιεχομένου 2"/>
          <p:cNvSpPr>
            <a:spLocks noGrp="1"/>
          </p:cNvSpPr>
          <p:nvPr>
            <p:ph idx="1"/>
          </p:nvPr>
        </p:nvSpPr>
        <p:spPr>
          <a:xfrm>
            <a:off x="3563888" y="2335448"/>
            <a:ext cx="2314600" cy="1021544"/>
          </a:xfrm>
          <a:ln w="19050">
            <a:solidFill>
              <a:srgbClr val="820000"/>
            </a:solidFill>
          </a:ln>
        </p:spPr>
        <p:txBody>
          <a:bodyPr>
            <a:normAutofit fontScale="92500"/>
          </a:bodyPr>
          <a:lstStyle/>
          <a:p>
            <a:pPr marL="0" indent="0" algn="ctr">
              <a:buNone/>
            </a:pPr>
            <a:r>
              <a:rPr lang="el-GR" dirty="0" smtClean="0"/>
              <a:t>Μετά - συμβατικό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Καμπύλο βέλος προς τα επάνω 4"/>
          <p:cNvSpPr/>
          <p:nvPr/>
        </p:nvSpPr>
        <p:spPr>
          <a:xfrm rot="10800000">
            <a:off x="2699792" y="1888486"/>
            <a:ext cx="1008112" cy="432048"/>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1043608" y="2335448"/>
            <a:ext cx="2314600" cy="3613832"/>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Πρέπει να αναμειχθούμε γιατί η κατάσταση είναι κρίσιμη και τα δικαιώματα της κοινωνίας απειλούνται και πρέπει να προστατευτούν</a:t>
            </a:r>
            <a:r>
              <a:rPr lang="el-GR" dirty="0" smtClean="0">
                <a:solidFill>
                  <a:prstClr val="black"/>
                </a:solidFill>
              </a:rPr>
              <a:t>.</a:t>
            </a:r>
            <a:endParaRPr lang="el-GR" dirty="0">
              <a:solidFill>
                <a:prstClr val="black"/>
              </a:solidFill>
            </a:endParaRPr>
          </a:p>
        </p:txBody>
      </p:sp>
      <p:sp>
        <p:nvSpPr>
          <p:cNvPr id="7" name="Καμπύλο βέλος προς τα κάτω 6"/>
          <p:cNvSpPr/>
          <p:nvPr/>
        </p:nvSpPr>
        <p:spPr>
          <a:xfrm>
            <a:off x="5652120" y="1888485"/>
            <a:ext cx="1080120" cy="432049"/>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084168" y="2344756"/>
            <a:ext cx="2314600" cy="2812436"/>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Δεν πρέπει να αναμειχθούμε γιατί ο πόλεμος έχει επιβλαβείς συνέπειες στην ανθρώπινη ζωή και περιουσία.</a:t>
            </a:r>
          </a:p>
        </p:txBody>
      </p:sp>
    </p:spTree>
    <p:extLst>
      <p:ext uri="{BB962C8B-B14F-4D97-AF65-F5344CB8AC3E}">
        <p14:creationId xmlns:p14="http://schemas.microsoft.com/office/powerpoint/2010/main" val="3130164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πλεονεκτήματα της θεωρίας του </a:t>
            </a:r>
            <a:r>
              <a:rPr lang="en-US" dirty="0" smtClean="0"/>
              <a:t>K</a:t>
            </a:r>
            <a:r>
              <a:rPr lang="el-GR" dirty="0" err="1" smtClean="0"/>
              <a:t>ohlberg</a:t>
            </a:r>
            <a:r>
              <a:rPr lang="el-GR" dirty="0" smtClean="0"/>
              <a:t> </a:t>
            </a:r>
            <a:endParaRPr lang="el-GR" dirty="0"/>
          </a:p>
        </p:txBody>
      </p:sp>
      <p:sp>
        <p:nvSpPr>
          <p:cNvPr id="3" name="Θέση περιεχομένου 2"/>
          <p:cNvSpPr>
            <a:spLocks noGrp="1"/>
          </p:cNvSpPr>
          <p:nvPr>
            <p:ph idx="1"/>
          </p:nvPr>
        </p:nvSpPr>
        <p:spPr>
          <a:xfrm>
            <a:off x="2843808" y="1556792"/>
            <a:ext cx="5987008" cy="4320480"/>
          </a:xfrm>
        </p:spPr>
        <p:txBody>
          <a:bodyPr/>
          <a:lstStyle/>
          <a:p>
            <a:r>
              <a:rPr lang="el-GR" dirty="0"/>
              <a:t>H θεωρία αυτή παρουσιάζει λογική συνοχή.</a:t>
            </a:r>
          </a:p>
          <a:p>
            <a:r>
              <a:rPr lang="el-GR" dirty="0"/>
              <a:t>H θεωρία αυτή υποστηρίζεται από μελέτες, οι οποίες καταδεικνύουν ότι οι άνδρες, τουλάχιστον στις δυτικές κοινωνίες, διέρχονται τα συγκεκριμένα στάδια με την προβλεπόμενη σειρά.</a:t>
            </a:r>
          </a:p>
          <a:p>
            <a:r>
              <a:rPr lang="el-GR" dirty="0"/>
              <a:t>Ο ίδιος ο </a:t>
            </a:r>
            <a:r>
              <a:rPr lang="el-GR" dirty="0" err="1"/>
              <a:t>Kohlberg</a:t>
            </a:r>
            <a:r>
              <a:rPr lang="el-GR" dirty="0"/>
              <a:t> επιβεβαίωσε τη θεωρία του σε μια διαχρονική μελέτη διάρκειας 20 ετών, η οποία άρχισε με 48 αγόρια (</a:t>
            </a:r>
            <a:r>
              <a:rPr lang="el-GR" dirty="0" err="1"/>
              <a:t>Colby</a:t>
            </a:r>
            <a:r>
              <a:rPr lang="el-GR" dirty="0"/>
              <a:t>, </a:t>
            </a:r>
            <a:r>
              <a:rPr lang="el-GR" dirty="0" err="1"/>
              <a:t>Kohlberg</a:t>
            </a:r>
            <a:r>
              <a:rPr lang="el-GR" dirty="0"/>
              <a:t>, </a:t>
            </a:r>
            <a:r>
              <a:rPr lang="el-GR" dirty="0" err="1"/>
              <a:t>Gibbs</a:t>
            </a:r>
            <a:r>
              <a:rPr lang="el-GR" dirty="0"/>
              <a:t>, &amp; </a:t>
            </a:r>
            <a:r>
              <a:rPr lang="el-GR" dirty="0" err="1"/>
              <a:t>Lieberman</a:t>
            </a:r>
            <a:r>
              <a:rPr lang="el-GR" dirty="0"/>
              <a:t>, 1983).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pic>
        <p:nvPicPr>
          <p:cNvPr id="5" name="Θέση περιεχομένου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08" y="1844824"/>
            <a:ext cx="2438400" cy="2438400"/>
          </a:xfrm>
          <a:prstGeom prst="rect">
            <a:avLst/>
          </a:prstGeom>
        </p:spPr>
      </p:pic>
      <p:sp>
        <p:nvSpPr>
          <p:cNvPr id="6" name="Rectangle 6"/>
          <p:cNvSpPr/>
          <p:nvPr/>
        </p:nvSpPr>
        <p:spPr>
          <a:xfrm>
            <a:off x="405408" y="4360244"/>
            <a:ext cx="241524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1328101861 Thumbs Up</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Raoli </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827546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a:t>
            </a:r>
            <a:r>
              <a:rPr lang="el-GR" dirty="0" smtClean="0"/>
              <a:t>μειονεκτήματα </a:t>
            </a:r>
            <a:r>
              <a:rPr lang="el-GR" dirty="0"/>
              <a:t>της θεωρίας του </a:t>
            </a:r>
            <a:r>
              <a:rPr lang="en-US" dirty="0"/>
              <a:t>K</a:t>
            </a:r>
            <a:r>
              <a:rPr lang="el-GR" dirty="0" err="1"/>
              <a:t>ohlberg</a:t>
            </a:r>
            <a:r>
              <a:rPr lang="el-GR" dirty="0"/>
              <a:t> </a:t>
            </a:r>
          </a:p>
        </p:txBody>
      </p:sp>
      <p:sp>
        <p:nvSpPr>
          <p:cNvPr id="3" name="Θέση περιεχομένου 2"/>
          <p:cNvSpPr>
            <a:spLocks noGrp="1"/>
          </p:cNvSpPr>
          <p:nvPr>
            <p:ph idx="1"/>
          </p:nvPr>
        </p:nvSpPr>
        <p:spPr>
          <a:xfrm>
            <a:off x="3203848" y="1196752"/>
            <a:ext cx="5482952" cy="5040560"/>
          </a:xfrm>
        </p:spPr>
        <p:txBody>
          <a:bodyPr/>
          <a:lstStyle/>
          <a:p>
            <a:r>
              <a:rPr lang="el-GR" dirty="0"/>
              <a:t>H θεωρία αυτή προβλέπει την ηθική κρίση αλλά όχι και την ηθική συμπεριφορά.</a:t>
            </a:r>
          </a:p>
          <a:p>
            <a:r>
              <a:rPr lang="el-GR" dirty="0"/>
              <a:t>Η θεωρία αυτή βασίζεται σε ερευνητικά δεδομένα που αφορούν σε άνδρες και δεν είναι επαρκής για την κατανόηση της ηθικής ανάπτυξης των κοριτσιών.</a:t>
            </a:r>
          </a:p>
          <a:p>
            <a:r>
              <a:rPr lang="el-GR" dirty="0"/>
              <a:t>Η θεωρία αυτή αφορά κυρίως στις δυτικές κοινωνίες, καθώς φαίνεται ότι η ανάπτυξη της ηθικότητας μπορεί να διαφέρει από πολιτισμό σε πολιτισμό.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Rectangle 6"/>
          <p:cNvSpPr/>
          <p:nvPr/>
        </p:nvSpPr>
        <p:spPr>
          <a:xfrm>
            <a:off x="467544" y="4478424"/>
            <a:ext cx="256114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2"/>
              </a:rPr>
              <a:t>1328101865 Thumbs down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Raoli </a:t>
            </a:r>
            <a:r>
              <a:rPr lang="el-GR" sz="1200" dirty="0" smtClean="0">
                <a:solidFill>
                  <a:prstClr val="black">
                    <a:lumMod val="65000"/>
                    <a:lumOff val="35000"/>
                  </a:prstClr>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 3.0</a:t>
            </a:r>
            <a:endParaRPr lang="en-US" sz="1200" dirty="0">
              <a:solidFill>
                <a:prstClr val="black">
                  <a:lumMod val="65000"/>
                  <a:lumOff val="35000"/>
                </a:prstClr>
              </a:solidFill>
              <a:latin typeface="Calibri"/>
            </a:endParaRPr>
          </a:p>
        </p:txBody>
      </p:sp>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975" y="2132856"/>
            <a:ext cx="2275148" cy="2275148"/>
          </a:xfrm>
          <a:prstGeom prst="rect">
            <a:avLst/>
          </a:prstGeom>
        </p:spPr>
      </p:pic>
    </p:spTree>
    <p:extLst>
      <p:ext uri="{BB962C8B-B14F-4D97-AF65-F5344CB8AC3E}">
        <p14:creationId xmlns:p14="http://schemas.microsoft.com/office/powerpoint/2010/main" val="225850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Επισήμανση</a:t>
            </a:r>
            <a:endParaRPr lang="el-GR" dirty="0"/>
          </a:p>
        </p:txBody>
      </p:sp>
      <p:sp>
        <p:nvSpPr>
          <p:cNvPr id="3" name="Θέση περιεχομένου 2"/>
          <p:cNvSpPr>
            <a:spLocks noGrp="1"/>
          </p:cNvSpPr>
          <p:nvPr>
            <p:ph idx="1"/>
          </p:nvPr>
        </p:nvSpPr>
        <p:spPr>
          <a:xfrm>
            <a:off x="457200" y="1196752"/>
            <a:ext cx="8229600" cy="2160240"/>
          </a:xfrm>
        </p:spPr>
        <p:txBody>
          <a:bodyPr/>
          <a:lstStyle/>
          <a:p>
            <a:r>
              <a:rPr lang="el-GR" dirty="0"/>
              <a:t>Η ηθική κρίση συνεπάγεται πολύ περισσότερα από τη μηχανική εκμάθηση των κοινωνικών κανόνων και συμβάσεων.</a:t>
            </a:r>
          </a:p>
          <a:p>
            <a:r>
              <a:rPr lang="el-GR" dirty="0"/>
              <a:t>Σχετίζεται με τη λήψη αποφάσεων, ιδιαίτερα μπροστά σε καταστάσεις που θέτουν το άτομο σε δίλημμα.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336861"/>
            <a:ext cx="1925311" cy="2567082"/>
          </a:xfrm>
          <a:prstGeom prst="rect">
            <a:avLst/>
          </a:prstGeom>
        </p:spPr>
      </p:pic>
      <p:sp>
        <p:nvSpPr>
          <p:cNvPr id="6" name="Rectangle 6"/>
          <p:cNvSpPr/>
          <p:nvPr/>
        </p:nvSpPr>
        <p:spPr>
          <a:xfrm>
            <a:off x="2627784" y="5922929"/>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CR : Canvas devil angel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arinanoviani</a:t>
            </a:r>
            <a:r>
              <a:rPr lang="el-GR" sz="1200" dirty="0" smtClean="0">
                <a:solidFill>
                  <a:prstClr val="black">
                    <a:lumMod val="65000"/>
                    <a:lumOff val="35000"/>
                  </a:prstClr>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54298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Προβληματισμοί</a:t>
            </a:r>
            <a:endParaRPr lang="el-GR" dirty="0"/>
          </a:p>
        </p:txBody>
      </p:sp>
      <p:sp>
        <p:nvSpPr>
          <p:cNvPr id="3" name="Θέση περιεχομένου 2"/>
          <p:cNvSpPr>
            <a:spLocks noGrp="1"/>
          </p:cNvSpPr>
          <p:nvPr>
            <p:ph idx="1"/>
          </p:nvPr>
        </p:nvSpPr>
        <p:spPr>
          <a:xfrm>
            <a:off x="457200" y="1196752"/>
            <a:ext cx="8229600" cy="1656184"/>
          </a:xfrm>
        </p:spPr>
        <p:txBody>
          <a:bodyPr/>
          <a:lstStyle/>
          <a:p>
            <a:pPr marL="0" indent="0">
              <a:buNone/>
            </a:pPr>
            <a:r>
              <a:rPr lang="el-GR" dirty="0"/>
              <a:t>Οι ηθικές αποφάσεις δεν λαμβάνονται στο κενό. Όσο υψηλές και είναι οι ηθικές αρχές κάποιου, όταν φτάσει η ώρα να τις εφαρμόσει, η συμπεριφορά του μπορεί να μην αντανακλά ούτε τις σκέψεις ούτε τις πεποιθήσεις του…</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
        <p:nvSpPr>
          <p:cNvPr id="5" name="Ορθογώνιο 4"/>
          <p:cNvSpPr/>
          <p:nvPr/>
        </p:nvSpPr>
        <p:spPr>
          <a:xfrm>
            <a:off x="621904" y="2859853"/>
            <a:ext cx="8064896" cy="830997"/>
          </a:xfrm>
          <a:prstGeom prst="rect">
            <a:avLst/>
          </a:prstGeom>
        </p:spPr>
        <p:txBody>
          <a:bodyPr wrap="square">
            <a:spAutoFit/>
          </a:bodyPr>
          <a:lstStyle/>
          <a:p>
            <a:pPr algn="ctr"/>
            <a:r>
              <a:rPr lang="el-GR" sz="2400" b="1" dirty="0">
                <a:solidFill>
                  <a:srgbClr val="820000"/>
                </a:solidFill>
                <a:latin typeface="Calibri"/>
              </a:rPr>
              <a:t>Η ηθική σας επιτρέπει τη σεξουαλική συνεύρεση με κάποιον άγνωστο έναντι χρηματικής αμοιβής;</a:t>
            </a:r>
          </a:p>
        </p:txBody>
      </p:sp>
      <p:sp>
        <p:nvSpPr>
          <p:cNvPr id="6" name="Ορθογώνιο 5"/>
          <p:cNvSpPr/>
          <p:nvPr/>
        </p:nvSpPr>
        <p:spPr>
          <a:xfrm>
            <a:off x="3850616" y="3816354"/>
            <a:ext cx="1764137" cy="461665"/>
          </a:xfrm>
          <a:prstGeom prst="rect">
            <a:avLst/>
          </a:prstGeom>
        </p:spPr>
        <p:txBody>
          <a:bodyPr wrap="none">
            <a:spAutoFit/>
          </a:bodyPr>
          <a:lstStyle/>
          <a:p>
            <a:r>
              <a:rPr lang="el-GR" sz="2400" b="1" dirty="0">
                <a:solidFill>
                  <a:srgbClr val="004A82"/>
                </a:solidFill>
                <a:latin typeface="Calibri"/>
              </a:rPr>
              <a:t>Μάλλον ΟΧΙ</a:t>
            </a:r>
          </a:p>
        </p:txBody>
      </p:sp>
      <p:sp>
        <p:nvSpPr>
          <p:cNvPr id="7" name="Ορθογώνιο 6"/>
          <p:cNvSpPr/>
          <p:nvPr/>
        </p:nvSpPr>
        <p:spPr>
          <a:xfrm>
            <a:off x="765920" y="4292143"/>
            <a:ext cx="7632848" cy="2246769"/>
          </a:xfrm>
          <a:prstGeom prst="rect">
            <a:avLst/>
          </a:prstGeom>
        </p:spPr>
        <p:txBody>
          <a:bodyPr wrap="square">
            <a:spAutoFit/>
          </a:bodyPr>
          <a:lstStyle/>
          <a:p>
            <a:pPr marL="342900" indent="-342900">
              <a:spcBef>
                <a:spcPts val="1200"/>
              </a:spcBef>
              <a:buFont typeface="Arial" panose="020B0604020202020204" pitchFamily="34" charset="0"/>
              <a:buChar char="•"/>
            </a:pPr>
            <a:r>
              <a:rPr lang="el-GR" sz="2200" dirty="0" smtClean="0">
                <a:solidFill>
                  <a:prstClr val="black"/>
                </a:solidFill>
                <a:latin typeface="Calibri"/>
              </a:rPr>
              <a:t>Θα το σκεφτόσασταν αν το αντίτιμο ήταν 1000 ευρώ;</a:t>
            </a:r>
          </a:p>
          <a:p>
            <a:pPr marL="342900" indent="-342900">
              <a:spcBef>
                <a:spcPts val="1200"/>
              </a:spcBef>
              <a:buFont typeface="Arial" panose="020B0604020202020204" pitchFamily="34" charset="0"/>
              <a:buChar char="•"/>
            </a:pPr>
            <a:r>
              <a:rPr lang="el-GR" sz="2200" dirty="0" smtClean="0">
                <a:solidFill>
                  <a:prstClr val="black"/>
                </a:solidFill>
                <a:latin typeface="Calibri"/>
              </a:rPr>
              <a:t>Εκατό χιλιάδες ευρώ;</a:t>
            </a:r>
          </a:p>
          <a:p>
            <a:pPr marL="342900" indent="-342900">
              <a:spcBef>
                <a:spcPts val="1200"/>
              </a:spcBef>
              <a:buFont typeface="Arial" panose="020B0604020202020204" pitchFamily="34" charset="0"/>
              <a:buChar char="•"/>
            </a:pPr>
            <a:r>
              <a:rPr lang="el-GR" sz="2200" dirty="0" smtClean="0">
                <a:solidFill>
                  <a:prstClr val="black"/>
                </a:solidFill>
                <a:latin typeface="Calibri"/>
              </a:rPr>
              <a:t>Ένα εκατομμύριο ευρώ;</a:t>
            </a:r>
          </a:p>
          <a:p>
            <a:pPr marL="342900" indent="-342900">
              <a:spcBef>
                <a:spcPts val="1200"/>
              </a:spcBef>
              <a:buFont typeface="Arial" panose="020B0604020202020204" pitchFamily="34" charset="0"/>
              <a:buChar char="•"/>
            </a:pPr>
            <a:r>
              <a:rPr lang="el-GR" sz="2200" dirty="0" smtClean="0">
                <a:solidFill>
                  <a:prstClr val="black"/>
                </a:solidFill>
                <a:latin typeface="Calibri"/>
              </a:rPr>
              <a:t>Ένα εκατομμύριο ευρώ και το παιδί σας έπρεπε να εγχειριστεί άμεσα στην Αμερική διαφορετικά θα πέθαινε;</a:t>
            </a:r>
            <a:endParaRPr lang="el-GR" sz="2200" dirty="0">
              <a:solidFill>
                <a:prstClr val="black"/>
              </a:solidFill>
              <a:latin typeface="Calibri"/>
            </a:endParaRPr>
          </a:p>
        </p:txBody>
      </p:sp>
    </p:spTree>
    <p:extLst>
      <p:ext uri="{BB962C8B-B14F-4D97-AF65-F5344CB8AC3E}">
        <p14:creationId xmlns:p14="http://schemas.microsoft.com/office/powerpoint/2010/main" val="41081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της ηθικότητας στα κορίτσια σύμφωνα με την </a:t>
            </a:r>
            <a:r>
              <a:rPr lang="en-US" dirty="0" smtClean="0"/>
              <a:t>G</a:t>
            </a:r>
            <a:r>
              <a:rPr lang="el-GR" dirty="0" err="1" smtClean="0"/>
              <a:t>iligan</a:t>
            </a:r>
            <a:r>
              <a:rPr lang="en-US" dirty="0" smtClean="0"/>
              <a:t> (1937 – </a:t>
            </a:r>
            <a:r>
              <a:rPr lang="el-GR" dirty="0" smtClean="0"/>
              <a:t>σήμερα)</a:t>
            </a:r>
            <a:endParaRPr lang="el-GR" dirty="0"/>
          </a:p>
        </p:txBody>
      </p:sp>
      <p:sp>
        <p:nvSpPr>
          <p:cNvPr id="3" name="Θέση περιεχομένου 2"/>
          <p:cNvSpPr>
            <a:spLocks noGrp="1"/>
          </p:cNvSpPr>
          <p:nvPr>
            <p:ph idx="1"/>
          </p:nvPr>
        </p:nvSpPr>
        <p:spPr>
          <a:xfrm>
            <a:off x="467544" y="1988840"/>
            <a:ext cx="8229600" cy="1872208"/>
          </a:xfrm>
        </p:spPr>
        <p:txBody>
          <a:bodyPr/>
          <a:lstStyle/>
          <a:p>
            <a:r>
              <a:rPr lang="el-GR" dirty="0"/>
              <a:t>Τα κορίτσια και τα αγόρια τείνουν να βλέπουν τα ηθικά προβλήματα από διαφορετική σκοπιά.</a:t>
            </a:r>
          </a:p>
          <a:p>
            <a:r>
              <a:rPr lang="el-GR" dirty="0"/>
              <a:t>Οι διαφορές αυτές οφείλονται στον τρόπο που ανατρέφονται τα δύο φύλα στη σημερινή κοινωνία.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109774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της ηθικότητας σε αγόρια και κορίτσια σύμφωνα με την </a:t>
            </a:r>
            <a:r>
              <a:rPr lang="en-US" dirty="0"/>
              <a:t>G</a:t>
            </a:r>
            <a:r>
              <a:rPr lang="el-GR" dirty="0" err="1" smtClean="0"/>
              <a:t>iligan</a:t>
            </a:r>
            <a:r>
              <a:rPr lang="en-US" dirty="0" smtClean="0"/>
              <a:t> </a:t>
            </a:r>
            <a:r>
              <a:rPr lang="en-US" sz="3600" b="0" dirty="0" smtClean="0"/>
              <a:t>(1 </a:t>
            </a:r>
            <a:r>
              <a:rPr lang="el-GR" sz="3600" b="0" dirty="0" smtClean="0"/>
              <a:t>από 4)</a:t>
            </a:r>
            <a:endParaRPr lang="el-GR" sz="3600" b="0" dirty="0"/>
          </a:p>
        </p:txBody>
      </p:sp>
      <p:sp>
        <p:nvSpPr>
          <p:cNvPr id="3" name="Θέση περιεχομένου 2"/>
          <p:cNvSpPr>
            <a:spLocks noGrp="1"/>
          </p:cNvSpPr>
          <p:nvPr>
            <p:ph idx="1"/>
          </p:nvPr>
        </p:nvSpPr>
        <p:spPr>
          <a:xfrm>
            <a:off x="416224" y="1429162"/>
            <a:ext cx="8280920" cy="1512168"/>
          </a:xfrm>
        </p:spPr>
        <p:txBody>
          <a:bodyPr>
            <a:normAutofit/>
          </a:bodyPr>
          <a:lstStyle/>
          <a:p>
            <a:r>
              <a:rPr lang="el-GR" dirty="0" smtClean="0"/>
              <a:t>Τα αγόρια </a:t>
            </a:r>
            <a:r>
              <a:rPr lang="el-GR" dirty="0"/>
              <a:t>α</a:t>
            </a:r>
            <a:r>
              <a:rPr lang="el-GR" dirty="0" smtClean="0"/>
              <a:t>ντιλαμβάνονται </a:t>
            </a:r>
            <a:r>
              <a:rPr lang="el-GR" dirty="0"/>
              <a:t>την ηθικότητα με όρους γενικών αρχών, όπως η </a:t>
            </a:r>
            <a:r>
              <a:rPr lang="el-GR" b="1" dirty="0">
                <a:solidFill>
                  <a:srgbClr val="820000"/>
                </a:solidFill>
              </a:rPr>
              <a:t>δικαιοσύνη</a:t>
            </a:r>
            <a:r>
              <a:rPr lang="el-GR" dirty="0"/>
              <a:t> και η </a:t>
            </a:r>
            <a:r>
              <a:rPr lang="el-GR" b="1" dirty="0">
                <a:solidFill>
                  <a:srgbClr val="820000"/>
                </a:solidFill>
              </a:rPr>
              <a:t>ισονομία.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6" name="Θέση περιεχομένου 2"/>
          <p:cNvSpPr txBox="1">
            <a:spLocks/>
          </p:cNvSpPr>
          <p:nvPr/>
        </p:nvSpPr>
        <p:spPr>
          <a:xfrm>
            <a:off x="490029" y="2828035"/>
            <a:ext cx="8059723" cy="16319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solidFill>
                  <a:prstClr val="black"/>
                </a:solidFill>
              </a:rPr>
              <a:t>Τα κορίτσια αντιλαμβάνονται </a:t>
            </a:r>
            <a:r>
              <a:rPr lang="el-GR" dirty="0">
                <a:solidFill>
                  <a:prstClr val="black"/>
                </a:solidFill>
              </a:rPr>
              <a:t>την ηθικότητα με όρους υπευθυνότητας προς τα άλλα άτομα και προθυμίας για προσφορά.</a:t>
            </a:r>
          </a:p>
        </p:txBody>
      </p:sp>
      <p:sp>
        <p:nvSpPr>
          <p:cNvPr id="8" name="Ορθογώνιο 7"/>
          <p:cNvSpPr/>
          <p:nvPr/>
        </p:nvSpPr>
        <p:spPr>
          <a:xfrm>
            <a:off x="791580" y="4483011"/>
            <a:ext cx="7581528" cy="1200329"/>
          </a:xfrm>
          <a:prstGeom prst="rect">
            <a:avLst/>
          </a:prstGeom>
        </p:spPr>
        <p:txBody>
          <a:bodyPr wrap="square">
            <a:spAutoFit/>
          </a:bodyPr>
          <a:lstStyle/>
          <a:p>
            <a:pPr algn="ctr"/>
            <a:r>
              <a:rPr lang="el-GR" sz="2400" dirty="0">
                <a:solidFill>
                  <a:prstClr val="black"/>
                </a:solidFill>
                <a:latin typeface="Calibri"/>
              </a:rPr>
              <a:t>Η συμπόνια για τους άλλους αποτελεί καθοριστικότερο παράγοντα στην ηθική συμπεριφορά των γυναικών απ’ ότι των ανδρών.</a:t>
            </a:r>
          </a:p>
        </p:txBody>
      </p:sp>
    </p:spTree>
    <p:extLst>
      <p:ext uri="{BB962C8B-B14F-4D97-AF65-F5344CB8AC3E}">
        <p14:creationId xmlns:p14="http://schemas.microsoft.com/office/powerpoint/2010/main" val="3188302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ηθικότητας σε αγόρια και κορίτσια σύμφωνα με την </a:t>
            </a:r>
            <a:r>
              <a:rPr lang="en-US" dirty="0"/>
              <a:t>G</a:t>
            </a:r>
            <a:r>
              <a:rPr lang="el-GR" dirty="0" err="1"/>
              <a:t>iligan</a:t>
            </a:r>
            <a:r>
              <a:rPr lang="en-US" dirty="0"/>
              <a:t> </a:t>
            </a:r>
            <a:r>
              <a:rPr lang="en-US" sz="3600" b="0" dirty="0" smtClean="0"/>
              <a:t>(</a:t>
            </a:r>
            <a:r>
              <a:rPr lang="el-GR" sz="3600" b="0" dirty="0" smtClean="0"/>
              <a:t>2</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67544" y="2060848"/>
            <a:ext cx="8229600" cy="1728192"/>
          </a:xfrm>
        </p:spPr>
        <p:txBody>
          <a:bodyPr/>
          <a:lstStyle/>
          <a:p>
            <a:pPr marL="0" indent="0">
              <a:buNone/>
            </a:pPr>
            <a:r>
              <a:rPr lang="el-GR" dirty="0"/>
              <a:t>Ένας σκαντζόχοιρος χρειαζόταν ένα σπίτι για το χειμώνα και μετακόμισε σε μια οικογένεια από τυφλοπόντικες. Οι τυφλοπόντικες ανακάλυψαν σύντομα ότι τους τρυπούσαν τα κοφτερά αγκάθια του σκαντζόχοιρου. Τι έπρεπε να κάνουν;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4181093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ηθικότητας σε αγόρια και κορίτσια σύμφωνα με την </a:t>
            </a:r>
            <a:r>
              <a:rPr lang="en-US" dirty="0"/>
              <a:t>G</a:t>
            </a:r>
            <a:r>
              <a:rPr lang="el-GR" dirty="0" err="1"/>
              <a:t>iligan</a:t>
            </a:r>
            <a:r>
              <a:rPr lang="en-US" dirty="0"/>
              <a:t> </a:t>
            </a:r>
            <a:r>
              <a:rPr lang="en-US" sz="3600" b="0" dirty="0" smtClean="0"/>
              <a:t>(</a:t>
            </a:r>
            <a:r>
              <a:rPr lang="el-GR" sz="3600" b="0" dirty="0" smtClean="0"/>
              <a:t>3</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323528" y="3140968"/>
            <a:ext cx="8496944" cy="2766351"/>
          </a:xfrm>
        </p:spPr>
        <p:txBody>
          <a:bodyPr>
            <a:normAutofit/>
          </a:bodyPr>
          <a:lstStyle/>
          <a:p>
            <a:pPr>
              <a:buFont typeface="Wingdings" panose="05000000000000000000" pitchFamily="2" charset="2"/>
              <a:buChar char="ü"/>
            </a:pPr>
            <a:r>
              <a:rPr lang="el-GR" dirty="0"/>
              <a:t>«Να πυροβολήσουν τον σκαντζόχοιρο».</a:t>
            </a:r>
          </a:p>
          <a:p>
            <a:pPr>
              <a:buFont typeface="Wingdings" panose="05000000000000000000" pitchFamily="2" charset="2"/>
              <a:buChar char="ü"/>
            </a:pPr>
            <a:r>
              <a:rPr lang="el-GR" dirty="0"/>
              <a:t>«Να ξεριζώσουν τα αγκάθια του</a:t>
            </a:r>
            <a:r>
              <a:rPr lang="el-GR" dirty="0" smtClean="0"/>
              <a:t>».</a:t>
            </a:r>
            <a:endParaRPr lang="el-GR" dirty="0"/>
          </a:p>
          <a:p>
            <a:r>
              <a:rPr lang="el-GR" dirty="0"/>
              <a:t>Οι γενικές αρχές με τις οποίες μαθαίνουν να σκέφτονται συνήθως τα αγόρια, καθώς δίνουν περισσότερη έμφαση στην ανεξαρτησία, τα κάνει να λαμβάνουν λιγότερο υπόψη τις ανάγκες των άλλων.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462688"/>
            <a:ext cx="1008112" cy="1008112"/>
          </a:xfrm>
          <a:prstGeom prst="rect">
            <a:avLst/>
          </a:prstGeom>
        </p:spPr>
      </p:pic>
      <p:sp>
        <p:nvSpPr>
          <p:cNvPr id="6" name="Rectangle 6"/>
          <p:cNvSpPr/>
          <p:nvPr/>
        </p:nvSpPr>
        <p:spPr>
          <a:xfrm>
            <a:off x="3131840" y="2489293"/>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Male black symbol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Amit6</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3.0</a:t>
            </a:r>
            <a:endParaRPr lang="en-US" sz="1200" dirty="0">
              <a:solidFill>
                <a:prstClr val="black">
                  <a:lumMod val="65000"/>
                  <a:lumOff val="35000"/>
                </a:prstClr>
              </a:solidFill>
              <a:latin typeface="Calibri"/>
            </a:endParaRPr>
          </a:p>
        </p:txBody>
      </p:sp>
      <p:sp>
        <p:nvSpPr>
          <p:cNvPr id="7" name="TextBox 6"/>
          <p:cNvSpPr txBox="1"/>
          <p:nvPr/>
        </p:nvSpPr>
        <p:spPr>
          <a:xfrm>
            <a:off x="1547664" y="1621494"/>
            <a:ext cx="1224136" cy="461665"/>
          </a:xfrm>
          <a:prstGeom prst="rect">
            <a:avLst/>
          </a:prstGeom>
          <a:noFill/>
        </p:spPr>
        <p:txBody>
          <a:bodyPr wrap="square" rtlCol="0">
            <a:spAutoFit/>
          </a:bodyPr>
          <a:lstStyle/>
          <a:p>
            <a:r>
              <a:rPr lang="el-GR" sz="2400" b="1" dirty="0" smtClean="0">
                <a:solidFill>
                  <a:srgbClr val="004A82"/>
                </a:solidFill>
                <a:latin typeface="Calibri"/>
              </a:rPr>
              <a:t>Αγόρια</a:t>
            </a:r>
            <a:endParaRPr lang="el-GR" sz="2400" b="1" dirty="0">
              <a:solidFill>
                <a:srgbClr val="004A82"/>
              </a:solidFill>
              <a:latin typeface="Calibri"/>
            </a:endParaRPr>
          </a:p>
        </p:txBody>
      </p:sp>
    </p:spTree>
    <p:extLst>
      <p:ext uri="{BB962C8B-B14F-4D97-AF65-F5344CB8AC3E}">
        <p14:creationId xmlns:p14="http://schemas.microsoft.com/office/powerpoint/2010/main" val="311793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ηθικότητας σε αγόρια και κορίτσια σύμφωνα με την </a:t>
            </a:r>
            <a:r>
              <a:rPr lang="en-US" dirty="0"/>
              <a:t>G</a:t>
            </a:r>
            <a:r>
              <a:rPr lang="el-GR" dirty="0" err="1"/>
              <a:t>iligan</a:t>
            </a:r>
            <a:r>
              <a:rPr lang="en-US" dirty="0"/>
              <a:t> </a:t>
            </a:r>
            <a:r>
              <a:rPr lang="en-US" sz="3600" b="0" dirty="0" smtClean="0"/>
              <a:t>(</a:t>
            </a:r>
            <a:r>
              <a:rPr lang="el-GR" sz="3600" b="0" dirty="0" smtClean="0"/>
              <a:t>4</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323528" y="3140968"/>
            <a:ext cx="8496944" cy="2766351"/>
          </a:xfrm>
        </p:spPr>
        <p:txBody>
          <a:bodyPr>
            <a:normAutofit/>
          </a:bodyPr>
          <a:lstStyle/>
          <a:p>
            <a:pPr>
              <a:buFont typeface="Wingdings" panose="05000000000000000000" pitchFamily="2" charset="2"/>
              <a:buChar char="ü"/>
            </a:pPr>
            <a:r>
              <a:rPr lang="el-GR" dirty="0"/>
              <a:t>Τα κορίτσια έτειναν να αναζητούν λύσεις οι οποίες δεν θα προξενούσαν κακό ούτε στους τυφλοπόντικες ούτε στο σκαντζόχοιρο.</a:t>
            </a:r>
          </a:p>
          <a:p>
            <a:r>
              <a:rPr lang="el-GR" dirty="0"/>
              <a:t>Ο τρόπος με τον οποίο μαθαίνουν να σκέφτονται συνήθως τα κορίτσια εξετάζει την ηθική σε σχέση με το ενδιαφέρον για τις ανάγκες του άλλου.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
        <p:nvSpPr>
          <p:cNvPr id="6" name="Rectangle 6"/>
          <p:cNvSpPr/>
          <p:nvPr/>
        </p:nvSpPr>
        <p:spPr>
          <a:xfrm>
            <a:off x="2447763" y="2474996"/>
            <a:ext cx="42484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2"/>
              </a:rPr>
              <a:t>Gender-Symbol Female dark transparent Background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3"/>
              </a:rPr>
              <a:t>MarcusWerthmann</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BY-SA 3.0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rotWithShape="1">
          <a:blip r:embed="rId5" cstate="print">
            <a:extLst>
              <a:ext uri="{28A0092B-C50C-407E-A947-70E740481C1C}">
                <a14:useLocalDpi xmlns:a14="http://schemas.microsoft.com/office/drawing/2010/main" val="0"/>
              </a:ext>
            </a:extLst>
          </a:blip>
          <a:srcRect l="16495" t="23519"/>
          <a:stretch/>
        </p:blipFill>
        <p:spPr>
          <a:xfrm>
            <a:off x="3852471" y="1208469"/>
            <a:ext cx="1439057" cy="1279161"/>
          </a:xfrm>
          <a:prstGeom prst="rect">
            <a:avLst/>
          </a:prstGeom>
        </p:spPr>
      </p:pic>
      <p:sp>
        <p:nvSpPr>
          <p:cNvPr id="8" name="TextBox 7"/>
          <p:cNvSpPr txBox="1"/>
          <p:nvPr/>
        </p:nvSpPr>
        <p:spPr>
          <a:xfrm>
            <a:off x="1547664" y="1621494"/>
            <a:ext cx="1584176" cy="461665"/>
          </a:xfrm>
          <a:prstGeom prst="rect">
            <a:avLst/>
          </a:prstGeom>
          <a:noFill/>
        </p:spPr>
        <p:txBody>
          <a:bodyPr wrap="square" rtlCol="0">
            <a:spAutoFit/>
          </a:bodyPr>
          <a:lstStyle/>
          <a:p>
            <a:r>
              <a:rPr lang="el-GR" sz="2400" b="1" dirty="0" smtClean="0">
                <a:solidFill>
                  <a:srgbClr val="820000"/>
                </a:solidFill>
                <a:latin typeface="Calibri"/>
              </a:rPr>
              <a:t>Κορίτσια</a:t>
            </a:r>
            <a:endParaRPr lang="el-GR" sz="2400" b="1" dirty="0">
              <a:solidFill>
                <a:srgbClr val="820000"/>
              </a:solidFill>
              <a:latin typeface="Calibri"/>
            </a:endParaRPr>
          </a:p>
        </p:txBody>
      </p:sp>
    </p:spTree>
    <p:extLst>
      <p:ext uri="{BB962C8B-B14F-4D97-AF65-F5344CB8AC3E}">
        <p14:creationId xmlns:p14="http://schemas.microsoft.com/office/powerpoint/2010/main" val="347722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«Αναπτυξιακή Ψυχολογία (Θ). </a:t>
            </a:r>
            <a:r>
              <a:rPr lang="el-GR" sz="2000" dirty="0" smtClean="0"/>
              <a:t>Ενότητα 11</a:t>
            </a:r>
            <a:r>
              <a:rPr lang="en-US" sz="2000" dirty="0" smtClean="0"/>
              <a:t>:</a:t>
            </a:r>
            <a:r>
              <a:rPr lang="el-GR" sz="2000" dirty="0"/>
              <a:t> Η Ανάπτυξη της Ηθικότητας».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μελέτη του </a:t>
            </a:r>
            <a:r>
              <a:rPr lang="en-US" dirty="0" smtClean="0"/>
              <a:t>Piaget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a:xfrm>
            <a:off x="251520" y="1916832"/>
            <a:ext cx="4906888" cy="2736304"/>
          </a:xfrm>
        </p:spPr>
        <p:txBody>
          <a:bodyPr/>
          <a:lstStyle/>
          <a:p>
            <a:pPr marL="0" indent="0">
              <a:buNone/>
            </a:pPr>
            <a:r>
              <a:rPr lang="el-GR" dirty="0"/>
              <a:t>Η μελέτη του </a:t>
            </a:r>
            <a:r>
              <a:rPr lang="el-GR" dirty="0" err="1"/>
              <a:t>Piaget</a:t>
            </a:r>
            <a:r>
              <a:rPr lang="el-GR" dirty="0"/>
              <a:t> αποτελεί την κλασική αφετηρία των ερευνητών και χρησιμεύει ως το σημείο αναφοράς από το οποίο καθορίζονται και διαφοροποιούνται οι μεταγενέστερες έρευνες.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grpSp>
        <p:nvGrpSpPr>
          <p:cNvPr id="5" name="Group 14"/>
          <p:cNvGrpSpPr>
            <a:grpSpLocks/>
          </p:cNvGrpSpPr>
          <p:nvPr/>
        </p:nvGrpSpPr>
        <p:grpSpPr bwMode="auto">
          <a:xfrm>
            <a:off x="5724128" y="1268760"/>
            <a:ext cx="2803525" cy="3692525"/>
            <a:chOff x="944562" y="687387"/>
            <a:chExt cx="2451101" cy="3228975"/>
          </a:xfrm>
        </p:grpSpPr>
        <p:sp>
          <p:nvSpPr>
            <p:cNvPr id="6" name="Freeform 9"/>
            <p:cNvSpPr>
              <a:spLocks/>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p>
              <a:pPr>
                <a:defRPr/>
              </a:pPr>
              <a:endParaRPr lang="en-US">
                <a:solidFill>
                  <a:prstClr val="black"/>
                </a:solidFill>
                <a:latin typeface="Arial" pitchFamily="-109" charset="0"/>
                <a:ea typeface="ＭＳ Ｐゴシック" pitchFamily="-109" charset="-128"/>
                <a:cs typeface="ＭＳ Ｐゴシック" pitchFamily="-109" charset="-128"/>
              </a:endParaRPr>
            </a:p>
          </p:txBody>
        </p:sp>
        <p:sp>
          <p:nvSpPr>
            <p:cNvPr id="7"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gradFill rotWithShape="1">
              <a:gsLst>
                <a:gs pos="0">
                  <a:srgbClr val="800000"/>
                </a:gs>
                <a:gs pos="45000">
                  <a:srgbClr val="FF6132"/>
                </a:gs>
                <a:gs pos="92000">
                  <a:srgbClr val="800000"/>
                </a:gs>
                <a:gs pos="100000">
                  <a:srgbClr val="800000"/>
                </a:gs>
              </a:gsLst>
              <a:lin ang="21540000"/>
            </a:gradFill>
            <a:ln w="9525">
              <a:solidFill>
                <a:srgbClr val="800000"/>
              </a:solidFill>
              <a:round/>
              <a:headEnd/>
              <a:tailEnd/>
            </a:ln>
          </p:spPr>
          <p:txBody>
            <a:bodyPr/>
            <a:lstStyle/>
            <a:p>
              <a:endParaRPr lang="el-GR">
                <a:solidFill>
                  <a:prstClr val="black"/>
                </a:solidFill>
              </a:endParaRPr>
            </a:p>
          </p:txBody>
        </p:sp>
        <p:sp>
          <p:nvSpPr>
            <p:cNvPr id="8"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800000"/>
                </a:gs>
                <a:gs pos="7001">
                  <a:srgbClr val="800000"/>
                </a:gs>
                <a:gs pos="55000">
                  <a:srgbClr val="FF6132"/>
                </a:gs>
                <a:gs pos="100000">
                  <a:srgbClr val="800000"/>
                </a:gs>
              </a:gsLst>
              <a:lin ang="19200000"/>
            </a:gradFill>
            <a:ln w="9525">
              <a:solidFill>
                <a:srgbClr val="800000"/>
              </a:solidFill>
              <a:round/>
              <a:headEnd/>
              <a:tailEnd/>
            </a:ln>
          </p:spPr>
          <p:txBody>
            <a:bodyPr/>
            <a:lstStyle/>
            <a:p>
              <a:endParaRPr lang="el-GR">
                <a:solidFill>
                  <a:prstClr val="black"/>
                </a:solidFill>
              </a:endParaRPr>
            </a:p>
          </p:txBody>
        </p:sp>
        <p:sp>
          <p:nvSpPr>
            <p:cNvPr id="9"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gradFill rotWithShape="1">
              <a:gsLst>
                <a:gs pos="0">
                  <a:srgbClr val="800000"/>
                </a:gs>
                <a:gs pos="7001">
                  <a:srgbClr val="800000"/>
                </a:gs>
                <a:gs pos="55000">
                  <a:srgbClr val="FF6132"/>
                </a:gs>
                <a:gs pos="100000">
                  <a:srgbClr val="800000"/>
                </a:gs>
              </a:gsLst>
              <a:lin ang="19200000"/>
            </a:gradFill>
            <a:ln w="9525">
              <a:solidFill>
                <a:srgbClr val="006D68"/>
              </a:solidFill>
              <a:round/>
              <a:headEnd/>
              <a:tailEnd/>
            </a:ln>
          </p:spPr>
          <p:txBody>
            <a:bodyPr/>
            <a:lstStyle/>
            <a:p>
              <a:endParaRPr lang="el-GR">
                <a:solidFill>
                  <a:prstClr val="black"/>
                </a:solidFill>
              </a:endParaRPr>
            </a:p>
          </p:txBody>
        </p:sp>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700087"/>
              <a:ext cx="36513"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2518">
            <a:off x="6476189" y="2121675"/>
            <a:ext cx="1827372" cy="1215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6"/>
          <p:cNvSpPr/>
          <p:nvPr/>
        </p:nvSpPr>
        <p:spPr>
          <a:xfrm rot="20911247">
            <a:off x="5871727" y="4837563"/>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Jean Piaget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mirjoran</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
        <p:nvSpPr>
          <p:cNvPr id="13" name="Ορθογώνιο 12"/>
          <p:cNvSpPr/>
          <p:nvPr/>
        </p:nvSpPr>
        <p:spPr>
          <a:xfrm rot="21200852">
            <a:off x="6368982" y="3501317"/>
            <a:ext cx="2089411" cy="769441"/>
          </a:xfrm>
          <a:prstGeom prst="rect">
            <a:avLst/>
          </a:prstGeom>
        </p:spPr>
        <p:txBody>
          <a:bodyPr wrap="square">
            <a:spAutoFit/>
          </a:bodyPr>
          <a:lstStyle/>
          <a:p>
            <a:pPr algn="ctr"/>
            <a:r>
              <a:rPr lang="el-GR" sz="2200" dirty="0">
                <a:solidFill>
                  <a:prstClr val="black"/>
                </a:solidFill>
                <a:latin typeface="Calibri"/>
              </a:rPr>
              <a:t>H ηθική κρίση στο παιδί</a:t>
            </a:r>
          </a:p>
        </p:txBody>
      </p:sp>
      <p:sp>
        <p:nvSpPr>
          <p:cNvPr id="14" name="Ορθογώνιο 13"/>
          <p:cNvSpPr/>
          <p:nvPr/>
        </p:nvSpPr>
        <p:spPr>
          <a:xfrm rot="16200000">
            <a:off x="4985935" y="3166381"/>
            <a:ext cx="1930336" cy="369332"/>
          </a:xfrm>
          <a:prstGeom prst="rect">
            <a:avLst/>
          </a:prstGeom>
        </p:spPr>
        <p:txBody>
          <a:bodyPr wrap="none">
            <a:spAutoFit/>
          </a:bodyPr>
          <a:lstStyle/>
          <a:p>
            <a:pPr algn="ctr" defTabSz="801688" fontAlgn="auto">
              <a:spcBef>
                <a:spcPct val="20000"/>
              </a:spcBef>
              <a:spcAft>
                <a:spcPts val="0"/>
              </a:spcAft>
              <a:defRPr/>
            </a:pPr>
            <a:r>
              <a:rPr lang="en-US" b="1" kern="0" noProof="1">
                <a:solidFill>
                  <a:prstClr val="white">
                    <a:lumMod val="20000"/>
                    <a:lumOff val="80000"/>
                  </a:prstClr>
                </a:solidFill>
                <a:latin typeface="Calibri" pitchFamily="34" charset="0"/>
                <a:ea typeface="ＭＳ Ｐゴシック" charset="0"/>
                <a:cs typeface="Arial" charset="0"/>
              </a:rPr>
              <a:t>Jean Piaget (1932)</a:t>
            </a:r>
          </a:p>
        </p:txBody>
      </p:sp>
    </p:spTree>
    <p:extLst>
      <p:ext uri="{BB962C8B-B14F-4D97-AF65-F5344CB8AC3E}">
        <p14:creationId xmlns:p14="http://schemas.microsoft.com/office/powerpoint/2010/main" val="89589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μελέτη του </a:t>
            </a:r>
            <a:r>
              <a:rPr lang="en-US" dirty="0"/>
              <a:t>Piaget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lgn="ctr">
              <a:buNone/>
            </a:pPr>
            <a:r>
              <a:rPr lang="el-GR" dirty="0"/>
              <a:t>O </a:t>
            </a:r>
            <a:r>
              <a:rPr lang="el-GR" dirty="0" err="1"/>
              <a:t>Piaget</a:t>
            </a:r>
            <a:r>
              <a:rPr lang="el-GR" dirty="0"/>
              <a:t> χρησιμοποίησε τη μέθοδο των προσωπικών συνεντεύξεων για να εξερευνήσει την ηθική σκέψη του παιδιού.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5" name="Βέλος προς τα κάτω 4"/>
          <p:cNvSpPr/>
          <p:nvPr/>
        </p:nvSpPr>
        <p:spPr>
          <a:xfrm>
            <a:off x="3898268" y="2157871"/>
            <a:ext cx="1368152" cy="792088"/>
          </a:xfrm>
          <a:prstGeom prst="down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Ορθογώνιο 5"/>
          <p:cNvSpPr/>
          <p:nvPr/>
        </p:nvSpPr>
        <p:spPr>
          <a:xfrm>
            <a:off x="539552" y="3501008"/>
            <a:ext cx="3726160" cy="1200329"/>
          </a:xfrm>
          <a:prstGeom prst="rect">
            <a:avLst/>
          </a:prstGeom>
          <a:ln w="22225">
            <a:solidFill>
              <a:srgbClr val="820000"/>
            </a:solidFill>
          </a:ln>
        </p:spPr>
        <p:txBody>
          <a:bodyPr wrap="square">
            <a:spAutoFit/>
          </a:bodyPr>
          <a:lstStyle/>
          <a:p>
            <a:pPr algn="ctr"/>
            <a:r>
              <a:rPr lang="el-GR" sz="2400" dirty="0">
                <a:solidFill>
                  <a:prstClr val="black"/>
                </a:solidFill>
                <a:latin typeface="Calibri"/>
              </a:rPr>
              <a:t>Αρχικά παρουσίαζε στα παιδιά ιστορίες με ηθικά προβλήματα</a:t>
            </a:r>
          </a:p>
        </p:txBody>
      </p:sp>
      <p:sp>
        <p:nvSpPr>
          <p:cNvPr id="7" name="Θέση περιεχομένου 2"/>
          <p:cNvSpPr txBox="1">
            <a:spLocks/>
          </p:cNvSpPr>
          <p:nvPr/>
        </p:nvSpPr>
        <p:spPr>
          <a:xfrm>
            <a:off x="467544" y="2949377"/>
            <a:ext cx="792088" cy="52535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Α</a:t>
            </a:r>
            <a:endParaRPr lang="el-GR" dirty="0">
              <a:solidFill>
                <a:prstClr val="black"/>
              </a:solidFill>
            </a:endParaRPr>
          </a:p>
        </p:txBody>
      </p:sp>
      <p:sp>
        <p:nvSpPr>
          <p:cNvPr id="8" name="Ορθογώνιο 7"/>
          <p:cNvSpPr/>
          <p:nvPr/>
        </p:nvSpPr>
        <p:spPr>
          <a:xfrm>
            <a:off x="4788024" y="3474728"/>
            <a:ext cx="3726160" cy="1569660"/>
          </a:xfrm>
          <a:prstGeom prst="rect">
            <a:avLst/>
          </a:prstGeom>
          <a:ln w="22225">
            <a:solidFill>
              <a:srgbClr val="820000"/>
            </a:solidFill>
          </a:ln>
        </p:spPr>
        <p:txBody>
          <a:bodyPr wrap="square">
            <a:spAutoFit/>
          </a:bodyPr>
          <a:lstStyle/>
          <a:p>
            <a:pPr algn="ctr"/>
            <a:r>
              <a:rPr lang="el-GR" sz="2400" dirty="0">
                <a:solidFill>
                  <a:prstClr val="black"/>
                </a:solidFill>
                <a:latin typeface="Calibri"/>
              </a:rPr>
              <a:t>Στη συνέχεια, καλούσε τα παιδιά να κάνουν ηθικές κρίσεις σχετικά με το θέμα ή τους ήρωες των ιστοριών.</a:t>
            </a:r>
          </a:p>
        </p:txBody>
      </p:sp>
      <p:sp>
        <p:nvSpPr>
          <p:cNvPr id="9" name="Θέση περιεχομένου 2"/>
          <p:cNvSpPr txBox="1">
            <a:spLocks/>
          </p:cNvSpPr>
          <p:nvPr/>
        </p:nvSpPr>
        <p:spPr>
          <a:xfrm>
            <a:off x="4716016" y="2923097"/>
            <a:ext cx="792088" cy="52535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465906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Παράδειγμα ηθικού προβλήματος </a:t>
            </a:r>
            <a:r>
              <a:rPr lang="el-GR" sz="3200" b="0" dirty="0" smtClean="0"/>
              <a:t>(1) </a:t>
            </a:r>
            <a:endParaRPr lang="el-GR" sz="3200" b="0" dirty="0"/>
          </a:p>
        </p:txBody>
      </p:sp>
      <p:sp>
        <p:nvSpPr>
          <p:cNvPr id="3" name="Θέση περιεχομένου 2"/>
          <p:cNvSpPr>
            <a:spLocks noGrp="1"/>
          </p:cNvSpPr>
          <p:nvPr>
            <p:ph idx="1"/>
          </p:nvPr>
        </p:nvSpPr>
        <p:spPr/>
        <p:txBody>
          <a:bodyPr/>
          <a:lstStyle/>
          <a:p>
            <a:r>
              <a:rPr lang="el-GR" dirty="0"/>
              <a:t> Ένα παιδί βρίσκεται στο δωμάτιό του, όταν το φωνάζουν για το δείπνο. Το παιδί πηγαίνει στην τραπεζαρία. Όμως, πίσω από την πόρτα ήταν μια καρέκλα και πάνω της ένας δίσκος από 15 ποτήρια. Το παιδί δεν μπορούσε να γνωρίζει ότι όλα αυτά τα αντικείμενα βρίσκονταν πίσω από την πόρτα. Ανοίγει την πόρτα, χτυπάει πάνω στην καρέκλα, παρασύρει το δίσκο και τα ποτήρια πέφτουν με πάταγο στο πάτωμα και σπάνε όλα!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7028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ηθικού προβλήματος </a:t>
            </a:r>
            <a:r>
              <a:rPr lang="el-GR" sz="3200" b="0" dirty="0" smtClean="0"/>
              <a:t>(2) </a:t>
            </a:r>
            <a:endParaRPr lang="el-GR" dirty="0"/>
          </a:p>
        </p:txBody>
      </p:sp>
      <p:sp>
        <p:nvSpPr>
          <p:cNvPr id="3" name="Θέση περιεχομένου 2"/>
          <p:cNvSpPr>
            <a:spLocks noGrp="1"/>
          </p:cNvSpPr>
          <p:nvPr>
            <p:ph idx="1"/>
          </p:nvPr>
        </p:nvSpPr>
        <p:spPr>
          <a:xfrm>
            <a:off x="457200" y="1196752"/>
            <a:ext cx="8229600" cy="2808312"/>
          </a:xfrm>
        </p:spPr>
        <p:txBody>
          <a:bodyPr/>
          <a:lstStyle/>
          <a:p>
            <a:r>
              <a:rPr lang="el-GR" dirty="0"/>
              <a:t>Μια φορά ήταν ένα μικρό αγόρι. Μια μέρα που η μητέρα του έλειπε από το σπίτι, το αγόρι προσπάθησε να πιάσει το βάζο με τη μαρμελάδα που βρισκόταν στο ντουλάπι. Σκαρφάλωσε σε μια καρέκλα και τέντωσε τα χέρια του. Όμως το βάζο βρισκόταν πολύ ψηλά και δεν μπορούσε να το φτάσει. Στην προσπάθειά του να φτάσει το βάζο, ρίχνει ένα ποτήρι στο πάτωμα και το σπάει.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Ορθογώνιο 4"/>
          <p:cNvSpPr/>
          <p:nvPr/>
        </p:nvSpPr>
        <p:spPr>
          <a:xfrm>
            <a:off x="1028408" y="4653136"/>
            <a:ext cx="6608079" cy="830997"/>
          </a:xfrm>
          <a:prstGeom prst="rect">
            <a:avLst/>
          </a:prstGeom>
        </p:spPr>
        <p:txBody>
          <a:bodyPr wrap="square">
            <a:spAutoFit/>
          </a:bodyPr>
          <a:lstStyle/>
          <a:p>
            <a:pPr algn="ctr"/>
            <a:r>
              <a:rPr lang="el-GR" sz="2400" b="1" dirty="0">
                <a:solidFill>
                  <a:srgbClr val="820000"/>
                </a:solidFill>
                <a:latin typeface="Calibri"/>
              </a:rPr>
              <a:t>Ποιο παιδί από τα δύο ήταν πιο άτακτο και για ποιο λόγο;</a:t>
            </a:r>
          </a:p>
        </p:txBody>
      </p:sp>
    </p:spTree>
    <p:extLst>
      <p:ext uri="{BB962C8B-B14F-4D97-AF65-F5344CB8AC3E}">
        <p14:creationId xmlns:p14="http://schemas.microsoft.com/office/powerpoint/2010/main" val="353704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απαντήσεις των παιδιών στα ηθικά διλήμματα</a:t>
            </a:r>
            <a:endParaRPr lang="el-GR" dirty="0"/>
          </a:p>
        </p:txBody>
      </p:sp>
      <p:sp>
        <p:nvSpPr>
          <p:cNvPr id="3" name="Θέση περιεχομένου 2"/>
          <p:cNvSpPr>
            <a:spLocks noGrp="1"/>
          </p:cNvSpPr>
          <p:nvPr>
            <p:ph idx="1"/>
          </p:nvPr>
        </p:nvSpPr>
        <p:spPr>
          <a:xfrm>
            <a:off x="107504" y="1484784"/>
            <a:ext cx="4320480" cy="2448272"/>
          </a:xfrm>
        </p:spPr>
        <p:txBody>
          <a:bodyPr/>
          <a:lstStyle/>
          <a:p>
            <a:pPr marL="0" indent="0">
              <a:buNone/>
            </a:pPr>
            <a:r>
              <a:rPr lang="el-GR" dirty="0"/>
              <a:t>Τα παιδιά προσχολικής ηλικίας κρίνουν περισσότερο αρνητικά το παιδί που έσπασε τα 15 ποτήρια, καθώς η σοβαρότητα του παραπτώματος κρίνεται από το </a:t>
            </a:r>
            <a:r>
              <a:rPr lang="el-GR" b="1" dirty="0">
                <a:solidFill>
                  <a:srgbClr val="820000"/>
                </a:solidFill>
              </a:rPr>
              <a:t>μέγεθος των συνεπειών.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821357"/>
            <a:ext cx="2463587" cy="2124844"/>
          </a:xfrm>
          <a:prstGeom prst="rect">
            <a:avLst/>
          </a:prstGeom>
        </p:spPr>
      </p:pic>
      <p:sp>
        <p:nvSpPr>
          <p:cNvPr id="6" name="Ορθογώνιο 5"/>
          <p:cNvSpPr/>
          <p:nvPr/>
        </p:nvSpPr>
        <p:spPr>
          <a:xfrm>
            <a:off x="4267200" y="4233601"/>
            <a:ext cx="4572000" cy="2308324"/>
          </a:xfrm>
          <a:prstGeom prst="rect">
            <a:avLst/>
          </a:prstGeom>
        </p:spPr>
        <p:txBody>
          <a:bodyPr>
            <a:spAutoFit/>
          </a:bodyPr>
          <a:lstStyle/>
          <a:p>
            <a:r>
              <a:rPr lang="el-GR" sz="2400" dirty="0">
                <a:solidFill>
                  <a:prstClr val="black"/>
                </a:solidFill>
                <a:latin typeface="Calibri"/>
              </a:rPr>
              <a:t>Τα παιδιά μεγαλύτερης ηλικίας κρίνουν περισσότερο αρνητικά το παιδί της δεύτερης ιστορίας, καθώς η σοβαρότητα του παραπτώματος κρίνεται από </a:t>
            </a:r>
            <a:r>
              <a:rPr lang="el-GR" sz="2400" b="1" dirty="0">
                <a:solidFill>
                  <a:srgbClr val="820000"/>
                </a:solidFill>
                <a:latin typeface="Calibri"/>
              </a:rPr>
              <a:t>την πρόθεση του παιδιού.</a:t>
            </a:r>
          </a:p>
        </p:txBody>
      </p:sp>
      <p:sp>
        <p:nvSpPr>
          <p:cNvPr id="7" name="Rectangle 6"/>
          <p:cNvSpPr/>
          <p:nvPr/>
        </p:nvSpPr>
        <p:spPr>
          <a:xfrm rot="5400000">
            <a:off x="6156506" y="265294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justice silhouette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OpenClips</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8567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Άλλο παράδειγμα ηθικού προβλήματος </a:t>
            </a:r>
            <a:endParaRPr lang="el-GR" dirty="0"/>
          </a:p>
        </p:txBody>
      </p:sp>
      <p:sp>
        <p:nvSpPr>
          <p:cNvPr id="3" name="Θέση περιεχομένου 2"/>
          <p:cNvSpPr>
            <a:spLocks noGrp="1"/>
          </p:cNvSpPr>
          <p:nvPr>
            <p:ph idx="1"/>
          </p:nvPr>
        </p:nvSpPr>
        <p:spPr/>
        <p:txBody>
          <a:bodyPr/>
          <a:lstStyle/>
          <a:p>
            <a:r>
              <a:rPr lang="el-GR" dirty="0"/>
              <a:t>Ήταν κάποτε ένα κοριτσάκι πού το έλεγαν Μαρία. Ήθελε να κάνει μια ωραία έκπληξη στη μαμά της, ράβοντας κάτι. Μα καθώς δεν ήξερε να κόβει καλά με το ψαλίδι, έκανε μια </a:t>
            </a:r>
            <a:r>
              <a:rPr lang="el-GR" b="1" dirty="0">
                <a:solidFill>
                  <a:srgbClr val="820000"/>
                </a:solidFill>
              </a:rPr>
              <a:t>μεγάλη τρύπα </a:t>
            </a:r>
            <a:r>
              <a:rPr lang="el-GR" dirty="0"/>
              <a:t>στο φόρεμά της. </a:t>
            </a:r>
          </a:p>
          <a:p>
            <a:r>
              <a:rPr lang="el-GR" dirty="0"/>
              <a:t>Ένα κοριτσάκι πού το έλεγαν Μαργαρίτα έψαξε και βρήκε το ψαλίδι της μαμάς της, όταν αυτή έλειπε. Έπαιξε για λίγο με αυτό, μα καθώς δεν ήξερε να κόψει καλά, έκανε μια </a:t>
            </a:r>
            <a:r>
              <a:rPr lang="el-GR" b="1" dirty="0">
                <a:solidFill>
                  <a:srgbClr val="820000"/>
                </a:solidFill>
              </a:rPr>
              <a:t>μικρή τρύπα </a:t>
            </a:r>
            <a:r>
              <a:rPr lang="el-GR" dirty="0"/>
              <a:t>στο φόρεμά της.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9410448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d6afa083ae22d59460c84b5f84e437452c73e"/>
  <p:tag name="ISPRING_RESOURCE_PATHS_HASH_PRESENTER" val="38bcb8876cf687d5f052e5d6e10f7b0a101c49"/>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TotalTime>
  <Words>3011</Words>
  <Application>Microsoft Office PowerPoint</Application>
  <PresentationFormat>On-screen Show (4:3)</PresentationFormat>
  <Paragraphs>282</Paragraphs>
  <Slides>42</Slides>
  <Notes>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OC_template_updated</vt:lpstr>
      <vt:lpstr>1_OC_template_updated</vt:lpstr>
      <vt:lpstr>Αναπτυξιακή Ψυχολογία (Θ)</vt:lpstr>
      <vt:lpstr>Ορισμοί</vt:lpstr>
      <vt:lpstr>Επισήμανση</vt:lpstr>
      <vt:lpstr>Η μελέτη του Piaget (1 από 2)</vt:lpstr>
      <vt:lpstr>Η μελέτη του Piaget (2 από 2)</vt:lpstr>
      <vt:lpstr>Παράδειγμα ηθικού προβλήματος (1) </vt:lpstr>
      <vt:lpstr>Παράδειγμα ηθικού προβλήματος (2) </vt:lpstr>
      <vt:lpstr>Οι απαντήσεις των παιδιών στα ηθικά διλήμματα</vt:lpstr>
      <vt:lpstr>Άλλο παράδειγμα ηθικού προβλήματος </vt:lpstr>
      <vt:lpstr>Η συνέντευξη του Piaget με κοριτσάκι  7 ετών</vt:lpstr>
      <vt:lpstr>Τα στάδια ανάπτυξης της ηθικότητας σύμφωνα με τον Piaget</vt:lpstr>
      <vt:lpstr>Τα βασικά χαρακτηριστικά των δύο σταδίων του Piaget (1 από 2)</vt:lpstr>
      <vt:lpstr>Τα βασικά χαρακτηριστικά των δύο σταδίων του Piaget (2 από 2)</vt:lpstr>
      <vt:lpstr>Μειονεκτήματα της θεωρίας του Piaget</vt:lpstr>
      <vt:lpstr>Η ανάπτυξη της ηθικότητας  σύμφωνα με τον Κohlberg</vt:lpstr>
      <vt:lpstr>Τα στάδια ανάπτυξης της ηθικότητας σύμφωνα με τον Kohlberg</vt:lpstr>
      <vt:lpstr>Τα υποστάδια ανάπτυξης της ηθικότητας (1 από 3)</vt:lpstr>
      <vt:lpstr>Τα υποστάδια ανάπτυξης της ηθικότητας (2 από 3)</vt:lpstr>
      <vt:lpstr>Τα υποστάδια ανάπτυξης της ηθικότητας (3 από 3)</vt:lpstr>
      <vt:lpstr>Παράδειγμα ηθικού διλήμματος (1 από 2)</vt:lpstr>
      <vt:lpstr>Παράδειγμα ηθικού διλήμματος (2 από 2)</vt:lpstr>
      <vt:lpstr>Απαντήσεις ανάλογα με το επίπεδο ηθικότητας (1 από 6)</vt:lpstr>
      <vt:lpstr>Απαντήσεις ανάλογα με το επίπεδο ηθικότητας (2 από 6)</vt:lpstr>
      <vt:lpstr>Απαντήσεις ανάλογα με το επίπεδο ηθικότητας (3 από 6)</vt:lpstr>
      <vt:lpstr>Απαντήσεις ανάλογα με το επίπεδο ηθικότητας (4 από 6)</vt:lpstr>
      <vt:lpstr>Απαντήσεις ανάλογα με το επίπεδο ηθικότητας (5 από 6)</vt:lpstr>
      <vt:lpstr>Απαντήσεις ανάλογα με το επίπεδο ηθικότητας (6 από 6)</vt:lpstr>
      <vt:lpstr>Τα πλεονεκτήματα της θεωρίας του Kohlberg </vt:lpstr>
      <vt:lpstr>Τα μειονεκτήματα της θεωρίας του Kohlberg </vt:lpstr>
      <vt:lpstr>Προβληματισμοί</vt:lpstr>
      <vt:lpstr>Η ανάπτυξη της ηθικότητας στα κορίτσια σύμφωνα με την Giligan (1937 – σήμερα)</vt:lpstr>
      <vt:lpstr>Η ανάπτυξη της ηθικότητας σε αγόρια και κορίτσια σύμφωνα με την Giligan (1 από 4)</vt:lpstr>
      <vt:lpstr>Η ανάπτυξη της ηθικότητας σε αγόρια και κορίτσια σύμφωνα με την Giligan (2 από 4)</vt:lpstr>
      <vt:lpstr>Η ανάπτυξη της ηθικότητας σε αγόρια και κορίτσια σύμφωνα με την Giligan (3 από 4)</vt:lpstr>
      <vt:lpstr>Η ανάπτυξη της ηθικότητας σε αγόρια και κορίτσια σύμφωνα με την Giligan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45</cp:revision>
  <dcterms:created xsi:type="dcterms:W3CDTF">2013-03-04T13:35:19Z</dcterms:created>
  <dcterms:modified xsi:type="dcterms:W3CDTF">2015-03-02T11:15:02Z</dcterms:modified>
</cp:coreProperties>
</file>