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2"/>
  </p:notesMasterIdLst>
  <p:handoutMasterIdLst>
    <p:handoutMasterId r:id="rId43"/>
  </p:handoutMasterIdLst>
  <p:sldIdLst>
    <p:sldId id="256" r:id="rId3"/>
    <p:sldId id="268" r:id="rId4"/>
    <p:sldId id="269" r:id="rId5"/>
    <p:sldId id="270" r:id="rId6"/>
    <p:sldId id="271" r:id="rId7"/>
    <p:sldId id="272" r:id="rId8"/>
    <p:sldId id="273" r:id="rId9"/>
    <p:sldId id="274" r:id="rId10"/>
    <p:sldId id="275" r:id="rId11"/>
    <p:sldId id="276" r:id="rId12"/>
    <p:sldId id="278" r:id="rId13"/>
    <p:sldId id="279" r:id="rId14"/>
    <p:sldId id="280" r:id="rId15"/>
    <p:sldId id="281" r:id="rId16"/>
    <p:sldId id="282" r:id="rId17"/>
    <p:sldId id="283" r:id="rId18"/>
    <p:sldId id="284" r:id="rId19"/>
    <p:sldId id="286" r:id="rId20"/>
    <p:sldId id="287" r:id="rId21"/>
    <p:sldId id="288" r:id="rId22"/>
    <p:sldId id="290" r:id="rId23"/>
    <p:sldId id="291" r:id="rId24"/>
    <p:sldId id="289" r:id="rId25"/>
    <p:sldId id="292" r:id="rId26"/>
    <p:sldId id="293" r:id="rId27"/>
    <p:sldId id="294" r:id="rId28"/>
    <p:sldId id="295" r:id="rId29"/>
    <p:sldId id="297" r:id="rId30"/>
    <p:sldId id="299" r:id="rId31"/>
    <p:sldId id="300" r:id="rId32"/>
    <p:sldId id="301" r:id="rId33"/>
    <p:sldId id="302" r:id="rId34"/>
    <p:sldId id="257" r:id="rId35"/>
    <p:sldId id="262" r:id="rId36"/>
    <p:sldId id="264" r:id="rId37"/>
    <p:sldId id="303" r:id="rId38"/>
    <p:sldId id="304" r:id="rId39"/>
    <p:sldId id="305" r:id="rId40"/>
    <p:sldId id="306"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3211" autoAdjust="0"/>
  </p:normalViewPr>
  <p:slideViewPr>
    <p:cSldViewPr>
      <p:cViewPr varScale="1">
        <p:scale>
          <a:sx n="109" d="100"/>
          <a:sy n="109" d="100"/>
        </p:scale>
        <p:origin x="-184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14/4/2015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14/4/2015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17</a:t>
            </a:fld>
            <a:endParaRPr lang="el-GR" dirty="0"/>
          </a:p>
        </p:txBody>
      </p:sp>
    </p:spTree>
    <p:extLst>
      <p:ext uri="{BB962C8B-B14F-4D97-AF65-F5344CB8AC3E}">
        <p14:creationId xmlns:p14="http://schemas.microsoft.com/office/powerpoint/2010/main" val="3895573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23</a:t>
            </a:fld>
            <a:endParaRPr lang="el-GR" dirty="0"/>
          </a:p>
        </p:txBody>
      </p:sp>
    </p:spTree>
    <p:extLst>
      <p:ext uri="{BB962C8B-B14F-4D97-AF65-F5344CB8AC3E}">
        <p14:creationId xmlns:p14="http://schemas.microsoft.com/office/powerpoint/2010/main" val="237494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27</a:t>
            </a:fld>
            <a:endParaRPr lang="el-GR" dirty="0"/>
          </a:p>
        </p:txBody>
      </p:sp>
    </p:spTree>
    <p:extLst>
      <p:ext uri="{BB962C8B-B14F-4D97-AF65-F5344CB8AC3E}">
        <p14:creationId xmlns:p14="http://schemas.microsoft.com/office/powerpoint/2010/main" val="222375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31</a:t>
            </a:fld>
            <a:endParaRPr lang="el-GR" dirty="0"/>
          </a:p>
        </p:txBody>
      </p:sp>
    </p:spTree>
    <p:extLst>
      <p:ext uri="{BB962C8B-B14F-4D97-AF65-F5344CB8AC3E}">
        <p14:creationId xmlns:p14="http://schemas.microsoft.com/office/powerpoint/2010/main" val="286626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689405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01475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365726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770068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380771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025835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82830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91122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072574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71814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928487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lhat/188434159/"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nc-nd/2.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pere/523019984/"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sa/2.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deviantart.com/morelikethis/285996041" TargetMode="External"/><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creativecommons.org/licenses/by-sa/3.0/" TargetMode="External"/><Relationship Id="rId4" Type="http://schemas.openxmlformats.org/officeDocument/2006/relationships/hyperlink" Target="http://etory.deviantart.com/art/first-Human-head-sculpt-with-Blender-28599604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NCXynjpFaK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lickr.com/photos/pgordon/8358732255/"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hyperlink" Target="https://www.flickr.com/photos/pgordon/"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creativecommons.org/licenses/by-nc-sa/2.0/" TargetMode="External"/><Relationship Id="rId3" Type="http://schemas.openxmlformats.org/officeDocument/2006/relationships/hyperlink" Target="https://openclipart.org/detail/184735/silhouette4-by-augustoschwartz-184735" TargetMode="External"/><Relationship Id="rId7" Type="http://schemas.openxmlformats.org/officeDocument/2006/relationships/hyperlink" Target="https://www.flickr.com/photos/dukeyearlook/3695260122/"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hyperlink" Target="http://pixabay.com/en/users/Nemo/" TargetMode="External"/><Relationship Id="rId5" Type="http://schemas.openxmlformats.org/officeDocument/2006/relationships/image" Target="../media/image23.png"/><Relationship Id="rId10" Type="http://schemas.openxmlformats.org/officeDocument/2006/relationships/hyperlink" Target="http://pixabay.com/en/angel-trumpet-herald-silhouette-309478/" TargetMode="External"/><Relationship Id="rId4" Type="http://schemas.openxmlformats.org/officeDocument/2006/relationships/hyperlink" Target="https://openclipart.org/user-detail/augustoschwartz" TargetMode="External"/><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hyperlink" Target="https://creativecommons.org/licenses/by-nc-sa/2.0/" TargetMode="External"/><Relationship Id="rId3" Type="http://schemas.openxmlformats.org/officeDocument/2006/relationships/hyperlink" Target="https://openclipart.org/detail/184735/silhouette4-by-augustoschwartz-184735" TargetMode="External"/><Relationship Id="rId7" Type="http://schemas.openxmlformats.org/officeDocument/2006/relationships/hyperlink" Target="https://www.flickr.com/photos/dukeyearlook/3695260122/"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hyperlink" Target="http://pixabay.com/en/users/Nemo/" TargetMode="External"/><Relationship Id="rId5" Type="http://schemas.openxmlformats.org/officeDocument/2006/relationships/image" Target="../media/image25.png"/><Relationship Id="rId10" Type="http://schemas.openxmlformats.org/officeDocument/2006/relationships/hyperlink" Target="http://pixabay.com/en/angel-trumpet-herald-silhouette-309478/" TargetMode="External"/><Relationship Id="rId4" Type="http://schemas.openxmlformats.org/officeDocument/2006/relationships/hyperlink" Target="https://openclipart.org/user-detail/augustoschwartz" TargetMode="External"/><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hyperlink" Target="https://creativecommons.org/licenses/by-nc-sa/2.0/" TargetMode="External"/><Relationship Id="rId3" Type="http://schemas.openxmlformats.org/officeDocument/2006/relationships/hyperlink" Target="https://openclipart.org/detail/184735/silhouette4-by-augustoschwartz-184735" TargetMode="External"/><Relationship Id="rId7" Type="http://schemas.openxmlformats.org/officeDocument/2006/relationships/hyperlink" Target="https://www.flickr.com/photos/dukeyearlook/3695260122/"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hyperlink" Target="http://pixabay.com/en/users/Nemo/" TargetMode="External"/><Relationship Id="rId5" Type="http://schemas.openxmlformats.org/officeDocument/2006/relationships/image" Target="../media/image27.png"/><Relationship Id="rId10" Type="http://schemas.openxmlformats.org/officeDocument/2006/relationships/hyperlink" Target="http://pixabay.com/en/angel-trumpet-herald-silhouette-309478/" TargetMode="External"/><Relationship Id="rId4" Type="http://schemas.openxmlformats.org/officeDocument/2006/relationships/hyperlink" Target="https://openclipart.org/user-detail/augustoschwartz" TargetMode="External"/><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hyperlink" Target="http://psicologiad07.blogspot.gr/2012/06/desenvolvimento-ao-longo-da-infancia-e.ht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KovpyKWuue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penclipart.org/detail/191766/question-guy-by-scout-191766" TargetMode="External"/><Relationship Id="rId7" Type="http://schemas.openxmlformats.org/officeDocument/2006/relationships/hyperlink" Target="http://commons.wikimedia.org/wiki/User:Lobo"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en.wikipedia.org/wiki/Sigmund_Freud#mediaviewer/File:Sigmund_Freud_LIFE.jpg" TargetMode="External"/><Relationship Id="rId5" Type="http://schemas.openxmlformats.org/officeDocument/2006/relationships/image" Target="../media/image7.jpg"/><Relationship Id="rId4" Type="http://schemas.openxmlformats.org/officeDocument/2006/relationships/hyperlink" Target="https://openclipart.org/user-detail/Scout"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creativecommons.org/licenses/by-nd/2.0/" TargetMode="External"/><Relationship Id="rId7" Type="http://schemas.microsoft.com/office/2007/relationships/hdphoto" Target="../media/hdphoto4.wdp"/><Relationship Id="rId2" Type="http://schemas.openxmlformats.org/officeDocument/2006/relationships/hyperlink" Target="https://www.flickr.com/photos/hikingartist/5727266228/"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pixabay.com/en/users/OpenClips/" TargetMode="External"/><Relationship Id="rId4" Type="http://schemas.openxmlformats.org/officeDocument/2006/relationships/hyperlink" Target="http://pixabay.com/en/male-man-punk-alcoholic-people-152919/"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inspiringscience.net/2012/11/16/before-they-were-famous-scientist-edition/" TargetMode="External"/><Relationship Id="rId7" Type="http://schemas.openxmlformats.org/officeDocument/2006/relationships/hyperlink" Target="http://commons.wikimedia.org/wiki/User:Lobo"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en.wikipedia.org/wiki/Sigmund_Freud#mediaviewer/File:Sigmund_Freud_LIFE.jpg" TargetMode="External"/><Relationship Id="rId11" Type="http://schemas.openxmlformats.org/officeDocument/2006/relationships/hyperlink" Target="http://creativecommons.org/licenses/by/2.0/" TargetMode="External"/><Relationship Id="rId5" Type="http://schemas.openxmlformats.org/officeDocument/2006/relationships/image" Target="../media/image7.jpg"/><Relationship Id="rId10" Type="http://schemas.openxmlformats.org/officeDocument/2006/relationships/hyperlink" Target="http://commons.wikimedia.org/wiki/User:File_Upload_Bot_(Magnus_Manske)" TargetMode="External"/><Relationship Id="rId4" Type="http://schemas.openxmlformats.org/officeDocument/2006/relationships/hyperlink" Target="http://creativecommons.org/licenses/by-nc-nd/3.0/" TargetMode="External"/><Relationship Id="rId9" Type="http://schemas.openxmlformats.org/officeDocument/2006/relationships/hyperlink" Target="http://es.wikipedia.org/wiki/Sigmund_Freud#mediaviewer/File:Sigmund_Freud_Anciano.jp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commons.wikimedia.org/wiki/File:Adler-child.jpg" TargetMode="External"/><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hyperlink" Target="http://commons.wikimedia.org/w/index.php?title=User:Hiro-adler&amp;action=edit&amp;redlink=1"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creativecommons.org/licenses/by/2.0/" TargetMode="External"/><Relationship Id="rId3" Type="http://schemas.openxmlformats.org/officeDocument/2006/relationships/hyperlink" Target="http://it.wikipedia.org/wiki/Alfred_Adler#mediaviewer/File:Alfred_Adler.jpg" TargetMode="External"/><Relationship Id="rId7" Type="http://schemas.openxmlformats.org/officeDocument/2006/relationships/hyperlink" Target="http://commons.wikimedia.org/wiki/User:File_Upload_Bot_(Magnus_Manske)" TargetMode="External"/><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hyperlink" Target="http://es.wikipedia.org/wiki/Sigmund_Freud#mediaviewer/File:Sigmund_Freud_Anciano.jpg" TargetMode="External"/><Relationship Id="rId5" Type="http://schemas.openxmlformats.org/officeDocument/2006/relationships/image" Target="../media/image8.jpg"/><Relationship Id="rId4" Type="http://schemas.openxmlformats.org/officeDocument/2006/relationships/hyperlink" Target="http://commons.wikimedia.org/wiki/User:Obersachs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loc.gov/exhibits/freud/freud01.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Vienna_General_Hospital#mediaviewer/File:AAKH-1784.jpg"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commons.wikimedia.org/wiki/User:Panoramafotos.ne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Martha_Bernays#mediaviewer/File:Martha_Bernays.jpg" TargetMode="External"/><Relationship Id="rId7" Type="http://schemas.openxmlformats.org/officeDocument/2006/relationships/hyperlink" Target="http://commons.wikimedia.org/wiki/User:BotMultichill"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en.wikipedia.org/wiki/Anna_Freud#mediaviewer/File:Sigmund_en_Anna.jpg" TargetMode="External"/><Relationship Id="rId5" Type="http://schemas.openxmlformats.org/officeDocument/2006/relationships/image" Target="../media/image12.jpeg"/><Relationship Id="rId4" Type="http://schemas.openxmlformats.org/officeDocument/2006/relationships/hyperlink" Target="http://commons.wikimedia.org/wiki/User:Filip_e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Sigmund_Freud#mediaviewer/File:Freud_Museum_London_2.jpg" TargetMode="External"/><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Rup1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forum-religions.com/t10212-les-grands-bienfaits-de-l-abstinence"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Εισαγωγή στην Ψυχολογία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a:bodyPr>
          <a:lstStyle/>
          <a:p>
            <a:pPr>
              <a:spcBef>
                <a:spcPts val="0"/>
              </a:spcBef>
              <a:spcAft>
                <a:spcPts val="1200"/>
              </a:spcAft>
            </a:pPr>
            <a:r>
              <a:rPr lang="el-GR" sz="2800" b="1" dirty="0" smtClean="0"/>
              <a:t>Ενότητα 2</a:t>
            </a:r>
            <a:r>
              <a:rPr lang="el-GR" sz="2800" dirty="0" smtClean="0"/>
              <a:t>:</a:t>
            </a:r>
            <a:r>
              <a:rPr lang="en-US" sz="2800" dirty="0" smtClean="0"/>
              <a:t> </a:t>
            </a:r>
            <a:r>
              <a:rPr lang="el-GR" sz="2800" dirty="0" smtClean="0"/>
              <a:t>Θεωρητικές προσεγγίσεις της ψυχολογίας (1. Η ψυχαναλυτική Προσέγγιση)</a:t>
            </a:r>
            <a:endParaRPr lang="el-GR" sz="2800" dirty="0"/>
          </a:p>
          <a:p>
            <a:pPr>
              <a:spcBef>
                <a:spcPts val="0"/>
              </a:spcBef>
            </a:pPr>
            <a:r>
              <a:rPr lang="el-GR" sz="2400" dirty="0" smtClean="0"/>
              <a:t>Δρ</a:t>
            </a:r>
            <a:r>
              <a:rPr lang="el-GR" sz="2400" dirty="0"/>
              <a:t>. Κατερίνα Μανιαδάκη, </a:t>
            </a:r>
            <a:r>
              <a:rPr lang="el-GR" sz="2400" dirty="0" smtClean="0"/>
              <a:t>Ψυχολόγος</a:t>
            </a:r>
          </a:p>
          <a:p>
            <a:pPr>
              <a:spcBef>
                <a:spcPts val="0"/>
              </a:spcBef>
            </a:pPr>
            <a:r>
              <a:rPr lang="el-GR" sz="2400" dirty="0" smtClean="0"/>
              <a:t>Τμήμα Κοινωνικής Εργασίας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 ρόλος της σεξουαλικότητας στη θεωρία του </a:t>
            </a:r>
            <a:r>
              <a:rPr lang="en-US" dirty="0" smtClean="0"/>
              <a:t>F</a:t>
            </a:r>
            <a:r>
              <a:rPr lang="el-GR" dirty="0" smtClean="0"/>
              <a:t>reud</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1196752"/>
            <a:ext cx="3618309" cy="4824413"/>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6" name="Rectangle 6"/>
          <p:cNvSpPr/>
          <p:nvPr/>
        </p:nvSpPr>
        <p:spPr>
          <a:xfrm>
            <a:off x="3203848" y="6065989"/>
            <a:ext cx="304999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altLang="ja-JP" sz="1200" dirty="0">
                <a:latin typeface="+mn-lt"/>
                <a:hlinkClick r:id="rId3"/>
              </a:rPr>
              <a:t>What's on a man's mind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ja-JP" altLang="en-US" sz="1200" dirty="0">
                <a:solidFill>
                  <a:schemeClr val="tx1">
                    <a:lumMod val="65000"/>
                    <a:lumOff val="35000"/>
                  </a:schemeClr>
                </a:solidFill>
                <a:latin typeface="+mn-lt"/>
                <a:hlinkClick r:id="rId3"/>
              </a:rPr>
              <a:t>小帽</a:t>
            </a:r>
            <a:r>
              <a:rPr lang="en-US" altLang="ja-JP" sz="1200" dirty="0">
                <a:solidFill>
                  <a:schemeClr val="tx1">
                    <a:lumMod val="65000"/>
                    <a:lumOff val="35000"/>
                  </a:schemeClr>
                </a:solidFill>
                <a:latin typeface="+mn-lt"/>
                <a:hlinkClick r:id="rId3"/>
              </a:rPr>
              <a:t>(</a:t>
            </a:r>
            <a:r>
              <a:rPr lang="en-US" sz="1200" dirty="0">
                <a:solidFill>
                  <a:schemeClr val="tx1">
                    <a:lumMod val="65000"/>
                    <a:lumOff val="35000"/>
                  </a:schemeClr>
                </a:solidFill>
                <a:latin typeface="+mn-lt"/>
                <a:hlinkClick r:id="rId3"/>
              </a:rPr>
              <a:t>Hat) </a:t>
            </a:r>
            <a:r>
              <a:rPr lang="el-GR" sz="1200" dirty="0" smtClean="0">
                <a:solidFill>
                  <a:schemeClr val="tx1">
                    <a:lumMod val="65000"/>
                    <a:lumOff val="35000"/>
                  </a:schemeClr>
                </a:solidFill>
                <a:latin typeface="+mn-lt"/>
                <a:hlinkClick r:id="rId3"/>
              </a:rPr>
              <a:t> </a:t>
            </a:r>
            <a:r>
              <a:rPr lang="el-GR" sz="1200" dirty="0" smtClean="0">
                <a:solidFill>
                  <a:schemeClr val="tx1">
                    <a:lumMod val="65000"/>
                    <a:lumOff val="35000"/>
                  </a:schemeClr>
                </a:solidFill>
                <a:latin typeface="+mn-lt"/>
              </a:rPr>
              <a:t>διαθέσιμο με άδεια </a:t>
            </a:r>
            <a:r>
              <a:rPr lang="en-US" sz="1200" dirty="0">
                <a:solidFill>
                  <a:schemeClr val="tx1">
                    <a:lumMod val="65000"/>
                    <a:lumOff val="35000"/>
                  </a:schemeClr>
                </a:solidFill>
                <a:latin typeface="+mn-lt"/>
                <a:hlinkClick r:id="rId4"/>
              </a:rPr>
              <a:t>CC BY-NC-ND 2.0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3514225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χαρακτηριστικά της ψυχικής συσκευής</a:t>
            </a:r>
            <a:endParaRPr lang="el-GR" dirty="0"/>
          </a:p>
        </p:txBody>
      </p:sp>
      <p:sp>
        <p:nvSpPr>
          <p:cNvPr id="3" name="Θέση περιεχομένου 2"/>
          <p:cNvSpPr>
            <a:spLocks noGrp="1"/>
          </p:cNvSpPr>
          <p:nvPr>
            <p:ph idx="1"/>
          </p:nvPr>
        </p:nvSpPr>
        <p:spPr/>
        <p:txBody>
          <a:bodyPr/>
          <a:lstStyle/>
          <a:p>
            <a:pPr marL="0" indent="0">
              <a:buNone/>
            </a:pPr>
            <a:r>
              <a:rPr lang="el-GR" dirty="0"/>
              <a:t>Η «ψυχική συσκευή» αντιστοιχεί με τον εσωτερικό ψυχικό κόσμο του ανθρώπου. Κύρια χαρακτηριστικά της είναι</a:t>
            </a:r>
            <a:r>
              <a:rPr lang="el-GR" dirty="0" smtClean="0"/>
              <a:t>:</a:t>
            </a:r>
            <a:endParaRPr lang="el-GR" dirty="0"/>
          </a:p>
          <a:p>
            <a:pPr>
              <a:spcBef>
                <a:spcPts val="1800"/>
              </a:spcBef>
            </a:pPr>
            <a:r>
              <a:rPr lang="el-GR" b="1" dirty="0">
                <a:solidFill>
                  <a:srgbClr val="820000"/>
                </a:solidFill>
              </a:rPr>
              <a:t>To ένστικτο της ζωής (libido)</a:t>
            </a:r>
          </a:p>
          <a:p>
            <a:pPr lvl="1">
              <a:spcBef>
                <a:spcPts val="1200"/>
              </a:spcBef>
            </a:pPr>
            <a:r>
              <a:rPr lang="el-GR" dirty="0"/>
              <a:t>Πρόκειται για την ψυχική ενέργεια προς την ηδονή (με την ευρύτερη έννοια), την πηγή για ενεργοποίηση και δημιουργία</a:t>
            </a:r>
            <a:r>
              <a:rPr lang="el-GR" dirty="0" smtClean="0"/>
              <a:t>.</a:t>
            </a:r>
            <a:endParaRPr lang="el-GR" dirty="0"/>
          </a:p>
          <a:p>
            <a:r>
              <a:rPr lang="el-GR" b="1" dirty="0">
                <a:solidFill>
                  <a:srgbClr val="820000"/>
                </a:solidFill>
              </a:rPr>
              <a:t>Tο ένστικτο του θανάτου</a:t>
            </a:r>
          </a:p>
          <a:p>
            <a:pPr lvl="1">
              <a:spcBef>
                <a:spcPts val="1200"/>
              </a:spcBef>
            </a:pPr>
            <a:r>
              <a:rPr lang="el-GR" dirty="0"/>
              <a:t>Πρόκειται για την αντίθετη δύναμη, η οποία γεννά αυτοκαταστροφικές παρορμήσεις, σκληρότητα και επιθετικότητα.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144922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δομή της ψυχικής συσκευής </a:t>
            </a:r>
            <a:r>
              <a:rPr lang="el-GR" sz="3200" b="0" dirty="0" smtClean="0"/>
              <a:t>(1 από </a:t>
            </a:r>
            <a:r>
              <a:rPr lang="en-US" sz="3200" b="0" dirty="0" smtClean="0"/>
              <a:t>5</a:t>
            </a:r>
            <a:r>
              <a:rPr lang="el-GR" sz="3200" b="0" dirty="0" smtClean="0"/>
              <a:t>)</a:t>
            </a:r>
            <a:endParaRPr lang="el-GR" sz="3200" b="0" dirty="0"/>
          </a:p>
        </p:txBody>
      </p:sp>
      <p:sp>
        <p:nvSpPr>
          <p:cNvPr id="3" name="Θέση περιεχομένου 2"/>
          <p:cNvSpPr>
            <a:spLocks noGrp="1"/>
          </p:cNvSpPr>
          <p:nvPr>
            <p:ph idx="1"/>
          </p:nvPr>
        </p:nvSpPr>
        <p:spPr>
          <a:xfrm>
            <a:off x="395536" y="1315790"/>
            <a:ext cx="4690864" cy="5040560"/>
          </a:xfrm>
        </p:spPr>
        <p:txBody>
          <a:bodyPr/>
          <a:lstStyle/>
          <a:p>
            <a:pPr>
              <a:spcBef>
                <a:spcPts val="1800"/>
              </a:spcBef>
            </a:pPr>
            <a:r>
              <a:rPr lang="el-GR" dirty="0"/>
              <a:t>Η ψυχική συσκευή αποτελείται από τρία συστήματα</a:t>
            </a:r>
            <a:r>
              <a:rPr lang="el-GR" dirty="0" smtClean="0"/>
              <a:t>.</a:t>
            </a:r>
            <a:endParaRPr lang="el-GR" dirty="0"/>
          </a:p>
          <a:p>
            <a:pPr>
              <a:spcBef>
                <a:spcPts val="1800"/>
              </a:spcBef>
            </a:pPr>
            <a:r>
              <a:rPr lang="el-GR" dirty="0"/>
              <a:t>Το καθένα έχει τις δικές του λειτουργίες</a:t>
            </a:r>
            <a:r>
              <a:rPr lang="el-GR" dirty="0" smtClean="0"/>
              <a:t>.</a:t>
            </a:r>
            <a:endParaRPr lang="el-GR" dirty="0"/>
          </a:p>
          <a:p>
            <a:pPr>
              <a:spcBef>
                <a:spcPts val="1800"/>
              </a:spcBef>
            </a:pPr>
            <a:r>
              <a:rPr lang="el-GR" dirty="0"/>
              <a:t>Ωστόσο βρίσκονται σε διαρκή αλληλεπίδραση, προκειμένου να καθορίσουν την ανθρώπινη συμπεριφορά.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315790"/>
            <a:ext cx="3592143" cy="378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458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δομή της ψυχικής συσκευής </a:t>
            </a:r>
            <a:r>
              <a:rPr lang="el-GR" sz="3200" b="0" dirty="0" smtClean="0"/>
              <a:t>(2 </a:t>
            </a:r>
            <a:r>
              <a:rPr lang="el-GR" sz="3200" b="0" dirty="0"/>
              <a:t>από </a:t>
            </a:r>
            <a:r>
              <a:rPr lang="en-US" sz="3200" b="0" dirty="0" smtClean="0"/>
              <a:t>5</a:t>
            </a:r>
            <a:r>
              <a:rPr lang="el-GR" sz="3200" b="0" dirty="0" smtClean="0"/>
              <a:t>)</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025352"/>
            <a:ext cx="8269652" cy="5375274"/>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6" name="Rectangle 6"/>
          <p:cNvSpPr/>
          <p:nvPr/>
        </p:nvSpPr>
        <p:spPr>
          <a:xfrm>
            <a:off x="1777642" y="6411355"/>
            <a:ext cx="5400600" cy="276999"/>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altLang="ja-JP" sz="1200" dirty="0">
                <a:latin typeface="+mn-lt"/>
                <a:hlinkClick r:id="rId3"/>
              </a:rPr>
              <a:t>Iceberg: Photoshop power</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altLang="ja-JP" sz="1200" dirty="0">
                <a:solidFill>
                  <a:schemeClr val="tx1">
                    <a:lumMod val="65000"/>
                    <a:lumOff val="35000"/>
                  </a:schemeClr>
                </a:solidFill>
                <a:latin typeface="+mn-lt"/>
                <a:hlinkClick r:id="rId3"/>
              </a:rPr>
              <a:t>pere</a:t>
            </a:r>
            <a:r>
              <a:rPr lang="en-US" altLang="ja-JP" sz="1200" dirty="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 </a:t>
            </a:r>
            <a:r>
              <a:rPr lang="en-US" sz="1200" dirty="0">
                <a:solidFill>
                  <a:schemeClr val="tx1">
                    <a:lumMod val="65000"/>
                    <a:lumOff val="35000"/>
                  </a:schemeClr>
                </a:solidFill>
                <a:latin typeface="+mn-lt"/>
                <a:hlinkClick r:id="rId4"/>
              </a:rPr>
              <a:t>CC BY-NC-SA 2.0</a:t>
            </a:r>
            <a:endParaRPr lang="en-US" sz="1200" dirty="0">
              <a:solidFill>
                <a:schemeClr val="tx1">
                  <a:lumMod val="65000"/>
                  <a:lumOff val="35000"/>
                </a:schemeClr>
              </a:solidFill>
              <a:latin typeface="+mn-lt"/>
            </a:endParaRPr>
          </a:p>
        </p:txBody>
      </p:sp>
      <p:sp>
        <p:nvSpPr>
          <p:cNvPr id="7" name="Rectangle 11"/>
          <p:cNvSpPr>
            <a:spLocks noChangeArrowheads="1"/>
          </p:cNvSpPr>
          <p:nvPr/>
        </p:nvSpPr>
        <p:spPr bwMode="auto">
          <a:xfrm>
            <a:off x="2627784" y="1790056"/>
            <a:ext cx="1008112" cy="288032"/>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l-GR" altLang="en-US" sz="1600" b="1" dirty="0">
              <a:solidFill>
                <a:schemeClr val="tx2"/>
              </a:solidFill>
            </a:endParaRPr>
          </a:p>
          <a:p>
            <a:pPr algn="ctr"/>
            <a:r>
              <a:rPr lang="el-GR" altLang="en-US" sz="2000" b="1" dirty="0">
                <a:solidFill>
                  <a:srgbClr val="004A82"/>
                </a:solidFill>
                <a:latin typeface="+mn-lt"/>
              </a:rPr>
              <a:t>Εγώ</a:t>
            </a:r>
          </a:p>
          <a:p>
            <a:pPr algn="ctr"/>
            <a:endParaRPr lang="el-GR" altLang="en-US" sz="1600" b="1" dirty="0">
              <a:solidFill>
                <a:schemeClr val="tx2"/>
              </a:solidFill>
            </a:endParaRPr>
          </a:p>
        </p:txBody>
      </p:sp>
      <p:sp>
        <p:nvSpPr>
          <p:cNvPr id="8" name="Rectangle 11"/>
          <p:cNvSpPr>
            <a:spLocks noChangeArrowheads="1"/>
          </p:cNvSpPr>
          <p:nvPr/>
        </p:nvSpPr>
        <p:spPr bwMode="auto">
          <a:xfrm>
            <a:off x="2843808" y="4293096"/>
            <a:ext cx="1008112" cy="288032"/>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l-GR" altLang="en-US" sz="1600" b="1" dirty="0">
              <a:solidFill>
                <a:schemeClr val="tx2"/>
              </a:solidFill>
            </a:endParaRPr>
          </a:p>
          <a:p>
            <a:pPr algn="ctr"/>
            <a:r>
              <a:rPr lang="el-GR" altLang="en-US" sz="2000" b="1" dirty="0" smtClean="0">
                <a:solidFill>
                  <a:srgbClr val="004A82"/>
                </a:solidFill>
                <a:latin typeface="+mn-lt"/>
              </a:rPr>
              <a:t>Εκείνο</a:t>
            </a:r>
            <a:endParaRPr lang="el-GR" altLang="en-US" sz="2000" b="1" dirty="0">
              <a:solidFill>
                <a:srgbClr val="004A82"/>
              </a:solidFill>
              <a:latin typeface="+mn-lt"/>
            </a:endParaRPr>
          </a:p>
          <a:p>
            <a:pPr algn="ctr"/>
            <a:endParaRPr lang="el-GR" altLang="en-US" sz="1600" b="1" dirty="0">
              <a:solidFill>
                <a:schemeClr val="tx2"/>
              </a:solidFill>
            </a:endParaRPr>
          </a:p>
        </p:txBody>
      </p:sp>
      <p:sp>
        <p:nvSpPr>
          <p:cNvPr id="9" name="Rectangle 11"/>
          <p:cNvSpPr>
            <a:spLocks noChangeArrowheads="1"/>
          </p:cNvSpPr>
          <p:nvPr/>
        </p:nvSpPr>
        <p:spPr bwMode="auto">
          <a:xfrm>
            <a:off x="4078288" y="3402819"/>
            <a:ext cx="1008112" cy="288032"/>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l-GR" altLang="en-US" sz="1600" b="1" dirty="0">
              <a:solidFill>
                <a:schemeClr val="tx2"/>
              </a:solidFill>
            </a:endParaRPr>
          </a:p>
          <a:p>
            <a:pPr algn="ctr"/>
            <a:r>
              <a:rPr lang="el-GR" altLang="en-US" sz="2000" b="1" dirty="0" smtClean="0">
                <a:solidFill>
                  <a:srgbClr val="004A82"/>
                </a:solidFill>
                <a:latin typeface="+mn-lt"/>
              </a:rPr>
              <a:t>Υπερεγώ</a:t>
            </a:r>
            <a:endParaRPr lang="el-GR" altLang="en-US" sz="2000" b="1" dirty="0">
              <a:solidFill>
                <a:srgbClr val="004A82"/>
              </a:solidFill>
              <a:latin typeface="+mn-lt"/>
            </a:endParaRPr>
          </a:p>
          <a:p>
            <a:pPr algn="ctr"/>
            <a:endParaRPr lang="el-GR" altLang="en-US" sz="1600" b="1" dirty="0">
              <a:solidFill>
                <a:schemeClr val="tx2"/>
              </a:solidFill>
            </a:endParaRPr>
          </a:p>
        </p:txBody>
      </p:sp>
      <p:cxnSp>
        <p:nvCxnSpPr>
          <p:cNvPr id="10" name="18 - Ευθύγραμμο βέλος σύνδεσης"/>
          <p:cNvCxnSpPr/>
          <p:nvPr/>
        </p:nvCxnSpPr>
        <p:spPr>
          <a:xfrm flipH="1" flipV="1">
            <a:off x="4005018" y="1602994"/>
            <a:ext cx="1236278" cy="611091"/>
          </a:xfrm>
          <a:prstGeom prst="straightConnector1">
            <a:avLst/>
          </a:prstGeom>
          <a:ln w="412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24 - TextBox"/>
          <p:cNvSpPr txBox="1">
            <a:spLocks noChangeArrowheads="1"/>
          </p:cNvSpPr>
          <p:nvPr/>
        </p:nvSpPr>
        <p:spPr bwMode="auto">
          <a:xfrm rot="1776624">
            <a:off x="4056872" y="1169742"/>
            <a:ext cx="1548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000" b="1" dirty="0">
                <a:solidFill>
                  <a:schemeClr val="bg1"/>
                </a:solidFill>
                <a:latin typeface="+mn-lt"/>
              </a:rPr>
              <a:t>Σκέψεις, αντιλήψεις</a:t>
            </a:r>
          </a:p>
        </p:txBody>
      </p:sp>
      <p:sp>
        <p:nvSpPr>
          <p:cNvPr id="12" name="AutoShape 4"/>
          <p:cNvSpPr>
            <a:spLocks noChangeArrowheads="1"/>
          </p:cNvSpPr>
          <p:nvPr/>
        </p:nvSpPr>
        <p:spPr bwMode="auto">
          <a:xfrm>
            <a:off x="5508104" y="1111861"/>
            <a:ext cx="3178696" cy="159705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el-GR" sz="2000" b="1" dirty="0">
                <a:solidFill>
                  <a:schemeClr val="tx2"/>
                </a:solidFill>
              </a:rPr>
              <a:t>Το συνειδητό</a:t>
            </a:r>
          </a:p>
          <a:p>
            <a:pPr algn="ctr">
              <a:defRPr/>
            </a:pPr>
            <a:r>
              <a:rPr lang="el-GR" sz="2000" dirty="0"/>
              <a:t>Η μικρή ποσότητα νοητικής λειτουργίας για την οποία έχουμε επίγνωση.</a:t>
            </a:r>
            <a:endParaRPr lang="en-US" sz="2000" dirty="0"/>
          </a:p>
        </p:txBody>
      </p:sp>
      <p:cxnSp>
        <p:nvCxnSpPr>
          <p:cNvPr id="14" name="18 - Ευθύγραμμο βέλος σύνδεσης"/>
          <p:cNvCxnSpPr/>
          <p:nvPr/>
        </p:nvCxnSpPr>
        <p:spPr>
          <a:xfrm flipH="1" flipV="1">
            <a:off x="4211960" y="2272998"/>
            <a:ext cx="1187083" cy="974170"/>
          </a:xfrm>
          <a:prstGeom prst="straightConnector1">
            <a:avLst/>
          </a:prstGeom>
          <a:ln w="412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24 - TextBox"/>
          <p:cNvSpPr txBox="1">
            <a:spLocks noChangeArrowheads="1"/>
          </p:cNvSpPr>
          <p:nvPr/>
        </p:nvSpPr>
        <p:spPr bwMode="auto">
          <a:xfrm rot="2219164">
            <a:off x="4390188" y="2248068"/>
            <a:ext cx="1548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000" b="1" dirty="0">
                <a:solidFill>
                  <a:schemeClr val="bg1"/>
                </a:solidFill>
                <a:latin typeface="+mn-lt"/>
              </a:rPr>
              <a:t>Αναμνήσεις, γνώσεις</a:t>
            </a:r>
          </a:p>
        </p:txBody>
      </p:sp>
      <p:sp>
        <p:nvSpPr>
          <p:cNvPr id="18" name="AutoShape 4"/>
          <p:cNvSpPr>
            <a:spLocks noChangeArrowheads="1"/>
          </p:cNvSpPr>
          <p:nvPr/>
        </p:nvSpPr>
        <p:spPr bwMode="auto">
          <a:xfrm>
            <a:off x="5530376" y="2984069"/>
            <a:ext cx="3178696" cy="159705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el-GR" sz="2000" b="1" dirty="0">
                <a:solidFill>
                  <a:schemeClr val="tx2"/>
                </a:solidFill>
              </a:rPr>
              <a:t>Το υποσυνείδητο</a:t>
            </a:r>
          </a:p>
          <a:p>
            <a:pPr algn="ctr">
              <a:defRPr/>
            </a:pPr>
            <a:r>
              <a:rPr lang="el-GR" sz="2000" dirty="0">
                <a:solidFill>
                  <a:schemeClr val="tx1"/>
                </a:solidFill>
              </a:rPr>
              <a:t>Πράγματα τα οποία θα μπορούσαν να είναι συνειδητά αν θέλαμε.</a:t>
            </a:r>
          </a:p>
        </p:txBody>
      </p:sp>
      <p:sp>
        <p:nvSpPr>
          <p:cNvPr id="19" name="AutoShape 4"/>
          <p:cNvSpPr>
            <a:spLocks noChangeArrowheads="1"/>
          </p:cNvSpPr>
          <p:nvPr/>
        </p:nvSpPr>
        <p:spPr bwMode="auto">
          <a:xfrm>
            <a:off x="5399043" y="4667638"/>
            <a:ext cx="3287757" cy="1659256"/>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el-GR" sz="2000" b="1" dirty="0">
                <a:solidFill>
                  <a:schemeClr val="tx2"/>
                </a:solidFill>
              </a:rPr>
              <a:t>Το ασυνείδητο</a:t>
            </a:r>
          </a:p>
          <a:p>
            <a:pPr algn="ctr">
              <a:defRPr/>
            </a:pPr>
            <a:r>
              <a:rPr lang="el-GR" sz="2000" dirty="0">
                <a:solidFill>
                  <a:schemeClr val="tx1"/>
                </a:solidFill>
              </a:rPr>
              <a:t>Πράγματα τα οποία δεν συνειδητοποιούμε και δεν έχουμε επίγνωση ότι υπάρχουν.</a:t>
            </a:r>
          </a:p>
          <a:p>
            <a:pPr algn="ctr">
              <a:defRPr/>
            </a:pPr>
            <a:r>
              <a:rPr lang="el-GR" sz="2000" dirty="0" smtClean="0">
                <a:solidFill>
                  <a:schemeClr val="tx1"/>
                </a:solidFill>
              </a:rPr>
              <a:t>.</a:t>
            </a:r>
            <a:endParaRPr lang="el-GR" sz="2000" dirty="0">
              <a:solidFill>
                <a:schemeClr val="tx1"/>
              </a:solidFill>
            </a:endParaRPr>
          </a:p>
        </p:txBody>
      </p:sp>
      <p:cxnSp>
        <p:nvCxnSpPr>
          <p:cNvPr id="20" name="18 - Ευθύγραμμο βέλος σύνδεσης"/>
          <p:cNvCxnSpPr/>
          <p:nvPr/>
        </p:nvCxnSpPr>
        <p:spPr>
          <a:xfrm flipH="1">
            <a:off x="4078288" y="5497266"/>
            <a:ext cx="1429816" cy="0"/>
          </a:xfrm>
          <a:prstGeom prst="straightConnector1">
            <a:avLst/>
          </a:prstGeom>
          <a:ln w="412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24 - TextBox"/>
          <p:cNvSpPr txBox="1">
            <a:spLocks noChangeArrowheads="1"/>
          </p:cNvSpPr>
          <p:nvPr/>
        </p:nvSpPr>
        <p:spPr bwMode="auto">
          <a:xfrm>
            <a:off x="638826" y="4879585"/>
            <a:ext cx="409983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2000" b="1" dirty="0" smtClean="0">
                <a:solidFill>
                  <a:schemeClr val="bg1"/>
                </a:solidFill>
                <a:latin typeface="+mn-lt"/>
              </a:rPr>
              <a:t>φόβοι, ανεπίτρεπτες  επιθυμίες, βίαια ένστικτα, παράλογες </a:t>
            </a:r>
            <a:r>
              <a:rPr lang="el-GR" altLang="el-GR" sz="2000" b="1" dirty="0">
                <a:solidFill>
                  <a:schemeClr val="bg1"/>
                </a:solidFill>
                <a:latin typeface="+mn-lt"/>
              </a:rPr>
              <a:t>επιθυμίες, </a:t>
            </a:r>
            <a:r>
              <a:rPr lang="el-GR" altLang="el-GR" sz="2000" b="1" dirty="0" smtClean="0">
                <a:solidFill>
                  <a:schemeClr val="bg1"/>
                </a:solidFill>
                <a:latin typeface="+mn-lt"/>
              </a:rPr>
              <a:t> εγωιστικές </a:t>
            </a:r>
            <a:r>
              <a:rPr lang="el-GR" altLang="el-GR" sz="2000" b="1" dirty="0">
                <a:solidFill>
                  <a:schemeClr val="bg1"/>
                </a:solidFill>
                <a:latin typeface="+mn-lt"/>
              </a:rPr>
              <a:t>ανάγκες, </a:t>
            </a:r>
            <a:r>
              <a:rPr lang="el-GR" altLang="el-GR" sz="2000" b="1" dirty="0" smtClean="0">
                <a:solidFill>
                  <a:schemeClr val="bg1"/>
                </a:solidFill>
                <a:latin typeface="+mn-lt"/>
              </a:rPr>
              <a:t>τραυματικές </a:t>
            </a:r>
            <a:r>
              <a:rPr lang="el-GR" altLang="el-GR" sz="2000" b="1" dirty="0">
                <a:solidFill>
                  <a:schemeClr val="bg1"/>
                </a:solidFill>
                <a:latin typeface="+mn-lt"/>
              </a:rPr>
              <a:t>εμπειρίες</a:t>
            </a:r>
          </a:p>
        </p:txBody>
      </p:sp>
    </p:spTree>
    <p:extLst>
      <p:ext uri="{BB962C8B-B14F-4D97-AF65-F5344CB8AC3E}">
        <p14:creationId xmlns:p14="http://schemas.microsoft.com/office/powerpoint/2010/main" val="147903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par>
                                <p:cTn id="25" presetID="25"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42" dur="1000" fill="hold"/>
                                        <p:tgtEl>
                                          <p:spTgt spid="17"/>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7"/>
                                        </p:tgtEl>
                                      </p:cBhvr>
                                    </p:animEffect>
                                  </p:childTnLst>
                                </p:cTn>
                              </p:par>
                              <p:par>
                                <p:cTn id="47" presetID="25"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2" dur="1000" fill="hold"/>
                                        <p:tgtEl>
                                          <p:spTgt spid="20"/>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64" dur="1000" fill="hold"/>
                                        <p:tgtEl>
                                          <p:spTgt spid="23"/>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δομή της ψυχικής συσκευής </a:t>
            </a:r>
            <a:r>
              <a:rPr lang="el-GR" sz="3200" b="0" dirty="0" smtClean="0"/>
              <a:t>(3 από </a:t>
            </a:r>
            <a:r>
              <a:rPr lang="en-US" sz="3200" b="0" dirty="0" smtClean="0"/>
              <a:t>5</a:t>
            </a:r>
            <a:r>
              <a:rPr lang="el-GR" sz="3200" b="0" dirty="0" smtClean="0"/>
              <a:t>)</a:t>
            </a:r>
            <a:endParaRPr lang="el-GR" sz="3200" b="0" dirty="0"/>
          </a:p>
        </p:txBody>
      </p:sp>
      <p:sp>
        <p:nvSpPr>
          <p:cNvPr id="3" name="Θέση περιεχομένου 2"/>
          <p:cNvSpPr>
            <a:spLocks noGrp="1"/>
          </p:cNvSpPr>
          <p:nvPr>
            <p:ph idx="1"/>
          </p:nvPr>
        </p:nvSpPr>
        <p:spPr/>
        <p:txBody>
          <a:bodyPr>
            <a:normAutofit/>
          </a:bodyPr>
          <a:lstStyle/>
          <a:p>
            <a:pPr marL="0" indent="0">
              <a:buNone/>
            </a:pPr>
            <a:r>
              <a:rPr lang="el-GR" b="1" dirty="0" smtClean="0">
                <a:solidFill>
                  <a:srgbClr val="820000"/>
                </a:solidFill>
              </a:rPr>
              <a:t>Εκείνο </a:t>
            </a:r>
            <a:r>
              <a:rPr lang="el-GR" b="1" dirty="0">
                <a:solidFill>
                  <a:srgbClr val="820000"/>
                </a:solidFill>
              </a:rPr>
              <a:t>(</a:t>
            </a:r>
            <a:r>
              <a:rPr lang="en-US" b="1" dirty="0">
                <a:solidFill>
                  <a:srgbClr val="820000"/>
                </a:solidFill>
              </a:rPr>
              <a:t>id)</a:t>
            </a:r>
          </a:p>
          <a:p>
            <a:r>
              <a:rPr lang="el-GR" dirty="0"/>
              <a:t>Πρόκειται για το πιο βασικό και πρωτόγονο συστατικό τμήμα της ψυχικής συσκευής. </a:t>
            </a:r>
          </a:p>
          <a:p>
            <a:r>
              <a:rPr lang="el-GR" dirty="0"/>
              <a:t>Εκεί αποθηκεύονται οι ασυνείδητες επιθυμίες και τα ένστικτα. </a:t>
            </a:r>
          </a:p>
          <a:p>
            <a:r>
              <a:rPr lang="el-GR" dirty="0"/>
              <a:t>Κυριαρχείται από την αρχή της ηδονής. </a:t>
            </a:r>
          </a:p>
          <a:p>
            <a:r>
              <a:rPr lang="el-GR" dirty="0"/>
              <a:t>Ενδείξεις αυτού του τμήματος συναντώνται στα όνειρα, στις παραδρομές της γλώσσας, στα παιχνίδια των παιδιών, στις ψευδαισθήσεις των ψυχωτικών</a:t>
            </a:r>
            <a:r>
              <a:rPr lang="el-GR" dirty="0" smtClean="0"/>
              <a:t>.</a:t>
            </a:r>
            <a:r>
              <a:rPr lang="el-GR" dirty="0"/>
              <a:t/>
            </a:r>
            <a:br>
              <a:rPr lang="el-GR" dirty="0"/>
            </a:b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962793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δομή της ψυχικής συσκευής </a:t>
            </a:r>
            <a:r>
              <a:rPr lang="el-GR" sz="3200" b="0" dirty="0" smtClean="0"/>
              <a:t>(4 </a:t>
            </a:r>
            <a:r>
              <a:rPr lang="el-GR" sz="3200" b="0" dirty="0"/>
              <a:t>από </a:t>
            </a:r>
            <a:r>
              <a:rPr lang="en-US" sz="3200" b="0" dirty="0" smtClean="0"/>
              <a:t>5</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solidFill>
                  <a:srgbClr val="820000"/>
                </a:solidFill>
              </a:rPr>
              <a:t>Υπερεγώ (</a:t>
            </a:r>
            <a:r>
              <a:rPr lang="en-US" b="1" dirty="0" smtClean="0">
                <a:solidFill>
                  <a:srgbClr val="820000"/>
                </a:solidFill>
              </a:rPr>
              <a:t>superego)</a:t>
            </a:r>
            <a:endParaRPr lang="en-US" b="1" dirty="0">
              <a:solidFill>
                <a:srgbClr val="820000"/>
              </a:solidFill>
            </a:endParaRPr>
          </a:p>
          <a:p>
            <a:r>
              <a:rPr lang="el-GR" dirty="0"/>
              <a:t>Πρόκειται για το κατεξοχήν λογικό τμήμα της ψυχικής συσκευής. </a:t>
            </a:r>
          </a:p>
          <a:p>
            <a:r>
              <a:rPr lang="el-GR" dirty="0"/>
              <a:t>Με την εμφάνισή του, γεννιέται η κοινωνική ζωή αλλά και η ενοχή. </a:t>
            </a:r>
          </a:p>
          <a:p>
            <a:r>
              <a:rPr lang="el-GR" dirty="0"/>
              <a:t>Εμπεριέχει το σύνολο των κανόνων, των ηθικών αξιών και των κριτηρίων που επιβάλλει η κοινωνία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084215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δομή της ψυχικής συσκευής </a:t>
            </a:r>
            <a:r>
              <a:rPr lang="el-GR" sz="3200" b="0" dirty="0" smtClean="0"/>
              <a:t>(</a:t>
            </a:r>
            <a:r>
              <a:rPr lang="en-US" sz="3200" b="0" dirty="0"/>
              <a:t>5</a:t>
            </a:r>
            <a:r>
              <a:rPr lang="el-GR" sz="3200" b="0" dirty="0" smtClean="0"/>
              <a:t> </a:t>
            </a:r>
            <a:r>
              <a:rPr lang="el-GR" sz="3200" b="0" dirty="0"/>
              <a:t>από </a:t>
            </a:r>
            <a:r>
              <a:rPr lang="en-US" sz="3200" b="0" dirty="0" smtClean="0"/>
              <a:t>5</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solidFill>
                  <a:srgbClr val="820000"/>
                </a:solidFill>
              </a:rPr>
              <a:t>Εγώ (</a:t>
            </a:r>
            <a:r>
              <a:rPr lang="en-US" b="1" dirty="0" smtClean="0">
                <a:solidFill>
                  <a:srgbClr val="820000"/>
                </a:solidFill>
              </a:rPr>
              <a:t>ego</a:t>
            </a:r>
            <a:r>
              <a:rPr lang="en-US" b="1" dirty="0">
                <a:solidFill>
                  <a:srgbClr val="820000"/>
                </a:solidFill>
              </a:rPr>
              <a:t>)</a:t>
            </a:r>
          </a:p>
          <a:p>
            <a:r>
              <a:rPr lang="el-GR" dirty="0"/>
              <a:t>Πρόκειται για τον πραγματικό εαυτό</a:t>
            </a:r>
            <a:r>
              <a:rPr lang="el-GR" dirty="0" smtClean="0"/>
              <a:t>.</a:t>
            </a:r>
            <a:endParaRPr lang="el-GR" dirty="0"/>
          </a:p>
          <a:p>
            <a:r>
              <a:rPr lang="el-GR" dirty="0"/>
              <a:t> Κυριαρχείται από την αρχή της πραγματικότητας. </a:t>
            </a:r>
          </a:p>
          <a:p>
            <a:r>
              <a:rPr lang="el-GR" dirty="0"/>
              <a:t>Παίζει το ρόλο του μεσολαβητή ανάμεσα στις επιθυμίες του ανθρώπου και τους κανόνες του κοινωνικού περιβάλλοντος. </a:t>
            </a:r>
          </a:p>
          <a:p>
            <a:r>
              <a:rPr lang="el-GR" dirty="0"/>
              <a:t>Η </a:t>
            </a:r>
            <a:r>
              <a:rPr lang="el-GR" dirty="0" smtClean="0"/>
              <a:t>ανάπτυξη </a:t>
            </a:r>
            <a:r>
              <a:rPr lang="el-GR" dirty="0"/>
              <a:t>του ΕΓΩ ολοκληρώνεται στα πέντε πρώτα χρόνια της ζωής.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98953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Freud’s theory of the personality</a:t>
            </a:r>
            <a:endParaRPr lang="el-GR" dirty="0"/>
          </a:p>
        </p:txBody>
      </p:sp>
      <p:pic>
        <p:nvPicPr>
          <p:cNvPr id="5" name="Θέση περιεχομένου 4"/>
          <p:cNvPicPr>
            <a:picLocks noGrp="1" noChangeAspect="1"/>
          </p:cNvPicPr>
          <p:nvPr>
            <p:ph idx="1"/>
          </p:nvPr>
        </p:nvPicPr>
        <p:blipFill rotWithShape="1">
          <a:blip r:embed="rId2">
            <a:extLst>
              <a:ext uri="{28A0092B-C50C-407E-A947-70E740481C1C}">
                <a14:useLocalDpi xmlns:a14="http://schemas.microsoft.com/office/drawing/2010/main" val="0"/>
              </a:ext>
            </a:extLst>
          </a:blip>
          <a:srcRect l="4337" t="2220" r="70725" b="57812"/>
          <a:stretch/>
        </p:blipFill>
        <p:spPr>
          <a:xfrm>
            <a:off x="2483768" y="3142819"/>
            <a:ext cx="4291453" cy="3268536"/>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6" name="Rectangle 6"/>
          <p:cNvSpPr/>
          <p:nvPr/>
        </p:nvSpPr>
        <p:spPr>
          <a:xfrm>
            <a:off x="1777642" y="6411355"/>
            <a:ext cx="5818694" cy="276999"/>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altLang="ja-JP" sz="1200" dirty="0">
                <a:latin typeface="+mn-lt"/>
                <a:hlinkClick r:id="rId3"/>
              </a:rPr>
              <a:t>first Human head sculpt with Blender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altLang="ja-JP" sz="1200" dirty="0">
                <a:solidFill>
                  <a:schemeClr val="tx1">
                    <a:lumMod val="65000"/>
                    <a:lumOff val="35000"/>
                  </a:schemeClr>
                </a:solidFill>
                <a:latin typeface="+mn-lt"/>
                <a:hlinkClick r:id="rId4"/>
              </a:rPr>
              <a:t>Etory</a:t>
            </a:r>
            <a:r>
              <a:rPr lang="en-US" altLang="ja-JP" sz="1200" dirty="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 </a:t>
            </a:r>
            <a:r>
              <a:rPr lang="en-US" sz="1200" dirty="0">
                <a:solidFill>
                  <a:schemeClr val="tx1">
                    <a:lumMod val="65000"/>
                    <a:lumOff val="35000"/>
                  </a:schemeClr>
                </a:solidFill>
                <a:latin typeface="+mn-lt"/>
                <a:hlinkClick r:id="rId5"/>
              </a:rPr>
              <a:t>CC BY-SA 3.0</a:t>
            </a:r>
            <a:endParaRPr lang="en-US" sz="1200" dirty="0">
              <a:solidFill>
                <a:schemeClr val="tx1">
                  <a:lumMod val="65000"/>
                  <a:lumOff val="35000"/>
                </a:schemeClr>
              </a:solidFill>
              <a:latin typeface="+mn-lt"/>
            </a:endParaRPr>
          </a:p>
        </p:txBody>
      </p:sp>
      <p:pic>
        <p:nvPicPr>
          <p:cNvPr id="10" name="Εικόνα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45000">
            <a:off x="3939388" y="1999876"/>
            <a:ext cx="1276018" cy="2781510"/>
          </a:xfrm>
          <a:prstGeom prst="rect">
            <a:avLst/>
          </a:prstGeom>
        </p:spPr>
      </p:pic>
      <p:pic>
        <p:nvPicPr>
          <p:cNvPr id="11" name="Εικόνα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55453" y="2382530"/>
            <a:ext cx="1001909" cy="2183997"/>
          </a:xfrm>
          <a:prstGeom prst="rect">
            <a:avLst/>
          </a:prstGeom>
        </p:spPr>
      </p:pic>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5315">
            <a:off x="5146012" y="2168054"/>
            <a:ext cx="1007930" cy="2197123"/>
          </a:xfrm>
          <a:prstGeom prst="rect">
            <a:avLst/>
          </a:prstGeom>
        </p:spPr>
      </p:pic>
      <p:sp>
        <p:nvSpPr>
          <p:cNvPr id="14" name="TextBox 13"/>
          <p:cNvSpPr txBox="1"/>
          <p:nvPr/>
        </p:nvSpPr>
        <p:spPr>
          <a:xfrm>
            <a:off x="3319978" y="4654066"/>
            <a:ext cx="403285" cy="400110"/>
          </a:xfrm>
          <a:prstGeom prst="rect">
            <a:avLst/>
          </a:prstGeom>
          <a:noFill/>
        </p:spPr>
        <p:txBody>
          <a:bodyPr wrap="square" rtlCol="0">
            <a:spAutoFit/>
          </a:bodyPr>
          <a:lstStyle/>
          <a:p>
            <a:r>
              <a:rPr lang="en-US" sz="2000" dirty="0" smtClean="0">
                <a:latin typeface="+mn-lt"/>
              </a:rPr>
              <a:t>ID</a:t>
            </a:r>
            <a:endParaRPr lang="el-GR" sz="2000" dirty="0">
              <a:latin typeface="+mn-lt"/>
            </a:endParaRPr>
          </a:p>
        </p:txBody>
      </p:sp>
      <p:sp>
        <p:nvSpPr>
          <p:cNvPr id="15" name="TextBox 14"/>
          <p:cNvSpPr txBox="1"/>
          <p:nvPr/>
        </p:nvSpPr>
        <p:spPr>
          <a:xfrm>
            <a:off x="4507306" y="4376977"/>
            <a:ext cx="635759" cy="400110"/>
          </a:xfrm>
          <a:prstGeom prst="rect">
            <a:avLst/>
          </a:prstGeom>
          <a:noFill/>
        </p:spPr>
        <p:txBody>
          <a:bodyPr wrap="square" rtlCol="0">
            <a:spAutoFit/>
          </a:bodyPr>
          <a:lstStyle/>
          <a:p>
            <a:r>
              <a:rPr lang="en-US" sz="2000" dirty="0" smtClean="0">
                <a:latin typeface="+mn-lt"/>
              </a:rPr>
              <a:t>EGO</a:t>
            </a:r>
            <a:endParaRPr lang="el-GR" sz="2000" dirty="0">
              <a:latin typeface="+mn-lt"/>
            </a:endParaRPr>
          </a:p>
        </p:txBody>
      </p:sp>
      <p:sp>
        <p:nvSpPr>
          <p:cNvPr id="16" name="TextBox 15"/>
          <p:cNvSpPr txBox="1"/>
          <p:nvPr/>
        </p:nvSpPr>
        <p:spPr>
          <a:xfrm>
            <a:off x="5433200" y="4346290"/>
            <a:ext cx="875789" cy="707886"/>
          </a:xfrm>
          <a:prstGeom prst="rect">
            <a:avLst/>
          </a:prstGeom>
          <a:noFill/>
        </p:spPr>
        <p:txBody>
          <a:bodyPr wrap="square" rtlCol="0">
            <a:spAutoFit/>
          </a:bodyPr>
          <a:lstStyle/>
          <a:p>
            <a:r>
              <a:rPr lang="en-US" sz="2000" dirty="0" smtClean="0">
                <a:latin typeface="+mn-lt"/>
              </a:rPr>
              <a:t>SUPER EGO</a:t>
            </a:r>
            <a:endParaRPr lang="el-GR" sz="2000" dirty="0">
              <a:latin typeface="+mn-lt"/>
            </a:endParaRPr>
          </a:p>
        </p:txBody>
      </p:sp>
      <p:sp>
        <p:nvSpPr>
          <p:cNvPr id="18" name="Ελλειψοειδής επεξήγηση 17"/>
          <p:cNvSpPr/>
          <p:nvPr/>
        </p:nvSpPr>
        <p:spPr>
          <a:xfrm>
            <a:off x="806444" y="1160566"/>
            <a:ext cx="1808897" cy="1337987"/>
          </a:xfrm>
          <a:prstGeom prst="wedgeEllipseCallout">
            <a:avLst>
              <a:gd name="adj1" fmla="val 62750"/>
              <a:gd name="adj2" fmla="val 313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 WANT IT NOW!</a:t>
            </a:r>
            <a:endParaRPr lang="el-GR" sz="2000" dirty="0">
              <a:solidFill>
                <a:schemeClr val="tx1"/>
              </a:solidFill>
            </a:endParaRPr>
          </a:p>
        </p:txBody>
      </p:sp>
      <p:sp>
        <p:nvSpPr>
          <p:cNvPr id="19" name="Ελλειψοειδής επεξήγηση 18"/>
          <p:cNvSpPr/>
          <p:nvPr/>
        </p:nvSpPr>
        <p:spPr>
          <a:xfrm>
            <a:off x="2965046" y="947193"/>
            <a:ext cx="2227984" cy="1337987"/>
          </a:xfrm>
          <a:prstGeom prst="wedgeEllipseCallout">
            <a:avLst>
              <a:gd name="adj1" fmla="val 21302"/>
              <a:gd name="adj2" fmla="val 5370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 NEED TO DO A BIT OF PLANNING TO GET IT</a:t>
            </a:r>
            <a:endParaRPr lang="el-GR" sz="2000" dirty="0">
              <a:solidFill>
                <a:schemeClr val="tx1"/>
              </a:solidFill>
            </a:endParaRPr>
          </a:p>
        </p:txBody>
      </p:sp>
      <p:sp>
        <p:nvSpPr>
          <p:cNvPr id="20" name="Ελλειψοειδής επεξήγηση 19"/>
          <p:cNvSpPr/>
          <p:nvPr/>
        </p:nvSpPr>
        <p:spPr>
          <a:xfrm>
            <a:off x="5595663" y="947194"/>
            <a:ext cx="2227984" cy="1337987"/>
          </a:xfrm>
          <a:prstGeom prst="wedgeEllipseCallout">
            <a:avLst>
              <a:gd name="adj1" fmla="val -44933"/>
              <a:gd name="adj2" fmla="val 4761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YOU CAN’T HAVE IT. IT’S NOT RIGHT</a:t>
            </a:r>
            <a:endParaRPr lang="el-GR" sz="2000" dirty="0">
              <a:solidFill>
                <a:schemeClr val="tx1"/>
              </a:solidFill>
            </a:endParaRPr>
          </a:p>
        </p:txBody>
      </p:sp>
    </p:spTree>
    <p:extLst>
      <p:ext uri="{BB962C8B-B14F-4D97-AF65-F5344CB8AC3E}">
        <p14:creationId xmlns:p14="http://schemas.microsoft.com/office/powerpoint/2010/main" val="1378971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δομή της ψυχικής συσκευής</a:t>
            </a:r>
            <a:endParaRPr lang="el-GR" dirty="0"/>
          </a:p>
        </p:txBody>
      </p:sp>
      <p:sp>
        <p:nvSpPr>
          <p:cNvPr id="3" name="Θέση περιεχομένου 2"/>
          <p:cNvSpPr>
            <a:spLocks noGrp="1"/>
          </p:cNvSpPr>
          <p:nvPr>
            <p:ph idx="1"/>
          </p:nvPr>
        </p:nvSpPr>
        <p:spPr>
          <a:xfrm>
            <a:off x="457200" y="1196752"/>
            <a:ext cx="8229600" cy="648072"/>
          </a:xfrm>
        </p:spPr>
        <p:txBody>
          <a:bodyPr/>
          <a:lstStyle/>
          <a:p>
            <a:r>
              <a:rPr lang="el-GR" dirty="0" smtClean="0"/>
              <a:t>Παρακολουθήστε το παρακάτω βίντεο</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5" name="Εικόνα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728764"/>
            <a:ext cx="574920" cy="574920"/>
          </a:xfrm>
          <a:prstGeom prst="rect">
            <a:avLst/>
          </a:prstGeom>
        </p:spPr>
      </p:pic>
      <p:sp>
        <p:nvSpPr>
          <p:cNvPr id="6" name="Ορθογώνιο 5"/>
          <p:cNvSpPr/>
          <p:nvPr/>
        </p:nvSpPr>
        <p:spPr>
          <a:xfrm>
            <a:off x="1403648" y="1785391"/>
            <a:ext cx="3863302" cy="461665"/>
          </a:xfrm>
          <a:prstGeom prst="rect">
            <a:avLst/>
          </a:prstGeom>
        </p:spPr>
        <p:txBody>
          <a:bodyPr wrap="none">
            <a:spAutoFit/>
          </a:bodyPr>
          <a:lstStyle/>
          <a:p>
            <a:r>
              <a:rPr lang="en-US" sz="2400" dirty="0">
                <a:latin typeface="+mn-lt"/>
                <a:hlinkClick r:id="rId3"/>
              </a:rPr>
              <a:t>Freud's Id, Ego, and Superego</a:t>
            </a:r>
            <a:endParaRPr lang="el-GR" sz="2400" dirty="0">
              <a:latin typeface="+mn-lt"/>
            </a:endParaRPr>
          </a:p>
        </p:txBody>
      </p:sp>
    </p:spTree>
    <p:extLst>
      <p:ext uri="{BB962C8B-B14F-4D97-AF65-F5344CB8AC3E}">
        <p14:creationId xmlns:p14="http://schemas.microsoft.com/office/powerpoint/2010/main" val="2947117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αποτελεσματική προσαρμογή </a:t>
            </a:r>
            <a:r>
              <a:rPr lang="el-GR" sz="3600" b="0" dirty="0" smtClean="0"/>
              <a:t>(1 από 4)</a:t>
            </a:r>
            <a:endParaRPr lang="el-GR" sz="3600" b="0" dirty="0"/>
          </a:p>
        </p:txBody>
      </p:sp>
      <p:sp>
        <p:nvSpPr>
          <p:cNvPr id="3" name="Θέση περιεχομένου 2"/>
          <p:cNvSpPr>
            <a:spLocks noGrp="1"/>
          </p:cNvSpPr>
          <p:nvPr>
            <p:ph idx="1"/>
          </p:nvPr>
        </p:nvSpPr>
        <p:spPr>
          <a:xfrm>
            <a:off x="467544" y="1844824"/>
            <a:ext cx="8229600" cy="2448272"/>
          </a:xfrm>
          <a:ln w="28575">
            <a:solidFill>
              <a:srgbClr val="820000"/>
            </a:solidFill>
          </a:ln>
        </p:spPr>
        <p:txBody>
          <a:bodyPr/>
          <a:lstStyle/>
          <a:p>
            <a:pPr marL="0" indent="0">
              <a:buNone/>
            </a:pPr>
            <a:r>
              <a:rPr lang="el-GR" dirty="0"/>
              <a:t>Σύμφωνα με την ψυχαναλυτική </a:t>
            </a:r>
            <a:r>
              <a:rPr lang="el-GR" dirty="0" smtClean="0"/>
              <a:t>προσέγγιση, αποτελεσματική </a:t>
            </a:r>
            <a:r>
              <a:rPr lang="el-GR" dirty="0"/>
              <a:t>προσαρμογή είναι εκείνη κατά την οποία το άτομο αντιμετωπίζει τα προβλήματα που του δημιουργούνται με τέτοιο τρόπο ώστε να αναπτύσσει μια αρμονική σχέση με τους άλλους και παράλληλα να ικανοποιεί τις ανάγκες του και να διατηρεί την ακεραιότητά του.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59332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Θεωρητικές προσεγγίσεις </a:t>
            </a:r>
            <a:br>
              <a:rPr lang="el-GR" dirty="0" smtClean="0"/>
            </a:br>
            <a:r>
              <a:rPr lang="el-GR" dirty="0" smtClean="0"/>
              <a:t>της ψυχολογίας</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9912" y="2492896"/>
            <a:ext cx="1426840" cy="1426840"/>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6" name="Rectangle 6"/>
          <p:cNvSpPr/>
          <p:nvPr/>
        </p:nvSpPr>
        <p:spPr>
          <a:xfrm>
            <a:off x="3131840" y="3919736"/>
            <a:ext cx="2512447"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latin typeface="+mn-lt"/>
                <a:hlinkClick r:id="rId3"/>
              </a:rPr>
              <a:t>Psychology </a:t>
            </a:r>
            <a:r>
              <a:rPr lang="en-US" sz="1200" dirty="0">
                <a:latin typeface="+mn-lt"/>
                <a:hlinkClick r:id="rId3"/>
              </a:rPr>
              <a:t>Symbol</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p.Gordon</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 2.0</a:t>
            </a:r>
            <a:endParaRPr lang="en-US" sz="1200" dirty="0">
              <a:solidFill>
                <a:schemeClr val="tx1">
                  <a:lumMod val="65000"/>
                  <a:lumOff val="35000"/>
                </a:schemeClr>
              </a:solidFill>
              <a:latin typeface="+mn-lt"/>
            </a:endParaRPr>
          </a:p>
        </p:txBody>
      </p:sp>
      <p:cxnSp>
        <p:nvCxnSpPr>
          <p:cNvPr id="8" name="Ευθύγραμμο βέλος σύνδεσης 7"/>
          <p:cNvCxnSpPr>
            <a:endCxn id="9" idx="3"/>
          </p:cNvCxnSpPr>
          <p:nvPr/>
        </p:nvCxnSpPr>
        <p:spPr>
          <a:xfrm flipH="1" flipV="1">
            <a:off x="2511005" y="2108176"/>
            <a:ext cx="1268907" cy="8562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467544" y="1723455"/>
            <a:ext cx="2043461" cy="769441"/>
          </a:xfrm>
          <a:prstGeom prst="rect">
            <a:avLst/>
          </a:prstGeom>
          <a:ln w="15875">
            <a:solidFill>
              <a:srgbClr val="820000"/>
            </a:solidFill>
          </a:ln>
        </p:spPr>
        <p:txBody>
          <a:bodyPr wrap="square">
            <a:spAutoFit/>
          </a:bodyPr>
          <a:lstStyle/>
          <a:p>
            <a:r>
              <a:rPr lang="el-GR" sz="2200" dirty="0">
                <a:latin typeface="+mn-lt"/>
              </a:rPr>
              <a:t>Συμπεριφορική προσέγγιση</a:t>
            </a:r>
          </a:p>
        </p:txBody>
      </p:sp>
      <p:cxnSp>
        <p:nvCxnSpPr>
          <p:cNvPr id="11" name="Ευθύγραμμο βέλος σύνδεσης 10"/>
          <p:cNvCxnSpPr>
            <a:endCxn id="12" idx="2"/>
          </p:cNvCxnSpPr>
          <p:nvPr/>
        </p:nvCxnSpPr>
        <p:spPr>
          <a:xfrm flipV="1">
            <a:off x="5125678" y="2396808"/>
            <a:ext cx="2196245" cy="5676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6300192" y="1627367"/>
            <a:ext cx="2043461" cy="769441"/>
          </a:xfrm>
          <a:prstGeom prst="rect">
            <a:avLst/>
          </a:prstGeom>
          <a:ln w="15875">
            <a:solidFill>
              <a:srgbClr val="820000"/>
            </a:solidFill>
          </a:ln>
        </p:spPr>
        <p:txBody>
          <a:bodyPr wrap="square">
            <a:spAutoFit/>
          </a:bodyPr>
          <a:lstStyle/>
          <a:p>
            <a:r>
              <a:rPr lang="el-GR" sz="2200" dirty="0">
                <a:latin typeface="+mn-lt"/>
              </a:rPr>
              <a:t>Γνωσιακή</a:t>
            </a:r>
          </a:p>
          <a:p>
            <a:r>
              <a:rPr lang="el-GR" sz="2200" dirty="0">
                <a:latin typeface="+mn-lt"/>
              </a:rPr>
              <a:t>προσέγγιση</a:t>
            </a:r>
          </a:p>
        </p:txBody>
      </p:sp>
      <p:cxnSp>
        <p:nvCxnSpPr>
          <p:cNvPr id="16" name="Ευθύγραμμο βέλος σύνδεσης 15"/>
          <p:cNvCxnSpPr>
            <a:stCxn id="5" idx="1"/>
            <a:endCxn id="19" idx="0"/>
          </p:cNvCxnSpPr>
          <p:nvPr/>
        </p:nvCxnSpPr>
        <p:spPr>
          <a:xfrm flipH="1">
            <a:off x="1367645" y="3206316"/>
            <a:ext cx="2412267" cy="14118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Ορθογώνιο 18"/>
          <p:cNvSpPr/>
          <p:nvPr/>
        </p:nvSpPr>
        <p:spPr>
          <a:xfrm>
            <a:off x="467545" y="4618128"/>
            <a:ext cx="1800200" cy="1107996"/>
          </a:xfrm>
          <a:prstGeom prst="rect">
            <a:avLst/>
          </a:prstGeom>
          <a:ln w="15875">
            <a:solidFill>
              <a:srgbClr val="820000"/>
            </a:solidFill>
          </a:ln>
        </p:spPr>
        <p:txBody>
          <a:bodyPr wrap="square">
            <a:spAutoFit/>
          </a:bodyPr>
          <a:lstStyle/>
          <a:p>
            <a:r>
              <a:rPr lang="el-GR" sz="2200" dirty="0">
                <a:latin typeface="+mn-lt"/>
              </a:rPr>
              <a:t>Νευρο-</a:t>
            </a:r>
          </a:p>
          <a:p>
            <a:r>
              <a:rPr lang="el-GR" sz="2200" dirty="0">
                <a:latin typeface="+mn-lt"/>
              </a:rPr>
              <a:t>βιολογική</a:t>
            </a:r>
          </a:p>
          <a:p>
            <a:r>
              <a:rPr lang="el-GR" sz="2200" dirty="0">
                <a:latin typeface="+mn-lt"/>
              </a:rPr>
              <a:t>προσέγγιση</a:t>
            </a:r>
          </a:p>
        </p:txBody>
      </p:sp>
      <p:cxnSp>
        <p:nvCxnSpPr>
          <p:cNvPr id="21" name="Ευθύγραμμο βέλος σύνδεσης 20"/>
          <p:cNvCxnSpPr>
            <a:stCxn id="5" idx="3"/>
            <a:endCxn id="24" idx="1"/>
          </p:cNvCxnSpPr>
          <p:nvPr/>
        </p:nvCxnSpPr>
        <p:spPr>
          <a:xfrm>
            <a:off x="5206752" y="3206316"/>
            <a:ext cx="1885528" cy="159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Ορθογώνιο 23"/>
          <p:cNvSpPr/>
          <p:nvPr/>
        </p:nvSpPr>
        <p:spPr>
          <a:xfrm>
            <a:off x="7092280" y="4416850"/>
            <a:ext cx="1872208" cy="769441"/>
          </a:xfrm>
          <a:prstGeom prst="rect">
            <a:avLst/>
          </a:prstGeom>
          <a:ln w="15875">
            <a:solidFill>
              <a:srgbClr val="820000"/>
            </a:solidFill>
          </a:ln>
        </p:spPr>
        <p:txBody>
          <a:bodyPr wrap="square">
            <a:spAutoFit/>
          </a:bodyPr>
          <a:lstStyle/>
          <a:p>
            <a:r>
              <a:rPr lang="el-GR" sz="2200" dirty="0">
                <a:latin typeface="+mn-lt"/>
              </a:rPr>
              <a:t>Ψυχαναλυτική</a:t>
            </a:r>
          </a:p>
          <a:p>
            <a:r>
              <a:rPr lang="el-GR" sz="2200" dirty="0">
                <a:latin typeface="+mn-lt"/>
              </a:rPr>
              <a:t>προσέγγιση</a:t>
            </a:r>
          </a:p>
        </p:txBody>
      </p:sp>
      <p:cxnSp>
        <p:nvCxnSpPr>
          <p:cNvPr id="29" name="Ευθύγραμμο βέλος σύνδεσης 28"/>
          <p:cNvCxnSpPr>
            <a:stCxn id="5" idx="2"/>
            <a:endCxn id="32" idx="0"/>
          </p:cNvCxnSpPr>
          <p:nvPr/>
        </p:nvCxnSpPr>
        <p:spPr>
          <a:xfrm flipH="1">
            <a:off x="4470827" y="3919736"/>
            <a:ext cx="22505" cy="889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3297367" y="4809519"/>
            <a:ext cx="2346920" cy="769441"/>
          </a:xfrm>
          <a:prstGeom prst="rect">
            <a:avLst/>
          </a:prstGeom>
          <a:ln w="15875">
            <a:solidFill>
              <a:srgbClr val="820000"/>
            </a:solidFill>
          </a:ln>
        </p:spPr>
        <p:txBody>
          <a:bodyPr wrap="square">
            <a:spAutoFit/>
          </a:bodyPr>
          <a:lstStyle/>
          <a:p>
            <a:r>
              <a:rPr lang="el-GR" sz="2200" dirty="0" smtClean="0">
                <a:latin typeface="+mn-lt"/>
              </a:rPr>
              <a:t>Φαινομενολογική προσέγγιση</a:t>
            </a:r>
            <a:endParaRPr lang="el-GR" sz="2200" dirty="0">
              <a:latin typeface="+mn-lt"/>
            </a:endParaRPr>
          </a:p>
        </p:txBody>
      </p:sp>
    </p:spTree>
    <p:extLst>
      <p:ext uri="{BB962C8B-B14F-4D97-AF65-F5344CB8AC3E}">
        <p14:creationId xmlns:p14="http://schemas.microsoft.com/office/powerpoint/2010/main" val="2707291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αποτελεσματική προσαρμογή </a:t>
            </a:r>
            <a:r>
              <a:rPr lang="el-GR" sz="3600" b="0" dirty="0" smtClean="0"/>
              <a:t>(2 </a:t>
            </a:r>
            <a:r>
              <a:rPr lang="el-GR" sz="3600" b="0" dirty="0"/>
              <a:t>από </a:t>
            </a:r>
            <a:r>
              <a:rPr lang="el-GR" sz="3600" b="0" dirty="0" smtClean="0"/>
              <a:t>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45000">
            <a:off x="3855311" y="2413635"/>
            <a:ext cx="1647166" cy="3590551"/>
          </a:xfrm>
          <a:prstGeom prst="rect">
            <a:avLst/>
          </a:prstGeom>
        </p:spPr>
      </p:pic>
      <p:sp>
        <p:nvSpPr>
          <p:cNvPr id="6" name="Ελλειψοειδής επεξήγηση 5"/>
          <p:cNvSpPr/>
          <p:nvPr/>
        </p:nvSpPr>
        <p:spPr>
          <a:xfrm>
            <a:off x="2352774" y="907848"/>
            <a:ext cx="3853408" cy="1584176"/>
          </a:xfrm>
          <a:prstGeom prst="wedgeEllipseCallout">
            <a:avLst>
              <a:gd name="adj1" fmla="val 7910"/>
              <a:gd name="adj2" fmla="val 7084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tx1"/>
                </a:solidFill>
              </a:rPr>
              <a:t>Λοιπόν παιδιά εγώ κάνω κουμάντο. Για οτιδήποτε θέλετε, να απευθυνθείτε σε μένα.</a:t>
            </a:r>
          </a:p>
        </p:txBody>
      </p:sp>
      <p:sp>
        <p:nvSpPr>
          <p:cNvPr id="7" name="Ορθογώνιο 6"/>
          <p:cNvSpPr/>
          <p:nvPr/>
        </p:nvSpPr>
        <p:spPr>
          <a:xfrm>
            <a:off x="3347864" y="5831606"/>
            <a:ext cx="2641776" cy="461665"/>
          </a:xfrm>
          <a:prstGeom prst="rect">
            <a:avLst/>
          </a:prstGeom>
        </p:spPr>
        <p:txBody>
          <a:bodyPr wrap="square">
            <a:spAutoFit/>
          </a:bodyPr>
          <a:lstStyle/>
          <a:p>
            <a:pPr algn="ctr"/>
            <a:r>
              <a:rPr lang="en-US" sz="1200" dirty="0">
                <a:solidFill>
                  <a:schemeClr val="tx1">
                    <a:lumMod val="65000"/>
                    <a:lumOff val="35000"/>
                  </a:schemeClr>
                </a:solidFill>
                <a:latin typeface="+mn-lt"/>
              </a:rPr>
              <a:t>“</a:t>
            </a:r>
            <a:r>
              <a:rPr lang="en-US" altLang="ja-JP" sz="1200" dirty="0">
                <a:latin typeface="+mn-lt"/>
                <a:hlinkClick r:id="rId3"/>
              </a:rPr>
              <a:t>silhouette4</a:t>
            </a:r>
            <a:r>
              <a:rPr lang="en-US" altLang="ja-JP" sz="1200" dirty="0">
                <a:latin typeface="+mn-lt"/>
              </a:rPr>
              <a:t> </a:t>
            </a:r>
            <a:r>
              <a:rPr lang="en-US" sz="1200" dirty="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altLang="ja-JP" sz="1200" dirty="0">
                <a:solidFill>
                  <a:schemeClr val="tx1">
                    <a:lumMod val="65000"/>
                    <a:lumOff val="35000"/>
                  </a:schemeClr>
                </a:solidFill>
                <a:latin typeface="+mn-lt"/>
                <a:hlinkClick r:id="rId4"/>
              </a:rPr>
              <a:t>augustoschwartz</a:t>
            </a:r>
            <a:r>
              <a:rPr lang="en-US" altLang="ja-JP" sz="1200" dirty="0">
                <a:solidFill>
                  <a:schemeClr val="tx1">
                    <a:lumMod val="65000"/>
                    <a:lumOff val="35000"/>
                  </a:schemeClr>
                </a:solidFill>
                <a:latin typeface="+mn-lt"/>
              </a:rPr>
              <a:t> </a:t>
            </a:r>
            <a:r>
              <a:rPr lang="el-GR" sz="1200" dirty="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
        <p:nvSpPr>
          <p:cNvPr id="8" name="TextBox 7"/>
          <p:cNvSpPr txBox="1"/>
          <p:nvPr/>
        </p:nvSpPr>
        <p:spPr>
          <a:xfrm>
            <a:off x="7034170" y="5400719"/>
            <a:ext cx="1332175" cy="430887"/>
          </a:xfrm>
          <a:prstGeom prst="rect">
            <a:avLst/>
          </a:prstGeom>
          <a:noFill/>
        </p:spPr>
        <p:txBody>
          <a:bodyPr wrap="square" rtlCol="0">
            <a:spAutoFit/>
          </a:bodyPr>
          <a:lstStyle/>
          <a:p>
            <a:r>
              <a:rPr lang="en-US" sz="2200" b="1" dirty="0" smtClean="0">
                <a:solidFill>
                  <a:srgbClr val="820000"/>
                </a:solidFill>
                <a:latin typeface="+mn-lt"/>
              </a:rPr>
              <a:t>Superego</a:t>
            </a:r>
            <a:endParaRPr lang="el-GR" sz="2200" b="1" dirty="0">
              <a:solidFill>
                <a:srgbClr val="820000"/>
              </a:solidFill>
              <a:latin typeface="+mn-lt"/>
            </a:endParaRPr>
          </a:p>
        </p:txBody>
      </p:sp>
      <p:pic>
        <p:nvPicPr>
          <p:cNvPr id="9" name="Εικόνα 8"/>
          <p:cNvPicPr>
            <a:picLocks noChangeAspect="1"/>
          </p:cNvPicPr>
          <p:nvPr/>
        </p:nvPicPr>
        <p:blipFill>
          <a:blip r:embed="rId5" cstate="print">
            <a:extLst>
              <a:ext uri="{BEBA8EAE-BF5A-486C-A8C5-ECC9F3942E4B}">
                <a14:imgProps xmlns:a14="http://schemas.microsoft.com/office/drawing/2010/main">
                  <a14:imgLayer r:embed="rId6">
                    <a14:imgEffect>
                      <a14:backgroundRemoval t="8389" b="96538" l="9751" r="89796"/>
                    </a14:imgEffect>
                  </a14:imgLayer>
                </a14:imgProps>
              </a:ext>
              <a:ext uri="{28A0092B-C50C-407E-A947-70E740481C1C}">
                <a14:useLocalDpi xmlns:a14="http://schemas.microsoft.com/office/drawing/2010/main" val="0"/>
              </a:ext>
            </a:extLst>
          </a:blip>
          <a:stretch>
            <a:fillRect/>
          </a:stretch>
        </p:blipFill>
        <p:spPr>
          <a:xfrm>
            <a:off x="685713" y="2682977"/>
            <a:ext cx="1647319" cy="2806746"/>
          </a:xfrm>
          <a:prstGeom prst="rect">
            <a:avLst/>
          </a:prstGeom>
        </p:spPr>
      </p:pic>
      <p:sp>
        <p:nvSpPr>
          <p:cNvPr id="10" name="Ορθογώνιο 9"/>
          <p:cNvSpPr/>
          <p:nvPr/>
        </p:nvSpPr>
        <p:spPr>
          <a:xfrm>
            <a:off x="209721" y="5734316"/>
            <a:ext cx="2779541"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altLang="ja-JP" sz="1200" dirty="0">
                <a:latin typeface="+mn-lt"/>
                <a:hlinkClick r:id="rId7"/>
              </a:rPr>
              <a:t>Devil with a Guidon, 1960</a:t>
            </a:r>
            <a:r>
              <a:rPr lang="en-US" sz="1200" dirty="0" smtClean="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altLang="ja-JP" sz="1200" dirty="0">
                <a:solidFill>
                  <a:schemeClr val="tx1">
                    <a:lumMod val="65000"/>
                    <a:lumOff val="35000"/>
                  </a:schemeClr>
                </a:solidFill>
                <a:latin typeface="+mn-lt"/>
                <a:hlinkClick r:id="rId7"/>
              </a:rPr>
              <a:t>Duke University Archives</a:t>
            </a:r>
            <a:r>
              <a:rPr lang="en-US" altLang="ja-JP" sz="1200" dirty="0">
                <a:solidFill>
                  <a:schemeClr val="tx1">
                    <a:lumMod val="65000"/>
                    <a:lumOff val="35000"/>
                  </a:schemeClr>
                </a:solidFill>
                <a:latin typeface="+mn-lt"/>
              </a:rPr>
              <a:t>  </a:t>
            </a:r>
            <a:r>
              <a:rPr lang="el-GR" sz="1200" dirty="0">
                <a:solidFill>
                  <a:schemeClr val="tx1">
                    <a:lumMod val="65000"/>
                    <a:lumOff val="35000"/>
                  </a:schemeClr>
                </a:solidFill>
                <a:latin typeface="+mn-lt"/>
              </a:rPr>
              <a:t>διαθέσιμο </a:t>
            </a:r>
            <a:r>
              <a:rPr lang="el-GR" sz="1200" dirty="0" smtClean="0">
                <a:solidFill>
                  <a:schemeClr val="tx1">
                    <a:lumMod val="65000"/>
                    <a:lumOff val="35000"/>
                  </a:schemeClr>
                </a:solidFill>
                <a:latin typeface="+mn-lt"/>
              </a:rPr>
              <a:t>με άδεια </a:t>
            </a:r>
            <a:r>
              <a:rPr lang="en-US" sz="1200" dirty="0">
                <a:solidFill>
                  <a:schemeClr val="tx1">
                    <a:lumMod val="65000"/>
                    <a:lumOff val="35000"/>
                  </a:schemeClr>
                </a:solidFill>
                <a:latin typeface="+mn-lt"/>
                <a:hlinkClick r:id="rId8"/>
              </a:rPr>
              <a:t>CC BY-NC-SA 2.0</a:t>
            </a:r>
            <a:endParaRPr lang="en-US" sz="1200" dirty="0">
              <a:solidFill>
                <a:schemeClr val="tx1">
                  <a:lumMod val="65000"/>
                  <a:lumOff val="35000"/>
                </a:schemeClr>
              </a:solidFill>
              <a:latin typeface="+mn-lt"/>
            </a:endParaRPr>
          </a:p>
        </p:txBody>
      </p:sp>
      <p:sp>
        <p:nvSpPr>
          <p:cNvPr id="11" name="TextBox 10"/>
          <p:cNvSpPr txBox="1"/>
          <p:nvPr/>
        </p:nvSpPr>
        <p:spPr>
          <a:xfrm>
            <a:off x="1167444" y="5321842"/>
            <a:ext cx="432048" cy="430887"/>
          </a:xfrm>
          <a:prstGeom prst="rect">
            <a:avLst/>
          </a:prstGeom>
          <a:noFill/>
        </p:spPr>
        <p:txBody>
          <a:bodyPr wrap="square" rtlCol="0">
            <a:spAutoFit/>
          </a:bodyPr>
          <a:lstStyle/>
          <a:p>
            <a:r>
              <a:rPr lang="en-US" sz="2200" b="1" dirty="0" smtClean="0">
                <a:solidFill>
                  <a:srgbClr val="820000"/>
                </a:solidFill>
                <a:latin typeface="+mn-lt"/>
              </a:rPr>
              <a:t>Id</a:t>
            </a:r>
            <a:endParaRPr lang="el-GR" sz="2200" b="1" dirty="0">
              <a:solidFill>
                <a:srgbClr val="820000"/>
              </a:solidFill>
              <a:latin typeface="+mn-lt"/>
            </a:endParaRPr>
          </a:p>
        </p:txBody>
      </p:sp>
      <p:sp>
        <p:nvSpPr>
          <p:cNvPr id="12" name="Επεξήγηση με σύννεφο 11"/>
          <p:cNvSpPr/>
          <p:nvPr/>
        </p:nvSpPr>
        <p:spPr>
          <a:xfrm>
            <a:off x="555376" y="1733323"/>
            <a:ext cx="1656184" cy="1152128"/>
          </a:xfrm>
          <a:prstGeom prst="cloudCallout">
            <a:avLst>
              <a:gd name="adj1" fmla="val -61"/>
              <a:gd name="adj2" fmla="val 9000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Εντάξει</a:t>
            </a:r>
            <a:endParaRPr lang="el-GR" sz="2000" dirty="0">
              <a:solidFill>
                <a:schemeClr val="tx1"/>
              </a:solidFill>
            </a:endParaRPr>
          </a:p>
        </p:txBody>
      </p:sp>
      <p:pic>
        <p:nvPicPr>
          <p:cNvPr id="13" name="Εικόνα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73846" y="3153594"/>
            <a:ext cx="1164138" cy="2230683"/>
          </a:xfrm>
          <a:prstGeom prst="rect">
            <a:avLst/>
          </a:prstGeom>
        </p:spPr>
      </p:pic>
      <p:sp>
        <p:nvSpPr>
          <p:cNvPr id="14" name="TextBox 13"/>
          <p:cNvSpPr txBox="1"/>
          <p:nvPr/>
        </p:nvSpPr>
        <p:spPr>
          <a:xfrm>
            <a:off x="4393594" y="5513680"/>
            <a:ext cx="635759" cy="430887"/>
          </a:xfrm>
          <a:prstGeom prst="rect">
            <a:avLst/>
          </a:prstGeom>
          <a:noFill/>
        </p:spPr>
        <p:txBody>
          <a:bodyPr wrap="square" rtlCol="0">
            <a:spAutoFit/>
          </a:bodyPr>
          <a:lstStyle/>
          <a:p>
            <a:r>
              <a:rPr lang="en-US" sz="2200" b="1" dirty="0" smtClean="0">
                <a:solidFill>
                  <a:srgbClr val="820000"/>
                </a:solidFill>
                <a:latin typeface="+mn-lt"/>
              </a:rPr>
              <a:t>Ego</a:t>
            </a:r>
            <a:endParaRPr lang="el-GR" sz="2200" b="1" dirty="0">
              <a:solidFill>
                <a:srgbClr val="820000"/>
              </a:solidFill>
              <a:latin typeface="+mn-lt"/>
            </a:endParaRPr>
          </a:p>
        </p:txBody>
      </p:sp>
      <p:sp>
        <p:nvSpPr>
          <p:cNvPr id="15" name="Ορθογώνιο 14"/>
          <p:cNvSpPr/>
          <p:nvPr/>
        </p:nvSpPr>
        <p:spPr>
          <a:xfrm>
            <a:off x="6299112" y="5832319"/>
            <a:ext cx="264177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altLang="ja-JP" sz="1200" dirty="0">
                <a:latin typeface="+mn-lt"/>
                <a:hlinkClick r:id="rId10"/>
              </a:rPr>
              <a:t>angel </a:t>
            </a:r>
            <a:r>
              <a:rPr lang="en-US" sz="1200" dirty="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altLang="ja-JP" sz="1200" dirty="0" smtClean="0">
                <a:solidFill>
                  <a:schemeClr val="tx1">
                    <a:lumMod val="65000"/>
                    <a:lumOff val="35000"/>
                  </a:schemeClr>
                </a:solidFill>
                <a:latin typeface="+mn-lt"/>
                <a:hlinkClick r:id="rId11"/>
              </a:rPr>
              <a:t>Nemo</a:t>
            </a:r>
            <a:r>
              <a:rPr lang="en-US" altLang="ja-JP"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a:t>
            </a:r>
            <a:r>
              <a:rPr lang="el-GR" sz="1200" dirty="0">
                <a:solidFill>
                  <a:schemeClr val="tx1">
                    <a:lumMod val="65000"/>
                    <a:lumOff val="35000"/>
                  </a:schemeClr>
                </a:solidFill>
                <a:latin typeface="+mn-lt"/>
              </a:rPr>
              <a:t>ως κοινό κτήμα.</a:t>
            </a:r>
            <a:endParaRPr lang="en-US" sz="1200" dirty="0">
              <a:solidFill>
                <a:schemeClr val="tx1">
                  <a:lumMod val="65000"/>
                  <a:lumOff val="35000"/>
                </a:schemeClr>
              </a:solidFill>
              <a:latin typeface="+mn-lt"/>
            </a:endParaRPr>
          </a:p>
        </p:txBody>
      </p:sp>
      <p:sp>
        <p:nvSpPr>
          <p:cNvPr id="16" name="Επεξήγηση με σύννεφο 15"/>
          <p:cNvSpPr/>
          <p:nvPr/>
        </p:nvSpPr>
        <p:spPr>
          <a:xfrm>
            <a:off x="6878536" y="1530849"/>
            <a:ext cx="1656184" cy="1152128"/>
          </a:xfrm>
          <a:prstGeom prst="cloudCallout">
            <a:avLst>
              <a:gd name="adj1" fmla="val -61"/>
              <a:gd name="adj2" fmla="val 9000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Εντάξει</a:t>
            </a:r>
            <a:endParaRPr lang="el-GR" sz="2000" dirty="0">
              <a:solidFill>
                <a:schemeClr val="tx1"/>
              </a:solidFill>
            </a:endParaRPr>
          </a:p>
        </p:txBody>
      </p:sp>
    </p:spTree>
    <p:extLst>
      <p:ext uri="{BB962C8B-B14F-4D97-AF65-F5344CB8AC3E}">
        <p14:creationId xmlns:p14="http://schemas.microsoft.com/office/powerpoint/2010/main" val="3082098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a:t>
            </a:r>
            <a:r>
              <a:rPr lang="el-GR" dirty="0" smtClean="0"/>
              <a:t>νεύρωση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45000">
            <a:off x="3985606" y="3333365"/>
            <a:ext cx="1069253" cy="2330796"/>
          </a:xfrm>
          <a:prstGeom prst="rect">
            <a:avLst/>
          </a:prstGeom>
        </p:spPr>
      </p:pic>
      <p:sp>
        <p:nvSpPr>
          <p:cNvPr id="6" name="Ελλειψοειδής επεξήγηση 5"/>
          <p:cNvSpPr/>
          <p:nvPr/>
        </p:nvSpPr>
        <p:spPr>
          <a:xfrm>
            <a:off x="3203848" y="908459"/>
            <a:ext cx="5737040" cy="1584176"/>
          </a:xfrm>
          <a:prstGeom prst="wedgeEllipseCallout">
            <a:avLst>
              <a:gd name="adj1" fmla="val 27727"/>
              <a:gd name="adj2" fmla="val 805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tx1"/>
                </a:solidFill>
              </a:rPr>
              <a:t>Ακούστε !  Εγώ κάνω κουμάντο και δεν είστε εδώ για να διασκεδάσετε.  Ετοιμαστείτε για διπλή δόση άγχους  με συνοδευτικό αρκετή ενοχή!</a:t>
            </a:r>
          </a:p>
        </p:txBody>
      </p:sp>
      <p:sp>
        <p:nvSpPr>
          <p:cNvPr id="7" name="Ορθογώνιο 6"/>
          <p:cNvSpPr/>
          <p:nvPr/>
        </p:nvSpPr>
        <p:spPr>
          <a:xfrm>
            <a:off x="3347864" y="5831606"/>
            <a:ext cx="2641776" cy="461665"/>
          </a:xfrm>
          <a:prstGeom prst="rect">
            <a:avLst/>
          </a:prstGeom>
        </p:spPr>
        <p:txBody>
          <a:bodyPr wrap="square">
            <a:spAutoFit/>
          </a:bodyPr>
          <a:lstStyle/>
          <a:p>
            <a:pPr algn="ctr"/>
            <a:r>
              <a:rPr lang="en-US" sz="1200" dirty="0">
                <a:solidFill>
                  <a:schemeClr val="tx1">
                    <a:lumMod val="65000"/>
                    <a:lumOff val="35000"/>
                  </a:schemeClr>
                </a:solidFill>
                <a:latin typeface="+mn-lt"/>
              </a:rPr>
              <a:t>“</a:t>
            </a:r>
            <a:r>
              <a:rPr lang="en-US" altLang="ja-JP" sz="1200" dirty="0">
                <a:latin typeface="+mn-lt"/>
                <a:hlinkClick r:id="rId3"/>
              </a:rPr>
              <a:t>silhouette4</a:t>
            </a:r>
            <a:r>
              <a:rPr lang="en-US" altLang="ja-JP" sz="1200" dirty="0">
                <a:latin typeface="+mn-lt"/>
              </a:rPr>
              <a:t> </a:t>
            </a:r>
            <a:r>
              <a:rPr lang="en-US" sz="1200" dirty="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altLang="ja-JP" sz="1200" dirty="0">
                <a:solidFill>
                  <a:schemeClr val="tx1">
                    <a:lumMod val="65000"/>
                    <a:lumOff val="35000"/>
                  </a:schemeClr>
                </a:solidFill>
                <a:latin typeface="+mn-lt"/>
                <a:hlinkClick r:id="rId4"/>
              </a:rPr>
              <a:t>augustoschwartz</a:t>
            </a:r>
            <a:r>
              <a:rPr lang="en-US" altLang="ja-JP" sz="1200" dirty="0">
                <a:solidFill>
                  <a:schemeClr val="tx1">
                    <a:lumMod val="65000"/>
                    <a:lumOff val="35000"/>
                  </a:schemeClr>
                </a:solidFill>
                <a:latin typeface="+mn-lt"/>
              </a:rPr>
              <a:t> </a:t>
            </a:r>
            <a:r>
              <a:rPr lang="el-GR" sz="1200" dirty="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
        <p:nvSpPr>
          <p:cNvPr id="8" name="TextBox 7"/>
          <p:cNvSpPr txBox="1"/>
          <p:nvPr/>
        </p:nvSpPr>
        <p:spPr>
          <a:xfrm>
            <a:off x="7034170" y="5400719"/>
            <a:ext cx="1332175" cy="430887"/>
          </a:xfrm>
          <a:prstGeom prst="rect">
            <a:avLst/>
          </a:prstGeom>
          <a:noFill/>
        </p:spPr>
        <p:txBody>
          <a:bodyPr wrap="square" rtlCol="0">
            <a:spAutoFit/>
          </a:bodyPr>
          <a:lstStyle/>
          <a:p>
            <a:r>
              <a:rPr lang="en-US" sz="2200" b="1" dirty="0" smtClean="0">
                <a:solidFill>
                  <a:srgbClr val="820000"/>
                </a:solidFill>
                <a:latin typeface="+mn-lt"/>
              </a:rPr>
              <a:t>Superego</a:t>
            </a:r>
            <a:endParaRPr lang="el-GR" sz="2200" b="1" dirty="0">
              <a:solidFill>
                <a:srgbClr val="820000"/>
              </a:solidFill>
              <a:latin typeface="+mn-lt"/>
            </a:endParaRPr>
          </a:p>
        </p:txBody>
      </p:sp>
      <p:pic>
        <p:nvPicPr>
          <p:cNvPr id="9" name="Εικόνα 8"/>
          <p:cNvPicPr>
            <a:picLocks noChangeAspect="1"/>
          </p:cNvPicPr>
          <p:nvPr/>
        </p:nvPicPr>
        <p:blipFill>
          <a:blip r:embed="rId5" cstate="print">
            <a:extLst>
              <a:ext uri="{BEBA8EAE-BF5A-486C-A8C5-ECC9F3942E4B}">
                <a14:imgProps xmlns:a14="http://schemas.microsoft.com/office/drawing/2010/main">
                  <a14:imgLayer r:embed="rId6">
                    <a14:imgEffect>
                      <a14:backgroundRemoval t="8389" b="96538" l="9751" r="89796"/>
                    </a14:imgEffect>
                  </a14:imgLayer>
                </a14:imgProps>
              </a:ext>
              <a:ext uri="{28A0092B-C50C-407E-A947-70E740481C1C}">
                <a14:useLocalDpi xmlns:a14="http://schemas.microsoft.com/office/drawing/2010/main" val="0"/>
              </a:ext>
            </a:extLst>
          </a:blip>
          <a:stretch>
            <a:fillRect/>
          </a:stretch>
        </p:blipFill>
        <p:spPr>
          <a:xfrm>
            <a:off x="687860" y="2753961"/>
            <a:ext cx="1520531" cy="2590722"/>
          </a:xfrm>
          <a:prstGeom prst="rect">
            <a:avLst/>
          </a:prstGeom>
        </p:spPr>
      </p:pic>
      <p:sp>
        <p:nvSpPr>
          <p:cNvPr id="10" name="Ορθογώνιο 9"/>
          <p:cNvSpPr/>
          <p:nvPr/>
        </p:nvSpPr>
        <p:spPr>
          <a:xfrm>
            <a:off x="209721" y="5734316"/>
            <a:ext cx="2779541"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altLang="ja-JP" sz="1200" dirty="0">
                <a:latin typeface="+mn-lt"/>
                <a:hlinkClick r:id="rId7"/>
              </a:rPr>
              <a:t>Devil with a Guidon, 1960</a:t>
            </a:r>
            <a:r>
              <a:rPr lang="en-US" sz="1200" dirty="0" smtClean="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altLang="ja-JP" sz="1200" dirty="0">
                <a:solidFill>
                  <a:schemeClr val="tx1">
                    <a:lumMod val="65000"/>
                    <a:lumOff val="35000"/>
                  </a:schemeClr>
                </a:solidFill>
                <a:latin typeface="+mn-lt"/>
                <a:hlinkClick r:id="rId7"/>
              </a:rPr>
              <a:t>Duke University Archives</a:t>
            </a:r>
            <a:r>
              <a:rPr lang="en-US" altLang="ja-JP" sz="1200" dirty="0">
                <a:solidFill>
                  <a:schemeClr val="tx1">
                    <a:lumMod val="65000"/>
                    <a:lumOff val="35000"/>
                  </a:schemeClr>
                </a:solidFill>
                <a:latin typeface="+mn-lt"/>
              </a:rPr>
              <a:t>  </a:t>
            </a:r>
            <a:r>
              <a:rPr lang="el-GR" sz="1200" dirty="0">
                <a:solidFill>
                  <a:schemeClr val="tx1">
                    <a:lumMod val="65000"/>
                    <a:lumOff val="35000"/>
                  </a:schemeClr>
                </a:solidFill>
                <a:latin typeface="+mn-lt"/>
              </a:rPr>
              <a:t>διαθέσιμο </a:t>
            </a:r>
            <a:r>
              <a:rPr lang="el-GR" sz="1200" dirty="0" smtClean="0">
                <a:solidFill>
                  <a:schemeClr val="tx1">
                    <a:lumMod val="65000"/>
                    <a:lumOff val="35000"/>
                  </a:schemeClr>
                </a:solidFill>
                <a:latin typeface="+mn-lt"/>
              </a:rPr>
              <a:t>με άδεια </a:t>
            </a:r>
            <a:r>
              <a:rPr lang="en-US" sz="1200" dirty="0">
                <a:solidFill>
                  <a:schemeClr val="tx1">
                    <a:lumMod val="65000"/>
                    <a:lumOff val="35000"/>
                  </a:schemeClr>
                </a:solidFill>
                <a:latin typeface="+mn-lt"/>
                <a:hlinkClick r:id="rId8"/>
              </a:rPr>
              <a:t>CC BY-NC-SA 2.0</a:t>
            </a:r>
            <a:endParaRPr lang="en-US" sz="1200" dirty="0">
              <a:solidFill>
                <a:schemeClr val="tx1">
                  <a:lumMod val="65000"/>
                  <a:lumOff val="35000"/>
                </a:schemeClr>
              </a:solidFill>
              <a:latin typeface="+mn-lt"/>
            </a:endParaRPr>
          </a:p>
        </p:txBody>
      </p:sp>
      <p:sp>
        <p:nvSpPr>
          <p:cNvPr id="11" name="TextBox 10"/>
          <p:cNvSpPr txBox="1"/>
          <p:nvPr/>
        </p:nvSpPr>
        <p:spPr>
          <a:xfrm>
            <a:off x="1167444" y="5321842"/>
            <a:ext cx="432048" cy="430887"/>
          </a:xfrm>
          <a:prstGeom prst="rect">
            <a:avLst/>
          </a:prstGeom>
          <a:noFill/>
        </p:spPr>
        <p:txBody>
          <a:bodyPr wrap="square" rtlCol="0">
            <a:spAutoFit/>
          </a:bodyPr>
          <a:lstStyle/>
          <a:p>
            <a:r>
              <a:rPr lang="en-US" sz="2200" b="1" dirty="0" smtClean="0">
                <a:solidFill>
                  <a:srgbClr val="820000"/>
                </a:solidFill>
                <a:latin typeface="+mn-lt"/>
              </a:rPr>
              <a:t>Id</a:t>
            </a:r>
            <a:endParaRPr lang="el-GR" sz="2200" b="1" dirty="0">
              <a:solidFill>
                <a:srgbClr val="820000"/>
              </a:solidFill>
              <a:latin typeface="+mn-lt"/>
            </a:endParaRPr>
          </a:p>
        </p:txBody>
      </p:sp>
      <p:sp>
        <p:nvSpPr>
          <p:cNvPr id="12" name="Επεξήγηση με σύννεφο 11"/>
          <p:cNvSpPr/>
          <p:nvPr/>
        </p:nvSpPr>
        <p:spPr>
          <a:xfrm>
            <a:off x="209721" y="1632292"/>
            <a:ext cx="2360440" cy="1152128"/>
          </a:xfrm>
          <a:prstGeom prst="cloudCallout">
            <a:avLst>
              <a:gd name="adj1" fmla="val -61"/>
              <a:gd name="adj2" fmla="val 9000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Πάει η διασκέδαση!</a:t>
            </a:r>
            <a:endParaRPr lang="el-GR" sz="2000" dirty="0">
              <a:solidFill>
                <a:schemeClr val="tx1"/>
              </a:solidFill>
            </a:endParaRPr>
          </a:p>
        </p:txBody>
      </p:sp>
      <p:pic>
        <p:nvPicPr>
          <p:cNvPr id="13" name="Εικόνα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67022" y="2403269"/>
            <a:ext cx="1610933" cy="3086817"/>
          </a:xfrm>
          <a:prstGeom prst="rect">
            <a:avLst/>
          </a:prstGeom>
        </p:spPr>
      </p:pic>
      <p:sp>
        <p:nvSpPr>
          <p:cNvPr id="14" name="TextBox 13"/>
          <p:cNvSpPr txBox="1"/>
          <p:nvPr/>
        </p:nvSpPr>
        <p:spPr>
          <a:xfrm>
            <a:off x="4393594" y="5513680"/>
            <a:ext cx="635759" cy="430887"/>
          </a:xfrm>
          <a:prstGeom prst="rect">
            <a:avLst/>
          </a:prstGeom>
          <a:noFill/>
        </p:spPr>
        <p:txBody>
          <a:bodyPr wrap="square" rtlCol="0">
            <a:spAutoFit/>
          </a:bodyPr>
          <a:lstStyle/>
          <a:p>
            <a:r>
              <a:rPr lang="en-US" sz="2200" b="1" dirty="0" smtClean="0">
                <a:solidFill>
                  <a:srgbClr val="820000"/>
                </a:solidFill>
                <a:latin typeface="+mn-lt"/>
              </a:rPr>
              <a:t>Ego</a:t>
            </a:r>
            <a:endParaRPr lang="el-GR" sz="2200" b="1" dirty="0">
              <a:solidFill>
                <a:srgbClr val="820000"/>
              </a:solidFill>
              <a:latin typeface="+mn-lt"/>
            </a:endParaRPr>
          </a:p>
        </p:txBody>
      </p:sp>
      <p:sp>
        <p:nvSpPr>
          <p:cNvPr id="15" name="Ορθογώνιο 14"/>
          <p:cNvSpPr/>
          <p:nvPr/>
        </p:nvSpPr>
        <p:spPr>
          <a:xfrm>
            <a:off x="6299112" y="5832319"/>
            <a:ext cx="264177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altLang="ja-JP" sz="1200" dirty="0">
                <a:latin typeface="+mn-lt"/>
                <a:hlinkClick r:id="rId10"/>
              </a:rPr>
              <a:t>angel </a:t>
            </a:r>
            <a:r>
              <a:rPr lang="en-US" sz="1200" dirty="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altLang="ja-JP" sz="1200" dirty="0" smtClean="0">
                <a:solidFill>
                  <a:schemeClr val="tx1">
                    <a:lumMod val="65000"/>
                    <a:lumOff val="35000"/>
                  </a:schemeClr>
                </a:solidFill>
                <a:latin typeface="+mn-lt"/>
                <a:hlinkClick r:id="rId11"/>
              </a:rPr>
              <a:t>Nemo</a:t>
            </a:r>
            <a:r>
              <a:rPr lang="en-US" altLang="ja-JP"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a:t>
            </a:r>
            <a:r>
              <a:rPr lang="el-GR" sz="1200" dirty="0">
                <a:solidFill>
                  <a:schemeClr val="tx1">
                    <a:lumMod val="65000"/>
                    <a:lumOff val="35000"/>
                  </a:schemeClr>
                </a:solidFill>
                <a:latin typeface="+mn-lt"/>
              </a:rPr>
              <a:t>ως κοινό κτήμα.</a:t>
            </a:r>
            <a:endParaRPr lang="en-US" sz="1200" dirty="0">
              <a:solidFill>
                <a:schemeClr val="tx1">
                  <a:lumMod val="65000"/>
                  <a:lumOff val="35000"/>
                </a:schemeClr>
              </a:solidFill>
              <a:latin typeface="+mn-lt"/>
            </a:endParaRPr>
          </a:p>
        </p:txBody>
      </p:sp>
      <p:sp>
        <p:nvSpPr>
          <p:cNvPr id="16" name="Επεξήγηση με σύννεφο 15"/>
          <p:cNvSpPr/>
          <p:nvPr/>
        </p:nvSpPr>
        <p:spPr>
          <a:xfrm>
            <a:off x="2811070" y="2383636"/>
            <a:ext cx="1393268" cy="740651"/>
          </a:xfrm>
          <a:prstGeom prst="cloudCallout">
            <a:avLst>
              <a:gd name="adj1" fmla="val 41526"/>
              <a:gd name="adj2" fmla="val 8266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Ουπς!</a:t>
            </a:r>
            <a:endParaRPr lang="el-GR" sz="2000" dirty="0">
              <a:solidFill>
                <a:schemeClr val="tx1"/>
              </a:solidFill>
            </a:endParaRPr>
          </a:p>
        </p:txBody>
      </p:sp>
    </p:spTree>
    <p:extLst>
      <p:ext uri="{BB962C8B-B14F-4D97-AF65-F5344CB8AC3E}">
        <p14:creationId xmlns:p14="http://schemas.microsoft.com/office/powerpoint/2010/main" val="3432898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ψύχωση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45000">
            <a:off x="3985606" y="3333365"/>
            <a:ext cx="1069253" cy="2330796"/>
          </a:xfrm>
          <a:prstGeom prst="rect">
            <a:avLst/>
          </a:prstGeom>
        </p:spPr>
      </p:pic>
      <p:sp>
        <p:nvSpPr>
          <p:cNvPr id="6" name="Ελλειψοειδής επεξήγηση 5"/>
          <p:cNvSpPr/>
          <p:nvPr/>
        </p:nvSpPr>
        <p:spPr>
          <a:xfrm>
            <a:off x="144038" y="799460"/>
            <a:ext cx="2608174" cy="1584176"/>
          </a:xfrm>
          <a:prstGeom prst="wedgeEllipseCallout">
            <a:avLst>
              <a:gd name="adj1" fmla="val -612"/>
              <a:gd name="adj2" fmla="val 6170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820000"/>
                </a:solidFill>
              </a:rPr>
              <a:t>Σεξ! Φαγητό! Ποτό! Ναρκωτικά! ΤΩΡΑ!</a:t>
            </a:r>
          </a:p>
        </p:txBody>
      </p:sp>
      <p:sp>
        <p:nvSpPr>
          <p:cNvPr id="7" name="Ορθογώνιο 6"/>
          <p:cNvSpPr/>
          <p:nvPr/>
        </p:nvSpPr>
        <p:spPr>
          <a:xfrm>
            <a:off x="3347864" y="5831606"/>
            <a:ext cx="2641776" cy="461665"/>
          </a:xfrm>
          <a:prstGeom prst="rect">
            <a:avLst/>
          </a:prstGeom>
        </p:spPr>
        <p:txBody>
          <a:bodyPr wrap="square">
            <a:spAutoFit/>
          </a:bodyPr>
          <a:lstStyle/>
          <a:p>
            <a:pPr algn="ctr"/>
            <a:r>
              <a:rPr lang="en-US" sz="1200" dirty="0">
                <a:solidFill>
                  <a:schemeClr val="tx1">
                    <a:lumMod val="65000"/>
                    <a:lumOff val="35000"/>
                  </a:schemeClr>
                </a:solidFill>
                <a:latin typeface="+mn-lt"/>
              </a:rPr>
              <a:t>“</a:t>
            </a:r>
            <a:r>
              <a:rPr lang="en-US" altLang="ja-JP" sz="1200" dirty="0">
                <a:latin typeface="+mn-lt"/>
                <a:hlinkClick r:id="rId3"/>
              </a:rPr>
              <a:t>silhouette4</a:t>
            </a:r>
            <a:r>
              <a:rPr lang="en-US" altLang="ja-JP" sz="1200" dirty="0">
                <a:latin typeface="+mn-lt"/>
              </a:rPr>
              <a:t> </a:t>
            </a:r>
            <a:r>
              <a:rPr lang="en-US" sz="1200" dirty="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altLang="ja-JP" sz="1200" dirty="0">
                <a:solidFill>
                  <a:schemeClr val="tx1">
                    <a:lumMod val="65000"/>
                    <a:lumOff val="35000"/>
                  </a:schemeClr>
                </a:solidFill>
                <a:latin typeface="+mn-lt"/>
                <a:hlinkClick r:id="rId4"/>
              </a:rPr>
              <a:t>augustoschwartz</a:t>
            </a:r>
            <a:r>
              <a:rPr lang="en-US" altLang="ja-JP" sz="1200" dirty="0">
                <a:solidFill>
                  <a:schemeClr val="tx1">
                    <a:lumMod val="65000"/>
                    <a:lumOff val="35000"/>
                  </a:schemeClr>
                </a:solidFill>
                <a:latin typeface="+mn-lt"/>
              </a:rPr>
              <a:t> </a:t>
            </a:r>
            <a:r>
              <a:rPr lang="el-GR" sz="1200" dirty="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
        <p:nvSpPr>
          <p:cNvPr id="8" name="TextBox 7"/>
          <p:cNvSpPr txBox="1"/>
          <p:nvPr/>
        </p:nvSpPr>
        <p:spPr>
          <a:xfrm>
            <a:off x="7034170" y="5400719"/>
            <a:ext cx="1332175" cy="430887"/>
          </a:xfrm>
          <a:prstGeom prst="rect">
            <a:avLst/>
          </a:prstGeom>
          <a:noFill/>
        </p:spPr>
        <p:txBody>
          <a:bodyPr wrap="square" rtlCol="0">
            <a:spAutoFit/>
          </a:bodyPr>
          <a:lstStyle/>
          <a:p>
            <a:r>
              <a:rPr lang="en-US" sz="2200" b="1" dirty="0" smtClean="0">
                <a:solidFill>
                  <a:srgbClr val="820000"/>
                </a:solidFill>
                <a:latin typeface="+mn-lt"/>
              </a:rPr>
              <a:t>Superego</a:t>
            </a:r>
            <a:endParaRPr lang="el-GR" sz="2200" b="1" dirty="0">
              <a:solidFill>
                <a:srgbClr val="820000"/>
              </a:solidFill>
              <a:latin typeface="+mn-lt"/>
            </a:endParaRPr>
          </a:p>
        </p:txBody>
      </p:sp>
      <p:pic>
        <p:nvPicPr>
          <p:cNvPr id="9" name="Εικόνα 8"/>
          <p:cNvPicPr>
            <a:picLocks noChangeAspect="1"/>
          </p:cNvPicPr>
          <p:nvPr/>
        </p:nvPicPr>
        <p:blipFill>
          <a:blip r:embed="rId5" cstate="print">
            <a:extLst>
              <a:ext uri="{BEBA8EAE-BF5A-486C-A8C5-ECC9F3942E4B}">
                <a14:imgProps xmlns:a14="http://schemas.microsoft.com/office/drawing/2010/main">
                  <a14:imgLayer r:embed="rId6">
                    <a14:imgEffect>
                      <a14:backgroundRemoval t="8389" b="96538" l="9751" r="89796"/>
                    </a14:imgEffect>
                  </a14:imgLayer>
                </a14:imgProps>
              </a:ext>
              <a:ext uri="{28A0092B-C50C-407E-A947-70E740481C1C}">
                <a14:useLocalDpi xmlns:a14="http://schemas.microsoft.com/office/drawing/2010/main" val="0"/>
              </a:ext>
            </a:extLst>
          </a:blip>
          <a:stretch>
            <a:fillRect/>
          </a:stretch>
        </p:blipFill>
        <p:spPr>
          <a:xfrm>
            <a:off x="534305" y="1626831"/>
            <a:ext cx="2134315" cy="3636503"/>
          </a:xfrm>
          <a:prstGeom prst="rect">
            <a:avLst/>
          </a:prstGeom>
        </p:spPr>
      </p:pic>
      <p:sp>
        <p:nvSpPr>
          <p:cNvPr id="10" name="Ορθογώνιο 9"/>
          <p:cNvSpPr/>
          <p:nvPr/>
        </p:nvSpPr>
        <p:spPr>
          <a:xfrm>
            <a:off x="209721" y="5734316"/>
            <a:ext cx="2779541"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altLang="ja-JP" sz="1200" dirty="0">
                <a:latin typeface="+mn-lt"/>
                <a:hlinkClick r:id="rId7"/>
              </a:rPr>
              <a:t>Devil with a Guidon, 1960</a:t>
            </a:r>
            <a:r>
              <a:rPr lang="en-US" sz="1200" dirty="0" smtClean="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altLang="ja-JP" sz="1200" dirty="0">
                <a:solidFill>
                  <a:schemeClr val="tx1">
                    <a:lumMod val="65000"/>
                    <a:lumOff val="35000"/>
                  </a:schemeClr>
                </a:solidFill>
                <a:latin typeface="+mn-lt"/>
                <a:hlinkClick r:id="rId7"/>
              </a:rPr>
              <a:t>Duke University Archives</a:t>
            </a:r>
            <a:r>
              <a:rPr lang="en-US" altLang="ja-JP" sz="1200" dirty="0">
                <a:solidFill>
                  <a:schemeClr val="tx1">
                    <a:lumMod val="65000"/>
                    <a:lumOff val="35000"/>
                  </a:schemeClr>
                </a:solidFill>
                <a:latin typeface="+mn-lt"/>
              </a:rPr>
              <a:t>  </a:t>
            </a:r>
            <a:r>
              <a:rPr lang="el-GR" sz="1200" dirty="0">
                <a:solidFill>
                  <a:schemeClr val="tx1">
                    <a:lumMod val="65000"/>
                    <a:lumOff val="35000"/>
                  </a:schemeClr>
                </a:solidFill>
                <a:latin typeface="+mn-lt"/>
              </a:rPr>
              <a:t>διαθέσιμο </a:t>
            </a:r>
            <a:r>
              <a:rPr lang="el-GR" sz="1200" dirty="0" smtClean="0">
                <a:solidFill>
                  <a:schemeClr val="tx1">
                    <a:lumMod val="65000"/>
                    <a:lumOff val="35000"/>
                  </a:schemeClr>
                </a:solidFill>
                <a:latin typeface="+mn-lt"/>
              </a:rPr>
              <a:t>με άδεια </a:t>
            </a:r>
            <a:r>
              <a:rPr lang="en-US" sz="1200" dirty="0">
                <a:solidFill>
                  <a:schemeClr val="tx1">
                    <a:lumMod val="65000"/>
                    <a:lumOff val="35000"/>
                  </a:schemeClr>
                </a:solidFill>
                <a:latin typeface="+mn-lt"/>
                <a:hlinkClick r:id="rId8"/>
              </a:rPr>
              <a:t>CC BY-NC-SA 2.0</a:t>
            </a:r>
            <a:endParaRPr lang="en-US" sz="1200" dirty="0">
              <a:solidFill>
                <a:schemeClr val="tx1">
                  <a:lumMod val="65000"/>
                  <a:lumOff val="35000"/>
                </a:schemeClr>
              </a:solidFill>
              <a:latin typeface="+mn-lt"/>
            </a:endParaRPr>
          </a:p>
        </p:txBody>
      </p:sp>
      <p:sp>
        <p:nvSpPr>
          <p:cNvPr id="11" name="TextBox 10"/>
          <p:cNvSpPr txBox="1"/>
          <p:nvPr/>
        </p:nvSpPr>
        <p:spPr>
          <a:xfrm>
            <a:off x="1167444" y="5321842"/>
            <a:ext cx="432048" cy="430887"/>
          </a:xfrm>
          <a:prstGeom prst="rect">
            <a:avLst/>
          </a:prstGeom>
          <a:noFill/>
        </p:spPr>
        <p:txBody>
          <a:bodyPr wrap="square" rtlCol="0">
            <a:spAutoFit/>
          </a:bodyPr>
          <a:lstStyle/>
          <a:p>
            <a:r>
              <a:rPr lang="en-US" sz="2200" b="1" dirty="0" smtClean="0">
                <a:solidFill>
                  <a:srgbClr val="820000"/>
                </a:solidFill>
                <a:latin typeface="+mn-lt"/>
              </a:rPr>
              <a:t>Id</a:t>
            </a:r>
            <a:endParaRPr lang="el-GR" sz="2200" b="1" dirty="0">
              <a:solidFill>
                <a:srgbClr val="820000"/>
              </a:solidFill>
              <a:latin typeface="+mn-lt"/>
            </a:endParaRPr>
          </a:p>
        </p:txBody>
      </p:sp>
      <p:sp>
        <p:nvSpPr>
          <p:cNvPr id="12" name="Επεξήγηση με σύννεφο 11"/>
          <p:cNvSpPr/>
          <p:nvPr/>
        </p:nvSpPr>
        <p:spPr>
          <a:xfrm>
            <a:off x="6156176" y="1915063"/>
            <a:ext cx="2360440" cy="1152128"/>
          </a:xfrm>
          <a:prstGeom prst="cloudCallout">
            <a:avLst>
              <a:gd name="adj1" fmla="val -61"/>
              <a:gd name="adj2" fmla="val 9000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Ποιος έσβησε τα φώτα;</a:t>
            </a:r>
            <a:endParaRPr lang="el-GR" sz="2000" dirty="0">
              <a:solidFill>
                <a:schemeClr val="tx1"/>
              </a:solidFill>
            </a:endParaRPr>
          </a:p>
        </p:txBody>
      </p:sp>
      <p:pic>
        <p:nvPicPr>
          <p:cNvPr id="13" name="Εικόνα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48599" y="3643611"/>
            <a:ext cx="916805" cy="1756752"/>
          </a:xfrm>
          <a:prstGeom prst="rect">
            <a:avLst/>
          </a:prstGeom>
        </p:spPr>
      </p:pic>
      <p:sp>
        <p:nvSpPr>
          <p:cNvPr id="14" name="TextBox 13"/>
          <p:cNvSpPr txBox="1"/>
          <p:nvPr/>
        </p:nvSpPr>
        <p:spPr>
          <a:xfrm>
            <a:off x="4393594" y="5513680"/>
            <a:ext cx="635759" cy="430887"/>
          </a:xfrm>
          <a:prstGeom prst="rect">
            <a:avLst/>
          </a:prstGeom>
          <a:noFill/>
        </p:spPr>
        <p:txBody>
          <a:bodyPr wrap="square" rtlCol="0">
            <a:spAutoFit/>
          </a:bodyPr>
          <a:lstStyle/>
          <a:p>
            <a:r>
              <a:rPr lang="en-US" sz="2200" b="1" dirty="0" smtClean="0">
                <a:solidFill>
                  <a:srgbClr val="820000"/>
                </a:solidFill>
                <a:latin typeface="+mn-lt"/>
              </a:rPr>
              <a:t>Ego</a:t>
            </a:r>
            <a:endParaRPr lang="el-GR" sz="2200" b="1" dirty="0">
              <a:solidFill>
                <a:srgbClr val="820000"/>
              </a:solidFill>
              <a:latin typeface="+mn-lt"/>
            </a:endParaRPr>
          </a:p>
        </p:txBody>
      </p:sp>
      <p:sp>
        <p:nvSpPr>
          <p:cNvPr id="15" name="Ορθογώνιο 14"/>
          <p:cNvSpPr/>
          <p:nvPr/>
        </p:nvSpPr>
        <p:spPr>
          <a:xfrm>
            <a:off x="6299112" y="5832319"/>
            <a:ext cx="264177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altLang="ja-JP" sz="1200" dirty="0">
                <a:latin typeface="+mn-lt"/>
                <a:hlinkClick r:id="rId10"/>
              </a:rPr>
              <a:t>angel </a:t>
            </a:r>
            <a:r>
              <a:rPr lang="en-US" sz="1200" dirty="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altLang="ja-JP" sz="1200" dirty="0" smtClean="0">
                <a:solidFill>
                  <a:schemeClr val="tx1">
                    <a:lumMod val="65000"/>
                    <a:lumOff val="35000"/>
                  </a:schemeClr>
                </a:solidFill>
                <a:latin typeface="+mn-lt"/>
                <a:hlinkClick r:id="rId11"/>
              </a:rPr>
              <a:t>Nemo</a:t>
            </a:r>
            <a:r>
              <a:rPr lang="en-US" altLang="ja-JP"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a:t>
            </a:r>
            <a:r>
              <a:rPr lang="el-GR" sz="1200" dirty="0">
                <a:solidFill>
                  <a:schemeClr val="tx1">
                    <a:lumMod val="65000"/>
                    <a:lumOff val="35000"/>
                  </a:schemeClr>
                </a:solidFill>
                <a:latin typeface="+mn-lt"/>
              </a:rPr>
              <a:t>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2064293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αποτελεσματική προσαρμογή </a:t>
            </a:r>
            <a:r>
              <a:rPr lang="el-GR" sz="3600" b="0" dirty="0" smtClean="0"/>
              <a:t>(3 </a:t>
            </a:r>
            <a:r>
              <a:rPr lang="el-GR" sz="3600" b="0" dirty="0"/>
              <a:t>από </a:t>
            </a:r>
            <a:r>
              <a:rPr lang="el-GR" sz="3600" b="0" dirty="0" smtClean="0"/>
              <a:t>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pic>
        <p:nvPicPr>
          <p:cNvPr id="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7965" y="1268760"/>
            <a:ext cx="3545235" cy="45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3563888" y="5785824"/>
            <a:ext cx="2641776" cy="276999"/>
          </a:xfrm>
          <a:prstGeom prst="rect">
            <a:avLst/>
          </a:prstGeom>
        </p:spPr>
        <p:txBody>
          <a:bodyPr wrap="square">
            <a:spAutoFit/>
          </a:bodyPr>
          <a:lstStyle/>
          <a:p>
            <a:pPr algn="ctr"/>
            <a:r>
              <a:rPr lang="en-US" sz="1200" dirty="0" smtClean="0">
                <a:solidFill>
                  <a:schemeClr val="tx1">
                    <a:lumMod val="65000"/>
                    <a:lumOff val="35000"/>
                  </a:schemeClr>
                </a:solidFill>
                <a:latin typeface="+mn-lt"/>
                <a:hlinkClick r:id="rId3"/>
              </a:rPr>
              <a:t>psicologiad07.blogspot.gr</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3199648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αποτελεσματική προσαρμογή </a:t>
            </a:r>
            <a:r>
              <a:rPr lang="el-GR" sz="3600" b="0" dirty="0" smtClean="0"/>
              <a:t>(4 </a:t>
            </a:r>
            <a:r>
              <a:rPr lang="el-GR" sz="3600" b="0" dirty="0"/>
              <a:t>από </a:t>
            </a:r>
            <a:r>
              <a:rPr lang="el-GR" sz="3600" b="0" dirty="0" smtClean="0"/>
              <a:t>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
        <p:nvSpPr>
          <p:cNvPr id="5" name="Θέση περιεχομένου 2"/>
          <p:cNvSpPr>
            <a:spLocks noGrp="1"/>
          </p:cNvSpPr>
          <p:nvPr>
            <p:ph idx="1"/>
          </p:nvPr>
        </p:nvSpPr>
        <p:spPr>
          <a:xfrm>
            <a:off x="457200" y="1196752"/>
            <a:ext cx="8229600" cy="648072"/>
          </a:xfrm>
        </p:spPr>
        <p:txBody>
          <a:bodyPr/>
          <a:lstStyle/>
          <a:p>
            <a:r>
              <a:rPr lang="el-GR" dirty="0" smtClean="0"/>
              <a:t>Παρακολουθήστε το παρακάτω βίντεο</a:t>
            </a:r>
            <a:r>
              <a:rPr lang="en-US" dirty="0" smtClean="0"/>
              <a:t>:</a:t>
            </a:r>
            <a:endParaRPr lang="el-GR" dirty="0"/>
          </a:p>
        </p:txBody>
      </p:sp>
      <p:pic>
        <p:nvPicPr>
          <p:cNvPr id="6" name="Εικόνα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728764"/>
            <a:ext cx="574920" cy="574920"/>
          </a:xfrm>
          <a:prstGeom prst="rect">
            <a:avLst/>
          </a:prstGeom>
        </p:spPr>
      </p:pic>
      <p:sp>
        <p:nvSpPr>
          <p:cNvPr id="7" name="Ορθογώνιο 6"/>
          <p:cNvSpPr/>
          <p:nvPr/>
        </p:nvSpPr>
        <p:spPr>
          <a:xfrm>
            <a:off x="1403648" y="1785391"/>
            <a:ext cx="2852640" cy="461665"/>
          </a:xfrm>
          <a:prstGeom prst="rect">
            <a:avLst/>
          </a:prstGeom>
        </p:spPr>
        <p:txBody>
          <a:bodyPr wrap="none">
            <a:spAutoFit/>
          </a:bodyPr>
          <a:lstStyle/>
          <a:p>
            <a:r>
              <a:rPr lang="en-US" sz="2400" dirty="0">
                <a:latin typeface="+mn-lt"/>
                <a:hlinkClick r:id="rId3"/>
              </a:rPr>
              <a:t>ID, EGO e SUPEREGO </a:t>
            </a:r>
            <a:endParaRPr lang="el-GR" sz="2400" dirty="0">
              <a:latin typeface="+mn-lt"/>
            </a:endParaRPr>
          </a:p>
        </p:txBody>
      </p:sp>
    </p:spTree>
    <p:extLst>
      <p:ext uri="{BB962C8B-B14F-4D97-AF65-F5344CB8AC3E}">
        <p14:creationId xmlns:p14="http://schemas.microsoft.com/office/powerpoint/2010/main" val="185335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μηχανισμοί άμυνας του εγώ</a:t>
            </a:r>
            <a:r>
              <a:rPr lang="en-US" dirty="0" smtClean="0"/>
              <a:t> </a:t>
            </a:r>
            <a:r>
              <a:rPr lang="en-US" sz="3600" b="0" dirty="0" smtClean="0"/>
              <a:t>(1 </a:t>
            </a:r>
            <a:r>
              <a:rPr lang="el-GR" sz="3600" b="0" dirty="0" smtClean="0"/>
              <a:t>από </a:t>
            </a:r>
            <a:r>
              <a:rPr lang="en-US" sz="3600" b="0" dirty="0" smtClean="0"/>
              <a:t>5</a:t>
            </a:r>
            <a:r>
              <a:rPr lang="el-GR" sz="3600" b="0" dirty="0" smtClean="0"/>
              <a:t>)</a:t>
            </a:r>
            <a:endParaRPr lang="el-GR" sz="3600" b="0" dirty="0"/>
          </a:p>
        </p:txBody>
      </p:sp>
      <p:sp>
        <p:nvSpPr>
          <p:cNvPr id="3" name="Θέση περιεχομένου 2"/>
          <p:cNvSpPr>
            <a:spLocks noGrp="1"/>
          </p:cNvSpPr>
          <p:nvPr>
            <p:ph idx="1"/>
          </p:nvPr>
        </p:nvSpPr>
        <p:spPr>
          <a:xfrm>
            <a:off x="611560" y="1916832"/>
            <a:ext cx="8229600" cy="1800200"/>
          </a:xfrm>
          <a:ln w="28575">
            <a:solidFill>
              <a:srgbClr val="820000"/>
            </a:solidFill>
          </a:ln>
        </p:spPr>
        <p:txBody>
          <a:bodyPr/>
          <a:lstStyle/>
          <a:p>
            <a:pPr marL="0" indent="0" algn="ctr">
              <a:buNone/>
            </a:pPr>
            <a:r>
              <a:rPr lang="el-GR" dirty="0"/>
              <a:t>Όταν το ΕΓΩ δεν αντέχει στις απαιτήσεις του ΥΠΕΡΕΓΩ, και πιέζεται από το ΕΚΕΙΝΟ, τότε κινητοποιεί τους μηχανισμούς άμυνας, προκειμένου να αντιμετωπίσει το άγχος που προκύπτει.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683654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μηχανισμοί άμυνας του εγώ</a:t>
            </a:r>
            <a:r>
              <a:rPr lang="en-US" dirty="0"/>
              <a:t> </a:t>
            </a:r>
            <a:r>
              <a:rPr lang="en-US" sz="3600" b="0" dirty="0" smtClean="0"/>
              <a:t>(</a:t>
            </a:r>
            <a:r>
              <a:rPr lang="el-GR" sz="3600" b="0" dirty="0" smtClean="0"/>
              <a:t>2</a:t>
            </a:r>
            <a:r>
              <a:rPr lang="en-US" sz="3600" b="0" dirty="0" smtClean="0"/>
              <a:t> </a:t>
            </a:r>
            <a:r>
              <a:rPr lang="el-GR" sz="3600" b="0" dirty="0"/>
              <a:t>από </a:t>
            </a:r>
            <a:r>
              <a:rPr lang="en-US" sz="3600" b="0" dirty="0"/>
              <a:t>5</a:t>
            </a:r>
            <a:r>
              <a:rPr lang="el-GR" sz="3600" b="0" dirty="0" smtClean="0"/>
              <a:t>)</a:t>
            </a:r>
            <a:endParaRPr lang="el-GR" dirty="0"/>
          </a:p>
        </p:txBody>
      </p:sp>
      <p:sp>
        <p:nvSpPr>
          <p:cNvPr id="3" name="Θέση περιεχομένου 2"/>
          <p:cNvSpPr>
            <a:spLocks noGrp="1"/>
          </p:cNvSpPr>
          <p:nvPr>
            <p:ph idx="1"/>
          </p:nvPr>
        </p:nvSpPr>
        <p:spPr>
          <a:xfrm>
            <a:off x="457200" y="1196752"/>
            <a:ext cx="8229600" cy="1512168"/>
          </a:xfrm>
        </p:spPr>
        <p:txBody>
          <a:bodyPr/>
          <a:lstStyle/>
          <a:p>
            <a:pPr marL="457200" indent="-457200">
              <a:buFont typeface="+mj-lt"/>
              <a:buAutoNum type="arabicPeriod"/>
            </a:pPr>
            <a:r>
              <a:rPr lang="el-GR" b="1" dirty="0">
                <a:solidFill>
                  <a:srgbClr val="820000"/>
                </a:solidFill>
              </a:rPr>
              <a:t>Απώθηση</a:t>
            </a:r>
          </a:p>
          <a:p>
            <a:pPr marL="0" indent="0">
              <a:buNone/>
            </a:pPr>
            <a:r>
              <a:rPr lang="el-GR" dirty="0"/>
              <a:t>To Εγώ απωθεί στο ασυνείδητο σκέψεις ή επιθυμίες που απειλούν την ακεραιότητά του.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356992"/>
            <a:ext cx="2420888" cy="2420888"/>
          </a:xfrm>
          <a:prstGeom prst="rect">
            <a:avLst/>
          </a:prstGeom>
        </p:spPr>
      </p:pic>
      <p:sp>
        <p:nvSpPr>
          <p:cNvPr id="6" name="Ορθογώνιο 5"/>
          <p:cNvSpPr/>
          <p:nvPr/>
        </p:nvSpPr>
        <p:spPr>
          <a:xfrm>
            <a:off x="251520" y="5777880"/>
            <a:ext cx="264177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altLang="ja-JP" sz="1200" dirty="0">
                <a:latin typeface="+mn-lt"/>
                <a:hlinkClick r:id="rId3"/>
              </a:rPr>
              <a:t>Question Guy </a:t>
            </a:r>
            <a:r>
              <a:rPr lang="en-US" sz="1200" dirty="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altLang="ja-JP" sz="1200" dirty="0">
                <a:solidFill>
                  <a:schemeClr val="tx1">
                    <a:lumMod val="65000"/>
                    <a:lumOff val="35000"/>
                  </a:schemeClr>
                </a:solidFill>
                <a:latin typeface="+mn-lt"/>
                <a:hlinkClick r:id="rId4"/>
              </a:rPr>
              <a:t>Scout</a:t>
            </a:r>
            <a:r>
              <a:rPr lang="en-US" altLang="ja-JP" sz="1200" dirty="0">
                <a:solidFill>
                  <a:schemeClr val="tx1">
                    <a:lumMod val="65000"/>
                    <a:lumOff val="35000"/>
                  </a:schemeClr>
                </a:solidFill>
                <a:latin typeface="+mn-lt"/>
              </a:rPr>
              <a:t> </a:t>
            </a:r>
            <a:r>
              <a:rPr lang="el-GR" sz="1200" dirty="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
        <p:nvSpPr>
          <p:cNvPr id="7" name="Ελλειψοειδής επεξήγηση 6"/>
          <p:cNvSpPr/>
          <p:nvPr/>
        </p:nvSpPr>
        <p:spPr>
          <a:xfrm>
            <a:off x="2483768" y="2654152"/>
            <a:ext cx="3853408" cy="1584176"/>
          </a:xfrm>
          <a:prstGeom prst="wedgeEllipseCallout">
            <a:avLst>
              <a:gd name="adj1" fmla="val -54821"/>
              <a:gd name="adj2" fmla="val 571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tx1"/>
                </a:solidFill>
              </a:rPr>
              <a:t>«Δεν θυμάμαι ότι με απήγαγαν όταν ήμουν 5 ετών. Είναι σαν να μην συνέβη ποτέ…»</a:t>
            </a:r>
          </a:p>
        </p:txBody>
      </p:sp>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9420" y="4016973"/>
            <a:ext cx="1221160" cy="1732142"/>
          </a:xfrm>
          <a:prstGeom prst="rect">
            <a:avLst/>
          </a:prstGeom>
        </p:spPr>
      </p:pic>
      <p:sp>
        <p:nvSpPr>
          <p:cNvPr id="9" name="Rectangle 6"/>
          <p:cNvSpPr/>
          <p:nvPr/>
        </p:nvSpPr>
        <p:spPr>
          <a:xfrm>
            <a:off x="6287852" y="5946217"/>
            <a:ext cx="266429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6"/>
              </a:rPr>
              <a:t>Sigmund Freud LIFE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7"/>
              </a:rPr>
              <a:t>Lobo</a:t>
            </a:r>
            <a:r>
              <a:rPr lang="el-GR" sz="1200" dirty="0" smtClean="0">
                <a:solidFill>
                  <a:schemeClr val="tx1">
                    <a:lumMod val="65000"/>
                    <a:lumOff val="35000"/>
                  </a:schemeClr>
                </a:solidFill>
                <a:latin typeface="+mn-lt"/>
                <a:hlinkClick r:id="rId7"/>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
        <p:nvSpPr>
          <p:cNvPr id="10" name="Ελλειψοειδής επεξήγηση 9"/>
          <p:cNvSpPr/>
          <p:nvPr/>
        </p:nvSpPr>
        <p:spPr>
          <a:xfrm>
            <a:off x="2673627" y="4416809"/>
            <a:ext cx="4045514" cy="1880670"/>
          </a:xfrm>
          <a:prstGeom prst="wedgeEllipseCallout">
            <a:avLst>
              <a:gd name="adj1" fmla="val 55839"/>
              <a:gd name="adj2" fmla="val -3202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«Αυτό συμβαίνει επειδή ήταν τόσο τραυματική εμπειρία που την απώθησες στο ασυνείδητό σου».</a:t>
            </a:r>
          </a:p>
        </p:txBody>
      </p:sp>
    </p:spTree>
    <p:extLst>
      <p:ext uri="{BB962C8B-B14F-4D97-AF65-F5344CB8AC3E}">
        <p14:creationId xmlns:p14="http://schemas.microsoft.com/office/powerpoint/2010/main" val="2018679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μηχανισμοί άμυνας του εγώ</a:t>
            </a:r>
            <a:r>
              <a:rPr lang="en-US" dirty="0"/>
              <a:t> </a:t>
            </a:r>
            <a:r>
              <a:rPr lang="en-US" sz="3600" b="0" dirty="0" smtClean="0"/>
              <a:t>(</a:t>
            </a:r>
            <a:r>
              <a:rPr lang="el-GR" sz="3600" b="0" dirty="0"/>
              <a:t>3</a:t>
            </a:r>
            <a:r>
              <a:rPr lang="en-US" sz="3600" b="0" dirty="0" smtClean="0"/>
              <a:t> </a:t>
            </a:r>
            <a:r>
              <a:rPr lang="el-GR" sz="3600" b="0" dirty="0"/>
              <a:t>από </a:t>
            </a:r>
            <a:r>
              <a:rPr lang="en-US" sz="3600" b="0" dirty="0"/>
              <a:t>5</a:t>
            </a:r>
            <a:r>
              <a:rPr lang="el-GR" sz="3600" b="0" dirty="0" smtClean="0"/>
              <a:t>)</a:t>
            </a:r>
            <a:endParaRPr lang="el-GR" dirty="0"/>
          </a:p>
        </p:txBody>
      </p:sp>
      <p:sp>
        <p:nvSpPr>
          <p:cNvPr id="3" name="Θέση περιεχομένου 2"/>
          <p:cNvSpPr>
            <a:spLocks noGrp="1"/>
          </p:cNvSpPr>
          <p:nvPr>
            <p:ph idx="1"/>
          </p:nvPr>
        </p:nvSpPr>
        <p:spPr>
          <a:xfrm>
            <a:off x="457200" y="1196752"/>
            <a:ext cx="8229600" cy="1512168"/>
          </a:xfrm>
        </p:spPr>
        <p:txBody>
          <a:bodyPr/>
          <a:lstStyle/>
          <a:p>
            <a:pPr marL="457200" indent="-457200">
              <a:buFont typeface="+mj-lt"/>
              <a:buAutoNum type="arabicPeriod" startAt="2"/>
            </a:pPr>
            <a:r>
              <a:rPr lang="el-GR" b="1" dirty="0">
                <a:solidFill>
                  <a:srgbClr val="820000"/>
                </a:solidFill>
              </a:rPr>
              <a:t>Προβολή</a:t>
            </a:r>
          </a:p>
          <a:p>
            <a:pPr marL="0" indent="0">
              <a:buNone/>
            </a:pPr>
            <a:r>
              <a:rPr lang="el-GR" dirty="0"/>
              <a:t>Το άτομο αποδίδει σε άλλους τα προσωπικά ασυνείδητα συναισθήματά του.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
        <p:nvSpPr>
          <p:cNvPr id="6" name="Ορθογώνιο 5"/>
          <p:cNvSpPr/>
          <p:nvPr/>
        </p:nvSpPr>
        <p:spPr>
          <a:xfrm>
            <a:off x="130364" y="5454714"/>
            <a:ext cx="2641776"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altLang="ja-JP" sz="1200" dirty="0">
                <a:latin typeface="+mn-lt"/>
                <a:hlinkClick r:id="rId2"/>
              </a:rPr>
              <a:t>Drunk illustration</a:t>
            </a:r>
            <a:r>
              <a:rPr lang="en-US" sz="1200" dirty="0" smtClean="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altLang="ja-JP" sz="1200" dirty="0">
                <a:solidFill>
                  <a:schemeClr val="tx1">
                    <a:lumMod val="65000"/>
                    <a:lumOff val="35000"/>
                  </a:schemeClr>
                </a:solidFill>
                <a:latin typeface="+mn-lt"/>
                <a:hlinkClick r:id="rId2"/>
              </a:rPr>
              <a:t>Frits Ahlefeldt-Laurvig</a:t>
            </a:r>
            <a:r>
              <a:rPr lang="en-US" altLang="ja-JP" sz="1200" dirty="0">
                <a:solidFill>
                  <a:schemeClr val="tx1">
                    <a:lumMod val="65000"/>
                    <a:lumOff val="35000"/>
                  </a:schemeClr>
                </a:solidFill>
                <a:latin typeface="+mn-lt"/>
              </a:rPr>
              <a:t>  </a:t>
            </a:r>
            <a:r>
              <a:rPr lang="el-GR" sz="1200" dirty="0">
                <a:solidFill>
                  <a:schemeClr val="tx1">
                    <a:lumMod val="65000"/>
                    <a:lumOff val="35000"/>
                  </a:schemeClr>
                </a:solidFill>
                <a:latin typeface="+mn-lt"/>
              </a:rPr>
              <a:t>διαθέσιμο </a:t>
            </a:r>
            <a:r>
              <a:rPr lang="el-GR" sz="1200" dirty="0" smtClean="0">
                <a:solidFill>
                  <a:schemeClr val="tx1">
                    <a:lumMod val="65000"/>
                    <a:lumOff val="35000"/>
                  </a:schemeClr>
                </a:solidFill>
                <a:latin typeface="+mn-lt"/>
              </a:rPr>
              <a:t>με άδεια </a:t>
            </a:r>
            <a:r>
              <a:rPr lang="en-US" sz="1200" dirty="0" smtClean="0">
                <a:solidFill>
                  <a:schemeClr val="tx1">
                    <a:lumMod val="65000"/>
                    <a:lumOff val="35000"/>
                  </a:schemeClr>
                </a:solidFill>
                <a:latin typeface="+mn-lt"/>
                <a:hlinkClick r:id="rId3"/>
              </a:rPr>
              <a:t>CC </a:t>
            </a:r>
            <a:r>
              <a:rPr lang="en-US" sz="1200" dirty="0">
                <a:solidFill>
                  <a:schemeClr val="tx1">
                    <a:lumMod val="65000"/>
                    <a:lumOff val="35000"/>
                  </a:schemeClr>
                </a:solidFill>
                <a:latin typeface="+mn-lt"/>
                <a:hlinkClick r:id="rId3"/>
              </a:rPr>
              <a:t>BY-ND 2.0</a:t>
            </a:r>
            <a:r>
              <a:rPr lang="el-GR" sz="1200" dirty="0" smtClean="0">
                <a:solidFill>
                  <a:schemeClr val="tx1">
                    <a:lumMod val="65000"/>
                    <a:lumOff val="35000"/>
                  </a:schemeClr>
                </a:solidFill>
                <a:latin typeface="+mn-lt"/>
                <a:hlinkClick r:id="rId3"/>
              </a:rPr>
              <a:t> </a:t>
            </a:r>
            <a:endParaRPr lang="en-US" sz="1200" dirty="0">
              <a:solidFill>
                <a:schemeClr val="tx1">
                  <a:lumMod val="65000"/>
                  <a:lumOff val="35000"/>
                </a:schemeClr>
              </a:solidFill>
              <a:latin typeface="+mn-lt"/>
            </a:endParaRPr>
          </a:p>
        </p:txBody>
      </p:sp>
      <p:sp>
        <p:nvSpPr>
          <p:cNvPr id="7" name="Ελλειψοειδής επεξήγηση 6"/>
          <p:cNvSpPr/>
          <p:nvPr/>
        </p:nvSpPr>
        <p:spPr>
          <a:xfrm>
            <a:off x="2483768" y="2654152"/>
            <a:ext cx="2664296" cy="1584176"/>
          </a:xfrm>
          <a:prstGeom prst="wedgeEllipseCallout">
            <a:avLst>
              <a:gd name="adj1" fmla="val -54821"/>
              <a:gd name="adj2" fmla="val 571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tx1"/>
                </a:solidFill>
              </a:rPr>
              <a:t>«Φίλε μου έχεις πραγματικό πρόβλημα με το ποτό</a:t>
            </a:r>
            <a:r>
              <a:rPr lang="el-GR" sz="2000" dirty="0" smtClean="0">
                <a:solidFill>
                  <a:schemeClr val="tx1"/>
                </a:solidFill>
              </a:rPr>
              <a:t>!»</a:t>
            </a:r>
            <a:endParaRPr lang="el-GR" sz="2000" dirty="0">
              <a:solidFill>
                <a:schemeClr val="tx1"/>
              </a:solidFill>
            </a:endParaRPr>
          </a:p>
        </p:txBody>
      </p:sp>
      <p:sp>
        <p:nvSpPr>
          <p:cNvPr id="9" name="Rectangle 6"/>
          <p:cNvSpPr/>
          <p:nvPr/>
        </p:nvSpPr>
        <p:spPr>
          <a:xfrm>
            <a:off x="6287852" y="5946217"/>
            <a:ext cx="266429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4"/>
              </a:rPr>
              <a:t>male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5"/>
              </a:rPr>
              <a:t>OpenClips</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
        <p:nvSpPr>
          <p:cNvPr id="10" name="Ελλειψοειδής επεξήγηση 9"/>
          <p:cNvSpPr/>
          <p:nvPr/>
        </p:nvSpPr>
        <p:spPr>
          <a:xfrm>
            <a:off x="5394301" y="2657387"/>
            <a:ext cx="1787101" cy="740383"/>
          </a:xfrm>
          <a:prstGeom prst="wedgeEllipseCallout">
            <a:avLst>
              <a:gd name="adj1" fmla="val 50266"/>
              <a:gd name="adj2" fmla="val 743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«Εγώ;»</a:t>
            </a:r>
            <a:endParaRPr lang="el-GR" sz="2000" dirty="0">
              <a:solidFill>
                <a:schemeClr val="tx1"/>
              </a:solidFill>
            </a:endParaRPr>
          </a:p>
        </p:txBody>
      </p:sp>
      <p:pic>
        <p:nvPicPr>
          <p:cNvPr id="11" name="Εικόνα 10"/>
          <p:cNvPicPr>
            <a:picLocks noChangeAspect="1"/>
          </p:cNvPicPr>
          <p:nvPr/>
        </p:nvPicPr>
        <p:blipFill>
          <a:blip r:embed="rId6" cstate="print">
            <a:extLst>
              <a:ext uri="{BEBA8EAE-BF5A-486C-A8C5-ECC9F3942E4B}">
                <a14:imgProps xmlns:a14="http://schemas.microsoft.com/office/drawing/2010/main">
                  <a14:imgLayer r:embed="rId7">
                    <a14:imgEffect>
                      <a14:backgroundRemoval t="2876" b="89823" l="8522" r="89880"/>
                    </a14:imgEffect>
                  </a14:imgLayer>
                </a14:imgProps>
              </a:ext>
              <a:ext uri="{28A0092B-C50C-407E-A947-70E740481C1C}">
                <a14:useLocalDpi xmlns:a14="http://schemas.microsoft.com/office/drawing/2010/main" val="0"/>
              </a:ext>
            </a:extLst>
          </a:blip>
          <a:stretch>
            <a:fillRect/>
          </a:stretch>
        </p:blipFill>
        <p:spPr>
          <a:xfrm>
            <a:off x="228877" y="3718783"/>
            <a:ext cx="3121152" cy="1880616"/>
          </a:xfrm>
          <a:prstGeom prst="rect">
            <a:avLst/>
          </a:prstGeom>
        </p:spPr>
      </p:pic>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6448" y="3543287"/>
            <a:ext cx="1372732" cy="2111896"/>
          </a:xfrm>
          <a:prstGeom prst="rect">
            <a:avLst/>
          </a:prstGeom>
        </p:spPr>
      </p:pic>
    </p:spTree>
    <p:extLst>
      <p:ext uri="{BB962C8B-B14F-4D97-AF65-F5344CB8AC3E}">
        <p14:creationId xmlns:p14="http://schemas.microsoft.com/office/powerpoint/2010/main" val="376687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μηχανισμοί άμυνας του εγώ</a:t>
            </a:r>
            <a:r>
              <a:rPr lang="en-US" dirty="0"/>
              <a:t> </a:t>
            </a:r>
            <a:r>
              <a:rPr lang="en-US" sz="3600" b="0" dirty="0" smtClean="0"/>
              <a:t>(</a:t>
            </a:r>
            <a:r>
              <a:rPr lang="en-US" sz="3600" b="0" dirty="0"/>
              <a:t>4</a:t>
            </a:r>
            <a:r>
              <a:rPr lang="en-US" sz="3600" b="0" dirty="0" smtClean="0"/>
              <a:t> </a:t>
            </a:r>
            <a:r>
              <a:rPr lang="el-GR" sz="3600" b="0" dirty="0"/>
              <a:t>από </a:t>
            </a:r>
            <a:r>
              <a:rPr lang="en-US" sz="3600" b="0" dirty="0"/>
              <a:t>5</a:t>
            </a:r>
            <a:r>
              <a:rPr lang="el-GR" sz="3600" b="0" dirty="0" smtClean="0"/>
              <a:t>)</a:t>
            </a:r>
            <a:endParaRPr lang="el-GR" dirty="0"/>
          </a:p>
        </p:txBody>
      </p:sp>
      <p:sp>
        <p:nvSpPr>
          <p:cNvPr id="3" name="Θέση περιεχομένου 2"/>
          <p:cNvSpPr>
            <a:spLocks noGrp="1"/>
          </p:cNvSpPr>
          <p:nvPr>
            <p:ph idx="1"/>
          </p:nvPr>
        </p:nvSpPr>
        <p:spPr>
          <a:xfrm>
            <a:off x="443512" y="2952328"/>
            <a:ext cx="8229600" cy="1440160"/>
          </a:xfrm>
        </p:spPr>
        <p:txBody>
          <a:bodyPr/>
          <a:lstStyle/>
          <a:p>
            <a:pPr marL="457200" indent="-457200">
              <a:buFont typeface="+mj-lt"/>
              <a:buAutoNum type="arabicPeriod" startAt="4"/>
            </a:pPr>
            <a:r>
              <a:rPr lang="el-GR" b="1" dirty="0">
                <a:solidFill>
                  <a:srgbClr val="820000"/>
                </a:solidFill>
              </a:rPr>
              <a:t>Παλινδρόμηση</a:t>
            </a:r>
          </a:p>
          <a:p>
            <a:pPr marL="0" indent="0">
              <a:buNone/>
            </a:pPr>
            <a:r>
              <a:rPr lang="el-GR" dirty="0"/>
              <a:t>Το άτομο οπισθοδρομεί σε προγενέστερα στάδια ψυχολογικής ανάπτυξης.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
        <p:nvSpPr>
          <p:cNvPr id="12" name="Θέση περιεχομένου 2"/>
          <p:cNvSpPr txBox="1">
            <a:spLocks/>
          </p:cNvSpPr>
          <p:nvPr/>
        </p:nvSpPr>
        <p:spPr>
          <a:xfrm>
            <a:off x="443512" y="1268760"/>
            <a:ext cx="8229600" cy="144016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eriod" startAt="3"/>
            </a:pPr>
            <a:r>
              <a:rPr lang="el-GR" b="1" dirty="0" smtClean="0">
                <a:solidFill>
                  <a:srgbClr val="820000"/>
                </a:solidFill>
              </a:rPr>
              <a:t>Μετάθεση</a:t>
            </a:r>
          </a:p>
          <a:p>
            <a:pPr marL="0" indent="0" fontAlgn="auto">
              <a:spcAft>
                <a:spcPts val="0"/>
              </a:spcAft>
              <a:buFont typeface="Arial" pitchFamily="34" charset="0"/>
              <a:buNone/>
            </a:pPr>
            <a:r>
              <a:rPr lang="el-GR" dirty="0" smtClean="0"/>
              <a:t>Το άτομο στρέφει τις ενορμήσεις του σε άλλο πρόσωπο από αυτό το οποίο του προκαλεί άγχος. </a:t>
            </a:r>
            <a:endParaRPr lang="el-GR" dirty="0"/>
          </a:p>
        </p:txBody>
      </p:sp>
      <p:sp>
        <p:nvSpPr>
          <p:cNvPr id="13" name="Θέση περιεχομένου 2"/>
          <p:cNvSpPr txBox="1">
            <a:spLocks/>
          </p:cNvSpPr>
          <p:nvPr/>
        </p:nvSpPr>
        <p:spPr>
          <a:xfrm>
            <a:off x="467544" y="4635896"/>
            <a:ext cx="8229600" cy="1368152"/>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eriod" startAt="5"/>
            </a:pPr>
            <a:r>
              <a:rPr lang="el-GR" b="1" dirty="0" smtClean="0">
                <a:solidFill>
                  <a:srgbClr val="820000"/>
                </a:solidFill>
              </a:rPr>
              <a:t>Άρνηση της πραγματικότητας</a:t>
            </a:r>
          </a:p>
          <a:p>
            <a:pPr marL="0" indent="0" fontAlgn="auto">
              <a:spcAft>
                <a:spcPts val="0"/>
              </a:spcAft>
              <a:buFont typeface="Arial" pitchFamily="34" charset="0"/>
              <a:buNone/>
            </a:pPr>
            <a:r>
              <a:rPr lang="el-GR" dirty="0" smtClean="0"/>
              <a:t>Το άτομο αρνείται να αναγνωρίσει την πραγματικότητα ενός τραυματικού γεγονότος. </a:t>
            </a:r>
          </a:p>
          <a:p>
            <a:pPr marL="0" indent="0" fontAlgn="auto">
              <a:spcAft>
                <a:spcPts val="0"/>
              </a:spcAft>
              <a:buFont typeface="Arial" pitchFamily="34" charset="0"/>
              <a:buNone/>
            </a:pPr>
            <a:endParaRPr lang="el-GR" dirty="0"/>
          </a:p>
        </p:txBody>
      </p:sp>
    </p:spTree>
    <p:extLst>
      <p:ext uri="{BB962C8B-B14F-4D97-AF65-F5344CB8AC3E}">
        <p14:creationId xmlns:p14="http://schemas.microsoft.com/office/powerpoint/2010/main" val="3938162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μηχανισμοί άμυνας του εγώ</a:t>
            </a:r>
            <a:r>
              <a:rPr lang="en-US" dirty="0"/>
              <a:t> </a:t>
            </a:r>
            <a:r>
              <a:rPr lang="en-US" sz="3600" b="0" dirty="0" smtClean="0"/>
              <a:t>(</a:t>
            </a:r>
            <a:r>
              <a:rPr lang="en-US" sz="3600" b="0" dirty="0"/>
              <a:t>5</a:t>
            </a:r>
            <a:r>
              <a:rPr lang="en-US" sz="3600" b="0" dirty="0" smtClean="0"/>
              <a:t> </a:t>
            </a:r>
            <a:r>
              <a:rPr lang="el-GR" sz="3600" b="0" dirty="0"/>
              <a:t>από </a:t>
            </a:r>
            <a:r>
              <a:rPr lang="en-US" sz="3600" b="0" dirty="0"/>
              <a:t>5</a:t>
            </a:r>
            <a:r>
              <a:rPr lang="el-GR" sz="3600" b="0" dirty="0" smtClean="0"/>
              <a:t>)</a:t>
            </a:r>
            <a:endParaRPr lang="el-GR" dirty="0"/>
          </a:p>
        </p:txBody>
      </p:sp>
      <p:sp>
        <p:nvSpPr>
          <p:cNvPr id="3" name="Θέση περιεχομένου 2"/>
          <p:cNvSpPr>
            <a:spLocks noGrp="1"/>
          </p:cNvSpPr>
          <p:nvPr>
            <p:ph idx="1"/>
          </p:nvPr>
        </p:nvSpPr>
        <p:spPr>
          <a:xfrm>
            <a:off x="432138" y="928490"/>
            <a:ext cx="8229600" cy="5524723"/>
          </a:xfrm>
        </p:spPr>
        <p:txBody>
          <a:bodyPr>
            <a:normAutofit fontScale="92500" lnSpcReduction="10000"/>
          </a:bodyPr>
          <a:lstStyle/>
          <a:p>
            <a:pPr marL="457200" indent="-457200">
              <a:buFont typeface="+mj-lt"/>
              <a:buAutoNum type="arabicPeriod" startAt="6"/>
            </a:pPr>
            <a:r>
              <a:rPr lang="el-GR" b="1" dirty="0">
                <a:solidFill>
                  <a:srgbClr val="820000"/>
                </a:solidFill>
              </a:rPr>
              <a:t>Αντιθετική συμπεριφορά</a:t>
            </a:r>
          </a:p>
          <a:p>
            <a:pPr lvl="1"/>
            <a:r>
              <a:rPr lang="el-GR" dirty="0"/>
              <a:t>Το άτομο αναπτύσσει συμπεριφορά εντελώς αντίθετη από αυτή που απωθεί (π.χ. αν είναι εκδικητικός, υιοθετεί μια συμπεριφορά συγχώρεσης προς όποιον τον βλάπτει). </a:t>
            </a:r>
          </a:p>
          <a:p>
            <a:pPr marL="457200" indent="-457200">
              <a:buFont typeface="+mj-lt"/>
              <a:buAutoNum type="arabicPeriod" startAt="6"/>
            </a:pPr>
            <a:r>
              <a:rPr lang="el-GR" b="1" dirty="0" smtClean="0">
                <a:solidFill>
                  <a:srgbClr val="820000"/>
                </a:solidFill>
              </a:rPr>
              <a:t>Εκλογίκευση</a:t>
            </a:r>
            <a:endParaRPr lang="el-GR" b="1" dirty="0">
              <a:solidFill>
                <a:srgbClr val="820000"/>
              </a:solidFill>
            </a:endParaRPr>
          </a:p>
          <a:p>
            <a:pPr lvl="1"/>
            <a:r>
              <a:rPr lang="el-GR" dirty="0"/>
              <a:t>Το άτομο προσπαθεί με λογικά επιχειρήματα να αποδείξει στον ίδιο του τον εαυτό ότι οι πράξεις και επιθυμίες του είναι ορθές (π.χ. «Δεν πέρασα στην Ιατρική γιατί κατά βάθος δεν το ήθελα γιατί είναι ένα πολύ απαιτητικό επάγγελμα</a:t>
            </a:r>
            <a:r>
              <a:rPr lang="el-GR" dirty="0" smtClean="0"/>
              <a:t>».)</a:t>
            </a:r>
            <a:endParaRPr lang="el-GR" dirty="0"/>
          </a:p>
          <a:p>
            <a:pPr marL="457200" indent="-457200">
              <a:buFont typeface="+mj-lt"/>
              <a:buAutoNum type="arabicPeriod" startAt="6"/>
            </a:pPr>
            <a:r>
              <a:rPr lang="el-GR" b="1" dirty="0" smtClean="0">
                <a:solidFill>
                  <a:srgbClr val="820000"/>
                </a:solidFill>
              </a:rPr>
              <a:t>Ταύτιση</a:t>
            </a:r>
            <a:endParaRPr lang="el-GR" b="1" dirty="0">
              <a:solidFill>
                <a:srgbClr val="820000"/>
              </a:solidFill>
            </a:endParaRPr>
          </a:p>
          <a:p>
            <a:pPr lvl="1"/>
            <a:r>
              <a:rPr lang="el-GR" dirty="0"/>
              <a:t>Το άτομο αφομοιώνει τα χαρακτηριστικά ενός προτύπου, θεσμού ή ιδεολογίας και μεταβάλλεται σε αντίγραφό του</a:t>
            </a:r>
            <a:r>
              <a:rPr lang="el-GR" dirty="0" smtClean="0"/>
              <a:t>.</a:t>
            </a:r>
            <a:endParaRPr lang="el-GR" dirty="0"/>
          </a:p>
          <a:p>
            <a:pPr marL="457200" indent="-457200">
              <a:buFont typeface="+mj-lt"/>
              <a:buAutoNum type="arabicPeriod" startAt="6"/>
            </a:pPr>
            <a:r>
              <a:rPr lang="el-GR" b="1" dirty="0" smtClean="0">
                <a:solidFill>
                  <a:srgbClr val="820000"/>
                </a:solidFill>
              </a:rPr>
              <a:t>Εξιδανίκευση</a:t>
            </a:r>
            <a:endParaRPr lang="el-GR" b="1" dirty="0">
              <a:solidFill>
                <a:srgbClr val="820000"/>
              </a:solidFill>
            </a:endParaRPr>
          </a:p>
          <a:p>
            <a:pPr lvl="1"/>
            <a:r>
              <a:rPr lang="el-GR" dirty="0"/>
              <a:t>Το άτομο μετατρέπει μία σεξουαλική η επιθετική ενόρμηση σε κάποια ανώτερη δραστηριότητα, η οποία επιδιώκει την κοινωνική επιδοκιμασία (π.χ. βρίσκει διέξοδο στην καλλιτεχνική δραστηριότητα.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40251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ψυχαναλυτική προσέγγιση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5" name="Picture 5" descr="in5"/>
          <p:cNvPicPr>
            <a:picLocks noChangeAspect="1" noChangeArrowheads="1"/>
          </p:cNvPicPr>
          <p:nvPr/>
        </p:nvPicPr>
        <p:blipFill>
          <a:blip r:embed="rId2" cstate="print"/>
          <a:srcRect/>
          <a:stretch>
            <a:fillRect/>
          </a:stretch>
        </p:blipFill>
        <p:spPr bwMode="auto">
          <a:xfrm>
            <a:off x="539552" y="1700808"/>
            <a:ext cx="2089907" cy="2808312"/>
          </a:xfrm>
          <a:prstGeom prst="rect">
            <a:avLst/>
          </a:prstGeom>
          <a:noFill/>
          <a:ln>
            <a:noFill/>
          </a:ln>
        </p:spPr>
      </p:pic>
      <p:sp>
        <p:nvSpPr>
          <p:cNvPr id="6" name="Rectangle 6"/>
          <p:cNvSpPr/>
          <p:nvPr/>
        </p:nvSpPr>
        <p:spPr>
          <a:xfrm>
            <a:off x="179513" y="4538245"/>
            <a:ext cx="266429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Sigmund Freud</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 </a:t>
            </a:r>
            <a:r>
              <a:rPr lang="en-US" sz="1200" dirty="0">
                <a:solidFill>
                  <a:schemeClr val="tx1">
                    <a:lumMod val="65000"/>
                    <a:lumOff val="35000"/>
                  </a:schemeClr>
                </a:solidFill>
                <a:latin typeface="+mn-lt"/>
                <a:hlinkClick r:id="rId4"/>
              </a:rPr>
              <a:t>CC BY-NC-ND 3.0</a:t>
            </a:r>
            <a:endParaRPr lang="en-US" sz="1200" dirty="0">
              <a:solidFill>
                <a:schemeClr val="tx1">
                  <a:lumMod val="65000"/>
                  <a:lumOff val="35000"/>
                </a:schemeClr>
              </a:solidFill>
              <a:latin typeface="+mn-lt"/>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9052" y="1695887"/>
            <a:ext cx="1963555" cy="2785184"/>
          </a:xfrm>
          <a:prstGeom prst="rect">
            <a:avLst/>
          </a:prstGeom>
        </p:spPr>
      </p:pic>
      <p:sp>
        <p:nvSpPr>
          <p:cNvPr id="8" name="Rectangle 6"/>
          <p:cNvSpPr/>
          <p:nvPr/>
        </p:nvSpPr>
        <p:spPr>
          <a:xfrm>
            <a:off x="3101008" y="4538245"/>
            <a:ext cx="266429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6"/>
              </a:rPr>
              <a:t>Sigmund Freud LIFE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7"/>
              </a:rPr>
              <a:t>Lobo</a:t>
            </a:r>
            <a:r>
              <a:rPr lang="el-GR" sz="1200" dirty="0" smtClean="0">
                <a:solidFill>
                  <a:schemeClr val="tx1">
                    <a:lumMod val="65000"/>
                    <a:lumOff val="35000"/>
                  </a:schemeClr>
                </a:solidFill>
                <a:latin typeface="+mn-lt"/>
                <a:hlinkClick r:id="rId7"/>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pic>
        <p:nvPicPr>
          <p:cNvPr id="9" name="Εικόνα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2200" y="1695887"/>
            <a:ext cx="1999928" cy="2813233"/>
          </a:xfrm>
          <a:prstGeom prst="rect">
            <a:avLst/>
          </a:prstGeom>
        </p:spPr>
      </p:pic>
      <p:sp>
        <p:nvSpPr>
          <p:cNvPr id="10" name="Rectangle 6"/>
          <p:cNvSpPr/>
          <p:nvPr/>
        </p:nvSpPr>
        <p:spPr>
          <a:xfrm>
            <a:off x="6022504" y="4539220"/>
            <a:ext cx="2664296"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9"/>
              </a:rPr>
              <a:t>Sigmund Freud Anciano</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hlinkClick r:id="rId10"/>
              </a:rPr>
              <a:t>από </a:t>
            </a:r>
            <a:r>
              <a:rPr lang="en-US" sz="1200" dirty="0">
                <a:solidFill>
                  <a:schemeClr val="tx1">
                    <a:lumMod val="65000"/>
                    <a:lumOff val="35000"/>
                  </a:schemeClr>
                </a:solidFill>
                <a:latin typeface="+mn-lt"/>
                <a:hlinkClick r:id="rId10"/>
              </a:rPr>
              <a:t>File Upload Bot (Magnus Manske)</a:t>
            </a:r>
            <a:r>
              <a:rPr lang="el-GR" sz="1200" dirty="0" smtClean="0">
                <a:solidFill>
                  <a:schemeClr val="tx1">
                    <a:lumMod val="65000"/>
                    <a:lumOff val="35000"/>
                  </a:schemeClr>
                </a:solidFill>
                <a:latin typeface="+mn-lt"/>
                <a:hlinkClick r:id="rId10"/>
              </a:rPr>
              <a:t> </a:t>
            </a:r>
            <a:r>
              <a:rPr lang="el-GR" sz="1200" dirty="0" smtClean="0">
                <a:solidFill>
                  <a:schemeClr val="tx1">
                    <a:lumMod val="65000"/>
                    <a:lumOff val="35000"/>
                  </a:schemeClr>
                </a:solidFill>
                <a:latin typeface="+mn-lt"/>
              </a:rPr>
              <a:t>διαθέσιμο με άδεια </a:t>
            </a:r>
            <a:r>
              <a:rPr lang="en-US" sz="1200" dirty="0">
                <a:solidFill>
                  <a:schemeClr val="tx1">
                    <a:lumMod val="65000"/>
                    <a:lumOff val="35000"/>
                  </a:schemeClr>
                </a:solidFill>
                <a:latin typeface="+mn-lt"/>
                <a:hlinkClick r:id="rId11"/>
              </a:rPr>
              <a:t>CC BY 2.0</a:t>
            </a:r>
            <a:endParaRPr lang="en-US" sz="1200" dirty="0">
              <a:solidFill>
                <a:schemeClr val="tx1">
                  <a:lumMod val="65000"/>
                  <a:lumOff val="35000"/>
                </a:schemeClr>
              </a:solidFill>
              <a:latin typeface="+mn-lt"/>
            </a:endParaRPr>
          </a:p>
        </p:txBody>
      </p:sp>
      <p:sp>
        <p:nvSpPr>
          <p:cNvPr id="11" name="Ορθογώνιο 10"/>
          <p:cNvSpPr/>
          <p:nvPr/>
        </p:nvSpPr>
        <p:spPr>
          <a:xfrm>
            <a:off x="2582438" y="5589240"/>
            <a:ext cx="3643690" cy="461665"/>
          </a:xfrm>
          <a:prstGeom prst="rect">
            <a:avLst/>
          </a:prstGeom>
        </p:spPr>
        <p:txBody>
          <a:bodyPr wrap="none">
            <a:spAutoFit/>
          </a:bodyPr>
          <a:lstStyle/>
          <a:p>
            <a:r>
              <a:rPr lang="en-US" sz="2400" b="1" dirty="0">
                <a:solidFill>
                  <a:srgbClr val="820000"/>
                </a:solidFill>
                <a:latin typeface="+mn-lt"/>
              </a:rPr>
              <a:t>Sigmund Freud 1856 - 1939</a:t>
            </a:r>
          </a:p>
        </p:txBody>
      </p:sp>
    </p:spTree>
    <p:extLst>
      <p:ext uri="{BB962C8B-B14F-4D97-AF65-F5344CB8AC3E}">
        <p14:creationId xmlns:p14="http://schemas.microsoft.com/office/powerpoint/2010/main" val="263923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μαθητ</a:t>
            </a:r>
            <a:r>
              <a:rPr lang="el-GR" dirty="0"/>
              <a:t>έ</a:t>
            </a:r>
            <a:r>
              <a:rPr lang="el-GR" dirty="0" smtClean="0"/>
              <a:t>ς του </a:t>
            </a:r>
            <a:r>
              <a:rPr lang="en-US" dirty="0"/>
              <a:t>F</a:t>
            </a:r>
            <a:r>
              <a:rPr lang="en-US" dirty="0" smtClean="0"/>
              <a:t>reud:</a:t>
            </a:r>
            <a:r>
              <a:rPr lang="en-US" dirty="0"/>
              <a:t/>
            </a:r>
            <a:br>
              <a:rPr lang="en-US" dirty="0"/>
            </a:br>
            <a:r>
              <a:rPr lang="en-US" dirty="0" smtClean="0"/>
              <a:t>Alfred Adler</a:t>
            </a:r>
            <a:endParaRPr lang="el-GR" dirty="0"/>
          </a:p>
        </p:txBody>
      </p:sp>
      <p:sp>
        <p:nvSpPr>
          <p:cNvPr id="3" name="Θέση περιεχομένου 2"/>
          <p:cNvSpPr>
            <a:spLocks noGrp="1"/>
          </p:cNvSpPr>
          <p:nvPr>
            <p:ph idx="1"/>
          </p:nvPr>
        </p:nvSpPr>
        <p:spPr>
          <a:xfrm>
            <a:off x="457200" y="1556792"/>
            <a:ext cx="8229600" cy="864096"/>
          </a:xfrm>
          <a:ln w="25400">
            <a:solidFill>
              <a:srgbClr val="820000"/>
            </a:solidFill>
          </a:ln>
        </p:spPr>
        <p:txBody>
          <a:bodyPr/>
          <a:lstStyle/>
          <a:p>
            <a:pPr marL="0" indent="0">
              <a:buNone/>
            </a:pPr>
            <a:r>
              <a:rPr lang="el-GR" dirty="0"/>
              <a:t>« Η κληρονομικότητα και το περιβάλλον μας δίνουν τα τούβλα. Η τελική μορφή του οικοδομήματός μας εξαρτάται από εμάς!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54" y="2636912"/>
            <a:ext cx="3421346" cy="2993678"/>
          </a:xfrm>
          <a:prstGeom prst="rect">
            <a:avLst/>
          </a:prstGeom>
        </p:spPr>
      </p:pic>
      <p:sp>
        <p:nvSpPr>
          <p:cNvPr id="6" name="Rectangle 6"/>
          <p:cNvSpPr/>
          <p:nvPr/>
        </p:nvSpPr>
        <p:spPr>
          <a:xfrm>
            <a:off x="3275863" y="5762637"/>
            <a:ext cx="3133328"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Adler-child</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Hiro-adler</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1539480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βασική διαφορά </a:t>
            </a:r>
            <a:br>
              <a:rPr lang="el-GR" dirty="0" smtClean="0"/>
            </a:br>
            <a:r>
              <a:rPr lang="el-GR" dirty="0" smtClean="0"/>
              <a:t>μεταξύ </a:t>
            </a:r>
            <a:r>
              <a:rPr lang="en-US" dirty="0"/>
              <a:t>F</a:t>
            </a:r>
            <a:r>
              <a:rPr lang="el-GR" dirty="0" smtClean="0"/>
              <a:t>reud και </a:t>
            </a:r>
            <a:r>
              <a:rPr lang="en-US" dirty="0"/>
              <a:t>A</a:t>
            </a:r>
            <a:r>
              <a:rPr lang="el-GR" dirty="0" smtClean="0"/>
              <a:t>dler</a:t>
            </a:r>
            <a:endParaRPr lang="el-GR" dirty="0"/>
          </a:p>
        </p:txBody>
      </p:sp>
      <p:sp>
        <p:nvSpPr>
          <p:cNvPr id="3" name="Θέση περιεχομένου 2"/>
          <p:cNvSpPr>
            <a:spLocks noGrp="1"/>
          </p:cNvSpPr>
          <p:nvPr>
            <p:ph idx="1"/>
          </p:nvPr>
        </p:nvSpPr>
        <p:spPr/>
        <p:txBody>
          <a:bodyPr/>
          <a:lstStyle/>
          <a:p>
            <a:r>
              <a:rPr lang="el-GR" dirty="0"/>
              <a:t>Για τον Freud, το βασικό κίνητρο της συμπεριφοράς είναι η ικανοποίηση σεξουαλικών αναγκών. Οι άνθρωποι κινητοποιούνται από τα ένστικτά τους. </a:t>
            </a:r>
          </a:p>
          <a:p>
            <a:r>
              <a:rPr lang="el-GR" dirty="0"/>
              <a:t>Για τον Adler, το βασικό κίνητρο της συμπεριφοράς είναι η προσπάθεια τελειοποίησης του εαυτού, αποδοχής από τους άλλους και πραγμάτωσης των προσωπικών στόχων.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3699360"/>
            <a:ext cx="1888813" cy="2116659"/>
          </a:xfrm>
          <a:prstGeom prst="rect">
            <a:avLst/>
          </a:prstGeom>
        </p:spPr>
      </p:pic>
      <p:sp>
        <p:nvSpPr>
          <p:cNvPr id="6" name="Rectangle 6"/>
          <p:cNvSpPr/>
          <p:nvPr/>
        </p:nvSpPr>
        <p:spPr>
          <a:xfrm>
            <a:off x="4933682" y="5894685"/>
            <a:ext cx="2461592"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Alfred Adler</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4"/>
              </a:rPr>
              <a:t>Obersachse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2080" y="3795501"/>
            <a:ext cx="1368039" cy="1924376"/>
          </a:xfrm>
          <a:prstGeom prst="rect">
            <a:avLst/>
          </a:prstGeom>
        </p:spPr>
      </p:pic>
      <p:sp>
        <p:nvSpPr>
          <p:cNvPr id="8" name="Rectangle 6"/>
          <p:cNvSpPr/>
          <p:nvPr/>
        </p:nvSpPr>
        <p:spPr>
          <a:xfrm>
            <a:off x="1053952" y="5788117"/>
            <a:ext cx="2664296"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6"/>
              </a:rPr>
              <a:t>Sigmund Freud Anciano</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hlinkClick r:id="rId7"/>
              </a:rPr>
              <a:t>από </a:t>
            </a:r>
            <a:r>
              <a:rPr lang="en-US" sz="1200" dirty="0">
                <a:solidFill>
                  <a:schemeClr val="tx1">
                    <a:lumMod val="65000"/>
                    <a:lumOff val="35000"/>
                  </a:schemeClr>
                </a:solidFill>
                <a:latin typeface="+mn-lt"/>
                <a:hlinkClick r:id="rId7"/>
              </a:rPr>
              <a:t>File Upload Bot (Magnus Manske)</a:t>
            </a:r>
            <a:r>
              <a:rPr lang="el-GR" sz="1200" dirty="0" smtClean="0">
                <a:solidFill>
                  <a:schemeClr val="tx1">
                    <a:lumMod val="65000"/>
                    <a:lumOff val="35000"/>
                  </a:schemeClr>
                </a:solidFill>
                <a:latin typeface="+mn-lt"/>
                <a:hlinkClick r:id="rId7"/>
              </a:rPr>
              <a:t> </a:t>
            </a:r>
            <a:r>
              <a:rPr lang="el-GR" sz="1200" dirty="0" smtClean="0">
                <a:solidFill>
                  <a:schemeClr val="tx1">
                    <a:lumMod val="65000"/>
                    <a:lumOff val="35000"/>
                  </a:schemeClr>
                </a:solidFill>
                <a:latin typeface="+mn-lt"/>
              </a:rPr>
              <a:t>διαθέσιμο με άδεια </a:t>
            </a:r>
            <a:r>
              <a:rPr lang="en-US" sz="1200" dirty="0">
                <a:solidFill>
                  <a:schemeClr val="tx1">
                    <a:lumMod val="65000"/>
                    <a:lumOff val="35000"/>
                  </a:schemeClr>
                </a:solidFill>
                <a:latin typeface="+mn-lt"/>
                <a:hlinkClick r:id="rId8"/>
              </a:rPr>
              <a:t>CC BY 2.0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3088927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μαθητές του </a:t>
            </a:r>
            <a:r>
              <a:rPr lang="en-US" dirty="0"/>
              <a:t>Freud:</a:t>
            </a:r>
            <a:br>
              <a:rPr lang="en-US" dirty="0"/>
            </a:br>
            <a:r>
              <a:rPr lang="en-US" dirty="0" smtClean="0"/>
              <a:t>Carl Yung</a:t>
            </a:r>
            <a:endParaRPr lang="en-US" dirty="0"/>
          </a:p>
        </p:txBody>
      </p:sp>
      <p:sp>
        <p:nvSpPr>
          <p:cNvPr id="3" name="Θέση περιεχομένου 2"/>
          <p:cNvSpPr>
            <a:spLocks noGrp="1"/>
          </p:cNvSpPr>
          <p:nvPr>
            <p:ph idx="1"/>
          </p:nvPr>
        </p:nvSpPr>
        <p:spPr>
          <a:xfrm>
            <a:off x="457200" y="1196752"/>
            <a:ext cx="8229600" cy="576064"/>
          </a:xfrm>
        </p:spPr>
        <p:txBody>
          <a:bodyPr/>
          <a:lstStyle/>
          <a:p>
            <a:pPr marL="0" indent="0" algn="ctr">
              <a:buNone/>
            </a:pPr>
            <a:r>
              <a:rPr lang="el-GR" b="1" dirty="0">
                <a:solidFill>
                  <a:srgbClr val="820000"/>
                </a:solidFill>
              </a:rPr>
              <a:t>Τα τρία επίπεδα συνείδησης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
        <p:nvSpPr>
          <p:cNvPr id="5" name="Θέση περιεχομένου 2"/>
          <p:cNvSpPr txBox="1">
            <a:spLocks/>
          </p:cNvSpPr>
          <p:nvPr/>
        </p:nvSpPr>
        <p:spPr>
          <a:xfrm>
            <a:off x="294030" y="2133440"/>
            <a:ext cx="2736304" cy="2592288"/>
          </a:xfrm>
          <a:prstGeom prst="rect">
            <a:avLst/>
          </a:prstGeom>
          <a:ln w="28575">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b="1" dirty="0">
                <a:solidFill>
                  <a:srgbClr val="820000"/>
                </a:solidFill>
              </a:rPr>
              <a:t>ΕΓΩ</a:t>
            </a:r>
          </a:p>
          <a:p>
            <a:pPr marL="0" indent="0" fontAlgn="auto">
              <a:spcAft>
                <a:spcPts val="0"/>
              </a:spcAft>
              <a:buNone/>
            </a:pPr>
            <a:r>
              <a:rPr lang="el-GR" dirty="0"/>
              <a:t>Ομοιάζει με το συνειδητό επίπεδο του Freud.</a:t>
            </a:r>
          </a:p>
          <a:p>
            <a:pPr fontAlgn="auto">
              <a:spcAft>
                <a:spcPts val="0"/>
              </a:spcAft>
            </a:pPr>
            <a:endParaRPr lang="el-GR" dirty="0"/>
          </a:p>
          <a:p>
            <a:pPr fontAlgn="auto">
              <a:spcAft>
                <a:spcPts val="0"/>
              </a:spcAft>
            </a:pPr>
            <a:endParaRPr lang="el-GR" dirty="0"/>
          </a:p>
        </p:txBody>
      </p:sp>
      <p:sp>
        <p:nvSpPr>
          <p:cNvPr id="6" name="Θέση περιεχομένου 2"/>
          <p:cNvSpPr txBox="1">
            <a:spLocks/>
          </p:cNvSpPr>
          <p:nvPr/>
        </p:nvSpPr>
        <p:spPr>
          <a:xfrm>
            <a:off x="3174350" y="2133440"/>
            <a:ext cx="2736304" cy="2592288"/>
          </a:xfrm>
          <a:prstGeom prst="rect">
            <a:avLst/>
          </a:prstGeom>
          <a:ln w="28575">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b="1" dirty="0">
                <a:solidFill>
                  <a:srgbClr val="820000"/>
                </a:solidFill>
              </a:rPr>
              <a:t>ΠΡΟΣΩΠΙΚΟ ΑΣΥΝΕΙΔΗΤΟ</a:t>
            </a:r>
          </a:p>
          <a:p>
            <a:pPr marL="0" indent="0" fontAlgn="auto">
              <a:spcAft>
                <a:spcPts val="0"/>
              </a:spcAft>
              <a:buNone/>
            </a:pPr>
            <a:r>
              <a:rPr lang="el-GR" dirty="0"/>
              <a:t>Ομοιάζει με το υποσυνείδητο και το ασυνείδητο επίπεδο του Freud.</a:t>
            </a:r>
          </a:p>
          <a:p>
            <a:pPr fontAlgn="auto">
              <a:spcAft>
                <a:spcPts val="0"/>
              </a:spcAft>
            </a:pPr>
            <a:endParaRPr lang="el-GR" dirty="0"/>
          </a:p>
          <a:p>
            <a:pPr fontAlgn="auto">
              <a:spcAft>
                <a:spcPts val="0"/>
              </a:spcAft>
            </a:pPr>
            <a:endParaRPr lang="el-GR" dirty="0"/>
          </a:p>
        </p:txBody>
      </p:sp>
      <p:sp>
        <p:nvSpPr>
          <p:cNvPr id="7" name="Θέση περιεχομένου 2"/>
          <p:cNvSpPr txBox="1">
            <a:spLocks/>
          </p:cNvSpPr>
          <p:nvPr/>
        </p:nvSpPr>
        <p:spPr>
          <a:xfrm>
            <a:off x="6084168" y="2132856"/>
            <a:ext cx="2736304" cy="2592288"/>
          </a:xfrm>
          <a:prstGeom prst="rect">
            <a:avLst/>
          </a:prstGeom>
          <a:ln w="28575">
            <a:solidFill>
              <a:srgbClr val="820000"/>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b="1" dirty="0">
                <a:solidFill>
                  <a:srgbClr val="820000"/>
                </a:solidFill>
              </a:rPr>
              <a:t>ΣΥΛΛΟΓΙΚΟ ΑΣΥΝΕΙΔΗΤΟ</a:t>
            </a:r>
          </a:p>
          <a:p>
            <a:pPr marL="0" indent="0" fontAlgn="auto">
              <a:spcAft>
                <a:spcPts val="0"/>
              </a:spcAft>
              <a:buNone/>
            </a:pPr>
            <a:r>
              <a:rPr lang="el-GR" dirty="0"/>
              <a:t>Αποθήκη αναμνήσεων που κληρονομούνται από τους κοινούς μας προγόνους.</a:t>
            </a:r>
          </a:p>
          <a:p>
            <a:pPr fontAlgn="auto">
              <a:spcAft>
                <a:spcPts val="0"/>
              </a:spcAft>
            </a:pPr>
            <a:endParaRPr lang="el-GR" dirty="0"/>
          </a:p>
          <a:p>
            <a:pPr fontAlgn="auto">
              <a:spcAft>
                <a:spcPts val="0"/>
              </a:spcAft>
            </a:pPr>
            <a:endParaRPr lang="el-GR" dirty="0"/>
          </a:p>
        </p:txBody>
      </p:sp>
    </p:spTree>
    <p:extLst>
      <p:ext uri="{BB962C8B-B14F-4D97-AF65-F5344CB8AC3E}">
        <p14:creationId xmlns:p14="http://schemas.microsoft.com/office/powerpoint/2010/main" val="2711067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Κατερίνα </a:t>
            </a:r>
            <a:r>
              <a:rPr lang="el-GR" sz="2000" dirty="0" smtClean="0"/>
              <a:t>Μανιαδάκη 2014. </a:t>
            </a:r>
            <a:r>
              <a:rPr lang="el-GR" sz="2000" dirty="0"/>
              <a:t>Κατερίνα Μανιαδάκη. «Εισαγωγή στην Ψυχολογία. </a:t>
            </a:r>
            <a:r>
              <a:rPr lang="el-GR" sz="2000" dirty="0" smtClean="0"/>
              <a:t>Ενότητα 2</a:t>
            </a:r>
            <a:r>
              <a:rPr lang="en-US" sz="2000" dirty="0" smtClean="0"/>
              <a:t>:</a:t>
            </a:r>
            <a:r>
              <a:rPr lang="el-GR" sz="2000" dirty="0" smtClean="0"/>
              <a:t> Θεωρητικές προσεγγίσεις </a:t>
            </a:r>
            <a:r>
              <a:rPr lang="el-GR" sz="2000" dirty="0"/>
              <a:t>της </a:t>
            </a:r>
            <a:r>
              <a:rPr lang="el-GR" sz="2000" dirty="0" smtClean="0"/>
              <a:t>ψυχολογίας </a:t>
            </a:r>
            <a:r>
              <a:rPr lang="el-GR" sz="2000" dirty="0"/>
              <a:t>(1. Η ψυχαναλυτική Προσέγγιση</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227211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073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804545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562777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οικογένεια του </a:t>
            </a:r>
            <a:r>
              <a:rPr lang="en-US" dirty="0"/>
              <a:t>J</a:t>
            </a:r>
            <a:r>
              <a:rPr lang="el-GR" dirty="0" smtClean="0"/>
              <a:t>acob </a:t>
            </a:r>
            <a:r>
              <a:rPr lang="en-US" dirty="0"/>
              <a:t>F</a:t>
            </a:r>
            <a:r>
              <a:rPr lang="el-GR" dirty="0" smtClean="0"/>
              <a:t>reud</a:t>
            </a:r>
            <a:br>
              <a:rPr lang="el-GR" dirty="0" smtClean="0"/>
            </a:br>
            <a:r>
              <a:rPr lang="el-GR" dirty="0" smtClean="0"/>
              <a:t>Βι</a:t>
            </a:r>
            <a:r>
              <a:rPr lang="el-GR" dirty="0"/>
              <a:t>έ</a:t>
            </a:r>
            <a:r>
              <a:rPr lang="el-GR" dirty="0" smtClean="0"/>
              <a:t>ννη</a:t>
            </a:r>
            <a:r>
              <a:rPr lang="el-GR" dirty="0" smtClean="0"/>
              <a:t>, 1878</a:t>
            </a:r>
            <a:endParaRPr lang="el-GR" dirty="0"/>
          </a:p>
        </p:txBody>
      </p:sp>
      <p:sp>
        <p:nvSpPr>
          <p:cNvPr id="3" name="Θέση περιεχομένου 2"/>
          <p:cNvSpPr>
            <a:spLocks noGrp="1"/>
          </p:cNvSpPr>
          <p:nvPr>
            <p:ph idx="1"/>
          </p:nvPr>
        </p:nvSpPr>
        <p:spPr/>
        <p:txBody>
          <a:bodyPr/>
          <a:lstStyle/>
          <a:p>
            <a:r>
              <a:rPr lang="el-GR" dirty="0"/>
              <a:t>O ιδρυτής της ψυχανάλυσης, S. Freud, γεννήθηκε στη Μοραβία, σε εβραϊκή οικογένεια. Ήταν ο μεγαλύτερος από 8 παιδιά και προήλθε από τον τρίτο γάμο του πατέρα του, ο οποίος χήρεψε δύο φορές. Η μητέρα του ήταν 19 ετών όταν παντρεύτηκε τον 39χρονο πατέρα του.</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389" y="3212976"/>
            <a:ext cx="3861222" cy="286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4257683" y="6177397"/>
            <a:ext cx="628634" cy="276999"/>
          </a:xfrm>
          <a:prstGeom prst="rect">
            <a:avLst/>
          </a:prstGeom>
        </p:spPr>
        <p:txBody>
          <a:bodyPr wrap="none">
            <a:spAutoFit/>
          </a:bodyPr>
          <a:lstStyle/>
          <a:p>
            <a:r>
              <a:rPr lang="en-US" sz="1200" dirty="0">
                <a:latin typeface="+mn-lt"/>
                <a:hlinkClick r:id="rId3"/>
              </a:rPr>
              <a:t>loc.gov</a:t>
            </a:r>
            <a:endParaRPr lang="el-GR" sz="1200" dirty="0">
              <a:latin typeface="+mn-lt"/>
            </a:endParaRPr>
          </a:p>
        </p:txBody>
      </p:sp>
    </p:spTree>
    <p:extLst>
      <p:ext uri="{BB962C8B-B14F-4D97-AF65-F5344CB8AC3E}">
        <p14:creationId xmlns:p14="http://schemas.microsoft.com/office/powerpoint/2010/main" val="3332398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γενικό νοσοκομείο της Βιέννης </a:t>
            </a:r>
            <a:r>
              <a:rPr lang="en-US" dirty="0" smtClean="0"/>
              <a:t/>
            </a:r>
            <a:br>
              <a:rPr lang="en-US" dirty="0" smtClean="0"/>
            </a:br>
            <a:r>
              <a:rPr lang="el-GR" dirty="0" smtClean="0"/>
              <a:t>(</a:t>
            </a:r>
            <a:r>
              <a:rPr lang="el-GR" dirty="0"/>
              <a:t>1582-1585</a:t>
            </a:r>
            <a:r>
              <a:rPr lang="el-GR" dirty="0" smtClean="0"/>
              <a:t>)</a:t>
            </a:r>
            <a:endParaRPr lang="el-GR" dirty="0"/>
          </a:p>
        </p:txBody>
      </p:sp>
      <p:sp>
        <p:nvSpPr>
          <p:cNvPr id="3" name="Θέση περιεχομένου 2"/>
          <p:cNvSpPr>
            <a:spLocks noGrp="1"/>
          </p:cNvSpPr>
          <p:nvPr>
            <p:ph idx="1"/>
          </p:nvPr>
        </p:nvSpPr>
        <p:spPr>
          <a:xfrm>
            <a:off x="457200" y="1196752"/>
            <a:ext cx="8229600" cy="1080120"/>
          </a:xfrm>
        </p:spPr>
        <p:txBody>
          <a:bodyPr/>
          <a:lstStyle/>
          <a:p>
            <a:pPr marL="0" indent="0">
              <a:buNone/>
            </a:pPr>
            <a:r>
              <a:rPr lang="el-GR" dirty="0"/>
              <a:t>Σε ηλικία 4 ετών, η οικογένειά του μετακινήθηκε στη Βιέννη, όπου ό Freud  σπούδασε Ιατρική και εργάστηκε ως ψυχίατρος.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132856"/>
            <a:ext cx="5508104" cy="3958950"/>
          </a:xfrm>
          <a:prstGeom prst="rect">
            <a:avLst/>
          </a:prstGeom>
        </p:spPr>
      </p:pic>
      <p:sp>
        <p:nvSpPr>
          <p:cNvPr id="6" name="Rectangle 6"/>
          <p:cNvSpPr/>
          <p:nvPr/>
        </p:nvSpPr>
        <p:spPr>
          <a:xfrm>
            <a:off x="3635896" y="6091806"/>
            <a:ext cx="266429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AAKH-1784</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4"/>
              </a:rPr>
              <a:t>Panoramafotos</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2428672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οικογένεια του </a:t>
            </a:r>
            <a:r>
              <a:rPr lang="en-US" dirty="0" smtClean="0"/>
              <a:t>Freud</a:t>
            </a:r>
            <a:endParaRPr lang="el-GR" dirty="0"/>
          </a:p>
        </p:txBody>
      </p:sp>
      <p:sp>
        <p:nvSpPr>
          <p:cNvPr id="3" name="Θέση περιεχομένου 2"/>
          <p:cNvSpPr>
            <a:spLocks noGrp="1"/>
          </p:cNvSpPr>
          <p:nvPr>
            <p:ph idx="1"/>
          </p:nvPr>
        </p:nvSpPr>
        <p:spPr>
          <a:xfrm>
            <a:off x="457200" y="1196752"/>
            <a:ext cx="8229600" cy="1008112"/>
          </a:xfrm>
        </p:spPr>
        <p:txBody>
          <a:bodyPr/>
          <a:lstStyle/>
          <a:p>
            <a:pPr marL="0" indent="0">
              <a:buNone/>
            </a:pPr>
            <a:r>
              <a:rPr lang="el-GR" dirty="0"/>
              <a:t>To 1886 παντρεύτηκε και έκανε 6 παιδιά, ένα εκ των οποίων, την Άννα, η οποία ακολούθησε τα βήματά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204864"/>
            <a:ext cx="2346269" cy="3433564"/>
          </a:xfrm>
          <a:prstGeom prst="rect">
            <a:avLst/>
          </a:prstGeom>
        </p:spPr>
      </p:pic>
      <p:sp>
        <p:nvSpPr>
          <p:cNvPr id="6" name="Ορθογώνιο 5"/>
          <p:cNvSpPr/>
          <p:nvPr/>
        </p:nvSpPr>
        <p:spPr>
          <a:xfrm>
            <a:off x="901249" y="5656429"/>
            <a:ext cx="2054922" cy="430887"/>
          </a:xfrm>
          <a:prstGeom prst="rect">
            <a:avLst/>
          </a:prstGeom>
        </p:spPr>
        <p:txBody>
          <a:bodyPr wrap="none">
            <a:spAutoFit/>
          </a:bodyPr>
          <a:lstStyle/>
          <a:p>
            <a:r>
              <a:rPr lang="en-US" sz="2200" b="1" dirty="0">
                <a:solidFill>
                  <a:srgbClr val="820000"/>
                </a:solidFill>
                <a:latin typeface="+mn-lt"/>
              </a:rPr>
              <a:t>Martha Bernays</a:t>
            </a:r>
          </a:p>
        </p:txBody>
      </p:sp>
      <p:sp>
        <p:nvSpPr>
          <p:cNvPr id="7" name="Rectangle 6"/>
          <p:cNvSpPr/>
          <p:nvPr/>
        </p:nvSpPr>
        <p:spPr>
          <a:xfrm>
            <a:off x="502679" y="6021288"/>
            <a:ext cx="266429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Martha Bernays</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Filip em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0314" y="2204865"/>
            <a:ext cx="2547795" cy="343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5477783" y="5659816"/>
            <a:ext cx="1532856" cy="430887"/>
          </a:xfrm>
          <a:prstGeom prst="rect">
            <a:avLst/>
          </a:prstGeom>
        </p:spPr>
        <p:txBody>
          <a:bodyPr wrap="none">
            <a:spAutoFit/>
          </a:bodyPr>
          <a:lstStyle/>
          <a:p>
            <a:r>
              <a:rPr lang="en-US" sz="2200" b="1" dirty="0">
                <a:solidFill>
                  <a:srgbClr val="820000"/>
                </a:solidFill>
                <a:latin typeface="+mn-lt"/>
              </a:rPr>
              <a:t>Anna Freud</a:t>
            </a:r>
          </a:p>
        </p:txBody>
      </p:sp>
      <p:sp>
        <p:nvSpPr>
          <p:cNvPr id="10" name="Rectangle 6"/>
          <p:cNvSpPr/>
          <p:nvPr/>
        </p:nvSpPr>
        <p:spPr>
          <a:xfrm>
            <a:off x="4970314" y="5992694"/>
            <a:ext cx="266429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6"/>
              </a:rPr>
              <a:t>Sigmund en Anna</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7"/>
              </a:rPr>
              <a:t>BotMultichill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2084208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O </a:t>
            </a:r>
            <a:r>
              <a:rPr lang="el-GR" dirty="0" smtClean="0"/>
              <a:t>θάνατος</a:t>
            </a:r>
            <a:r>
              <a:rPr lang="en-US" dirty="0" smtClean="0"/>
              <a:t> </a:t>
            </a:r>
            <a:r>
              <a:rPr lang="el-GR" dirty="0" smtClean="0"/>
              <a:t>του </a:t>
            </a:r>
            <a:r>
              <a:rPr lang="en-US" dirty="0" smtClean="0"/>
              <a:t>Freud</a:t>
            </a:r>
            <a:endParaRPr lang="el-GR" dirty="0"/>
          </a:p>
        </p:txBody>
      </p:sp>
      <p:sp>
        <p:nvSpPr>
          <p:cNvPr id="3" name="Θέση περιεχομένου 2"/>
          <p:cNvSpPr>
            <a:spLocks noGrp="1"/>
          </p:cNvSpPr>
          <p:nvPr>
            <p:ph idx="1"/>
          </p:nvPr>
        </p:nvSpPr>
        <p:spPr>
          <a:xfrm>
            <a:off x="457200" y="1196752"/>
            <a:ext cx="8229600" cy="1512168"/>
          </a:xfrm>
        </p:spPr>
        <p:txBody>
          <a:bodyPr/>
          <a:lstStyle/>
          <a:p>
            <a:pPr marL="0" indent="0">
              <a:buNone/>
            </a:pPr>
            <a:r>
              <a:rPr lang="el-GR" dirty="0"/>
              <a:t>Με την άνοδο των χιτλερικών στην εξουσία, αναγκάστηκε να φύγει για το Λονδίνο, επειδή ήταν Εβραίος. Εκεί πέθανε ένα χρόνο αργότερα από καρκίνο.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0360" y="2492896"/>
            <a:ext cx="4283968" cy="3212976"/>
          </a:xfrm>
          <a:prstGeom prst="rect">
            <a:avLst/>
          </a:prstGeom>
        </p:spPr>
      </p:pic>
      <p:sp>
        <p:nvSpPr>
          <p:cNvPr id="6" name="Rectangle 6"/>
          <p:cNvSpPr/>
          <p:nvPr/>
        </p:nvSpPr>
        <p:spPr>
          <a:xfrm>
            <a:off x="3239852" y="5724712"/>
            <a:ext cx="266429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Freud Museum London 2</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Rup11</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BY-SA 3.0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2795487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a:pPr>
            <a:r>
              <a:rPr lang="el-GR" dirty="0" smtClean="0"/>
              <a:t>Η ψυχαναλυτική προσέγγιση</a:t>
            </a:r>
            <a:endParaRPr lang="el-GR" dirty="0"/>
          </a:p>
        </p:txBody>
      </p:sp>
      <p:sp>
        <p:nvSpPr>
          <p:cNvPr id="3" name="Θέση περιεχομένου 2"/>
          <p:cNvSpPr>
            <a:spLocks noGrp="1"/>
          </p:cNvSpPr>
          <p:nvPr>
            <p:ph idx="1"/>
          </p:nvPr>
        </p:nvSpPr>
        <p:spPr/>
        <p:txBody>
          <a:bodyPr/>
          <a:lstStyle/>
          <a:p>
            <a:r>
              <a:rPr lang="el-GR" dirty="0"/>
              <a:t>Η ψυχαναλυτική θεωρία προκάλεσε τεράστιο σκάνδαλο λόγω του προκλητικού για την εποχή («βικτωριανή») περιεχομένου της, το οποίο αποκάλυπτε τη σημασία και τις επιπτώσεις των σεξουαλικών ορμών και έδειχνε ότι ο πολιτισμός οικοδομείται πάνω στην καταπίεση των ορμών αυτών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5" name="Picture 2" descr="C:\Users\Katerina\Documents\ΚΑΤΕΡΙΝΑ\ΤΕΙ\Κοιν. εργασία\ΜΑΘΗΜΑΤΑ\ΑΝΑΠΤΥΞΙΑΚΗ ΨΥΧΟΛΟΓΙΑ\Εισηγήσεις άλλων\Libido.jpg"/>
          <p:cNvPicPr>
            <a:picLocks noChangeAspect="1" noChangeArrowheads="1"/>
          </p:cNvPicPr>
          <p:nvPr/>
        </p:nvPicPr>
        <p:blipFill>
          <a:blip r:embed="rId2" cstate="print"/>
          <a:srcRect/>
          <a:stretch>
            <a:fillRect/>
          </a:stretch>
        </p:blipFill>
        <p:spPr bwMode="auto">
          <a:xfrm>
            <a:off x="3203848" y="3127337"/>
            <a:ext cx="2863676" cy="3229013"/>
          </a:xfrm>
          <a:prstGeom prst="rect">
            <a:avLst/>
          </a:prstGeom>
          <a:noFill/>
          <a:ln>
            <a:noFill/>
          </a:ln>
        </p:spPr>
      </p:pic>
      <p:sp>
        <p:nvSpPr>
          <p:cNvPr id="6" name="Ορθογώνιο 5"/>
          <p:cNvSpPr/>
          <p:nvPr/>
        </p:nvSpPr>
        <p:spPr>
          <a:xfrm>
            <a:off x="3911032" y="6356350"/>
            <a:ext cx="1449308" cy="276999"/>
          </a:xfrm>
          <a:prstGeom prst="rect">
            <a:avLst/>
          </a:prstGeom>
        </p:spPr>
        <p:txBody>
          <a:bodyPr wrap="none">
            <a:spAutoFit/>
          </a:bodyPr>
          <a:lstStyle/>
          <a:p>
            <a:r>
              <a:rPr lang="en-US" sz="1200" dirty="0">
                <a:solidFill>
                  <a:prstClr val="black"/>
                </a:solidFill>
                <a:latin typeface="Calibri"/>
                <a:hlinkClick r:id="rId3"/>
              </a:rPr>
              <a:t>forum-religions.com</a:t>
            </a:r>
            <a:endParaRPr lang="el-GR" sz="1200" dirty="0">
              <a:solidFill>
                <a:prstClr val="black"/>
              </a:solidFill>
              <a:latin typeface="Calibri"/>
            </a:endParaRPr>
          </a:p>
        </p:txBody>
      </p:sp>
    </p:spTree>
    <p:extLst>
      <p:ext uri="{BB962C8B-B14F-4D97-AF65-F5344CB8AC3E}">
        <p14:creationId xmlns:p14="http://schemas.microsoft.com/office/powerpoint/2010/main" val="1291957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Βασικά χαρακτηριστικά της ψυχαναλυτικής θεωρίας</a:t>
            </a:r>
            <a:endParaRPr lang="el-GR" dirty="0"/>
          </a:p>
        </p:txBody>
      </p:sp>
      <p:sp>
        <p:nvSpPr>
          <p:cNvPr id="3" name="Θέση περιεχομένου 2"/>
          <p:cNvSpPr>
            <a:spLocks noGrp="1"/>
          </p:cNvSpPr>
          <p:nvPr>
            <p:ph idx="1"/>
          </p:nvPr>
        </p:nvSpPr>
        <p:spPr/>
        <p:txBody>
          <a:bodyPr/>
          <a:lstStyle/>
          <a:p>
            <a:pPr>
              <a:spcBef>
                <a:spcPts val="1800"/>
              </a:spcBef>
            </a:pPr>
            <a:r>
              <a:rPr lang="el-GR" dirty="0"/>
              <a:t>Δεν ασχολείται με το σύμπτωμα, αλλά με τις αιτίες που το προκαλούν, οι οποίες βρίσκονται στο ασυνείδητο</a:t>
            </a:r>
            <a:r>
              <a:rPr lang="el-GR" dirty="0" smtClean="0"/>
              <a:t>.</a:t>
            </a:r>
            <a:endParaRPr lang="el-GR" dirty="0"/>
          </a:p>
          <a:p>
            <a:pPr>
              <a:spcBef>
                <a:spcPts val="1800"/>
              </a:spcBef>
            </a:pPr>
            <a:r>
              <a:rPr lang="el-GR" dirty="0"/>
              <a:t>Αναλύει τον ασυνείδητο ψυχικό βίο και τις επιδράσεις του στη σκέψη του ατόμου και στην ψυχική του υγεία (απαρχές κλινικής ψυχολογίας</a:t>
            </a:r>
            <a:r>
              <a:rPr lang="el-GR" dirty="0" smtClean="0"/>
              <a:t>).</a:t>
            </a:r>
            <a:endParaRPr lang="el-GR" dirty="0"/>
          </a:p>
          <a:p>
            <a:pPr>
              <a:spcBef>
                <a:spcPts val="1800"/>
              </a:spcBef>
            </a:pPr>
            <a:r>
              <a:rPr lang="el-GR" dirty="0"/>
              <a:t>Προσπαθεί να βοηθήσει το άτομο να συνειδητοποιήσει τις εσωτερικές του συγκρούσεις, που το οδηγούν σε διαταραχή, και, μέσω αυτής της συνειδητοποίησης, να το οδηγήσει στην αλλαγή.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0085612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6207df699f072a414477a432ce5e06c90e21de9"/>
</p:tagLst>
</file>

<file path=ppt/theme/theme1.xml><?xml version="1.0" encoding="utf-8"?>
<a:theme xmlns:a="http://schemas.openxmlformats.org/drawingml/2006/main" name="OC_template_updated">
  <a:themeElements>
    <a:clrScheme name="Προσαρμοσμένο 1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TotalTime>
  <Words>2300</Words>
  <Application>Microsoft Office PowerPoint</Application>
  <PresentationFormat>Προβολή στην οθόνη (4:3)</PresentationFormat>
  <Paragraphs>281</Paragraphs>
  <Slides>39</Slides>
  <Notes>11</Notes>
  <HiddenSlides>0</HiddenSlides>
  <MMClips>0</MMClips>
  <ScaleCrop>false</ScaleCrop>
  <HeadingPairs>
    <vt:vector size="4" baseType="variant">
      <vt:variant>
        <vt:lpstr>Θέμα</vt:lpstr>
      </vt:variant>
      <vt:variant>
        <vt:i4>2</vt:i4>
      </vt:variant>
      <vt:variant>
        <vt:lpstr>Τίτλοι διαφανειών</vt:lpstr>
      </vt:variant>
      <vt:variant>
        <vt:i4>39</vt:i4>
      </vt:variant>
    </vt:vector>
  </HeadingPairs>
  <TitlesOfParts>
    <vt:vector size="41" baseType="lpstr">
      <vt:lpstr>OC_template_updated</vt:lpstr>
      <vt:lpstr>1_OC_template_updated</vt:lpstr>
      <vt:lpstr>Εισαγωγή στην Ψυχολογία</vt:lpstr>
      <vt:lpstr>Θεωρητικές προσεγγίσεις  της ψυχολογίας</vt:lpstr>
      <vt:lpstr>Η ψυχαναλυτική προσέγγιση</vt:lpstr>
      <vt:lpstr>Η οικογένεια του Jacob Freud Βιέννη, 1878</vt:lpstr>
      <vt:lpstr>Το γενικό νοσοκομείο της Βιέννης  (1582-1585)</vt:lpstr>
      <vt:lpstr>Η οικογένεια του Freud</vt:lpstr>
      <vt:lpstr>O θάνατος του Freud</vt:lpstr>
      <vt:lpstr>Η ψυχαναλυτική προσέγγιση</vt:lpstr>
      <vt:lpstr>Βασικά χαρακτηριστικά της ψυχαναλυτικής θεωρίας</vt:lpstr>
      <vt:lpstr>Ο ρόλος της σεξουαλικότητας στη θεωρία του Freud</vt:lpstr>
      <vt:lpstr>Τα χαρακτηριστικά της ψυχικής συσκευής</vt:lpstr>
      <vt:lpstr>Η δομή της ψυχικής συσκευής (1 από 5)</vt:lpstr>
      <vt:lpstr>Η δομή της ψυχικής συσκευής (2 από 5)</vt:lpstr>
      <vt:lpstr>Η δομή της ψυχικής συσκευής (3 από 5)</vt:lpstr>
      <vt:lpstr>Η δομή της ψυχικής συσκευής (4 από 5)</vt:lpstr>
      <vt:lpstr>Η δομή της ψυχικής συσκευής (5 από 5)</vt:lpstr>
      <vt:lpstr>Freud’s theory of the personality</vt:lpstr>
      <vt:lpstr>Η δομή της ψυχικής συσκευής</vt:lpstr>
      <vt:lpstr>Η αποτελεσματική προσαρμογή (1 από 4)</vt:lpstr>
      <vt:lpstr>Η αποτελεσματική προσαρμογή (2 από 4)</vt:lpstr>
      <vt:lpstr>Η νεύρωση</vt:lpstr>
      <vt:lpstr>Η ψύχωση</vt:lpstr>
      <vt:lpstr>Η αποτελεσματική προσαρμογή (3 από 4)</vt:lpstr>
      <vt:lpstr>Η αποτελεσματική προσαρμογή (4 από 4)</vt:lpstr>
      <vt:lpstr>Οι μηχανισμοί άμυνας του εγώ (1 από 5)</vt:lpstr>
      <vt:lpstr>Οι μηχανισμοί άμυνας του εγώ (2 από 5)</vt:lpstr>
      <vt:lpstr>Οι μηχανισμοί άμυνας του εγώ (3 από 5)</vt:lpstr>
      <vt:lpstr>Οι μηχανισμοί άμυνας του εγώ (4 από 5)</vt:lpstr>
      <vt:lpstr>Οι μηχανισμοί άμυνας του εγώ (5 από 5)</vt:lpstr>
      <vt:lpstr>Οι μαθητές του Freud: Alfred Adler</vt:lpstr>
      <vt:lpstr>Η βασική διαφορά  μεταξύ Freud και Adler</vt:lpstr>
      <vt:lpstr>Οι μαθητές του Freud: Carl Yung</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77</cp:revision>
  <dcterms:created xsi:type="dcterms:W3CDTF">2013-03-04T13:35:19Z</dcterms:created>
  <dcterms:modified xsi:type="dcterms:W3CDTF">2015-04-14T08:23:48Z</dcterms:modified>
</cp:coreProperties>
</file>