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4"/>
  </p:notesMasterIdLst>
  <p:handoutMasterIdLst>
    <p:handoutMasterId r:id="rId45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90" r:id="rId10"/>
    <p:sldId id="274" r:id="rId11"/>
    <p:sldId id="279" r:id="rId12"/>
    <p:sldId id="276" r:id="rId13"/>
    <p:sldId id="277" r:id="rId14"/>
    <p:sldId id="278" r:id="rId15"/>
    <p:sldId id="280" r:id="rId16"/>
    <p:sldId id="281" r:id="rId17"/>
    <p:sldId id="282" r:id="rId18"/>
    <p:sldId id="283" r:id="rId19"/>
    <p:sldId id="284" r:id="rId20"/>
    <p:sldId id="285" r:id="rId21"/>
    <p:sldId id="287" r:id="rId22"/>
    <p:sldId id="288" r:id="rId23"/>
    <p:sldId id="289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1" r:id="rId34"/>
    <p:sldId id="303" r:id="rId35"/>
    <p:sldId id="304" r:id="rId36"/>
    <p:sldId id="257" r:id="rId37"/>
    <p:sldId id="262" r:id="rId38"/>
    <p:sldId id="264" r:id="rId39"/>
    <p:sldId id="305" r:id="rId40"/>
    <p:sldId id="306" r:id="rId41"/>
    <p:sldId id="307" r:id="rId42"/>
    <p:sldId id="308" r:id="rId43"/>
  </p:sldIdLst>
  <p:sldSz cx="9144000" cy="6858000" type="screen4x3"/>
  <p:notesSz cx="7104063" cy="10234613"/>
  <p:custDataLst>
    <p:tags r:id="rId4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A82"/>
    <a:srgbClr val="205D1D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William Glasser</a:t>
            </a:r>
            <a:endParaRPr lang="el-GR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Διαβάζω</c:v>
                </c:pt>
                <c:pt idx="1">
                  <c:v>Ακούω</c:v>
                </c:pt>
                <c:pt idx="2">
                  <c:v>Βλέπω</c:v>
                </c:pt>
                <c:pt idx="3">
                  <c:v>Βλέπω Ακούω</c:v>
                </c:pt>
                <c:pt idx="4">
                  <c:v>Συζητώ</c:v>
                </c:pt>
                <c:pt idx="5">
                  <c:v>Βιώνω</c:v>
                </c:pt>
                <c:pt idx="6">
                  <c:v>Διδάσκω</c:v>
                </c:pt>
              </c:strCache>
            </c:strRef>
          </c:cat>
          <c:val>
            <c:numRef>
              <c:f>Φύλλο1!$B$2:$B$8</c:f>
              <c:numCache>
                <c:formatCode>0%</c:formatCode>
                <c:ptCount val="7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0.5</c:v>
                </c:pt>
                <c:pt idx="4">
                  <c:v>0.7</c:v>
                </c:pt>
                <c:pt idx="5">
                  <c:v>0.8</c:v>
                </c:pt>
                <c:pt idx="6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Στήλη2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Διαβάζω</c:v>
                </c:pt>
                <c:pt idx="1">
                  <c:v>Ακούω</c:v>
                </c:pt>
                <c:pt idx="2">
                  <c:v>Βλέπω</c:v>
                </c:pt>
                <c:pt idx="3">
                  <c:v>Βλέπω Ακούω</c:v>
                </c:pt>
                <c:pt idx="4">
                  <c:v>Συζητώ</c:v>
                </c:pt>
                <c:pt idx="5">
                  <c:v>Βιώνω</c:v>
                </c:pt>
                <c:pt idx="6">
                  <c:v>Διδάσκω</c:v>
                </c:pt>
              </c:strCache>
            </c:strRef>
          </c:cat>
          <c:val>
            <c:numRef>
              <c:f>Φύλλο1!$C$2:$C$8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Στήλη3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Διαβάζω</c:v>
                </c:pt>
                <c:pt idx="1">
                  <c:v>Ακούω</c:v>
                </c:pt>
                <c:pt idx="2">
                  <c:v>Βλέπω</c:v>
                </c:pt>
                <c:pt idx="3">
                  <c:v>Βλέπω Ακούω</c:v>
                </c:pt>
                <c:pt idx="4">
                  <c:v>Συζητώ</c:v>
                </c:pt>
                <c:pt idx="5">
                  <c:v>Βιώνω</c:v>
                </c:pt>
                <c:pt idx="6">
                  <c:v>Διδάσκω</c:v>
                </c:pt>
              </c:strCache>
            </c:strRef>
          </c:cat>
          <c:val>
            <c:numRef>
              <c:f>Φύλλο1!$D$2:$D$8</c:f>
              <c:numCache>
                <c:formatCode>General</c:formatCode>
                <c:ptCount val="7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2884352"/>
        <c:axId val="46448640"/>
      </c:barChart>
      <c:catAx>
        <c:axId val="10288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6448640"/>
        <c:crosses val="autoZero"/>
        <c:auto val="1"/>
        <c:lblAlgn val="ctr"/>
        <c:lblOffset val="100"/>
        <c:noMultiLvlLbl val="0"/>
      </c:catAx>
      <c:valAx>
        <c:axId val="4644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288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14/4/2015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14/4/2015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071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1396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3352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9916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60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74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72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38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6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28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68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3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42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43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1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poLxEN54ho&amp;spfreload=1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FMJJpbRx_O8&amp;spfreload=10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openclipart.org/detail/166691/christmas-bell-by-klaasvangend" TargetMode="External"/><Relationship Id="rId7" Type="http://schemas.openxmlformats.org/officeDocument/2006/relationships/hyperlink" Target="https://openclipart.org/user-detail/dkdlv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clipart.org/detail/175668/steak-by-dkdlv-175668" TargetMode="External"/><Relationship Id="rId5" Type="http://schemas.openxmlformats.org/officeDocument/2006/relationships/image" Target="../media/image11.png"/><Relationship Id="rId10" Type="http://schemas.openxmlformats.org/officeDocument/2006/relationships/hyperlink" Target="https://openclipart.org/user-detail/Gerald_G" TargetMode="External"/><Relationship Id="rId4" Type="http://schemas.openxmlformats.org/officeDocument/2006/relationships/hyperlink" Target="https://openclipart.org/user-detail/klaasvangend" TargetMode="External"/><Relationship Id="rId9" Type="http://schemas.openxmlformats.org/officeDocument/2006/relationships/hyperlink" Target="https://openclipart.org/detail/493/dog-face-cartoon---world-label-by-gerald_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creativecommons.org/licenses/by-nc-nd/2.0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84568447@N00/2981475438/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den4.com.br/pww4/index.php?title=Arquivo:Pavlov3.gif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www.walden4.com.br/pww4/index.php?title=Usu%C3%A1rio:Admin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tlt.psu.edu/mto/psychology/images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chive.tlt.psu.edu/mto/license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inusdetails.com/2012/01/i-am-scientist-part-2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FMnhyGozLyE&amp;spfreload=1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openclipart.org/detail/4793/hammer-by-david_benjamin" TargetMode="External"/><Relationship Id="rId7" Type="http://schemas.openxmlformats.org/officeDocument/2006/relationships/hyperlink" Target="https://openclipart.org/user-detail/darrenbeck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clipart.org/detail/140611/crying-baby-by-darrenbeck" TargetMode="External"/><Relationship Id="rId5" Type="http://schemas.openxmlformats.org/officeDocument/2006/relationships/image" Target="../media/image23.png"/><Relationship Id="rId10" Type="http://schemas.openxmlformats.org/officeDocument/2006/relationships/hyperlink" Target="http://pixabay.com/en/users/Nemo-3736/" TargetMode="External"/><Relationship Id="rId4" Type="http://schemas.openxmlformats.org/officeDocument/2006/relationships/hyperlink" Target="https://openclipart.org/user-detail/david_benjamin" TargetMode="External"/><Relationship Id="rId9" Type="http://schemas.openxmlformats.org/officeDocument/2006/relationships/hyperlink" Target="http://pixabay.com/en/mouse-rodent-whiskers-tail-47518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/3.0/deed.en" TargetMode="External"/><Relationship Id="rId3" Type="http://schemas.openxmlformats.org/officeDocument/2006/relationships/hyperlink" Target="http://en.wikipedia.org/wiki/Edward_Thorndike#mediaviewer/File:PSM_V80_D211_Edward_Lee_Thorndike.png" TargetMode="External"/><Relationship Id="rId7" Type="http://schemas.openxmlformats.org/officeDocument/2006/relationships/hyperlink" Target="http://commons.wikimedia.org/wiki/User:Esquilo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B.F._Skinner_at_Harvard_circa_1950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commons.wikimedia.org/wiki/User:Ineuw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aw_of_effect#mediaviewer/File:Puzzle_box.jpg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Team.argentina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DujDOLre-8&amp;spfreload=1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perant_conditioning_chamber#mediaviewer/File:Skinner_box_scheme_01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BetacommandBo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MOgowRy2WC0&amp;spfreload=10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mDntbGRPeEU&amp;spfreload=10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7cOKbiuGhp8&amp;spfreload=10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commons.wikimedia.org/wiki/User:Soulkeeper" TargetMode="External"/><Relationship Id="rId7" Type="http://schemas.openxmlformats.org/officeDocument/2006/relationships/hyperlink" Target="http://pixabay.com/en/users/Claudia14-80737/" TargetMode="External"/><Relationship Id="rId2" Type="http://schemas.openxmlformats.org/officeDocument/2006/relationships/hyperlink" Target="http://en.wikipedia.org/wiki/Eisenia_fetida#mediaviewer/File:Redwiggler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xabay.com/en/dolphin-marine-mammals-water-sea-203875/" TargetMode="External"/><Relationship Id="rId5" Type="http://schemas.openxmlformats.org/officeDocument/2006/relationships/hyperlink" Target="https://openclipart.org/user-detail/raptor%202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openclipart.org/detail/133303/human-by-raptor-2" TargetMode="External"/><Relationship Id="rId9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van_Pavlov_NLM3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Materialscientis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Εισαγωγή στην Ψυχολογία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8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Η Διαδικασία της Μάθησης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(Μέρος 1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 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Δρ</a:t>
            </a:r>
            <a:r>
              <a:rPr lang="el-GR" sz="2400" dirty="0"/>
              <a:t>. Κατερίνα Μανιαδάκη, </a:t>
            </a:r>
            <a:r>
              <a:rPr lang="el-GR" sz="2400" dirty="0" smtClean="0"/>
              <a:t>Ψυχολόγος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Κοινωνικής Εργασίας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πείραμα του </a:t>
            </a:r>
            <a:r>
              <a:rPr lang="en-US" dirty="0"/>
              <a:t>Pavlov</a:t>
            </a:r>
            <a:r>
              <a:rPr lang="el-GR" dirty="0"/>
              <a:t> </a:t>
            </a:r>
            <a:r>
              <a:rPr lang="el-GR" sz="3200" b="0" dirty="0" smtClean="0"/>
              <a:t>(1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48072"/>
          </a:xfrm>
        </p:spPr>
        <p:txBody>
          <a:bodyPr/>
          <a:lstStyle/>
          <a:p>
            <a:r>
              <a:rPr lang="el-GR" dirty="0" smtClean="0"/>
              <a:t>Παρακολουθ</a:t>
            </a:r>
            <a:r>
              <a:rPr lang="el-GR" dirty="0"/>
              <a:t>ή</a:t>
            </a:r>
            <a:r>
              <a:rPr lang="el-GR" dirty="0" smtClean="0"/>
              <a:t>στε τ</a:t>
            </a:r>
            <a:r>
              <a:rPr lang="el-GR" dirty="0"/>
              <a:t>α</a:t>
            </a:r>
            <a:r>
              <a:rPr lang="el-GR" dirty="0" smtClean="0"/>
              <a:t> παρακάτω βίντεο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5" name="Εικόνα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504056" cy="504056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212027" y="1866019"/>
            <a:ext cx="4049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hlinkClick r:id="rId3"/>
              </a:rPr>
              <a:t>Pavlov's Dogs Get Conditioned </a:t>
            </a:r>
            <a:endParaRPr lang="el-GR" sz="2400" dirty="0">
              <a:latin typeface="+mn-lt"/>
            </a:endParaRPr>
          </a:p>
        </p:txBody>
      </p:sp>
      <p:pic>
        <p:nvPicPr>
          <p:cNvPr id="7" name="Εικόνα 6">
            <a:hlinkClick r:id="rId5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6912"/>
            <a:ext cx="504056" cy="504056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1212027" y="2658107"/>
            <a:ext cx="1565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  <a:hlinkClick r:id="rId5"/>
              </a:rPr>
              <a:t>Ivan Pavlov 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022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πείραμα του </a:t>
            </a:r>
            <a:r>
              <a:rPr lang="en-US" dirty="0"/>
              <a:t>Pavlov</a:t>
            </a:r>
            <a:r>
              <a:rPr lang="el-GR" dirty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2530624" cy="504056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820000"/>
                </a:solidFill>
              </a:rPr>
              <a:t>Φάση εξάρτησης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376157" y="2009504"/>
            <a:ext cx="1368152" cy="7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Ουδέτερο ερέθισμα</a:t>
            </a:r>
            <a:endParaRPr lang="el-GR" sz="20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203" y="2137272"/>
            <a:ext cx="766268" cy="1014924"/>
          </a:xfrm>
          <a:prstGeom prst="rect">
            <a:avLst/>
          </a:prstGeom>
        </p:spPr>
      </p:pic>
      <p:sp>
        <p:nvSpPr>
          <p:cNvPr id="7" name="Δεξιό βέλος 6"/>
          <p:cNvSpPr/>
          <p:nvPr/>
        </p:nvSpPr>
        <p:spPr>
          <a:xfrm>
            <a:off x="5364624" y="2528325"/>
            <a:ext cx="864096" cy="24947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2510437" y="1787588"/>
            <a:ext cx="1519021" cy="7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Ανεξάρτητο ερέθισμα</a:t>
            </a:r>
            <a:endParaRPr lang="el-GR" sz="2000" dirty="0"/>
          </a:p>
        </p:txBody>
      </p:sp>
      <p:sp>
        <p:nvSpPr>
          <p:cNvPr id="9" name="Rectangle 6"/>
          <p:cNvSpPr/>
          <p:nvPr/>
        </p:nvSpPr>
        <p:spPr>
          <a:xfrm>
            <a:off x="772164" y="3152196"/>
            <a:ext cx="2448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Christmas Bell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klaasvangend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311" y="1870832"/>
            <a:ext cx="1085576" cy="1085576"/>
          </a:xfrm>
          <a:prstGeom prst="rect">
            <a:avLst/>
          </a:prstGeom>
        </p:spPr>
      </p:pic>
      <p:sp>
        <p:nvSpPr>
          <p:cNvPr id="11" name="Rectangle 6"/>
          <p:cNvSpPr/>
          <p:nvPr/>
        </p:nvSpPr>
        <p:spPr>
          <a:xfrm>
            <a:off x="3320926" y="3166096"/>
            <a:ext cx="2448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6"/>
              </a:rPr>
              <a:t>Steak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7"/>
              </a:rPr>
              <a:t>dkdlv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2" name="Δεξιό βέλος 11"/>
          <p:cNvSpPr/>
          <p:nvPr/>
        </p:nvSpPr>
        <p:spPr>
          <a:xfrm>
            <a:off x="2629699" y="2544256"/>
            <a:ext cx="864096" cy="24947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Θέση περιεχομένου 2"/>
          <p:cNvSpPr txBox="1">
            <a:spLocks/>
          </p:cNvSpPr>
          <p:nvPr/>
        </p:nvSpPr>
        <p:spPr>
          <a:xfrm>
            <a:off x="5232544" y="1754920"/>
            <a:ext cx="1440160" cy="7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Ανεξάρτητη αντίδραση</a:t>
            </a:r>
            <a:endParaRPr lang="el-GR" sz="2000" dirty="0"/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078" y="2137272"/>
            <a:ext cx="836712" cy="836712"/>
          </a:xfrm>
          <a:prstGeom prst="rect">
            <a:avLst/>
          </a:prstGeom>
        </p:spPr>
      </p:pic>
      <p:sp>
        <p:nvSpPr>
          <p:cNvPr id="15" name="Rectangle 6"/>
          <p:cNvSpPr/>
          <p:nvPr/>
        </p:nvSpPr>
        <p:spPr>
          <a:xfrm>
            <a:off x="6224098" y="3152196"/>
            <a:ext cx="2448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9"/>
              </a:rPr>
              <a:t>Dog Face Cartoon - World Label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10"/>
              </a:rPr>
              <a:t>Gerald_G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6" name="Θέση περιεχομένου 2"/>
          <p:cNvSpPr txBox="1">
            <a:spLocks/>
          </p:cNvSpPr>
          <p:nvPr/>
        </p:nvSpPr>
        <p:spPr>
          <a:xfrm>
            <a:off x="6837476" y="1806356"/>
            <a:ext cx="1834967" cy="3893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Έκκριση σιέλου</a:t>
            </a:r>
            <a:endParaRPr lang="el-GR" sz="2000" dirty="0"/>
          </a:p>
        </p:txBody>
      </p:sp>
      <p:sp>
        <p:nvSpPr>
          <p:cNvPr id="17" name="Θέση περιεχομένου 2"/>
          <p:cNvSpPr txBox="1">
            <a:spLocks/>
          </p:cNvSpPr>
          <p:nvPr/>
        </p:nvSpPr>
        <p:spPr>
          <a:xfrm>
            <a:off x="177998" y="3851697"/>
            <a:ext cx="3721623" cy="572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b="1" dirty="0" smtClean="0">
                <a:solidFill>
                  <a:srgbClr val="820000"/>
                </a:solidFill>
              </a:rPr>
              <a:t>Φάση μετά την εξάρτηση</a:t>
            </a:r>
          </a:p>
          <a:p>
            <a:pPr fontAlgn="auto">
              <a:spcAft>
                <a:spcPts val="0"/>
              </a:spcAft>
            </a:pPr>
            <a:endParaRPr lang="el-GR" dirty="0"/>
          </a:p>
        </p:txBody>
      </p:sp>
      <p:sp>
        <p:nvSpPr>
          <p:cNvPr id="18" name="Θέση περιεχομένου 2"/>
          <p:cNvSpPr txBox="1">
            <a:spLocks/>
          </p:cNvSpPr>
          <p:nvPr/>
        </p:nvSpPr>
        <p:spPr>
          <a:xfrm>
            <a:off x="659407" y="4715423"/>
            <a:ext cx="1525115" cy="7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Εξαρτημένο ερέθισμα</a:t>
            </a:r>
            <a:endParaRPr lang="el-GR" sz="2000" dirty="0"/>
          </a:p>
        </p:txBody>
      </p:sp>
      <p:pic>
        <p:nvPicPr>
          <p:cNvPr id="19" name="Εικόνα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549" y="4690256"/>
            <a:ext cx="766268" cy="1014924"/>
          </a:xfrm>
          <a:prstGeom prst="rect">
            <a:avLst/>
          </a:prstGeom>
        </p:spPr>
      </p:pic>
      <p:sp>
        <p:nvSpPr>
          <p:cNvPr id="20" name="Rectangle 6"/>
          <p:cNvSpPr/>
          <p:nvPr/>
        </p:nvSpPr>
        <p:spPr>
          <a:xfrm>
            <a:off x="1154510" y="5705180"/>
            <a:ext cx="2448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Christmas Bell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klaasvangend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1" name="Δεξιό βέλος 20"/>
          <p:cNvSpPr/>
          <p:nvPr/>
        </p:nvSpPr>
        <p:spPr>
          <a:xfrm>
            <a:off x="3970727" y="5321781"/>
            <a:ext cx="864096" cy="24947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2" name="Θέση περιεχομένου 2"/>
          <p:cNvSpPr txBox="1">
            <a:spLocks/>
          </p:cNvSpPr>
          <p:nvPr/>
        </p:nvSpPr>
        <p:spPr>
          <a:xfrm>
            <a:off x="3682695" y="4622334"/>
            <a:ext cx="1440160" cy="7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Εξαρτημένη αντίδραση</a:t>
            </a:r>
            <a:endParaRPr lang="el-GR" sz="2000" dirty="0"/>
          </a:p>
        </p:txBody>
      </p:sp>
      <p:pic>
        <p:nvPicPr>
          <p:cNvPr id="23" name="Εικόνα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67" y="4817864"/>
            <a:ext cx="836712" cy="836712"/>
          </a:xfrm>
          <a:prstGeom prst="rect">
            <a:avLst/>
          </a:prstGeom>
        </p:spPr>
      </p:pic>
      <p:sp>
        <p:nvSpPr>
          <p:cNvPr id="24" name="Rectangle 6"/>
          <p:cNvSpPr/>
          <p:nvPr/>
        </p:nvSpPr>
        <p:spPr>
          <a:xfrm>
            <a:off x="5681887" y="5832788"/>
            <a:ext cx="2448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9"/>
              </a:rPr>
              <a:t>Dog Face Cartoon - World Label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10"/>
              </a:rPr>
              <a:t>Gerald_G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5" name="Θέση περιεχομένου 2"/>
          <p:cNvSpPr txBox="1">
            <a:spLocks/>
          </p:cNvSpPr>
          <p:nvPr/>
        </p:nvSpPr>
        <p:spPr>
          <a:xfrm>
            <a:off x="6025293" y="4445001"/>
            <a:ext cx="1834967" cy="3893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Έκκριση σιέλου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384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πείραμα του </a:t>
            </a:r>
            <a:r>
              <a:rPr lang="en-US" dirty="0"/>
              <a:t>Pavlov</a:t>
            </a:r>
            <a:r>
              <a:rPr lang="el-GR" dirty="0"/>
              <a:t>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3682752" cy="1080120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/>
              <a:t>Πριν την εξάρτηση</a:t>
            </a:r>
          </a:p>
          <a:p>
            <a:pPr marL="0" indent="0">
              <a:buNone/>
            </a:pPr>
            <a:r>
              <a:rPr lang="el-GR" dirty="0" smtClean="0"/>
              <a:t>Φαγητό </a:t>
            </a:r>
            <a:r>
              <a:rPr lang="el-GR" dirty="0" smtClean="0">
                <a:latin typeface="Calibri" panose="020F0502020204030204" pitchFamily="34" charset="0"/>
              </a:rPr>
              <a:t>→ Έκκριση σιέλου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67544" y="2204864"/>
            <a:ext cx="1625697" cy="1080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dirty="0" smtClean="0"/>
              <a:t>Φυσικό ανεξάρτητο ερέθισμα</a:t>
            </a:r>
            <a:endParaRPr lang="el-GR" dirty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2298576" y="2204864"/>
            <a:ext cx="1748335" cy="1080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dirty="0" smtClean="0"/>
              <a:t>Φυσική ανεξάρτητη αντίδραση</a:t>
            </a:r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076" y="2180897"/>
            <a:ext cx="841509" cy="841509"/>
          </a:xfrm>
          <a:prstGeom prst="rect">
            <a:avLst/>
          </a:prstGeom>
        </p:spPr>
      </p:pic>
      <p:sp>
        <p:nvSpPr>
          <p:cNvPr id="11" name="Ορθογώνιο 10"/>
          <p:cNvSpPr/>
          <p:nvPr/>
        </p:nvSpPr>
        <p:spPr>
          <a:xfrm>
            <a:off x="316687" y="4717319"/>
            <a:ext cx="3963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l-GR" sz="2400" dirty="0" smtClean="0">
                <a:latin typeface="+mn-lt"/>
              </a:rPr>
              <a:t>Κουδούνι → Καμία αντίδραση</a:t>
            </a:r>
            <a:endParaRPr lang="el-GR" sz="2400" dirty="0">
              <a:latin typeface="+mn-lt"/>
            </a:endParaRP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569" y="4544586"/>
            <a:ext cx="538930" cy="713814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153" y="4165769"/>
            <a:ext cx="1256094" cy="1256094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014647"/>
            <a:ext cx="1121128" cy="1013470"/>
          </a:xfrm>
          <a:prstGeom prst="rect">
            <a:avLst/>
          </a:prstGeom>
        </p:spPr>
      </p:pic>
      <p:sp>
        <p:nvSpPr>
          <p:cNvPr id="17" name="Rectangle 6"/>
          <p:cNvSpPr/>
          <p:nvPr/>
        </p:nvSpPr>
        <p:spPr>
          <a:xfrm>
            <a:off x="5329027" y="3054151"/>
            <a:ext cx="2627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Dog Tongue Cut In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6"/>
              </a:rPr>
              <a:t>Fred Seibert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7"/>
              </a:rPr>
              <a:t>CC BY-NC-ND 2.0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441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πείραμα του </a:t>
            </a:r>
            <a:r>
              <a:rPr lang="en-US" dirty="0"/>
              <a:t>Pavlov</a:t>
            </a:r>
            <a:r>
              <a:rPr lang="el-GR" dirty="0"/>
              <a:t> </a:t>
            </a: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5050904" cy="1080120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/>
              <a:t>Κατά τη συνεξάρτηση</a:t>
            </a:r>
          </a:p>
          <a:p>
            <a:pPr marL="0" indent="0">
              <a:buNone/>
            </a:pPr>
            <a:r>
              <a:rPr lang="el-GR" dirty="0" smtClean="0"/>
              <a:t>Κουδούνι + Φαγητό </a:t>
            </a:r>
            <a:r>
              <a:rPr lang="el-GR" dirty="0" smtClean="0">
                <a:latin typeface="Calibri" panose="020F0502020204030204" pitchFamily="34" charset="0"/>
              </a:rPr>
              <a:t>→ </a:t>
            </a:r>
            <a:r>
              <a:rPr lang="el-GR" dirty="0">
                <a:latin typeface="Calibri" panose="020F0502020204030204" pitchFamily="34" charset="0"/>
              </a:rPr>
              <a:t>Έ</a:t>
            </a:r>
            <a:r>
              <a:rPr lang="el-GR" dirty="0" smtClean="0">
                <a:latin typeface="Calibri" panose="020F0502020204030204" pitchFamily="34" charset="0"/>
              </a:rPr>
              <a:t>κκριση σιέλου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23" y="2271671"/>
            <a:ext cx="597211" cy="59721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800" y="1487137"/>
            <a:ext cx="351259" cy="4652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27045" y="1939021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+</a:t>
            </a:r>
            <a:endParaRPr lang="el-GR" sz="2200" dirty="0">
              <a:latin typeface="+mn-lt"/>
            </a:endParaRPr>
          </a:p>
        </p:txBody>
      </p:sp>
      <p:sp>
        <p:nvSpPr>
          <p:cNvPr id="12" name="Θέση περιεχομένου 2"/>
          <p:cNvSpPr txBox="1">
            <a:spLocks/>
          </p:cNvSpPr>
          <p:nvPr/>
        </p:nvSpPr>
        <p:spPr>
          <a:xfrm>
            <a:off x="415388" y="2359453"/>
            <a:ext cx="2664296" cy="7920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dirty="0" smtClean="0"/>
              <a:t>Ουδέτερο + Φυσικό ερέθισμα</a:t>
            </a:r>
            <a:endParaRPr lang="el-GR" dirty="0"/>
          </a:p>
        </p:txBody>
      </p:sp>
      <p:sp>
        <p:nvSpPr>
          <p:cNvPr id="13" name="Θέση περιεχομένου 2"/>
          <p:cNvSpPr txBox="1">
            <a:spLocks/>
          </p:cNvSpPr>
          <p:nvPr/>
        </p:nvSpPr>
        <p:spPr>
          <a:xfrm>
            <a:off x="3491880" y="2271671"/>
            <a:ext cx="1728192" cy="11297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dirty="0" smtClean="0"/>
              <a:t>Φυσική ανεξάρτητη αντίδραση</a:t>
            </a:r>
            <a:endParaRPr lang="el-GR" dirty="0"/>
          </a:p>
        </p:txBody>
      </p:sp>
      <p:sp>
        <p:nvSpPr>
          <p:cNvPr id="14" name="Θέση περιεχομένου 2"/>
          <p:cNvSpPr txBox="1">
            <a:spLocks/>
          </p:cNvSpPr>
          <p:nvPr/>
        </p:nvSpPr>
        <p:spPr>
          <a:xfrm>
            <a:off x="457200" y="3717032"/>
            <a:ext cx="375476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b="1" dirty="0" smtClean="0"/>
              <a:t>Μετά τη συνεξάρτηση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dirty="0" smtClean="0"/>
              <a:t>Κουδούνι </a:t>
            </a:r>
            <a:r>
              <a:rPr lang="el-GR" dirty="0" smtClean="0">
                <a:latin typeface="Calibri" panose="020F0502020204030204" pitchFamily="34" charset="0"/>
              </a:rPr>
              <a:t>→ Έκκριση σιέλου</a:t>
            </a:r>
            <a:endParaRPr lang="el-GR" dirty="0"/>
          </a:p>
        </p:txBody>
      </p:sp>
      <p:sp>
        <p:nvSpPr>
          <p:cNvPr id="15" name="Θέση περιεχομένου 2"/>
          <p:cNvSpPr txBox="1">
            <a:spLocks/>
          </p:cNvSpPr>
          <p:nvPr/>
        </p:nvSpPr>
        <p:spPr>
          <a:xfrm>
            <a:off x="349055" y="4869160"/>
            <a:ext cx="1774673" cy="148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dirty="0" smtClean="0"/>
              <a:t>Ουδέτερο ή εξαρτημένο ερέθισμα</a:t>
            </a:r>
            <a:endParaRPr lang="el-GR" dirty="0"/>
          </a:p>
        </p:txBody>
      </p:sp>
      <p:sp>
        <p:nvSpPr>
          <p:cNvPr id="16" name="Θέση περιεχομένου 2"/>
          <p:cNvSpPr txBox="1">
            <a:spLocks/>
          </p:cNvSpPr>
          <p:nvPr/>
        </p:nvSpPr>
        <p:spPr>
          <a:xfrm>
            <a:off x="2192347" y="4875770"/>
            <a:ext cx="2019613" cy="148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dirty="0" smtClean="0"/>
              <a:t>Εξαρτημένη ή υποκατάστατη αντίδραση</a:t>
            </a:r>
            <a:endParaRPr lang="el-GR" dirty="0"/>
          </a:p>
        </p:txBody>
      </p:sp>
      <p:pic>
        <p:nvPicPr>
          <p:cNvPr id="17" name="Εικόνα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8" y="4831283"/>
            <a:ext cx="351259" cy="465244"/>
          </a:xfrm>
          <a:prstGeom prst="rect">
            <a:avLst/>
          </a:prstGeom>
        </p:spPr>
      </p:pic>
      <p:pic>
        <p:nvPicPr>
          <p:cNvPr id="18" name="Εικόνα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931" y="1852718"/>
            <a:ext cx="1121128" cy="1013470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65" y="4502858"/>
            <a:ext cx="1121128" cy="101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8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πείραμα του </a:t>
            </a:r>
            <a:r>
              <a:rPr lang="en-US" dirty="0"/>
              <a:t>Pavlov</a:t>
            </a:r>
            <a:r>
              <a:rPr lang="el-GR" dirty="0"/>
              <a:t> </a:t>
            </a:r>
            <a:r>
              <a:rPr lang="el-GR" sz="3200" b="0" dirty="0" smtClean="0"/>
              <a:t>(5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995474"/>
              </p:ext>
            </p:extLst>
          </p:nvPr>
        </p:nvGraphicFramePr>
        <p:xfrm>
          <a:off x="467544" y="1412776"/>
          <a:ext cx="8229600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4680"/>
                <a:gridCol w="519492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Φάση πριν την εξάρτηση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Η τροφή στο στόμα ενός σκύλου </a:t>
                      </a:r>
                      <a:r>
                        <a:rPr lang="el-GR" sz="2200" b="1" dirty="0" smtClean="0">
                          <a:solidFill>
                            <a:srgbClr val="820000"/>
                          </a:solidFill>
                        </a:rPr>
                        <a:t>(ανεξάρτητο ερέθισμα)</a:t>
                      </a:r>
                      <a:r>
                        <a:rPr lang="el-GR" sz="2200" dirty="0" smtClean="0"/>
                        <a:t> προκαλεί έκκριση σιέλου, αλλά ένας ήχος </a:t>
                      </a:r>
                      <a:r>
                        <a:rPr lang="el-GR" sz="2200" b="1" dirty="0" smtClean="0">
                          <a:solidFill>
                            <a:srgbClr val="820000"/>
                          </a:solidFill>
                        </a:rPr>
                        <a:t>(ουδέτερο ερέθισμα),</a:t>
                      </a:r>
                      <a:r>
                        <a:rPr lang="el-GR" sz="2200" dirty="0" smtClean="0"/>
                        <a:t> δεν προκαλεί έκκριση σιέλου.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Φάση εξάρτησης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Ο ήχος συνδυάζεται επανειλημμένα με την τροφή </a:t>
                      </a:r>
                      <a:r>
                        <a:rPr lang="el-GR" sz="2200" b="1" dirty="0" smtClean="0">
                          <a:solidFill>
                            <a:srgbClr val="820000"/>
                          </a:solidFill>
                        </a:rPr>
                        <a:t>(συνεξάρτηση).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Φάση μετά την εξάρτηση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Ο ήχος από μόνος του προκαλεί πλέον την έκκριση σιέλου και έχει μετατραπεί από ανεξάρτητο σε </a:t>
                      </a:r>
                      <a:r>
                        <a:rPr lang="el-GR" sz="2200" b="1" dirty="0" smtClean="0">
                          <a:solidFill>
                            <a:srgbClr val="820000"/>
                          </a:solidFill>
                        </a:rPr>
                        <a:t>εξαρτημένο ερέθισμα.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270720" y="5157192"/>
            <a:ext cx="6623248" cy="830997"/>
          </a:xfrm>
          <a:prstGeom prst="rect">
            <a:avLst/>
          </a:prstGeom>
          <a:ln w="25400">
            <a:solidFill>
              <a:srgbClr val="82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latin typeface="+mn-lt"/>
              </a:rPr>
              <a:t>Το σκυλί ΕΜΑΘΕ ότι ο ήχος του κουδουνιού σημαίνει ότι έρχεται η τροφή του.</a:t>
            </a:r>
          </a:p>
        </p:txBody>
      </p:sp>
    </p:spTree>
    <p:extLst>
      <p:ext uri="{BB962C8B-B14F-4D97-AF65-F5344CB8AC3E}">
        <p14:creationId xmlns:p14="http://schemas.microsoft.com/office/powerpoint/2010/main" val="273758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πείραμα του </a:t>
            </a:r>
            <a:r>
              <a:rPr lang="en-US" dirty="0"/>
              <a:t>Pavlov</a:t>
            </a:r>
            <a:r>
              <a:rPr lang="el-GR" dirty="0"/>
              <a:t> </a:t>
            </a:r>
            <a:r>
              <a:rPr lang="el-GR" sz="3200" b="0" dirty="0" smtClean="0"/>
              <a:t>(6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47133"/>
            <a:ext cx="4865533" cy="2704171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6" name="Rectangle 6"/>
          <p:cNvSpPr/>
          <p:nvPr/>
        </p:nvSpPr>
        <p:spPr>
          <a:xfrm>
            <a:off x="3106180" y="3905228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Arquivo:Pavlov3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Admin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64006" y="4571995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820000"/>
                </a:solidFill>
                <a:latin typeface="+mn-lt"/>
              </a:rPr>
              <a:t>Συσκευή για τη μέτρηση της εξαρτημένης αντίδρασης</a:t>
            </a:r>
          </a:p>
          <a:p>
            <a:pPr algn="ctr"/>
            <a:r>
              <a:rPr lang="el-GR" sz="2400" dirty="0">
                <a:latin typeface="+mn-lt"/>
              </a:rPr>
              <a:t>Σε αυτή τη βελτιωμένη έκδοση της αυθεντικής συσκευής του Pavlov, μετριέται η ποσότητα σιέλου που τοποθετείται στο στόμα του σκύλου και στη συνέχεια καταγράφεται σε ένα περιστρεφόμενο κύλινδρο από χαρτί.</a:t>
            </a:r>
          </a:p>
        </p:txBody>
      </p:sp>
    </p:spTree>
    <p:extLst>
      <p:ext uri="{BB962C8B-B14F-4D97-AF65-F5344CB8AC3E}">
        <p14:creationId xmlns:p14="http://schemas.microsoft.com/office/powerpoint/2010/main" val="21839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Βασικές αρχές της κλασικής εξάρτησης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flipV="1">
            <a:off x="7118548" y="1447701"/>
            <a:ext cx="0" cy="1584325"/>
          </a:xfrm>
          <a:prstGeom prst="line">
            <a:avLst/>
          </a:prstGeom>
          <a:noFill/>
          <a:ln w="31750">
            <a:solidFill>
              <a:srgbClr val="8200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latin typeface="+mn-lt"/>
              <a:ea typeface="ＭＳ Ｐゴシック" pitchFamily="-97" charset="-128"/>
            </a:endParaRP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flipV="1">
            <a:off x="3878461" y="1447701"/>
            <a:ext cx="0" cy="1584325"/>
          </a:xfrm>
          <a:prstGeom prst="line">
            <a:avLst/>
          </a:prstGeom>
          <a:noFill/>
          <a:ln w="31750">
            <a:solidFill>
              <a:srgbClr val="8200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latin typeface="+mn-lt"/>
              <a:ea typeface="ＭＳ Ｐゴシック" pitchFamily="-97" charset="-128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 flipV="1">
            <a:off x="601861" y="1457226"/>
            <a:ext cx="0" cy="1843087"/>
          </a:xfrm>
          <a:prstGeom prst="line">
            <a:avLst/>
          </a:prstGeom>
          <a:noFill/>
          <a:ln w="31750">
            <a:solidFill>
              <a:srgbClr val="8200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latin typeface="+mn-lt"/>
              <a:ea typeface="ＭＳ Ｐゴシック" pitchFamily="-97" charset="-128"/>
            </a:endParaRPr>
          </a:p>
        </p:txBody>
      </p:sp>
      <p:grpSp>
        <p:nvGrpSpPr>
          <p:cNvPr id="31" name="Gruppe 76"/>
          <p:cNvGrpSpPr>
            <a:grpSpLocks/>
          </p:cNvGrpSpPr>
          <p:nvPr/>
        </p:nvGrpSpPr>
        <p:grpSpPr bwMode="auto">
          <a:xfrm>
            <a:off x="362148" y="2806601"/>
            <a:ext cx="8485188" cy="1368425"/>
            <a:chOff x="478807" y="3859777"/>
            <a:chExt cx="8321010" cy="1367543"/>
          </a:xfrm>
        </p:grpSpPr>
        <p:grpSp>
          <p:nvGrpSpPr>
            <p:cNvPr id="32" name="Gruppe 74"/>
            <p:cNvGrpSpPr>
              <a:grpSpLocks/>
            </p:cNvGrpSpPr>
            <p:nvPr/>
          </p:nvGrpSpPr>
          <p:grpSpPr bwMode="auto">
            <a:xfrm>
              <a:off x="478807" y="3859777"/>
              <a:ext cx="8321010" cy="1173993"/>
              <a:chOff x="478807" y="3859777"/>
              <a:chExt cx="8321010" cy="1173993"/>
            </a:xfrm>
          </p:grpSpPr>
          <p:sp>
            <p:nvSpPr>
              <p:cNvPr id="34" name="Vinkel 118"/>
              <p:cNvSpPr>
                <a:spLocks noChangeArrowheads="1"/>
              </p:cNvSpPr>
              <p:nvPr/>
            </p:nvSpPr>
            <p:spPr bwMode="auto">
              <a:xfrm>
                <a:off x="3617788" y="3859777"/>
                <a:ext cx="2048197" cy="1156541"/>
              </a:xfrm>
              <a:prstGeom prst="chevron">
                <a:avLst>
                  <a:gd name="adj" fmla="val 49997"/>
                </a:avLst>
              </a:prstGeom>
              <a:gradFill rotWithShape="1">
                <a:gsLst>
                  <a:gs pos="0">
                    <a:srgbClr val="1F88C8"/>
                  </a:gs>
                  <a:gs pos="100000">
                    <a:srgbClr val="41A7C3"/>
                  </a:gs>
                </a:gsLst>
                <a:lin ang="5400000"/>
              </a:gradFill>
              <a:ln w="9525">
                <a:solidFill>
                  <a:srgbClr val="34A8CC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l-GR" altLang="el-GR" noProof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35" name="Pentagon 119"/>
              <p:cNvSpPr>
                <a:spLocks noChangeArrowheads="1"/>
              </p:cNvSpPr>
              <p:nvPr/>
            </p:nvSpPr>
            <p:spPr bwMode="auto">
              <a:xfrm>
                <a:off x="478807" y="3878815"/>
                <a:ext cx="2124409" cy="1154955"/>
              </a:xfrm>
              <a:prstGeom prst="homePlate">
                <a:avLst>
                  <a:gd name="adj" fmla="val 50004"/>
                </a:avLst>
              </a:prstGeom>
              <a:gradFill rotWithShape="1">
                <a:gsLst>
                  <a:gs pos="0">
                    <a:srgbClr val="10253F"/>
                  </a:gs>
                  <a:gs pos="59000">
                    <a:srgbClr val="254061"/>
                  </a:gs>
                  <a:gs pos="100000">
                    <a:srgbClr val="254061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l-GR" altLang="el-GR" noProof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36" name="Vinkel 120"/>
              <p:cNvSpPr>
                <a:spLocks noChangeArrowheads="1"/>
              </p:cNvSpPr>
              <p:nvPr/>
            </p:nvSpPr>
            <p:spPr bwMode="auto">
              <a:xfrm>
                <a:off x="2087198" y="3877228"/>
                <a:ext cx="2048197" cy="1156542"/>
              </a:xfrm>
              <a:prstGeom prst="chevron">
                <a:avLst>
                  <a:gd name="adj" fmla="val 49997"/>
                </a:avLst>
              </a:prstGeom>
              <a:gradFill rotWithShape="1">
                <a:gsLst>
                  <a:gs pos="0">
                    <a:srgbClr val="1F88C8"/>
                  </a:gs>
                  <a:gs pos="100000">
                    <a:srgbClr val="002060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l-GR" altLang="el-GR" b="1" noProof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37" name="Vinkel 124"/>
              <p:cNvSpPr>
                <a:spLocks noChangeArrowheads="1"/>
              </p:cNvSpPr>
              <p:nvPr/>
            </p:nvSpPr>
            <p:spPr bwMode="auto">
              <a:xfrm>
                <a:off x="5198157" y="3869618"/>
                <a:ext cx="2048197" cy="1156542"/>
              </a:xfrm>
              <a:prstGeom prst="chevron">
                <a:avLst>
                  <a:gd name="adj" fmla="val 49997"/>
                </a:avLst>
              </a:prstGeom>
              <a:gradFill rotWithShape="1">
                <a:gsLst>
                  <a:gs pos="0">
                    <a:srgbClr val="8EABDE"/>
                  </a:gs>
                  <a:gs pos="50000">
                    <a:srgbClr val="8EABDE"/>
                  </a:gs>
                  <a:gs pos="100000">
                    <a:srgbClr val="8FACE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l-GR" altLang="el-GR" b="1" noProof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38" name="Vinkel 125"/>
              <p:cNvSpPr>
                <a:spLocks noChangeArrowheads="1"/>
              </p:cNvSpPr>
              <p:nvPr/>
            </p:nvSpPr>
            <p:spPr bwMode="auto">
              <a:xfrm>
                <a:off x="6751620" y="3869618"/>
                <a:ext cx="2048197" cy="1156542"/>
              </a:xfrm>
              <a:prstGeom prst="chevron">
                <a:avLst>
                  <a:gd name="adj" fmla="val 49997"/>
                </a:avLst>
              </a:prstGeom>
              <a:gradFill rotWithShape="1">
                <a:gsLst>
                  <a:gs pos="0">
                    <a:srgbClr val="C2D1ED"/>
                  </a:gs>
                  <a:gs pos="50000">
                    <a:srgbClr val="C2D1ED"/>
                  </a:gs>
                  <a:gs pos="100000">
                    <a:srgbClr val="9AB5E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l-GR" altLang="el-GR" b="1" noProof="1">
                  <a:solidFill>
                    <a:srgbClr val="FFFFFF"/>
                  </a:solidFill>
                  <a:latin typeface="+mn-lt"/>
                </a:endParaRPr>
              </a:p>
            </p:txBody>
          </p:sp>
        </p:grpSp>
        <p:sp>
          <p:nvSpPr>
            <p:cNvPr id="33" name="Rectangle 3"/>
            <p:cNvSpPr>
              <a:spLocks noChangeArrowheads="1"/>
            </p:cNvSpPr>
            <p:nvPr/>
          </p:nvSpPr>
          <p:spPr bwMode="auto">
            <a:xfrm>
              <a:off x="489922" y="5027424"/>
              <a:ext cx="7648188" cy="199896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noProof="1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39" name="Rektangel 143"/>
          <p:cNvSpPr>
            <a:spLocks noChangeArrowheads="1"/>
          </p:cNvSpPr>
          <p:nvPr/>
        </p:nvSpPr>
        <p:spPr bwMode="auto">
          <a:xfrm>
            <a:off x="5635822" y="3032025"/>
            <a:ext cx="18456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1" noProof="1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ΓΕΝΙΚΕΥΣΗ ΕΡΕΘΙΣΜΑΤΟΣ</a:t>
            </a:r>
            <a:endParaRPr lang="el-GR" altLang="el-GR" noProof="1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Rektangel 145"/>
          <p:cNvSpPr>
            <a:spLocks noChangeArrowheads="1"/>
          </p:cNvSpPr>
          <p:nvPr/>
        </p:nvSpPr>
        <p:spPr bwMode="auto">
          <a:xfrm>
            <a:off x="709810" y="1398488"/>
            <a:ext cx="289870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dirty="0">
                <a:latin typeface="+mn-lt"/>
                <a:cs typeface="Arial" panose="020B0604020202020204" pitchFamily="34" charset="0"/>
              </a:rPr>
              <a:t>Η ενίσχυση είναι συνάρτηση του αριθμού των επαναλήψεων της ταυτόχρονης παρουσίασης των δύο ερεθισμάτων.</a:t>
            </a:r>
            <a:endParaRPr lang="el-GR" altLang="el-GR" noProof="1">
              <a:solidFill>
                <a:srgbClr val="080808"/>
              </a:solidFill>
              <a:latin typeface="+mn-lt"/>
            </a:endParaRPr>
          </a:p>
        </p:txBody>
      </p:sp>
      <p:sp>
        <p:nvSpPr>
          <p:cNvPr id="41" name="Rektangel 146"/>
          <p:cNvSpPr>
            <a:spLocks noChangeArrowheads="1"/>
          </p:cNvSpPr>
          <p:nvPr/>
        </p:nvSpPr>
        <p:spPr bwMode="auto">
          <a:xfrm>
            <a:off x="3952381" y="1395296"/>
            <a:ext cx="31226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l-GR" altLang="el-GR" dirty="0">
                <a:latin typeface="+mn-lt"/>
                <a:cs typeface="Arial" panose="020B0604020202020204" pitchFamily="34" charset="0"/>
              </a:rPr>
              <a:t>Αν μετά την απόσβεση της αντίδρασης υπάρξει πάλι ενίσχυση, τότε μπορεί να εμφανιστεί πάλι η εξαρτημένη αντίδραση.</a:t>
            </a:r>
            <a:endParaRPr lang="el-GR" altLang="el-GR" noProof="1">
              <a:solidFill>
                <a:srgbClr val="080808"/>
              </a:solidFill>
              <a:latin typeface="+mn-lt"/>
            </a:endParaRPr>
          </a:p>
        </p:txBody>
      </p:sp>
      <p:sp>
        <p:nvSpPr>
          <p:cNvPr id="42" name="Rektangel 148"/>
          <p:cNvSpPr>
            <a:spLocks noChangeArrowheads="1"/>
          </p:cNvSpPr>
          <p:nvPr/>
        </p:nvSpPr>
        <p:spPr bwMode="auto">
          <a:xfrm>
            <a:off x="2438597" y="4255988"/>
            <a:ext cx="2951163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rgbClr val="FF00FF"/>
              </a:buClr>
            </a:pPr>
            <a:r>
              <a:rPr lang="el-GR" altLang="el-GR" dirty="0">
                <a:latin typeface="+mn-lt"/>
                <a:cs typeface="Arial" panose="020B0604020202020204" pitchFamily="34" charset="0"/>
              </a:rPr>
              <a:t>Αν το εξαρτημένο ερέθισμα παρουσιάζεται συνέχεια χωρίς το ανεξάρτητο ερέθισμα, τότε η εξαρτημένη αντίδραση σιγά - σιγά ελαττώνεται και τελικά αποσβήνεται.</a:t>
            </a:r>
          </a:p>
        </p:txBody>
      </p:sp>
      <p:sp>
        <p:nvSpPr>
          <p:cNvPr id="43" name="Rektangel 149"/>
          <p:cNvSpPr>
            <a:spLocks noChangeArrowheads="1"/>
          </p:cNvSpPr>
          <p:nvPr/>
        </p:nvSpPr>
        <p:spPr bwMode="auto">
          <a:xfrm>
            <a:off x="5607248" y="4184551"/>
            <a:ext cx="31686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l-GR" altLang="el-GR" dirty="0">
                <a:latin typeface="+mn-lt"/>
                <a:cs typeface="Arial" panose="020B0604020202020204" pitchFamily="34" charset="0"/>
              </a:rPr>
              <a:t>Όταν ένα εξαρτημένο ερέθισμα εκλύει μία εξαρτημένη αντίδραση, τότε άλλα παρόμοια εξαρτημένα ερεθίσματα μπορούν  να εκλύσουν την ίδια αντίδραση.</a:t>
            </a:r>
            <a:endParaRPr lang="el-GR" altLang="el-GR" noProof="1">
              <a:solidFill>
                <a:srgbClr val="080808"/>
              </a:solidFill>
              <a:latin typeface="+mn-lt"/>
            </a:endParaRPr>
          </a:p>
        </p:txBody>
      </p:sp>
      <p:sp>
        <p:nvSpPr>
          <p:cNvPr id="44" name="Rektangel 155"/>
          <p:cNvSpPr>
            <a:spLocks noChangeArrowheads="1"/>
          </p:cNvSpPr>
          <p:nvPr/>
        </p:nvSpPr>
        <p:spPr bwMode="auto">
          <a:xfrm>
            <a:off x="4067266" y="3103446"/>
            <a:ext cx="1512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1" noProof="1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ΑΥΘΟΡΜΗΤΗ ΑΝΑΚΤΗΣΗ</a:t>
            </a:r>
          </a:p>
        </p:txBody>
      </p:sp>
      <p:sp>
        <p:nvSpPr>
          <p:cNvPr id="45" name="Rektangel 157"/>
          <p:cNvSpPr>
            <a:spLocks noChangeArrowheads="1"/>
          </p:cNvSpPr>
          <p:nvPr/>
        </p:nvSpPr>
        <p:spPr bwMode="auto">
          <a:xfrm>
            <a:off x="2583061" y="3247926"/>
            <a:ext cx="1325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1" noProof="1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ΑΠΟΣΒΕΣΗ</a:t>
            </a:r>
            <a:endParaRPr lang="el-GR" altLang="el-GR" noProof="1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Rektangel 158"/>
          <p:cNvSpPr>
            <a:spLocks noChangeArrowheads="1"/>
          </p:cNvSpPr>
          <p:nvPr/>
        </p:nvSpPr>
        <p:spPr bwMode="auto">
          <a:xfrm>
            <a:off x="622498" y="3228876"/>
            <a:ext cx="1216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1" noProof="1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ΕΝΙΣΧΥΣΗ</a:t>
            </a:r>
            <a:endParaRPr lang="el-GR" altLang="el-GR" noProof="1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Rektangel 143"/>
          <p:cNvSpPr>
            <a:spLocks noChangeArrowheads="1"/>
          </p:cNvSpPr>
          <p:nvPr/>
        </p:nvSpPr>
        <p:spPr bwMode="auto">
          <a:xfrm>
            <a:off x="7229887" y="3032026"/>
            <a:ext cx="18809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1" noProof="1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ΔΙΑΚΡΙΣΗ ΕΡΕΘΙΣΜΑΤΟΣ</a:t>
            </a:r>
            <a:endParaRPr lang="el-GR" altLang="el-GR" noProof="1">
              <a:solidFill>
                <a:srgbClr val="0000CC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Line 12"/>
          <p:cNvSpPr>
            <a:spLocks noChangeShapeType="1"/>
          </p:cNvSpPr>
          <p:nvPr/>
        </p:nvSpPr>
        <p:spPr bwMode="auto">
          <a:xfrm flipV="1">
            <a:off x="2367161" y="3968651"/>
            <a:ext cx="0" cy="1584325"/>
          </a:xfrm>
          <a:prstGeom prst="line">
            <a:avLst/>
          </a:prstGeom>
          <a:noFill/>
          <a:ln w="31750">
            <a:solidFill>
              <a:srgbClr val="8200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latin typeface="+mn-lt"/>
              <a:ea typeface="ＭＳ Ｐゴシック" pitchFamily="-97" charset="-128"/>
            </a:endParaRPr>
          </a:p>
        </p:txBody>
      </p:sp>
      <p:sp>
        <p:nvSpPr>
          <p:cNvPr id="49" name="Line 12"/>
          <p:cNvSpPr>
            <a:spLocks noChangeShapeType="1"/>
          </p:cNvSpPr>
          <p:nvPr/>
        </p:nvSpPr>
        <p:spPr bwMode="auto">
          <a:xfrm flipV="1">
            <a:off x="5534223" y="3968651"/>
            <a:ext cx="0" cy="1584325"/>
          </a:xfrm>
          <a:prstGeom prst="line">
            <a:avLst/>
          </a:prstGeom>
          <a:noFill/>
          <a:ln w="31750">
            <a:solidFill>
              <a:srgbClr val="8200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latin typeface="+mn-lt"/>
              <a:ea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471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γεύμα του </a:t>
            </a:r>
            <a:r>
              <a:rPr lang="en-US" dirty="0" smtClean="0"/>
              <a:t>Pavlov!!!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pic>
        <p:nvPicPr>
          <p:cNvPr id="5" name="Picture 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8760"/>
            <a:ext cx="3312083" cy="4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455733" y="5445224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tlt.psu.edu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4"/>
              </a:rPr>
              <a:t>Item Open Source License 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06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Watson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O ιδρυτής του συμπεριφορισμού, John </a:t>
            </a:r>
            <a:r>
              <a:rPr lang="el-GR" dirty="0" smtClean="0"/>
              <a:t>Watson</a:t>
            </a:r>
            <a:r>
              <a:rPr lang="el-GR" dirty="0"/>
              <a:t> (1878 – 1958</a:t>
            </a:r>
            <a:r>
              <a:rPr lang="el-GR" dirty="0" smtClean="0"/>
              <a:t>) </a:t>
            </a:r>
            <a:r>
              <a:rPr lang="el-GR" dirty="0"/>
              <a:t>γεννήθηκε στη Ν. Καρολίνα (Η.Π.Α.), σπούδασε ψυχολογία και δίδαξε στο πανεπιστήμιο Johns Hopkins για 14 χρόνια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Το 1915 είχε εκλεγεί πρόεδρος της APA (American Psychological Association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Το 1920 παντρεύτηκε τη φοιτήτριά του Rosalie Rayner, εκδιώχθηκε από το Πανεπιστήμιο, και στη συνέχεια εργάστηκε στο χώρο της διαφήμισης.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974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πείραμα του </a:t>
            </a:r>
            <a:r>
              <a:rPr lang="en-US" dirty="0" smtClean="0"/>
              <a:t>W</a:t>
            </a:r>
            <a:r>
              <a:rPr lang="el-GR" dirty="0" smtClean="0"/>
              <a:t>atson</a:t>
            </a:r>
            <a:br>
              <a:rPr lang="el-GR" dirty="0" smtClean="0"/>
            </a:br>
            <a:r>
              <a:rPr lang="el-GR" dirty="0" smtClean="0"/>
              <a:t> με το μικρό </a:t>
            </a:r>
            <a:r>
              <a:rPr lang="en-US" dirty="0" smtClean="0"/>
              <a:t>A</a:t>
            </a:r>
            <a:r>
              <a:rPr lang="el-GR" dirty="0" smtClean="0"/>
              <a:t>lbert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O John Watson βασίστηκε στη θεωρία του Pavlov και προσπάθησε να την εφαρμόσει σε πιο σύνθετες μορφές συμπεριφοράς στους ανθρώπους. </a:t>
            </a:r>
          </a:p>
          <a:p>
            <a:r>
              <a:rPr lang="el-GR" dirty="0"/>
              <a:t>Χαρακτηριστικό είναι το πείραμα κατά το οποίο δημιούργησε μία εξαρτημένη αντίδραση φόβου σε ένα νήπιο 11 μηνών, τον Albert.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2068133" cy="259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383291" y="6158332"/>
            <a:ext cx="1745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scienceminusdetails.com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89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 μάθησης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1296144"/>
          </a:xfrm>
          <a:ln w="25400">
            <a:solidFill>
              <a:srgbClr val="82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Η μάθηση είναι μία διαδικασία που επιφέρει κάποια </a:t>
            </a:r>
            <a:r>
              <a:rPr lang="el-GR" b="1" dirty="0">
                <a:solidFill>
                  <a:srgbClr val="820000"/>
                </a:solidFill>
              </a:rPr>
              <a:t>σχετικά μόνιμη αλλαγή</a:t>
            </a:r>
            <a:r>
              <a:rPr lang="el-GR" dirty="0"/>
              <a:t> στη συμπεριφορά, η οποία παράγεται ως </a:t>
            </a:r>
            <a:r>
              <a:rPr lang="el-GR" b="1" dirty="0">
                <a:solidFill>
                  <a:srgbClr val="820000"/>
                </a:solidFill>
              </a:rPr>
              <a:t>αποτέλεσμα της εμπειρίας του ατόμου.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618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πείραμα με το μικρό Αlbert </a:t>
            </a:r>
            <a:r>
              <a:rPr lang="el-GR" sz="3600" b="0" dirty="0" smtClean="0"/>
              <a:t>(1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48072"/>
          </a:xfrm>
        </p:spPr>
        <p:txBody>
          <a:bodyPr/>
          <a:lstStyle/>
          <a:p>
            <a:r>
              <a:rPr lang="el-GR" dirty="0" smtClean="0"/>
              <a:t>Παρακολουθείστε το παρακάτω βίντεο</a:t>
            </a:r>
            <a:r>
              <a:rPr lang="en-US" dirty="0" smtClean="0"/>
              <a:t>:</a:t>
            </a:r>
            <a:endParaRPr lang="el-GR" dirty="0"/>
          </a:p>
        </p:txBody>
      </p:sp>
      <p:pic>
        <p:nvPicPr>
          <p:cNvPr id="6" name="Εικόνα 5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504056" cy="504056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1187624" y="1887215"/>
            <a:ext cx="3338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hlinkClick r:id="rId2"/>
              </a:rPr>
              <a:t>Baby Albert Experiments 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61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πείραμα με το μικρό Αlbert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90" y="1444042"/>
            <a:ext cx="791865" cy="791865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6" name="Rectangle 6"/>
          <p:cNvSpPr/>
          <p:nvPr/>
        </p:nvSpPr>
        <p:spPr>
          <a:xfrm>
            <a:off x="1763651" y="2604144"/>
            <a:ext cx="2448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Hammer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david_benjamin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6683" y="1466466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Ανεξάρτητο ερέθισμα</a:t>
            </a:r>
            <a:endParaRPr lang="el-GR" sz="2200" dirty="0">
              <a:latin typeface="+mn-lt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9992" y="1196752"/>
            <a:ext cx="1138539" cy="1471500"/>
          </a:xfrm>
          <a:prstGeom prst="rect">
            <a:avLst/>
          </a:prstGeom>
        </p:spPr>
      </p:pic>
      <p:sp>
        <p:nvSpPr>
          <p:cNvPr id="9" name="Rectangle 6"/>
          <p:cNvSpPr/>
          <p:nvPr/>
        </p:nvSpPr>
        <p:spPr>
          <a:xfrm>
            <a:off x="4054318" y="2604145"/>
            <a:ext cx="2448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Crying Baby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7"/>
              </a:rPr>
              <a:t>darrenbeck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530" y="1665756"/>
            <a:ext cx="1741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Ανεξάρτητη αντίδραση</a:t>
            </a:r>
            <a:endParaRPr lang="el-GR" sz="2200" dirty="0">
              <a:latin typeface="+mn-lt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968" y="3207604"/>
            <a:ext cx="1024997" cy="1010583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215782" y="4262726"/>
            <a:ext cx="2448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9"/>
              </a:rPr>
              <a:t>mouse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10"/>
              </a:rPr>
              <a:t>Nemo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3329768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Ουδέτερο ερέθισμα</a:t>
            </a:r>
            <a:endParaRPr lang="el-GR" sz="22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71106" y="3465782"/>
            <a:ext cx="445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820000"/>
                </a:solidFill>
                <a:latin typeface="+mn-lt"/>
              </a:rPr>
              <a:t>+</a:t>
            </a:r>
            <a:endParaRPr lang="el-GR" sz="3200" b="1" dirty="0">
              <a:solidFill>
                <a:srgbClr val="820000"/>
              </a:solidFill>
              <a:latin typeface="+mn-lt"/>
            </a:endParaRPr>
          </a:p>
        </p:txBody>
      </p:sp>
      <p:pic>
        <p:nvPicPr>
          <p:cNvPr id="15" name="Θέση περιεχομένου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98" y="3516771"/>
            <a:ext cx="791865" cy="7918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95936" y="3476301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Ανεξάρτητο ερέθισμα</a:t>
            </a:r>
            <a:endParaRPr lang="el-GR" sz="2200" dirty="0">
              <a:latin typeface="+mn-lt"/>
            </a:endParaRPr>
          </a:p>
        </p:txBody>
      </p:sp>
      <p:pic>
        <p:nvPicPr>
          <p:cNvPr id="17" name="Εικόνα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6681" y="3176953"/>
            <a:ext cx="1138539" cy="1471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89266" y="3644714"/>
            <a:ext cx="1711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Ανεξάρτητη αντίδραση</a:t>
            </a:r>
            <a:endParaRPr lang="el-GR" sz="2200" dirty="0">
              <a:latin typeface="+mn-lt"/>
            </a:endParaRPr>
          </a:p>
        </p:txBody>
      </p:sp>
      <p:sp>
        <p:nvSpPr>
          <p:cNvPr id="19" name="Δεξιό βέλος 18"/>
          <p:cNvSpPr/>
          <p:nvPr/>
        </p:nvSpPr>
        <p:spPr>
          <a:xfrm>
            <a:off x="3635860" y="1946499"/>
            <a:ext cx="697702" cy="3016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0" name="Δεξιό βέλος 19"/>
          <p:cNvSpPr/>
          <p:nvPr/>
        </p:nvSpPr>
        <p:spPr>
          <a:xfrm>
            <a:off x="6003002" y="3916587"/>
            <a:ext cx="697702" cy="3016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21" name="Εικόνα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51" y="5085184"/>
            <a:ext cx="1024997" cy="101058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3880" y="5085184"/>
            <a:ext cx="1721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Εξαρτημένο ερέθισμα</a:t>
            </a:r>
            <a:endParaRPr lang="el-GR" sz="2200" dirty="0">
              <a:latin typeface="+mn-lt"/>
            </a:endParaRPr>
          </a:p>
        </p:txBody>
      </p:sp>
      <p:sp>
        <p:nvSpPr>
          <p:cNvPr id="23" name="Δεξιό βέλος 22"/>
          <p:cNvSpPr/>
          <p:nvPr/>
        </p:nvSpPr>
        <p:spPr>
          <a:xfrm>
            <a:off x="3705467" y="5319104"/>
            <a:ext cx="697702" cy="3016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24" name="Εικόνα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7517" y="4736431"/>
            <a:ext cx="1138539" cy="14715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673087" y="5085183"/>
            <a:ext cx="1721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Εξαρτημένη αντίδραση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870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Εφαρμογές της κλασικής εξαρτημένης μάθησης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4356100" y="1412875"/>
            <a:ext cx="2590800" cy="3346450"/>
          </a:xfrm>
          <a:custGeom>
            <a:avLst/>
            <a:gdLst>
              <a:gd name="T0" fmla="*/ 2147483647 w 1632"/>
              <a:gd name="T1" fmla="*/ 2147483647 h 2108"/>
              <a:gd name="T2" fmla="*/ 2147483647 w 1632"/>
              <a:gd name="T3" fmla="*/ 2147483647 h 2108"/>
              <a:gd name="T4" fmla="*/ 2147483647 w 1632"/>
              <a:gd name="T5" fmla="*/ 2147483647 h 2108"/>
              <a:gd name="T6" fmla="*/ 2147483647 w 1632"/>
              <a:gd name="T7" fmla="*/ 2147483647 h 2108"/>
              <a:gd name="T8" fmla="*/ 2147483647 w 1632"/>
              <a:gd name="T9" fmla="*/ 2147483647 h 2108"/>
              <a:gd name="T10" fmla="*/ 2147483647 w 1632"/>
              <a:gd name="T11" fmla="*/ 0 h 2108"/>
              <a:gd name="T12" fmla="*/ 2147483647 w 1632"/>
              <a:gd name="T13" fmla="*/ 2147483647 h 2108"/>
              <a:gd name="T14" fmla="*/ 2147483647 w 1632"/>
              <a:gd name="T15" fmla="*/ 2147483647 h 2108"/>
              <a:gd name="T16" fmla="*/ 2147483647 w 1632"/>
              <a:gd name="T17" fmla="*/ 2147483647 h 2108"/>
              <a:gd name="T18" fmla="*/ 2147483647 w 1632"/>
              <a:gd name="T19" fmla="*/ 2147483647 h 2108"/>
              <a:gd name="T20" fmla="*/ 2147483647 w 1632"/>
              <a:gd name="T21" fmla="*/ 2147483647 h 2108"/>
              <a:gd name="T22" fmla="*/ 2147483647 w 1632"/>
              <a:gd name="T23" fmla="*/ 2147483647 h 2108"/>
              <a:gd name="T24" fmla="*/ 2147483647 w 1632"/>
              <a:gd name="T25" fmla="*/ 2147483647 h 2108"/>
              <a:gd name="T26" fmla="*/ 0 w 1632"/>
              <a:gd name="T27" fmla="*/ 2147483647 h 2108"/>
              <a:gd name="T28" fmla="*/ 2147483647 w 1632"/>
              <a:gd name="T29" fmla="*/ 2147483647 h 2108"/>
              <a:gd name="T30" fmla="*/ 2147483647 w 1632"/>
              <a:gd name="T31" fmla="*/ 2147483647 h 2108"/>
              <a:gd name="T32" fmla="*/ 2147483647 w 1632"/>
              <a:gd name="T33" fmla="*/ 2147483647 h 2108"/>
              <a:gd name="T34" fmla="*/ 2147483647 w 1632"/>
              <a:gd name="T35" fmla="*/ 2147483647 h 2108"/>
              <a:gd name="T36" fmla="*/ 2147483647 w 1632"/>
              <a:gd name="T37" fmla="*/ 2147483647 h 2108"/>
              <a:gd name="T38" fmla="*/ 2147483647 w 1632"/>
              <a:gd name="T39" fmla="*/ 2147483647 h 2108"/>
              <a:gd name="T40" fmla="*/ 2147483647 w 1632"/>
              <a:gd name="T41" fmla="*/ 2147483647 h 2108"/>
              <a:gd name="T42" fmla="*/ 2147483647 w 1632"/>
              <a:gd name="T43" fmla="*/ 2147483647 h 2108"/>
              <a:gd name="T44" fmla="*/ 2147483647 w 1632"/>
              <a:gd name="T45" fmla="*/ 2147483647 h 2108"/>
              <a:gd name="T46" fmla="*/ 2147483647 w 1632"/>
              <a:gd name="T47" fmla="*/ 2147483647 h 2108"/>
              <a:gd name="T48" fmla="*/ 2147483647 w 1632"/>
              <a:gd name="T49" fmla="*/ 2147483647 h 2108"/>
              <a:gd name="T50" fmla="*/ 2147483647 w 1632"/>
              <a:gd name="T51" fmla="*/ 2147483647 h 2108"/>
              <a:gd name="T52" fmla="*/ 2147483647 w 1632"/>
              <a:gd name="T53" fmla="*/ 2147483647 h 2108"/>
              <a:gd name="T54" fmla="*/ 2147483647 w 1632"/>
              <a:gd name="T55" fmla="*/ 2147483647 h 2108"/>
              <a:gd name="T56" fmla="*/ 2147483647 w 1632"/>
              <a:gd name="T57" fmla="*/ 2147483647 h 2108"/>
              <a:gd name="T58" fmla="*/ 2147483647 w 1632"/>
              <a:gd name="T59" fmla="*/ 2147483647 h 2108"/>
              <a:gd name="T60" fmla="*/ 2147483647 w 1632"/>
              <a:gd name="T61" fmla="*/ 2147483647 h 2108"/>
              <a:gd name="T62" fmla="*/ 2147483647 w 1632"/>
              <a:gd name="T63" fmla="*/ 2147483647 h 2108"/>
              <a:gd name="T64" fmla="*/ 2147483647 w 1632"/>
              <a:gd name="T65" fmla="*/ 2147483647 h 2108"/>
              <a:gd name="T66" fmla="*/ 2147483647 w 1632"/>
              <a:gd name="T67" fmla="*/ 2147483647 h 2108"/>
              <a:gd name="T68" fmla="*/ 2147483647 w 1632"/>
              <a:gd name="T69" fmla="*/ 2147483647 h 2108"/>
              <a:gd name="T70" fmla="*/ 2147483647 w 1632"/>
              <a:gd name="T71" fmla="*/ 2147483647 h 2108"/>
              <a:gd name="T72" fmla="*/ 2147483647 w 1632"/>
              <a:gd name="T73" fmla="*/ 2147483647 h 2108"/>
              <a:gd name="T74" fmla="*/ 2147483647 w 1632"/>
              <a:gd name="T75" fmla="*/ 2147483647 h 2108"/>
              <a:gd name="T76" fmla="*/ 2147483647 w 1632"/>
              <a:gd name="T77" fmla="*/ 2147483647 h 2108"/>
              <a:gd name="T78" fmla="*/ 2147483647 w 1632"/>
              <a:gd name="T79" fmla="*/ 2147483647 h 2108"/>
              <a:gd name="T80" fmla="*/ 2147483647 w 1632"/>
              <a:gd name="T81" fmla="*/ 2147483647 h 2108"/>
              <a:gd name="T82" fmla="*/ 2147483647 w 1632"/>
              <a:gd name="T83" fmla="*/ 2147483647 h 2108"/>
              <a:gd name="T84" fmla="*/ 2147483647 w 1632"/>
              <a:gd name="T85" fmla="*/ 2147483647 h 2108"/>
              <a:gd name="T86" fmla="*/ 2147483647 w 1632"/>
              <a:gd name="T87" fmla="*/ 2147483647 h 2108"/>
              <a:gd name="T88" fmla="*/ 2147483647 w 1632"/>
              <a:gd name="T89" fmla="*/ 2147483647 h 2108"/>
              <a:gd name="T90" fmla="*/ 2147483647 w 1632"/>
              <a:gd name="T91" fmla="*/ 2147483647 h 2108"/>
              <a:gd name="T92" fmla="*/ 2147483647 w 1632"/>
              <a:gd name="T93" fmla="*/ 2147483647 h 2108"/>
              <a:gd name="T94" fmla="*/ 2147483647 w 1632"/>
              <a:gd name="T95" fmla="*/ 2147483647 h 2108"/>
              <a:gd name="T96" fmla="*/ 2147483647 w 1632"/>
              <a:gd name="T97" fmla="*/ 2147483647 h 210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32"/>
              <a:gd name="T148" fmla="*/ 0 h 2108"/>
              <a:gd name="T149" fmla="*/ 1632 w 1632"/>
              <a:gd name="T150" fmla="*/ 2108 h 210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32" h="2108">
                <a:moveTo>
                  <a:pt x="930" y="188"/>
                </a:moveTo>
                <a:lnTo>
                  <a:pt x="930" y="188"/>
                </a:lnTo>
                <a:lnTo>
                  <a:pt x="890" y="166"/>
                </a:lnTo>
                <a:lnTo>
                  <a:pt x="848" y="144"/>
                </a:lnTo>
                <a:lnTo>
                  <a:pt x="806" y="124"/>
                </a:lnTo>
                <a:lnTo>
                  <a:pt x="764" y="106"/>
                </a:lnTo>
                <a:lnTo>
                  <a:pt x="722" y="90"/>
                </a:lnTo>
                <a:lnTo>
                  <a:pt x="678" y="74"/>
                </a:lnTo>
                <a:lnTo>
                  <a:pt x="634" y="60"/>
                </a:lnTo>
                <a:lnTo>
                  <a:pt x="590" y="48"/>
                </a:lnTo>
                <a:lnTo>
                  <a:pt x="546" y="36"/>
                </a:lnTo>
                <a:lnTo>
                  <a:pt x="502" y="26"/>
                </a:lnTo>
                <a:lnTo>
                  <a:pt x="456" y="18"/>
                </a:lnTo>
                <a:lnTo>
                  <a:pt x="410" y="12"/>
                </a:lnTo>
                <a:lnTo>
                  <a:pt x="366" y="6"/>
                </a:lnTo>
                <a:lnTo>
                  <a:pt x="320" y="2"/>
                </a:lnTo>
                <a:lnTo>
                  <a:pt x="272" y="0"/>
                </a:lnTo>
                <a:lnTo>
                  <a:pt x="226" y="0"/>
                </a:lnTo>
                <a:lnTo>
                  <a:pt x="226" y="418"/>
                </a:lnTo>
                <a:lnTo>
                  <a:pt x="220" y="418"/>
                </a:lnTo>
                <a:lnTo>
                  <a:pt x="184" y="418"/>
                </a:lnTo>
                <a:lnTo>
                  <a:pt x="176" y="416"/>
                </a:lnTo>
                <a:lnTo>
                  <a:pt x="170" y="412"/>
                </a:lnTo>
                <a:lnTo>
                  <a:pt x="164" y="406"/>
                </a:lnTo>
                <a:lnTo>
                  <a:pt x="148" y="392"/>
                </a:lnTo>
                <a:lnTo>
                  <a:pt x="138" y="386"/>
                </a:lnTo>
                <a:lnTo>
                  <a:pt x="126" y="380"/>
                </a:lnTo>
                <a:lnTo>
                  <a:pt x="114" y="376"/>
                </a:lnTo>
                <a:lnTo>
                  <a:pt x="102" y="374"/>
                </a:lnTo>
                <a:lnTo>
                  <a:pt x="84" y="376"/>
                </a:lnTo>
                <a:lnTo>
                  <a:pt x="66" y="380"/>
                </a:lnTo>
                <a:lnTo>
                  <a:pt x="48" y="388"/>
                </a:lnTo>
                <a:lnTo>
                  <a:pt x="32" y="400"/>
                </a:lnTo>
                <a:lnTo>
                  <a:pt x="20" y="412"/>
                </a:lnTo>
                <a:lnTo>
                  <a:pt x="8" y="426"/>
                </a:lnTo>
                <a:lnTo>
                  <a:pt x="2" y="442"/>
                </a:lnTo>
                <a:lnTo>
                  <a:pt x="0" y="450"/>
                </a:lnTo>
                <a:lnTo>
                  <a:pt x="0" y="460"/>
                </a:lnTo>
                <a:lnTo>
                  <a:pt x="2" y="470"/>
                </a:lnTo>
                <a:lnTo>
                  <a:pt x="4" y="480"/>
                </a:lnTo>
                <a:lnTo>
                  <a:pt x="12" y="498"/>
                </a:lnTo>
                <a:lnTo>
                  <a:pt x="22" y="512"/>
                </a:lnTo>
                <a:lnTo>
                  <a:pt x="34" y="524"/>
                </a:lnTo>
                <a:lnTo>
                  <a:pt x="50" y="532"/>
                </a:lnTo>
                <a:lnTo>
                  <a:pt x="66" y="538"/>
                </a:lnTo>
                <a:lnTo>
                  <a:pt x="84" y="542"/>
                </a:lnTo>
                <a:lnTo>
                  <a:pt x="102" y="544"/>
                </a:lnTo>
                <a:lnTo>
                  <a:pt x="114" y="542"/>
                </a:lnTo>
                <a:lnTo>
                  <a:pt x="126" y="538"/>
                </a:lnTo>
                <a:lnTo>
                  <a:pt x="138" y="532"/>
                </a:lnTo>
                <a:lnTo>
                  <a:pt x="148" y="524"/>
                </a:lnTo>
                <a:lnTo>
                  <a:pt x="164" y="512"/>
                </a:lnTo>
                <a:lnTo>
                  <a:pt x="170" y="506"/>
                </a:lnTo>
                <a:lnTo>
                  <a:pt x="176" y="502"/>
                </a:lnTo>
                <a:lnTo>
                  <a:pt x="184" y="500"/>
                </a:lnTo>
                <a:lnTo>
                  <a:pt x="220" y="500"/>
                </a:lnTo>
                <a:lnTo>
                  <a:pt x="226" y="500"/>
                </a:lnTo>
                <a:lnTo>
                  <a:pt x="226" y="1406"/>
                </a:lnTo>
                <a:lnTo>
                  <a:pt x="1018" y="1862"/>
                </a:lnTo>
                <a:lnTo>
                  <a:pt x="1018" y="1860"/>
                </a:lnTo>
                <a:lnTo>
                  <a:pt x="1038" y="1828"/>
                </a:lnTo>
                <a:lnTo>
                  <a:pt x="1040" y="1820"/>
                </a:lnTo>
                <a:lnTo>
                  <a:pt x="1040" y="1814"/>
                </a:lnTo>
                <a:lnTo>
                  <a:pt x="1038" y="1804"/>
                </a:lnTo>
                <a:lnTo>
                  <a:pt x="1034" y="1784"/>
                </a:lnTo>
                <a:lnTo>
                  <a:pt x="1034" y="1772"/>
                </a:lnTo>
                <a:lnTo>
                  <a:pt x="1034" y="1758"/>
                </a:lnTo>
                <a:lnTo>
                  <a:pt x="1038" y="1746"/>
                </a:lnTo>
                <a:lnTo>
                  <a:pt x="1042" y="1736"/>
                </a:lnTo>
                <a:lnTo>
                  <a:pt x="1052" y="1720"/>
                </a:lnTo>
                <a:lnTo>
                  <a:pt x="1064" y="1708"/>
                </a:lnTo>
                <a:lnTo>
                  <a:pt x="1078" y="1696"/>
                </a:lnTo>
                <a:lnTo>
                  <a:pt x="1092" y="1688"/>
                </a:lnTo>
                <a:lnTo>
                  <a:pt x="1110" y="1682"/>
                </a:lnTo>
                <a:lnTo>
                  <a:pt x="1128" y="1680"/>
                </a:lnTo>
                <a:lnTo>
                  <a:pt x="1146" y="1684"/>
                </a:lnTo>
                <a:lnTo>
                  <a:pt x="1156" y="1686"/>
                </a:lnTo>
                <a:lnTo>
                  <a:pt x="1166" y="1692"/>
                </a:lnTo>
                <a:lnTo>
                  <a:pt x="1174" y="1696"/>
                </a:lnTo>
                <a:lnTo>
                  <a:pt x="1180" y="1702"/>
                </a:lnTo>
                <a:lnTo>
                  <a:pt x="1190" y="1716"/>
                </a:lnTo>
                <a:lnTo>
                  <a:pt x="1198" y="1732"/>
                </a:lnTo>
                <a:lnTo>
                  <a:pt x="1202" y="1750"/>
                </a:lnTo>
                <a:lnTo>
                  <a:pt x="1202" y="1770"/>
                </a:lnTo>
                <a:lnTo>
                  <a:pt x="1200" y="1788"/>
                </a:lnTo>
                <a:lnTo>
                  <a:pt x="1194" y="1806"/>
                </a:lnTo>
                <a:lnTo>
                  <a:pt x="1188" y="1822"/>
                </a:lnTo>
                <a:lnTo>
                  <a:pt x="1180" y="1832"/>
                </a:lnTo>
                <a:lnTo>
                  <a:pt x="1170" y="1840"/>
                </a:lnTo>
                <a:lnTo>
                  <a:pt x="1158" y="1846"/>
                </a:lnTo>
                <a:lnTo>
                  <a:pt x="1148" y="1852"/>
                </a:lnTo>
                <a:lnTo>
                  <a:pt x="1128" y="1858"/>
                </a:lnTo>
                <a:lnTo>
                  <a:pt x="1120" y="1862"/>
                </a:lnTo>
                <a:lnTo>
                  <a:pt x="1114" y="1864"/>
                </a:lnTo>
                <a:lnTo>
                  <a:pt x="1108" y="1870"/>
                </a:lnTo>
                <a:lnTo>
                  <a:pt x="1090" y="1902"/>
                </a:lnTo>
                <a:lnTo>
                  <a:pt x="1088" y="1902"/>
                </a:lnTo>
                <a:lnTo>
                  <a:pt x="1444" y="2108"/>
                </a:lnTo>
                <a:lnTo>
                  <a:pt x="1480" y="2044"/>
                </a:lnTo>
                <a:lnTo>
                  <a:pt x="1510" y="1980"/>
                </a:lnTo>
                <a:lnTo>
                  <a:pt x="1538" y="1914"/>
                </a:lnTo>
                <a:lnTo>
                  <a:pt x="1562" y="1848"/>
                </a:lnTo>
                <a:lnTo>
                  <a:pt x="1582" y="1782"/>
                </a:lnTo>
                <a:lnTo>
                  <a:pt x="1598" y="1714"/>
                </a:lnTo>
                <a:lnTo>
                  <a:pt x="1612" y="1648"/>
                </a:lnTo>
                <a:lnTo>
                  <a:pt x="1622" y="1580"/>
                </a:lnTo>
                <a:lnTo>
                  <a:pt x="1630" y="1512"/>
                </a:lnTo>
                <a:lnTo>
                  <a:pt x="1632" y="1444"/>
                </a:lnTo>
                <a:lnTo>
                  <a:pt x="1632" y="1376"/>
                </a:lnTo>
                <a:lnTo>
                  <a:pt x="1630" y="1308"/>
                </a:lnTo>
                <a:lnTo>
                  <a:pt x="1624" y="1240"/>
                </a:lnTo>
                <a:lnTo>
                  <a:pt x="1614" y="1174"/>
                </a:lnTo>
                <a:lnTo>
                  <a:pt x="1600" y="1108"/>
                </a:lnTo>
                <a:lnTo>
                  <a:pt x="1584" y="1042"/>
                </a:lnTo>
                <a:lnTo>
                  <a:pt x="1566" y="978"/>
                </a:lnTo>
                <a:lnTo>
                  <a:pt x="1544" y="914"/>
                </a:lnTo>
                <a:lnTo>
                  <a:pt x="1518" y="850"/>
                </a:lnTo>
                <a:lnTo>
                  <a:pt x="1490" y="790"/>
                </a:lnTo>
                <a:lnTo>
                  <a:pt x="1460" y="728"/>
                </a:lnTo>
                <a:lnTo>
                  <a:pt x="1426" y="670"/>
                </a:lnTo>
                <a:lnTo>
                  <a:pt x="1388" y="612"/>
                </a:lnTo>
                <a:lnTo>
                  <a:pt x="1348" y="558"/>
                </a:lnTo>
                <a:lnTo>
                  <a:pt x="1306" y="504"/>
                </a:lnTo>
                <a:lnTo>
                  <a:pt x="1260" y="452"/>
                </a:lnTo>
                <a:lnTo>
                  <a:pt x="1212" y="402"/>
                </a:lnTo>
                <a:lnTo>
                  <a:pt x="1160" y="354"/>
                </a:lnTo>
                <a:lnTo>
                  <a:pt x="1108" y="310"/>
                </a:lnTo>
                <a:lnTo>
                  <a:pt x="1050" y="266"/>
                </a:lnTo>
                <a:lnTo>
                  <a:pt x="992" y="226"/>
                </a:lnTo>
                <a:lnTo>
                  <a:pt x="930" y="188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2784475" y="3644900"/>
            <a:ext cx="3863975" cy="2232025"/>
          </a:xfrm>
          <a:custGeom>
            <a:avLst/>
            <a:gdLst/>
            <a:ahLst/>
            <a:cxnLst>
              <a:cxn ang="0">
                <a:pos x="2080" y="496"/>
              </a:cxn>
              <a:cxn ang="0">
                <a:pos x="2104" y="458"/>
              </a:cxn>
              <a:cxn ang="0">
                <a:pos x="2118" y="452"/>
              </a:cxn>
              <a:cxn ang="0">
                <a:pos x="2160" y="434"/>
              </a:cxn>
              <a:cxn ang="0">
                <a:pos x="2178" y="416"/>
              </a:cxn>
              <a:cxn ang="0">
                <a:pos x="2192" y="364"/>
              </a:cxn>
              <a:cxn ang="0">
                <a:pos x="2180" y="310"/>
              </a:cxn>
              <a:cxn ang="0">
                <a:pos x="2156" y="286"/>
              </a:cxn>
              <a:cxn ang="0">
                <a:pos x="2136" y="278"/>
              </a:cxn>
              <a:cxn ang="0">
                <a:pos x="2082" y="282"/>
              </a:cxn>
              <a:cxn ang="0">
                <a:pos x="2042" y="314"/>
              </a:cxn>
              <a:cxn ang="0">
                <a:pos x="2028" y="340"/>
              </a:cxn>
              <a:cxn ang="0">
                <a:pos x="2024" y="378"/>
              </a:cxn>
              <a:cxn ang="0">
                <a:pos x="2030" y="408"/>
              </a:cxn>
              <a:cxn ang="0">
                <a:pos x="2008" y="454"/>
              </a:cxn>
              <a:cxn ang="0">
                <a:pos x="1216" y="0"/>
              </a:cxn>
              <a:cxn ang="0">
                <a:pos x="428" y="462"/>
              </a:cxn>
              <a:cxn ang="0">
                <a:pos x="450" y="500"/>
              </a:cxn>
              <a:cxn ang="0">
                <a:pos x="466" y="506"/>
              </a:cxn>
              <a:cxn ang="0">
                <a:pos x="506" y="526"/>
              </a:cxn>
              <a:cxn ang="0">
                <a:pos x="524" y="544"/>
              </a:cxn>
              <a:cxn ang="0">
                <a:pos x="540" y="594"/>
              </a:cxn>
              <a:cxn ang="0">
                <a:pos x="530" y="646"/>
              </a:cxn>
              <a:cxn ang="0">
                <a:pos x="502" y="674"/>
              </a:cxn>
              <a:cxn ang="0">
                <a:pos x="486" y="680"/>
              </a:cxn>
              <a:cxn ang="0">
                <a:pos x="432" y="676"/>
              </a:cxn>
              <a:cxn ang="0">
                <a:pos x="386" y="642"/>
              </a:cxn>
              <a:cxn ang="0">
                <a:pos x="372" y="616"/>
              </a:cxn>
              <a:cxn ang="0">
                <a:pos x="370" y="578"/>
              </a:cxn>
              <a:cxn ang="0">
                <a:pos x="376" y="550"/>
              </a:cxn>
              <a:cxn ang="0">
                <a:pos x="356" y="504"/>
              </a:cxn>
              <a:cxn ang="0">
                <a:pos x="0" y="702"/>
              </a:cxn>
              <a:cxn ang="0">
                <a:pos x="78" y="824"/>
              </a:cxn>
              <a:cxn ang="0">
                <a:pos x="214" y="984"/>
              </a:cxn>
              <a:cxn ang="0">
                <a:pos x="368" y="1122"/>
              </a:cxn>
              <a:cxn ang="0">
                <a:pos x="540" y="1232"/>
              </a:cxn>
              <a:cxn ang="0">
                <a:pos x="724" y="1316"/>
              </a:cxn>
              <a:cxn ang="0">
                <a:pos x="918" y="1374"/>
              </a:cxn>
              <a:cxn ang="0">
                <a:pos x="1120" y="1402"/>
              </a:cxn>
              <a:cxn ang="0">
                <a:pos x="1322" y="1402"/>
              </a:cxn>
              <a:cxn ang="0">
                <a:pos x="1526" y="1372"/>
              </a:cxn>
              <a:cxn ang="0">
                <a:pos x="1726" y="1310"/>
              </a:cxn>
              <a:cxn ang="0">
                <a:pos x="1920" y="1218"/>
              </a:cxn>
              <a:cxn ang="0">
                <a:pos x="1998" y="1168"/>
              </a:cxn>
              <a:cxn ang="0">
                <a:pos x="2110" y="1086"/>
              </a:cxn>
              <a:cxn ang="0">
                <a:pos x="2212" y="994"/>
              </a:cxn>
              <a:cxn ang="0">
                <a:pos x="2304" y="892"/>
              </a:cxn>
              <a:cxn ang="0">
                <a:pos x="2386" y="780"/>
              </a:cxn>
              <a:cxn ang="0">
                <a:pos x="2078" y="496"/>
              </a:cxn>
            </a:cxnLst>
            <a:rect l="0" t="0" r="r" b="b"/>
            <a:pathLst>
              <a:path w="2434" h="1406">
                <a:moveTo>
                  <a:pt x="2078" y="496"/>
                </a:moveTo>
                <a:lnTo>
                  <a:pt x="2078" y="496"/>
                </a:lnTo>
                <a:lnTo>
                  <a:pt x="2080" y="496"/>
                </a:lnTo>
                <a:lnTo>
                  <a:pt x="2098" y="464"/>
                </a:lnTo>
                <a:lnTo>
                  <a:pt x="2098" y="464"/>
                </a:lnTo>
                <a:lnTo>
                  <a:pt x="2104" y="458"/>
                </a:lnTo>
                <a:lnTo>
                  <a:pt x="2110" y="456"/>
                </a:lnTo>
                <a:lnTo>
                  <a:pt x="2110" y="456"/>
                </a:lnTo>
                <a:lnTo>
                  <a:pt x="2118" y="452"/>
                </a:lnTo>
                <a:lnTo>
                  <a:pt x="2138" y="446"/>
                </a:lnTo>
                <a:lnTo>
                  <a:pt x="2148" y="440"/>
                </a:lnTo>
                <a:lnTo>
                  <a:pt x="2160" y="434"/>
                </a:lnTo>
                <a:lnTo>
                  <a:pt x="2170" y="426"/>
                </a:lnTo>
                <a:lnTo>
                  <a:pt x="2178" y="416"/>
                </a:lnTo>
                <a:lnTo>
                  <a:pt x="2178" y="416"/>
                </a:lnTo>
                <a:lnTo>
                  <a:pt x="2184" y="400"/>
                </a:lnTo>
                <a:lnTo>
                  <a:pt x="2190" y="382"/>
                </a:lnTo>
                <a:lnTo>
                  <a:pt x="2192" y="364"/>
                </a:lnTo>
                <a:lnTo>
                  <a:pt x="2192" y="344"/>
                </a:lnTo>
                <a:lnTo>
                  <a:pt x="2188" y="326"/>
                </a:lnTo>
                <a:lnTo>
                  <a:pt x="2180" y="310"/>
                </a:lnTo>
                <a:lnTo>
                  <a:pt x="2170" y="296"/>
                </a:lnTo>
                <a:lnTo>
                  <a:pt x="2164" y="290"/>
                </a:lnTo>
                <a:lnTo>
                  <a:pt x="2156" y="286"/>
                </a:lnTo>
                <a:lnTo>
                  <a:pt x="2156" y="286"/>
                </a:lnTo>
                <a:lnTo>
                  <a:pt x="2146" y="280"/>
                </a:lnTo>
                <a:lnTo>
                  <a:pt x="2136" y="278"/>
                </a:lnTo>
                <a:lnTo>
                  <a:pt x="2118" y="274"/>
                </a:lnTo>
                <a:lnTo>
                  <a:pt x="2100" y="276"/>
                </a:lnTo>
                <a:lnTo>
                  <a:pt x="2082" y="282"/>
                </a:lnTo>
                <a:lnTo>
                  <a:pt x="2068" y="290"/>
                </a:lnTo>
                <a:lnTo>
                  <a:pt x="2054" y="302"/>
                </a:lnTo>
                <a:lnTo>
                  <a:pt x="2042" y="314"/>
                </a:lnTo>
                <a:lnTo>
                  <a:pt x="2032" y="330"/>
                </a:lnTo>
                <a:lnTo>
                  <a:pt x="2032" y="330"/>
                </a:lnTo>
                <a:lnTo>
                  <a:pt x="2028" y="340"/>
                </a:lnTo>
                <a:lnTo>
                  <a:pt x="2024" y="352"/>
                </a:lnTo>
                <a:lnTo>
                  <a:pt x="2024" y="366"/>
                </a:lnTo>
                <a:lnTo>
                  <a:pt x="2024" y="378"/>
                </a:lnTo>
                <a:lnTo>
                  <a:pt x="2028" y="398"/>
                </a:lnTo>
                <a:lnTo>
                  <a:pt x="2030" y="408"/>
                </a:lnTo>
                <a:lnTo>
                  <a:pt x="2030" y="408"/>
                </a:lnTo>
                <a:lnTo>
                  <a:pt x="2030" y="414"/>
                </a:lnTo>
                <a:lnTo>
                  <a:pt x="2028" y="422"/>
                </a:lnTo>
                <a:lnTo>
                  <a:pt x="2008" y="454"/>
                </a:lnTo>
                <a:lnTo>
                  <a:pt x="2008" y="454"/>
                </a:lnTo>
                <a:lnTo>
                  <a:pt x="2008" y="456"/>
                </a:lnTo>
                <a:lnTo>
                  <a:pt x="1216" y="0"/>
                </a:lnTo>
                <a:lnTo>
                  <a:pt x="424" y="458"/>
                </a:lnTo>
                <a:lnTo>
                  <a:pt x="424" y="458"/>
                </a:lnTo>
                <a:lnTo>
                  <a:pt x="428" y="462"/>
                </a:lnTo>
                <a:lnTo>
                  <a:pt x="446" y="494"/>
                </a:lnTo>
                <a:lnTo>
                  <a:pt x="446" y="494"/>
                </a:lnTo>
                <a:lnTo>
                  <a:pt x="450" y="500"/>
                </a:lnTo>
                <a:lnTo>
                  <a:pt x="458" y="504"/>
                </a:lnTo>
                <a:lnTo>
                  <a:pt x="458" y="504"/>
                </a:lnTo>
                <a:lnTo>
                  <a:pt x="466" y="506"/>
                </a:lnTo>
                <a:lnTo>
                  <a:pt x="484" y="514"/>
                </a:lnTo>
                <a:lnTo>
                  <a:pt x="496" y="520"/>
                </a:lnTo>
                <a:lnTo>
                  <a:pt x="506" y="526"/>
                </a:lnTo>
                <a:lnTo>
                  <a:pt x="516" y="534"/>
                </a:lnTo>
                <a:lnTo>
                  <a:pt x="524" y="544"/>
                </a:lnTo>
                <a:lnTo>
                  <a:pt x="524" y="544"/>
                </a:lnTo>
                <a:lnTo>
                  <a:pt x="532" y="560"/>
                </a:lnTo>
                <a:lnTo>
                  <a:pt x="536" y="576"/>
                </a:lnTo>
                <a:lnTo>
                  <a:pt x="540" y="594"/>
                </a:lnTo>
                <a:lnTo>
                  <a:pt x="540" y="612"/>
                </a:lnTo>
                <a:lnTo>
                  <a:pt x="536" y="628"/>
                </a:lnTo>
                <a:lnTo>
                  <a:pt x="530" y="646"/>
                </a:lnTo>
                <a:lnTo>
                  <a:pt x="518" y="660"/>
                </a:lnTo>
                <a:lnTo>
                  <a:pt x="510" y="668"/>
                </a:lnTo>
                <a:lnTo>
                  <a:pt x="502" y="674"/>
                </a:lnTo>
                <a:lnTo>
                  <a:pt x="502" y="674"/>
                </a:lnTo>
                <a:lnTo>
                  <a:pt x="494" y="678"/>
                </a:lnTo>
                <a:lnTo>
                  <a:pt x="486" y="680"/>
                </a:lnTo>
                <a:lnTo>
                  <a:pt x="468" y="682"/>
                </a:lnTo>
                <a:lnTo>
                  <a:pt x="450" y="680"/>
                </a:lnTo>
                <a:lnTo>
                  <a:pt x="432" y="676"/>
                </a:lnTo>
                <a:lnTo>
                  <a:pt x="416" y="666"/>
                </a:lnTo>
                <a:lnTo>
                  <a:pt x="400" y="656"/>
                </a:lnTo>
                <a:lnTo>
                  <a:pt x="386" y="642"/>
                </a:lnTo>
                <a:lnTo>
                  <a:pt x="376" y="628"/>
                </a:lnTo>
                <a:lnTo>
                  <a:pt x="376" y="628"/>
                </a:lnTo>
                <a:lnTo>
                  <a:pt x="372" y="616"/>
                </a:lnTo>
                <a:lnTo>
                  <a:pt x="370" y="604"/>
                </a:lnTo>
                <a:lnTo>
                  <a:pt x="370" y="592"/>
                </a:lnTo>
                <a:lnTo>
                  <a:pt x="370" y="578"/>
                </a:lnTo>
                <a:lnTo>
                  <a:pt x="374" y="558"/>
                </a:lnTo>
                <a:lnTo>
                  <a:pt x="376" y="550"/>
                </a:lnTo>
                <a:lnTo>
                  <a:pt x="376" y="550"/>
                </a:lnTo>
                <a:lnTo>
                  <a:pt x="376" y="542"/>
                </a:lnTo>
                <a:lnTo>
                  <a:pt x="374" y="536"/>
                </a:lnTo>
                <a:lnTo>
                  <a:pt x="356" y="504"/>
                </a:lnTo>
                <a:lnTo>
                  <a:pt x="356" y="504"/>
                </a:lnTo>
                <a:lnTo>
                  <a:pt x="352" y="498"/>
                </a:lnTo>
                <a:lnTo>
                  <a:pt x="0" y="702"/>
                </a:lnTo>
                <a:lnTo>
                  <a:pt x="0" y="702"/>
                </a:lnTo>
                <a:lnTo>
                  <a:pt x="38" y="764"/>
                </a:lnTo>
                <a:lnTo>
                  <a:pt x="78" y="824"/>
                </a:lnTo>
                <a:lnTo>
                  <a:pt x="120" y="880"/>
                </a:lnTo>
                <a:lnTo>
                  <a:pt x="166" y="934"/>
                </a:lnTo>
                <a:lnTo>
                  <a:pt x="214" y="984"/>
                </a:lnTo>
                <a:lnTo>
                  <a:pt x="264" y="1032"/>
                </a:lnTo>
                <a:lnTo>
                  <a:pt x="314" y="1078"/>
                </a:lnTo>
                <a:lnTo>
                  <a:pt x="368" y="1122"/>
                </a:lnTo>
                <a:lnTo>
                  <a:pt x="424" y="1162"/>
                </a:lnTo>
                <a:lnTo>
                  <a:pt x="482" y="1198"/>
                </a:lnTo>
                <a:lnTo>
                  <a:pt x="540" y="1232"/>
                </a:lnTo>
                <a:lnTo>
                  <a:pt x="600" y="1264"/>
                </a:lnTo>
                <a:lnTo>
                  <a:pt x="662" y="1292"/>
                </a:lnTo>
                <a:lnTo>
                  <a:pt x="724" y="1316"/>
                </a:lnTo>
                <a:lnTo>
                  <a:pt x="788" y="1338"/>
                </a:lnTo>
                <a:lnTo>
                  <a:pt x="854" y="1358"/>
                </a:lnTo>
                <a:lnTo>
                  <a:pt x="918" y="1374"/>
                </a:lnTo>
                <a:lnTo>
                  <a:pt x="984" y="1386"/>
                </a:lnTo>
                <a:lnTo>
                  <a:pt x="1052" y="1396"/>
                </a:lnTo>
                <a:lnTo>
                  <a:pt x="1120" y="1402"/>
                </a:lnTo>
                <a:lnTo>
                  <a:pt x="1186" y="1406"/>
                </a:lnTo>
                <a:lnTo>
                  <a:pt x="1254" y="1406"/>
                </a:lnTo>
                <a:lnTo>
                  <a:pt x="1322" y="1402"/>
                </a:lnTo>
                <a:lnTo>
                  <a:pt x="1390" y="1396"/>
                </a:lnTo>
                <a:lnTo>
                  <a:pt x="1458" y="1386"/>
                </a:lnTo>
                <a:lnTo>
                  <a:pt x="1526" y="1372"/>
                </a:lnTo>
                <a:lnTo>
                  <a:pt x="1594" y="1354"/>
                </a:lnTo>
                <a:lnTo>
                  <a:pt x="1660" y="1334"/>
                </a:lnTo>
                <a:lnTo>
                  <a:pt x="1726" y="1310"/>
                </a:lnTo>
                <a:lnTo>
                  <a:pt x="1792" y="1282"/>
                </a:lnTo>
                <a:lnTo>
                  <a:pt x="1856" y="1252"/>
                </a:lnTo>
                <a:lnTo>
                  <a:pt x="1920" y="1218"/>
                </a:lnTo>
                <a:lnTo>
                  <a:pt x="1920" y="1218"/>
                </a:lnTo>
                <a:lnTo>
                  <a:pt x="1960" y="1194"/>
                </a:lnTo>
                <a:lnTo>
                  <a:pt x="1998" y="1168"/>
                </a:lnTo>
                <a:lnTo>
                  <a:pt x="2036" y="1142"/>
                </a:lnTo>
                <a:lnTo>
                  <a:pt x="2074" y="1114"/>
                </a:lnTo>
                <a:lnTo>
                  <a:pt x="2110" y="1086"/>
                </a:lnTo>
                <a:lnTo>
                  <a:pt x="2144" y="1056"/>
                </a:lnTo>
                <a:lnTo>
                  <a:pt x="2178" y="1026"/>
                </a:lnTo>
                <a:lnTo>
                  <a:pt x="2212" y="994"/>
                </a:lnTo>
                <a:lnTo>
                  <a:pt x="2244" y="960"/>
                </a:lnTo>
                <a:lnTo>
                  <a:pt x="2274" y="926"/>
                </a:lnTo>
                <a:lnTo>
                  <a:pt x="2304" y="892"/>
                </a:lnTo>
                <a:lnTo>
                  <a:pt x="2332" y="856"/>
                </a:lnTo>
                <a:lnTo>
                  <a:pt x="2360" y="818"/>
                </a:lnTo>
                <a:lnTo>
                  <a:pt x="2386" y="780"/>
                </a:lnTo>
                <a:lnTo>
                  <a:pt x="2410" y="742"/>
                </a:lnTo>
                <a:lnTo>
                  <a:pt x="2434" y="702"/>
                </a:lnTo>
                <a:lnTo>
                  <a:pt x="2078" y="496"/>
                </a:lnTo>
                <a:close/>
              </a:path>
            </a:pathLst>
          </a:custGeom>
          <a:noFill/>
          <a:ln w="31750">
            <a:solidFill>
              <a:srgbClr val="82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kern="0">
              <a:solidFill>
                <a:srgbClr val="FFFFFF"/>
              </a:solidFill>
              <a:latin typeface="Arial Narrow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2482850" y="1412875"/>
            <a:ext cx="2232025" cy="3346450"/>
          </a:xfrm>
          <a:custGeom>
            <a:avLst/>
            <a:gdLst>
              <a:gd name="T0" fmla="*/ 2147483647 w 1406"/>
              <a:gd name="T1" fmla="*/ 2147483647 h 2108"/>
              <a:gd name="T2" fmla="*/ 2147483647 w 1406"/>
              <a:gd name="T3" fmla="*/ 2147483647 h 2108"/>
              <a:gd name="T4" fmla="*/ 2147483647 w 1406"/>
              <a:gd name="T5" fmla="*/ 2147483647 h 2108"/>
              <a:gd name="T6" fmla="*/ 2147483647 w 1406"/>
              <a:gd name="T7" fmla="*/ 2147483647 h 2108"/>
              <a:gd name="T8" fmla="*/ 2147483647 w 1406"/>
              <a:gd name="T9" fmla="*/ 0 h 2108"/>
              <a:gd name="T10" fmla="*/ 2147483647 w 1406"/>
              <a:gd name="T11" fmla="*/ 2147483647 h 2108"/>
              <a:gd name="T12" fmla="*/ 2147483647 w 1406"/>
              <a:gd name="T13" fmla="*/ 2147483647 h 2108"/>
              <a:gd name="T14" fmla="*/ 2147483647 w 1406"/>
              <a:gd name="T15" fmla="*/ 2147483647 h 2108"/>
              <a:gd name="T16" fmla="*/ 2147483647 w 1406"/>
              <a:gd name="T17" fmla="*/ 2147483647 h 2108"/>
              <a:gd name="T18" fmla="*/ 2147483647 w 1406"/>
              <a:gd name="T19" fmla="*/ 2147483647 h 2108"/>
              <a:gd name="T20" fmla="*/ 2147483647 w 1406"/>
              <a:gd name="T21" fmla="*/ 2147483647 h 2108"/>
              <a:gd name="T22" fmla="*/ 2147483647 w 1406"/>
              <a:gd name="T23" fmla="*/ 2147483647 h 2108"/>
              <a:gd name="T24" fmla="*/ 2147483647 w 1406"/>
              <a:gd name="T25" fmla="*/ 2147483647 h 2108"/>
              <a:gd name="T26" fmla="*/ 2147483647 w 1406"/>
              <a:gd name="T27" fmla="*/ 2147483647 h 2108"/>
              <a:gd name="T28" fmla="*/ 2147483647 w 1406"/>
              <a:gd name="T29" fmla="*/ 2147483647 h 2108"/>
              <a:gd name="T30" fmla="*/ 0 w 1406"/>
              <a:gd name="T31" fmla="*/ 2147483647 h 2108"/>
              <a:gd name="T32" fmla="*/ 2147483647 w 1406"/>
              <a:gd name="T33" fmla="*/ 2147483647 h 2108"/>
              <a:gd name="T34" fmla="*/ 2147483647 w 1406"/>
              <a:gd name="T35" fmla="*/ 2147483647 h 2108"/>
              <a:gd name="T36" fmla="*/ 2147483647 w 1406"/>
              <a:gd name="T37" fmla="*/ 2147483647 h 2108"/>
              <a:gd name="T38" fmla="*/ 2147483647 w 1406"/>
              <a:gd name="T39" fmla="*/ 2147483647 h 2108"/>
              <a:gd name="T40" fmla="*/ 2147483647 w 1406"/>
              <a:gd name="T41" fmla="*/ 2147483647 h 2108"/>
              <a:gd name="T42" fmla="*/ 2147483647 w 1406"/>
              <a:gd name="T43" fmla="*/ 2147483647 h 2108"/>
              <a:gd name="T44" fmla="*/ 2147483647 w 1406"/>
              <a:gd name="T45" fmla="*/ 2147483647 h 2108"/>
              <a:gd name="T46" fmla="*/ 2147483647 w 1406"/>
              <a:gd name="T47" fmla="*/ 2147483647 h 2108"/>
              <a:gd name="T48" fmla="*/ 2147483647 w 1406"/>
              <a:gd name="T49" fmla="*/ 2147483647 h 2108"/>
              <a:gd name="T50" fmla="*/ 2147483647 w 1406"/>
              <a:gd name="T51" fmla="*/ 2147483647 h 2108"/>
              <a:gd name="T52" fmla="*/ 2147483647 w 1406"/>
              <a:gd name="T53" fmla="*/ 2147483647 h 2108"/>
              <a:gd name="T54" fmla="*/ 2147483647 w 1406"/>
              <a:gd name="T55" fmla="*/ 2147483647 h 2108"/>
              <a:gd name="T56" fmla="*/ 2147483647 w 1406"/>
              <a:gd name="T57" fmla="*/ 2147483647 h 2108"/>
              <a:gd name="T58" fmla="*/ 2147483647 w 1406"/>
              <a:gd name="T59" fmla="*/ 2147483647 h 2108"/>
              <a:gd name="T60" fmla="*/ 2147483647 w 1406"/>
              <a:gd name="T61" fmla="*/ 2147483647 h 2108"/>
              <a:gd name="T62" fmla="*/ 2147483647 w 1406"/>
              <a:gd name="T63" fmla="*/ 2147483647 h 2108"/>
              <a:gd name="T64" fmla="*/ 2147483647 w 1406"/>
              <a:gd name="T65" fmla="*/ 2147483647 h 2108"/>
              <a:gd name="T66" fmla="*/ 2147483647 w 1406"/>
              <a:gd name="T67" fmla="*/ 2147483647 h 2108"/>
              <a:gd name="T68" fmla="*/ 2147483647 w 1406"/>
              <a:gd name="T69" fmla="*/ 2147483647 h 2108"/>
              <a:gd name="T70" fmla="*/ 2147483647 w 1406"/>
              <a:gd name="T71" fmla="*/ 2147483647 h 2108"/>
              <a:gd name="T72" fmla="*/ 2147483647 w 1406"/>
              <a:gd name="T73" fmla="*/ 2147483647 h 2108"/>
              <a:gd name="T74" fmla="*/ 2147483647 w 1406"/>
              <a:gd name="T75" fmla="*/ 2147483647 h 2108"/>
              <a:gd name="T76" fmla="*/ 2147483647 w 1406"/>
              <a:gd name="T77" fmla="*/ 2147483647 h 2108"/>
              <a:gd name="T78" fmla="*/ 2147483647 w 1406"/>
              <a:gd name="T79" fmla="*/ 2147483647 h 2108"/>
              <a:gd name="T80" fmla="*/ 2147483647 w 1406"/>
              <a:gd name="T81" fmla="*/ 2147483647 h 2108"/>
              <a:gd name="T82" fmla="*/ 2147483647 w 1406"/>
              <a:gd name="T83" fmla="*/ 2147483647 h 2108"/>
              <a:gd name="T84" fmla="*/ 2147483647 w 1406"/>
              <a:gd name="T85" fmla="*/ 2147483647 h 2108"/>
              <a:gd name="T86" fmla="*/ 2147483647 w 1406"/>
              <a:gd name="T87" fmla="*/ 2147483647 h 2108"/>
              <a:gd name="T88" fmla="*/ 2147483647 w 1406"/>
              <a:gd name="T89" fmla="*/ 2147483647 h 2108"/>
              <a:gd name="T90" fmla="*/ 2147483647 w 1406"/>
              <a:gd name="T91" fmla="*/ 2147483647 h 2108"/>
              <a:gd name="T92" fmla="*/ 2147483647 w 1406"/>
              <a:gd name="T93" fmla="*/ 2147483647 h 2108"/>
              <a:gd name="T94" fmla="*/ 2147483647 w 1406"/>
              <a:gd name="T95" fmla="*/ 2147483647 h 2108"/>
              <a:gd name="T96" fmla="*/ 2147483647 w 1406"/>
              <a:gd name="T97" fmla="*/ 2147483647 h 210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406"/>
              <a:gd name="T148" fmla="*/ 0 h 2108"/>
              <a:gd name="T149" fmla="*/ 1406 w 1406"/>
              <a:gd name="T150" fmla="*/ 2108 h 210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406" h="2108">
                <a:moveTo>
                  <a:pt x="1282" y="374"/>
                </a:moveTo>
                <a:lnTo>
                  <a:pt x="1282" y="374"/>
                </a:lnTo>
                <a:lnTo>
                  <a:pt x="1294" y="376"/>
                </a:lnTo>
                <a:lnTo>
                  <a:pt x="1306" y="380"/>
                </a:lnTo>
                <a:lnTo>
                  <a:pt x="1318" y="386"/>
                </a:lnTo>
                <a:lnTo>
                  <a:pt x="1328" y="392"/>
                </a:lnTo>
                <a:lnTo>
                  <a:pt x="1344" y="406"/>
                </a:lnTo>
                <a:lnTo>
                  <a:pt x="1350" y="412"/>
                </a:lnTo>
                <a:lnTo>
                  <a:pt x="1356" y="416"/>
                </a:lnTo>
                <a:lnTo>
                  <a:pt x="1364" y="418"/>
                </a:lnTo>
                <a:lnTo>
                  <a:pt x="1400" y="418"/>
                </a:lnTo>
                <a:lnTo>
                  <a:pt x="1406" y="418"/>
                </a:lnTo>
                <a:lnTo>
                  <a:pt x="1406" y="0"/>
                </a:lnTo>
                <a:lnTo>
                  <a:pt x="1334" y="2"/>
                </a:lnTo>
                <a:lnTo>
                  <a:pt x="1264" y="6"/>
                </a:lnTo>
                <a:lnTo>
                  <a:pt x="1192" y="16"/>
                </a:lnTo>
                <a:lnTo>
                  <a:pt x="1124" y="28"/>
                </a:lnTo>
                <a:lnTo>
                  <a:pt x="1056" y="44"/>
                </a:lnTo>
                <a:lnTo>
                  <a:pt x="988" y="62"/>
                </a:lnTo>
                <a:lnTo>
                  <a:pt x="924" y="84"/>
                </a:lnTo>
                <a:lnTo>
                  <a:pt x="860" y="110"/>
                </a:lnTo>
                <a:lnTo>
                  <a:pt x="798" y="138"/>
                </a:lnTo>
                <a:lnTo>
                  <a:pt x="736" y="170"/>
                </a:lnTo>
                <a:lnTo>
                  <a:pt x="678" y="204"/>
                </a:lnTo>
                <a:lnTo>
                  <a:pt x="620" y="240"/>
                </a:lnTo>
                <a:lnTo>
                  <a:pt x="566" y="278"/>
                </a:lnTo>
                <a:lnTo>
                  <a:pt x="512" y="320"/>
                </a:lnTo>
                <a:lnTo>
                  <a:pt x="462" y="364"/>
                </a:lnTo>
                <a:lnTo>
                  <a:pt x="412" y="412"/>
                </a:lnTo>
                <a:lnTo>
                  <a:pt x="366" y="460"/>
                </a:lnTo>
                <a:lnTo>
                  <a:pt x="322" y="512"/>
                </a:lnTo>
                <a:lnTo>
                  <a:pt x="280" y="564"/>
                </a:lnTo>
                <a:lnTo>
                  <a:pt x="240" y="620"/>
                </a:lnTo>
                <a:lnTo>
                  <a:pt x="204" y="676"/>
                </a:lnTo>
                <a:lnTo>
                  <a:pt x="170" y="736"/>
                </a:lnTo>
                <a:lnTo>
                  <a:pt x="140" y="796"/>
                </a:lnTo>
                <a:lnTo>
                  <a:pt x="112" y="858"/>
                </a:lnTo>
                <a:lnTo>
                  <a:pt x="86" y="922"/>
                </a:lnTo>
                <a:lnTo>
                  <a:pt x="64" y="988"/>
                </a:lnTo>
                <a:lnTo>
                  <a:pt x="46" y="1054"/>
                </a:lnTo>
                <a:lnTo>
                  <a:pt x="30" y="1122"/>
                </a:lnTo>
                <a:lnTo>
                  <a:pt x="16" y="1192"/>
                </a:lnTo>
                <a:lnTo>
                  <a:pt x="8" y="1262"/>
                </a:lnTo>
                <a:lnTo>
                  <a:pt x="2" y="1334"/>
                </a:lnTo>
                <a:lnTo>
                  <a:pt x="0" y="1406"/>
                </a:lnTo>
                <a:lnTo>
                  <a:pt x="2" y="1452"/>
                </a:lnTo>
                <a:lnTo>
                  <a:pt x="4" y="1498"/>
                </a:lnTo>
                <a:lnTo>
                  <a:pt x="8" y="1544"/>
                </a:lnTo>
                <a:lnTo>
                  <a:pt x="12" y="1590"/>
                </a:lnTo>
                <a:lnTo>
                  <a:pt x="20" y="1634"/>
                </a:lnTo>
                <a:lnTo>
                  <a:pt x="28" y="1680"/>
                </a:lnTo>
                <a:lnTo>
                  <a:pt x="38" y="1724"/>
                </a:lnTo>
                <a:lnTo>
                  <a:pt x="48" y="1770"/>
                </a:lnTo>
                <a:lnTo>
                  <a:pt x="62" y="1814"/>
                </a:lnTo>
                <a:lnTo>
                  <a:pt x="76" y="1858"/>
                </a:lnTo>
                <a:lnTo>
                  <a:pt x="90" y="1900"/>
                </a:lnTo>
                <a:lnTo>
                  <a:pt x="108" y="1944"/>
                </a:lnTo>
                <a:lnTo>
                  <a:pt x="126" y="1986"/>
                </a:lnTo>
                <a:lnTo>
                  <a:pt x="146" y="2028"/>
                </a:lnTo>
                <a:lnTo>
                  <a:pt x="166" y="2068"/>
                </a:lnTo>
                <a:lnTo>
                  <a:pt x="190" y="2108"/>
                </a:lnTo>
                <a:lnTo>
                  <a:pt x="542" y="1904"/>
                </a:lnTo>
                <a:lnTo>
                  <a:pt x="546" y="1910"/>
                </a:lnTo>
                <a:lnTo>
                  <a:pt x="564" y="1942"/>
                </a:lnTo>
                <a:lnTo>
                  <a:pt x="566" y="1948"/>
                </a:lnTo>
                <a:lnTo>
                  <a:pt x="566" y="1956"/>
                </a:lnTo>
                <a:lnTo>
                  <a:pt x="564" y="1964"/>
                </a:lnTo>
                <a:lnTo>
                  <a:pt x="560" y="1984"/>
                </a:lnTo>
                <a:lnTo>
                  <a:pt x="560" y="1998"/>
                </a:lnTo>
                <a:lnTo>
                  <a:pt x="560" y="2010"/>
                </a:lnTo>
                <a:lnTo>
                  <a:pt x="562" y="2022"/>
                </a:lnTo>
                <a:lnTo>
                  <a:pt x="566" y="2034"/>
                </a:lnTo>
                <a:lnTo>
                  <a:pt x="576" y="2048"/>
                </a:lnTo>
                <a:lnTo>
                  <a:pt x="590" y="2062"/>
                </a:lnTo>
                <a:lnTo>
                  <a:pt x="606" y="2072"/>
                </a:lnTo>
                <a:lnTo>
                  <a:pt x="622" y="2082"/>
                </a:lnTo>
                <a:lnTo>
                  <a:pt x="640" y="2086"/>
                </a:lnTo>
                <a:lnTo>
                  <a:pt x="658" y="2088"/>
                </a:lnTo>
                <a:lnTo>
                  <a:pt x="676" y="2086"/>
                </a:lnTo>
                <a:lnTo>
                  <a:pt x="684" y="2084"/>
                </a:lnTo>
                <a:lnTo>
                  <a:pt x="692" y="2080"/>
                </a:lnTo>
                <a:lnTo>
                  <a:pt x="700" y="2074"/>
                </a:lnTo>
                <a:lnTo>
                  <a:pt x="708" y="2066"/>
                </a:lnTo>
                <a:lnTo>
                  <a:pt x="720" y="2052"/>
                </a:lnTo>
                <a:lnTo>
                  <a:pt x="726" y="2034"/>
                </a:lnTo>
                <a:lnTo>
                  <a:pt x="730" y="2018"/>
                </a:lnTo>
                <a:lnTo>
                  <a:pt x="730" y="2000"/>
                </a:lnTo>
                <a:lnTo>
                  <a:pt x="726" y="1982"/>
                </a:lnTo>
                <a:lnTo>
                  <a:pt x="722" y="1966"/>
                </a:lnTo>
                <a:lnTo>
                  <a:pt x="714" y="1950"/>
                </a:lnTo>
                <a:lnTo>
                  <a:pt x="706" y="1940"/>
                </a:lnTo>
                <a:lnTo>
                  <a:pt x="696" y="1932"/>
                </a:lnTo>
                <a:lnTo>
                  <a:pt x="686" y="1926"/>
                </a:lnTo>
                <a:lnTo>
                  <a:pt x="674" y="1920"/>
                </a:lnTo>
                <a:lnTo>
                  <a:pt x="656" y="1912"/>
                </a:lnTo>
                <a:lnTo>
                  <a:pt x="648" y="1910"/>
                </a:lnTo>
                <a:lnTo>
                  <a:pt x="640" y="1906"/>
                </a:lnTo>
                <a:lnTo>
                  <a:pt x="636" y="1900"/>
                </a:lnTo>
                <a:lnTo>
                  <a:pt x="618" y="1868"/>
                </a:lnTo>
                <a:lnTo>
                  <a:pt x="614" y="1864"/>
                </a:lnTo>
                <a:lnTo>
                  <a:pt x="1406" y="1406"/>
                </a:lnTo>
                <a:lnTo>
                  <a:pt x="1406" y="500"/>
                </a:lnTo>
                <a:lnTo>
                  <a:pt x="1400" y="500"/>
                </a:lnTo>
                <a:lnTo>
                  <a:pt x="1364" y="500"/>
                </a:lnTo>
                <a:lnTo>
                  <a:pt x="1356" y="502"/>
                </a:lnTo>
                <a:lnTo>
                  <a:pt x="1350" y="506"/>
                </a:lnTo>
                <a:lnTo>
                  <a:pt x="1344" y="512"/>
                </a:lnTo>
                <a:lnTo>
                  <a:pt x="1328" y="524"/>
                </a:lnTo>
                <a:lnTo>
                  <a:pt x="1318" y="532"/>
                </a:lnTo>
                <a:lnTo>
                  <a:pt x="1306" y="538"/>
                </a:lnTo>
                <a:lnTo>
                  <a:pt x="1294" y="542"/>
                </a:lnTo>
                <a:lnTo>
                  <a:pt x="1282" y="544"/>
                </a:lnTo>
                <a:lnTo>
                  <a:pt x="1264" y="542"/>
                </a:lnTo>
                <a:lnTo>
                  <a:pt x="1246" y="538"/>
                </a:lnTo>
                <a:lnTo>
                  <a:pt x="1230" y="532"/>
                </a:lnTo>
                <a:lnTo>
                  <a:pt x="1214" y="524"/>
                </a:lnTo>
                <a:lnTo>
                  <a:pt x="1202" y="512"/>
                </a:lnTo>
                <a:lnTo>
                  <a:pt x="1192" y="498"/>
                </a:lnTo>
                <a:lnTo>
                  <a:pt x="1184" y="480"/>
                </a:lnTo>
                <a:lnTo>
                  <a:pt x="1182" y="470"/>
                </a:lnTo>
                <a:lnTo>
                  <a:pt x="1180" y="460"/>
                </a:lnTo>
                <a:lnTo>
                  <a:pt x="1180" y="450"/>
                </a:lnTo>
                <a:lnTo>
                  <a:pt x="1182" y="442"/>
                </a:lnTo>
                <a:lnTo>
                  <a:pt x="1188" y="426"/>
                </a:lnTo>
                <a:lnTo>
                  <a:pt x="1200" y="412"/>
                </a:lnTo>
                <a:lnTo>
                  <a:pt x="1212" y="400"/>
                </a:lnTo>
                <a:lnTo>
                  <a:pt x="1228" y="388"/>
                </a:lnTo>
                <a:lnTo>
                  <a:pt x="1246" y="380"/>
                </a:lnTo>
                <a:lnTo>
                  <a:pt x="1264" y="376"/>
                </a:lnTo>
                <a:lnTo>
                  <a:pt x="1282" y="374"/>
                </a:lnTo>
                <a:close/>
              </a:path>
            </a:pathLst>
          </a:custGeom>
          <a:noFill/>
          <a:ln w="31750">
            <a:solidFill>
              <a:srgbClr val="205D1D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8" name="Rektangel 58"/>
          <p:cNvSpPr>
            <a:spLocks noChangeArrowheads="1"/>
          </p:cNvSpPr>
          <p:nvPr/>
        </p:nvSpPr>
        <p:spPr bwMode="auto">
          <a:xfrm>
            <a:off x="3708400" y="4292600"/>
            <a:ext cx="2016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b="1" noProof="1">
                <a:solidFill>
                  <a:srgbClr val="82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Διαμόρφωση αξιών και στάσεων</a:t>
            </a:r>
            <a:endParaRPr lang="da-DK" altLang="el-GR" sz="2000" dirty="0">
              <a:solidFill>
                <a:srgbClr val="8200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" name="Rektangel 12"/>
          <p:cNvSpPr>
            <a:spLocks noChangeArrowheads="1"/>
          </p:cNvSpPr>
          <p:nvPr/>
        </p:nvSpPr>
        <p:spPr bwMode="auto">
          <a:xfrm>
            <a:off x="4669639" y="2720975"/>
            <a:ext cx="1816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b="1" noProof="1">
                <a:latin typeface="Calibri" panose="020F0502020204030204" pitchFamily="34" charset="0"/>
                <a:cs typeface="Arial" panose="020B0604020202020204" pitchFamily="34" charset="0"/>
              </a:rPr>
              <a:t>Διαφήμιση</a:t>
            </a:r>
            <a:endParaRPr lang="da-DK" altLang="el-GR" sz="2000" dirty="0">
              <a:ea typeface="ＭＳ Ｐゴシック" panose="020B0600070205080204" pitchFamily="34" charset="-128"/>
            </a:endParaRPr>
          </a:p>
        </p:txBody>
      </p:sp>
      <p:sp>
        <p:nvSpPr>
          <p:cNvPr id="11" name="Rektangel 13"/>
          <p:cNvSpPr>
            <a:spLocks noChangeArrowheads="1"/>
          </p:cNvSpPr>
          <p:nvPr/>
        </p:nvSpPr>
        <p:spPr bwMode="auto">
          <a:xfrm>
            <a:off x="2809179" y="2291651"/>
            <a:ext cx="18018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b="1" noProof="1">
                <a:solidFill>
                  <a:srgbClr val="205D1D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Θεραπεία φοβιών και διαταραχών άγχους</a:t>
            </a:r>
            <a:endParaRPr lang="da-DK" altLang="el-GR" sz="2000" b="1" dirty="0">
              <a:solidFill>
                <a:srgbClr val="205D1D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4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368152"/>
          </a:xfrm>
          <a:ln w="25400">
            <a:solidFill>
              <a:srgbClr val="004A82"/>
            </a:solidFill>
          </a:ln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l-GR" dirty="0" smtClean="0">
                <a:solidFill>
                  <a:srgbClr val="820000"/>
                </a:solidFill>
              </a:rPr>
              <a:t>Συντελεστική Μάθηση </a:t>
            </a:r>
            <a:r>
              <a:rPr lang="el-GR" dirty="0">
                <a:solidFill>
                  <a:srgbClr val="820000"/>
                </a:solidFill>
              </a:rPr>
              <a:t/>
            </a:r>
            <a:br>
              <a:rPr lang="el-GR" dirty="0">
                <a:solidFill>
                  <a:srgbClr val="820000"/>
                </a:solidFill>
              </a:rPr>
            </a:br>
            <a:r>
              <a:rPr lang="el-GR" dirty="0">
                <a:solidFill>
                  <a:srgbClr val="820000"/>
                </a:solidFill>
              </a:rPr>
              <a:t>(</a:t>
            </a:r>
            <a:r>
              <a:rPr lang="en-US" dirty="0">
                <a:solidFill>
                  <a:srgbClr val="820000"/>
                </a:solidFill>
              </a:rPr>
              <a:t>operant conditioning)</a:t>
            </a:r>
          </a:p>
        </p:txBody>
      </p:sp>
    </p:spTree>
    <p:extLst>
      <p:ext uri="{BB962C8B-B14F-4D97-AF65-F5344CB8AC3E}">
        <p14:creationId xmlns:p14="http://schemas.microsoft.com/office/powerpoint/2010/main" val="20473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βασικοί εκπρόσωποι της συντελεστικής μάθησης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2552322" cy="3377839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sp>
        <p:nvSpPr>
          <p:cNvPr id="6" name="Rectangle 6"/>
          <p:cNvSpPr/>
          <p:nvPr/>
        </p:nvSpPr>
        <p:spPr>
          <a:xfrm>
            <a:off x="822560" y="4790615"/>
            <a:ext cx="270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PSM V80 D211 Edward Lee Thorndike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Ineuw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27713"/>
            <a:ext cx="3073541" cy="3371888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>
            <a:off x="5290663" y="4771129"/>
            <a:ext cx="2930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B.F. Skinner at Harvard circa 1950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7"/>
              </a:rPr>
              <a:t>Esquilo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8"/>
              </a:rPr>
              <a:t>CC BY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447758" y="531593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latin typeface="+mn-lt"/>
              </a:rPr>
              <a:t>Ο Edward L. Thorndike (αριστερά) και ο B. F. Skinner (δεξιά) είναι οι πιο σημαντικοί Αμερικανοί ψυχολόγοι που μελέτησαν πώς οι συνέπειες της συμπεριφοράς επηρεάζουν τη μάθηση.</a:t>
            </a:r>
          </a:p>
        </p:txBody>
      </p:sp>
    </p:spTree>
    <p:extLst>
      <p:ext uri="{BB962C8B-B14F-4D97-AF65-F5344CB8AC3E}">
        <p14:creationId xmlns:p14="http://schemas.microsoft.com/office/powerpoint/2010/main" val="361680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Edward L. Thorndike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O Edward L. </a:t>
            </a:r>
            <a:r>
              <a:rPr lang="el-GR" dirty="0"/>
              <a:t>Thorndike (1874 – </a:t>
            </a:r>
            <a:r>
              <a:rPr lang="el-GR" dirty="0" smtClean="0"/>
              <a:t>1949) γεννήθηκε στις Η.Π.Α. και σπούδασε παιδαγωγικά και ψυχολογία. </a:t>
            </a:r>
          </a:p>
          <a:p>
            <a:r>
              <a:rPr lang="el-GR" dirty="0" smtClean="0"/>
              <a:t>Οι </a:t>
            </a:r>
            <a:r>
              <a:rPr lang="el-GR" dirty="0"/>
              <a:t>ερευνητικές του προσπάθειες αφορούσαν βασικά στη νοημοσύνη των παιδιών και την ικανότητά τους για μάθηση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Ανακαλύπτει ότι ένας οργανισμός μαθαίνει μία συμπεριφορά όταν η συμπεριφορά αυτή ακολουθείται από μια αμοιβή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Διατυπώνει το </a:t>
            </a:r>
            <a:r>
              <a:rPr lang="el-GR" b="1" dirty="0">
                <a:solidFill>
                  <a:srgbClr val="820000"/>
                </a:solidFill>
              </a:rPr>
              <a:t>νόμο του </a:t>
            </a:r>
            <a:r>
              <a:rPr lang="el-GR" b="1" dirty="0" smtClean="0">
                <a:solidFill>
                  <a:srgbClr val="820000"/>
                </a:solidFill>
              </a:rPr>
              <a:t>αποτελέσματος: </a:t>
            </a:r>
            <a:r>
              <a:rPr lang="el-GR" dirty="0" smtClean="0"/>
              <a:t>Κάθε </a:t>
            </a:r>
            <a:r>
              <a:rPr lang="el-GR" dirty="0"/>
              <a:t>οργανισμός τείνει να επαναλαμβάνει μορφές συμπεριφοράς που τον ευχαριστούν και να αποφεύγει εκείνες που έχουν δυσάρεστα αποτελέσματα.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68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πειράματα του </a:t>
            </a:r>
            <a:r>
              <a:rPr lang="en-US" dirty="0" smtClean="0"/>
              <a:t>Thorndike</a:t>
            </a:r>
            <a:r>
              <a:rPr lang="el-GR" dirty="0" smtClean="0"/>
              <a:t>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88" y="1124744"/>
            <a:ext cx="3725912" cy="3046890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sp>
        <p:nvSpPr>
          <p:cNvPr id="6" name="Rectangle 6"/>
          <p:cNvSpPr/>
          <p:nvPr/>
        </p:nvSpPr>
        <p:spPr>
          <a:xfrm>
            <a:off x="3116873" y="4271026"/>
            <a:ext cx="2930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Puzzle box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Team.argentina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80614" y="501317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latin typeface="+mn-lt"/>
              </a:rPr>
              <a:t>Στα πειράματα του Thorndike, γάτες τοποθετούνταν σε ένα κουτί και μάθαιναν σταδιακά να ανοίγουν την πόρτα και να φτάνουν την τροφή τους πατώντας ένα πετάλι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466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πειράματα του </a:t>
            </a:r>
            <a:r>
              <a:rPr lang="en-US" dirty="0"/>
              <a:t>Thorndike</a:t>
            </a:r>
            <a:r>
              <a:rPr lang="el-GR" dirty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48072"/>
          </a:xfrm>
        </p:spPr>
        <p:txBody>
          <a:bodyPr/>
          <a:lstStyle/>
          <a:p>
            <a:r>
              <a:rPr lang="el-GR" dirty="0" smtClean="0"/>
              <a:t>Παρακολουθείστε το παρακάτω βίντεο</a:t>
            </a:r>
            <a:r>
              <a:rPr lang="en-US" dirty="0" smtClean="0"/>
              <a:t>:</a:t>
            </a:r>
            <a:endParaRPr lang="el-GR" dirty="0"/>
          </a:p>
        </p:txBody>
      </p:sp>
      <p:pic>
        <p:nvPicPr>
          <p:cNvPr id="6" name="Εικόνα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504056" cy="504056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1187624" y="1866019"/>
            <a:ext cx="2871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hlinkClick r:id="rId3"/>
              </a:rPr>
              <a:t>thorndike-puzzle box 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92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Burrhus F. Skinner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O Burrhus F. Skinner (1904 – 1990</a:t>
            </a:r>
            <a:r>
              <a:rPr lang="el-GR" dirty="0" smtClean="0"/>
              <a:t>) </a:t>
            </a:r>
            <a:r>
              <a:rPr lang="el-GR" dirty="0"/>
              <a:t>σπούδασε ψυχολογία στο Harvard, στο οποίο και δίδαξε πολλά χρόνια. </a:t>
            </a:r>
          </a:p>
          <a:p>
            <a:r>
              <a:rPr lang="el-GR" dirty="0"/>
              <a:t>Είναι ίσως ο επιστήμονας με τη μεγαλύτερη επίδραση στη σύγχρονη ψυχολογία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Ο Skinner συνέχισε τη μελέτη του νόμου του αποτελέσματος και την εφάρμοσε στη λύση προβλημάτων από τους ανθρώπους.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74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λειτουργικό κουτί του </a:t>
            </a:r>
            <a:r>
              <a:rPr lang="en-US" dirty="0" smtClean="0"/>
              <a:t>S</a:t>
            </a:r>
            <a:r>
              <a:rPr lang="el-GR" dirty="0" smtClean="0"/>
              <a:t>kinner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381" y="1412776"/>
            <a:ext cx="3505925" cy="3533695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sp>
        <p:nvSpPr>
          <p:cNvPr id="6" name="Rectangle 6"/>
          <p:cNvSpPr/>
          <p:nvPr/>
        </p:nvSpPr>
        <p:spPr>
          <a:xfrm>
            <a:off x="2627784" y="4872230"/>
            <a:ext cx="3493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Skinner box scheme 01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BetacommandBot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CC BY-SA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89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Ανάλυση ορισμού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rgbClr val="820000"/>
                </a:solidFill>
              </a:rPr>
              <a:t>Διαδικασία</a:t>
            </a:r>
          </a:p>
          <a:p>
            <a:r>
              <a:rPr lang="el-GR" dirty="0" smtClean="0"/>
              <a:t>Σημαίνει </a:t>
            </a:r>
            <a:r>
              <a:rPr lang="el-GR" dirty="0"/>
              <a:t>πορεία με διεργασίες και όχι απλή πράξη. </a:t>
            </a:r>
            <a:r>
              <a:rPr lang="el-GR" dirty="0" smtClean="0"/>
              <a:t>Η </a:t>
            </a:r>
            <a:r>
              <a:rPr lang="el-GR" dirty="0"/>
              <a:t>διαδικασία αυτή είναι δυναμική και επιτρέπει στον οργανισμό να προσαρμόζεται στις εναλλασσόμενες καταστάσεις του περιβάλλοντος.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rgbClr val="820000"/>
                </a:solidFill>
              </a:rPr>
              <a:t>Σχετικά μόνιμη αλλαγή</a:t>
            </a:r>
          </a:p>
          <a:p>
            <a:r>
              <a:rPr lang="el-GR" dirty="0"/>
              <a:t>Μερικές αλλαγές, εάν καταλήξουν να μην εξυπηρετούν την επιβίωση του οργανισμού, τότε μπορεί να αλλάξουν και να αντικατασταθούν από άλλες.</a:t>
            </a:r>
          </a:p>
          <a:p>
            <a:pPr marL="0" indent="0">
              <a:buNone/>
            </a:pPr>
            <a:r>
              <a:rPr lang="el-GR" b="1" dirty="0">
                <a:solidFill>
                  <a:srgbClr val="820000"/>
                </a:solidFill>
              </a:rPr>
              <a:t>Αποτέλεσμα εμπειρίας </a:t>
            </a:r>
          </a:p>
          <a:p>
            <a:r>
              <a:rPr lang="el-GR" dirty="0"/>
              <a:t>Ορισμένες αλλαγές στη συμπεριφορά δεν είναι αποτέλεσμα μάθησης, αλλά ωρίμανσης.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73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πείραμα του </a:t>
            </a:r>
            <a:r>
              <a:rPr lang="en-US" dirty="0" smtClean="0"/>
              <a:t>Skinner</a:t>
            </a:r>
            <a:r>
              <a:rPr lang="el-GR" dirty="0" smtClean="0"/>
              <a:t>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Αφού το ποντίκι μείνει νηστικό για ένα εικοσιτετράωρο, τοποθετείται στο πειραματικό κλουβί.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Στην αρχή το ζώο κάνει τυχαίες και άσκοπες κινήσεις. Κάποια στιγμή όμως πιέζει τυχαία το μοχλό, που έχει ως αποτέλεσμα την εμφάνιση της τροφής.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Στο εξής, η κίνηση της πίεσης του μοχλού έχει περισσότερες πιθανότητες εμφάνισης από τις άλλες κινήσεις γιατί προηγουμένως οδήγησε σε ευχάριστο για το ζώο αποτέλεσμα.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82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</a:t>
            </a:r>
            <a:r>
              <a:rPr lang="en-US" dirty="0"/>
              <a:t>S</a:t>
            </a:r>
            <a:r>
              <a:rPr lang="el-GR" dirty="0" smtClean="0"/>
              <a:t>kinner και η συσκευή του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9452" y="1268760"/>
            <a:ext cx="8280920" cy="4444726"/>
          </a:xfrm>
        </p:spPr>
        <p:txBody>
          <a:bodyPr>
            <a:normAutofit/>
          </a:bodyPr>
          <a:lstStyle/>
          <a:p>
            <a:r>
              <a:rPr lang="el-GR" dirty="0"/>
              <a:t>Η πορεία με την οποία ο ποντικός έμαθε να πιέζει το μοχλό, για να αποκτήσει τροφή, ονομάζεται συντελεστική εξάρτηση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 Με τις τυχαίες κινήσεις που έκανε ο ποντικός επενέργησε στη συσκευή με ποικίλους τρόπους. </a:t>
            </a:r>
          </a:p>
          <a:p>
            <a:r>
              <a:rPr lang="el-GR" dirty="0"/>
              <a:t>Ένα ειδικότερο είδος της ενεργούς συμπεριφοράς, η πίεση του μοχλού, είχε ένα ικανοποιητικό αποτέλεσμα, δηλαδή την παροχή της τροφής. </a:t>
            </a:r>
          </a:p>
          <a:p>
            <a:r>
              <a:rPr lang="el-GR" dirty="0"/>
              <a:t>Η εμφάνιση της τροφής αποτέλεσε μια ενίσχυση στη συμπεριφορά της πίεσης του μοχλού.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957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πείραμα του </a:t>
            </a:r>
            <a:r>
              <a:rPr lang="en-US" dirty="0"/>
              <a:t>Skinner</a:t>
            </a:r>
            <a:r>
              <a:rPr lang="el-GR" dirty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48072"/>
          </a:xfrm>
        </p:spPr>
        <p:txBody>
          <a:bodyPr/>
          <a:lstStyle/>
          <a:p>
            <a:r>
              <a:rPr lang="el-GR" dirty="0" smtClean="0"/>
              <a:t>Παρακολουθείστε το παρακάτω βίντεο</a:t>
            </a:r>
            <a:r>
              <a:rPr lang="en-US" dirty="0" smtClean="0"/>
              <a:t>:</a:t>
            </a:r>
            <a:endParaRPr lang="el-GR" dirty="0"/>
          </a:p>
        </p:txBody>
      </p:sp>
      <p:pic>
        <p:nvPicPr>
          <p:cNvPr id="6" name="Εικόνα 5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504056" cy="504056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1213706" y="1861507"/>
            <a:ext cx="3789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hlinkClick r:id="rId2"/>
              </a:rPr>
              <a:t>An example of a Skinner Box 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99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πείραμα του </a:t>
            </a:r>
            <a:r>
              <a:rPr lang="en-US" dirty="0"/>
              <a:t>S</a:t>
            </a:r>
            <a:r>
              <a:rPr lang="el-GR" dirty="0"/>
              <a:t>kinner με τα περιστέρια</a:t>
            </a:r>
            <a:br>
              <a:rPr lang="el-GR" dirty="0"/>
            </a:br>
            <a:r>
              <a:rPr lang="el-GR" sz="3600" b="0" dirty="0" smtClean="0"/>
              <a:t>(1 </a:t>
            </a:r>
            <a:r>
              <a:rPr lang="el-GR" sz="3600" b="0" dirty="0"/>
              <a:t>από 2</a:t>
            </a:r>
            <a:r>
              <a:rPr lang="el-GR" sz="3600" b="0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48072"/>
          </a:xfrm>
        </p:spPr>
        <p:txBody>
          <a:bodyPr/>
          <a:lstStyle/>
          <a:p>
            <a:r>
              <a:rPr lang="el-GR" dirty="0" smtClean="0"/>
              <a:t>Παρακολουθείστε το παρακάτω βίντεο</a:t>
            </a:r>
            <a:r>
              <a:rPr lang="en-US" dirty="0" smtClean="0"/>
              <a:t>:</a:t>
            </a:r>
            <a:endParaRPr lang="el-GR" dirty="0"/>
          </a:p>
        </p:txBody>
      </p:sp>
      <p:pic>
        <p:nvPicPr>
          <p:cNvPr id="6" name="Εικόνα 5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504056" cy="504056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1213706" y="1861507"/>
            <a:ext cx="6822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hlinkClick r:id="rId2"/>
              </a:rPr>
              <a:t>A Pigeon Solves the Classic Box-and-Banana Problem 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79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πείραμα του </a:t>
            </a:r>
            <a:r>
              <a:rPr lang="en-US" dirty="0"/>
              <a:t>S</a:t>
            </a:r>
            <a:r>
              <a:rPr lang="el-GR" dirty="0"/>
              <a:t>kinner με τα περιστέρια</a:t>
            </a:r>
            <a:br>
              <a:rPr lang="el-GR" dirty="0"/>
            </a:br>
            <a:r>
              <a:rPr lang="el-GR" sz="3600" b="0" dirty="0" smtClean="0"/>
              <a:t>(2 από 2)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48072"/>
          </a:xfrm>
        </p:spPr>
        <p:txBody>
          <a:bodyPr/>
          <a:lstStyle/>
          <a:p>
            <a:r>
              <a:rPr lang="el-GR" dirty="0" smtClean="0"/>
              <a:t>Παρακολουθείστε το παρακάτω βίντεο</a:t>
            </a:r>
            <a:r>
              <a:rPr lang="en-US" dirty="0" smtClean="0"/>
              <a:t>:</a:t>
            </a:r>
            <a:endParaRPr lang="el-GR" dirty="0"/>
          </a:p>
        </p:txBody>
      </p:sp>
      <p:pic>
        <p:nvPicPr>
          <p:cNvPr id="6" name="Εικόνα 5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504056" cy="504056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1213706" y="1861507"/>
            <a:ext cx="6822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hlinkClick r:id="rId2"/>
              </a:rPr>
              <a:t>Operant Conditioning Free Intro to Psychology Video 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31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Κατερίνα </a:t>
            </a:r>
            <a:r>
              <a:rPr lang="el-GR" sz="2000" dirty="0" smtClean="0"/>
              <a:t>Μανιαδάκη 2014. </a:t>
            </a:r>
            <a:r>
              <a:rPr lang="el-GR" sz="2000" dirty="0"/>
              <a:t>Κατερίνα Μανιαδάκη. «Εισαγωγή στην Ψυχολογία. </a:t>
            </a:r>
            <a:r>
              <a:rPr lang="el-GR" sz="2000" dirty="0" smtClean="0"/>
              <a:t>Ενότητα 8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Η Διαδικασία της Μάθησης (Μέρος 1</a:t>
            </a:r>
            <a:r>
              <a:rPr lang="el-GR" sz="2000" baseline="30000" dirty="0"/>
              <a:t>ο</a:t>
            </a:r>
            <a:r>
              <a:rPr lang="el-GR" sz="2000" dirty="0"/>
              <a:t> </a:t>
            </a:r>
            <a:r>
              <a:rPr lang="el-GR" sz="2000" dirty="0" smtClean="0"/>
              <a:t>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87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1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μάθηση στον άνθρωπο και στα ζώα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096344"/>
          </a:xfrm>
        </p:spPr>
        <p:txBody>
          <a:bodyPr/>
          <a:lstStyle/>
          <a:p>
            <a:r>
              <a:rPr lang="el-GR" dirty="0"/>
              <a:t>Στα ζώα, και ιδιαίτερα σε αυτά που κατατάσσονται στα κατώτερα επίπεδα της φυλογενετικής κλίμακας, η μάθηση δεν είναι απαραίτητη γιατί η συμπεριφορά τους καθορίζεται βασικά από πληροφορίες οι οποίες μεταφέρονται με το γενετικό κώδικα.</a:t>
            </a:r>
          </a:p>
          <a:p>
            <a:r>
              <a:rPr lang="el-GR" dirty="0"/>
              <a:t>Στο ανθρώπινο είδος, το μεγαλύτερο μέρος της συμπεριφοράς είναι αποτέλεσμα μάθησης.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29" name="Rectangle 6"/>
          <p:cNvSpPr/>
          <p:nvPr/>
        </p:nvSpPr>
        <p:spPr>
          <a:xfrm rot="16200000">
            <a:off x="1382120" y="5488241"/>
            <a:ext cx="2275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2"/>
              </a:rPr>
              <a:t>Redwiggler1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Soulkeeper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1" name="Rectangle 6"/>
          <p:cNvSpPr/>
          <p:nvPr/>
        </p:nvSpPr>
        <p:spPr>
          <a:xfrm>
            <a:off x="5076056" y="5488240"/>
            <a:ext cx="1869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human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raptor 2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3" name="Rectangle 6"/>
          <p:cNvSpPr/>
          <p:nvPr/>
        </p:nvSpPr>
        <p:spPr>
          <a:xfrm>
            <a:off x="3347864" y="6299084"/>
            <a:ext cx="1869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dolphin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7"/>
              </a:rPr>
              <a:t>Claudia14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37" name="Ομάδα 36"/>
          <p:cNvGrpSpPr/>
          <p:nvPr/>
        </p:nvGrpSpPr>
        <p:grpSpPr>
          <a:xfrm>
            <a:off x="2813862" y="3730928"/>
            <a:ext cx="3683508" cy="2824154"/>
            <a:chOff x="2813862" y="3730928"/>
            <a:chExt cx="3683508" cy="2824154"/>
          </a:xfrm>
        </p:grpSpPr>
        <p:grpSp>
          <p:nvGrpSpPr>
            <p:cNvPr id="27" name="Ομάδα 26"/>
            <p:cNvGrpSpPr/>
            <p:nvPr/>
          </p:nvGrpSpPr>
          <p:grpSpPr>
            <a:xfrm>
              <a:off x="2834326" y="5093211"/>
              <a:ext cx="3663044" cy="1461871"/>
              <a:chOff x="1907704" y="4603600"/>
              <a:chExt cx="3663044" cy="1461871"/>
            </a:xfrm>
          </p:grpSpPr>
          <p:sp>
            <p:nvSpPr>
              <p:cNvPr id="24" name="Μισό πλαίσιο 23"/>
              <p:cNvSpPr/>
              <p:nvPr/>
            </p:nvSpPr>
            <p:spPr>
              <a:xfrm>
                <a:off x="1907704" y="5080874"/>
                <a:ext cx="1728192" cy="984597"/>
              </a:xfrm>
              <a:prstGeom prst="halfFram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Μισό πλαίσιο 24"/>
              <p:cNvSpPr/>
              <p:nvPr/>
            </p:nvSpPr>
            <p:spPr>
              <a:xfrm>
                <a:off x="2699792" y="4839453"/>
                <a:ext cx="1728192" cy="984597"/>
              </a:xfrm>
              <a:prstGeom prst="halfFram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Μισό πλαίσιο 25"/>
              <p:cNvSpPr/>
              <p:nvPr/>
            </p:nvSpPr>
            <p:spPr>
              <a:xfrm>
                <a:off x="3842556" y="4603600"/>
                <a:ext cx="1728192" cy="984597"/>
              </a:xfrm>
              <a:prstGeom prst="halfFram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8" name="Εικόνα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3862" y="5010850"/>
              <a:ext cx="761008" cy="559634"/>
            </a:xfrm>
            <a:prstGeom prst="rect">
              <a:avLst/>
            </a:prstGeom>
          </p:spPr>
        </p:pic>
        <p:pic>
          <p:nvPicPr>
            <p:cNvPr id="30" name="Εικόνα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517" y="4615974"/>
              <a:ext cx="962558" cy="640703"/>
            </a:xfrm>
            <a:prstGeom prst="rect">
              <a:avLst/>
            </a:prstGeom>
          </p:spPr>
        </p:pic>
        <p:pic>
          <p:nvPicPr>
            <p:cNvPr id="32" name="Εικόνα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2870" y="3730928"/>
              <a:ext cx="1700808" cy="170080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864429" y="5611850"/>
              <a:ext cx="369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+mn-lt"/>
                </a:rPr>
                <a:t>1</a:t>
              </a:r>
              <a:endParaRPr lang="el-GR" sz="2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08608" y="5298043"/>
              <a:ext cx="369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+mn-lt"/>
                </a:rPr>
                <a:t>2</a:t>
              </a:r>
              <a:endParaRPr lang="el-GR" sz="2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82870" y="5055115"/>
              <a:ext cx="369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+mn-lt"/>
                </a:rPr>
                <a:t>3</a:t>
              </a:r>
              <a:endParaRPr lang="el-GR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86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2354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Πως μαθαίνουμε</a:t>
            </a:r>
            <a:endParaRPr lang="el-GR" dirty="0"/>
          </a:p>
        </p:txBody>
      </p:sp>
      <p:graphicFrame>
        <p:nvGraphicFramePr>
          <p:cNvPr id="18" name="Θέση περιεχομένου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743348"/>
              </p:ext>
            </p:extLst>
          </p:nvPr>
        </p:nvGraphicFramePr>
        <p:xfrm>
          <a:off x="457200" y="1196975"/>
          <a:ext cx="8229600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56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</a:t>
            </a:r>
            <a:r>
              <a:rPr lang="el-GR" dirty="0" smtClean="0"/>
              <a:t>ι</a:t>
            </a:r>
            <a:r>
              <a:rPr lang="en-US" dirty="0" smtClean="0"/>
              <a:t> </a:t>
            </a:r>
            <a:r>
              <a:rPr lang="el-GR" dirty="0" smtClean="0"/>
              <a:t>εκπρόσωποι του συμπεριφορισμού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90927" y="2276872"/>
            <a:ext cx="8229600" cy="2088232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Οι εκπρόσωποι του Συμπεριφορισμού θεώρησαν τις εσωτερικές νοητικές διεργασίες ως «μαύρο κουτί» και για αυτό επικεντρώθηκαν στις αισθητές και παρατηρήσιμες αλλαγές της συμπεριφοράς.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911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6039" y="2420888"/>
            <a:ext cx="82296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Θεωρίες μάθησης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45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296144"/>
          </a:xfrm>
          <a:ln w="25400">
            <a:solidFill>
              <a:srgbClr val="004A82"/>
            </a:solidFill>
          </a:ln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l-GR" dirty="0">
                <a:solidFill>
                  <a:srgbClr val="820000"/>
                </a:solidFill>
              </a:rPr>
              <a:t>Κλασσική Εξαρτημένη Μάθηση (</a:t>
            </a:r>
            <a:r>
              <a:rPr lang="en-US" dirty="0">
                <a:solidFill>
                  <a:srgbClr val="820000"/>
                </a:solidFill>
              </a:rPr>
              <a:t>Classical Conditioning</a:t>
            </a:r>
            <a:r>
              <a:rPr lang="en-US" dirty="0" smtClean="0">
                <a:solidFill>
                  <a:srgbClr val="820000"/>
                </a:solidFill>
              </a:rPr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18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Ivan Pavlov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025352"/>
            <a:ext cx="5904656" cy="5427984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O Ρώσος φυσιολόγος Ivan Pavlov (1849-1936) ανακαλύπτει ότι ένα είδος μάθησης συντελείται όταν δύο ερεθίσματα ή γεγονότα συνδέονται μεταξύ τους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Παιδί ιερέα στο χωριό Ryazan, σπούδασε αρχικά θεολογία και μετά μαθηματικά. Ασχολήθηκε όμως με τη φυσιολογία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Το 1903, στο 14th διεθνές ιατρικό συνέδριο στη Μαδρίτη κάνει ανακοίνωση με θέμα: «Πειραματική ψυχολογία και ψυχοπαθολογία των ζώων». Στην εργασία του αυτή περιγράφει τα εξαρτημένα ή συμβατικά αντανακλαστικά, σε αντιπαράθεση με τα μη εξαρτημένα αντανακλαστικά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Το 1904 του απονέμεται το βραβείο Nobel Ιατρικής.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56792"/>
            <a:ext cx="2192246" cy="3089778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6480820" y="4646570"/>
            <a:ext cx="2337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Ivan Pavlov NLM3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Materialscientist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88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167d35f63a420d1ff376f90dc161742a9f4be12"/>
</p:tagLst>
</file>

<file path=ppt/theme/theme1.xml><?xml version="1.0" encoding="utf-8"?>
<a:theme xmlns:a="http://schemas.openxmlformats.org/drawingml/2006/main" name="OC_template_updated">
  <a:themeElements>
    <a:clrScheme name="Προσαρμοσμένο 1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</TotalTime>
  <Words>2130</Words>
  <Application>Microsoft Office PowerPoint</Application>
  <PresentationFormat>Προβολή στην οθόνη (4:3)</PresentationFormat>
  <Paragraphs>262</Paragraphs>
  <Slides>41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41</vt:i4>
      </vt:variant>
    </vt:vector>
  </HeadingPairs>
  <TitlesOfParts>
    <vt:vector size="43" baseType="lpstr">
      <vt:lpstr>OC_template_updated</vt:lpstr>
      <vt:lpstr>1_OC_template_updated</vt:lpstr>
      <vt:lpstr>Εισαγωγή στην Ψυχολογία</vt:lpstr>
      <vt:lpstr>Ορισμός μάθησης </vt:lpstr>
      <vt:lpstr>Ανάλυση ορισμού</vt:lpstr>
      <vt:lpstr>Η μάθηση στον άνθρωπο και στα ζώα</vt:lpstr>
      <vt:lpstr>Πως μαθαίνουμε</vt:lpstr>
      <vt:lpstr>Oι εκπρόσωποι του συμπεριφορισμού</vt:lpstr>
      <vt:lpstr>Θεωρίες μάθησης</vt:lpstr>
      <vt:lpstr>Κλασσική Εξαρτημένη Μάθηση (Classical Conditioning)</vt:lpstr>
      <vt:lpstr>Ivan Pavlov</vt:lpstr>
      <vt:lpstr>Το πείραμα του Pavlov (1 από 6)</vt:lpstr>
      <vt:lpstr>Το πείραμα του Pavlov (2 από 6)</vt:lpstr>
      <vt:lpstr>Το πείραμα του Pavlov (3 από 6)</vt:lpstr>
      <vt:lpstr>Το πείραμα του Pavlov (4 από 6)</vt:lpstr>
      <vt:lpstr>Το πείραμα του Pavlov (5 από 6)</vt:lpstr>
      <vt:lpstr>Το πείραμα του Pavlov (6 από 6)</vt:lpstr>
      <vt:lpstr>Βασικές αρχές της κλασικής εξάρτησης</vt:lpstr>
      <vt:lpstr>Το γεύμα του Pavlov!!!</vt:lpstr>
      <vt:lpstr>John Watson</vt:lpstr>
      <vt:lpstr>Το πείραμα του Watson  με το μικρό Albert</vt:lpstr>
      <vt:lpstr>Το πείραμα με το μικρό Αlbert (1 από 2)</vt:lpstr>
      <vt:lpstr>Το πείραμα με το μικρό Αlbert (2 από 2)</vt:lpstr>
      <vt:lpstr>Εφαρμογές της κλασικής εξαρτημένης μάθησης</vt:lpstr>
      <vt:lpstr>Συντελεστική Μάθηση  (operant conditioning)</vt:lpstr>
      <vt:lpstr>Οι βασικοί εκπρόσωποι της συντελεστικής μάθησης</vt:lpstr>
      <vt:lpstr>Edward L. Thorndike</vt:lpstr>
      <vt:lpstr>Τα πειράματα του Thorndike (1 από 2)</vt:lpstr>
      <vt:lpstr>Τα πειράματα του Thorndike (2 από 2)</vt:lpstr>
      <vt:lpstr>Burrhus F. Skinner</vt:lpstr>
      <vt:lpstr>Το λειτουργικό κουτί του Skinner</vt:lpstr>
      <vt:lpstr>Το πείραμα του Skinner (1 από 2)</vt:lpstr>
      <vt:lpstr>Ο Skinner και η συσκευή του</vt:lpstr>
      <vt:lpstr>Το πείραμα του Skinner (2 από 2)</vt:lpstr>
      <vt:lpstr>Το πείραμα του Skinner με τα περιστέρια (1 από 2)</vt:lpstr>
      <vt:lpstr>Το πείραμα του Skinner με τα περιστέρια (2 από 2)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154</cp:revision>
  <dcterms:created xsi:type="dcterms:W3CDTF">2013-03-04T13:35:19Z</dcterms:created>
  <dcterms:modified xsi:type="dcterms:W3CDTF">2015-04-14T08:55:50Z</dcterms:modified>
</cp:coreProperties>
</file>