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99" r:id="rId4"/>
    <p:sldId id="433" r:id="rId5"/>
    <p:sldId id="300" r:id="rId6"/>
    <p:sldId id="301" r:id="rId7"/>
    <p:sldId id="302" r:id="rId8"/>
    <p:sldId id="303" r:id="rId9"/>
    <p:sldId id="304" r:id="rId10"/>
    <p:sldId id="434" r:id="rId11"/>
    <p:sldId id="305" r:id="rId12"/>
    <p:sldId id="435" r:id="rId13"/>
    <p:sldId id="306" r:id="rId14"/>
    <p:sldId id="307" r:id="rId15"/>
    <p:sldId id="436" r:id="rId16"/>
    <p:sldId id="308" r:id="rId17"/>
    <p:sldId id="257" r:id="rId18"/>
    <p:sldId id="262" r:id="rId19"/>
    <p:sldId id="264" r:id="rId20"/>
    <p:sldId id="437" r:id="rId21"/>
    <p:sldId id="438" r:id="rId22"/>
    <p:sldId id="266" r:id="rId23"/>
    <p:sldId id="267"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62AAB0A-728B-4B0D-B63C-C9732462C40B}" type="slidenum">
              <a:rPr lang="en-US" altLang="el-GR" sz="1200" b="0">
                <a:solidFill>
                  <a:prstClr val="black"/>
                </a:solidFill>
              </a:rPr>
              <a:pPr eaLnBrk="1" hangingPunct="1"/>
              <a:t>9</a:t>
            </a:fld>
            <a:endParaRPr lang="en-US" altLang="el-GR" sz="1200" b="0">
              <a:solidFill>
                <a:prstClr val="black"/>
              </a:solidFill>
            </a:endParaRPr>
          </a:p>
        </p:txBody>
      </p:sp>
      <p:sp>
        <p:nvSpPr>
          <p:cNvPr id="88066" name="Rectangle 2"/>
          <p:cNvSpPr>
            <a:spLocks noGrp="1" noRot="1" noChangeAspect="1" noChangeArrowheads="1" noTextEdit="1"/>
          </p:cNvSpPr>
          <p:nvPr>
            <p:ph type="sldImg"/>
          </p:nvPr>
        </p:nvSpPr>
        <p:spPr>
          <a:xfrm>
            <a:off x="993775" y="768350"/>
            <a:ext cx="5116513" cy="3836988"/>
          </a:xfrm>
          <a:ln/>
        </p:spPr>
      </p:sp>
      <p:sp>
        <p:nvSpPr>
          <p:cNvPr id="880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B62AAB0A-728B-4B0D-B63C-C9732462C40B}" type="slidenum">
              <a:rPr lang="en-US" altLang="el-GR" sz="1200" b="0">
                <a:solidFill>
                  <a:prstClr val="black"/>
                </a:solidFill>
              </a:rPr>
              <a:pPr eaLnBrk="1" hangingPunct="1"/>
              <a:t>10</a:t>
            </a:fld>
            <a:endParaRPr lang="en-US" altLang="el-GR" sz="1200" b="0">
              <a:solidFill>
                <a:prstClr val="black"/>
              </a:solidFill>
            </a:endParaRPr>
          </a:p>
        </p:txBody>
      </p:sp>
      <p:sp>
        <p:nvSpPr>
          <p:cNvPr id="88066" name="Rectangle 2"/>
          <p:cNvSpPr>
            <a:spLocks noGrp="1" noRot="1" noChangeAspect="1" noChangeArrowheads="1" noTextEdit="1"/>
          </p:cNvSpPr>
          <p:nvPr>
            <p:ph type="sldImg"/>
          </p:nvPr>
        </p:nvSpPr>
        <p:spPr>
          <a:xfrm>
            <a:off x="993775" y="768350"/>
            <a:ext cx="5116513" cy="3836988"/>
          </a:xfrm>
          <a:ln/>
        </p:spPr>
      </p:sp>
      <p:sp>
        <p:nvSpPr>
          <p:cNvPr id="8806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0971ED04-2EEB-457D-BD92-F27370AC1028}" type="slidenum">
              <a:rPr lang="en-US" altLang="el-GR" sz="1200" b="0">
                <a:solidFill>
                  <a:prstClr val="black"/>
                </a:solidFill>
              </a:rPr>
              <a:pPr eaLnBrk="1" hangingPunct="1"/>
              <a:t>11</a:t>
            </a:fld>
            <a:endParaRPr lang="en-US" altLang="el-GR" sz="1200" b="0">
              <a:solidFill>
                <a:prstClr val="black"/>
              </a:solidFill>
            </a:endParaRPr>
          </a:p>
        </p:txBody>
      </p:sp>
      <p:sp>
        <p:nvSpPr>
          <p:cNvPr id="90114" name="Rectangle 2"/>
          <p:cNvSpPr>
            <a:spLocks noGrp="1" noRot="1" noChangeAspect="1" noChangeArrowheads="1" noTextEdit="1"/>
          </p:cNvSpPr>
          <p:nvPr>
            <p:ph type="sldImg"/>
          </p:nvPr>
        </p:nvSpPr>
        <p:spPr>
          <a:xfrm>
            <a:off x="993775" y="768350"/>
            <a:ext cx="5116513" cy="3836988"/>
          </a:xfrm>
          <a:ln/>
        </p:spPr>
      </p:sp>
      <p:sp>
        <p:nvSpPr>
          <p:cNvPr id="9011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12AA058-6369-4991-850E-9B04BF77E945}" type="slidenum">
              <a:rPr lang="en-US" altLang="el-GR" sz="1200" b="0">
                <a:solidFill>
                  <a:prstClr val="black"/>
                </a:solidFill>
              </a:rPr>
              <a:pPr eaLnBrk="1" hangingPunct="1"/>
              <a:t>12</a:t>
            </a:fld>
            <a:endParaRPr lang="en-US" altLang="el-GR" sz="1200" b="0">
              <a:solidFill>
                <a:prstClr val="black"/>
              </a:solidFill>
            </a:endParaRPr>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12AA058-6369-4991-850E-9B04BF77E945}" type="slidenum">
              <a:rPr lang="en-US" altLang="el-GR" sz="1200" b="0">
                <a:solidFill>
                  <a:prstClr val="black"/>
                </a:solidFill>
              </a:rPr>
              <a:pPr eaLnBrk="1" hangingPunct="1"/>
              <a:t>13</a:t>
            </a:fld>
            <a:endParaRPr lang="en-US" altLang="el-GR" sz="1200" b="0">
              <a:solidFill>
                <a:prstClr val="black"/>
              </a:solidFill>
            </a:endParaRPr>
          </a:p>
        </p:txBody>
      </p:sp>
      <p:sp>
        <p:nvSpPr>
          <p:cNvPr id="92162" name="Rectangle 2"/>
          <p:cNvSpPr>
            <a:spLocks noGrp="1" noRot="1" noChangeAspect="1" noChangeArrowheads="1" noTextEdit="1"/>
          </p:cNvSpPr>
          <p:nvPr>
            <p:ph type="sldImg"/>
          </p:nvPr>
        </p:nvSpPr>
        <p:spPr>
          <a:xfrm>
            <a:off x="993775" y="768350"/>
            <a:ext cx="5116513" cy="3836988"/>
          </a:xfrm>
          <a:ln/>
        </p:spPr>
      </p:sp>
      <p:sp>
        <p:nvSpPr>
          <p:cNvPr id="9216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460388D-0E4B-49A6-AB7E-A3184A446BCA}" type="slidenum">
              <a:rPr lang="en-US" altLang="el-GR" sz="1200" b="0">
                <a:solidFill>
                  <a:prstClr val="black"/>
                </a:solidFill>
              </a:rPr>
              <a:pPr eaLnBrk="1" hangingPunct="1"/>
              <a:t>14</a:t>
            </a:fld>
            <a:endParaRPr lang="en-US" altLang="el-GR" sz="1200" b="0">
              <a:solidFill>
                <a:prstClr val="black"/>
              </a:solidFill>
            </a:endParaRPr>
          </a:p>
        </p:txBody>
      </p:sp>
      <p:sp>
        <p:nvSpPr>
          <p:cNvPr id="94210" name="Rectangle 2"/>
          <p:cNvSpPr>
            <a:spLocks noGrp="1" noRot="1" noChangeAspect="1" noChangeArrowheads="1" noTextEdit="1"/>
          </p:cNvSpPr>
          <p:nvPr>
            <p:ph type="sldImg"/>
          </p:nvPr>
        </p:nvSpPr>
        <p:spPr>
          <a:xfrm>
            <a:off x="993775" y="768350"/>
            <a:ext cx="5116513" cy="3836988"/>
          </a:xfrm>
          <a:ln/>
        </p:spPr>
      </p:sp>
      <p:sp>
        <p:nvSpPr>
          <p:cNvPr id="9421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1CEFE3A-E5D1-455A-A59A-A27D778C374A}" type="slidenum">
              <a:rPr lang="en-US" altLang="el-GR" sz="1200" b="0">
                <a:solidFill>
                  <a:prstClr val="black"/>
                </a:solidFill>
              </a:rPr>
              <a:pPr eaLnBrk="1" hangingPunct="1"/>
              <a:t>1</a:t>
            </a:fld>
            <a:endParaRPr lang="en-US" altLang="el-GR" sz="1200" b="0">
              <a:solidFill>
                <a:prstClr val="black"/>
              </a:solidFill>
            </a:endParaRPr>
          </a:p>
        </p:txBody>
      </p:sp>
      <p:sp>
        <p:nvSpPr>
          <p:cNvPr id="75778" name="Rectangle 2"/>
          <p:cNvSpPr>
            <a:spLocks noGrp="1" noRot="1" noChangeAspect="1" noChangeArrowheads="1" noTextEdit="1"/>
          </p:cNvSpPr>
          <p:nvPr>
            <p:ph type="sldImg"/>
          </p:nvPr>
        </p:nvSpPr>
        <p:spPr>
          <a:xfrm>
            <a:off x="993775" y="768350"/>
            <a:ext cx="5116513" cy="3836988"/>
          </a:xfrm>
          <a:ln/>
        </p:spPr>
      </p:sp>
      <p:sp>
        <p:nvSpPr>
          <p:cNvPr id="757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dirty="0"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1CEFE3A-E5D1-455A-A59A-A27D778C374A}" type="slidenum">
              <a:rPr lang="en-US" altLang="el-GR" sz="1200" b="0">
                <a:solidFill>
                  <a:prstClr val="black"/>
                </a:solidFill>
              </a:rPr>
              <a:pPr eaLnBrk="1" hangingPunct="1"/>
              <a:t>2</a:t>
            </a:fld>
            <a:endParaRPr lang="en-US" altLang="el-GR" sz="1200" b="0">
              <a:solidFill>
                <a:prstClr val="black"/>
              </a:solidFill>
            </a:endParaRPr>
          </a:p>
        </p:txBody>
      </p:sp>
      <p:sp>
        <p:nvSpPr>
          <p:cNvPr id="75778" name="Rectangle 2"/>
          <p:cNvSpPr>
            <a:spLocks noGrp="1" noRot="1" noChangeAspect="1" noChangeArrowheads="1" noTextEdit="1"/>
          </p:cNvSpPr>
          <p:nvPr>
            <p:ph type="sldImg"/>
          </p:nvPr>
        </p:nvSpPr>
        <p:spPr>
          <a:xfrm>
            <a:off x="993775" y="768350"/>
            <a:ext cx="5116513" cy="3836988"/>
          </a:xfrm>
          <a:ln/>
        </p:spPr>
      </p:sp>
      <p:sp>
        <p:nvSpPr>
          <p:cNvPr id="7577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34C0496E-B7B9-4145-8079-32FDD2A87D84}" type="slidenum">
              <a:rPr lang="en-US" altLang="el-GR" sz="1200" b="0">
                <a:solidFill>
                  <a:prstClr val="black"/>
                </a:solidFill>
              </a:rPr>
              <a:pPr eaLnBrk="1" hangingPunct="1"/>
              <a:t>3</a:t>
            </a:fld>
            <a:endParaRPr lang="en-US" altLang="el-GR" sz="1200" b="0">
              <a:solidFill>
                <a:prstClr val="black"/>
              </a:solidFill>
            </a:endParaRPr>
          </a:p>
        </p:txBody>
      </p:sp>
      <p:sp>
        <p:nvSpPr>
          <p:cNvPr id="77826" name="Rectangle 2"/>
          <p:cNvSpPr>
            <a:spLocks noGrp="1" noRot="1" noChangeAspect="1" noChangeArrowheads="1" noTextEdit="1"/>
          </p:cNvSpPr>
          <p:nvPr>
            <p:ph type="sldImg"/>
          </p:nvPr>
        </p:nvSpPr>
        <p:spPr>
          <a:xfrm>
            <a:off x="993775" y="768350"/>
            <a:ext cx="5116513" cy="3836988"/>
          </a:xfrm>
          <a:ln/>
        </p:spPr>
      </p:sp>
      <p:sp>
        <p:nvSpPr>
          <p:cNvPr id="77827"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C9218575-49DA-40B1-A76B-8BB82CABE384}" type="slidenum">
              <a:rPr lang="en-US" altLang="el-GR" sz="1200" b="0">
                <a:solidFill>
                  <a:prstClr val="black"/>
                </a:solidFill>
              </a:rPr>
              <a:pPr eaLnBrk="1" hangingPunct="1"/>
              <a:t>4</a:t>
            </a:fld>
            <a:endParaRPr lang="en-US" altLang="el-GR" sz="1200" b="0">
              <a:solidFill>
                <a:prstClr val="black"/>
              </a:solidFill>
            </a:endParaRPr>
          </a:p>
        </p:txBody>
      </p:sp>
      <p:sp>
        <p:nvSpPr>
          <p:cNvPr id="79874" name="Rectangle 2"/>
          <p:cNvSpPr>
            <a:spLocks noGrp="1" noRot="1" noChangeAspect="1" noChangeArrowheads="1" noTextEdit="1"/>
          </p:cNvSpPr>
          <p:nvPr>
            <p:ph type="sldImg"/>
          </p:nvPr>
        </p:nvSpPr>
        <p:spPr>
          <a:xfrm>
            <a:off x="993775" y="768350"/>
            <a:ext cx="5116513" cy="3836988"/>
          </a:xfrm>
          <a:ln/>
        </p:spPr>
      </p:sp>
      <p:sp>
        <p:nvSpPr>
          <p:cNvPr id="79875"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5D74C2CE-82E3-43AA-9265-3F9E420186ED}" type="slidenum">
              <a:rPr lang="en-US" altLang="el-GR" sz="1200" b="0">
                <a:solidFill>
                  <a:prstClr val="black"/>
                </a:solidFill>
              </a:rPr>
              <a:pPr eaLnBrk="1" hangingPunct="1"/>
              <a:t>5</a:t>
            </a:fld>
            <a:endParaRPr lang="en-US" altLang="el-GR" sz="1200" b="0">
              <a:solidFill>
                <a:prstClr val="black"/>
              </a:solidFill>
            </a:endParaRPr>
          </a:p>
        </p:txBody>
      </p:sp>
      <p:sp>
        <p:nvSpPr>
          <p:cNvPr id="81922" name="Rectangle 2"/>
          <p:cNvSpPr>
            <a:spLocks noGrp="1" noRot="1" noChangeAspect="1" noChangeArrowheads="1" noTextEdit="1"/>
          </p:cNvSpPr>
          <p:nvPr>
            <p:ph type="sldImg"/>
          </p:nvPr>
        </p:nvSpPr>
        <p:spPr>
          <a:xfrm>
            <a:off x="993775" y="768350"/>
            <a:ext cx="5116513" cy="3836988"/>
          </a:xfrm>
          <a:ln/>
        </p:spPr>
      </p:sp>
      <p:sp>
        <p:nvSpPr>
          <p:cNvPr id="81923"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81D076E9-C604-45F9-94C0-A49051C6015B}" type="slidenum">
              <a:rPr lang="en-US" altLang="el-GR" sz="1200" b="0">
                <a:solidFill>
                  <a:prstClr val="black"/>
                </a:solidFill>
              </a:rPr>
              <a:pPr eaLnBrk="1" hangingPunct="1"/>
              <a:t>6</a:t>
            </a:fld>
            <a:endParaRPr lang="en-US" altLang="el-GR" sz="1200" b="0">
              <a:solidFill>
                <a:prstClr val="black"/>
              </a:solidFill>
            </a:endParaRPr>
          </a:p>
        </p:txBody>
      </p:sp>
      <p:sp>
        <p:nvSpPr>
          <p:cNvPr id="83970" name="Rectangle 2"/>
          <p:cNvSpPr>
            <a:spLocks noGrp="1" noRot="1" noChangeAspect="1" noChangeArrowheads="1" noTextEdit="1"/>
          </p:cNvSpPr>
          <p:nvPr>
            <p:ph type="sldImg"/>
          </p:nvPr>
        </p:nvSpPr>
        <p:spPr>
          <a:xfrm>
            <a:off x="993775" y="768350"/>
            <a:ext cx="5116513" cy="3836988"/>
          </a:xfrm>
          <a:ln/>
        </p:spPr>
      </p:sp>
      <p:sp>
        <p:nvSpPr>
          <p:cNvPr id="83971"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D69C998-C034-4692-AFD8-8421436A7831}" type="slidenum">
              <a:rPr lang="en-US" altLang="el-GR" sz="1200" b="0">
                <a:solidFill>
                  <a:prstClr val="black"/>
                </a:solidFill>
              </a:rPr>
              <a:pPr eaLnBrk="1" hangingPunct="1"/>
              <a:t>7</a:t>
            </a:fld>
            <a:endParaRPr lang="en-US" altLang="el-GR" sz="1200" b="0">
              <a:solidFill>
                <a:prstClr val="black"/>
              </a:solidFill>
            </a:endParaRPr>
          </a:p>
        </p:txBody>
      </p:sp>
      <p:sp>
        <p:nvSpPr>
          <p:cNvPr id="86018" name="Rectangle 2"/>
          <p:cNvSpPr>
            <a:spLocks noGrp="1" noRot="1" noChangeAspect="1" noChangeArrowheads="1" noTextEdit="1"/>
          </p:cNvSpPr>
          <p:nvPr>
            <p:ph type="sldImg"/>
          </p:nvPr>
        </p:nvSpPr>
        <p:spPr>
          <a:xfrm>
            <a:off x="993775" y="768350"/>
            <a:ext cx="5116513" cy="3836988"/>
          </a:xfrm>
          <a:ln/>
        </p:spPr>
      </p:sp>
      <p:sp>
        <p:nvSpPr>
          <p:cNvPr id="860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34" charset="-128"/>
              </a:defRPr>
            </a:lvl1pPr>
            <a:lvl2pPr marL="770216" indent="-296237" eaLnBrk="0" hangingPunct="0">
              <a:defRPr sz="2500" b="1">
                <a:solidFill>
                  <a:schemeClr val="tx1"/>
                </a:solidFill>
                <a:latin typeface="Arial" pitchFamily="34" charset="0"/>
                <a:ea typeface="ＭＳ Ｐゴシック" pitchFamily="34" charset="-128"/>
              </a:defRPr>
            </a:lvl2pPr>
            <a:lvl3pPr marL="1184948" indent="-236990" eaLnBrk="0" hangingPunct="0">
              <a:defRPr sz="2500" b="1">
                <a:solidFill>
                  <a:schemeClr val="tx1"/>
                </a:solidFill>
                <a:latin typeface="Arial" pitchFamily="34" charset="0"/>
                <a:ea typeface="ＭＳ Ｐゴシック" pitchFamily="34" charset="-128"/>
              </a:defRPr>
            </a:lvl3pPr>
            <a:lvl4pPr marL="1658927" indent="-236990" eaLnBrk="0" hangingPunct="0">
              <a:defRPr sz="2500" b="1">
                <a:solidFill>
                  <a:schemeClr val="tx1"/>
                </a:solidFill>
                <a:latin typeface="Arial" pitchFamily="34" charset="0"/>
                <a:ea typeface="ＭＳ Ｐゴシック" pitchFamily="34" charset="-128"/>
              </a:defRPr>
            </a:lvl4pPr>
            <a:lvl5pPr marL="2132907" indent="-236990" eaLnBrk="0" hangingPunct="0">
              <a:defRPr sz="2500" b="1">
                <a:solidFill>
                  <a:schemeClr val="tx1"/>
                </a:solidFill>
                <a:latin typeface="Arial" pitchFamily="34" charset="0"/>
                <a:ea typeface="ＭＳ Ｐゴシック" pitchFamily="34" charset="-128"/>
              </a:defRPr>
            </a:lvl5pPr>
            <a:lvl6pPr marL="2606886"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80865"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484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8824" indent="-236990"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eaLnBrk="1" hangingPunct="1"/>
            <a:fld id="{2D69C998-C034-4692-AFD8-8421436A7831}" type="slidenum">
              <a:rPr lang="en-US" altLang="el-GR" sz="1200" b="0">
                <a:solidFill>
                  <a:prstClr val="black"/>
                </a:solidFill>
              </a:rPr>
              <a:pPr eaLnBrk="1" hangingPunct="1"/>
              <a:t>8</a:t>
            </a:fld>
            <a:endParaRPr lang="en-US" altLang="el-GR" sz="1200" b="0">
              <a:solidFill>
                <a:prstClr val="black"/>
              </a:solidFill>
            </a:endParaRPr>
          </a:p>
        </p:txBody>
      </p:sp>
      <p:sp>
        <p:nvSpPr>
          <p:cNvPr id="86018" name="Rectangle 2"/>
          <p:cNvSpPr>
            <a:spLocks noGrp="1" noRot="1" noChangeAspect="1" noChangeArrowheads="1" noTextEdit="1"/>
          </p:cNvSpPr>
          <p:nvPr>
            <p:ph type="sldImg"/>
          </p:nvPr>
        </p:nvSpPr>
        <p:spPr>
          <a:xfrm>
            <a:off x="993775" y="768350"/>
            <a:ext cx="5116513" cy="3836988"/>
          </a:xfrm>
          <a:ln/>
        </p:spPr>
      </p:sp>
      <p:sp>
        <p:nvSpPr>
          <p:cNvPr id="86019" name="Rectangle 3"/>
          <p:cNvSpPr>
            <a:spLocks noGrp="1" noChangeArrowheads="1"/>
          </p:cNvSpPr>
          <p:nvPr>
            <p:ph type="body" idx="1"/>
          </p:nvPr>
        </p:nvSpPr>
        <p:spPr>
          <a:xfrm>
            <a:off x="947320" y="4861155"/>
            <a:ext cx="5209425" cy="46058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Κοινωνική Εργασία με Εξαρτημένα Άτομα</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lnSpcReduction="10000"/>
          </a:bodyPr>
          <a:lstStyle/>
          <a:p>
            <a:pPr>
              <a:spcBef>
                <a:spcPts val="0"/>
              </a:spcBef>
              <a:spcAft>
                <a:spcPts val="1200"/>
              </a:spcAft>
            </a:pPr>
            <a:r>
              <a:rPr lang="el-GR" sz="2600" b="1" dirty="0" smtClean="0"/>
              <a:t>Ενότητα 3</a:t>
            </a:r>
            <a:r>
              <a:rPr lang="el-GR" sz="2600" dirty="0" smtClean="0"/>
              <a:t>:</a:t>
            </a:r>
            <a:r>
              <a:rPr lang="en-US" sz="2600" dirty="0" smtClean="0"/>
              <a:t> </a:t>
            </a:r>
            <a:r>
              <a:rPr lang="el-GR" sz="2600" dirty="0"/>
              <a:t>Αιτιολογικές προσεγγίσεις και επιστημονικές προκαταλήψεις (γ’ μέρος)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79D5BD6-DA80-47EC-9F4E-68F6060C332F}" type="slidenum">
              <a:rPr lang="en-US" altLang="el-GR" sz="1400" b="0">
                <a:solidFill>
                  <a:srgbClr val="000000"/>
                </a:solidFill>
              </a:rPr>
              <a:pPr eaLnBrk="1" hangingPunct="1"/>
              <a:t>9</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εξαρτημένοι χρήστες παρανόμων ψυχοτρόπων ουσιών αποτελούν μια από τις κοινωνικές ομάδες που βιώνουν τις συνέπειες του κοινωνικού στιγματισμού και του αποκλεισμού (Τσαούσης, 1980).</a:t>
            </a:r>
          </a:p>
          <a:p>
            <a:r>
              <a:rPr lang="el-GR" dirty="0" smtClean="0"/>
              <a:t>Οποιοσδήποτε διαφοροποιείται κοινωνικά θεωρείται ότι παραβιάζει τα κυρίαρχα «ιδεατά» κοινωνικά πρότυπα περί ταυτότητας, η οποία προσδιορίζεται από «εσωτερικά» ή «εξωτερικά» χαρακτηριστικά, και ότι δεν καλύπτει τις προσδοκίες της πλειονότητας ως προς τα γνωρίσματα που θα έπρεπε να έχει.</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4/9</a:t>
            </a:r>
            <a:endParaRPr lang="el-GR" dirty="0"/>
          </a:p>
        </p:txBody>
      </p:sp>
    </p:spTree>
    <p:extLst>
      <p:ext uri="{BB962C8B-B14F-4D97-AF65-F5344CB8AC3E}">
        <p14:creationId xmlns:p14="http://schemas.microsoft.com/office/powerpoint/2010/main" val="4162188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79D5BD6-DA80-47EC-9F4E-68F6060C332F}" type="slidenum">
              <a:rPr lang="en-US" altLang="el-GR" sz="1400" b="0">
                <a:solidFill>
                  <a:srgbClr val="000000"/>
                </a:solidFill>
              </a:rPr>
              <a:pPr eaLnBrk="1" hangingPunct="1"/>
              <a:t>10</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διαδικασία του στιγματισμού είναι ιδιαίτερα ισχυρή απέναντι σε εκείνους που «δεν συμμορφώνονται» με τις βασικές επιταγές της κυρίαρχης ομάδας, κυρίως σε θέματα «ηθικής».</a:t>
            </a:r>
          </a:p>
          <a:p>
            <a:r>
              <a:rPr lang="el-GR" dirty="0" smtClean="0"/>
              <a:t>Ως εκ τούτου, όσοι αποκλίνουν έστω και λίγο από αυτήν, εξυπηρετούν μια «χρήσιμη» λειτουργία, αποτελώντας τη δικλίδα για εκτόνωση των εντάσεων και τη βάση για </a:t>
            </a:r>
            <a:r>
              <a:rPr lang="el-GR" dirty="0" err="1" smtClean="0"/>
              <a:t>ψευδοενότητα</a:t>
            </a:r>
            <a:r>
              <a:rPr lang="el-GR" dirty="0" smtClean="0"/>
              <a:t> και </a:t>
            </a:r>
            <a:r>
              <a:rPr lang="el-GR" dirty="0" err="1" smtClean="0"/>
              <a:t>ψευδοαλληλεγγύη</a:t>
            </a:r>
            <a:r>
              <a:rPr lang="el-GR" dirty="0" smtClean="0"/>
              <a:t>.</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5/9</a:t>
            </a:r>
            <a:endParaRPr lang="el-GR" dirty="0"/>
          </a:p>
        </p:txBody>
      </p:sp>
    </p:spTree>
    <p:extLst>
      <p:ext uri="{BB962C8B-B14F-4D97-AF65-F5344CB8AC3E}">
        <p14:creationId xmlns:p14="http://schemas.microsoft.com/office/powerpoint/2010/main" val="327633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75ED3654-2E8A-4FCE-A03F-4378E726F3AC}" type="slidenum">
              <a:rPr lang="en-US" altLang="el-GR" sz="1400" b="0">
                <a:solidFill>
                  <a:srgbClr val="000000"/>
                </a:solidFill>
              </a:rPr>
              <a:pPr eaLnBrk="1" hangingPunct="1"/>
              <a:t>11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Τα μέλη που επιλέγονται αποβάλλονται ή πρέπει να μετακινηθούν προς τη περιφέρεια ή να «θεραπευτούν» σε ένα «ιδιαίτερο» χώρο, προκειμένου να «προστατευτεί» η ομάδα από τους κινδύνους ή τη «μόλυνση».</a:t>
            </a:r>
          </a:p>
          <a:p>
            <a:r>
              <a:rPr lang="el-GR" dirty="0" smtClean="0"/>
              <a:t>Σύμφωνα με αυτή την άποψη και η ίδια θεραπεία δεν μπορεί παρά να στιγματίσει τους ανθρώπους που κάνουν κατάχρηση ουσιών και να τους οδηγήσει σε απομόνωση.</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6/9</a:t>
            </a:r>
            <a:endParaRPr lang="el-GR" dirty="0"/>
          </a:p>
        </p:txBody>
      </p:sp>
    </p:spTree>
    <p:extLst>
      <p:ext uri="{BB962C8B-B14F-4D97-AF65-F5344CB8AC3E}">
        <p14:creationId xmlns:p14="http://schemas.microsoft.com/office/powerpoint/2010/main" val="257763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90E5154-95DA-42BA-81A9-766BACDC9BC2}" type="slidenum">
              <a:rPr lang="en-US" altLang="el-GR" sz="1400" b="0">
                <a:solidFill>
                  <a:srgbClr val="000000"/>
                </a:solidFill>
              </a:rPr>
              <a:pPr eaLnBrk="1" hangingPunct="1"/>
              <a:t>12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Ένα  άλλο σημαντικό ζήτημα αφορά στη διαθεσιμότητα της κάθε ουσίας και τη δημιουργία κουλτούρας που «ευνοεί» τη χρήση. Όταν μια ουσία είναι εύκολα διαθέσιμη, συνήθως αυξάνεται η διάδοσή της. </a:t>
            </a:r>
          </a:p>
          <a:p>
            <a:r>
              <a:rPr lang="el-GR" dirty="0" smtClean="0"/>
              <a:t>Ορισμένοι αναφέρουν το παράδειγμα του καπνού και του αλκοόλ, των οποίων η χρήση αυξάνεται συνεχώς.</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7/9</a:t>
            </a:r>
            <a:endParaRPr lang="el-GR" dirty="0"/>
          </a:p>
        </p:txBody>
      </p:sp>
    </p:spTree>
    <p:extLst>
      <p:ext uri="{BB962C8B-B14F-4D97-AF65-F5344CB8AC3E}">
        <p14:creationId xmlns:p14="http://schemas.microsoft.com/office/powerpoint/2010/main" val="138511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90E5154-95DA-42BA-81A9-766BACDC9BC2}" type="slidenum">
              <a:rPr lang="en-US" altLang="el-GR" sz="1400" b="0">
                <a:solidFill>
                  <a:srgbClr val="000000"/>
                </a:solidFill>
              </a:rPr>
              <a:pPr eaLnBrk="1" hangingPunct="1"/>
              <a:t>13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Το Ευρωπαϊκό Κέντρο Παρακολούθησης Ναρκωτικών και Τοξικομανίας-EMCDDA (2010) επισημαίνει ότι η οικονομική κρίση δείχνει να επηρεάζει τη κατάχρηση ουσιών μέσω της ανεργίας, η οποία οδηγεί περισσότερους νέους στη διακίνηση ναρκωτικών και σε αύξηση της διαθεσιμότητας και της χρήσης κάνναβης στον νεανικό πληθυσμό.</a:t>
            </a:r>
          </a:p>
          <a:p>
            <a:r>
              <a:rPr lang="el-GR" dirty="0" smtClean="0"/>
              <a:t>Επιπλέον, αναφέρει ότι κάποιοι νέοι ενήλικοι στρέφονται τη περίοδο της οικονομικής κρίσης στα ναρκωτικά, για να αντιμετωπίσουν το άγχος και τα οικονομικά προβλήματα, ενώ η μείωση του εισοδήματος μπορεί να οδηγήσει στη μείωση της χρήσης στο πλαίσιο της διασκέδασης.</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8/9</a:t>
            </a:r>
            <a:endParaRPr lang="el-GR" dirty="0"/>
          </a:p>
        </p:txBody>
      </p:sp>
    </p:spTree>
    <p:extLst>
      <p:ext uri="{BB962C8B-B14F-4D97-AF65-F5344CB8AC3E}">
        <p14:creationId xmlns:p14="http://schemas.microsoft.com/office/powerpoint/2010/main" val="1056199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E7012EAB-72FA-417A-AFF2-3A14395199F2}" type="slidenum">
              <a:rPr lang="en-US" altLang="el-GR" sz="1400" b="0">
                <a:solidFill>
                  <a:srgbClr val="000000"/>
                </a:solidFill>
              </a:rPr>
              <a:pPr eaLnBrk="1" hangingPunct="1"/>
              <a:t>14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υψηλές τιμές των παράνομων ψυχοτρόπων ουσιών οδηγούν τους χρήστες, λόγω οικονομικής ανάγκης, σε μια σειρά από εγκληματικές πράξεις (κλοπές, ληστείες κ.ά.), προκειμένου να εξασφαλίσουν χρήματα για τη δόση τους.</a:t>
            </a:r>
          </a:p>
          <a:p>
            <a:r>
              <a:rPr lang="el-GR" dirty="0" smtClean="0"/>
              <a:t>Με αυτό τον τρόπο περιθωριοποιούνται ακόμη περισσότερο, στιγματίζονται και η έννοια «τοξικομανής» ταυτίζεται με την έννοια «εγκληματίας».</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9/9</a:t>
            </a:r>
            <a:endParaRPr lang="el-GR" dirty="0"/>
          </a:p>
        </p:txBody>
      </p:sp>
    </p:spTree>
    <p:extLst>
      <p:ext uri="{BB962C8B-B14F-4D97-AF65-F5344CB8AC3E}">
        <p14:creationId xmlns:p14="http://schemas.microsoft.com/office/powerpoint/2010/main" val="2061318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Δέσποινα </a:t>
            </a:r>
            <a:r>
              <a:rPr lang="el-GR" sz="2000" dirty="0" err="1"/>
              <a:t>Κομπότη</a:t>
            </a:r>
            <a:r>
              <a:rPr lang="el-GR" sz="2000" dirty="0"/>
              <a:t> </a:t>
            </a:r>
            <a:r>
              <a:rPr lang="el-GR" sz="2000" dirty="0" smtClean="0"/>
              <a:t>2014. </a:t>
            </a:r>
            <a:r>
              <a:rPr lang="el-GR" sz="2000" dirty="0"/>
              <a:t>Δέσποινα </a:t>
            </a:r>
            <a:r>
              <a:rPr lang="el-GR" sz="2000" dirty="0" err="1"/>
              <a:t>Κομπότη</a:t>
            </a:r>
            <a:r>
              <a:rPr lang="el-GR" sz="2000" dirty="0"/>
              <a:t>. «Κοινωνική Εργασία με Εξαρτημένα Άτομα. </a:t>
            </a:r>
            <a:r>
              <a:rPr lang="el-GR" sz="2000" dirty="0" smtClean="0"/>
              <a:t>Ενότητα 3</a:t>
            </a:r>
            <a:r>
              <a:rPr lang="en-US" sz="2000" dirty="0" smtClean="0"/>
              <a:t>:</a:t>
            </a:r>
            <a:r>
              <a:rPr lang="el-GR" sz="2000" dirty="0"/>
              <a:t> Αιτιολογικές προσεγγίσεις και επιστημονικές προκαταλήψεις (γ’ μέρος)».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51557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E268791-F848-4557-82E5-766061C5A160}" type="slidenum">
              <a:rPr lang="en-US" altLang="el-GR" sz="1400" b="0">
                <a:solidFill>
                  <a:srgbClr val="000000"/>
                </a:solidFill>
              </a:rPr>
              <a:pPr eaLnBrk="1" hangingPunct="1"/>
              <a:t>1</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Η εφηβεία είναι μια κρίσιμη περίοδος στη ζωή του ανθρώπου και χαρακτηρίζεται από την ανάγκη να βρίσκεται κάποιος σε μια ομάδα, η οποία έχει τις ίδιες αξίες και τους ίδιους στόχους με αυτόν.</a:t>
            </a:r>
          </a:p>
          <a:p>
            <a:r>
              <a:rPr lang="el-GR" dirty="0" smtClean="0"/>
              <a:t>Μελέτες προοπτικής έχουν δείξει ότι η χρήση ουσιών από τους </a:t>
            </a:r>
            <a:r>
              <a:rPr lang="el-GR" dirty="0" err="1" smtClean="0"/>
              <a:t>ομοτίμους</a:t>
            </a:r>
            <a:r>
              <a:rPr lang="el-GR" dirty="0" smtClean="0"/>
              <a:t> αποτελεί παράγοντα επικινδυνότητας, ο οποίος μπορεί να οδηγήσει σε προβληματική χρήση.</a:t>
            </a:r>
          </a:p>
          <a:p>
            <a:r>
              <a:rPr lang="el-GR" dirty="0" smtClean="0"/>
              <a:t>Η ανάγκη του «</a:t>
            </a:r>
            <a:r>
              <a:rPr lang="el-GR" dirty="0" err="1" smtClean="0"/>
              <a:t>ανήκειν</a:t>
            </a:r>
            <a:r>
              <a:rPr lang="el-GR" dirty="0" smtClean="0"/>
              <a:t>» και η πίεση για ομοιογένεια μπορεί να οδηγήσουν, κάτω από ορισμένες συνθήκες, στην κατάχρηση ψυχοτρόπων ουσιών, όταν ο έφηβος υιοθετεί μια τέτοια συμπεριφορά προκειμένου να γίνει αποδεκτός από τα υπόλοιπα μέλη της ομάδας.</a:t>
            </a:r>
          </a:p>
        </p:txBody>
      </p:sp>
      <p:sp>
        <p:nvSpPr>
          <p:cNvPr id="3" name="Τίτλος 2"/>
          <p:cNvSpPr>
            <a:spLocks noGrp="1"/>
          </p:cNvSpPr>
          <p:nvPr>
            <p:ph type="title"/>
          </p:nvPr>
        </p:nvSpPr>
        <p:spPr/>
        <p:txBody>
          <a:bodyPr/>
          <a:lstStyle/>
          <a:p>
            <a:r>
              <a:rPr lang="el-GR" dirty="0" smtClean="0"/>
              <a:t>Επίδραση των </a:t>
            </a:r>
            <a:r>
              <a:rPr lang="el-GR" dirty="0" err="1" smtClean="0"/>
              <a:t>ομοτίμων</a:t>
            </a:r>
            <a:r>
              <a:rPr lang="el-GR" dirty="0" smtClean="0"/>
              <a:t> και ο ρόλος του σχολειού </a:t>
            </a:r>
            <a:r>
              <a:rPr lang="el-GR" sz="2800" b="0" dirty="0" smtClean="0"/>
              <a:t>1/5</a:t>
            </a:r>
            <a:endParaRPr lang="el-GR" sz="2800" b="0" dirty="0"/>
          </a:p>
        </p:txBody>
      </p:sp>
    </p:spTree>
    <p:extLst>
      <p:ext uri="{BB962C8B-B14F-4D97-AF65-F5344CB8AC3E}">
        <p14:creationId xmlns:p14="http://schemas.microsoft.com/office/powerpoint/2010/main" val="294396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241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Πουλόπουλος Χαράλαμπος. Κοινωνική Εργασία και Εξαρτήσεις: </a:t>
            </a:r>
            <a:r>
              <a:rPr lang="el-GR" sz="2000" dirty="0"/>
              <a:t>Ο</a:t>
            </a:r>
            <a:r>
              <a:rPr lang="el-GR" sz="2000" dirty="0" smtClean="0"/>
              <a:t>ι κοινότητες της αλλαγής. Μοτίβο εκδοτική </a:t>
            </a:r>
            <a:r>
              <a:rPr lang="el-GR" sz="2000" dirty="0"/>
              <a:t>Α</a:t>
            </a:r>
            <a:r>
              <a:rPr lang="el-GR" sz="2000" dirty="0" smtClean="0"/>
              <a:t>.Ε. Αθήνα 2011</a:t>
            </a:r>
            <a:endParaRPr lang="en-US" sz="2000" dirty="0" smtClean="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2E268791-F848-4557-82E5-766061C5A160}" type="slidenum">
              <a:rPr lang="en-US" altLang="el-GR" sz="1400" b="0">
                <a:solidFill>
                  <a:srgbClr val="000000"/>
                </a:solidFill>
              </a:rPr>
              <a:pPr eaLnBrk="1" hangingPunct="1"/>
              <a:t>2</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Αν και υπάρχουν άλλοι παράγοντες που μπορούν να οδηγήσουν στη χρήση ή την κατάχρηση, η πίεση των </a:t>
            </a:r>
            <a:r>
              <a:rPr lang="el-GR" dirty="0" err="1" smtClean="0"/>
              <a:t>ομοτίμων</a:t>
            </a:r>
            <a:r>
              <a:rPr lang="el-GR" dirty="0" smtClean="0"/>
              <a:t> θεωρείται σημαντική, γιατί αυτοί διαμορφώνουν τη στάση απέναντι στις ουσίες, διευκολύνουν τη πρόσβαση σε αυτές και ορισμένες φορές ενισχύουν τη συμπεριφορά χρήσης ή και κατάχρησης (</a:t>
            </a:r>
            <a:r>
              <a:rPr lang="el-GR" dirty="0" err="1" smtClean="0"/>
              <a:t>Oetting</a:t>
            </a:r>
            <a:r>
              <a:rPr lang="el-GR" dirty="0" smtClean="0"/>
              <a:t> &amp; </a:t>
            </a:r>
            <a:r>
              <a:rPr lang="el-GR" dirty="0" err="1" smtClean="0"/>
              <a:t>Beauvais</a:t>
            </a:r>
            <a:r>
              <a:rPr lang="el-GR" dirty="0" smtClean="0"/>
              <a:t>, 1986).</a:t>
            </a:r>
          </a:p>
        </p:txBody>
      </p:sp>
      <p:sp>
        <p:nvSpPr>
          <p:cNvPr id="3" name="Τίτλος 2"/>
          <p:cNvSpPr>
            <a:spLocks noGrp="1"/>
          </p:cNvSpPr>
          <p:nvPr>
            <p:ph type="title"/>
          </p:nvPr>
        </p:nvSpPr>
        <p:spPr/>
        <p:txBody>
          <a:bodyPr/>
          <a:lstStyle/>
          <a:p>
            <a:r>
              <a:rPr lang="el-GR" dirty="0"/>
              <a:t>Επίδραση των </a:t>
            </a:r>
            <a:r>
              <a:rPr lang="el-GR" dirty="0" err="1"/>
              <a:t>ομοτίμων</a:t>
            </a:r>
            <a:r>
              <a:rPr lang="el-GR" dirty="0"/>
              <a:t> και ο ρόλος του σχολειού </a:t>
            </a:r>
            <a:r>
              <a:rPr lang="el-GR" sz="2800" b="0" dirty="0" smtClean="0"/>
              <a:t>2/5</a:t>
            </a:r>
            <a:endParaRPr lang="el-GR" dirty="0"/>
          </a:p>
        </p:txBody>
      </p:sp>
    </p:spTree>
    <p:extLst>
      <p:ext uri="{BB962C8B-B14F-4D97-AF65-F5344CB8AC3E}">
        <p14:creationId xmlns:p14="http://schemas.microsoft.com/office/powerpoint/2010/main" val="2518134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972C4809-B2F5-4870-9A20-446CAC31E474}" type="slidenum">
              <a:rPr lang="en-US" altLang="el-GR" sz="1400" b="0">
                <a:solidFill>
                  <a:srgbClr val="000000"/>
                </a:solidFill>
              </a:rPr>
              <a:pPr eaLnBrk="1" hangingPunct="1"/>
              <a:t>3</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ομότιμοι μπορεί επίσης να αποτελέσουν το πρότυπο που τείνει να μιμηθεί ο έφηβος.</a:t>
            </a:r>
          </a:p>
          <a:p>
            <a:r>
              <a:rPr lang="el-GR" dirty="0" smtClean="0"/>
              <a:t>Σε μια μελέτη που έγινε βρέθηκε ότι η σοβαρότερη χρήση μαριχουάνας συνδεόταν με τον παραδειγματισμό/υιοθέτηση ενός μοντέλου συμπεριφοράς (</a:t>
            </a:r>
            <a:r>
              <a:rPr lang="el-GR" dirty="0" err="1" smtClean="0"/>
              <a:t>Brook</a:t>
            </a:r>
            <a:r>
              <a:rPr lang="el-GR" dirty="0" smtClean="0"/>
              <a:t> </a:t>
            </a:r>
            <a:r>
              <a:rPr lang="el-GR" dirty="0" err="1" smtClean="0"/>
              <a:t>et</a:t>
            </a:r>
            <a:r>
              <a:rPr lang="el-GR" dirty="0" smtClean="0"/>
              <a:t> </a:t>
            </a:r>
            <a:r>
              <a:rPr lang="el-GR" dirty="0" err="1" smtClean="0"/>
              <a:t>al</a:t>
            </a:r>
            <a:r>
              <a:rPr lang="el-GR" dirty="0" smtClean="0"/>
              <a:t>., 1992).</a:t>
            </a:r>
          </a:p>
          <a:p>
            <a:r>
              <a:rPr lang="el-GR" dirty="0" smtClean="0"/>
              <a:t>Η χρήση και η κατάχρηση ουσιών έχει βρεθεί ότι συνδέεται με μια αρνητική συμπεριφορά η οποία εκφράζεται και στο σχολικό περιβάλλον.</a:t>
            </a:r>
          </a:p>
          <a:p>
            <a:r>
              <a:rPr lang="el-GR" dirty="0" smtClean="0"/>
              <a:t>Παράλληλα, η χρήση ψυχοτρόπων ουσιών που εμφανίζεται στη περίοδο της εφηβείας συνδέεται και με άλλου τύπου αρνητικές συμπεριφορές, όπως η διακοπή από το σχολείο και η παραβατικότητα.</a:t>
            </a:r>
          </a:p>
        </p:txBody>
      </p:sp>
      <p:sp>
        <p:nvSpPr>
          <p:cNvPr id="3" name="Τίτλος 2"/>
          <p:cNvSpPr>
            <a:spLocks noGrp="1"/>
          </p:cNvSpPr>
          <p:nvPr>
            <p:ph type="title"/>
          </p:nvPr>
        </p:nvSpPr>
        <p:spPr/>
        <p:txBody>
          <a:bodyPr/>
          <a:lstStyle/>
          <a:p>
            <a:r>
              <a:rPr lang="el-GR" dirty="0"/>
              <a:t>Επίδραση των </a:t>
            </a:r>
            <a:r>
              <a:rPr lang="el-GR" dirty="0" err="1"/>
              <a:t>ομοτίμων</a:t>
            </a:r>
            <a:r>
              <a:rPr lang="el-GR" dirty="0"/>
              <a:t> και ο ρόλος του σχολειού </a:t>
            </a:r>
            <a:r>
              <a:rPr lang="el-GR" sz="2800" b="0" dirty="0" smtClean="0"/>
              <a:t>3/5</a:t>
            </a:r>
            <a:endParaRPr lang="el-GR" dirty="0"/>
          </a:p>
        </p:txBody>
      </p:sp>
    </p:spTree>
    <p:extLst>
      <p:ext uri="{BB962C8B-B14F-4D97-AF65-F5344CB8AC3E}">
        <p14:creationId xmlns:p14="http://schemas.microsoft.com/office/powerpoint/2010/main" val="3046521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D9A6BBBE-2E39-497C-B10D-4D48E036251E}" type="slidenum">
              <a:rPr lang="en-US" altLang="el-GR" sz="1400" b="0">
                <a:solidFill>
                  <a:srgbClr val="000000"/>
                </a:solidFill>
              </a:rPr>
              <a:pPr eaLnBrk="1" hangingPunct="1"/>
              <a:t>4</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έφηβοι οι οποίοι κάνουν σοβαρή χρήση ουσιών βαθμιαία αποκόπτονται από το σχολικό περιβάλλον και εμφανίζουν προβληματική συμπεριφορά η οποία εκφράζεται με συχνές απουσίες, κακή επίδοση στα μαθήματα και υψηλά ποσοστά αποβολών (</a:t>
            </a:r>
            <a:r>
              <a:rPr lang="el-GR" dirty="0" err="1" smtClean="0"/>
              <a:t>Crundall</a:t>
            </a:r>
            <a:r>
              <a:rPr lang="el-GR" dirty="0" smtClean="0"/>
              <a:t>, 1993· </a:t>
            </a:r>
            <a:r>
              <a:rPr lang="el-GR" dirty="0" err="1" smtClean="0"/>
              <a:t>Swadi</a:t>
            </a:r>
            <a:r>
              <a:rPr lang="el-GR" dirty="0" smtClean="0"/>
              <a:t>, 1992).</a:t>
            </a:r>
          </a:p>
          <a:p>
            <a:r>
              <a:rPr lang="el-GR" dirty="0" smtClean="0"/>
              <a:t>Η αιτιολογική σχέση μεταξύ του σχολικού περιβάλλοντος και της κατάχρησης ουσιών δεν έχει διευκρινιστεί επαρκώς. </a:t>
            </a:r>
          </a:p>
          <a:p>
            <a:r>
              <a:rPr lang="el-GR" dirty="0" smtClean="0"/>
              <a:t>Δεν είναι γνωστό αν η χρήση οδηγεί σε προβληματική συμπεριφορά στο σχολείο ή αν η αδυναμία ένταξης ενός εφήβου στο σχολείο ή αν η αδυναμία ένταξης ενός εφήβου στο σχολείο μπορεί να οδηγήσει στη χρήση.</a:t>
            </a:r>
          </a:p>
        </p:txBody>
      </p:sp>
      <p:sp>
        <p:nvSpPr>
          <p:cNvPr id="3" name="Τίτλος 2"/>
          <p:cNvSpPr>
            <a:spLocks noGrp="1"/>
          </p:cNvSpPr>
          <p:nvPr>
            <p:ph type="title"/>
          </p:nvPr>
        </p:nvSpPr>
        <p:spPr/>
        <p:txBody>
          <a:bodyPr/>
          <a:lstStyle/>
          <a:p>
            <a:r>
              <a:rPr lang="el-GR" dirty="0"/>
              <a:t>Επίδραση των </a:t>
            </a:r>
            <a:r>
              <a:rPr lang="el-GR" dirty="0" err="1"/>
              <a:t>ομοτίμων</a:t>
            </a:r>
            <a:r>
              <a:rPr lang="el-GR" dirty="0"/>
              <a:t> και ο ρόλος του σχολειού </a:t>
            </a:r>
            <a:r>
              <a:rPr lang="el-GR" sz="2800" b="0" dirty="0" smtClean="0"/>
              <a:t>4/5</a:t>
            </a:r>
            <a:endParaRPr lang="el-GR" dirty="0"/>
          </a:p>
        </p:txBody>
      </p:sp>
    </p:spTree>
    <p:extLst>
      <p:ext uri="{BB962C8B-B14F-4D97-AF65-F5344CB8AC3E}">
        <p14:creationId xmlns:p14="http://schemas.microsoft.com/office/powerpoint/2010/main" val="179844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1F831494-AE37-4149-8108-8424A6D2062A}" type="slidenum">
              <a:rPr lang="en-US" altLang="el-GR" sz="1400" b="0">
                <a:solidFill>
                  <a:srgbClr val="000000"/>
                </a:solidFill>
              </a:rPr>
              <a:pPr eaLnBrk="1" hangingPunct="1"/>
              <a:t>5</a:t>
            </a:fld>
            <a:endParaRPr lang="en-US" altLang="el-GR" sz="1400" b="0">
              <a:solidFill>
                <a:srgbClr val="000000"/>
              </a:solidFill>
            </a:endParaRPr>
          </a:p>
        </p:txBody>
      </p:sp>
      <p:sp>
        <p:nvSpPr>
          <p:cNvPr id="2" name="Θέση περιεχομένου 1"/>
          <p:cNvSpPr>
            <a:spLocks noGrp="1"/>
          </p:cNvSpPr>
          <p:nvPr>
            <p:ph idx="1"/>
          </p:nvPr>
        </p:nvSpPr>
        <p:spPr>
          <a:xfrm>
            <a:off x="323528" y="1268412"/>
            <a:ext cx="8352928" cy="5328940"/>
          </a:xfrm>
        </p:spPr>
        <p:txBody>
          <a:bodyPr/>
          <a:lstStyle/>
          <a:p>
            <a:r>
              <a:rPr lang="el-GR" dirty="0" smtClean="0"/>
              <a:t>Σε μια μελέτη βρέθηκε ότι η κακή σχολική επίδοση και η απόρριψη από τους μη παρεκκλίνοντες </a:t>
            </a:r>
            <a:r>
              <a:rPr lang="el-GR" dirty="0" err="1" smtClean="0"/>
              <a:t>ομοτίμους</a:t>
            </a:r>
            <a:r>
              <a:rPr lang="el-GR" dirty="0" smtClean="0"/>
              <a:t> στο σχολείο κατά το παρελθόν σχετίζονταν με την ένταξη αυτών των ατόμων σε ομάδες εφήβων με παρεκκλίνουσα συμπεριφορά (</a:t>
            </a:r>
            <a:r>
              <a:rPr lang="el-GR" dirty="0" err="1" smtClean="0"/>
              <a:t>Dishion</a:t>
            </a:r>
            <a:r>
              <a:rPr lang="el-GR" dirty="0" smtClean="0"/>
              <a:t> </a:t>
            </a:r>
            <a:r>
              <a:rPr lang="el-GR" dirty="0" err="1" smtClean="0"/>
              <a:t>et</a:t>
            </a:r>
            <a:r>
              <a:rPr lang="el-GR" dirty="0" smtClean="0"/>
              <a:t> </a:t>
            </a:r>
            <a:r>
              <a:rPr lang="el-GR" dirty="0" err="1" smtClean="0"/>
              <a:t>al</a:t>
            </a:r>
            <a:r>
              <a:rPr lang="el-GR" dirty="0" smtClean="0"/>
              <a:t>., 1991). </a:t>
            </a:r>
          </a:p>
          <a:p>
            <a:r>
              <a:rPr lang="el-GR" dirty="0" smtClean="0"/>
              <a:t>Αυτές οι συναναστροφές οδηγούν σε έλλειψη ενδιαφέροντος απέναντι στο σχολείο, σε συχνές απουσίες, σε ακόμη πιο κακές επιδόσεις και συνδέονται με την κατάχρηση ουσιών.</a:t>
            </a:r>
          </a:p>
          <a:p>
            <a:r>
              <a:rPr lang="el-GR" dirty="0" smtClean="0"/>
              <a:t>Η ευρύτερη κοινότητα επίσης μπορεί να παίξει σημαντικό ρόλο. Η διαθεσιμότητα των ουσιών σχετίζεται με αυξημένη χρήση και διακίνηση.</a:t>
            </a:r>
          </a:p>
          <a:p>
            <a:r>
              <a:rPr lang="el-GR" dirty="0" smtClean="0"/>
              <a:t>Η αντίληψη της κοινότητας και η στάση που αυτή διαμορφώνει απέναντι στις ουσίες επηρεάζει το σχολικό περιβάλλον και κατά συνέπεια τους εφήβους που συμμετέχουν σε αυτό.</a:t>
            </a:r>
            <a:endParaRPr lang="el-GR" dirty="0"/>
          </a:p>
        </p:txBody>
      </p:sp>
      <p:sp>
        <p:nvSpPr>
          <p:cNvPr id="3" name="Τίτλος 2"/>
          <p:cNvSpPr>
            <a:spLocks noGrp="1"/>
          </p:cNvSpPr>
          <p:nvPr>
            <p:ph type="title"/>
          </p:nvPr>
        </p:nvSpPr>
        <p:spPr/>
        <p:txBody>
          <a:bodyPr/>
          <a:lstStyle/>
          <a:p>
            <a:r>
              <a:rPr lang="el-GR" dirty="0"/>
              <a:t>Επίδραση των </a:t>
            </a:r>
            <a:r>
              <a:rPr lang="el-GR" dirty="0" err="1"/>
              <a:t>ομοτίμων</a:t>
            </a:r>
            <a:r>
              <a:rPr lang="el-GR" dirty="0"/>
              <a:t> και ο ρόλος του σχολειού </a:t>
            </a:r>
            <a:r>
              <a:rPr lang="el-GR" sz="2800" b="0" dirty="0" smtClean="0"/>
              <a:t>5/5</a:t>
            </a:r>
            <a:endParaRPr lang="el-GR" dirty="0"/>
          </a:p>
        </p:txBody>
      </p:sp>
    </p:spTree>
    <p:extLst>
      <p:ext uri="{BB962C8B-B14F-4D97-AF65-F5344CB8AC3E}">
        <p14:creationId xmlns:p14="http://schemas.microsoft.com/office/powerpoint/2010/main" val="390223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A2411AEF-1780-449D-AF2B-7F53381AD215}" type="slidenum">
              <a:rPr lang="en-US" altLang="el-GR" sz="1400" b="0">
                <a:solidFill>
                  <a:srgbClr val="000000"/>
                </a:solidFill>
              </a:rPr>
              <a:pPr eaLnBrk="1" hangingPunct="1"/>
              <a:t>6</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Σύμφωνα με ορισμένους μελετητές, οι κοινωνικές συνθήκες αποτελούν σημαντικό παράγοντα για τη γένεση όχι μόνο της εξάρτησης αλλά και άλλων φαινομένων όπως η αυτοκτονία και η </a:t>
            </a:r>
            <a:r>
              <a:rPr lang="el-GR" dirty="0" err="1" smtClean="0"/>
              <a:t>παραβατική</a:t>
            </a:r>
            <a:r>
              <a:rPr lang="el-GR" dirty="0" smtClean="0"/>
              <a:t> συμπεριφορά. </a:t>
            </a:r>
          </a:p>
          <a:p>
            <a:r>
              <a:rPr lang="el-GR" dirty="0" smtClean="0"/>
              <a:t>Οι έντονες κοινωνικές αναταραχές, οι συνεχείς κρίσεις κυρίως σε οικονομικό επίπεδο (οικονομική καταστροφή ή και άνθηση) μπορούν να προκαλέσουν το φαινόμενο της κοινωνικής ανομίας, που εκφράζεται με κρίση αξιών και επηρεάζει τις σχέσεις των ατόμων τόσο σε οικογενειακό όσο και σε κοινωνικό επίπεδο.</a:t>
            </a:r>
          </a:p>
        </p:txBody>
      </p:sp>
      <p:sp>
        <p:nvSpPr>
          <p:cNvPr id="3" name="Τίτλος 2"/>
          <p:cNvSpPr>
            <a:spLocks noGrp="1"/>
          </p:cNvSpPr>
          <p:nvPr>
            <p:ph type="title"/>
          </p:nvPr>
        </p:nvSpPr>
        <p:spPr/>
        <p:txBody>
          <a:bodyPr/>
          <a:lstStyle/>
          <a:p>
            <a:r>
              <a:rPr lang="el-GR" dirty="0" smtClean="0"/>
              <a:t>Οι ευρύτερες κοινωνικές συνθήκες </a:t>
            </a:r>
            <a:r>
              <a:rPr lang="el-GR" sz="2800" b="0" dirty="0" smtClean="0"/>
              <a:t>1/9</a:t>
            </a:r>
            <a:endParaRPr lang="el-GR" sz="2800" b="0" dirty="0"/>
          </a:p>
        </p:txBody>
      </p:sp>
    </p:spTree>
    <p:extLst>
      <p:ext uri="{BB962C8B-B14F-4D97-AF65-F5344CB8AC3E}">
        <p14:creationId xmlns:p14="http://schemas.microsoft.com/office/powerpoint/2010/main" val="233425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8FA55B8-D234-4722-8AA5-67342D52B460}" type="slidenum">
              <a:rPr lang="en-US" altLang="el-GR" sz="1400" b="0">
                <a:solidFill>
                  <a:srgbClr val="000000"/>
                </a:solidFill>
              </a:rPr>
              <a:pPr eaLnBrk="1" hangingPunct="1"/>
              <a:t>7</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 </a:t>
            </a:r>
            <a:r>
              <a:rPr lang="el-GR" dirty="0" err="1" smtClean="0"/>
              <a:t>Merton</a:t>
            </a:r>
            <a:r>
              <a:rPr lang="el-GR" dirty="0" smtClean="0"/>
              <a:t> (1968) αναφέρθηκε, επίσης, σε μια κατάσταση ανομίας που εμφανίζεται στη σύγχρονη καταναλωτική κοινωνία όπου υπάρχει μεγάλη αντίφαση και σύγκρουση ανάμεσα στους κανόνες, τις αξίες και τα μέσα που υιοθετούνται από τα άτομα, με αποτέλεσμα να επικρατεί σύγχυση και αβεβαιότητα.</a:t>
            </a:r>
          </a:p>
          <a:p>
            <a:r>
              <a:rPr lang="el-GR" dirty="0" smtClean="0"/>
              <a:t>Θεωρεί ότι η ανομία ταυτίζεται με την αστάθεια και συνδέεται με την απώλεια του ηθικού και την </a:t>
            </a:r>
            <a:r>
              <a:rPr lang="el-GR" dirty="0" err="1" smtClean="0"/>
              <a:t>αποθεσμοποίηση</a:t>
            </a:r>
            <a:r>
              <a:rPr lang="el-GR" dirty="0" smtClean="0"/>
              <a:t>.</a:t>
            </a:r>
          </a:p>
          <a:p>
            <a:r>
              <a:rPr lang="el-GR" dirty="0" smtClean="0"/>
              <a:t>Σε αυτή </a:t>
            </a:r>
            <a:r>
              <a:rPr lang="el-GR" dirty="0"/>
              <a:t>τ</a:t>
            </a:r>
            <a:r>
              <a:rPr lang="el-GR" dirty="0" smtClean="0"/>
              <a:t>ην κατάσταση ορισμένα άτομα, νιώθοντας ξένα προς το περιβάλλον τους, απορρίπτουν τους σκοπούς και τα μέσα που υιοθετούνται από την κοινωνία και οδηγούνται σε απόσυρση.</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2/9</a:t>
            </a:r>
            <a:endParaRPr lang="el-GR" dirty="0"/>
          </a:p>
        </p:txBody>
      </p:sp>
    </p:spTree>
    <p:extLst>
      <p:ext uri="{BB962C8B-B14F-4D97-AF65-F5344CB8AC3E}">
        <p14:creationId xmlns:p14="http://schemas.microsoft.com/office/powerpoint/2010/main" val="3388288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fld id="{38FA55B8-D234-4722-8AA5-67342D52B460}" type="slidenum">
              <a:rPr lang="en-US" altLang="el-GR" sz="1400" b="0">
                <a:solidFill>
                  <a:srgbClr val="000000"/>
                </a:solidFill>
              </a:rPr>
              <a:pPr eaLnBrk="1" hangingPunct="1"/>
              <a:t>8</a:t>
            </a:fld>
            <a:endParaRPr lang="en-US" altLang="el-GR" sz="1400" b="0">
              <a:solidFill>
                <a:srgbClr val="000000"/>
              </a:solidFill>
            </a:endParaRPr>
          </a:p>
        </p:txBody>
      </p:sp>
      <p:sp>
        <p:nvSpPr>
          <p:cNvPr id="2" name="Θέση περιεχομένου 1"/>
          <p:cNvSpPr>
            <a:spLocks noGrp="1"/>
          </p:cNvSpPr>
          <p:nvPr>
            <p:ph idx="1"/>
          </p:nvPr>
        </p:nvSpPr>
        <p:spPr/>
        <p:txBody>
          <a:bodyPr/>
          <a:lstStyle/>
          <a:p>
            <a:r>
              <a:rPr lang="el-GR" dirty="0" smtClean="0"/>
              <a:t>Οι τοξικομανείς και οι αλκοολικοί αποτελούν παραδείγματα ανθρώπων που αποσύρθηκαν κοινωνικά.</a:t>
            </a:r>
          </a:p>
          <a:p>
            <a:r>
              <a:rPr lang="el-GR" dirty="0" smtClean="0"/>
              <a:t>Ο </a:t>
            </a:r>
            <a:r>
              <a:rPr lang="el-GR" dirty="0" err="1" smtClean="0"/>
              <a:t>Fromm</a:t>
            </a:r>
            <a:r>
              <a:rPr lang="el-GR" dirty="0" smtClean="0"/>
              <a:t> (1942) επίσης αναφέρεται στην ηθική μοναξιά που βιώνει ο άνθρωπος στις σύγχρονες ανεπτυγμένες κοινωνίες όπου επικρατεί ανομία.</a:t>
            </a:r>
          </a:p>
        </p:txBody>
      </p:sp>
      <p:sp>
        <p:nvSpPr>
          <p:cNvPr id="3" name="Τίτλος 2"/>
          <p:cNvSpPr>
            <a:spLocks noGrp="1"/>
          </p:cNvSpPr>
          <p:nvPr>
            <p:ph type="title"/>
          </p:nvPr>
        </p:nvSpPr>
        <p:spPr/>
        <p:txBody>
          <a:bodyPr/>
          <a:lstStyle/>
          <a:p>
            <a:r>
              <a:rPr lang="el-GR" dirty="0"/>
              <a:t>Οι ευρύτερες κοινωνικές συνθήκες </a:t>
            </a:r>
            <a:r>
              <a:rPr lang="el-GR" sz="2800" b="0" dirty="0" smtClean="0"/>
              <a:t>3/9</a:t>
            </a:r>
            <a:endParaRPr lang="el-GR" dirty="0"/>
          </a:p>
        </p:txBody>
      </p:sp>
    </p:spTree>
    <p:extLst>
      <p:ext uri="{BB962C8B-B14F-4D97-AF65-F5344CB8AC3E}">
        <p14:creationId xmlns:p14="http://schemas.microsoft.com/office/powerpoint/2010/main" val="3118084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Προσαρμοσμένο 17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F3F3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final</Template>
  <TotalTime>322</TotalTime>
  <Words>1823</Words>
  <Application>Microsoft Office PowerPoint</Application>
  <PresentationFormat>Προβολή στην οθόνη (4:3)</PresentationFormat>
  <Paragraphs>145</Paragraphs>
  <Slides>23</Slides>
  <Notes>22</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template final</vt:lpstr>
      <vt:lpstr>Default Design</vt:lpstr>
      <vt:lpstr>Κοινωνική Εργασία με Εξαρτημένα Άτομα</vt:lpstr>
      <vt:lpstr>Επίδραση των ομοτίμων και ο ρόλος του σχολειού 1/5</vt:lpstr>
      <vt:lpstr>Επίδραση των ομοτίμων και ο ρόλος του σχολειού 2/5</vt:lpstr>
      <vt:lpstr>Επίδραση των ομοτίμων και ο ρόλος του σχολειού 3/5</vt:lpstr>
      <vt:lpstr>Επίδραση των ομοτίμων και ο ρόλος του σχολειού 4/5</vt:lpstr>
      <vt:lpstr>Επίδραση των ομοτίμων και ο ρόλος του σχολειού 5/5</vt:lpstr>
      <vt:lpstr>Οι ευρύτερες κοινωνικές συνθήκες 1/9</vt:lpstr>
      <vt:lpstr>Οι ευρύτερες κοινωνικές συνθήκες 2/9</vt:lpstr>
      <vt:lpstr>Οι ευρύτερες κοινωνικές συνθήκες 3/9</vt:lpstr>
      <vt:lpstr>Οι ευρύτερες κοινωνικές συνθήκες 4/9</vt:lpstr>
      <vt:lpstr>Οι ευρύτερες κοινωνικές συνθήκες 5/9</vt:lpstr>
      <vt:lpstr>Οι ευρύτερες κοινωνικές συνθήκες 6/9</vt:lpstr>
      <vt:lpstr>Οι ευρύτερες κοινωνικές συνθήκες 7/9</vt:lpstr>
      <vt:lpstr>Οι ευρύτερες κοινωνικές συνθήκες 8/9</vt:lpstr>
      <vt:lpstr>Οι ευρύτερες κοινωνικές συνθήκες 9/9</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fkaram2</cp:lastModifiedBy>
  <cp:revision>40</cp:revision>
  <dcterms:created xsi:type="dcterms:W3CDTF">2014-10-15T10:57:23Z</dcterms:created>
  <dcterms:modified xsi:type="dcterms:W3CDTF">2015-02-13T15:18:49Z</dcterms:modified>
</cp:coreProperties>
</file>