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2"/>
  </p:notesMasterIdLst>
  <p:handoutMasterIdLst>
    <p:handoutMasterId r:id="rId23"/>
  </p:handoutMasterIdLst>
  <p:sldIdLst>
    <p:sldId id="256" r:id="rId3"/>
    <p:sldId id="312" r:id="rId4"/>
    <p:sldId id="313" r:id="rId5"/>
    <p:sldId id="314" r:id="rId6"/>
    <p:sldId id="315" r:id="rId7"/>
    <p:sldId id="437" r:id="rId8"/>
    <p:sldId id="316" r:id="rId9"/>
    <p:sldId id="317" r:id="rId10"/>
    <p:sldId id="318" r:id="rId11"/>
    <p:sldId id="319" r:id="rId12"/>
    <p:sldId id="438" r:id="rId13"/>
    <p:sldId id="257" r:id="rId14"/>
    <p:sldId id="262" r:id="rId15"/>
    <p:sldId id="264" r:id="rId16"/>
    <p:sldId id="439" r:id="rId17"/>
    <p:sldId id="440" r:id="rId18"/>
    <p:sldId id="266" r:id="rId19"/>
    <p:sldId id="267"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2AD329A-05BD-4F84-A698-721D9671BA4B}" type="slidenum">
              <a:rPr lang="en-US" altLang="el-GR" sz="1200" b="0">
                <a:solidFill>
                  <a:prstClr val="black"/>
                </a:solidFill>
              </a:rPr>
              <a:pPr eaLnBrk="1" hangingPunct="1"/>
              <a:t>9</a:t>
            </a:fld>
            <a:endParaRPr lang="en-US" altLang="el-GR" sz="1200" b="0">
              <a:solidFill>
                <a:prstClr val="black"/>
              </a:solidFill>
            </a:endParaRPr>
          </a:p>
        </p:txBody>
      </p:sp>
      <p:sp>
        <p:nvSpPr>
          <p:cNvPr id="116738" name="Rectangle 2"/>
          <p:cNvSpPr>
            <a:spLocks noGrp="1" noRot="1" noChangeAspect="1" noChangeArrowheads="1" noTextEdit="1"/>
          </p:cNvSpPr>
          <p:nvPr>
            <p:ph type="sldImg"/>
          </p:nvPr>
        </p:nvSpPr>
        <p:spPr>
          <a:xfrm>
            <a:off x="993775" y="768350"/>
            <a:ext cx="5116513" cy="3836988"/>
          </a:xfrm>
          <a:ln/>
        </p:spPr>
      </p:sp>
      <p:sp>
        <p:nvSpPr>
          <p:cNvPr id="11673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2AD329A-05BD-4F84-A698-721D9671BA4B}" type="slidenum">
              <a:rPr lang="en-US" altLang="el-GR" sz="1200" b="0">
                <a:solidFill>
                  <a:prstClr val="black"/>
                </a:solidFill>
              </a:rPr>
              <a:pPr eaLnBrk="1" hangingPunct="1"/>
              <a:t>10</a:t>
            </a:fld>
            <a:endParaRPr lang="en-US" altLang="el-GR" sz="1200" b="0">
              <a:solidFill>
                <a:prstClr val="black"/>
              </a:solidFill>
            </a:endParaRPr>
          </a:p>
        </p:txBody>
      </p:sp>
      <p:sp>
        <p:nvSpPr>
          <p:cNvPr id="116738" name="Rectangle 2"/>
          <p:cNvSpPr>
            <a:spLocks noGrp="1" noRot="1" noChangeAspect="1" noChangeArrowheads="1" noTextEdit="1"/>
          </p:cNvSpPr>
          <p:nvPr>
            <p:ph type="sldImg"/>
          </p:nvPr>
        </p:nvSpPr>
        <p:spPr>
          <a:xfrm>
            <a:off x="993775" y="768350"/>
            <a:ext cx="5116513" cy="3836988"/>
          </a:xfrm>
          <a:ln/>
        </p:spPr>
      </p:sp>
      <p:sp>
        <p:nvSpPr>
          <p:cNvPr id="11673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88BC353-E47C-487F-9763-AF515D892D27}" type="slidenum">
              <a:rPr lang="en-US" altLang="el-GR" sz="1200" b="0">
                <a:solidFill>
                  <a:prstClr val="black"/>
                </a:solidFill>
              </a:rPr>
              <a:pPr eaLnBrk="1" hangingPunct="1"/>
              <a:t>1</a:t>
            </a:fld>
            <a:endParaRPr lang="en-US" altLang="el-GR" sz="1200" b="0">
              <a:solidFill>
                <a:prstClr val="black"/>
              </a:solidFill>
            </a:endParaRPr>
          </a:p>
        </p:txBody>
      </p:sp>
      <p:sp>
        <p:nvSpPr>
          <p:cNvPr id="102402" name="Rectangle 2"/>
          <p:cNvSpPr>
            <a:spLocks noGrp="1" noRot="1" noChangeAspect="1" noChangeArrowheads="1" noTextEdit="1"/>
          </p:cNvSpPr>
          <p:nvPr>
            <p:ph type="sldImg"/>
          </p:nvPr>
        </p:nvSpPr>
        <p:spPr>
          <a:xfrm>
            <a:off x="993775" y="768350"/>
            <a:ext cx="5116513" cy="3836988"/>
          </a:xfrm>
          <a:ln/>
        </p:spPr>
      </p:sp>
      <p:sp>
        <p:nvSpPr>
          <p:cNvPr id="1024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D9F83B4-7741-4B9D-95C0-6A6FA494110E}" type="slidenum">
              <a:rPr lang="en-US" altLang="el-GR" sz="1200" b="0">
                <a:solidFill>
                  <a:prstClr val="black"/>
                </a:solidFill>
              </a:rPr>
              <a:pPr eaLnBrk="1" hangingPunct="1"/>
              <a:t>2</a:t>
            </a:fld>
            <a:endParaRPr lang="en-US" altLang="el-GR" sz="1200" b="0">
              <a:solidFill>
                <a:prstClr val="black"/>
              </a:solidFill>
            </a:endParaRPr>
          </a:p>
        </p:txBody>
      </p:sp>
      <p:sp>
        <p:nvSpPr>
          <p:cNvPr id="104450" name="Rectangle 2"/>
          <p:cNvSpPr>
            <a:spLocks noGrp="1" noRot="1" noChangeAspect="1" noChangeArrowheads="1" noTextEdit="1"/>
          </p:cNvSpPr>
          <p:nvPr>
            <p:ph type="sldImg"/>
          </p:nvPr>
        </p:nvSpPr>
        <p:spPr>
          <a:xfrm>
            <a:off x="993775" y="768350"/>
            <a:ext cx="5116513" cy="3836988"/>
          </a:xfrm>
          <a:ln/>
        </p:spPr>
      </p:sp>
      <p:sp>
        <p:nvSpPr>
          <p:cNvPr id="1044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61379AB-5CC1-4C23-A013-3D12F8EE4864}" type="slidenum">
              <a:rPr lang="en-US" altLang="el-GR" sz="1200" b="0">
                <a:solidFill>
                  <a:prstClr val="black"/>
                </a:solidFill>
              </a:rPr>
              <a:pPr eaLnBrk="1" hangingPunct="1"/>
              <a:t>3</a:t>
            </a:fld>
            <a:endParaRPr lang="en-US" altLang="el-GR" sz="1200" b="0">
              <a:solidFill>
                <a:prstClr val="black"/>
              </a:solidFill>
            </a:endParaRPr>
          </a:p>
        </p:txBody>
      </p:sp>
      <p:sp>
        <p:nvSpPr>
          <p:cNvPr id="106498" name="Rectangle 2"/>
          <p:cNvSpPr>
            <a:spLocks noGrp="1" noRot="1" noChangeAspect="1" noChangeArrowheads="1" noTextEdit="1"/>
          </p:cNvSpPr>
          <p:nvPr>
            <p:ph type="sldImg"/>
          </p:nvPr>
        </p:nvSpPr>
        <p:spPr>
          <a:xfrm>
            <a:off x="993775" y="768350"/>
            <a:ext cx="5116513" cy="3836988"/>
          </a:xfrm>
          <a:ln/>
        </p:spPr>
      </p:sp>
      <p:sp>
        <p:nvSpPr>
          <p:cNvPr id="10649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418BA13-D8DA-4BF8-AB2D-7A401DC98AC4}" type="slidenum">
              <a:rPr lang="en-US" altLang="el-GR" sz="1200" b="0">
                <a:solidFill>
                  <a:prstClr val="black"/>
                </a:solidFill>
              </a:rPr>
              <a:pPr eaLnBrk="1" hangingPunct="1"/>
              <a:t>4</a:t>
            </a:fld>
            <a:endParaRPr lang="en-US" altLang="el-GR" sz="1200" b="0">
              <a:solidFill>
                <a:prstClr val="black"/>
              </a:solidFill>
            </a:endParaRPr>
          </a:p>
        </p:txBody>
      </p:sp>
      <p:sp>
        <p:nvSpPr>
          <p:cNvPr id="108546" name="Rectangle 2"/>
          <p:cNvSpPr>
            <a:spLocks noGrp="1" noRot="1" noChangeAspect="1" noChangeArrowheads="1" noTextEdit="1"/>
          </p:cNvSpPr>
          <p:nvPr>
            <p:ph type="sldImg"/>
          </p:nvPr>
        </p:nvSpPr>
        <p:spPr>
          <a:xfrm>
            <a:off x="993775" y="768350"/>
            <a:ext cx="5116513" cy="3836988"/>
          </a:xfrm>
          <a:ln/>
        </p:spPr>
      </p:sp>
      <p:sp>
        <p:nvSpPr>
          <p:cNvPr id="1085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418BA13-D8DA-4BF8-AB2D-7A401DC98AC4}" type="slidenum">
              <a:rPr lang="en-US" altLang="el-GR" sz="1200" b="0">
                <a:solidFill>
                  <a:prstClr val="black"/>
                </a:solidFill>
              </a:rPr>
              <a:pPr eaLnBrk="1" hangingPunct="1"/>
              <a:t>5</a:t>
            </a:fld>
            <a:endParaRPr lang="en-US" altLang="el-GR" sz="1200" b="0">
              <a:solidFill>
                <a:prstClr val="black"/>
              </a:solidFill>
            </a:endParaRPr>
          </a:p>
        </p:txBody>
      </p:sp>
      <p:sp>
        <p:nvSpPr>
          <p:cNvPr id="108546" name="Rectangle 2"/>
          <p:cNvSpPr>
            <a:spLocks noGrp="1" noRot="1" noChangeAspect="1" noChangeArrowheads="1" noTextEdit="1"/>
          </p:cNvSpPr>
          <p:nvPr>
            <p:ph type="sldImg"/>
          </p:nvPr>
        </p:nvSpPr>
        <p:spPr>
          <a:xfrm>
            <a:off x="993775" y="768350"/>
            <a:ext cx="5116513" cy="3836988"/>
          </a:xfrm>
          <a:ln/>
        </p:spPr>
      </p:sp>
      <p:sp>
        <p:nvSpPr>
          <p:cNvPr id="1085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C078271-53D4-4B72-8EAC-83ADD907FDC1}" type="slidenum">
              <a:rPr lang="en-US" altLang="el-GR" sz="1200" b="0">
                <a:solidFill>
                  <a:prstClr val="black"/>
                </a:solidFill>
              </a:rPr>
              <a:pPr eaLnBrk="1" hangingPunct="1"/>
              <a:t>6</a:t>
            </a:fld>
            <a:endParaRPr lang="en-US" altLang="el-GR" sz="1200" b="0">
              <a:solidFill>
                <a:prstClr val="black"/>
              </a:solidFill>
            </a:endParaRPr>
          </a:p>
        </p:txBody>
      </p:sp>
      <p:sp>
        <p:nvSpPr>
          <p:cNvPr id="110594" name="Rectangle 2"/>
          <p:cNvSpPr>
            <a:spLocks noGrp="1" noRot="1" noChangeAspect="1" noChangeArrowheads="1" noTextEdit="1"/>
          </p:cNvSpPr>
          <p:nvPr>
            <p:ph type="sldImg"/>
          </p:nvPr>
        </p:nvSpPr>
        <p:spPr>
          <a:xfrm>
            <a:off x="993775" y="768350"/>
            <a:ext cx="5116513" cy="3836988"/>
          </a:xfrm>
          <a:ln/>
        </p:spPr>
      </p:sp>
      <p:sp>
        <p:nvSpPr>
          <p:cNvPr id="11059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913B3F8-2384-4430-A186-15879969CB38}" type="slidenum">
              <a:rPr lang="en-US" altLang="el-GR" sz="1200" b="0">
                <a:solidFill>
                  <a:prstClr val="black"/>
                </a:solidFill>
              </a:rPr>
              <a:pPr eaLnBrk="1" hangingPunct="1"/>
              <a:t>7</a:t>
            </a:fld>
            <a:endParaRPr lang="en-US" altLang="el-GR" sz="1200" b="0">
              <a:solidFill>
                <a:prstClr val="black"/>
              </a:solidFill>
            </a:endParaRPr>
          </a:p>
        </p:txBody>
      </p:sp>
      <p:sp>
        <p:nvSpPr>
          <p:cNvPr id="112642" name="Rectangle 2"/>
          <p:cNvSpPr>
            <a:spLocks noGrp="1" noRot="1" noChangeAspect="1" noChangeArrowheads="1" noTextEdit="1"/>
          </p:cNvSpPr>
          <p:nvPr>
            <p:ph type="sldImg"/>
          </p:nvPr>
        </p:nvSpPr>
        <p:spPr>
          <a:xfrm>
            <a:off x="993775" y="768350"/>
            <a:ext cx="5116513" cy="3836988"/>
          </a:xfrm>
          <a:ln/>
        </p:spPr>
      </p:sp>
      <p:sp>
        <p:nvSpPr>
          <p:cNvPr id="11264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BA6875F-18EC-4D29-B099-49B87CB2C228}" type="slidenum">
              <a:rPr lang="en-US" altLang="el-GR" sz="1200" b="0">
                <a:solidFill>
                  <a:prstClr val="black"/>
                </a:solidFill>
              </a:rPr>
              <a:pPr eaLnBrk="1" hangingPunct="1"/>
              <a:t>8</a:t>
            </a:fld>
            <a:endParaRPr lang="en-US" altLang="el-GR" sz="1200" b="0">
              <a:solidFill>
                <a:prstClr val="black"/>
              </a:solidFill>
            </a:endParaRPr>
          </a:p>
        </p:txBody>
      </p:sp>
      <p:sp>
        <p:nvSpPr>
          <p:cNvPr id="114690" name="Rectangle 2"/>
          <p:cNvSpPr>
            <a:spLocks noGrp="1" noRot="1" noChangeAspect="1" noChangeArrowheads="1" noTextEdit="1"/>
          </p:cNvSpPr>
          <p:nvPr>
            <p:ph type="sldImg"/>
          </p:nvPr>
        </p:nvSpPr>
        <p:spPr>
          <a:xfrm>
            <a:off x="993775" y="768350"/>
            <a:ext cx="5116513" cy="3836988"/>
          </a:xfrm>
          <a:ln/>
        </p:spPr>
      </p:sp>
      <p:sp>
        <p:nvSpPr>
          <p:cNvPr id="11469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l-GR" sz="2600" b="1" dirty="0"/>
              <a:t>5</a:t>
            </a:r>
            <a:r>
              <a:rPr lang="el-GR" sz="2600" dirty="0" smtClean="0"/>
              <a:t>:</a:t>
            </a:r>
            <a:r>
              <a:rPr lang="en-US" sz="2600" dirty="0" smtClean="0"/>
              <a:t> </a:t>
            </a:r>
            <a:r>
              <a:rPr lang="el-GR" sz="2600" dirty="0"/>
              <a:t>Η θεραπευτική κοινότητα ως νέα πρόταση</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9DDC4FA-96F5-4C38-8936-AE38F8FE7852}"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Το ενδιαφέρον για τις θεραπευτικές κοινότητες μειώνεται βαθμιαία στη δεκαετία του 1980, καθώς αρχίζουν να θεωρούνται μέθοδος που ενέχει τον κίνδυνο του ιδρυματισμού. συγχρόνως, ενισχύεται η τάση για μικρές ανεξάρτητες μονάδες στο κέντρο των πόλεων. Από μέθοδος που θεωρήθηκε ότι αμφισβητούσε την κοινωνία και τους θεσμούς, η θεραπευτική κοινότητα αμφισβητείται πλέον η ίδια και δέχεται κριτική ως μηχανισμός συμμόρφωσης.</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9/10</a:t>
            </a:r>
            <a:endParaRPr lang="el-GR" dirty="0"/>
          </a:p>
        </p:txBody>
      </p:sp>
    </p:spTree>
    <p:extLst>
      <p:ext uri="{BB962C8B-B14F-4D97-AF65-F5344CB8AC3E}">
        <p14:creationId xmlns:p14="http://schemas.microsoft.com/office/powerpoint/2010/main" val="108630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9DDC4FA-96F5-4C38-8936-AE38F8FE7852}"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θεραπευτικές κοινότητες που ακολουθούν το δημοκρατικό μοντέλο συνεχίζουν να λειτουργούν στον χώρο της ψυχικής υγείας, ενώ βαθμιαία αναπτύσσεται το μοντέλο της θεραπευτικής κοινότητας για εξαρτημένους από ψυχοτρόπους ουσίες, το οποίο έχει τις ρίζες του στο </a:t>
            </a:r>
            <a:r>
              <a:rPr lang="el-GR" dirty="0" err="1" smtClean="0"/>
              <a:t>Synanon</a:t>
            </a:r>
            <a:r>
              <a:rPr lang="el-GR" dirty="0" smtClean="0"/>
              <a:t>.</a:t>
            </a:r>
          </a:p>
          <a:p>
            <a:r>
              <a:rPr lang="el-GR" dirty="0" smtClean="0"/>
              <a:t>Ως εκ τούτου δημιουργούνται δυο ομάδες στελεχών, αυτοί που εργάζονται στο δημοκρατικό μοντέλο και αυτοί που δουλεύουν σε ιεραρχημένες δομές με τοξικομανείς, και αρχίζει η μεταξύ τους αμφισβήτηση.</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10/10</a:t>
            </a:r>
            <a:endParaRPr lang="el-GR" dirty="0"/>
          </a:p>
        </p:txBody>
      </p:sp>
    </p:spTree>
    <p:extLst>
      <p:ext uri="{BB962C8B-B14F-4D97-AF65-F5344CB8AC3E}">
        <p14:creationId xmlns:p14="http://schemas.microsoft.com/office/powerpoint/2010/main" val="317052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5</a:t>
            </a:r>
            <a:r>
              <a:rPr lang="en-US" sz="2000" dirty="0" smtClean="0"/>
              <a:t>:</a:t>
            </a:r>
            <a:r>
              <a:rPr lang="el-GR" sz="2000"/>
              <a:t> Η θεραπευτική κοινότητα ως νέα πρόταση».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5DC4AF0-539A-45AB-A92F-E467B0A5B263}"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184924"/>
          </a:xfrm>
        </p:spPr>
        <p:txBody>
          <a:bodyPr/>
          <a:lstStyle/>
          <a:p>
            <a:r>
              <a:rPr lang="el-GR" dirty="0" smtClean="0"/>
              <a:t>Η κοινωνική πολιτική που εφαρμόζεται σε μια χώρα για την αντιμετώπιση του προβλήματος των ναρκωτικών είναι το αποτέλεσμα της αλληλεπίδρασης διαφορετικών συστημάτων του εκάστοτε κοινωνικού πλαισίου.</a:t>
            </a:r>
          </a:p>
          <a:p>
            <a:r>
              <a:rPr lang="el-GR" dirty="0" smtClean="0"/>
              <a:t>Με τον όρο συστήματα περιγράφονται οι δομές, οι ομάδες και τα άτομα που άμεσα ή έμμεσα εμπλέκονται στη διαμόρφωση και την εφαρμογή της κοινωνικής πολιτικής: υπό την έννοια αυτή, τα άτομα που χρειάζονται συμβουλευτική υποστήριξη και θεραπεία και οι οικογένειές τους, τα θεραπευτικά προγράμματα, η πολιτική ηγεσία, τα Μέσα Μαζικής Ενημέρωσης και άλλες ομάδες πίεσης αποτελούν διακριτά συστήματα.</a:t>
            </a:r>
          </a:p>
          <a:p>
            <a:r>
              <a:rPr lang="el-GR" dirty="0" smtClean="0"/>
              <a:t>Οι ενέργειες ενός συστήματος επηρεάζουν τα υπόλοιπα και τα οδηγούν σε δράση ή αντίδραση (</a:t>
            </a:r>
            <a:r>
              <a:rPr lang="el-GR" dirty="0" err="1" smtClean="0"/>
              <a:t>Gernstein</a:t>
            </a:r>
            <a:r>
              <a:rPr lang="el-GR" dirty="0" smtClean="0"/>
              <a:t> &amp; </a:t>
            </a:r>
            <a:r>
              <a:rPr lang="el-GR" dirty="0" err="1" smtClean="0"/>
              <a:t>Harwood</a:t>
            </a:r>
            <a:r>
              <a:rPr lang="el-GR" dirty="0" smtClean="0"/>
              <a:t>, 1990).</a:t>
            </a:r>
          </a:p>
        </p:txBody>
      </p:sp>
      <p:sp>
        <p:nvSpPr>
          <p:cNvPr id="3" name="Τίτλος 2"/>
          <p:cNvSpPr>
            <a:spLocks noGrp="1"/>
          </p:cNvSpPr>
          <p:nvPr>
            <p:ph type="title"/>
          </p:nvPr>
        </p:nvSpPr>
        <p:spPr/>
        <p:txBody>
          <a:bodyPr/>
          <a:lstStyle/>
          <a:p>
            <a:r>
              <a:rPr lang="el-GR" dirty="0" smtClean="0"/>
              <a:t>Η θεραπευτική κοινότητα ως νέα πρόταση </a:t>
            </a:r>
            <a:r>
              <a:rPr lang="el-GR" sz="2800" b="0" dirty="0" smtClean="0"/>
              <a:t>1/10</a:t>
            </a:r>
            <a:endParaRPr lang="el-GR" sz="2800" b="0" dirty="0"/>
          </a:p>
        </p:txBody>
      </p:sp>
    </p:spTree>
    <p:extLst>
      <p:ext uri="{BB962C8B-B14F-4D97-AF65-F5344CB8AC3E}">
        <p14:creationId xmlns:p14="http://schemas.microsoft.com/office/powerpoint/2010/main" val="1360015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588B326-ABB2-42E2-B6B3-B736663B5713}"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Σε διεθνές επίπεδο, το ενδιαφέρον της κοινωνίας για την αντιμετώπιση του προβλήματος των ναρκωτικών, αλλά και για την ψυχική υγεία γενικότερα, ήταν περιορισμένο πριν από τον Β’ Παγκόσμιο πόλεμο.</a:t>
            </a:r>
          </a:p>
          <a:p>
            <a:r>
              <a:rPr lang="el-GR" dirty="0" smtClean="0"/>
              <a:t>Ο εγκλεισμός σε άσυλα και η κοινωνική απομόνωση ήταν οι μοναδικές «υπηρεσίες» που παρέχονταν σε αυτά τα άτομα.</a:t>
            </a:r>
          </a:p>
          <a:p>
            <a:r>
              <a:rPr lang="el-GR" dirty="0" smtClean="0"/>
              <a:t>Μετά τον πόλεμο, με την ανάπτυξη του κράτους πρόνοιας, έγινε μια προσπάθεια εξανθρωπισμού των υπηρεσιών, στο πλαίσιο της γενικότερης αμφισβήτησης των ιδρυματικών δομών που λειτουργούσαν με αυταρχικό τρόπο.</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2/10</a:t>
            </a:r>
            <a:endParaRPr lang="el-GR" dirty="0"/>
          </a:p>
        </p:txBody>
      </p:sp>
    </p:spTree>
    <p:extLst>
      <p:ext uri="{BB962C8B-B14F-4D97-AF65-F5344CB8AC3E}">
        <p14:creationId xmlns:p14="http://schemas.microsoft.com/office/powerpoint/2010/main" val="3023971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872E276-1872-4E5F-B53C-39C5B567EB04}"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Με τη δημιουργία των πρώτων θεραπευτικών κοινοτήτων και την ανάπτυξή τους σε έναν αριθμό χωρών κατά τα τέλη της δεκαετίας του 1950, το κίνημα της αμφισβήτησης πήρε μεγάλες διαστάσεις.</a:t>
            </a:r>
          </a:p>
          <a:p>
            <a:r>
              <a:rPr lang="el-GR" dirty="0" smtClean="0"/>
              <a:t>Οι προτάσεις για νέους τρόπους οργάνωσης των δομών της εκπαίδευσης και της ψυχικής υγείας βρήκαν αρκετούς υποστηρικτές, κυρίως μεταξύ των νέων επαγγελματιών.</a:t>
            </a:r>
          </a:p>
          <a:p>
            <a:r>
              <a:rPr lang="el-GR" dirty="0" smtClean="0"/>
              <a:t>Από την άλλη πλευρά, οι εκπρόσωποι της παραδοσιακής προσέγγισης της ψυχιατρικής και της εκπαίδευσης κράτησαν επικριτική στάση όσον αφορά τις νέες προσεγγίσεις και μεθόδους.</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3/10</a:t>
            </a:r>
            <a:endParaRPr lang="el-GR" dirty="0"/>
          </a:p>
        </p:txBody>
      </p:sp>
    </p:spTree>
    <p:extLst>
      <p:ext uri="{BB962C8B-B14F-4D97-AF65-F5344CB8AC3E}">
        <p14:creationId xmlns:p14="http://schemas.microsoft.com/office/powerpoint/2010/main" val="3164000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B1C8811-8C5F-46DA-A5EA-F2E212384B0C}"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δεκαετία του 1960 υπήρξε η δεκαετία της αμφισβήτησης των παλαιών αξιών. Η αμφισβήτηση απέναντι στην υπάρχουσα τάξη πραγμάτων εκφράστηκε δυναμικά με την εξέγερση των φοιτητών τον Μάη του ‘68 στο Παρίσι, με αντιπολεμικές διαδηλώσεις των Αμερικανών για τον πόλεμο του Βιετνάμ και με την παράλληλη υιοθέτηση ενός τρόπου ζωής που διεύρυνε τις προσωπικές ελευθερίες.</a:t>
            </a:r>
          </a:p>
          <a:p>
            <a:r>
              <a:rPr lang="el-GR" dirty="0" smtClean="0"/>
              <a:t>Η προάσπιση των ανθρωπίνων δικαιωμάτων και οι προσπάθειες ανατροπής των συνθηκών που επικρατούν στις φυλακές, στα ψυχιατρεία, στην εκπαίδευση, στο σύστημα παροχής κοινωνικής φροντίδας αποτελούν σημαντικούς στόχους για τους επαγγελματικούς υγείας.</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4/10</a:t>
            </a:r>
            <a:endParaRPr lang="el-GR" dirty="0"/>
          </a:p>
        </p:txBody>
      </p:sp>
    </p:spTree>
    <p:extLst>
      <p:ext uri="{BB962C8B-B14F-4D97-AF65-F5344CB8AC3E}">
        <p14:creationId xmlns:p14="http://schemas.microsoft.com/office/powerpoint/2010/main" val="3160767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B1C8811-8C5F-46DA-A5EA-F2E212384B0C}"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προσπάθειες αυτές συνδέονται με τα κινήματα της εποχής, όπως το αντιπολεμικό, το φυλετικό, το φεμινιστικό, το οικολογικό. Στο χώρο αντιμετώπισης των προβλημάτων που σχετίζονται με την κατάχρηση παρανόμων </a:t>
            </a:r>
            <a:r>
              <a:rPr lang="el-GR" dirty="0" err="1" smtClean="0"/>
              <a:t>ψυχοδραστικών</a:t>
            </a:r>
            <a:r>
              <a:rPr lang="el-GR" dirty="0" smtClean="0"/>
              <a:t> ουσιών, η θεραπευτική κοινότητα την περίοδο αυτή αποτελεί μια νέα πρόταση που έρχεται να ανατρέψει την υπάρχουσα κατάσταση στην Αμερική, ενώ το ίδιο ισχύει και για τη θεραπευτική κοινότητα για άτομα με προβλήματα ψυχικής υγείας στην Ευρώπη.</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5/10</a:t>
            </a:r>
            <a:endParaRPr lang="el-GR" dirty="0"/>
          </a:p>
        </p:txBody>
      </p:sp>
    </p:spTree>
    <p:extLst>
      <p:ext uri="{BB962C8B-B14F-4D97-AF65-F5344CB8AC3E}">
        <p14:creationId xmlns:p14="http://schemas.microsoft.com/office/powerpoint/2010/main" val="1873057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FB5CAC4-59A1-4C5D-9266-94A29CC2726B}"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δεκαετία του 1960 επίσης από διευρυμένη χρήση ναρκωτικών, τα οποία χρησιμοποιούνται από τη νεολαία τόσο ως μέσον αντιμετώπισης των ψυχολογικών και κοινωνικών της προβλημάτων όσο και ως εργαλείο αλλαγής της διάθεσης και μεταβολής της συνείδησης για ψυχαγωγικούς λόγους.</a:t>
            </a:r>
          </a:p>
          <a:p>
            <a:r>
              <a:rPr lang="el-GR" dirty="0" smtClean="0"/>
              <a:t>Η χρήση της κάνναβης, των LSD, των αμφεταμινών και του οπίου είναι πλέον συστηματική, ενώ στις αρχές της δεκαετίας του 1970 η ηρωίνη εισάγεται στους κύκλους των χρηστών.</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6/10</a:t>
            </a:r>
            <a:endParaRPr lang="el-GR" dirty="0"/>
          </a:p>
        </p:txBody>
      </p:sp>
    </p:spTree>
    <p:extLst>
      <p:ext uri="{BB962C8B-B14F-4D97-AF65-F5344CB8AC3E}">
        <p14:creationId xmlns:p14="http://schemas.microsoft.com/office/powerpoint/2010/main" val="375816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498C764-87C1-4AA9-B3BC-6F1957C26F13}"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Την ίδια περίοδο οι εξελίξεις στους τομείς της κοινωνικής ψυχιατρικής είναι ραγδαίες και συνοδεύονται από προσπάθεια για εκδημοκρατισμό των ψυχιατρικών νοσοκομείων και για </a:t>
            </a:r>
            <a:r>
              <a:rPr lang="el-GR" dirty="0" err="1" smtClean="0"/>
              <a:t>αποασυλοποίηση</a:t>
            </a:r>
            <a:r>
              <a:rPr lang="el-GR" dirty="0" smtClean="0"/>
              <a:t>.</a:t>
            </a:r>
          </a:p>
          <a:p>
            <a:r>
              <a:rPr lang="el-GR" dirty="0" smtClean="0"/>
              <a:t>Στη Γαλλία και την Ιταλία τα νέα φιλοσοφικά ρεύματα «συναντώνται» με τα κινήματα για τα πολιτικά και κοινωνικά δικαιώματα και αποτελούν τη βάση για την ανάπτυξη των θέσεων της </a:t>
            </a:r>
            <a:r>
              <a:rPr lang="el-GR" dirty="0" err="1" smtClean="0"/>
              <a:t>αντιψυχιατρικής</a:t>
            </a:r>
            <a:r>
              <a:rPr lang="el-GR" dirty="0" smtClean="0"/>
              <a:t> και της </a:t>
            </a:r>
            <a:r>
              <a:rPr lang="el-GR" dirty="0" err="1" smtClean="0"/>
              <a:t>αποϊδρυματοποίησης</a:t>
            </a:r>
            <a:r>
              <a:rPr lang="el-GR" dirty="0" smtClean="0"/>
              <a:t> (</a:t>
            </a:r>
            <a:r>
              <a:rPr lang="el-GR" dirty="0" err="1" smtClean="0"/>
              <a:t>Roth</a:t>
            </a:r>
            <a:r>
              <a:rPr lang="el-GR" dirty="0" smtClean="0"/>
              <a:t> &amp; </a:t>
            </a:r>
            <a:r>
              <a:rPr lang="el-GR" dirty="0" err="1" smtClean="0"/>
              <a:t>Kroll</a:t>
            </a:r>
            <a:r>
              <a:rPr lang="el-GR" dirty="0" smtClean="0"/>
              <a:t>, 1986).</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7/10</a:t>
            </a:r>
            <a:endParaRPr lang="el-GR" dirty="0"/>
          </a:p>
        </p:txBody>
      </p:sp>
    </p:spTree>
    <p:extLst>
      <p:ext uri="{BB962C8B-B14F-4D97-AF65-F5344CB8AC3E}">
        <p14:creationId xmlns:p14="http://schemas.microsoft.com/office/powerpoint/2010/main" val="3505651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39A643C-E831-408B-8AF8-77FCB66FB52A}"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οικονομική ύφεση στη δεκαετία του 1970 και η αύξηση της χρήσης των «σκληρών» ναρκωτικών και των ψυχικών διαταραχών στον ευρύτερο πληθυσμό συνοδεύονται από τα πρώτα σημάδια αμφισβήτησης της επιτυχίας των θεραπευτικών κοινοτήτων αλλά και του κινήματος της κοινωνικής ψυχιατρικής, καθώς επικρατεί όλο και περισσότερο η αντίληψη ότι η προσπάθεια για τις «ανοιχτές πόρτες» των ψυχιατρείων ήταν μια συγκινητική αλλά ρομαντική άποψη (</a:t>
            </a:r>
            <a:r>
              <a:rPr lang="el-GR" dirty="0" err="1" smtClean="0"/>
              <a:t>Clark</a:t>
            </a:r>
            <a:r>
              <a:rPr lang="el-GR" dirty="0" smtClean="0"/>
              <a:t>, 1977).</a:t>
            </a:r>
          </a:p>
        </p:txBody>
      </p:sp>
      <p:sp>
        <p:nvSpPr>
          <p:cNvPr id="3" name="Τίτλος 2"/>
          <p:cNvSpPr>
            <a:spLocks noGrp="1"/>
          </p:cNvSpPr>
          <p:nvPr>
            <p:ph type="title"/>
          </p:nvPr>
        </p:nvSpPr>
        <p:spPr/>
        <p:txBody>
          <a:bodyPr/>
          <a:lstStyle/>
          <a:p>
            <a:r>
              <a:rPr lang="el-GR" dirty="0"/>
              <a:t>Η θεραπευτική κοινότητα ως νέα πρόταση </a:t>
            </a:r>
            <a:r>
              <a:rPr lang="el-GR" sz="2800" b="0" dirty="0" smtClean="0"/>
              <a:t>8/10</a:t>
            </a:r>
            <a:endParaRPr lang="el-GR" dirty="0"/>
          </a:p>
        </p:txBody>
      </p:sp>
    </p:spTree>
    <p:extLst>
      <p:ext uri="{BB962C8B-B14F-4D97-AF65-F5344CB8AC3E}">
        <p14:creationId xmlns:p14="http://schemas.microsoft.com/office/powerpoint/2010/main" val="25063565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319</TotalTime>
  <Words>1518</Words>
  <Application>Microsoft Office PowerPoint</Application>
  <PresentationFormat>Προβολή στην οθόνη (4:3)</PresentationFormat>
  <Paragraphs>119</Paragraphs>
  <Slides>19</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19</vt:i4>
      </vt:variant>
    </vt:vector>
  </HeadingPairs>
  <TitlesOfParts>
    <vt:vector size="21" baseType="lpstr">
      <vt:lpstr>template final</vt:lpstr>
      <vt:lpstr>Default Design</vt:lpstr>
      <vt:lpstr>Κοινωνική Εργασία με Εξαρτημένα Άτομα</vt:lpstr>
      <vt:lpstr>Η θεραπευτική κοινότητα ως νέα πρόταση 1/10</vt:lpstr>
      <vt:lpstr>Η θεραπευτική κοινότητα ως νέα πρόταση 2/10</vt:lpstr>
      <vt:lpstr>Η θεραπευτική κοινότητα ως νέα πρόταση 3/10</vt:lpstr>
      <vt:lpstr>Η θεραπευτική κοινότητα ως νέα πρόταση 4/10</vt:lpstr>
      <vt:lpstr>Η θεραπευτική κοινότητα ως νέα πρόταση 5/10</vt:lpstr>
      <vt:lpstr>Η θεραπευτική κοινότητα ως νέα πρόταση 6/10</vt:lpstr>
      <vt:lpstr>Η θεραπευτική κοινότητα ως νέα πρόταση 7/10</vt:lpstr>
      <vt:lpstr>Η θεραπευτική κοινότητα ως νέα πρόταση 8/10</vt:lpstr>
      <vt:lpstr>Η θεραπευτική κοινότητα ως νέα πρόταση 9/10</vt:lpstr>
      <vt:lpstr>Η θεραπευτική κοινότητα ως νέα πρόταση 10/10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2015-02-13T15:19:18Z</dcterms:modified>
</cp:coreProperties>
</file>