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364" r:id="rId4"/>
    <p:sldId id="365" r:id="rId5"/>
    <p:sldId id="449" r:id="rId6"/>
    <p:sldId id="366" r:id="rId7"/>
    <p:sldId id="367" r:id="rId8"/>
    <p:sldId id="368" r:id="rId9"/>
    <p:sldId id="369" r:id="rId10"/>
    <p:sldId id="370" r:id="rId11"/>
    <p:sldId id="450" r:id="rId12"/>
    <p:sldId id="371" r:id="rId13"/>
    <p:sldId id="372" r:id="rId14"/>
    <p:sldId id="373" r:id="rId15"/>
    <p:sldId id="451" r:id="rId16"/>
    <p:sldId id="374" r:id="rId17"/>
    <p:sldId id="375" r:id="rId18"/>
    <p:sldId id="376" r:id="rId19"/>
    <p:sldId id="452" r:id="rId20"/>
    <p:sldId id="257" r:id="rId21"/>
    <p:sldId id="262" r:id="rId22"/>
    <p:sldId id="264" r:id="rId23"/>
    <p:sldId id="453" r:id="rId24"/>
    <p:sldId id="454" r:id="rId25"/>
    <p:sldId id="266" r:id="rId26"/>
    <p:sldId id="267"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24D9232-B548-4077-A63B-E3873227520E}" type="slidenum">
              <a:rPr lang="en-US" altLang="el-GR" sz="1200" b="0">
                <a:solidFill>
                  <a:prstClr val="black"/>
                </a:solidFill>
              </a:rPr>
              <a:pPr eaLnBrk="1" hangingPunct="1"/>
              <a:t>9</a:t>
            </a:fld>
            <a:endParaRPr lang="en-US" altLang="el-GR" sz="1200" b="0">
              <a:solidFill>
                <a:prstClr val="black"/>
              </a:solidFill>
            </a:endParaRPr>
          </a:p>
        </p:txBody>
      </p:sp>
      <p:sp>
        <p:nvSpPr>
          <p:cNvPr id="221186" name="Rectangle 2"/>
          <p:cNvSpPr>
            <a:spLocks noGrp="1" noRot="1" noChangeAspect="1" noChangeArrowheads="1" noTextEdit="1"/>
          </p:cNvSpPr>
          <p:nvPr>
            <p:ph type="sldImg"/>
          </p:nvPr>
        </p:nvSpPr>
        <p:spPr>
          <a:xfrm>
            <a:off x="993775" y="768350"/>
            <a:ext cx="5116513" cy="3836988"/>
          </a:xfrm>
          <a:ln/>
        </p:spPr>
      </p:sp>
      <p:sp>
        <p:nvSpPr>
          <p:cNvPr id="2211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9F38D03-81CB-4DF1-B1C6-0B3CF68CCE15}" type="slidenum">
              <a:rPr lang="en-US" altLang="el-GR" sz="1200" b="0">
                <a:solidFill>
                  <a:prstClr val="black"/>
                </a:solidFill>
              </a:rPr>
              <a:pPr eaLnBrk="1" hangingPunct="1"/>
              <a:t>10</a:t>
            </a:fld>
            <a:endParaRPr lang="en-US" altLang="el-GR" sz="1200" b="0">
              <a:solidFill>
                <a:prstClr val="black"/>
              </a:solidFill>
            </a:endParaRPr>
          </a:p>
        </p:txBody>
      </p:sp>
      <p:sp>
        <p:nvSpPr>
          <p:cNvPr id="223234" name="Rectangle 2"/>
          <p:cNvSpPr>
            <a:spLocks noGrp="1" noRot="1" noChangeAspect="1" noChangeArrowheads="1" noTextEdit="1"/>
          </p:cNvSpPr>
          <p:nvPr>
            <p:ph type="sldImg"/>
          </p:nvPr>
        </p:nvSpPr>
        <p:spPr>
          <a:xfrm>
            <a:off x="993775" y="768350"/>
            <a:ext cx="5116513" cy="3836988"/>
          </a:xfrm>
          <a:ln/>
        </p:spPr>
      </p:sp>
      <p:sp>
        <p:nvSpPr>
          <p:cNvPr id="2232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38CE5D0-1B08-4BE0-B00E-0A206CE60302}" type="slidenum">
              <a:rPr lang="en-US" altLang="el-GR" sz="1200" b="0">
                <a:solidFill>
                  <a:prstClr val="black"/>
                </a:solidFill>
              </a:rPr>
              <a:pPr eaLnBrk="1" hangingPunct="1"/>
              <a:t>11</a:t>
            </a:fld>
            <a:endParaRPr lang="en-US" altLang="el-GR" sz="1200" b="0">
              <a:solidFill>
                <a:prstClr val="black"/>
              </a:solidFill>
            </a:endParaRPr>
          </a:p>
        </p:txBody>
      </p:sp>
      <p:sp>
        <p:nvSpPr>
          <p:cNvPr id="225282" name="Rectangle 2"/>
          <p:cNvSpPr>
            <a:spLocks noGrp="1" noRot="1" noChangeAspect="1" noChangeArrowheads="1" noTextEdit="1"/>
          </p:cNvSpPr>
          <p:nvPr>
            <p:ph type="sldImg"/>
          </p:nvPr>
        </p:nvSpPr>
        <p:spPr>
          <a:xfrm>
            <a:off x="993775" y="768350"/>
            <a:ext cx="5116513" cy="3836988"/>
          </a:xfrm>
          <a:ln/>
        </p:spPr>
      </p:sp>
      <p:sp>
        <p:nvSpPr>
          <p:cNvPr id="2252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91F668E-A74D-4C7D-A33A-CF87BB850762}" type="slidenum">
              <a:rPr lang="en-US" altLang="el-GR" sz="1200" b="0">
                <a:solidFill>
                  <a:prstClr val="black"/>
                </a:solidFill>
              </a:rPr>
              <a:pPr eaLnBrk="1" hangingPunct="1"/>
              <a:t>12</a:t>
            </a:fld>
            <a:endParaRPr lang="en-US" altLang="el-GR" sz="1200" b="0">
              <a:solidFill>
                <a:prstClr val="black"/>
              </a:solidFill>
            </a:endParaRPr>
          </a:p>
        </p:txBody>
      </p:sp>
      <p:sp>
        <p:nvSpPr>
          <p:cNvPr id="227330" name="Rectangle 2"/>
          <p:cNvSpPr>
            <a:spLocks noGrp="1" noRot="1" noChangeAspect="1" noChangeArrowheads="1" noTextEdit="1"/>
          </p:cNvSpPr>
          <p:nvPr>
            <p:ph type="sldImg"/>
          </p:nvPr>
        </p:nvSpPr>
        <p:spPr>
          <a:xfrm>
            <a:off x="993775" y="768350"/>
            <a:ext cx="5116513" cy="3836988"/>
          </a:xfrm>
          <a:ln/>
        </p:spPr>
      </p:sp>
      <p:sp>
        <p:nvSpPr>
          <p:cNvPr id="2273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91F668E-A74D-4C7D-A33A-CF87BB850762}" type="slidenum">
              <a:rPr lang="en-US" altLang="el-GR" sz="1200" b="0">
                <a:solidFill>
                  <a:prstClr val="black"/>
                </a:solidFill>
              </a:rPr>
              <a:pPr eaLnBrk="1" hangingPunct="1"/>
              <a:t>13</a:t>
            </a:fld>
            <a:endParaRPr lang="en-US" altLang="el-GR" sz="1200" b="0">
              <a:solidFill>
                <a:prstClr val="black"/>
              </a:solidFill>
            </a:endParaRPr>
          </a:p>
        </p:txBody>
      </p:sp>
      <p:sp>
        <p:nvSpPr>
          <p:cNvPr id="227330" name="Rectangle 2"/>
          <p:cNvSpPr>
            <a:spLocks noGrp="1" noRot="1" noChangeAspect="1" noChangeArrowheads="1" noTextEdit="1"/>
          </p:cNvSpPr>
          <p:nvPr>
            <p:ph type="sldImg"/>
          </p:nvPr>
        </p:nvSpPr>
        <p:spPr>
          <a:xfrm>
            <a:off x="993775" y="768350"/>
            <a:ext cx="5116513" cy="3836988"/>
          </a:xfrm>
          <a:ln/>
        </p:spPr>
      </p:sp>
      <p:sp>
        <p:nvSpPr>
          <p:cNvPr id="2273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E08B58F-8ABF-4871-9746-5ACC3E2B9C58}" type="slidenum">
              <a:rPr lang="en-US" altLang="el-GR" sz="1200" b="0">
                <a:solidFill>
                  <a:prstClr val="black"/>
                </a:solidFill>
              </a:rPr>
              <a:pPr eaLnBrk="1" hangingPunct="1"/>
              <a:t>14</a:t>
            </a:fld>
            <a:endParaRPr lang="en-US" altLang="el-GR" sz="1200" b="0">
              <a:solidFill>
                <a:prstClr val="black"/>
              </a:solidFill>
            </a:endParaRPr>
          </a:p>
        </p:txBody>
      </p:sp>
      <p:sp>
        <p:nvSpPr>
          <p:cNvPr id="229378" name="Rectangle 2"/>
          <p:cNvSpPr>
            <a:spLocks noGrp="1" noRot="1" noChangeAspect="1" noChangeArrowheads="1" noTextEdit="1"/>
          </p:cNvSpPr>
          <p:nvPr>
            <p:ph type="sldImg"/>
          </p:nvPr>
        </p:nvSpPr>
        <p:spPr>
          <a:xfrm>
            <a:off x="993775" y="768350"/>
            <a:ext cx="5116513" cy="3836988"/>
          </a:xfrm>
          <a:ln/>
        </p:spPr>
      </p:sp>
      <p:sp>
        <p:nvSpPr>
          <p:cNvPr id="2293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23BB308-5EF4-43D4-9729-2DDEC99A2475}" type="slidenum">
              <a:rPr lang="en-US" altLang="el-GR" sz="1200" b="0">
                <a:solidFill>
                  <a:prstClr val="black"/>
                </a:solidFill>
              </a:rPr>
              <a:pPr eaLnBrk="1" hangingPunct="1"/>
              <a:t>15</a:t>
            </a:fld>
            <a:endParaRPr lang="en-US" altLang="el-GR" sz="1200" b="0">
              <a:solidFill>
                <a:prstClr val="black"/>
              </a:solidFill>
            </a:endParaRPr>
          </a:p>
        </p:txBody>
      </p:sp>
      <p:sp>
        <p:nvSpPr>
          <p:cNvPr id="231426" name="Rectangle 2"/>
          <p:cNvSpPr>
            <a:spLocks noGrp="1" noRot="1" noChangeAspect="1" noChangeArrowheads="1" noTextEdit="1"/>
          </p:cNvSpPr>
          <p:nvPr>
            <p:ph type="sldImg"/>
          </p:nvPr>
        </p:nvSpPr>
        <p:spPr>
          <a:xfrm>
            <a:off x="993775" y="768350"/>
            <a:ext cx="5116513" cy="3836988"/>
          </a:xfrm>
          <a:ln/>
        </p:spPr>
      </p:sp>
      <p:sp>
        <p:nvSpPr>
          <p:cNvPr id="2314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6D8C81F-E02E-45CA-A16B-6EA339F46968}" type="slidenum">
              <a:rPr lang="en-US" altLang="el-GR" sz="1200" b="0">
                <a:solidFill>
                  <a:prstClr val="black"/>
                </a:solidFill>
              </a:rPr>
              <a:pPr eaLnBrk="1" hangingPunct="1"/>
              <a:t>16</a:t>
            </a:fld>
            <a:endParaRPr lang="en-US" altLang="el-GR" sz="1200" b="0">
              <a:solidFill>
                <a:prstClr val="black"/>
              </a:solidFill>
            </a:endParaRPr>
          </a:p>
        </p:txBody>
      </p:sp>
      <p:sp>
        <p:nvSpPr>
          <p:cNvPr id="233474" name="Rectangle 2"/>
          <p:cNvSpPr>
            <a:spLocks noGrp="1" noRot="1" noChangeAspect="1" noChangeArrowheads="1" noTextEdit="1"/>
          </p:cNvSpPr>
          <p:nvPr>
            <p:ph type="sldImg"/>
          </p:nvPr>
        </p:nvSpPr>
        <p:spPr>
          <a:xfrm>
            <a:off x="993775" y="768350"/>
            <a:ext cx="5116513" cy="3836988"/>
          </a:xfrm>
          <a:ln/>
        </p:spPr>
      </p:sp>
      <p:sp>
        <p:nvSpPr>
          <p:cNvPr id="2334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6D8C81F-E02E-45CA-A16B-6EA339F46968}" type="slidenum">
              <a:rPr lang="en-US" altLang="el-GR" sz="1200" b="0">
                <a:solidFill>
                  <a:prstClr val="black"/>
                </a:solidFill>
              </a:rPr>
              <a:pPr eaLnBrk="1" hangingPunct="1"/>
              <a:t>17</a:t>
            </a:fld>
            <a:endParaRPr lang="en-US" altLang="el-GR" sz="1200" b="0">
              <a:solidFill>
                <a:prstClr val="black"/>
              </a:solidFill>
            </a:endParaRPr>
          </a:p>
        </p:txBody>
      </p:sp>
      <p:sp>
        <p:nvSpPr>
          <p:cNvPr id="233474" name="Rectangle 2"/>
          <p:cNvSpPr>
            <a:spLocks noGrp="1" noRot="1" noChangeAspect="1" noChangeArrowheads="1" noTextEdit="1"/>
          </p:cNvSpPr>
          <p:nvPr>
            <p:ph type="sldImg"/>
          </p:nvPr>
        </p:nvSpPr>
        <p:spPr>
          <a:xfrm>
            <a:off x="993775" y="768350"/>
            <a:ext cx="5116513" cy="3836988"/>
          </a:xfrm>
          <a:ln/>
        </p:spPr>
      </p:sp>
      <p:sp>
        <p:nvSpPr>
          <p:cNvPr id="2334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A230E21-DB2C-4BBC-ACEC-569CD2A0CCDC}" type="slidenum">
              <a:rPr lang="en-US" altLang="el-GR" sz="1200" b="0">
                <a:solidFill>
                  <a:prstClr val="black"/>
                </a:solidFill>
              </a:rPr>
              <a:pPr eaLnBrk="1" hangingPunct="1"/>
              <a:t>1</a:t>
            </a:fld>
            <a:endParaRPr lang="en-US" altLang="el-GR" sz="1200" b="0">
              <a:solidFill>
                <a:prstClr val="black"/>
              </a:solidFill>
            </a:endParaRPr>
          </a:p>
        </p:txBody>
      </p:sp>
      <p:sp>
        <p:nvSpPr>
          <p:cNvPr id="208898" name="Rectangle 2"/>
          <p:cNvSpPr>
            <a:spLocks noGrp="1" noRot="1" noChangeAspect="1" noChangeArrowheads="1" noTextEdit="1"/>
          </p:cNvSpPr>
          <p:nvPr>
            <p:ph type="sldImg"/>
          </p:nvPr>
        </p:nvSpPr>
        <p:spPr>
          <a:xfrm>
            <a:off x="993775" y="768350"/>
            <a:ext cx="5116513" cy="3836988"/>
          </a:xfrm>
          <a:ln/>
        </p:spPr>
      </p:sp>
      <p:sp>
        <p:nvSpPr>
          <p:cNvPr id="2088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F805CD-D943-4255-856D-6E733B58D338}" type="slidenum">
              <a:rPr lang="en-US" altLang="el-GR" sz="1200" b="0">
                <a:solidFill>
                  <a:prstClr val="black"/>
                </a:solidFill>
              </a:rPr>
              <a:pPr eaLnBrk="1" hangingPunct="1"/>
              <a:t>2</a:t>
            </a:fld>
            <a:endParaRPr lang="en-US" altLang="el-GR" sz="1200" b="0">
              <a:solidFill>
                <a:prstClr val="black"/>
              </a:solidFill>
            </a:endParaRPr>
          </a:p>
        </p:txBody>
      </p:sp>
      <p:sp>
        <p:nvSpPr>
          <p:cNvPr id="210946" name="Rectangle 2"/>
          <p:cNvSpPr>
            <a:spLocks noGrp="1" noRot="1" noChangeAspect="1" noChangeArrowheads="1" noTextEdit="1"/>
          </p:cNvSpPr>
          <p:nvPr>
            <p:ph type="sldImg"/>
          </p:nvPr>
        </p:nvSpPr>
        <p:spPr>
          <a:xfrm>
            <a:off x="993775" y="768350"/>
            <a:ext cx="5116513" cy="3836988"/>
          </a:xfrm>
          <a:ln/>
        </p:spPr>
      </p:sp>
      <p:sp>
        <p:nvSpPr>
          <p:cNvPr id="2109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F805CD-D943-4255-856D-6E733B58D338}" type="slidenum">
              <a:rPr lang="en-US" altLang="el-GR" sz="1200" b="0">
                <a:solidFill>
                  <a:prstClr val="black"/>
                </a:solidFill>
              </a:rPr>
              <a:pPr eaLnBrk="1" hangingPunct="1"/>
              <a:t>3</a:t>
            </a:fld>
            <a:endParaRPr lang="en-US" altLang="el-GR" sz="1200" b="0">
              <a:solidFill>
                <a:prstClr val="black"/>
              </a:solidFill>
            </a:endParaRPr>
          </a:p>
        </p:txBody>
      </p:sp>
      <p:sp>
        <p:nvSpPr>
          <p:cNvPr id="210946" name="Rectangle 2"/>
          <p:cNvSpPr>
            <a:spLocks noGrp="1" noRot="1" noChangeAspect="1" noChangeArrowheads="1" noTextEdit="1"/>
          </p:cNvSpPr>
          <p:nvPr>
            <p:ph type="sldImg"/>
          </p:nvPr>
        </p:nvSpPr>
        <p:spPr>
          <a:xfrm>
            <a:off x="993775" y="768350"/>
            <a:ext cx="5116513" cy="3836988"/>
          </a:xfrm>
          <a:ln/>
        </p:spPr>
      </p:sp>
      <p:sp>
        <p:nvSpPr>
          <p:cNvPr id="2109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871837A-6B6D-48D6-A620-0A4EB67EEB0A}" type="slidenum">
              <a:rPr lang="en-US" altLang="el-GR" sz="1200" b="0">
                <a:solidFill>
                  <a:prstClr val="black"/>
                </a:solidFill>
              </a:rPr>
              <a:pPr eaLnBrk="1" hangingPunct="1"/>
              <a:t>4</a:t>
            </a:fld>
            <a:endParaRPr lang="en-US" altLang="el-GR" sz="1200" b="0">
              <a:solidFill>
                <a:prstClr val="black"/>
              </a:solidFill>
            </a:endParaRPr>
          </a:p>
        </p:txBody>
      </p:sp>
      <p:sp>
        <p:nvSpPr>
          <p:cNvPr id="212994" name="Rectangle 2"/>
          <p:cNvSpPr>
            <a:spLocks noGrp="1" noRot="1" noChangeAspect="1" noChangeArrowheads="1" noTextEdit="1"/>
          </p:cNvSpPr>
          <p:nvPr>
            <p:ph type="sldImg"/>
          </p:nvPr>
        </p:nvSpPr>
        <p:spPr>
          <a:xfrm>
            <a:off x="993775" y="768350"/>
            <a:ext cx="5116513" cy="3836988"/>
          </a:xfrm>
          <a:ln/>
        </p:spPr>
      </p:sp>
      <p:sp>
        <p:nvSpPr>
          <p:cNvPr id="2129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067E2AC-3231-4554-BAC7-588D92094740}" type="slidenum">
              <a:rPr lang="en-US" altLang="el-GR" sz="1200" b="0">
                <a:solidFill>
                  <a:prstClr val="black"/>
                </a:solidFill>
              </a:rPr>
              <a:pPr eaLnBrk="1" hangingPunct="1"/>
              <a:t>5</a:t>
            </a:fld>
            <a:endParaRPr lang="en-US" altLang="el-GR" sz="1200" b="0">
              <a:solidFill>
                <a:prstClr val="black"/>
              </a:solidFill>
            </a:endParaRPr>
          </a:p>
        </p:txBody>
      </p:sp>
      <p:sp>
        <p:nvSpPr>
          <p:cNvPr id="215042" name="Rectangle 2"/>
          <p:cNvSpPr>
            <a:spLocks noGrp="1" noRot="1" noChangeAspect="1" noChangeArrowheads="1" noTextEdit="1"/>
          </p:cNvSpPr>
          <p:nvPr>
            <p:ph type="sldImg"/>
          </p:nvPr>
        </p:nvSpPr>
        <p:spPr>
          <a:xfrm>
            <a:off x="993775" y="768350"/>
            <a:ext cx="5116513" cy="3836988"/>
          </a:xfrm>
          <a:ln/>
        </p:spPr>
      </p:sp>
      <p:sp>
        <p:nvSpPr>
          <p:cNvPr id="2150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4CA4EA9-22DD-46EC-A4F3-39133255C522}" type="slidenum">
              <a:rPr lang="en-US" altLang="el-GR" sz="1200" b="0">
                <a:solidFill>
                  <a:prstClr val="black"/>
                </a:solidFill>
              </a:rPr>
              <a:pPr eaLnBrk="1" hangingPunct="1"/>
              <a:t>6</a:t>
            </a:fld>
            <a:endParaRPr lang="en-US" altLang="el-GR" sz="1200" b="0">
              <a:solidFill>
                <a:prstClr val="black"/>
              </a:solidFill>
            </a:endParaRPr>
          </a:p>
        </p:txBody>
      </p:sp>
      <p:sp>
        <p:nvSpPr>
          <p:cNvPr id="217090" name="Rectangle 2"/>
          <p:cNvSpPr>
            <a:spLocks noGrp="1" noRot="1" noChangeAspect="1" noChangeArrowheads="1" noTextEdit="1"/>
          </p:cNvSpPr>
          <p:nvPr>
            <p:ph type="sldImg"/>
          </p:nvPr>
        </p:nvSpPr>
        <p:spPr>
          <a:xfrm>
            <a:off x="993775" y="768350"/>
            <a:ext cx="5116513" cy="3836988"/>
          </a:xfrm>
          <a:ln/>
        </p:spPr>
      </p:sp>
      <p:sp>
        <p:nvSpPr>
          <p:cNvPr id="2170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BBCE61A-0D04-49D1-9EDF-A5318462D2DE}" type="slidenum">
              <a:rPr lang="en-US" altLang="el-GR" sz="1200" b="0">
                <a:solidFill>
                  <a:prstClr val="black"/>
                </a:solidFill>
              </a:rPr>
              <a:pPr eaLnBrk="1" hangingPunct="1"/>
              <a:t>7</a:t>
            </a:fld>
            <a:endParaRPr lang="en-US" altLang="el-GR" sz="1200" b="0">
              <a:solidFill>
                <a:prstClr val="black"/>
              </a:solidFill>
            </a:endParaRPr>
          </a:p>
        </p:txBody>
      </p:sp>
      <p:sp>
        <p:nvSpPr>
          <p:cNvPr id="219138" name="Rectangle 2"/>
          <p:cNvSpPr>
            <a:spLocks noGrp="1" noRot="1" noChangeAspect="1" noChangeArrowheads="1" noTextEdit="1"/>
          </p:cNvSpPr>
          <p:nvPr>
            <p:ph type="sldImg"/>
          </p:nvPr>
        </p:nvSpPr>
        <p:spPr>
          <a:xfrm>
            <a:off x="993775" y="768350"/>
            <a:ext cx="5116513" cy="3836988"/>
          </a:xfrm>
          <a:ln/>
        </p:spPr>
      </p:sp>
      <p:sp>
        <p:nvSpPr>
          <p:cNvPr id="2191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24D9232-B548-4077-A63B-E3873227520E}" type="slidenum">
              <a:rPr lang="en-US" altLang="el-GR" sz="1200" b="0">
                <a:solidFill>
                  <a:prstClr val="black"/>
                </a:solidFill>
              </a:rPr>
              <a:pPr eaLnBrk="1" hangingPunct="1"/>
              <a:t>8</a:t>
            </a:fld>
            <a:endParaRPr lang="en-US" altLang="el-GR" sz="1200" b="0">
              <a:solidFill>
                <a:prstClr val="black"/>
              </a:solidFill>
            </a:endParaRPr>
          </a:p>
        </p:txBody>
      </p:sp>
      <p:sp>
        <p:nvSpPr>
          <p:cNvPr id="221186" name="Rectangle 2"/>
          <p:cNvSpPr>
            <a:spLocks noGrp="1" noRot="1" noChangeAspect="1" noChangeArrowheads="1" noTextEdit="1"/>
          </p:cNvSpPr>
          <p:nvPr>
            <p:ph type="sldImg"/>
          </p:nvPr>
        </p:nvSpPr>
        <p:spPr>
          <a:xfrm>
            <a:off x="993775" y="768350"/>
            <a:ext cx="5116513" cy="3836988"/>
          </a:xfrm>
          <a:ln/>
        </p:spPr>
      </p:sp>
      <p:sp>
        <p:nvSpPr>
          <p:cNvPr id="2211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8</a:t>
            </a:r>
            <a:r>
              <a:rPr lang="el-GR" sz="2600" dirty="0" smtClean="0"/>
              <a:t>:</a:t>
            </a:r>
            <a:r>
              <a:rPr lang="en-US" sz="2600" dirty="0" smtClean="0"/>
              <a:t> </a:t>
            </a:r>
            <a:r>
              <a:rPr lang="el-GR" sz="2600" dirty="0"/>
              <a:t>Η προσωπική αλλαγή</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8686C46-F32C-4A6A-8082-17D0F85FCD0A}"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έντονη επιθυμία (</a:t>
            </a:r>
            <a:r>
              <a:rPr lang="el-GR" dirty="0" err="1" smtClean="0"/>
              <a:t>craving</a:t>
            </a:r>
            <a:r>
              <a:rPr lang="el-GR" dirty="0" smtClean="0"/>
              <a:t>) για χρήση ουσιών είναι μια συνηθισμένη κατάσταση που προκαλείται όταν το άτομο εκτίθεται σε ερεθίσματα τα οποία σχετίζονται με την κατάχρηση ουσιών.</a:t>
            </a:r>
          </a:p>
          <a:p>
            <a:r>
              <a:rPr lang="el-GR" dirty="0" smtClean="0"/>
              <a:t>Οι μηχανισμοί που συνήθως χρησιμοποιούνται είναι αυτοί της άρνησης και κυρίως της μετάθεσης που λειτουργούν ασυνείδητα.</a:t>
            </a:r>
          </a:p>
          <a:p>
            <a:r>
              <a:rPr lang="el-GR" dirty="0" smtClean="0"/>
              <a:t>Οι χρήστες ουσιών συνήθως μεταφέρουν την έντονη επιθυμία τους για χρήση ουσιών σε κάποια άλλη δραστηριότητα υψηλού κινδύνου την οποία δεν αντιλαμβάνονται ως τέτοια.</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9/17</a:t>
            </a:r>
            <a:endParaRPr lang="el-GR" dirty="0"/>
          </a:p>
        </p:txBody>
      </p:sp>
    </p:spTree>
    <p:extLst>
      <p:ext uri="{BB962C8B-B14F-4D97-AF65-F5344CB8AC3E}">
        <p14:creationId xmlns:p14="http://schemas.microsoft.com/office/powerpoint/2010/main" val="2803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9524AB4-B1A0-49F0-9834-787818FB6CA9}"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 χαρακτηριστικό παράδειγμα είναι κάποιες προσωπικές ή οικογενειακές εκκρεμότητες για τις οποίες «ανακαλύπτουν» ότι χρειάζεται να διευθετηθούν πολύ σύντομα.</a:t>
            </a:r>
          </a:p>
          <a:p>
            <a:r>
              <a:rPr lang="el-GR" dirty="0" smtClean="0"/>
              <a:t>Όσοι συμμετέχουν σε προγράμματα διαμονής μπορεί να διακόψουν επικαλούμενοι την ανάγκη να δώσουν προτεραιότητα στη διευθέτηση αυτών των εκκρεμοτήτων, δηλώνοντας ότι δεν πρόκειται να κάνουν χρήση ουσιών και ότι θα επανέλθουν στη θεραπεία αμέσως.</a:t>
            </a:r>
          </a:p>
          <a:p>
            <a:r>
              <a:rPr lang="el-GR" dirty="0" smtClean="0"/>
              <a:t>Εκείνοι που συμμετέχουν σε προγράμματα εξωτερικής παρακολούθησης θα βρεθούν «εντελώς τυχαία» κοντά σε καταστάσεις υψηλού κινδύνου.</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10/17</a:t>
            </a:r>
            <a:endParaRPr lang="el-GR" dirty="0"/>
          </a:p>
        </p:txBody>
      </p:sp>
    </p:spTree>
    <p:extLst>
      <p:ext uri="{BB962C8B-B14F-4D97-AF65-F5344CB8AC3E}">
        <p14:creationId xmlns:p14="http://schemas.microsoft.com/office/powerpoint/2010/main" val="22966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CB6F20B-B215-4C06-ADB3-2115A9080D03}"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a:t>
            </a:r>
            <a:r>
              <a:rPr lang="el-GR" dirty="0" err="1" smtClean="0"/>
              <a:t>εκδραμάτιση</a:t>
            </a:r>
            <a:r>
              <a:rPr lang="el-GR" dirty="0" smtClean="0"/>
              <a:t> (</a:t>
            </a:r>
            <a:r>
              <a:rPr lang="el-GR" dirty="0" err="1" smtClean="0"/>
              <a:t>acting</a:t>
            </a:r>
            <a:r>
              <a:rPr lang="el-GR" dirty="0" smtClean="0"/>
              <a:t> </a:t>
            </a:r>
            <a:r>
              <a:rPr lang="el-GR" dirty="0" err="1" smtClean="0"/>
              <a:t>out</a:t>
            </a:r>
            <a:r>
              <a:rPr lang="el-GR" dirty="0" smtClean="0"/>
              <a:t>) είναι μια συνηθισμένη μορφή αντίστασης που εμφανίζεται στις θεραπευτικές κοινότητες,</a:t>
            </a:r>
          </a:p>
          <a:p>
            <a:r>
              <a:rPr lang="el-GR" dirty="0" smtClean="0"/>
              <a:t>Πρόκειται για σειρά παρορμητικών συμπεριφορών, ενίοτε επικίνδυνων ή και αντικοινωνικών, οι οποίες παρουσιάζονται κατά τη διάρκεια της θεραπείας, ως αποτέλεσμα των ασυνείδητων διεργασιών που βιώνει το άτομο.</a:t>
            </a:r>
          </a:p>
          <a:p>
            <a:r>
              <a:rPr lang="el-GR" dirty="0" smtClean="0"/>
              <a:t>Μπορεί να θεωρηθεί μορφή αντίστασης που ενισχύει το άτομο στην προσπάθειά του να προστατευθεί από αναμνήσεις και συναισθήματα τα οποία, αν αναδύονταν στο συνειδητό, θα προκαλούσαν πόνο.</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11/17</a:t>
            </a:r>
            <a:endParaRPr lang="el-GR" dirty="0"/>
          </a:p>
        </p:txBody>
      </p:sp>
    </p:spTree>
    <p:extLst>
      <p:ext uri="{BB962C8B-B14F-4D97-AF65-F5344CB8AC3E}">
        <p14:creationId xmlns:p14="http://schemas.microsoft.com/office/powerpoint/2010/main" val="118121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6A820D8-6883-4373-9972-F80B49E9DB01}"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Υπάρχουν περιπτώσεις μελών στη θεραπευτική κοινότητα που, ενώ έχουν κάνει σημαντική πρόοδο στη θεραπεία τους και έχουν παραμείνει αρκετό διάστημα σε αυτήν, ξαφνικά εμφανίζουν παράδοξη συμπεριφορά ή διακόπτουν απότομα το πρόγραμμα.</a:t>
            </a:r>
          </a:p>
          <a:p>
            <a:r>
              <a:rPr lang="el-GR" dirty="0" smtClean="0"/>
              <a:t>Μπορεί η βελτίωση της κατάστασής τους να τους γεμίζει ενοχές, γιατί έχοντας εσωτερικεύσει τον ρόλο «του προβληματικού παιδιού», επιτελούσαν ένα χρέος απέναντι στην οικογένειά τους, αναλαμβάνοντας ένα ρόλο που συνέβαλε στη συνοχή της και της παρείχε με τον τρόπο αυτό προστασία.</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12/17</a:t>
            </a:r>
            <a:endParaRPr lang="el-GR" dirty="0"/>
          </a:p>
        </p:txBody>
      </p:sp>
    </p:spTree>
    <p:extLst>
      <p:ext uri="{BB962C8B-B14F-4D97-AF65-F5344CB8AC3E}">
        <p14:creationId xmlns:p14="http://schemas.microsoft.com/office/powerpoint/2010/main" val="263570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6A820D8-6883-4373-9972-F80B49E9DB01}"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Φοβούνται ότι θα γίνουν πλέον συναισθηματικά ευάλωτοι, όπως όταν ήταν τα παιδιά, ότι δεν θα μπορούν να έχουν τον έλεγχο των σκέψεων και των πράξεών τους και ότι θα υποφέρουν.</a:t>
            </a:r>
          </a:p>
          <a:p>
            <a:r>
              <a:rPr lang="el-GR" dirty="0" smtClean="0"/>
              <a:t>Διακόπτοντας τη θεραπεία, επαναφέρουν την προηγούμενη ισορροπία με την οποία ένιωθαν κάποια ασφάλεια, παρά τις αρνητικές επιπτώσεις που είχε η χρήση ουσιών.</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13/17</a:t>
            </a:r>
            <a:endParaRPr lang="el-GR" dirty="0"/>
          </a:p>
        </p:txBody>
      </p:sp>
    </p:spTree>
    <p:extLst>
      <p:ext uri="{BB962C8B-B14F-4D97-AF65-F5344CB8AC3E}">
        <p14:creationId xmlns:p14="http://schemas.microsoft.com/office/powerpoint/2010/main" val="94865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BC4CE6A-2066-411A-8D80-8DA4ADA5902B}"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Για να μπορέσει το άτομο να επεξεργαστεί τα βαθύτερα συναισθήματά του, χρειάζεται να έχει πάρει κατ’ αρχάς την απόφαση για αλλαγή.</a:t>
            </a:r>
          </a:p>
          <a:p>
            <a:r>
              <a:rPr lang="el-GR" dirty="0" smtClean="0"/>
              <a:t>Κανείς δεν μπορεί να αλλάξει, εάν δεν το έχει αποφασίσει ο ίδιος. Επιπλέον, χρειάζεται να βρεθεί σε περιβάλλον όπου θα επικρατούν οι κατάλληλες συνθήκες για να επιτευχθεί η αλλαγή μέσω κάποιων διεργασιών.</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14/17</a:t>
            </a:r>
            <a:endParaRPr lang="el-GR" dirty="0"/>
          </a:p>
        </p:txBody>
      </p:sp>
    </p:spTree>
    <p:extLst>
      <p:ext uri="{BB962C8B-B14F-4D97-AF65-F5344CB8AC3E}">
        <p14:creationId xmlns:p14="http://schemas.microsoft.com/office/powerpoint/2010/main" val="3810892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3EFF7FA-B170-4BBF-8023-D543B9ABC8B6}"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400948"/>
          </a:xfrm>
        </p:spPr>
        <p:txBody>
          <a:bodyPr/>
          <a:lstStyle/>
          <a:p>
            <a:r>
              <a:rPr lang="el-GR" sz="2100" dirty="0" smtClean="0"/>
              <a:t>Μια από τις λειτουργίες της θεραπευτικής κοινότητας είναι να διευκολύνει την αλλαγή μέσω της πρόσκαιρης παλινδρόμησης των μελών της.</a:t>
            </a:r>
          </a:p>
          <a:p>
            <a:r>
              <a:rPr lang="el-GR" sz="2100" dirty="0" smtClean="0"/>
              <a:t>Η παλινδρόμηση δίνει τη δυνατότητα στο άτομο να βιώσει ξανά τις καταστάσεις της παιδικής ηλικίας και να κατανοήσει τα συναισθήματα και τις συμπεριφορές που πηγάζουν από αυτήν.</a:t>
            </a:r>
          </a:p>
          <a:p>
            <a:r>
              <a:rPr lang="el-GR" sz="2100" dirty="0" smtClean="0"/>
              <a:t>Οι πληροφορίες που έρχονται από την παιδική ηλικία δίνουν σημαντικό υλικό για την κατανόηση των αιτιών που οδήγησης στη χρήση καθώς και των δυσκολιών και των προβλημάτων που συνεχίζει να αντιμετωπίζει το άτομο.</a:t>
            </a:r>
          </a:p>
          <a:p>
            <a:r>
              <a:rPr lang="el-GR" sz="2100" dirty="0" smtClean="0"/>
              <a:t>Καθώς η εξάρτηση είχε γίνει τρόπος ζωής μπορεί η επίτευξη της αποχής να προκαλεί στην αρχή ικανοποίηση, αλλά στη συνέχεια αντικαθίσταται από μια διαδικασία «πένθους» για την απώλεια της ουσίας, αλλά και του τρόπου ζωής που συνδέεται με αυτήν.</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15/17</a:t>
            </a:r>
            <a:endParaRPr lang="el-GR" dirty="0"/>
          </a:p>
        </p:txBody>
      </p:sp>
    </p:spTree>
    <p:extLst>
      <p:ext uri="{BB962C8B-B14F-4D97-AF65-F5344CB8AC3E}">
        <p14:creationId xmlns:p14="http://schemas.microsoft.com/office/powerpoint/2010/main" val="45822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CAC1278-CAC1-4846-92D7-D8192DE3FB5E}"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συνειδητοποίηση και η αναγνώριση των αιτιολογικών παραγόντων, των δυσκολιών και των προβλημάτων που σχετίζονται με την εξάρτηση δεν αρκούν για να επιφέρουν θεμελιώδη αλλαγή στον </a:t>
            </a:r>
            <a:r>
              <a:rPr lang="el-GR" dirty="0" err="1" smtClean="0"/>
              <a:t>θεραπευόμενο</a:t>
            </a:r>
            <a:r>
              <a:rPr lang="el-GR" dirty="0" smtClean="0"/>
              <a:t>.</a:t>
            </a:r>
          </a:p>
          <a:p>
            <a:r>
              <a:rPr lang="el-GR" dirty="0" smtClean="0"/>
              <a:t>Χρειάζεται η επεξεργασία όλων αυτών να γίνει τόσο στο συναισθηματικό όσο και στο διανοητικό επίπεδο και να υιοθετηθεί μια νέα συμπεριφορά η οποία θα εφαρμοστεί στη πράξη, ώστε να αποτελέσει ένα νέο βίωμα.</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16/17</a:t>
            </a:r>
            <a:endParaRPr lang="el-GR" dirty="0"/>
          </a:p>
        </p:txBody>
      </p:sp>
    </p:spTree>
    <p:extLst>
      <p:ext uri="{BB962C8B-B14F-4D97-AF65-F5344CB8AC3E}">
        <p14:creationId xmlns:p14="http://schemas.microsoft.com/office/powerpoint/2010/main" val="3007811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CAC1278-CAC1-4846-92D7-D8192DE3FB5E}"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 θεραπευτική κοινότητα η υιοθέτηση νέων τρόπων αντιμετώπισης αποτελεί μια μαθησιακή διαδικασία μέσω της οποίας αναπαράγονται και παραμερίζονται οι συμπεριφορές του παρελθόντος και ενισχύονται οι νέες.</a:t>
            </a:r>
          </a:p>
          <a:p>
            <a:r>
              <a:rPr lang="el-GR" dirty="0" smtClean="0"/>
              <a:t>Η ενίσχυση και η επιβράβευση αποτελούν μέρος της διαδικασίας μάθησης και βοηθούν στην ανάπτυξη νέων δεξιοτήτων και στην εγκατάσταση νέων συμπεριφορών.</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17/17</a:t>
            </a:r>
            <a:endParaRPr lang="el-GR" dirty="0"/>
          </a:p>
        </p:txBody>
      </p:sp>
    </p:spTree>
    <p:extLst>
      <p:ext uri="{BB962C8B-B14F-4D97-AF65-F5344CB8AC3E}">
        <p14:creationId xmlns:p14="http://schemas.microsoft.com/office/powerpoint/2010/main" val="342374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B7B09A4-8EF1-4F12-AA9A-862ABF22FF28}"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άτομο που εμπλέκεται στην εξάρτηση από παράνομες </a:t>
            </a:r>
            <a:r>
              <a:rPr lang="el-GR" dirty="0" err="1" smtClean="0"/>
              <a:t>ψυχότροπες</a:t>
            </a:r>
            <a:r>
              <a:rPr lang="el-GR" dirty="0" smtClean="0"/>
              <a:t> ουσίες για μεγάλο χρονικό διάστημα θέτει σε σοβαρό κίνδυνο τη ζωή του: η κατάχρηση εντείνεται, η υγεία επιδεινώνεται, ο κίνδυνος του θανάτου από υπερβολική ή νοθευμένη δόση είναι αυξημένος, η καθημερινότητα συνδέεται με απογοητεύσεις, απορρίψεις, διώξεις κλπ.</a:t>
            </a:r>
          </a:p>
          <a:p>
            <a:r>
              <a:rPr lang="el-GR" dirty="0" smtClean="0"/>
              <a:t>Αυτή η κατάσταση συνεπάγεται διαιώνιση των κοινωνικών και ψυχολογικών συνθηκών που οδηγούν στην ανάγκη για κατάχρηση και στην εξάρτηση.</a:t>
            </a:r>
          </a:p>
          <a:p>
            <a:r>
              <a:rPr lang="el-GR" dirty="0" smtClean="0"/>
              <a:t>Επομένως, η αλλαγή πορείας του εξαρτημένου και η ανατροπή των σχέσεών του είναι θέμα επιβίωσης.</a:t>
            </a:r>
          </a:p>
        </p:txBody>
      </p:sp>
      <p:sp>
        <p:nvSpPr>
          <p:cNvPr id="3" name="Τίτλος 2"/>
          <p:cNvSpPr>
            <a:spLocks noGrp="1"/>
          </p:cNvSpPr>
          <p:nvPr>
            <p:ph type="title"/>
          </p:nvPr>
        </p:nvSpPr>
        <p:spPr/>
        <p:txBody>
          <a:bodyPr/>
          <a:lstStyle/>
          <a:p>
            <a:r>
              <a:rPr lang="el-GR" dirty="0" smtClean="0"/>
              <a:t> Η προσωπική αλλαγή </a:t>
            </a:r>
            <a:r>
              <a:rPr lang="el-GR" sz="2800" b="0" dirty="0" smtClean="0"/>
              <a:t>1/17</a:t>
            </a:r>
            <a:endParaRPr lang="el-GR" sz="2800" b="0" dirty="0"/>
          </a:p>
        </p:txBody>
      </p:sp>
    </p:spTree>
    <p:extLst>
      <p:ext uri="{BB962C8B-B14F-4D97-AF65-F5344CB8AC3E}">
        <p14:creationId xmlns:p14="http://schemas.microsoft.com/office/powerpoint/2010/main" val="1850413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8</a:t>
            </a:r>
            <a:r>
              <a:rPr lang="en-US" sz="2000" dirty="0" smtClean="0"/>
              <a:t>:</a:t>
            </a:r>
            <a:r>
              <a:rPr lang="el-GR" sz="2000" dirty="0"/>
              <a:t> Η προσωπική αλλαγή».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5E9E9A2-A03B-4FFD-8B7D-BCC1959E1F53}"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Ωστόσο, οι χρήστες ουσιών που προσεγγίζουν τις θεραπευτικές υπηρεσίες δεν είναι πάντα απολύτως έτοιμοι να ενταχθούν σε ένα μακρόχρονο πρόγραμμα θεραπείας.</a:t>
            </a:r>
          </a:p>
          <a:p>
            <a:r>
              <a:rPr lang="el-GR" dirty="0" smtClean="0"/>
              <a:t>Αυτό μπορεί να γίνει κατανοητό, ιδιαίτερα αν λάβουμε υπόψη ότι φτάνουν στις θεραπευτικές υπηρεσίες κάτω από την πίεση εξωγενών παραγόντων, όπως είναι η οικογένεια ή το ποινικό σύστημα.</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2/17</a:t>
            </a:r>
            <a:endParaRPr lang="el-GR" dirty="0"/>
          </a:p>
        </p:txBody>
      </p:sp>
    </p:spTree>
    <p:extLst>
      <p:ext uri="{BB962C8B-B14F-4D97-AF65-F5344CB8AC3E}">
        <p14:creationId xmlns:p14="http://schemas.microsoft.com/office/powerpoint/2010/main" val="3910035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5E9E9A2-A03B-4FFD-8B7D-BCC1959E1F53}"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αμφιθυμία είναι αυτή που κυρίως χαρακτηρίζει τη πρώτη επαφή των χρηστών με το θεραπευτικό πλαίσιο. Έτσι, αρκετοί χρήστες μετά τη πρώτη συνάντηση στο πλαίσιο του θεραπευτικού προγράμματος είναι πιθανόν να μην επιτρέψουν ξανά.</a:t>
            </a:r>
          </a:p>
          <a:p>
            <a:r>
              <a:rPr lang="el-GR" dirty="0" smtClean="0"/>
              <a:t>Η αμφιθυμία δεν σημαίνει απαραίτητα ότι το άτομο δεν νιώθει την ανάγκη για αλλαγή. Μάλλον εκφράζει τον φόβο του για πιθανές επιπτώσεις της αλλαγής στον τρόπο ζωής του.</a:t>
            </a:r>
          </a:p>
          <a:p>
            <a:r>
              <a:rPr lang="el-GR" dirty="0" smtClean="0"/>
              <a:t>Από άτομο σε άτομο, η αμφιθυμία διαφέρει σε ένταση και βάθος και εκδηλώνεται με διαφορετικούς τρόπους.</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3/17</a:t>
            </a:r>
            <a:endParaRPr lang="el-GR" dirty="0"/>
          </a:p>
        </p:txBody>
      </p:sp>
    </p:spTree>
    <p:extLst>
      <p:ext uri="{BB962C8B-B14F-4D97-AF65-F5344CB8AC3E}">
        <p14:creationId xmlns:p14="http://schemas.microsoft.com/office/powerpoint/2010/main" val="1521797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4A1C753-DC60-48DB-B59E-8E107F690AE3}"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Για να μπορέσει το άτομο να παραμείνει στην θεραπεία, χρειάζεται να αναπτυχθεί μια θεραπευτική συμμαχία, η οποία να ενισχύεται συνεχώς στη διάρκεια του προγράμματος.</a:t>
            </a:r>
          </a:p>
          <a:p>
            <a:r>
              <a:rPr lang="el-GR" dirty="0" smtClean="0"/>
              <a:t>Η θεραπευτική συμμαχία στην αρχική περίοδο της θεραπευτικής κοινότητας είναι χαλαρή και βασίζεται περισσότερο στο θεραπευτικό συμβόλαιο που κάνει το μέλος με την κοινότητα κατά την εισαγωγή του.</a:t>
            </a:r>
          </a:p>
          <a:p>
            <a:r>
              <a:rPr lang="el-GR" dirty="0" smtClean="0"/>
              <a:t>Αφορά στη δέσμευσή του ότι θα συμμετέχει στο πρόγραμμα, θα τηρεί τους κανόνες και θα προσπαθήσει στο πλαίσιο της κοινότητας να αλλάξει την </a:t>
            </a:r>
            <a:r>
              <a:rPr lang="el-GR" dirty="0" err="1" smtClean="0"/>
              <a:t>εξαρτητική</a:t>
            </a:r>
            <a:r>
              <a:rPr lang="el-GR" dirty="0" smtClean="0"/>
              <a:t> συμπεριφορά του.</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4/17</a:t>
            </a:r>
            <a:endParaRPr lang="el-GR" dirty="0"/>
          </a:p>
        </p:txBody>
      </p:sp>
    </p:spTree>
    <p:extLst>
      <p:ext uri="{BB962C8B-B14F-4D97-AF65-F5344CB8AC3E}">
        <p14:creationId xmlns:p14="http://schemas.microsoft.com/office/powerpoint/2010/main" val="2217456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5516AFD-068D-44D3-B633-81B5F842D068}"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θεραπευτική συμμαχία ενισχύεται βαθμιαία μέσω της επικοινωνίας και των σχέσεων εμπιστοσύνης και αλληλοϋποστήριξης που επικρατούν στην κοινότητα.</a:t>
            </a:r>
          </a:p>
          <a:p>
            <a:r>
              <a:rPr lang="el-GR" dirty="0" smtClean="0"/>
              <a:t>Δεν συνάπτεται μόνο με τους θεραπευτές, αλλά και </a:t>
            </a:r>
            <a:r>
              <a:rPr lang="el-GR" dirty="0" err="1" smtClean="0"/>
              <a:t>και</a:t>
            </a:r>
            <a:r>
              <a:rPr lang="el-GR" dirty="0" smtClean="0"/>
              <a:t> με τα υπόλοιπα μέλη που συμμετέχουν στη προσπάθεια για αλλαγή.</a:t>
            </a:r>
          </a:p>
          <a:p>
            <a:r>
              <a:rPr lang="el-GR" dirty="0" smtClean="0"/>
              <a:t>Αποτελεί την ουσιαστική έκφραση του θεραπευτικού συμβολαίου και έχει ως αρχές τη συνεργασία, την εμπιστοσύνη, τον σεβασμό, την ευθύτητα και την ειλικρίνεια.</a:t>
            </a:r>
          </a:p>
          <a:p>
            <a:r>
              <a:rPr lang="el-GR" dirty="0" smtClean="0"/>
              <a:t>Οι αρχές αυτές δεσμεύουν όλα τα μέλη της κοινότητας και διαμορφώνουν ένα περιβάλλον το οποίο ευνοεί την προσωπική αλλαγή.</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5/17</a:t>
            </a:r>
            <a:endParaRPr lang="el-GR" dirty="0"/>
          </a:p>
        </p:txBody>
      </p:sp>
    </p:spTree>
    <p:extLst>
      <p:ext uri="{BB962C8B-B14F-4D97-AF65-F5344CB8AC3E}">
        <p14:creationId xmlns:p14="http://schemas.microsoft.com/office/powerpoint/2010/main" val="320738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C6504EF-CDFA-4F73-BAFC-9B89B96C8FA4}"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έκφραση των προσωπικών συναισθημάτων και εμπειριών στη διάρκεια της παραμονής στη θεραπευτική κοινότητα αποτελεί το «ρίσκο» που παίρνει κάθε μέλος αποκαλύπτοντας κομμάτια του εαυτού του.</a:t>
            </a:r>
          </a:p>
          <a:p>
            <a:r>
              <a:rPr lang="el-GR" dirty="0" smtClean="0"/>
              <a:t>Τα υπόλοιπα μέλη μπορούν να δουν σε αυτά και κομμάτια του εαυτού του. Τα υπόλοιπα μέλη μπορούν να δουν σε αυτά και κομμάτια του δικού τους εαυτού στη διάρκεια των ομαδικών θεραπευτικών διεργασιών.</a:t>
            </a:r>
          </a:p>
          <a:p>
            <a:r>
              <a:rPr lang="el-GR" dirty="0" smtClean="0"/>
              <a:t>Αυτό το «καθρέφτισμα» βοηθά στην αλλαγή τόσο του ίδιου το ατόμου όσο και των υπολοίπων μελών.</a:t>
            </a:r>
          </a:p>
          <a:p>
            <a:r>
              <a:rPr lang="el-GR" dirty="0" smtClean="0"/>
              <a:t>Μειώνει τους προσωπικούς φόβους, περιορίζει τη μοναξιά και ενισχύει τη συντροφικότητα.</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6/17</a:t>
            </a:r>
            <a:endParaRPr lang="el-GR" dirty="0"/>
          </a:p>
        </p:txBody>
      </p:sp>
    </p:spTree>
    <p:extLst>
      <p:ext uri="{BB962C8B-B14F-4D97-AF65-F5344CB8AC3E}">
        <p14:creationId xmlns:p14="http://schemas.microsoft.com/office/powerpoint/2010/main" val="200216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476250C-B6D6-47CB-A48D-7531C415E462}"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Με αυτή την έννοια ένας ακρογωνιαίος λίθος της θεραπευτικής προσέγγισης στη θεραπευτική κοινότητα είναι οι σχέσεις που αναπτύσσονται όχι μόνο ανάμεσα στα μέλη και το προσωπικό, αλλά ιδιαίτερα μεταξύ των ίδιων των μελών.</a:t>
            </a:r>
          </a:p>
          <a:p>
            <a:r>
              <a:rPr lang="el-GR" dirty="0" smtClean="0"/>
              <a:t>Η έννοια  του «</a:t>
            </a:r>
            <a:r>
              <a:rPr lang="el-GR" dirty="0" err="1" smtClean="0"/>
              <a:t>σχετίζεσθαι</a:t>
            </a:r>
            <a:r>
              <a:rPr lang="el-GR" dirty="0" smtClean="0"/>
              <a:t>» για τη θεραπευτική κοινότητα είναι τόσο σημαντική όσο η έννοια της μεταβίβασης για την ψυχανάλυση.</a:t>
            </a:r>
          </a:p>
          <a:p>
            <a:r>
              <a:rPr lang="el-GR" dirty="0" smtClean="0"/>
              <a:t>Στις σχέσεις που διαμορφώνονται αναπτύσσονται μεταβιβάσεις σε ένα οικογενειακό μοντέλο: τα μέλη πολύ συχνά παίρνουν ρόλους παιδιών, γονέων, αδελφών και συνδέουν αυτό που συμβαίνει στο εδώ και τώρα με το παρελθόν τους.</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7/17</a:t>
            </a:r>
            <a:endParaRPr lang="el-GR" dirty="0"/>
          </a:p>
        </p:txBody>
      </p:sp>
    </p:spTree>
    <p:extLst>
      <p:ext uri="{BB962C8B-B14F-4D97-AF65-F5344CB8AC3E}">
        <p14:creationId xmlns:p14="http://schemas.microsoft.com/office/powerpoint/2010/main" val="305924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8686C46-F32C-4A6A-8082-17D0F85FCD0A}"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Παρά τα θετικά αποτελέσματα που επιφέρει η αλλαγή που βιώνεται, οι εξαρτημένοι είναι επιφυλακτικοί απέναντι σε αυτήν.</a:t>
            </a:r>
          </a:p>
          <a:p>
            <a:r>
              <a:rPr lang="el-GR" dirty="0" smtClean="0"/>
              <a:t>Οι αντιστάσεις στην αλλαγή και ο προβληματισμός γύρω από τις επιπτώσεις της είναι, άλλωστε, ένα συνηθισμένο φαινόμενο </a:t>
            </a:r>
            <a:r>
              <a:rPr lang="el-GR" dirty="0" err="1" smtClean="0"/>
              <a:t>όχο</a:t>
            </a:r>
            <a:r>
              <a:rPr lang="el-GR" dirty="0" smtClean="0"/>
              <a:t> μόνο στη θεραπευτική κοινότητα αλλά σε κάθε μορφή ψυχοθεραπείας.</a:t>
            </a:r>
          </a:p>
          <a:p>
            <a:r>
              <a:rPr lang="el-GR" dirty="0" smtClean="0"/>
              <a:t>Οι άνθρωποι φοβούνται το άγνωστο που φέρνει η αλλαγή, το οποίο μπορεί αν είναι εκτός του ελέγχου τους.</a:t>
            </a:r>
          </a:p>
        </p:txBody>
      </p:sp>
      <p:sp>
        <p:nvSpPr>
          <p:cNvPr id="3" name="Τίτλος 2"/>
          <p:cNvSpPr>
            <a:spLocks noGrp="1"/>
          </p:cNvSpPr>
          <p:nvPr>
            <p:ph type="title"/>
          </p:nvPr>
        </p:nvSpPr>
        <p:spPr/>
        <p:txBody>
          <a:bodyPr/>
          <a:lstStyle/>
          <a:p>
            <a:r>
              <a:rPr lang="el-GR" dirty="0"/>
              <a:t> Η προσωπική αλλαγή </a:t>
            </a:r>
            <a:r>
              <a:rPr lang="el-GR" sz="2800" b="0" dirty="0" smtClean="0"/>
              <a:t>8/17</a:t>
            </a:r>
            <a:endParaRPr lang="el-GR" dirty="0"/>
          </a:p>
        </p:txBody>
      </p:sp>
    </p:spTree>
    <p:extLst>
      <p:ext uri="{BB962C8B-B14F-4D97-AF65-F5344CB8AC3E}">
        <p14:creationId xmlns:p14="http://schemas.microsoft.com/office/powerpoint/2010/main" val="1464170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2063</Words>
  <Application>Microsoft Office PowerPoint</Application>
  <PresentationFormat>Προβολή στην οθόνη (4:3)</PresentationFormat>
  <Paragraphs>168</Paragraphs>
  <Slides>26</Slides>
  <Notes>25</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template final</vt:lpstr>
      <vt:lpstr>Default Design</vt:lpstr>
      <vt:lpstr>Κοινωνική Εργασία με Εξαρτημένα Άτομα</vt:lpstr>
      <vt:lpstr> Η προσωπική αλλαγή 1/17</vt:lpstr>
      <vt:lpstr> Η προσωπική αλλαγή 2/17</vt:lpstr>
      <vt:lpstr> Η προσωπική αλλαγή 3/17</vt:lpstr>
      <vt:lpstr> Η προσωπική αλλαγή 4/17</vt:lpstr>
      <vt:lpstr> Η προσωπική αλλαγή 5/17</vt:lpstr>
      <vt:lpstr> Η προσωπική αλλαγή 6/17</vt:lpstr>
      <vt:lpstr> Η προσωπική αλλαγή 7/17</vt:lpstr>
      <vt:lpstr> Η προσωπική αλλαγή 8/17</vt:lpstr>
      <vt:lpstr> Η προσωπική αλλαγή 9/17</vt:lpstr>
      <vt:lpstr> Η προσωπική αλλαγή 10/17</vt:lpstr>
      <vt:lpstr> Η προσωπική αλλαγή 11/17</vt:lpstr>
      <vt:lpstr> Η προσωπική αλλαγή 12/17</vt:lpstr>
      <vt:lpstr> Η προσωπική αλλαγή 13/17</vt:lpstr>
      <vt:lpstr> Η προσωπική αλλαγή 14/17</vt:lpstr>
      <vt:lpstr> Η προσωπική αλλαγή 15/17</vt:lpstr>
      <vt:lpstr> Η προσωπική αλλαγή 16/17</vt:lpstr>
      <vt:lpstr> Η προσωπική αλλαγή 17/17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2015-02-13T15:19:56Z</dcterms:modified>
</cp:coreProperties>
</file>