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1"/>
  </p:notesMasterIdLst>
  <p:handoutMasterIdLst>
    <p:handoutMasterId r:id="rId7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257" r:id="rId64"/>
    <p:sldId id="262" r:id="rId65"/>
    <p:sldId id="264" r:id="rId66"/>
    <p:sldId id="327" r:id="rId67"/>
    <p:sldId id="328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0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5246D-ABC3-4E49-A383-9CBE38E12C98}" type="slidenum">
              <a:rPr lang="el-GR" altLang="el-GR">
                <a:solidFill>
                  <a:prstClr val="black"/>
                </a:solidFill>
              </a:rPr>
              <a:pPr eaLnBrk="1" hangingPunct="1"/>
              <a:t>37</a:t>
            </a:fld>
            <a:endParaRPr lang="el-GR" alt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19B9B3-C1F1-46D4-83EF-8A95277796AB}" type="slidenum">
              <a:rPr lang="el-GR" altLang="el-GR">
                <a:solidFill>
                  <a:prstClr val="black"/>
                </a:solidFill>
              </a:rPr>
              <a:pPr eaLnBrk="1" hangingPunct="1"/>
              <a:t>40</a:t>
            </a:fld>
            <a:endParaRPr lang="el-GR" alt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7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6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7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4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A82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A8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Struma_00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ruma_00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lu_endocrine_syste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adrenal_glan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Evri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818_The_Adrenal_Gland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818_The_Adrenal_Glands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F%C3%A1jl:Hypophys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hu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lu08_thyroi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y117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Φροντίδα ασθενών με </a:t>
            </a:r>
            <a:r>
              <a:rPr lang="el-GR" sz="2600" dirty="0" smtClean="0"/>
              <a:t>χειρουργικές </a:t>
            </a:r>
            <a:r>
              <a:rPr lang="el-GR" sz="2600" dirty="0"/>
              <a:t>παθήσεις ενδοκρινών αδένων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Θυρεοειδικές</a:t>
            </a:r>
            <a:r>
              <a:rPr lang="el-GR" dirty="0" smtClean="0"/>
              <a:t> ορμόνες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Θυροξίνη </a:t>
            </a:r>
            <a:r>
              <a:rPr lang="el-GR" sz="2400" dirty="0" smtClean="0"/>
              <a:t>Τ4,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err="1"/>
              <a:t>Τριιωδοθυρονίνη</a:t>
            </a:r>
            <a:r>
              <a:rPr lang="el-GR" sz="2400" dirty="0"/>
              <a:t> </a:t>
            </a:r>
            <a:r>
              <a:rPr lang="el-GR" sz="2400" dirty="0" smtClean="0"/>
              <a:t>Τ3</a:t>
            </a:r>
            <a:r>
              <a:rPr lang="el-GR" dirty="0"/>
              <a:t>,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dirty="0" err="1" smtClean="0"/>
              <a:t>Καλσιτονίνη</a:t>
            </a:r>
            <a:r>
              <a:rPr lang="el-GR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</a:t>
            </a:r>
            <a:r>
              <a:rPr lang="el-GR" dirty="0"/>
              <a:t>(ΤΗ)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Αύξηση του μεταβολισμού (κατανάλωσης οξυγόνου),  </a:t>
            </a:r>
            <a:r>
              <a:rPr lang="el-GR" dirty="0" smtClean="0"/>
              <a:t>θερμοκρασίας,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Θετική </a:t>
            </a:r>
            <a:r>
              <a:rPr lang="el-GR" dirty="0" err="1"/>
              <a:t>ινότροπο</a:t>
            </a:r>
            <a:r>
              <a:rPr lang="el-GR" dirty="0"/>
              <a:t> και </a:t>
            </a:r>
            <a:r>
              <a:rPr lang="el-GR" dirty="0" err="1"/>
              <a:t>χρονότροπο</a:t>
            </a:r>
            <a:r>
              <a:rPr lang="el-GR" dirty="0"/>
              <a:t> δράση στο </a:t>
            </a:r>
            <a:r>
              <a:rPr lang="el-GR" dirty="0" smtClean="0"/>
              <a:t>μυοκάρδιο,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Αύξηση αερισμού των </a:t>
            </a:r>
            <a:r>
              <a:rPr lang="el-GR" dirty="0" smtClean="0"/>
              <a:t>πνευμόνων,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Αύξηση της </a:t>
            </a:r>
            <a:r>
              <a:rPr lang="el-GR" dirty="0" err="1" smtClean="0"/>
              <a:t>ερυθροποίησης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Σωματική και πνευματική ανάπτυξη των </a:t>
            </a:r>
            <a:r>
              <a:rPr lang="el-GR" dirty="0" smtClean="0"/>
              <a:t>παιδιών.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</a:t>
            </a:r>
            <a:r>
              <a:rPr lang="el-GR" dirty="0" err="1" smtClean="0"/>
              <a:t>καλσιτονίνης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Έχει αντίθετη δράση από την </a:t>
            </a:r>
            <a:r>
              <a:rPr lang="el-GR" dirty="0" err="1"/>
              <a:t>παραθορμόνη</a:t>
            </a:r>
            <a:r>
              <a:rPr lang="el-GR" dirty="0"/>
              <a:t> (παραθυρεοειδείς αδένες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Ελαττώνει το επίπεδο του ασβεστίου στο </a:t>
            </a:r>
            <a:r>
              <a:rPr lang="el-GR" dirty="0" smtClean="0"/>
              <a:t>αίμα,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Σε θυρεοειδεκτομή σπάνια η έλλειψη της προκαλεί </a:t>
            </a:r>
            <a:r>
              <a:rPr lang="el-GR" dirty="0" smtClean="0"/>
              <a:t>πρόβλημα.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Έκκριση και παραγωγή </a:t>
            </a:r>
            <a:r>
              <a:rPr lang="el-GR" dirty="0" err="1" smtClean="0"/>
              <a:t>θυρεοειδικών</a:t>
            </a:r>
            <a:r>
              <a:rPr lang="el-GR" dirty="0" smtClean="0"/>
              <a:t> ορμονών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Εξαρτάται από </a:t>
            </a:r>
            <a:r>
              <a:rPr lang="el-GR" dirty="0" smtClean="0"/>
              <a:t>τα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Επίπεδα της </a:t>
            </a:r>
            <a:r>
              <a:rPr lang="el-GR" dirty="0" smtClean="0"/>
              <a:t>TSH,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Αποθέματα </a:t>
            </a:r>
            <a:r>
              <a:rPr lang="el-GR" dirty="0" smtClean="0"/>
              <a:t>Ιωδίου.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Εργαστηριακή διερεύνηση  </a:t>
            </a:r>
            <a:r>
              <a:rPr lang="el-GR" dirty="0" err="1" smtClean="0"/>
              <a:t>θυρεοειδικ</a:t>
            </a:r>
            <a:r>
              <a:rPr lang="el-GR" dirty="0" err="1"/>
              <a:t>ή</a:t>
            </a:r>
            <a:r>
              <a:rPr lang="el-GR" dirty="0" err="1" smtClean="0"/>
              <a:t>ς</a:t>
            </a:r>
            <a:r>
              <a:rPr lang="el-GR" dirty="0" smtClean="0"/>
              <a:t> λειτουργίας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/>
              <a:t>Επίπεδα ΤΗ στο </a:t>
            </a:r>
            <a:r>
              <a:rPr lang="el-GR" dirty="0" smtClean="0"/>
              <a:t>αίμα,</a:t>
            </a:r>
            <a:endParaRPr lang="el-GR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 err="1"/>
              <a:t>Αντιθυρεοειδικά</a:t>
            </a:r>
            <a:r>
              <a:rPr lang="el-GR" dirty="0"/>
              <a:t> </a:t>
            </a:r>
            <a:r>
              <a:rPr lang="el-GR" dirty="0" smtClean="0"/>
              <a:t>αντισώματα,</a:t>
            </a:r>
            <a:endParaRPr lang="el-GR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/>
              <a:t>Πρόσληψη </a:t>
            </a:r>
            <a:r>
              <a:rPr lang="el-GR" baseline="30000" dirty="0" smtClean="0"/>
              <a:t>131</a:t>
            </a:r>
            <a:r>
              <a:rPr lang="el-GR" dirty="0" smtClean="0"/>
              <a:t>Ι,</a:t>
            </a:r>
            <a:endParaRPr lang="el-GR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/>
              <a:t>Σπινθηρογράφημα (</a:t>
            </a:r>
            <a:r>
              <a:rPr lang="el-GR" baseline="30000" dirty="0"/>
              <a:t>99</a:t>
            </a:r>
            <a:r>
              <a:rPr lang="en-US" baseline="30000" dirty="0" err="1"/>
              <a:t>m</a:t>
            </a:r>
            <a:r>
              <a:rPr lang="en-US" dirty="0" err="1"/>
              <a:t>Tc</a:t>
            </a:r>
            <a:r>
              <a:rPr lang="el-GR" dirty="0"/>
              <a:t>,, </a:t>
            </a:r>
            <a:r>
              <a:rPr lang="el-GR" baseline="30000" dirty="0"/>
              <a:t>123</a:t>
            </a:r>
            <a:r>
              <a:rPr lang="el-GR" dirty="0"/>
              <a:t>Ι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 smtClean="0"/>
              <a:t>Υπερηχογράφημα,</a:t>
            </a:r>
            <a:endParaRPr lang="el-GR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l-GR" dirty="0"/>
              <a:t>Βιοψία με λεπτή βελόνη </a:t>
            </a:r>
            <a:r>
              <a:rPr lang="en-US" dirty="0"/>
              <a:t>(FNA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Νοσήματα  θυρεοειδούς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Λειτουργική Ταξινόμηση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Υπερθυρεοειδισμός,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Υποθυρεοειδισμός.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υπερθυρεοειδισμού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Νόσος του </a:t>
            </a:r>
            <a:r>
              <a:rPr lang="el-GR" dirty="0" err="1" smtClean="0"/>
              <a:t>Graves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Άυτοάνοσο νόσημα: αντισώματα κατά των υποδοχέων της TSH στα </a:t>
            </a:r>
            <a:r>
              <a:rPr lang="el-GR" dirty="0" smtClean="0"/>
              <a:t>θυλάκια.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Τοξική </a:t>
            </a:r>
            <a:r>
              <a:rPr lang="el-GR" dirty="0" err="1"/>
              <a:t>πολυοζώδης</a:t>
            </a:r>
            <a:r>
              <a:rPr lang="el-GR" dirty="0"/>
              <a:t> </a:t>
            </a:r>
            <a:r>
              <a:rPr lang="el-GR" dirty="0" smtClean="0"/>
              <a:t>βρογχοκήλη,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Υπερέκκριση </a:t>
            </a:r>
            <a:r>
              <a:rPr lang="el-GR" dirty="0" smtClean="0"/>
              <a:t>TSH,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Θυρεοειδίτιδα,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Υπεβολική</a:t>
            </a:r>
            <a:r>
              <a:rPr lang="el-GR" dirty="0"/>
              <a:t> λήψη </a:t>
            </a:r>
            <a:r>
              <a:rPr lang="el-GR" dirty="0" err="1"/>
              <a:t>θυρεοειδικών</a:t>
            </a:r>
            <a:r>
              <a:rPr lang="el-GR" dirty="0"/>
              <a:t> </a:t>
            </a:r>
            <a:r>
              <a:rPr lang="el-GR" dirty="0" smtClean="0"/>
              <a:t>ορμονών.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Νόσος του </a:t>
            </a:r>
            <a:r>
              <a:rPr lang="en-US" dirty="0"/>
              <a:t>Graves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Άυτοάνοσο νόσημα: αντισώματα κατά των υποδοχέων της TSH στα </a:t>
            </a:r>
            <a:r>
              <a:rPr lang="el-GR" dirty="0" smtClean="0"/>
              <a:t>θυλάκια,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Σύνδεση αντισώματος με τον </a:t>
            </a:r>
            <a:r>
              <a:rPr lang="el-GR" dirty="0" smtClean="0"/>
              <a:t>υποδοχέα </a:t>
            </a:r>
            <a:r>
              <a:rPr lang="el-GR" dirty="0" smtClean="0">
                <a:ea typeface="Cambria Math" panose="02040503050406030204" pitchFamily="18" charset="0"/>
              </a:rPr>
              <a:t>→</a:t>
            </a:r>
            <a:r>
              <a:rPr lang="el-GR" dirty="0" smtClean="0"/>
              <a:t>↑↑ TH,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Άγνωστα αίτια: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κληρονομική προδιάθεση ιοί,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Σχετίζεται με την αυξημένη πρόσληψη </a:t>
            </a:r>
            <a:r>
              <a:rPr lang="el-GR" sz="2400" dirty="0" smtClean="0"/>
              <a:t>ιωδίου.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Προσβάλλει συχνότερα γυναίκες (5:1) σε ηλικία 2-40 </a:t>
            </a:r>
            <a:r>
              <a:rPr lang="el-GR" dirty="0" smtClean="0"/>
              <a:t>ετών.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Τοξική </a:t>
            </a:r>
            <a:r>
              <a:rPr lang="el-GR" dirty="0" err="1"/>
              <a:t>πολυοζώδης</a:t>
            </a:r>
            <a:r>
              <a:rPr lang="el-GR" dirty="0"/>
              <a:t> βρογχοκήλη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Μικρά διακριτά (ψηλαφητά) λειτουργικά αυτόνομα οζίδια στο </a:t>
            </a:r>
            <a:r>
              <a:rPr lang="el-GR" dirty="0" err="1"/>
              <a:t>θυρεοειδικό</a:t>
            </a:r>
            <a:r>
              <a:rPr lang="el-GR" dirty="0"/>
              <a:t> ιστό που παράγουν μεγάλες ποσότητες </a:t>
            </a:r>
            <a:r>
              <a:rPr lang="el-GR" dirty="0" smtClean="0"/>
              <a:t>ΤΗ,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Άγνωστη </a:t>
            </a:r>
            <a:r>
              <a:rPr lang="el-GR" dirty="0" smtClean="0"/>
              <a:t>αιτία,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Κλινική εικόνα εξελίσσεται βραδέως και είναι λιγότερο έντονη από τη νόσο </a:t>
            </a:r>
            <a:r>
              <a:rPr lang="el-GR" dirty="0" err="1" smtClean="0"/>
              <a:t>Graves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Προσβάλλει συνήθως γυναίκες ηλικία 60-70 </a:t>
            </a:r>
            <a:r>
              <a:rPr lang="el-GR" dirty="0" smtClean="0"/>
              <a:t>ετών.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Θυρεοειδίτιδα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Ιογενής προσβολή του </a:t>
            </a:r>
            <a:r>
              <a:rPr lang="el-GR" dirty="0" smtClean="0"/>
              <a:t>αδένα,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Οξεία φάση: </a:t>
            </a:r>
            <a:r>
              <a:rPr lang="el-GR" dirty="0" smtClean="0"/>
              <a:t>υπερθυρεοειδισμός,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Χρόνια υποθυρεοειδισμός (καταστροφή των θυλακίων</a:t>
            </a:r>
            <a:r>
              <a:rPr lang="el-GR" dirty="0" smtClean="0"/>
              <a:t>).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Ενδοκρινικό σύστημα </a:t>
            </a:r>
            <a:r>
              <a:rPr lang="el-GR" sz="3200" b="0" dirty="0"/>
              <a:t>(</a:t>
            </a:r>
            <a:r>
              <a:rPr lang="el-GR" sz="3200" b="0" dirty="0" smtClean="0"/>
              <a:t>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Αποτελεί </a:t>
            </a:r>
            <a:r>
              <a:rPr lang="el-GR" dirty="0"/>
              <a:t>σημαντικό ρυθμιστή του εσωτερικού περιβάλλοντος του </a:t>
            </a:r>
            <a:r>
              <a:rPr lang="el-GR" dirty="0" smtClean="0"/>
              <a:t>οργανισμού: </a:t>
            </a:r>
            <a:r>
              <a:rPr lang="el-GR" dirty="0" smtClean="0"/>
              <a:t>ομοιόσταση</a:t>
            </a:r>
            <a:r>
              <a:rPr lang="en-US" dirty="0" smtClean="0"/>
              <a:t>.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Ανάπτυξη,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Μεταβολισμός </a:t>
            </a:r>
            <a:r>
              <a:rPr lang="el-GR" sz="2400" dirty="0" smtClean="0"/>
              <a:t>ενδιάμεσος,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Ισοζύγιο υγρών και </a:t>
            </a:r>
            <a:r>
              <a:rPr lang="el-GR" sz="2400" dirty="0" smtClean="0"/>
              <a:t>ηλεκτρολυτών,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Παραγωγή, χρησιμοποίηση και αποθήκευση </a:t>
            </a:r>
            <a:r>
              <a:rPr lang="el-GR" sz="2400" dirty="0" smtClean="0"/>
              <a:t>ενέργειας,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Αναπαραγωγή, διαφοροποίηση του </a:t>
            </a:r>
            <a:r>
              <a:rPr lang="el-GR" sz="2400" dirty="0" smtClean="0"/>
              <a:t>φύλου.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Κλινικές εκδηλώσεις υπερθυρεοειδισμού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Σχετίζονται με τον αυξημένο </a:t>
            </a:r>
            <a:r>
              <a:rPr lang="el-GR" dirty="0" smtClean="0"/>
              <a:t>μεταβολισμό,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Υπερθερμία,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Εφίδρωση,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Πείνα,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Απώλεια </a:t>
            </a:r>
            <a:r>
              <a:rPr lang="el-GR" sz="2400" dirty="0" smtClean="0"/>
              <a:t>βάρους,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Έλλειμμα όγκου </a:t>
            </a:r>
            <a:r>
              <a:rPr lang="el-GR" sz="2400" dirty="0" smtClean="0"/>
              <a:t>υγρών.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Και </a:t>
            </a:r>
            <a:r>
              <a:rPr lang="el-GR" dirty="0"/>
              <a:t>είναι παρόμοιες με αυτές που συμβαίνουν σε αυξημένη δραστηριότητα του </a:t>
            </a:r>
            <a:r>
              <a:rPr lang="el-GR" dirty="0" smtClean="0"/>
              <a:t>συμπαθητικού.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Κλινική εικόνα υπερθυρεοειδισμού 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l-GR" sz="3600" b="0" dirty="0"/>
              <a:t>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l-GR" dirty="0"/>
              <a:t>Ενδοκρινικό </a:t>
            </a:r>
            <a:r>
              <a:rPr lang="el-GR" dirty="0" smtClean="0"/>
              <a:t>σύστημα</a:t>
            </a:r>
            <a:r>
              <a:rPr lang="en-US" dirty="0" smtClean="0"/>
              <a:t> </a:t>
            </a:r>
            <a:r>
              <a:rPr lang="el-GR" dirty="0" smtClean="0"/>
              <a:t>: </a:t>
            </a:r>
            <a:r>
              <a:rPr lang="el-GR" dirty="0"/>
              <a:t>βρογχοκήλη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Νευρικό</a:t>
            </a:r>
            <a:r>
              <a:rPr lang="en-US" dirty="0" smtClean="0"/>
              <a:t> </a:t>
            </a:r>
            <a:r>
              <a:rPr lang="el-GR" dirty="0" smtClean="0"/>
              <a:t>: 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Τρόμος </a:t>
            </a:r>
            <a:r>
              <a:rPr lang="el-GR" dirty="0"/>
              <a:t>χεριών και </a:t>
            </a:r>
            <a:r>
              <a:rPr lang="el-GR" dirty="0" smtClean="0"/>
              <a:t>οφθαλμών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Νευρικότητα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Αϋπνία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Συναισθηματική </a:t>
            </a:r>
            <a:r>
              <a:rPr lang="el-GR" dirty="0" smtClean="0"/>
              <a:t>αστάθεια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Αύξηση </a:t>
            </a:r>
            <a:r>
              <a:rPr lang="el-GR" dirty="0" smtClean="0"/>
              <a:t>αντανακλαστικών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60" y="1796667"/>
            <a:ext cx="3243370" cy="2424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27709" y="436510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Struma 001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Drahreg01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9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Κλινική εικόνα υπερθυρεοειδισμού 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  <a:spcBef>
                <a:spcPts val="1200"/>
              </a:spcBef>
            </a:pPr>
            <a:r>
              <a:rPr lang="el-GR" dirty="0" smtClean="0"/>
              <a:t>Αναπνευστικό: </a:t>
            </a:r>
            <a:r>
              <a:rPr lang="el-GR" dirty="0"/>
              <a:t>δύσπνοια </a:t>
            </a:r>
          </a:p>
          <a:p>
            <a:pPr>
              <a:lnSpc>
                <a:spcPct val="134000"/>
              </a:lnSpc>
              <a:spcBef>
                <a:spcPts val="1200"/>
              </a:spcBef>
            </a:pPr>
            <a:r>
              <a:rPr lang="el-GR" dirty="0" smtClean="0"/>
              <a:t>Καρδιαγγειακό:</a:t>
            </a:r>
            <a:endParaRPr lang="el-GR" dirty="0"/>
          </a:p>
          <a:p>
            <a:pPr lvl="1">
              <a:lnSpc>
                <a:spcPct val="134000"/>
              </a:lnSpc>
              <a:spcBef>
                <a:spcPts val="1200"/>
              </a:spcBef>
            </a:pPr>
            <a:r>
              <a:rPr lang="el-GR" sz="2400" dirty="0" smtClean="0"/>
              <a:t>Υπέρταση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34000"/>
              </a:lnSpc>
              <a:spcBef>
                <a:spcPts val="1200"/>
              </a:spcBef>
            </a:pPr>
            <a:r>
              <a:rPr lang="el-GR" sz="2400" dirty="0"/>
              <a:t>Ταχυκαρδία, αρρυθμίες (κολπική μαρμαρυγή), αίσθημα </a:t>
            </a:r>
            <a:r>
              <a:rPr lang="el-GR" sz="2400" dirty="0" smtClean="0"/>
              <a:t>παλμών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34000"/>
              </a:lnSpc>
              <a:spcBef>
                <a:spcPts val="1200"/>
              </a:spcBef>
            </a:pPr>
            <a:r>
              <a:rPr lang="el-GR" dirty="0" smtClean="0"/>
              <a:t>Γαστρεντερικό:</a:t>
            </a:r>
            <a:endParaRPr lang="el-GR" dirty="0"/>
          </a:p>
          <a:p>
            <a:pPr lvl="1">
              <a:lnSpc>
                <a:spcPct val="134000"/>
              </a:lnSpc>
              <a:spcBef>
                <a:spcPts val="1200"/>
              </a:spcBef>
            </a:pPr>
            <a:r>
              <a:rPr lang="el-GR" sz="2400" dirty="0"/>
              <a:t>Ναυτία, </a:t>
            </a:r>
            <a:r>
              <a:rPr lang="el-GR" sz="2400" dirty="0" smtClean="0"/>
              <a:t>έμετοι,</a:t>
            </a:r>
            <a:endParaRPr lang="el-GR" sz="2400" dirty="0"/>
          </a:p>
          <a:p>
            <a:pPr lvl="1">
              <a:lnSpc>
                <a:spcPct val="134000"/>
              </a:lnSpc>
              <a:spcBef>
                <a:spcPts val="1200"/>
              </a:spcBef>
            </a:pPr>
            <a:r>
              <a:rPr lang="el-GR" sz="2400" dirty="0" smtClean="0"/>
              <a:t>Διάρροια,</a:t>
            </a:r>
            <a:endParaRPr lang="el-GR" sz="2400" dirty="0"/>
          </a:p>
          <a:p>
            <a:pPr lvl="1">
              <a:lnSpc>
                <a:spcPct val="134000"/>
              </a:lnSpc>
              <a:spcBef>
                <a:spcPts val="1200"/>
              </a:spcBef>
            </a:pPr>
            <a:r>
              <a:rPr lang="el-GR" sz="2400" dirty="0"/>
              <a:t>Κοιλιακά </a:t>
            </a:r>
            <a:r>
              <a:rPr lang="el-GR" sz="2400" dirty="0" smtClean="0"/>
              <a:t>άλγη.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Κλινική εικόνα υπερθυρεοειδισμού 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Μυοσκελετικό</a:t>
            </a:r>
            <a:r>
              <a:rPr lang="el-GR" dirty="0" smtClean="0"/>
              <a:t>: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Απώλεια μυϊκής </a:t>
            </a:r>
            <a:r>
              <a:rPr lang="el-GR" dirty="0" smtClean="0"/>
              <a:t>μάζας,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Αδυναμία,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Εξάντληση.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Καλυπτήριο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Λεπτές  </a:t>
            </a:r>
            <a:r>
              <a:rPr lang="el-GR" dirty="0" smtClean="0"/>
              <a:t>τρίχες,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Υγρό, θερμό </a:t>
            </a:r>
            <a:r>
              <a:rPr lang="el-GR" dirty="0" smtClean="0"/>
              <a:t>δέρμα.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Κλινική εικόνα υπερθυρεοειδισμού 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89654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/>
              <a:t>Αισθητήρια: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Θόλωση της όρασης, </a:t>
            </a:r>
            <a:r>
              <a:rPr lang="el-GR" dirty="0" smtClean="0"/>
              <a:t>διπλωπία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Φωτοφοβία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Δακρύροια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Εξόφθαλμος, αδυναμία σύγκλεισης των οφθαλμών και ξηρότητα </a:t>
            </a:r>
            <a:r>
              <a:rPr lang="el-GR" dirty="0" smtClean="0"/>
              <a:t>κερατοειδούς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1455017"/>
            <a:ext cx="3054885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33635" y="3933056"/>
            <a:ext cx="2203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Struma 001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Drahreg01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057" y="3471241"/>
            <a:ext cx="3517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Exophthalmos (bulging eyes)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9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Κλινική εικόνα υπερθυρεοειδισμού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</a:t>
            </a:r>
            <a:r>
              <a:rPr lang="el-GR" sz="3600" b="0" dirty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Αναπαραγωγικό: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Αμηνόρροια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err="1"/>
              <a:t>Υπογονιμότητα</a:t>
            </a:r>
            <a:r>
              <a:rPr lang="el-GR" dirty="0"/>
              <a:t>, 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Μείωση </a:t>
            </a:r>
            <a:r>
              <a:rPr lang="el-GR" dirty="0"/>
              <a:t>της </a:t>
            </a:r>
            <a:r>
              <a:rPr lang="el-GR" dirty="0" err="1" smtClean="0"/>
              <a:t>libido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Ανικανότητα (άνδρες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Χειρουργική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Υφολική </a:t>
            </a:r>
            <a:r>
              <a:rPr lang="el-GR" dirty="0" smtClean="0"/>
              <a:t>θυρεοειδεκτομή</a:t>
            </a:r>
            <a:r>
              <a:rPr lang="en-US" dirty="0" smtClean="0"/>
              <a:t>,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Στόχος η μείωση των </a:t>
            </a:r>
            <a:r>
              <a:rPr lang="el-GR" dirty="0" smtClean="0"/>
              <a:t>ΤΗ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Ολική θυρεοειδεκτομή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Καρκίνος </a:t>
            </a:r>
            <a:r>
              <a:rPr lang="el-GR" dirty="0" smtClean="0"/>
              <a:t>θυρεοειδούς</a:t>
            </a:r>
            <a:r>
              <a:rPr lang="en-US" dirty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Ισόβια χορήγηση </a:t>
            </a:r>
            <a:r>
              <a:rPr lang="el-GR" dirty="0" smtClean="0"/>
              <a:t>ΤΗ</a:t>
            </a:r>
            <a:r>
              <a:rPr lang="en-US" dirty="0" smtClean="0"/>
              <a:t>.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Στην ολική </a:t>
            </a:r>
            <a:r>
              <a:rPr lang="el-GR" dirty="0" smtClean="0"/>
              <a:t>θυρεοειδεκτομή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sz="2200" dirty="0" smtClean="0"/>
              <a:t>Ο </a:t>
            </a:r>
            <a:r>
              <a:rPr lang="el-GR" sz="2200" dirty="0"/>
              <a:t>ασθενής θα γίνει </a:t>
            </a:r>
            <a:r>
              <a:rPr lang="el-GR" sz="2200" dirty="0" err="1"/>
              <a:t>υποθυρεοειδικός</a:t>
            </a:r>
            <a:r>
              <a:rPr lang="el-GR" sz="2200" dirty="0"/>
              <a:t> και πρέπει να λαμβάνει ισόβια </a:t>
            </a:r>
            <a:r>
              <a:rPr lang="el-GR" sz="2200" dirty="0" smtClean="0"/>
              <a:t>θυροξίνη</a:t>
            </a:r>
            <a:r>
              <a:rPr lang="en-US" sz="2200" dirty="0" smtClean="0"/>
              <a:t>,</a:t>
            </a:r>
            <a:endParaRPr lang="el-GR" sz="2200" dirty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sz="2200" dirty="0"/>
              <a:t>Οι παραθυρεοειδείς αδένες δεν αφαιρούνται για την πρόληψη </a:t>
            </a:r>
            <a:r>
              <a:rPr lang="el-GR" sz="2200" dirty="0" err="1" smtClean="0"/>
              <a:t>τετανίας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ασθενή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l-GR" dirty="0"/>
                  <a:t>Ευθυρεοειδική </a:t>
                </a:r>
                <a:r>
                  <a:rPr lang="el-GR" dirty="0" smtClean="0"/>
                  <a:t>κατάσταση</a:t>
                </a:r>
                <a:r>
                  <a:rPr lang="en-US" dirty="0" smtClean="0"/>
                  <a:t>,</a:t>
                </a:r>
                <a:endParaRPr lang="el-GR" dirty="0"/>
              </a:p>
              <a:p>
                <a:pPr lvl="1">
                  <a:spcBef>
                    <a:spcPts val="1800"/>
                  </a:spcBef>
                </a:pPr>
                <a:r>
                  <a:rPr lang="el-GR" sz="2400" dirty="0" err="1"/>
                  <a:t>Αντιθυρεοειδικά</a:t>
                </a:r>
                <a:r>
                  <a:rPr lang="el-GR" sz="2400" dirty="0"/>
                  <a:t> φάρμακα (μείωση της παραγωγής ΤΗ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dirty="0"/>
                  <a:t>Ιωδιούχο κάλιο (</a:t>
                </a:r>
                <a:r>
                  <a:rPr lang="el-GR" dirty="0" err="1"/>
                  <a:t>Lugol</a:t>
                </a:r>
                <a:r>
                  <a:rPr lang="el-GR" dirty="0"/>
                  <a:t>) για 10 </a:t>
                </a:r>
                <a:r>
                  <a:rPr lang="el-GR" dirty="0" smtClean="0"/>
                  <a:t>ημέρες</a:t>
                </a:r>
                <a:r>
                  <a:rPr lang="en-US" dirty="0" smtClean="0"/>
                  <a:t>,</a:t>
                </a:r>
                <a:endParaRPr lang="el-GR" dirty="0"/>
              </a:p>
              <a:p>
                <a:pPr lvl="1">
                  <a:spcBef>
                    <a:spcPts val="1800"/>
                  </a:spcBef>
                </a:pPr>
                <a:r>
                  <a:rPr lang="el-GR" sz="2400" dirty="0" smtClean="0"/>
                  <a:t>Μείωση </a:t>
                </a:r>
                <a:r>
                  <a:rPr lang="el-GR" sz="2400" dirty="0"/>
                  <a:t>της έκκρισης </a:t>
                </a:r>
                <a:r>
                  <a:rPr lang="el-GR" sz="2400" dirty="0" smtClean="0"/>
                  <a:t>ΤΗ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↓</m:t>
                    </m:r>
                  </m:oMath>
                </a14:m>
                <a:r>
                  <a:rPr lang="el-GR" sz="2400" dirty="0"/>
                  <a:t>αιμάτωσης και μεγέθους του </a:t>
                </a:r>
                <a:r>
                  <a:rPr lang="el-GR" sz="2400" dirty="0" smtClean="0"/>
                  <a:t>αδένα</a:t>
                </a:r>
                <a:r>
                  <a:rPr lang="el-GR" sz="2400" dirty="0" smtClean="0">
                    <a:ea typeface="Cambria Math" panose="02040503050406030204" pitchFamily="18" charset="0"/>
                  </a:rPr>
                  <a:t>→↓</a:t>
                </a:r>
                <a:r>
                  <a:rPr lang="el-GR" sz="2400" dirty="0" smtClean="0"/>
                  <a:t>κίνδυνο αιμορραγίας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dirty="0"/>
                  <a:t>Συνήθης λοιπή </a:t>
                </a:r>
                <a:r>
                  <a:rPr lang="el-GR" dirty="0" err="1"/>
                  <a:t>προεγχειρητική</a:t>
                </a:r>
                <a:r>
                  <a:rPr lang="el-GR" dirty="0"/>
                  <a:t> </a:t>
                </a:r>
                <a:r>
                  <a:rPr lang="el-GR" dirty="0" smtClean="0"/>
                  <a:t>ετοιμασία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lvl="1">
                  <a:spcBef>
                    <a:spcPts val="1800"/>
                  </a:spcBef>
                </a:pPr>
                <a:r>
                  <a:rPr lang="el-GR" sz="2400" dirty="0"/>
                  <a:t>Σωματική, </a:t>
                </a:r>
                <a:r>
                  <a:rPr lang="el-GR" sz="2400" dirty="0" smtClean="0"/>
                  <a:t>ψυχολογική</a:t>
                </a:r>
                <a:r>
                  <a:rPr lang="en-US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της επέμβασης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 smtClean="0"/>
              <a:t>Αιμορραγία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Αιμάτωμα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Παράλυση των λαρυγγικών </a:t>
            </a:r>
            <a:r>
              <a:rPr lang="el-GR" dirty="0" smtClean="0"/>
              <a:t>νεύρων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Διάσπαση του </a:t>
            </a:r>
            <a:r>
              <a:rPr lang="el-GR" dirty="0" smtClean="0"/>
              <a:t>τραύματος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Λοίμωξη </a:t>
            </a:r>
            <a:r>
              <a:rPr lang="el-GR" dirty="0" smtClean="0"/>
              <a:t>τραύματος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err="1"/>
              <a:t>Θυρεοτοξική</a:t>
            </a:r>
            <a:r>
              <a:rPr lang="el-GR" dirty="0"/>
              <a:t> </a:t>
            </a:r>
            <a:r>
              <a:rPr lang="el-GR" dirty="0" smtClean="0"/>
              <a:t>κρίση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err="1"/>
              <a:t>Τετανία</a:t>
            </a:r>
            <a:r>
              <a:rPr lang="el-GR" dirty="0"/>
              <a:t> (</a:t>
            </a:r>
            <a:r>
              <a:rPr lang="el-GR" dirty="0" err="1"/>
              <a:t>υποπαραθυρεοειδισμός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0946"/>
            <a:ext cx="8229600" cy="174073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Μετεγχειρητικά προβλήματα  ασθενή</a:t>
            </a:r>
            <a:br>
              <a:rPr lang="el-GR" sz="4400" dirty="0" smtClean="0"/>
            </a:br>
            <a:r>
              <a:rPr lang="el-GR" sz="4400" dirty="0" smtClean="0"/>
              <a:t>(νοσηλευτικές διαγνώσεις)</a:t>
            </a:r>
            <a:r>
              <a:rPr lang="en-US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649796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dirty="0"/>
              <a:t>Συνήθη χειρουργικά </a:t>
            </a:r>
            <a:r>
              <a:rPr lang="el-GR" dirty="0" smtClean="0"/>
              <a:t>προβλήματα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Πόνος στο σημείο της χειρουργικής </a:t>
            </a:r>
            <a:r>
              <a:rPr lang="el-GR" sz="2400" dirty="0" smtClean="0"/>
              <a:t>τομής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Διαταραχές ύδατος και </a:t>
            </a:r>
            <a:r>
              <a:rPr lang="el-GR" sz="2400" dirty="0" smtClean="0"/>
              <a:t>ηλεκτρολυτών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dirty="0"/>
              <a:t>Πιθανή δυσκολία ομιλίας (από κάκωση των λαρυγγικών νεύρων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dirty="0"/>
              <a:t>Δυσχέρεια στην στροφή του αυχένα (πόνος στην τομή</a:t>
            </a:r>
            <a:r>
              <a:rPr lang="el-GR" dirty="0" smtClean="0"/>
              <a:t>)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Ενδοκρινικό σύστημα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0793" y="1206311"/>
            <a:ext cx="548295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Υποθάλαμος,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Κέντρο ελέγχου ζωτικών λειτουργιών (ΑΝΣ</a:t>
            </a:r>
            <a:r>
              <a:rPr lang="el-GR" dirty="0" smtClean="0"/>
              <a:t>),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err="1"/>
              <a:t>Υποθαλαμικές</a:t>
            </a:r>
            <a:r>
              <a:rPr lang="el-GR" dirty="0"/>
              <a:t> </a:t>
            </a:r>
            <a:r>
              <a:rPr lang="el-GR" dirty="0" smtClean="0"/>
              <a:t>ορμόνες.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Υπόφυση,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κύριος αδένας.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Περιφερικοί Ενδοκρινείς </a:t>
            </a:r>
            <a:r>
              <a:rPr lang="el-GR" dirty="0" smtClean="0"/>
              <a:t>αδένες.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Θυρεοειδής,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Επινεφρίδια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Πάγκρεας,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err="1" smtClean="0"/>
              <a:t>Γονάδες</a:t>
            </a:r>
            <a:r>
              <a:rPr lang="el-GR" dirty="0" smtClean="0"/>
              <a:t>.</a:t>
            </a:r>
            <a:endParaRPr lang="el-GR" dirty="0"/>
          </a:p>
          <a:p>
            <a:pPr lvl="1"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803" y="1452934"/>
            <a:ext cx="3187997" cy="4233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508104" y="5636962"/>
            <a:ext cx="318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 endocrine system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Fuelbottle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2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Μετεγχειρητικά προβλήματα  ασθενή</a:t>
            </a:r>
            <a:r>
              <a:rPr lang="en-US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από 2)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4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dirty="0" smtClean="0"/>
              <a:t>Αυξημένος </a:t>
            </a:r>
            <a:r>
              <a:rPr lang="el-GR" dirty="0"/>
              <a:t>κίνδυνος </a:t>
            </a:r>
            <a:r>
              <a:rPr lang="el-GR" dirty="0" smtClean="0"/>
              <a:t>επιπλοκών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Δίνεται ιδιαίτερη έμφαση στην πρόληψη και έγκαιρη </a:t>
            </a:r>
            <a:r>
              <a:rPr lang="el-GR" sz="2400" dirty="0" smtClean="0"/>
              <a:t>διάγνωση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dirty="0"/>
              <a:t>Έλλειμμα γνώσεων για την πορεία της νόσου και την </a:t>
            </a:r>
            <a:r>
              <a:rPr lang="el-GR" dirty="0" smtClean="0"/>
              <a:t>θεραπεία</a:t>
            </a:r>
            <a:r>
              <a:rPr lang="en-US" dirty="0" smtClean="0"/>
              <a:t>.</a:t>
            </a:r>
            <a:endParaRPr lang="el-GR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Ισόβια λήψη θυροξίνης , εκπαίδευση για την ορθολογική </a:t>
            </a:r>
            <a:r>
              <a:rPr lang="el-GR" sz="2400" dirty="0" smtClean="0"/>
              <a:t>λήψη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Αναγνώριση συμπτωμάτων υποθυρεοειδισμού και </a:t>
            </a:r>
            <a:r>
              <a:rPr lang="el-GR" sz="2400" dirty="0" smtClean="0"/>
              <a:t>υπερθυρεοειδισμού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Παρεμβάσεις για την πρόληψη </a:t>
            </a:r>
            <a:r>
              <a:rPr lang="el-GR" dirty="0" smtClean="0">
                <a:solidFill>
                  <a:schemeClr val="tx2"/>
                </a:solidFill>
              </a:rPr>
              <a:t>της Αιμορραγίας/αιματώματος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8965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Παρατήρηση </a:t>
            </a:r>
            <a:r>
              <a:rPr lang="el-GR" dirty="0" err="1"/>
              <a:t>επιδεσμικού</a:t>
            </a:r>
            <a:r>
              <a:rPr lang="el-GR" dirty="0"/>
              <a:t> υλικού και </a:t>
            </a:r>
            <a:r>
              <a:rPr lang="el-GR" dirty="0" smtClean="0"/>
              <a:t>παροχετεύσεων.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Λήψη ΖΣ, ιδιαίτερα αναπνοών και αναπνευστικής λειτουργίας γενικότερα ,γιατί η συγκέντρωση αίματος στον τράχηλο προκαλεί ασφυκτικά φαινόμενα από πίεση της </a:t>
            </a:r>
            <a:r>
              <a:rPr lang="el-GR" dirty="0" smtClean="0"/>
              <a:t>τραχείας.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Στο </a:t>
            </a:r>
            <a:r>
              <a:rPr lang="el-GR" dirty="0"/>
              <a:t>κομοδίνο του ασθενή: σετ αλλαγής (λαβίδα, ψαλίδι αποστειρωμένες γάζες )→ αφαίρεση 1-2 ραμμάτων → </a:t>
            </a:r>
            <a:r>
              <a:rPr lang="el-GR" dirty="0" err="1"/>
              <a:t>αποσυμφόρεση</a:t>
            </a:r>
            <a:r>
              <a:rPr lang="el-GR" dirty="0"/>
              <a:t> της </a:t>
            </a:r>
            <a:r>
              <a:rPr lang="el-GR" dirty="0" smtClean="0"/>
              <a:t>περιοχής.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ΣΣ: Αίσθημα αναπνευστικής δυσφορίας και βραδυκαρδία υποδηλώνει αιμάτωμα στην περιοχή λόγω πίεσης του καρωτιδικού βολβού και διέγερση του </a:t>
            </a:r>
            <a:r>
              <a:rPr lang="el-GR" dirty="0" err="1"/>
              <a:t>πνευμονογαστρικού</a:t>
            </a:r>
            <a:r>
              <a:rPr lang="el-GR" dirty="0"/>
              <a:t> (</a:t>
            </a:r>
            <a:r>
              <a:rPr lang="el-GR" dirty="0" err="1"/>
              <a:t>βαγοτονία</a:t>
            </a:r>
            <a:r>
              <a:rPr lang="el-GR" dirty="0" smtClean="0"/>
              <a:t>)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dirty="0"/>
              <a:t>Παρεμβάσεις για την πρόληψη </a:t>
            </a:r>
            <a:r>
              <a:rPr lang="el-GR" dirty="0" smtClean="0"/>
              <a:t>της παράλυσης των λαρυγγικών </a:t>
            </a:r>
            <a:r>
              <a:rPr lang="el-GR" dirty="0"/>
              <a:t>νεύρων 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396000" lvl="1" indent="-3960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Παρακολούθηση </a:t>
            </a:r>
            <a:r>
              <a:rPr lang="el-GR" sz="2400" dirty="0"/>
              <a:t>ομιλίας του ασθενή (</a:t>
            </a:r>
            <a:r>
              <a:rPr lang="el-GR" sz="2400" dirty="0" err="1"/>
              <a:t>βράγχος</a:t>
            </a:r>
            <a:r>
              <a:rPr lang="el-GR" sz="2400" dirty="0"/>
              <a:t> φωνής ή αδυναμία φώνησης</a:t>
            </a:r>
            <a:r>
              <a:rPr lang="el-GR" sz="2400" dirty="0" smtClean="0"/>
              <a:t>),</a:t>
            </a:r>
            <a:endParaRPr lang="el-GR" sz="2400" dirty="0"/>
          </a:p>
          <a:p>
            <a:pPr marL="396000" lvl="1" indent="-3960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Παρακολούθηση αναπνοών και αναπνευστικής λειτουργίας για να αποκλεισθεί η  περίπτωση παράλυσης των φωνητικών χορδών (κλείσιμο της γλωττίδας σημαίνει ασφυξία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Παρεμβάσεις για την </a:t>
            </a:r>
            <a:r>
              <a:rPr lang="el-GR" dirty="0" smtClean="0"/>
              <a:t>πρόληψη της </a:t>
            </a:r>
            <a:r>
              <a:rPr lang="el-GR" dirty="0" err="1" smtClean="0"/>
              <a:t>τετανίας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 err="1" smtClean="0"/>
              <a:t>Τετανία</a:t>
            </a:r>
            <a:r>
              <a:rPr lang="el-GR" dirty="0" smtClean="0"/>
              <a:t>: Είναι </a:t>
            </a:r>
            <a:r>
              <a:rPr lang="el-GR" dirty="0"/>
              <a:t>μυϊκοί σπασμοί που προκαλούνται  από έλλειψη ασβεστίου στην περίπτωση που </a:t>
            </a:r>
            <a:r>
              <a:rPr lang="el-GR" dirty="0" smtClean="0"/>
              <a:t>αφαιρεθούν/τραυματισθούν </a:t>
            </a:r>
            <a:r>
              <a:rPr lang="el-GR" dirty="0"/>
              <a:t>οι παραθυρεοειδείς </a:t>
            </a:r>
            <a:r>
              <a:rPr lang="el-GR" dirty="0" smtClean="0"/>
              <a:t>αδένες.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Παρακολούθηση του ασβεστίου του </a:t>
            </a:r>
            <a:r>
              <a:rPr lang="el-GR" dirty="0" smtClean="0"/>
              <a:t>ορού,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Παρακολούθηση του ασθενή για τυχόν μυϊκές συσπάσεις, αιμωδίες των άκρων και του προσώπου </a:t>
            </a:r>
            <a:r>
              <a:rPr lang="el-GR" dirty="0" err="1" smtClean="0"/>
              <a:t>κλπ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Σε χαμηλό ασβέστιο χορηγείται συμπλήρωμα εξωγενώς</a:t>
            </a:r>
            <a:r>
              <a:rPr lang="el-GR" dirty="0" smtClean="0"/>
              <a:t>),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Αν δεν αντιμετωπισθεί ο ασθενής θα παρουσιάσει ασφυξία (</a:t>
            </a:r>
            <a:r>
              <a:rPr lang="el-GR" dirty="0" err="1"/>
              <a:t>λαρυγγόσπασμο</a:t>
            </a:r>
            <a:r>
              <a:rPr lang="el-GR" dirty="0"/>
              <a:t>, σπασμό των αναπνευστικών μυών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Παρεμβάσεις για την </a:t>
            </a:r>
            <a:r>
              <a:rPr lang="el-GR" dirty="0" smtClean="0">
                <a:solidFill>
                  <a:schemeClr val="tx2"/>
                </a:solidFill>
              </a:rPr>
              <a:t>πρόληψη της διάσπασης τραύματος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Τοποθέτηση </a:t>
            </a:r>
            <a:r>
              <a:rPr lang="el-GR" dirty="0"/>
              <a:t>μαξιλαριού ώστε ο τράχηλος να είναι σε ελαφριά </a:t>
            </a:r>
            <a:r>
              <a:rPr lang="el-GR" dirty="0" smtClean="0"/>
              <a:t>κάμψη,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Ενημέρωση του ασθενή να αποφεύγει την έκταση του τραχήλου και τη στροφή της </a:t>
            </a:r>
            <a:r>
              <a:rPr lang="el-GR" dirty="0" smtClean="0"/>
              <a:t>κεφαλής,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Παρακολούθηση  του ασθενή για αύξηση της έντασης του πόνου, του </a:t>
            </a:r>
            <a:r>
              <a:rPr lang="el-GR" dirty="0" err="1" smtClean="0"/>
              <a:t>επιδεσμικού</a:t>
            </a:r>
            <a:r>
              <a:rPr lang="el-GR" dirty="0" smtClean="0"/>
              <a:t> </a:t>
            </a:r>
            <a:r>
              <a:rPr lang="el-GR" dirty="0"/>
              <a:t>υλικού </a:t>
            </a:r>
            <a:r>
              <a:rPr lang="el-GR" dirty="0" smtClean="0"/>
              <a:t>κλπ.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Παρεμβάσεις για την </a:t>
            </a:r>
            <a:r>
              <a:rPr lang="el-GR" dirty="0" smtClean="0">
                <a:solidFill>
                  <a:schemeClr val="tx2"/>
                </a:solidFill>
              </a:rPr>
              <a:t>πρόληψη της λοίμωξης τραύματος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Σπάνια </a:t>
            </a:r>
            <a:r>
              <a:rPr lang="el-GR" dirty="0"/>
              <a:t>επιπλοκή λόγω της  πολύ καλής αιμάτωσης του </a:t>
            </a:r>
            <a:r>
              <a:rPr lang="el-GR" dirty="0" smtClean="0"/>
              <a:t>τραχήλου.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Αναζήτηση σημείων και συμπτωμάτων </a:t>
            </a:r>
            <a:r>
              <a:rPr lang="el-GR" dirty="0" smtClean="0"/>
              <a:t>λοίμωξης.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Παρεμβάσεις για την πρόληψη </a:t>
            </a:r>
            <a:r>
              <a:rPr lang="el-GR" dirty="0" smtClean="0"/>
              <a:t>της </a:t>
            </a:r>
            <a:r>
              <a:rPr lang="el-GR" dirty="0" err="1" smtClean="0"/>
              <a:t>θυρεοειδικής</a:t>
            </a:r>
            <a:r>
              <a:rPr lang="el-GR" dirty="0" smtClean="0"/>
              <a:t> κρίσης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/>
              <a:t>Ακραία </a:t>
            </a:r>
            <a:r>
              <a:rPr lang="el-GR" dirty="0"/>
              <a:t>μορφή </a:t>
            </a:r>
            <a:r>
              <a:rPr lang="el-GR" dirty="0" smtClean="0"/>
              <a:t>υπερθυρεοειδισμού.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/>
              <a:t>Σπάνια απειλητική κατάσταση, προκαλεί </a:t>
            </a:r>
            <a:r>
              <a:rPr lang="el-GR" dirty="0"/>
              <a:t>δραματική αύξηση του </a:t>
            </a:r>
            <a:r>
              <a:rPr lang="el-GR" dirty="0" smtClean="0"/>
              <a:t>μεταβολισμού. Οφείλεται </a:t>
            </a:r>
            <a:r>
              <a:rPr lang="el-GR" dirty="0"/>
              <a:t>σε υπερέκκριση </a:t>
            </a:r>
            <a:r>
              <a:rPr lang="el-GR" dirty="0" err="1"/>
              <a:t>θυρεοειδικών</a:t>
            </a:r>
            <a:r>
              <a:rPr lang="el-GR" dirty="0"/>
              <a:t> </a:t>
            </a:r>
            <a:r>
              <a:rPr lang="el-GR" dirty="0" smtClean="0"/>
              <a:t>ορμονών.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Παρακολούθηση  ασθενή </a:t>
            </a:r>
            <a:r>
              <a:rPr lang="el-GR" dirty="0" smtClean="0"/>
              <a:t>για: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Υπερθερμία </a:t>
            </a:r>
            <a:r>
              <a:rPr lang="el-GR" sz="2400" dirty="0" smtClean="0"/>
              <a:t>39-41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C</a:t>
            </a:r>
            <a:r>
              <a:rPr lang="el-GR" sz="2400" dirty="0"/>
              <a:t>, Ταχυκαρδία, Υπέρταση συστολική, Κοιλιακό  άλγος, έμετοι, </a:t>
            </a:r>
            <a:r>
              <a:rPr lang="el-GR" sz="2400" dirty="0" smtClean="0"/>
              <a:t>διάρροια,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Διέγερση , ανησυχία, τρόμος, </a:t>
            </a:r>
            <a:r>
              <a:rPr lang="el-GR" sz="2400" dirty="0" err="1"/>
              <a:t>Ψυχωσικές</a:t>
            </a:r>
            <a:r>
              <a:rPr lang="el-GR" sz="2400" dirty="0"/>
              <a:t> </a:t>
            </a:r>
            <a:r>
              <a:rPr lang="el-GR" sz="2400" dirty="0" smtClean="0"/>
              <a:t>εκδηλώσεις. 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Χορήγηση </a:t>
            </a:r>
            <a:r>
              <a:rPr lang="el-GR" dirty="0" err="1"/>
              <a:t>αντιθυρεοιδεικών</a:t>
            </a:r>
            <a:r>
              <a:rPr lang="el-GR" dirty="0"/>
              <a:t> φαρμάκων και αντιμετώπιση των συμπτωμάτων (συμπτωματική αγωγή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309634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Όργανα πυραμοειδούς σχήματος που επικάθονται στους νεφρούς.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Κάθε επινεφρίδιο χωρίζεται σε δύο τμήματα (μοίρες) με διαφορετική λειτουργία.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dirty="0" smtClean="0"/>
              <a:t>Μυελός (έσω μοίρα).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dirty="0" smtClean="0"/>
              <a:t>Φλοιός (έξω μοίρα).</a:t>
            </a:r>
          </a:p>
        </p:txBody>
      </p:sp>
      <p:pic>
        <p:nvPicPr>
          <p:cNvPr id="3076" name="Picture 7" descr="adrenal_g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14821"/>
            <a:ext cx="3116188" cy="35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Επινεφρίδια </a:t>
            </a:r>
            <a:endParaRPr lang="el-GR" dirty="0"/>
          </a:p>
        </p:txBody>
      </p:sp>
      <p:sp>
        <p:nvSpPr>
          <p:cNvPr id="7" name="Rectangle 5"/>
          <p:cNvSpPr/>
          <p:nvPr/>
        </p:nvSpPr>
        <p:spPr>
          <a:xfrm>
            <a:off x="5887988" y="6229527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Illu adrenal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gland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Evrik"/>
              </a:rPr>
              <a:t>Evrik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45886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Παράγει δύο ορμόνες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err="1" smtClean="0"/>
              <a:t>Επινεφρίνη</a:t>
            </a:r>
            <a:r>
              <a:rPr lang="el-GR" altLang="el-GR" sz="2400" dirty="0" smtClean="0"/>
              <a:t> ( αδρεναλίνη).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err="1" smtClean="0"/>
              <a:t>Νορεπινεφρίνη</a:t>
            </a:r>
            <a:r>
              <a:rPr lang="el-GR" altLang="el-GR" sz="2400" dirty="0" smtClean="0"/>
              <a:t> ( </a:t>
            </a:r>
            <a:r>
              <a:rPr lang="el-GR" altLang="el-GR" sz="2400" dirty="0" err="1" smtClean="0"/>
              <a:t>νοραδρεναλίνη</a:t>
            </a:r>
            <a:r>
              <a:rPr lang="el-GR" altLang="el-GR" sz="2400" dirty="0" smtClean="0"/>
              <a:t>).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Όμοιες ουσίες με αυτές που παράγονται από το συμπαθητικό σύστημα.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Μυελός των επινεφριδίων</a:t>
            </a:r>
            <a:endParaRPr lang="el-GR" dirty="0"/>
          </a:p>
        </p:txBody>
      </p:sp>
      <p:sp>
        <p:nvSpPr>
          <p:cNvPr id="7" name="Rectangle 5"/>
          <p:cNvSpPr/>
          <p:nvPr/>
        </p:nvSpPr>
        <p:spPr>
          <a:xfrm>
            <a:off x="2987824" y="620769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1818 The Adrenal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Glands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627784" y="3356992"/>
            <a:ext cx="5253527" cy="2851241"/>
            <a:chOff x="3854977" y="3356992"/>
            <a:chExt cx="5253527" cy="2851241"/>
          </a:xfrm>
        </p:grpSpPr>
        <p:pic>
          <p:nvPicPr>
            <p:cNvPr id="1026" name="Picture 2" descr="C:\Users\fkaram2\Desktop\Εικόνα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977" y="3356992"/>
              <a:ext cx="3096344" cy="285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Ορθογώνιο 2"/>
            <p:cNvSpPr/>
            <p:nvPr/>
          </p:nvSpPr>
          <p:spPr>
            <a:xfrm>
              <a:off x="6303249" y="4509120"/>
              <a:ext cx="280525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prstClr val="black"/>
                  </a:solidFill>
                </a:rPr>
                <a:t>Μυελός των επινεφριδίων</a:t>
              </a: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Επινεφρίνη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/>
              <a:t>Αυξάνει τα επίπεδα γλυκόζης στο </a:t>
            </a:r>
            <a:r>
              <a:rPr lang="el-GR" dirty="0" smtClean="0"/>
              <a:t>αίμα.</a:t>
            </a:r>
            <a:endParaRPr lang="el-GR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/>
              <a:t>Διεγείρει την έκκριση της ACTH (υπόφυση)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φλοιό  επινεφριδίων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έκκριση </a:t>
            </a:r>
            <a:r>
              <a:rPr lang="el-GR" dirty="0" err="1" smtClean="0"/>
              <a:t>γλυκοκορτικοειδών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/>
              <a:t>Αυξάνει το  ρυθμό και την ένταση της καρδιακής </a:t>
            </a:r>
            <a:r>
              <a:rPr lang="el-GR" dirty="0" smtClean="0"/>
              <a:t>συστολής.</a:t>
            </a:r>
            <a:endParaRPr lang="el-GR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/>
              <a:t>Σύσπαση των αγγείων του δέρματος, των βλεννογόνων και των </a:t>
            </a:r>
            <a:r>
              <a:rPr lang="el-GR" dirty="0" smtClean="0"/>
              <a:t>νεφρών.</a:t>
            </a:r>
            <a:endParaRPr lang="el-GR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dirty="0"/>
              <a:t>Διαστέλλει τα αγγεία των σκελετικών μυών, τις στεφανιαίες αρτηρίες και τις πνευμονικές </a:t>
            </a:r>
            <a:r>
              <a:rPr lang="el-GR" dirty="0" smtClean="0"/>
              <a:t>αρτηρίες.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Ενδοκρινείς αδένες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Παράγουν ορμόνες (χημικές ουσίες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Εισέρχονται στην </a:t>
            </a:r>
            <a:r>
              <a:rPr lang="el-GR" dirty="0" smtClean="0"/>
              <a:t>κυκλοφορία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err="1"/>
              <a:t>Δρούν</a:t>
            </a:r>
            <a:r>
              <a:rPr lang="el-GR" dirty="0"/>
              <a:t> σε κύτταρα/όργανα στόχους μέσω </a:t>
            </a:r>
            <a:r>
              <a:rPr lang="el-GR" dirty="0" smtClean="0"/>
              <a:t>υποδοχέων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Προκαλούν γεγονότα μέσα στο </a:t>
            </a:r>
            <a:r>
              <a:rPr lang="el-GR" dirty="0" smtClean="0"/>
              <a:t>κύτταρο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Νορεπινεφρίνη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l-GR" dirty="0"/>
              <a:t>Αυξάνει την καρδιακή συστολή και την ένταση της καρδιακής  συστολής (συσταλτικότητα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l-GR" dirty="0"/>
              <a:t>Γενικευμένη </a:t>
            </a:r>
            <a:r>
              <a:rPr lang="el-GR" dirty="0" err="1" smtClean="0"/>
              <a:t>αγειοσύσπαση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dirty="0" smtClean="0">
                <a:sym typeface="Symbol" pitchFamily="18" charset="2"/>
              </a:rPr>
              <a:t>Εκκρίνει </a:t>
            </a:r>
            <a:r>
              <a:rPr lang="el-GR" altLang="el-GR" dirty="0" err="1" smtClean="0">
                <a:sym typeface="Symbol" pitchFamily="18" charset="2"/>
              </a:rPr>
              <a:t>στεροειδείς</a:t>
            </a:r>
            <a:r>
              <a:rPr lang="el-GR" altLang="el-GR" dirty="0" smtClean="0">
                <a:sym typeface="Symbol" pitchFamily="18" charset="2"/>
              </a:rPr>
              <a:t> ορμόνες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 dirty="0" err="1" smtClean="0">
                <a:sym typeface="Symbol" pitchFamily="18" charset="2"/>
              </a:rPr>
              <a:t>Γλυκοκορτικοειδή</a:t>
            </a:r>
            <a:r>
              <a:rPr lang="el-GR" altLang="el-GR" sz="2400" dirty="0" smtClean="0">
                <a:sym typeface="Symbol" pitchFamily="18" charset="2"/>
              </a:rPr>
              <a:t> </a:t>
            </a:r>
          </a:p>
          <a:p>
            <a:pPr lvl="2" eaLnBrk="1" hangingPunct="1">
              <a:lnSpc>
                <a:spcPct val="120000"/>
              </a:lnSpc>
            </a:pPr>
            <a:r>
              <a:rPr lang="el-GR" altLang="el-GR" sz="2400" dirty="0" err="1" smtClean="0">
                <a:sym typeface="Symbol" pitchFamily="18" charset="2"/>
              </a:rPr>
              <a:t>κορτιζόλη</a:t>
            </a:r>
            <a:endParaRPr lang="en-US" altLang="el-GR" sz="2400" dirty="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 dirty="0" err="1" smtClean="0">
                <a:sym typeface="Symbol" pitchFamily="18" charset="2"/>
              </a:rPr>
              <a:t>Αλατοκορτικοειδή</a:t>
            </a:r>
            <a:endParaRPr lang="el-GR" altLang="el-GR" sz="2400" dirty="0" smtClean="0">
              <a:sym typeface="Symbol" pitchFamily="18" charset="2"/>
            </a:endParaRPr>
          </a:p>
          <a:p>
            <a:pPr lvl="2" eaLnBrk="1" hangingPunct="1">
              <a:lnSpc>
                <a:spcPct val="120000"/>
              </a:lnSpc>
            </a:pPr>
            <a:r>
              <a:rPr lang="el-GR" altLang="el-GR" sz="2400" dirty="0" err="1" smtClean="0">
                <a:sym typeface="Symbol" pitchFamily="18" charset="2"/>
              </a:rPr>
              <a:t>αλδοστερόνη</a:t>
            </a:r>
            <a:endParaRPr lang="en-US" altLang="el-GR" sz="2400" dirty="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 dirty="0" smtClean="0">
                <a:sym typeface="Symbol" pitchFamily="18" charset="2"/>
              </a:rPr>
              <a:t>Ανδρογόνα</a:t>
            </a:r>
          </a:p>
          <a:p>
            <a:pPr lvl="1" eaLnBrk="1" hangingPunct="1"/>
            <a:endParaRPr lang="el-GR" altLang="el-GR" sz="2400" dirty="0" smtClean="0">
              <a:sym typeface="Symbol" pitchFamily="18" charset="2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5342848" y="479715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1818 The Adrenal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Glands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Φλοιός των επινεφριδίων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4968043" y="1916832"/>
            <a:ext cx="3379939" cy="2778694"/>
            <a:chOff x="4968043" y="1916832"/>
            <a:chExt cx="3379939" cy="2778694"/>
          </a:xfrm>
        </p:grpSpPr>
        <p:grpSp>
          <p:nvGrpSpPr>
            <p:cNvPr id="8" name="Ομάδα 7"/>
            <p:cNvGrpSpPr/>
            <p:nvPr/>
          </p:nvGrpSpPr>
          <p:grpSpPr>
            <a:xfrm>
              <a:off x="4968043" y="1916832"/>
              <a:ext cx="3379939" cy="2778694"/>
              <a:chOff x="5436096" y="3843906"/>
              <a:chExt cx="2803875" cy="2363788"/>
            </a:xfrm>
          </p:grpSpPr>
          <p:pic>
            <p:nvPicPr>
              <p:cNvPr id="2050" name="Picture 2" descr="C:\Users\fkaram2\Desktop\Εικόνα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3843906"/>
                <a:ext cx="2566988" cy="2363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380312" y="4169405"/>
                <a:ext cx="859659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prstClr val="black"/>
                    </a:solidFill>
                  </a:rPr>
                  <a:t>φλοιός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" name="Ευθύγραμμο βέλος σύνδεσης 4"/>
              <p:cNvCxnSpPr>
                <a:stCxn id="3" idx="1"/>
              </p:cNvCxnSpPr>
              <p:nvPr/>
            </p:nvCxnSpPr>
            <p:spPr>
              <a:xfrm flipH="1">
                <a:off x="7020272" y="4354071"/>
                <a:ext cx="360040" cy="276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Έλλειψη 5"/>
            <p:cNvSpPr/>
            <p:nvPr/>
          </p:nvSpPr>
          <p:spPr>
            <a:xfrm>
              <a:off x="6516216" y="2492896"/>
              <a:ext cx="723479" cy="64807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074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Μεταβολισμός υδατανθράκων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400" dirty="0" err="1" smtClean="0"/>
              <a:t>Υπεργλυκαιμια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γλυκογονόλυση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νεογλυκογένεση</a:t>
            </a:r>
            <a:r>
              <a:rPr lang="el-GR" altLang="el-GR" sz="2400" dirty="0" smtClean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Μεταβολισμός πρωτεϊνών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400" dirty="0" smtClean="0"/>
              <a:t>Αποδόμηση πρωτεϊνών </a:t>
            </a:r>
            <a:r>
              <a:rPr lang="el-GR" altLang="el-GR" sz="2400" dirty="0" smtClean="0">
                <a:sym typeface="Symbol" pitchFamily="18" charset="2"/>
              </a:rPr>
              <a:t> </a:t>
            </a:r>
            <a:r>
              <a:rPr lang="el-GR" altLang="el-GR" sz="2400" dirty="0" smtClean="0"/>
              <a:t>αρνητικό ισοζύγιο αζώτου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Μεταβολισμός λίπους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400" dirty="0" smtClean="0"/>
              <a:t>Εκλεκτική </a:t>
            </a:r>
            <a:r>
              <a:rPr lang="el-GR" altLang="el-GR" sz="2400" dirty="0" err="1" smtClean="0"/>
              <a:t>λιπόλυση</a:t>
            </a:r>
            <a:r>
              <a:rPr lang="el-GR" altLang="el-GR" sz="2400" dirty="0" smtClean="0"/>
              <a:t>: απώλεια λίπους από τα άκρα και συσσώρευση στον κορμό και τράχηλο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Αναστολή φλεγμονής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Αναστολή υποφυσιακών ορμονών </a:t>
            </a:r>
            <a:endParaRPr lang="en-US" altLang="el-GR" b="1" dirty="0" smtClean="0">
              <a:solidFill>
                <a:srgbClr val="004A82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el-GR" sz="2400" dirty="0" smtClean="0"/>
              <a:t>ACTH,FSH, LH, TSH,GH</a:t>
            </a: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Γλυκοκορτικοειδή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dirty="0" smtClean="0">
                <a:sym typeface="Symbol" pitchFamily="18" charset="2"/>
              </a:rPr>
              <a:t>Διατήρηση ισορροπίας αλάτων (καλίου, υδρογόνου και νατρίου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 dirty="0" smtClean="0">
                <a:sym typeface="Symbol" pitchFamily="18" charset="2"/>
              </a:rPr>
              <a:t>Κατακράτηση </a:t>
            </a:r>
            <a:r>
              <a:rPr lang="en-US" altLang="el-GR" sz="2400" dirty="0" smtClean="0">
                <a:sym typeface="Symbol" pitchFamily="18" charset="2"/>
              </a:rPr>
              <a:t>Na</a:t>
            </a:r>
            <a:r>
              <a:rPr lang="el-GR" altLang="el-GR" sz="2400" baseline="30000" dirty="0" smtClean="0">
                <a:sym typeface="Symbol" pitchFamily="18" charset="2"/>
              </a:rPr>
              <a:t>+</a:t>
            </a:r>
            <a:r>
              <a:rPr lang="en-US" altLang="el-GR" sz="2400" dirty="0" smtClean="0">
                <a:sym typeface="Symbol" pitchFamily="18" charset="2"/>
              </a:rPr>
              <a:t> </a:t>
            </a:r>
            <a:r>
              <a:rPr lang="el-GR" altLang="el-GR" sz="2400" dirty="0" smtClean="0">
                <a:sym typeface="Symbol" pitchFamily="18" charset="2"/>
              </a:rPr>
              <a:t>και νερού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 dirty="0" smtClean="0">
                <a:sym typeface="Symbol" pitchFamily="18" charset="2"/>
              </a:rPr>
              <a:t>Απέκκριση Η</a:t>
            </a:r>
            <a:r>
              <a:rPr lang="el-GR" altLang="el-GR" sz="2400" baseline="30000" dirty="0" smtClean="0">
                <a:sym typeface="Symbol" pitchFamily="18" charset="2"/>
              </a:rPr>
              <a:t>+</a:t>
            </a:r>
            <a:r>
              <a:rPr lang="el-GR" altLang="el-GR" sz="2400" dirty="0" smtClean="0">
                <a:sym typeface="Symbol" pitchFamily="18" charset="2"/>
              </a:rPr>
              <a:t> και Κ</a:t>
            </a:r>
            <a:r>
              <a:rPr lang="el-GR" altLang="el-GR" sz="2400" baseline="30000" dirty="0" smtClean="0">
                <a:sym typeface="Symbol" pitchFamily="18" charset="2"/>
              </a:rPr>
              <a:t>+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dirty="0" smtClean="0">
                <a:sym typeface="Symbol" pitchFamily="18" charset="2"/>
              </a:rPr>
              <a:t>Ελέγχονται από τη </a:t>
            </a:r>
            <a:r>
              <a:rPr lang="el-GR" altLang="el-GR" dirty="0" err="1" smtClean="0">
                <a:sym typeface="Symbol" pitchFamily="18" charset="2"/>
              </a:rPr>
              <a:t>ρενίνη</a:t>
            </a:r>
            <a:r>
              <a:rPr lang="el-GR" altLang="el-GR" dirty="0" smtClean="0">
                <a:sym typeface="Symbol" pitchFamily="18" charset="2"/>
              </a:rPr>
              <a:t>  </a:t>
            </a:r>
            <a:r>
              <a:rPr lang="el-GR" altLang="el-GR" dirty="0" err="1" smtClean="0">
                <a:sym typeface="Symbol" pitchFamily="18" charset="2"/>
              </a:rPr>
              <a:t>αγγειοτενσίνη</a:t>
            </a:r>
            <a:endParaRPr lang="el-GR" altLang="el-GR" dirty="0" smtClean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dirty="0" err="1" smtClean="0">
                <a:sym typeface="Symbol" pitchFamily="18" charset="2"/>
              </a:rPr>
              <a:t>Ρενίνη</a:t>
            </a:r>
            <a:r>
              <a:rPr lang="el-GR" altLang="el-GR" dirty="0" smtClean="0">
                <a:sym typeface="Symbol" pitchFamily="18" charset="2"/>
              </a:rPr>
              <a:t> (</a:t>
            </a:r>
            <a:r>
              <a:rPr lang="el-GR" altLang="el-GR" dirty="0" err="1" smtClean="0">
                <a:sym typeface="Symbol" pitchFamily="18" charset="2"/>
              </a:rPr>
              <a:t>παρασπειραματοειδής</a:t>
            </a:r>
            <a:r>
              <a:rPr lang="el-GR" altLang="el-GR" dirty="0" smtClean="0">
                <a:sym typeface="Symbol" pitchFamily="18" charset="2"/>
              </a:rPr>
              <a:t> </a:t>
            </a:r>
            <a:r>
              <a:rPr lang="el-GR" altLang="el-GR" dirty="0" err="1" smtClean="0">
                <a:sym typeface="Symbol" pitchFamily="18" charset="2"/>
              </a:rPr>
              <a:t>σχηματισμός)</a:t>
            </a:r>
            <a:r>
              <a:rPr lang="el-GR" altLang="el-GR" dirty="0" err="1" smtClean="0">
                <a:cs typeface="Arial" charset="0"/>
                <a:sym typeface="Symbol" pitchFamily="18" charset="2"/>
              </a:rPr>
              <a:t>←</a:t>
            </a:r>
            <a:r>
              <a:rPr lang="el-GR" altLang="el-GR" dirty="0" smtClean="0">
                <a:cs typeface="Arial" charset="0"/>
                <a:sym typeface="Symbol" pitchFamily="18" charset="2"/>
              </a:rPr>
              <a:t> υποογκαιμία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Αλατοκορτικοειδή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  <a:cs typeface="Arial" charset="0"/>
                <a:sym typeface="Symbol" pitchFamily="18" charset="2"/>
              </a:rPr>
              <a:t>ΣΥΝΔΡΟΜΟ </a:t>
            </a:r>
            <a:r>
              <a:rPr lang="en-US" altLang="el-GR" b="1" dirty="0" smtClean="0">
                <a:solidFill>
                  <a:srgbClr val="004A82"/>
                </a:solidFill>
                <a:cs typeface="Arial" charset="0"/>
                <a:sym typeface="Symbol" pitchFamily="18" charset="2"/>
              </a:rPr>
              <a:t>CUSHING</a:t>
            </a:r>
            <a:endParaRPr lang="el-GR" altLang="el-GR" b="1" dirty="0" smtClean="0">
              <a:solidFill>
                <a:srgbClr val="004A82"/>
              </a:solidFill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err="1" smtClean="0">
                <a:cs typeface="Arial" charset="0"/>
                <a:sym typeface="Symbol" pitchFamily="18" charset="2"/>
              </a:rPr>
              <a:t>Υπερλειτουργία</a:t>
            </a:r>
            <a:r>
              <a:rPr lang="el-GR" altLang="el-GR" dirty="0" smtClean="0">
                <a:cs typeface="Arial" charset="0"/>
                <a:sym typeface="Symbol" pitchFamily="18" charset="2"/>
              </a:rPr>
              <a:t> του φλοιού των επινεφριδίων </a:t>
            </a:r>
            <a:r>
              <a:rPr lang="el-GR" altLang="el-GR" dirty="0" smtClean="0">
                <a:cs typeface="Arial" charset="0"/>
                <a:sym typeface="Wingdings" panose="05000000000000000000" pitchFamily="2" charset="2"/>
              </a:rPr>
              <a:t> </a:t>
            </a:r>
            <a:r>
              <a:rPr lang="el-GR" altLang="el-GR" dirty="0" err="1" smtClean="0">
                <a:cs typeface="Arial" charset="0"/>
                <a:sym typeface="Symbol" pitchFamily="18" charset="2"/>
              </a:rPr>
              <a:t>υπερκοτιζολαιμία</a:t>
            </a:r>
            <a:endParaRPr lang="el-GR" altLang="el-GR" dirty="0" smtClean="0"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endParaRPr lang="en-US" altLang="el-GR" dirty="0" smtClean="0"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  <a:cs typeface="Arial" charset="0"/>
                <a:sym typeface="Symbol" pitchFamily="18" charset="2"/>
              </a:rPr>
              <a:t>ΝΟΣΟΣ ΤΟΥ </a:t>
            </a:r>
            <a:r>
              <a:rPr lang="en-US" altLang="el-GR" b="1" dirty="0" smtClean="0">
                <a:solidFill>
                  <a:srgbClr val="004A82"/>
                </a:solidFill>
                <a:cs typeface="Arial" charset="0"/>
                <a:sym typeface="Symbol" pitchFamily="18" charset="2"/>
              </a:rPr>
              <a:t>ADDISON</a:t>
            </a:r>
            <a:endParaRPr lang="el-GR" altLang="el-GR" b="1" dirty="0" smtClean="0">
              <a:solidFill>
                <a:srgbClr val="004A82"/>
              </a:solidFill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>
                <a:cs typeface="Arial" charset="0"/>
                <a:sym typeface="Symbol" pitchFamily="18" charset="2"/>
              </a:rPr>
              <a:t>Ανεπάρκεια του φλοιού των επινεφριδίων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4284663" y="3933825"/>
            <a:ext cx="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Έλλειψη 8"/>
          <p:cNvSpPr/>
          <p:nvPr/>
        </p:nvSpPr>
        <p:spPr>
          <a:xfrm>
            <a:off x="129202" y="2492896"/>
            <a:ext cx="6242998" cy="2016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Νοσήματα επινεφριδίων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dirty="0" smtClean="0"/>
              <a:t>Διαταραχή που οφείλεται σε καταστροφή ή δυσλειτουργία του φλοιού των επινεφριδίων και καταλήγει σε χρόνια ανεπάρκεια </a:t>
            </a:r>
            <a:r>
              <a:rPr lang="el-GR" altLang="el-GR" dirty="0" err="1" smtClean="0"/>
              <a:t>κορτιζόλης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αλδοστερόνης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επινεφριδιακών</a:t>
            </a:r>
            <a:r>
              <a:rPr lang="el-GR" altLang="el-GR" dirty="0" smtClean="0"/>
              <a:t> ανδρογόνων.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US" dirty="0" smtClean="0"/>
              <a:t>Addison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el-GR" altLang="el-GR" sz="2200" dirty="0" smtClean="0">
                <a:sym typeface="Symbol" pitchFamily="18" charset="2"/>
              </a:rPr>
              <a:t>Σε ήπιες καταστάσεις ΌΧΙ πρόβλημα παρά μόνο όταν ο ασθενής εκτεθεί σε</a:t>
            </a:r>
            <a:r>
              <a:rPr lang="en-US" altLang="el-GR" sz="2200" dirty="0" smtClean="0">
                <a:sym typeface="Symbol" pitchFamily="18" charset="2"/>
              </a:rPr>
              <a:t> </a:t>
            </a:r>
            <a:r>
              <a:rPr lang="en-US" altLang="el-GR" sz="2200" b="1" dirty="0" smtClean="0">
                <a:sym typeface="Symbol" pitchFamily="18" charset="2"/>
              </a:rPr>
              <a:t>STRESS</a:t>
            </a:r>
            <a:r>
              <a:rPr lang="el-GR" altLang="el-GR" sz="2200" dirty="0" smtClean="0">
                <a:sym typeface="Symbol" pitchFamily="18" charset="2"/>
              </a:rPr>
              <a:t> </a:t>
            </a:r>
            <a:r>
              <a:rPr lang="el-GR" altLang="el-GR" sz="2200" b="1" dirty="0" smtClean="0">
                <a:solidFill>
                  <a:srgbClr val="004A82"/>
                </a:solidFill>
                <a:sym typeface="Symbol" pitchFamily="18" charset="2"/>
              </a:rPr>
              <a:t>κίνδυνος </a:t>
            </a:r>
            <a:r>
              <a:rPr lang="el-GR" altLang="el-GR" sz="2200" b="1" dirty="0" err="1" smtClean="0">
                <a:solidFill>
                  <a:srgbClr val="004A82"/>
                </a:solidFill>
                <a:sym typeface="Symbol" pitchFamily="18" charset="2"/>
              </a:rPr>
              <a:t>επινεφριδιακής</a:t>
            </a:r>
            <a:r>
              <a:rPr lang="el-GR" altLang="el-GR" sz="2200" b="1" dirty="0" smtClean="0">
                <a:solidFill>
                  <a:srgbClr val="004A82"/>
                </a:solidFill>
                <a:sym typeface="Symbol" pitchFamily="18" charset="2"/>
              </a:rPr>
              <a:t> κρίσης </a:t>
            </a:r>
          </a:p>
          <a:p>
            <a:pPr eaLnBrk="1" hangingPunct="1"/>
            <a:r>
              <a:rPr lang="el-GR" altLang="el-GR" sz="2200" b="1" dirty="0" smtClean="0">
                <a:solidFill>
                  <a:srgbClr val="004A82"/>
                </a:solidFill>
              </a:rPr>
              <a:t>Ανεπάρκεια </a:t>
            </a:r>
            <a:r>
              <a:rPr lang="el-GR" altLang="el-GR" sz="2200" b="1" dirty="0" err="1" smtClean="0">
                <a:solidFill>
                  <a:srgbClr val="004A82"/>
                </a:solidFill>
              </a:rPr>
              <a:t>αλδοστερόνης</a:t>
            </a:r>
            <a:endParaRPr lang="el-GR" altLang="el-GR" sz="2200" b="1" dirty="0" smtClean="0">
              <a:solidFill>
                <a:srgbClr val="004A82"/>
              </a:solidFill>
            </a:endParaRPr>
          </a:p>
          <a:p>
            <a:pPr lvl="1" eaLnBrk="1" hangingPunct="1"/>
            <a:r>
              <a:rPr lang="el-GR" altLang="el-GR" dirty="0" smtClean="0"/>
              <a:t>Μειωμένη </a:t>
            </a:r>
            <a:r>
              <a:rPr lang="el-GR" altLang="el-GR" dirty="0" err="1" smtClean="0"/>
              <a:t>επαναρρόφηση</a:t>
            </a:r>
            <a:r>
              <a:rPr lang="el-GR" altLang="el-GR" dirty="0" smtClean="0"/>
              <a:t> Ν</a:t>
            </a:r>
            <a:r>
              <a:rPr lang="en-US" altLang="el-GR" dirty="0" smtClean="0"/>
              <a:t>a</a:t>
            </a:r>
            <a:r>
              <a:rPr lang="el-GR" altLang="el-GR" dirty="0" smtClean="0"/>
              <a:t> από τους νεφρούς (</a:t>
            </a:r>
            <a:r>
              <a:rPr lang="el-GR" altLang="el-GR" dirty="0" err="1" smtClean="0"/>
              <a:t>υπονατριαιμία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Κατακράτηση Κ και Η  (</a:t>
            </a:r>
            <a:r>
              <a:rPr lang="el-GR" altLang="el-GR" dirty="0" err="1" smtClean="0"/>
              <a:t>υπερκαλιαιμία</a:t>
            </a:r>
            <a:r>
              <a:rPr lang="el-GR" altLang="el-GR" dirty="0" smtClean="0"/>
              <a:t> και οξέωση)</a:t>
            </a:r>
          </a:p>
          <a:p>
            <a:pPr lvl="1" eaLnBrk="1" hangingPunct="1">
              <a:spcAft>
                <a:spcPts val="1200"/>
              </a:spcAft>
            </a:pPr>
            <a:r>
              <a:rPr lang="el-GR" altLang="el-GR" dirty="0" smtClean="0"/>
              <a:t>Μείωση </a:t>
            </a:r>
            <a:r>
              <a:rPr lang="el-GR" altLang="el-GR" dirty="0" err="1" smtClean="0"/>
              <a:t>εξωκυττάριου</a:t>
            </a:r>
            <a:r>
              <a:rPr lang="el-GR" altLang="el-GR" dirty="0" smtClean="0"/>
              <a:t> υγρού και υποογκαιμία</a:t>
            </a:r>
          </a:p>
          <a:p>
            <a:pPr eaLnBrk="1" hangingPunct="1"/>
            <a:r>
              <a:rPr lang="el-GR" altLang="el-GR" sz="2200" b="1" dirty="0" smtClean="0">
                <a:solidFill>
                  <a:srgbClr val="004A82"/>
                </a:solidFill>
              </a:rPr>
              <a:t>Ανεπάρκεια </a:t>
            </a:r>
            <a:r>
              <a:rPr lang="el-GR" altLang="el-GR" sz="2200" b="1" dirty="0" err="1" smtClean="0">
                <a:solidFill>
                  <a:srgbClr val="004A82"/>
                </a:solidFill>
              </a:rPr>
              <a:t>κορτιζόλης</a:t>
            </a:r>
            <a:endParaRPr lang="el-GR" altLang="el-GR" sz="2200" b="1" dirty="0" smtClean="0">
              <a:solidFill>
                <a:srgbClr val="004A82"/>
              </a:solidFill>
            </a:endParaRPr>
          </a:p>
          <a:p>
            <a:pPr lvl="1" eaLnBrk="1" hangingPunct="1"/>
            <a:r>
              <a:rPr lang="el-GR" altLang="el-GR" dirty="0" smtClean="0"/>
              <a:t>Υπογλυκαιμία</a:t>
            </a:r>
          </a:p>
          <a:p>
            <a:pPr lvl="1" eaLnBrk="1" hangingPunct="1">
              <a:spcAft>
                <a:spcPts val="1200"/>
              </a:spcAft>
            </a:pPr>
            <a:r>
              <a:rPr lang="el-GR" altLang="el-GR" dirty="0" smtClean="0"/>
              <a:t>Μειωμένη αντοχή στο </a:t>
            </a:r>
            <a:r>
              <a:rPr lang="en-US" altLang="el-GR" dirty="0" smtClean="0"/>
              <a:t>stress</a:t>
            </a:r>
            <a:r>
              <a:rPr lang="el-GR" altLang="el-GR" dirty="0" smtClean="0"/>
              <a:t> </a:t>
            </a:r>
          </a:p>
          <a:p>
            <a:pPr eaLnBrk="1" hangingPunct="1"/>
            <a:r>
              <a:rPr lang="el-GR" altLang="el-GR" sz="2200" b="1" dirty="0" smtClean="0">
                <a:solidFill>
                  <a:srgbClr val="004A82"/>
                </a:solidFill>
              </a:rPr>
              <a:t>Υπερέκκριση </a:t>
            </a:r>
            <a:r>
              <a:rPr lang="en-US" altLang="el-GR" sz="2200" b="1" dirty="0" smtClean="0">
                <a:solidFill>
                  <a:srgbClr val="004A82"/>
                </a:solidFill>
              </a:rPr>
              <a:t>ACTH</a:t>
            </a:r>
            <a:endParaRPr lang="el-GR" altLang="el-GR" sz="2200" b="1" dirty="0" smtClean="0">
              <a:solidFill>
                <a:srgbClr val="004A82"/>
              </a:solidFill>
            </a:endParaRPr>
          </a:p>
          <a:p>
            <a:pPr lvl="1" eaLnBrk="1" hangingPunct="1"/>
            <a:r>
              <a:rPr lang="el-GR" altLang="el-GR" dirty="0" err="1" smtClean="0"/>
              <a:t>Μελάγχρωση</a:t>
            </a:r>
            <a:r>
              <a:rPr lang="el-GR" altLang="el-GR" dirty="0" smtClean="0"/>
              <a:t> </a:t>
            </a:r>
            <a:endParaRPr lang="el-GR" altLang="el-GR" dirty="0" smtClean="0">
              <a:sym typeface="Symbol" pitchFamily="18" charset="2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Συνέπειες μειωμένης έκκρισης </a:t>
            </a:r>
            <a:r>
              <a:rPr lang="el-GR" dirty="0" err="1" smtClean="0"/>
              <a:t>επινεφριδιακών</a:t>
            </a:r>
            <a:r>
              <a:rPr lang="el-GR" dirty="0" smtClean="0"/>
              <a:t> ορμονών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80020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Επινεφριδεκτομή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400" dirty="0" smtClean="0"/>
              <a:t>Νοσηλευτική Φροντίδα</a:t>
            </a:r>
            <a:endParaRPr lang="el-GR" sz="3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l-GR" b="1" dirty="0" err="1" smtClean="0">
                <a:solidFill>
                  <a:srgbClr val="004A82"/>
                </a:solidFill>
              </a:rPr>
              <a:t>Ετερόπλευρη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l-GR" altLang="el-GR" sz="2400" dirty="0" smtClean="0"/>
              <a:t>Καρκίνος επινεφριδίου.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b="1" dirty="0" err="1" smtClean="0">
                <a:solidFill>
                  <a:srgbClr val="004A82"/>
                </a:solidFill>
              </a:rPr>
              <a:t>Αμφοτερόπλευρη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l-GR" altLang="el-GR" sz="2400" dirty="0" smtClean="0"/>
              <a:t>Νεόπλασμα με έκτοπη παραγωγή </a:t>
            </a:r>
            <a:r>
              <a:rPr lang="en-US" altLang="el-GR" sz="2400" dirty="0" smtClean="0"/>
              <a:t>ACTH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</a:t>
            </a:r>
            <a:r>
              <a:rPr lang="el-GR" dirty="0" err="1" smtClean="0"/>
              <a:t>επινεφριδεκτομής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φροντίδα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Δίαιτα  πλούσια σε βιταμίνες και πρωτεΐνες (καταβολισμός σε περίπτωση </a:t>
            </a:r>
            <a:r>
              <a:rPr lang="el-GR" sz="2200" dirty="0" err="1"/>
              <a:t>υπερκορτιζολαιμίας</a:t>
            </a:r>
            <a:r>
              <a:rPr lang="el-GR" sz="2200" dirty="0"/>
              <a:t>) για την καλύτερη επούλωση του χειρουργικού </a:t>
            </a:r>
            <a:r>
              <a:rPr lang="el-GR" sz="2200" dirty="0" smtClean="0"/>
              <a:t>τραύματος.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Αντιμετώπιση </a:t>
            </a:r>
            <a:r>
              <a:rPr lang="el-GR" sz="2200" dirty="0" err="1"/>
              <a:t>υποκαλιαιμίας</a:t>
            </a:r>
            <a:r>
              <a:rPr lang="el-GR" sz="2200" dirty="0"/>
              <a:t> (δίαιτα, παρεντερική χορήγηση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Πρόληψη λοιμώξεων (καλή </a:t>
            </a:r>
            <a:r>
              <a:rPr lang="el-GR" sz="2200" dirty="0" err="1"/>
              <a:t>προεγχειρητική</a:t>
            </a:r>
            <a:r>
              <a:rPr lang="el-GR" sz="2200" dirty="0"/>
              <a:t> ετοιμασία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Διόρθωση της υπεργλυκαιμίας (δίαιτα διαβητικού, ινσουλίνη αν χρειαστεί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Αναπνευστικές ασκήσεις, εκμάθηση βήχα, πρόληψη αναπνευστικής </a:t>
            </a:r>
            <a:r>
              <a:rPr lang="el-GR" sz="2200" dirty="0" smtClean="0"/>
              <a:t>λοίμωξης.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Χορήγηση κορτιζόνης με ΙΟ την ημέρα της επέμβασης (σε περίπτωση </a:t>
            </a:r>
            <a:r>
              <a:rPr lang="el-GR" sz="2200" dirty="0" err="1"/>
              <a:t>υποκορτιζολαιμίας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Υπόφυση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Πρόσθιος λοβός υπόφυσης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Αυξητική </a:t>
            </a:r>
            <a:r>
              <a:rPr lang="el-GR" dirty="0"/>
              <a:t>ορμόνη  (</a:t>
            </a:r>
            <a:r>
              <a:rPr lang="en-US" dirty="0"/>
              <a:t>GH</a:t>
            </a:r>
            <a:r>
              <a:rPr lang="en-US" dirty="0" smtClean="0"/>
              <a:t>),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Θυρεοτρόπο  </a:t>
            </a:r>
            <a:r>
              <a:rPr lang="en-US" dirty="0" smtClean="0"/>
              <a:t>TSH,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 err="1"/>
              <a:t>Προλακτίνη</a:t>
            </a:r>
            <a:r>
              <a:rPr lang="el-GR" dirty="0"/>
              <a:t> </a:t>
            </a:r>
            <a:r>
              <a:rPr lang="en-US" dirty="0" smtClean="0"/>
              <a:t>PRL,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 err="1"/>
              <a:t>Γοναδοτροπίνες</a:t>
            </a:r>
            <a:r>
              <a:rPr lang="el-GR" dirty="0"/>
              <a:t> – </a:t>
            </a:r>
            <a:r>
              <a:rPr lang="en-US" dirty="0" smtClean="0"/>
              <a:t>FSH/LH,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 err="1"/>
              <a:t>Φλοιοτρόπο</a:t>
            </a:r>
            <a:r>
              <a:rPr lang="el-GR" dirty="0"/>
              <a:t> </a:t>
            </a:r>
            <a:r>
              <a:rPr lang="en-US" dirty="0" smtClean="0"/>
              <a:t>ACTH.</a:t>
            </a:r>
            <a:endParaRPr lang="en-US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860032" y="1211451"/>
            <a:ext cx="3754760" cy="264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Οπίσθιος λοβός υπόφυσης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r>
              <a:rPr lang="el-GR" dirty="0" err="1">
                <a:solidFill>
                  <a:prstClr val="black"/>
                </a:solidFill>
              </a:rPr>
              <a:t>Αντιδιουρητική</a:t>
            </a:r>
            <a:r>
              <a:rPr lang="el-GR" dirty="0">
                <a:solidFill>
                  <a:prstClr val="black"/>
                </a:solidFill>
              </a:rPr>
              <a:t> ορμόνη </a:t>
            </a:r>
            <a:r>
              <a:rPr lang="en-US" dirty="0" smtClean="0">
                <a:solidFill>
                  <a:prstClr val="black"/>
                </a:solidFill>
              </a:rPr>
              <a:t>ADH,</a:t>
            </a: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r>
              <a:rPr lang="el-GR" dirty="0" err="1" smtClean="0">
                <a:solidFill>
                  <a:prstClr val="black"/>
                </a:solidFill>
              </a:rPr>
              <a:t>Ωκυτοκίνη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40905"/>
            <a:ext cx="2482129" cy="2494602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H="1" flipV="1">
            <a:off x="5368654" y="4779261"/>
            <a:ext cx="1823864" cy="89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4321" y="4400813"/>
            <a:ext cx="193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Hypophysis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(Pituitary Gland)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203848" y="6243659"/>
            <a:ext cx="3782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Hypophyse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ANGELUS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499992" y="1412776"/>
            <a:ext cx="0" cy="1944216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l-GR" dirty="0" smtClean="0"/>
              <a:t>Συνεπάγεται μη παραγωγή ορμονών του φλοιού του επινεφριδίου.</a:t>
            </a:r>
          </a:p>
          <a:p>
            <a:pPr>
              <a:lnSpc>
                <a:spcPct val="150000"/>
              </a:lnSpc>
            </a:pPr>
            <a:r>
              <a:rPr lang="el-GR" altLang="el-GR" dirty="0" smtClean="0"/>
              <a:t>Ανάγκη </a:t>
            </a:r>
          </a:p>
          <a:p>
            <a:pPr lvl="1">
              <a:lnSpc>
                <a:spcPct val="150000"/>
              </a:lnSpc>
            </a:pPr>
            <a:r>
              <a:rPr lang="el-GR" altLang="el-GR" sz="2400" dirty="0" smtClean="0"/>
              <a:t>Εφόρου ζωής λήψης </a:t>
            </a:r>
            <a:r>
              <a:rPr lang="el-GR" altLang="el-GR" sz="2400" dirty="0" err="1" smtClean="0"/>
              <a:t>κορτικοστεροειδών</a:t>
            </a:r>
            <a:r>
              <a:rPr lang="el-GR" altLang="el-GR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l-GR" altLang="el-GR" sz="2400" dirty="0" smtClean="0"/>
              <a:t>Συμμόρφωσης με την θεραπεία.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l-GR" altLang="el-GR" sz="2400" b="1" dirty="0" smtClean="0"/>
              <a:t>Διαφορετικά </a:t>
            </a:r>
          </a:p>
          <a:p>
            <a:pPr>
              <a:lnSpc>
                <a:spcPct val="150000"/>
              </a:lnSpc>
            </a:pPr>
            <a:r>
              <a:rPr lang="el-GR" altLang="el-GR" dirty="0" err="1" smtClean="0"/>
              <a:t>Αδισονική</a:t>
            </a:r>
            <a:r>
              <a:rPr lang="el-GR" altLang="el-GR" dirty="0" smtClean="0"/>
              <a:t> κρίση και θάνατος.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Αμφοτερόπλευρη</a:t>
            </a:r>
            <a:r>
              <a:rPr lang="el-GR" dirty="0" smtClean="0"/>
              <a:t> </a:t>
            </a:r>
            <a:r>
              <a:rPr lang="el-GR" dirty="0" err="1" smtClean="0"/>
              <a:t>επινεφριδεκτομή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</a:t>
            </a:r>
            <a:r>
              <a:rPr lang="el-GR" dirty="0" err="1" smtClean="0"/>
              <a:t>τερόπλευρη</a:t>
            </a:r>
            <a:r>
              <a:rPr lang="el-GR" dirty="0" smtClean="0"/>
              <a:t> </a:t>
            </a:r>
            <a:r>
              <a:rPr lang="el-GR" dirty="0" err="1"/>
              <a:t>επινεφριδιεκτομή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Συνεπάγεται μειωμένη </a:t>
            </a:r>
            <a:r>
              <a:rPr lang="el-GR" dirty="0"/>
              <a:t>ή κανονική παραγωγή ορμονών του φλοιού του </a:t>
            </a:r>
            <a:r>
              <a:rPr lang="el-GR" dirty="0" smtClean="0"/>
              <a:t>επινεφριδίου.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Ανάγκη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(Πιθανή) λήψης </a:t>
            </a:r>
            <a:r>
              <a:rPr lang="el-GR" dirty="0" err="1" smtClean="0"/>
              <a:t>κορτικοστεροειδών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Συμμόρφωσης </a:t>
            </a:r>
            <a:r>
              <a:rPr lang="el-GR" dirty="0"/>
              <a:t>με την </a:t>
            </a:r>
            <a:r>
              <a:rPr lang="el-GR" dirty="0" smtClean="0"/>
              <a:t>θεραπεία.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Σε καταστάσεις </a:t>
            </a:r>
            <a:r>
              <a:rPr lang="el-GR" dirty="0" err="1" smtClean="0"/>
              <a:t>stress</a:t>
            </a:r>
            <a:r>
              <a:rPr lang="el-GR" dirty="0" smtClean="0"/>
              <a:t>, επιπρόσθετης </a:t>
            </a:r>
            <a:r>
              <a:rPr lang="el-GR" dirty="0"/>
              <a:t>λήψης </a:t>
            </a:r>
            <a:r>
              <a:rPr lang="el-GR" dirty="0" err="1" smtClean="0"/>
              <a:t>κορτικοστεροειδών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b="1" dirty="0" smtClean="0"/>
              <a:t>Διαφορετικά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err="1" smtClean="0"/>
              <a:t>Αδισονική</a:t>
            </a:r>
            <a:r>
              <a:rPr lang="el-GR" dirty="0" smtClean="0"/>
              <a:t> </a:t>
            </a:r>
            <a:r>
              <a:rPr lang="el-GR" dirty="0"/>
              <a:t>κρίση και </a:t>
            </a:r>
            <a:r>
              <a:rPr lang="el-GR" dirty="0" smtClean="0"/>
              <a:t>θάνατος.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Έλλειμμα όγκου </a:t>
            </a:r>
            <a:r>
              <a:rPr lang="el-GR" altLang="el-GR" dirty="0" smtClean="0"/>
              <a:t>υγρών.</a:t>
            </a:r>
            <a:endParaRPr lang="el-GR" altLang="el-GR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Διαταραχή ηλεκτρολυτών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err="1" smtClean="0"/>
              <a:t>Υπονατριαιμία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υπερκαλιαιμία</a:t>
            </a:r>
            <a:r>
              <a:rPr lang="el-GR" altLang="el-GR" sz="2400" dirty="0" smtClean="0"/>
              <a:t>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Μεταβολική οξέωση.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Κίνδυνος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αδισονικής</a:t>
            </a:r>
            <a:r>
              <a:rPr lang="el-GR" altLang="el-GR" dirty="0" smtClean="0"/>
              <a:t> κρίσης.</a:t>
            </a:r>
            <a:endParaRPr lang="en-US" altLang="el-GR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Άγχος (έλλειψη γνώσεων, έκβαση της νόσου).</a:t>
            </a:r>
            <a:endParaRPr lang="en-US" altLang="el-GR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Κίνδυνος τραυματισμού (</a:t>
            </a:r>
            <a:r>
              <a:rPr lang="el-GR" altLang="el-GR" dirty="0" err="1" smtClean="0"/>
              <a:t>ορθοστατική</a:t>
            </a:r>
            <a:r>
              <a:rPr lang="el-GR" altLang="el-GR" dirty="0" smtClean="0"/>
              <a:t> υπόταση).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/>
              <a:t>Έλλειμμα γνώσεων.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542" y="205740"/>
            <a:ext cx="8482862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Προβλήματα ασθενή με </a:t>
            </a:r>
            <a:r>
              <a:rPr lang="el-GR" dirty="0" err="1" smtClean="0"/>
              <a:t>επινεφριδιεκτομή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(νοσηλευτικές διαγνώσεις)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Μετεγχειρητική φροντίδα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Καταγραφή των </a:t>
            </a:r>
            <a:r>
              <a:rPr lang="el-GR" dirty="0" smtClean="0"/>
              <a:t>ΖΣ.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Υπολογισμός ηλεκτρολυτών και </a:t>
            </a:r>
            <a:r>
              <a:rPr lang="el-GR" dirty="0" smtClean="0"/>
              <a:t>διόρθωση.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Χορήγηση κορτιζόνης με </a:t>
            </a:r>
            <a:r>
              <a:rPr lang="el-GR" dirty="0" smtClean="0"/>
              <a:t>ΙΟ.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Ενυδάτωση </a:t>
            </a:r>
            <a:r>
              <a:rPr lang="el-GR" dirty="0" smtClean="0"/>
              <a:t>ασθενή.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Παρακολούθηση για έγκαιρη διάγνωση πιθανής </a:t>
            </a:r>
            <a:r>
              <a:rPr lang="el-GR" dirty="0" err="1"/>
              <a:t>αδισονικής</a:t>
            </a:r>
            <a:r>
              <a:rPr lang="el-GR" dirty="0"/>
              <a:t> </a:t>
            </a:r>
            <a:r>
              <a:rPr lang="el-GR" dirty="0" smtClean="0"/>
              <a:t>κρίσης.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Πρόληψη </a:t>
            </a:r>
            <a:r>
              <a:rPr lang="el-GR" dirty="0" smtClean="0"/>
              <a:t>λοίμωξης.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1196752"/>
            <a:ext cx="8748464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sz="2200" dirty="0" smtClean="0"/>
              <a:t>Όλα τα άτομα με οξεία </a:t>
            </a:r>
            <a:r>
              <a:rPr lang="el-GR" altLang="el-GR" sz="2200" dirty="0" err="1" smtClean="0"/>
              <a:t>επινεφριδιακή</a:t>
            </a:r>
            <a:r>
              <a:rPr lang="el-GR" altLang="el-GR" sz="2200" dirty="0" smtClean="0"/>
              <a:t> ανεπάρκεια μπορεί να   παρουσιάσουν την κρίση αν βιώσουν κάποια  </a:t>
            </a:r>
            <a:r>
              <a:rPr lang="el-GR" altLang="el-GR" sz="2200" dirty="0" err="1" smtClean="0"/>
              <a:t>στρεσσογόνο</a:t>
            </a:r>
            <a:r>
              <a:rPr lang="el-GR" altLang="el-GR" sz="2200" dirty="0" smtClean="0"/>
              <a:t> κατάσταση.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sz="2200" dirty="0" smtClean="0"/>
              <a:t>Πολύ απειλητική για τη ζωή.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sz="2200" dirty="0" smtClean="0"/>
              <a:t>Εκδηλώνεται με :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Αδυναμία, κοιλιακό άλγος,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Πυρετός υψηλός,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Σοβαρή υπόταση, καταπληξία, κώμα.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sz="2200" b="1" dirty="0" smtClean="0">
                <a:solidFill>
                  <a:srgbClr val="004A82"/>
                </a:solidFill>
              </a:rPr>
              <a:t>Θεραπεία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Χορήγηση υγρών,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Κορτικοειδή.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Επινεφριδιακή</a:t>
            </a:r>
            <a:r>
              <a:rPr lang="el-GR" dirty="0" smtClean="0"/>
              <a:t> ή </a:t>
            </a:r>
            <a:r>
              <a:rPr lang="el-GR" dirty="0" err="1" smtClean="0"/>
              <a:t>Αδισονική</a:t>
            </a:r>
            <a:r>
              <a:rPr lang="el-GR" dirty="0" smtClean="0"/>
              <a:t> κρίση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dirty="0" smtClean="0"/>
              <a:t>Χορήγηση </a:t>
            </a:r>
            <a:r>
              <a:rPr lang="el-GR" dirty="0" err="1" smtClean="0"/>
              <a:t>υδροκορτιζόνης</a:t>
            </a:r>
            <a:r>
              <a:rPr lang="el-GR" dirty="0" smtClean="0"/>
              <a:t> σύμφωνα με </a:t>
            </a:r>
            <a:r>
              <a:rPr lang="el-GR" dirty="0" smtClean="0"/>
              <a:t>ΙΟ.</a:t>
            </a:r>
            <a:endParaRPr lang="el-GR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dirty="0" smtClean="0"/>
              <a:t>Χορήγηση υγρών.</a:t>
            </a:r>
          </a:p>
          <a:p>
            <a:pPr marL="350838" lvl="1" indent="0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400" dirty="0" smtClean="0"/>
              <a:t>Τουλάχιστον 3 </a:t>
            </a:r>
            <a:r>
              <a:rPr lang="en-US" sz="2400" dirty="0" smtClean="0"/>
              <a:t>L</a:t>
            </a:r>
            <a:r>
              <a:rPr lang="el-GR" sz="2400" dirty="0" smtClean="0"/>
              <a:t>/24</a:t>
            </a:r>
            <a:r>
              <a:rPr lang="en-US" sz="2400" dirty="0" smtClean="0"/>
              <a:t>h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Αύξηση του </a:t>
            </a:r>
            <a:r>
              <a:rPr lang="en-US" sz="2400" dirty="0" err="1" smtClean="0"/>
              <a:t>NaCl</a:t>
            </a:r>
            <a:r>
              <a:rPr lang="el-GR" sz="2400" dirty="0" smtClean="0"/>
              <a:t> στο φαγητό.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Μέτρηση προσλαμβανόμενων και αποβαλλόμενων.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Έλλειμμα όγκου υγρών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8965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Οφείλονται κυρίως στην μειωμένη έκκριση </a:t>
            </a:r>
            <a:r>
              <a:rPr lang="el-GR" altLang="el-GR" b="1" dirty="0" err="1" smtClean="0">
                <a:solidFill>
                  <a:srgbClr val="004A82"/>
                </a:solidFill>
              </a:rPr>
              <a:t>αλδοστερόνης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Μέτρηση ηλεκτρολυτών.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Χορήγηση 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NaCl</a:t>
            </a:r>
            <a:r>
              <a:rPr lang="el-GR" altLang="el-GR" dirty="0" smtClean="0"/>
              <a:t> σε </a:t>
            </a:r>
            <a:r>
              <a:rPr lang="el-GR" altLang="el-GR" dirty="0" err="1" smtClean="0"/>
              <a:t>υπονατριαμία</a:t>
            </a:r>
            <a:r>
              <a:rPr lang="el-GR" altLang="el-GR" dirty="0" smtClean="0"/>
              <a:t> (με τη μορφή των κρυσταλλοειδών ορών και  εμπλουτισμό).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Προσοχή στην </a:t>
            </a:r>
            <a:r>
              <a:rPr lang="el-GR" altLang="el-GR" dirty="0" err="1" smtClean="0"/>
              <a:t>υπερκαλιαμία</a:t>
            </a:r>
            <a:r>
              <a:rPr lang="el-GR" altLang="el-GR" dirty="0" smtClean="0"/>
              <a:t> (κίνδυνος καρδιακών διαταραχών)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Υποχωρεί με τα χορήγηση κορτιζόνης και </a:t>
            </a:r>
            <a:r>
              <a:rPr lang="el-GR" altLang="el-GR" sz="2400" dirty="0" err="1" smtClean="0"/>
              <a:t>αλατοκορτικοειδών</a:t>
            </a:r>
            <a:r>
              <a:rPr lang="el-GR" altLang="el-GR" sz="2400" dirty="0" smtClean="0"/>
              <a:t>,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Αν όχι λαμβάνονται μέτρα για μείωση του καλίου στο αίμα.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Ηλεκτρολυτικές διαταραχές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Κορτικοστεροειδή</a:t>
            </a:r>
            <a:r>
              <a:rPr lang="el-GR" altLang="el-GR" dirty="0" smtClean="0"/>
              <a:t>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Κορτιζόνη.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err="1" smtClean="0"/>
              <a:t>Υδροκορτιζόνη</a:t>
            </a:r>
            <a:r>
              <a:rPr lang="el-GR" altLang="el-GR" sz="2400" dirty="0" smtClean="0"/>
              <a:t> (</a:t>
            </a:r>
            <a:r>
              <a:rPr lang="en-US" altLang="el-GR" sz="2400" i="1" dirty="0" err="1" smtClean="0"/>
              <a:t>solu-cortef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err="1" smtClean="0"/>
              <a:t>Πρεδνιζολόνη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(</a:t>
            </a:r>
            <a:r>
              <a:rPr lang="en-US" altLang="el-GR" sz="2400" i="1" dirty="0" err="1" smtClean="0"/>
              <a:t>Presolon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err="1" smtClean="0"/>
              <a:t>Μεθυλπρεδνιζολόνη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(</a:t>
            </a:r>
            <a:r>
              <a:rPr lang="en-US" altLang="el-GR" sz="2400" i="1" dirty="0" err="1" smtClean="0"/>
              <a:t>solu-medrol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b="1" dirty="0" err="1" smtClean="0">
                <a:solidFill>
                  <a:srgbClr val="004A82"/>
                </a:solidFill>
              </a:rPr>
              <a:t>Αλατοκορτικοειδή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marL="857250"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err="1" smtClean="0"/>
              <a:t>Φθοριοϋδροκορτιζόνη</a:t>
            </a:r>
            <a:r>
              <a:rPr lang="en-US" altLang="el-GR" sz="2400" dirty="0" smtClean="0"/>
              <a:t> (</a:t>
            </a:r>
            <a:r>
              <a:rPr lang="en-US" altLang="el-GR" sz="2400" i="1" dirty="0" err="1" smtClean="0"/>
              <a:t>Florinef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αλατοτρόπο</a:t>
            </a:r>
            <a:r>
              <a:rPr lang="el-GR" altLang="el-GR" sz="2400" dirty="0" smtClean="0"/>
              <a:t> δράση).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Φαρμακευτική θεραπεία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 – εκπαίδευση ασθενή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 Ανάγκη ισόβιας λήψης </a:t>
            </a:r>
            <a:r>
              <a:rPr lang="el-GR" dirty="0" err="1"/>
              <a:t>κορτικοστεροειδών</a:t>
            </a:r>
            <a:r>
              <a:rPr lang="el-GR" dirty="0"/>
              <a:t> </a:t>
            </a:r>
            <a:r>
              <a:rPr lang="el-GR" b="1" dirty="0"/>
              <a:t>σε </a:t>
            </a:r>
            <a:r>
              <a:rPr lang="el-GR" b="1" dirty="0" err="1"/>
              <a:t>αμφοτερόπλευρη</a:t>
            </a:r>
            <a:r>
              <a:rPr lang="el-GR" b="1" dirty="0"/>
              <a:t> </a:t>
            </a:r>
            <a:r>
              <a:rPr lang="el-GR" b="1" dirty="0" err="1" smtClean="0"/>
              <a:t>επινεφριδεκτομή</a:t>
            </a:r>
            <a:r>
              <a:rPr lang="el-GR" b="1" dirty="0" smtClean="0"/>
              <a:t>.</a:t>
            </a:r>
            <a:endParaRPr lang="el-GR" b="1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 Σωστή λήψη </a:t>
            </a:r>
            <a:r>
              <a:rPr lang="el-GR" dirty="0" smtClean="0"/>
              <a:t>κορτιζόνης.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Ικανότητα αναγνώρισης επιπλοκών από </a:t>
            </a:r>
            <a:r>
              <a:rPr lang="el-GR" dirty="0" err="1" smtClean="0"/>
              <a:t>υπερκορτιζολαιμία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Ικανότητα αναγνώρισης </a:t>
            </a:r>
            <a:r>
              <a:rPr lang="el-GR" dirty="0" err="1"/>
              <a:t>αδισονικής</a:t>
            </a:r>
            <a:r>
              <a:rPr lang="el-GR" dirty="0"/>
              <a:t> κρίσης από ανεπαρκή λήψη </a:t>
            </a:r>
            <a:r>
              <a:rPr lang="el-GR" dirty="0" smtClean="0"/>
              <a:t>κορτιζόνης.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Δίαιτα, σε περίπτωση λήψης </a:t>
            </a:r>
            <a:r>
              <a:rPr lang="el-GR" dirty="0" smtClean="0"/>
              <a:t>κορτιζόνης.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1071546"/>
            <a:ext cx="8501122" cy="5525806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200" dirty="0" smtClean="0"/>
              <a:t>Συνειδητοποίηση της ζωτικής σημασίας να λαμβάνει τα φάρμακα εφ’ όρου ζωής.</a:t>
            </a:r>
          </a:p>
          <a:p>
            <a:pPr lvl="1"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ΠΡΩΪ: συνήθως μεγαλύτερη δόση, απόγευμα: μικρότερη όπως σε φυσιολογικές συνθήκες.</a:t>
            </a:r>
          </a:p>
          <a:p>
            <a:pPr lvl="1"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Να λαμβάνονται μαζί με τροφή για αποφυγή κινδύνου γαστρεντερικών διαταραχών.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200" b="1" dirty="0" smtClean="0">
                <a:solidFill>
                  <a:srgbClr val="004A82"/>
                </a:solidFill>
              </a:rPr>
              <a:t>Όχι απότομη διακοπή των </a:t>
            </a:r>
            <a:r>
              <a:rPr lang="el-GR" altLang="el-GR" sz="2200" b="1" dirty="0" err="1" smtClean="0">
                <a:solidFill>
                  <a:srgbClr val="004A82"/>
                </a:solidFill>
              </a:rPr>
              <a:t>κορτικοστεροειδών</a:t>
            </a:r>
            <a:r>
              <a:rPr lang="el-GR" altLang="el-GR" sz="2200" b="1" dirty="0" smtClean="0">
                <a:solidFill>
                  <a:srgbClr val="004A82"/>
                </a:solidFill>
              </a:rPr>
              <a:t> γιατί υπάρχει κίνδυνος </a:t>
            </a:r>
            <a:r>
              <a:rPr lang="el-GR" altLang="el-GR" sz="2200" b="1" dirty="0" err="1" smtClean="0">
                <a:solidFill>
                  <a:srgbClr val="004A82"/>
                </a:solidFill>
              </a:rPr>
              <a:t>αδισονικής</a:t>
            </a:r>
            <a:r>
              <a:rPr lang="el-GR" altLang="el-GR" sz="2200" b="1" dirty="0" smtClean="0">
                <a:solidFill>
                  <a:srgbClr val="004A82"/>
                </a:solidFill>
              </a:rPr>
              <a:t> κρίσης, ιδιαίτερα αν συνυπάρχει κατάσταση </a:t>
            </a:r>
            <a:r>
              <a:rPr lang="en-US" altLang="el-GR" sz="2200" b="1" dirty="0" smtClean="0">
                <a:solidFill>
                  <a:srgbClr val="004A82"/>
                </a:solidFill>
              </a:rPr>
              <a:t>stress</a:t>
            </a:r>
            <a:r>
              <a:rPr lang="el-GR" altLang="el-GR" sz="2200" b="1" dirty="0" smtClean="0">
                <a:solidFill>
                  <a:srgbClr val="004A82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200" dirty="0" smtClean="0"/>
              <a:t>Πάντοτε πρέπει να φέρει ταυτότητα πάσχοντος και ένεση </a:t>
            </a:r>
            <a:r>
              <a:rPr lang="el-GR" altLang="el-GR" sz="2200" dirty="0" err="1" smtClean="0"/>
              <a:t>υδροκορτιζόνης</a:t>
            </a:r>
            <a:r>
              <a:rPr lang="el-GR" altLang="el-GR" sz="2200" dirty="0" smtClean="0"/>
              <a:t> (</a:t>
            </a:r>
            <a:r>
              <a:rPr lang="en-US" altLang="el-GR" sz="2200" dirty="0" err="1" smtClean="0"/>
              <a:t>solu-cortef</a:t>
            </a:r>
            <a:r>
              <a:rPr lang="en-US" altLang="el-GR" sz="2200" dirty="0" smtClean="0"/>
              <a:t>)</a:t>
            </a:r>
            <a:r>
              <a:rPr lang="el-GR" altLang="el-GR" sz="22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200" dirty="0" smtClean="0"/>
              <a:t>Πρέπει να εκπαιδευτεί ο ίδιος ή συγγενής για ΙΜ ένεση (</a:t>
            </a:r>
            <a:r>
              <a:rPr lang="en-US" altLang="el-GR" sz="2200" dirty="0" err="1" smtClean="0"/>
              <a:t>solu-cortef</a:t>
            </a:r>
            <a:r>
              <a:rPr lang="en-US" altLang="el-GR" sz="2200" dirty="0" smtClean="0"/>
              <a:t>)</a:t>
            </a:r>
            <a:r>
              <a:rPr lang="el-GR" altLang="el-GR" sz="2200" dirty="0" smtClean="0"/>
              <a:t> σε περίπτωση ανάγκης.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96304" y="3644900"/>
            <a:ext cx="8461976" cy="12128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 ασθενή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Αρνητική ανατροφοδότηση </a:t>
            </a:r>
            <a:r>
              <a:rPr lang="el-GR" dirty="0" err="1" smtClean="0"/>
              <a:t>Negative</a:t>
            </a:r>
            <a:r>
              <a:rPr lang="el-GR" dirty="0" smtClean="0"/>
              <a:t> </a:t>
            </a:r>
            <a:r>
              <a:rPr lang="el-GR" dirty="0" err="1" smtClean="0"/>
              <a:t>Feed</a:t>
            </a:r>
            <a:r>
              <a:rPr lang="el-GR" dirty="0" smtClean="0"/>
              <a:t> </a:t>
            </a:r>
            <a:r>
              <a:rPr lang="el-GR" dirty="0" err="1" smtClean="0"/>
              <a:t>Back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Υπόφυση ελέγχει τους περιφερικούς αδένες και προκαλεί αναστολή της έκκρισης των ορμονών τους όταν υπερβούν τα </a:t>
            </a:r>
            <a:r>
              <a:rPr lang="el-GR" dirty="0" smtClean="0"/>
              <a:t>όρια</a:t>
            </a:r>
            <a:r>
              <a:rPr lang="en-US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πχ Όταν η υπόφυση ανιχνεύσει Αυξημένα επίπεδα ΤΗ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ορμόνες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 ↓TSH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↓</a:t>
            </a:r>
            <a:r>
              <a:rPr lang="el-GR" dirty="0" smtClean="0"/>
              <a:t> </a:t>
            </a:r>
            <a:r>
              <a:rPr lang="el-GR" dirty="0"/>
              <a:t>ΤΗ από το </a:t>
            </a:r>
            <a:r>
              <a:rPr lang="el-GR" dirty="0" smtClean="0"/>
              <a:t>θυρεοειδή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Μέτρα για τις παρενέργειες από κορτιζόνη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Δίαιτα πλούσια σε Κάλιο και φτωχή σε αλάτι.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Αποφυγή κατανάλωσης τροφών που αυξάνουν τη γλυκόζη αίματος (δίαιτα διαβητικού).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Διαβητικοί ασθενείς: αυστηρότερη δίαιτα, ίσως χρειαστεί αύξηση της ινσουλίνης με ΙΟ.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b="1" dirty="0" smtClean="0">
                <a:solidFill>
                  <a:srgbClr val="004A82"/>
                </a:solidFill>
              </a:rPr>
              <a:t>Σε περίπτωση </a:t>
            </a:r>
            <a:r>
              <a:rPr lang="en-US" altLang="el-GR" b="1" dirty="0" smtClean="0">
                <a:solidFill>
                  <a:srgbClr val="004A82"/>
                </a:solidFill>
              </a:rPr>
              <a:t>stress</a:t>
            </a:r>
            <a:r>
              <a:rPr lang="el-GR" altLang="el-GR" b="1" dirty="0" smtClean="0">
                <a:solidFill>
                  <a:srgbClr val="004A82"/>
                </a:solidFill>
              </a:rPr>
              <a:t> </a:t>
            </a:r>
            <a:r>
              <a:rPr lang="el-GR" altLang="el-GR" dirty="0" smtClean="0"/>
              <a:t>(λοίμωξη, τραυματισμός κλπ) να συμβουλεύονται το γιατρό τους γιατί ενδεχομένως  να χρειαστεί αύξηση της δόσης.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 ασθενή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/>
              <a:t>3</a:t>
            </a:r>
            <a:r>
              <a:rPr lang="el-GR" sz="3200" b="0" dirty="0"/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b="1" dirty="0" smtClean="0">
                <a:solidFill>
                  <a:srgbClr val="004A82"/>
                </a:solidFill>
              </a:rPr>
              <a:t>Αναγνώριση επιπλοκών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b="1" dirty="0" smtClean="0"/>
              <a:t>Εξαιτίας της θεραπεία με την κορτιζόνη </a:t>
            </a:r>
          </a:p>
          <a:p>
            <a:pPr lvl="2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Γαστρικό έλκος,</a:t>
            </a:r>
          </a:p>
          <a:p>
            <a:pPr lvl="2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 Αρτηριακή υπέρταση </a:t>
            </a:r>
          </a:p>
          <a:p>
            <a:pPr lvl="2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Αιμορραγίες.</a:t>
            </a:r>
            <a:endParaRPr lang="el-GR" sz="2400" b="1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b="1" dirty="0" err="1" smtClean="0"/>
              <a:t>Αδισονική</a:t>
            </a:r>
            <a:r>
              <a:rPr lang="el-GR" sz="2400" b="1" dirty="0" smtClean="0"/>
              <a:t> κρίση</a:t>
            </a:r>
          </a:p>
          <a:p>
            <a:pPr lvl="2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Ζάλη ναυτία, εμετός δίψα, αίσθημα άγχους και κακουχίας.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Εκπαίδευση ασθενή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/>
              <a:t>3</a:t>
            </a:r>
            <a:r>
              <a:rPr lang="el-GR" sz="3200" b="0" dirty="0"/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1</a:t>
            </a:r>
            <a:r>
              <a:rPr lang="el-GR" sz="2000" dirty="0"/>
              <a:t>3</a:t>
            </a:r>
            <a:r>
              <a:rPr lang="en-US" sz="2000" dirty="0" smtClean="0"/>
              <a:t>: </a:t>
            </a:r>
            <a:r>
              <a:rPr lang="el-GR" sz="2000" dirty="0"/>
              <a:t>Φροντίδα ασθενών με χειρουργικές παθήσεις ενδοκρινών </a:t>
            </a:r>
            <a:r>
              <a:rPr lang="el-GR" sz="2000" dirty="0" smtClean="0"/>
              <a:t>αδένων».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Θυρεοειδής </a:t>
            </a:r>
            <a:r>
              <a:rPr lang="el-GR" dirty="0" smtClean="0"/>
              <a:t>αδένας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144" y="1481051"/>
            <a:ext cx="4724400" cy="4419600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591705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Illu08 thyroid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Arcadian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2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Θυρεοειδής αδένας</a:t>
            </a:r>
            <a:r>
              <a:rPr lang="en-US" dirty="0"/>
              <a:t> </a:t>
            </a:r>
            <a:r>
              <a:rPr lang="en-US" sz="3200" b="0" dirty="0" smtClean="0"/>
              <a:t>(2 </a:t>
            </a:r>
            <a:r>
              <a:rPr lang="el-GR" sz="3200" b="0" dirty="0"/>
              <a:t>από</a:t>
            </a:r>
            <a:r>
              <a:rPr lang="en-US" sz="3200" b="0" dirty="0"/>
              <a:t> 2</a:t>
            </a:r>
            <a:r>
              <a:rPr lang="en-US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Αδενικός ιστός αποτελούμενος από </a:t>
            </a:r>
            <a:r>
              <a:rPr lang="el-GR" sz="2400" b="1" dirty="0">
                <a:solidFill>
                  <a:srgbClr val="004A82"/>
                </a:solidFill>
              </a:rPr>
              <a:t>θυλάκια</a:t>
            </a:r>
            <a:r>
              <a:rPr lang="el-GR" sz="2400" dirty="0"/>
              <a:t> τα οποία περιέχουν κολλώδη ουσία: </a:t>
            </a:r>
            <a:r>
              <a:rPr lang="el-GR" sz="2400" b="1" dirty="0" err="1" smtClean="0">
                <a:solidFill>
                  <a:srgbClr val="004A82"/>
                </a:solidFill>
              </a:rPr>
              <a:t>θυρεοσφαιρίνη</a:t>
            </a:r>
            <a:r>
              <a:rPr lang="el-GR" sz="2400" b="1" dirty="0" smtClean="0">
                <a:solidFill>
                  <a:srgbClr val="004A82"/>
                </a:solidFill>
              </a:rPr>
              <a:t>, 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err="1" smtClean="0"/>
              <a:t>Θυρεοσφαιρίνη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err="1"/>
              <a:t>γλυκοπρωτεϊνη</a:t>
            </a:r>
            <a:r>
              <a:rPr lang="el-GR" sz="2400" dirty="0"/>
              <a:t> και </a:t>
            </a:r>
            <a:r>
              <a:rPr lang="el-GR" sz="2400" b="1" dirty="0" smtClean="0">
                <a:solidFill>
                  <a:srgbClr val="004A82"/>
                </a:solidFill>
              </a:rPr>
              <a:t>ιώδιο,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Τα κύτταρα των θυλακίων εκκρίνουν τις </a:t>
            </a:r>
            <a:r>
              <a:rPr lang="el-GR" sz="2400" b="1" dirty="0" err="1">
                <a:solidFill>
                  <a:srgbClr val="004A82"/>
                </a:solidFill>
              </a:rPr>
              <a:t>θυρεοειδικές</a:t>
            </a:r>
            <a:r>
              <a:rPr lang="el-GR" sz="2400" b="1" dirty="0">
                <a:solidFill>
                  <a:srgbClr val="004A82"/>
                </a:solidFill>
              </a:rPr>
              <a:t> ορμόνες (ΤΗ</a:t>
            </a:r>
            <a:r>
              <a:rPr lang="el-GR" sz="2400" b="1" dirty="0" smtClean="0">
                <a:solidFill>
                  <a:srgbClr val="004A82"/>
                </a:solidFill>
              </a:rPr>
              <a:t>),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err="1"/>
              <a:t>Παραθυλακιώδη</a:t>
            </a:r>
            <a:r>
              <a:rPr lang="el-GR" sz="2400" dirty="0"/>
              <a:t> κύτταρα εκκρίνουν την </a:t>
            </a:r>
            <a:r>
              <a:rPr lang="el-GR" sz="2400" b="1" dirty="0" err="1">
                <a:solidFill>
                  <a:srgbClr val="004A82"/>
                </a:solidFill>
              </a:rPr>
              <a:t>καλσιτονίνη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↓επίπεδα </a:t>
            </a:r>
            <a:r>
              <a:rPr lang="el-GR" sz="2400" dirty="0" err="1"/>
              <a:t>Ca</a:t>
            </a:r>
            <a:r>
              <a:rPr lang="el-GR" sz="2400" dirty="0"/>
              <a:t> στο αίμα, αποτρέπει την απελευθέρωση </a:t>
            </a:r>
            <a:r>
              <a:rPr lang="el-GR" sz="2400" dirty="0" err="1"/>
              <a:t>Ca</a:t>
            </a:r>
            <a:r>
              <a:rPr lang="el-GR" sz="2400" dirty="0"/>
              <a:t> από τα </a:t>
            </a:r>
            <a:r>
              <a:rPr lang="el-GR" sz="2400" dirty="0" smtClean="0"/>
              <a:t>οστά.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Αιμάτωση του θυρεοειδούς αδένα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196752"/>
            <a:ext cx="4837616" cy="4953191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623731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Gray1174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Pngbot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available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under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c5eeb7248734ccb41dada1f95f6dc6c696b35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34</TotalTime>
  <Words>2872</Words>
  <Application>Microsoft Office PowerPoint</Application>
  <PresentationFormat>On-screen Show (4:3)</PresentationFormat>
  <Paragraphs>511</Paragraphs>
  <Slides>68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template final</vt:lpstr>
      <vt:lpstr>OC_template_updated</vt:lpstr>
      <vt:lpstr>Χειρουργική Νοσηλευτική Ι (Θ)</vt:lpstr>
      <vt:lpstr>Ενδοκρινικό σύστημα (1 από 2)</vt:lpstr>
      <vt:lpstr>Ενδοκρινικό σύστημα (2 από 2)</vt:lpstr>
      <vt:lpstr>Ενδοκρινείς αδένες</vt:lpstr>
      <vt:lpstr>Υπόφυση</vt:lpstr>
      <vt:lpstr>Αρνητική ανατροφοδότηση Negative Feed Back</vt:lpstr>
      <vt:lpstr>Θυρεοειδής αδένας (1 από 2)</vt:lpstr>
      <vt:lpstr>Θυρεοειδής αδένας (2 από 2)</vt:lpstr>
      <vt:lpstr>Αιμάτωση του θυρεοειδούς αδένα</vt:lpstr>
      <vt:lpstr>Θυρεοειδικές ορμόνες</vt:lpstr>
      <vt:lpstr>Δράση (ΤΗ)</vt:lpstr>
      <vt:lpstr>Δράση καλσιτονίνης</vt:lpstr>
      <vt:lpstr>Έκκριση και παραγωγή θυρεοειδικών ορμονών</vt:lpstr>
      <vt:lpstr>Εργαστηριακή διερεύνηση  θυρεοειδικής λειτουργίας</vt:lpstr>
      <vt:lpstr>Νοσήματα  θυρεοειδούς</vt:lpstr>
      <vt:lpstr>Αίτια υπερθυρεοειδισμού</vt:lpstr>
      <vt:lpstr>Νόσος του Graves</vt:lpstr>
      <vt:lpstr>Τοξική πολυοζώδης βρογχοκήλη</vt:lpstr>
      <vt:lpstr>Θυρεοειδίτιδα</vt:lpstr>
      <vt:lpstr>Κλινικές εκδηλώσεις υπερθυρεοειδισμού</vt:lpstr>
      <vt:lpstr>Κλινική εικόνα υπερθυρεοειδισμού  (1 από 5)</vt:lpstr>
      <vt:lpstr>Κλινική εικόνα υπερθυρεοειδισμού  (2 από 5)</vt:lpstr>
      <vt:lpstr>Κλινική εικόνα υπερθυρεοειδισμού  (3 από 5)</vt:lpstr>
      <vt:lpstr>Κλινική εικόνα υπερθυρεοειδισμού  (4 από 5)</vt:lpstr>
      <vt:lpstr>Κλινική εικόνα υπερθυρεοειδισμού  (5 από 5)</vt:lpstr>
      <vt:lpstr>Χειρουργική θεραπεία</vt:lpstr>
      <vt:lpstr>Προετοιμασία ασθενή</vt:lpstr>
      <vt:lpstr>Επιπλοκές της επέμβασης</vt:lpstr>
      <vt:lpstr>Μετεγχειρητικά προβλήματα  ασθενή (νοσηλευτικές διαγνώσεις)  (1 από 2) </vt:lpstr>
      <vt:lpstr>Μετεγχειρητικά προβλήματα  ασθενή  (2 από 2) </vt:lpstr>
      <vt:lpstr>Παρεμβάσεις για την πρόληψη της Αιμορραγίας/αιματώματος</vt:lpstr>
      <vt:lpstr>Παρεμβάσεις για την πρόληψη της παράλυσης των λαρυγγικών νεύρων  </vt:lpstr>
      <vt:lpstr>Παρεμβάσεις για την πρόληψη της τετανίας </vt:lpstr>
      <vt:lpstr>Παρεμβάσεις για την πρόληψη της διάσπασης τραύματος</vt:lpstr>
      <vt:lpstr>Παρεμβάσεις για την πρόληψη της λοίμωξης τραύματος</vt:lpstr>
      <vt:lpstr>Παρεμβάσεις για την πρόληψη της θυρεοειδικής κρίσης </vt:lpstr>
      <vt:lpstr>Επινεφρίδια </vt:lpstr>
      <vt:lpstr>Μυελός των επινεφριδίων</vt:lpstr>
      <vt:lpstr>Επινεφρίνη </vt:lpstr>
      <vt:lpstr>Νορεπινεφρίνη </vt:lpstr>
      <vt:lpstr>Φλοιός των επινεφριδίων</vt:lpstr>
      <vt:lpstr>Γλυκοκορτικοειδή </vt:lpstr>
      <vt:lpstr>Αλατοκορτικοειδή </vt:lpstr>
      <vt:lpstr>Νοσήματα επινεφριδίων</vt:lpstr>
      <vt:lpstr>Νόσος Addison</vt:lpstr>
      <vt:lpstr>Συνέπειες μειωμένης έκκρισης επινεφριδιακών ορμονών</vt:lpstr>
      <vt:lpstr>Επινεφριδεκτομή Νοσηλευτική Φροντίδα</vt:lpstr>
      <vt:lpstr>Είδη επινεφριδεκτομής</vt:lpstr>
      <vt:lpstr>Προεγχειρητική φροντίδα</vt:lpstr>
      <vt:lpstr>Αμφοτερόπλευρη επινεφριδεκτομή</vt:lpstr>
      <vt:lpstr>Ετερόπλευρη επινεφριδιεκτομή</vt:lpstr>
      <vt:lpstr>Προβλήματα ασθενή με επινεφριδιεκτομή (νοσηλευτικές διαγνώσεις) </vt:lpstr>
      <vt:lpstr>Μετεγχειρητική φροντίδα</vt:lpstr>
      <vt:lpstr>Επινεφριδιακή ή Αδισονική κρίση</vt:lpstr>
      <vt:lpstr>Έλλειμμα όγκου υγρών</vt:lpstr>
      <vt:lpstr>Ηλεκτρολυτικές διαταραχές</vt:lpstr>
      <vt:lpstr>Φαρμακευτική θεραπεία</vt:lpstr>
      <vt:lpstr>Ενημέρωση – εκπαίδευση ασθενή</vt:lpstr>
      <vt:lpstr>Εκπαίδευση ασθενή (1 από 3)</vt:lpstr>
      <vt:lpstr>Εκπαίδευση ασθενή (2 από 3)</vt:lpstr>
      <vt:lpstr>Εκπαίδευση ασθενή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7</cp:revision>
  <dcterms:created xsi:type="dcterms:W3CDTF">2014-10-15T09:04:08Z</dcterms:created>
  <dcterms:modified xsi:type="dcterms:W3CDTF">2015-04-16T10:17:55Z</dcterms:modified>
</cp:coreProperties>
</file>