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4" r:id="rId3"/>
    <p:sldId id="337" r:id="rId4"/>
    <p:sldId id="268" r:id="rId5"/>
    <p:sldId id="333" r:id="rId6"/>
    <p:sldId id="334" r:id="rId7"/>
    <p:sldId id="336" r:id="rId8"/>
    <p:sldId id="335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7" r:id="rId17"/>
    <p:sldId id="345" r:id="rId18"/>
    <p:sldId id="348" r:id="rId19"/>
    <p:sldId id="349" r:id="rId20"/>
    <p:sldId id="346" r:id="rId21"/>
    <p:sldId id="350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5" d="100"/>
          <a:sy n="75" d="100"/>
        </p:scale>
        <p:origin x="-124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7/11/2018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7/11/2018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BD74D6-9C3D-4A08-995D-9776F6275E84}" type="slidenum">
              <a:rPr lang="el-GR" altLang="el-GR" sz="1300"/>
              <a:pPr eaLnBrk="1" hangingPunct="1"/>
              <a:t>3</a:t>
            </a:fld>
            <a:endParaRPr lang="el-GR" altLang="el-GR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450449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BD74D6-9C3D-4A08-995D-9776F6275E84}" type="slidenum">
              <a:rPr lang="el-GR" altLang="el-GR" sz="1300"/>
              <a:pPr eaLnBrk="1" hangingPunct="1"/>
              <a:t>6</a:t>
            </a:fld>
            <a:endParaRPr lang="el-GR" altLang="el-GR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59591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CD122-866E-4D3B-9682-8196304B43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5142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2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____________Microsoft_Office_Word3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4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5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 - Εργαστήριο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932947" cy="4320480"/>
          </a:xfrm>
        </p:spPr>
        <p:txBody>
          <a:bodyPr>
            <a:normAutofit fontScale="700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4200" b="1" dirty="0" smtClean="0"/>
              <a:t>Ενότητα </a:t>
            </a:r>
            <a:r>
              <a:rPr lang="el-GR" sz="4200" b="1" dirty="0"/>
              <a:t>1:</a:t>
            </a:r>
            <a:r>
              <a:rPr lang="el-GR" sz="4200" dirty="0"/>
              <a:t> </a:t>
            </a:r>
            <a:endParaRPr lang="el-GR" sz="4200" dirty="0" smtClean="0"/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4200" dirty="0" smtClean="0"/>
              <a:t>Εισαγωγή στη δημιουργία σχεσιακής </a:t>
            </a:r>
            <a:r>
              <a:rPr lang="el-GR" sz="4200" dirty="0"/>
              <a:t>βάσης </a:t>
            </a:r>
            <a:r>
              <a:rPr lang="el-GR" sz="4200" dirty="0" smtClean="0"/>
              <a:t>δεδομένων </a:t>
            </a:r>
            <a:r>
              <a:rPr lang="el-GR" sz="4200" dirty="0"/>
              <a:t>με χρήση  του προϊόντος mySQL</a:t>
            </a:r>
            <a:endParaRPr lang="el-GR" sz="4200" dirty="0" smtClean="0"/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4200" b="1" dirty="0"/>
              <a:t>Ενότητα 2</a:t>
            </a:r>
            <a:r>
              <a:rPr lang="el-GR" sz="4200" b="1" dirty="0" smtClean="0"/>
              <a:t>: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4200" dirty="0" smtClean="0"/>
              <a:t> </a:t>
            </a:r>
            <a:r>
              <a:rPr lang="el-GR" sz="4200" dirty="0"/>
              <a:t>Δημιουργία και διαχείριση </a:t>
            </a:r>
            <a:r>
              <a:rPr lang="el-GR" sz="4200" dirty="0" smtClean="0"/>
              <a:t>βάσης προσωπικού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4200" b="1" dirty="0"/>
              <a:t>Ενότητα 3: </a:t>
            </a:r>
            <a:endParaRPr lang="el-GR" sz="4200" b="1" dirty="0" smtClean="0"/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4200" dirty="0" smtClean="0"/>
              <a:t>Δημιουργία </a:t>
            </a:r>
            <a:r>
              <a:rPr lang="el-GR" sz="4200" dirty="0"/>
              <a:t>μοντέλου για βάση </a:t>
            </a:r>
            <a:r>
              <a:rPr lang="el-GR" sz="4200" dirty="0" smtClean="0"/>
              <a:t>δεδομένων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 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2318" y="332656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Πανεπιστήμιο Δυτικής Αττικής</a:t>
            </a:r>
            <a:endParaRPr lang="el-GR" sz="1600" dirty="0"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60648"/>
            <a:ext cx="12001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pic>
        <p:nvPicPr>
          <p:cNvPr id="3" name="Εικόνα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48883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460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8265866"/>
              </p:ext>
            </p:extLst>
          </p:nvPr>
        </p:nvGraphicFramePr>
        <p:xfrm>
          <a:off x="0" y="457199"/>
          <a:ext cx="8995243" cy="1908507"/>
        </p:xfrm>
        <a:graphic>
          <a:graphicData uri="http://schemas.openxmlformats.org/presentationml/2006/ole">
            <p:oleObj spid="_x0000_s3087" name="Document" r:id="rId3" imgW="6082983" imgH="1294468" progId="Word.Document.12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8130490"/>
              </p:ext>
            </p:extLst>
          </p:nvPr>
        </p:nvGraphicFramePr>
        <p:xfrm>
          <a:off x="0" y="2209800"/>
          <a:ext cx="8995245" cy="4027512"/>
        </p:xfrm>
        <a:graphic>
          <a:graphicData uri="http://schemas.openxmlformats.org/presentationml/2006/ole">
            <p:oleObj spid="_x0000_s3088" name="Document" r:id="rId4" imgW="6082983" imgH="2732525" progId="Word.Document.12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116632"/>
            <a:ext cx="421196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Πίνακας τμημάτων εταιρείας</a:t>
            </a:r>
            <a:endParaRPr kumimoji="0" lang="el-GR" altLang="el-G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76464" y="1805335"/>
            <a:ext cx="413995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Πίνακας υπαλλήλων εταιρείας</a:t>
            </a:r>
            <a:endParaRPr kumimoji="0" lang="el-GR" altLang="el-G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40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638461"/>
            <a:ext cx="8856984" cy="4878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Τι υπολογίζει κάθε μία από τις δηλώσεις;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sal+comm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sal+IFNULL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(comm,0)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Δείξτε στοιχεία για αναλυτές, προγραμματιστές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"code",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"name", job "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θέση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"α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μοι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βή",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sal+IFNULL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0) "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σύνολο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job IN ('ANALYST', 'PROGRAMMER')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BY job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5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449187"/>
            <a:ext cx="8856984" cy="5644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Υπολογίστε </a:t>
            </a:r>
            <a:r>
              <a:rPr lang="el-GR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μέσο όρο μισθού, ελάχιστο μισθό, μέγιστο μισθό, άθροισμα μισθών, πόσοι υπάλληλοι έχουν μισθό, πόσοι είναι οι υπάλληλοι.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AVG(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MIN(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MAX(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SUM(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COUNT(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COUNT(*)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Δείξτε τα ίδια στοιχεία μόνο για αναλυτές.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AVG(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MIN(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MAX(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SUM(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COUNT(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SUM(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COUNT(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COUNT(*) 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job='ANALYST';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Δείξτε</a:t>
            </a:r>
            <a:r>
              <a:rPr lang="en-US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θέσεις</a:t>
            </a:r>
            <a:r>
              <a:rPr lang="en-US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υπα</a:t>
            </a:r>
            <a:r>
              <a:rPr lang="en-US" b="1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λλήλων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DISTINCT job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BY job;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0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449187"/>
            <a:ext cx="88569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Δείξτε θέσεις σε κάθε τμήμα</a:t>
            </a:r>
            <a:endParaRPr lang="el-GR" dirty="0"/>
          </a:p>
          <a:p>
            <a:r>
              <a:rPr lang="en-US" dirty="0"/>
              <a:t>SELECT DISTINCT </a:t>
            </a:r>
            <a:r>
              <a:rPr lang="en-US" dirty="0" err="1"/>
              <a:t>deptno</a:t>
            </a:r>
            <a:r>
              <a:rPr lang="el-GR" dirty="0"/>
              <a:t>, </a:t>
            </a:r>
            <a:r>
              <a:rPr lang="en-US" dirty="0"/>
              <a:t>job</a:t>
            </a:r>
            <a:endParaRPr lang="el-GR" dirty="0"/>
          </a:p>
          <a:p>
            <a:r>
              <a:rPr lang="en-US" dirty="0"/>
              <a:t>FROM EMP</a:t>
            </a:r>
            <a:endParaRPr lang="el-GR" dirty="0"/>
          </a:p>
          <a:p>
            <a:r>
              <a:rPr lang="en-US" dirty="0"/>
              <a:t>ORDER BY </a:t>
            </a:r>
            <a:r>
              <a:rPr lang="en-US" dirty="0" err="1"/>
              <a:t>deptno</a:t>
            </a:r>
            <a:r>
              <a:rPr lang="en-US" dirty="0"/>
              <a:t>, job;</a:t>
            </a:r>
            <a:endParaRPr lang="el-GR" dirty="0"/>
          </a:p>
          <a:p>
            <a:r>
              <a:rPr lang="el-GR" b="1" dirty="0"/>
              <a:t>Δείξτε αναλυτές, προγραμματιστές με μισθό μεταξύ 1000 και 7000 ευρώ</a:t>
            </a:r>
            <a:endParaRPr lang="el-GR" dirty="0"/>
          </a:p>
          <a:p>
            <a:r>
              <a:rPr lang="en-US" dirty="0"/>
              <a:t>SELECT </a:t>
            </a:r>
            <a:r>
              <a:rPr lang="en-US" dirty="0" err="1"/>
              <a:t>ename</a:t>
            </a:r>
            <a:r>
              <a:rPr lang="en-US" dirty="0"/>
              <a:t>, job, </a:t>
            </a:r>
            <a:r>
              <a:rPr lang="en-US" dirty="0" err="1"/>
              <a:t>sal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FROM EMP</a:t>
            </a:r>
            <a:endParaRPr lang="el-GR" dirty="0"/>
          </a:p>
          <a:p>
            <a:r>
              <a:rPr lang="en-US" dirty="0"/>
              <a:t>WHERE job IN ('ANALYST', 'PROGRAMMER')</a:t>
            </a:r>
            <a:endParaRPr lang="el-GR" dirty="0"/>
          </a:p>
          <a:p>
            <a:r>
              <a:rPr lang="en-US" dirty="0"/>
              <a:t>AND </a:t>
            </a:r>
            <a:r>
              <a:rPr lang="en-US" dirty="0" err="1"/>
              <a:t>sal</a:t>
            </a:r>
            <a:r>
              <a:rPr lang="en-US" dirty="0"/>
              <a:t>&gt;= 1000 AND </a:t>
            </a:r>
            <a:r>
              <a:rPr lang="en-US" dirty="0" err="1"/>
              <a:t>sal</a:t>
            </a:r>
            <a:r>
              <a:rPr lang="en-US" dirty="0"/>
              <a:t>&lt;=7000;</a:t>
            </a:r>
            <a:endParaRPr lang="el-GR" dirty="0"/>
          </a:p>
          <a:p>
            <a:r>
              <a:rPr lang="en-US" dirty="0"/>
              <a:t>SELECT </a:t>
            </a:r>
            <a:r>
              <a:rPr lang="en-US" dirty="0" err="1"/>
              <a:t>ename</a:t>
            </a:r>
            <a:r>
              <a:rPr lang="en-US" dirty="0"/>
              <a:t>, job, </a:t>
            </a:r>
            <a:r>
              <a:rPr lang="en-US" dirty="0" err="1"/>
              <a:t>sal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FROM EMP</a:t>
            </a:r>
            <a:endParaRPr lang="el-GR" dirty="0"/>
          </a:p>
          <a:p>
            <a:r>
              <a:rPr lang="en-US" dirty="0"/>
              <a:t>WHERE job IN ('ANALYST', 'PROGRAMMER')</a:t>
            </a:r>
            <a:endParaRPr lang="el-GR" dirty="0"/>
          </a:p>
          <a:p>
            <a:r>
              <a:rPr lang="en-US" dirty="0"/>
              <a:t>AND </a:t>
            </a:r>
            <a:r>
              <a:rPr lang="en-US" dirty="0" err="1"/>
              <a:t>sal</a:t>
            </a:r>
            <a:r>
              <a:rPr lang="en-US" dirty="0"/>
              <a:t> BETWEEN</a:t>
            </a:r>
            <a:r>
              <a:rPr lang="el-GR" dirty="0"/>
              <a:t> 1000 </a:t>
            </a:r>
            <a:r>
              <a:rPr lang="en-US" dirty="0"/>
              <a:t>AND</a:t>
            </a:r>
            <a:r>
              <a:rPr lang="el-GR" dirty="0"/>
              <a:t> 7000;</a:t>
            </a:r>
          </a:p>
          <a:p>
            <a:r>
              <a:rPr lang="el-GR" b="1" dirty="0"/>
              <a:t>Τι δείχνει η αναζήτηση:</a:t>
            </a:r>
            <a:endParaRPr lang="el-GR" dirty="0"/>
          </a:p>
          <a:p>
            <a:r>
              <a:rPr lang="en-US" dirty="0"/>
              <a:t>SELECT </a:t>
            </a:r>
            <a:r>
              <a:rPr lang="en-US" dirty="0" err="1"/>
              <a:t>ename</a:t>
            </a:r>
            <a:r>
              <a:rPr lang="en-US" dirty="0"/>
              <a:t>, job, </a:t>
            </a:r>
            <a:r>
              <a:rPr lang="en-US" dirty="0" err="1"/>
              <a:t>sal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FROM EMP</a:t>
            </a:r>
            <a:endParaRPr lang="el-GR" dirty="0"/>
          </a:p>
          <a:p>
            <a:r>
              <a:rPr lang="en-US" dirty="0"/>
              <a:t>WHERE (job IN ('ANALYST', 'PROGRAMMER'))</a:t>
            </a:r>
            <a:endParaRPr lang="el-GR" dirty="0"/>
          </a:p>
          <a:p>
            <a:r>
              <a:rPr lang="en-US" dirty="0"/>
              <a:t>AND (</a:t>
            </a:r>
            <a:r>
              <a:rPr lang="en-US" dirty="0" err="1"/>
              <a:t>sal</a:t>
            </a:r>
            <a:r>
              <a:rPr lang="en-US" dirty="0"/>
              <a:t>&gt;= 1300 OR </a:t>
            </a:r>
            <a:r>
              <a:rPr lang="en-US" dirty="0" err="1"/>
              <a:t>sal+IFNULL</a:t>
            </a:r>
            <a:r>
              <a:rPr lang="en-US" dirty="0"/>
              <a:t>(comm,0)&gt;= 1500)</a:t>
            </a:r>
            <a:endParaRPr lang="el-GR" dirty="0"/>
          </a:p>
          <a:p>
            <a:r>
              <a:rPr lang="en-US" dirty="0"/>
              <a:t>ORDER BY job, </a:t>
            </a:r>
            <a:r>
              <a:rPr lang="en-US" dirty="0" err="1"/>
              <a:t>ename</a:t>
            </a:r>
            <a:r>
              <a:rPr lang="en-US" dirty="0"/>
              <a:t>, </a:t>
            </a:r>
            <a:r>
              <a:rPr lang="en-US" dirty="0" err="1"/>
              <a:t>sal</a:t>
            </a:r>
            <a:r>
              <a:rPr lang="en-US" dirty="0"/>
              <a:t>;</a:t>
            </a:r>
            <a:endParaRPr lang="el-G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449187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Παραδείγματα δηλώσεων Υπογλώσσας Χειρισμού Δεδομενων (</a:t>
            </a:r>
            <a:r>
              <a:rPr lang="en-US" b="1" dirty="0"/>
              <a:t>DML</a:t>
            </a:r>
            <a:r>
              <a:rPr lang="el-GR" b="1" dirty="0"/>
              <a:t>) </a:t>
            </a:r>
            <a:endParaRPr lang="el-GR" dirty="0"/>
          </a:p>
          <a:p>
            <a:r>
              <a:rPr lang="en-US" dirty="0"/>
              <a:t>INSERT INTO </a:t>
            </a:r>
            <a:r>
              <a:rPr lang="en-US" dirty="0" err="1"/>
              <a:t>Emp</a:t>
            </a:r>
            <a:r>
              <a:rPr lang="en-US" dirty="0"/>
              <a:t>(</a:t>
            </a:r>
            <a:r>
              <a:rPr lang="en-US" dirty="0" err="1"/>
              <a:t>empno</a:t>
            </a:r>
            <a:r>
              <a:rPr lang="en-US" dirty="0"/>
              <a:t>, </a:t>
            </a:r>
            <a:r>
              <a:rPr lang="en-US" dirty="0" err="1"/>
              <a:t>ename</a:t>
            </a:r>
            <a:r>
              <a:rPr lang="en-US" dirty="0"/>
              <a:t>, job, </a:t>
            </a:r>
            <a:r>
              <a:rPr lang="en-US" dirty="0" err="1"/>
              <a:t>deptno</a:t>
            </a:r>
            <a:r>
              <a:rPr lang="en-US" dirty="0"/>
              <a:t>) </a:t>
            </a:r>
            <a:endParaRPr lang="el-GR" dirty="0"/>
          </a:p>
          <a:p>
            <a:r>
              <a:rPr lang="en-US" dirty="0"/>
              <a:t>          VALUES(1111, 'SMITH', 'ANALYST', 30);</a:t>
            </a:r>
            <a:endParaRPr lang="el-GR" dirty="0"/>
          </a:p>
          <a:p>
            <a:r>
              <a:rPr lang="en-US" dirty="0"/>
              <a:t>INSERT INTO </a:t>
            </a:r>
            <a:r>
              <a:rPr lang="en-US" dirty="0" err="1"/>
              <a:t>Emp</a:t>
            </a:r>
            <a:r>
              <a:rPr lang="en-US" dirty="0"/>
              <a:t> VALUES(9999, 'CLARKE', 'ANALYST', 7800, </a:t>
            </a:r>
            <a:endParaRPr lang="el-GR" dirty="0"/>
          </a:p>
          <a:p>
            <a:r>
              <a:rPr lang="en-US" dirty="0"/>
              <a:t>                  '2003-04-04 ', 1000, NULL, 30);</a:t>
            </a:r>
            <a:endParaRPr lang="el-GR" dirty="0"/>
          </a:p>
          <a:p>
            <a:r>
              <a:rPr lang="en-US" dirty="0"/>
              <a:t>SELECT </a:t>
            </a:r>
            <a:r>
              <a:rPr lang="en-US" dirty="0" err="1"/>
              <a:t>ename</a:t>
            </a:r>
            <a:r>
              <a:rPr lang="en-US" dirty="0"/>
              <a:t>, job, </a:t>
            </a:r>
            <a:r>
              <a:rPr lang="en-US" dirty="0" err="1"/>
              <a:t>sal</a:t>
            </a:r>
            <a:r>
              <a:rPr lang="en-US" dirty="0"/>
              <a:t>, </a:t>
            </a:r>
            <a:r>
              <a:rPr lang="en-US" dirty="0" err="1"/>
              <a:t>comm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FROM EMP </a:t>
            </a:r>
            <a:endParaRPr lang="el-GR" dirty="0"/>
          </a:p>
          <a:p>
            <a:r>
              <a:rPr lang="en-US" dirty="0"/>
              <a:t>WHERE job= 'ANALYST' OR </a:t>
            </a:r>
            <a:r>
              <a:rPr lang="en-US" dirty="0" err="1"/>
              <a:t>comm</a:t>
            </a:r>
            <a:r>
              <a:rPr lang="en-US" dirty="0"/>
              <a:t>&gt; 0.25*</a:t>
            </a:r>
            <a:r>
              <a:rPr lang="en-US" dirty="0" err="1"/>
              <a:t>sal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b="1" dirty="0"/>
              <a:t>Δήλωση</a:t>
            </a:r>
            <a:r>
              <a:rPr lang="en-US" b="1" dirty="0"/>
              <a:t> UPDATE</a:t>
            </a:r>
            <a:endParaRPr lang="el-GR" dirty="0"/>
          </a:p>
          <a:p>
            <a:r>
              <a:rPr lang="en-US" dirty="0"/>
              <a:t>UPDATE </a:t>
            </a:r>
            <a:r>
              <a:rPr lang="en-US" dirty="0" err="1"/>
              <a:t>Emp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SET job='ANALYST' </a:t>
            </a:r>
            <a:endParaRPr lang="el-GR" dirty="0"/>
          </a:p>
          <a:p>
            <a:r>
              <a:rPr lang="en-US" dirty="0"/>
              <a:t>WHERE  </a:t>
            </a:r>
            <a:r>
              <a:rPr lang="en-US" dirty="0" err="1"/>
              <a:t>ename</a:t>
            </a:r>
            <a:r>
              <a:rPr lang="en-US" dirty="0"/>
              <a:t> = 'ADAMS';</a:t>
            </a:r>
            <a:endParaRPr lang="el-GR" dirty="0"/>
          </a:p>
          <a:p>
            <a:r>
              <a:rPr lang="en-US" dirty="0"/>
              <a:t>UPDATE </a:t>
            </a:r>
            <a:r>
              <a:rPr lang="en-US" dirty="0" err="1"/>
              <a:t>Emp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SET </a:t>
            </a:r>
            <a:r>
              <a:rPr lang="en-US" dirty="0" err="1"/>
              <a:t>sal</a:t>
            </a:r>
            <a:r>
              <a:rPr lang="en-US" dirty="0"/>
              <a:t> = 1.1*</a:t>
            </a:r>
            <a:r>
              <a:rPr lang="en-US" dirty="0" err="1"/>
              <a:t>sal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WHERE job = 'CLERK';</a:t>
            </a:r>
            <a:endParaRPr lang="el-GR" dirty="0"/>
          </a:p>
          <a:p>
            <a:r>
              <a:rPr lang="el-GR" b="1" dirty="0"/>
              <a:t>Δήλωση </a:t>
            </a:r>
            <a:r>
              <a:rPr lang="en-US" b="1" dirty="0"/>
              <a:t>DROP</a:t>
            </a:r>
            <a:endParaRPr lang="el-GR" dirty="0"/>
          </a:p>
          <a:p>
            <a:r>
              <a:rPr lang="en-US" dirty="0"/>
              <a:t>DROP TABLE </a:t>
            </a:r>
            <a:r>
              <a:rPr lang="en-US" dirty="0" err="1"/>
              <a:t>Emp</a:t>
            </a:r>
            <a:r>
              <a:rPr lang="en-US" dirty="0"/>
              <a:t>;</a:t>
            </a:r>
            <a:endParaRPr lang="el-GR" dirty="0"/>
          </a:p>
          <a:p>
            <a:r>
              <a:rPr lang="fr-FR" dirty="0"/>
              <a:t>DROP TABLE </a:t>
            </a:r>
            <a:r>
              <a:rPr lang="fr-FR" dirty="0" err="1"/>
              <a:t>Dept</a:t>
            </a:r>
            <a:r>
              <a:rPr lang="fr-FR" dirty="0"/>
              <a:t>;</a:t>
            </a:r>
            <a:endParaRPr lang="el-GR" dirty="0"/>
          </a:p>
          <a:p>
            <a:r>
              <a:rPr lang="fr-FR" dirty="0"/>
              <a:t>DROP DATABASE personnel;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330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13688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l-GR" dirty="0"/>
              <a:t>Δημιουργία μοντέλου</a:t>
            </a:r>
            <a:br>
              <a:rPr lang="el-GR" dirty="0"/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648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99309" y="381371"/>
            <a:ext cx="12283570" cy="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5685137"/>
              </p:ext>
            </p:extLst>
          </p:nvPr>
        </p:nvGraphicFramePr>
        <p:xfrm>
          <a:off x="251706" y="381371"/>
          <a:ext cx="8208726" cy="5597515"/>
        </p:xfrm>
        <a:graphic>
          <a:graphicData uri="http://schemas.openxmlformats.org/presentationml/2006/ole">
            <p:oleObj spid="_x0000_s5127" name="Έγγραφο" r:id="rId3" imgW="5414742" imgH="369017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298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pic>
        <p:nvPicPr>
          <p:cNvPr id="3" name="2 - Εικόνα" descr="proj_emp_de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854" y="908720"/>
            <a:ext cx="6885522" cy="495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73728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Στο μοντέλο δείχνουμε για αρχή 2 συσχετίσεις. Σίγουρα υπάρχει και μία αυτοπαθής και ενδεχομένως και άλλες.</a:t>
            </a:r>
            <a:endParaRPr lang="en-US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4"/>
                </a:solidFill>
              </a:rPr>
              <a:t>Βάση δεδομένων προσωπικού εταιρείας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24260" y="1726306"/>
            <a:ext cx="10356636" cy="5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0252607"/>
              </p:ext>
            </p:extLst>
          </p:nvPr>
        </p:nvGraphicFramePr>
        <p:xfrm>
          <a:off x="30163" y="1724025"/>
          <a:ext cx="8813800" cy="4676775"/>
        </p:xfrm>
        <a:graphic>
          <a:graphicData uri="http://schemas.openxmlformats.org/presentationml/2006/ole">
            <p:oleObj spid="_x0000_s1040" name="Document" r:id="rId3" imgW="4327814" imgH="2038930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391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pic>
        <p:nvPicPr>
          <p:cNvPr id="3" name="2 - Εικόνα" descr="personnel.png"/>
          <p:cNvPicPr/>
          <p:nvPr/>
        </p:nvPicPr>
        <p:blipFill>
          <a:blip r:embed="rId2" cstate="print"/>
          <a:srcRect t="197" b="197"/>
          <a:stretch>
            <a:fillRect/>
          </a:stretch>
        </p:blipFill>
        <p:spPr>
          <a:xfrm>
            <a:off x="683568" y="476672"/>
            <a:ext cx="7128791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8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99309" y="381371"/>
            <a:ext cx="12283570" cy="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5685137"/>
              </p:ext>
            </p:extLst>
          </p:nvPr>
        </p:nvGraphicFramePr>
        <p:xfrm>
          <a:off x="251706" y="381371"/>
          <a:ext cx="8208726" cy="5597515"/>
        </p:xfrm>
        <a:graphic>
          <a:graphicData uri="http://schemas.openxmlformats.org/presentationml/2006/ole">
            <p:oleObj spid="_x0000_s35842" name="Έγγραφο" r:id="rId3" imgW="5414742" imgH="369017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298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Επεξήγηση 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88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200" dirty="0"/>
              <a:t>Ο πίνακας </a:t>
            </a:r>
            <a:r>
              <a:rPr lang="en-US" altLang="el-GR" sz="2200" dirty="0" err="1"/>
              <a:t>dept</a:t>
            </a:r>
            <a:r>
              <a:rPr lang="en-US" altLang="el-GR" sz="2200" dirty="0"/>
              <a:t> </a:t>
            </a:r>
            <a:r>
              <a:rPr lang="el-GR" altLang="el-GR" sz="2200" dirty="0"/>
              <a:t>έχει στήλες </a:t>
            </a:r>
            <a:r>
              <a:rPr lang="en-US" altLang="el-GR" sz="2200" dirty="0" err="1"/>
              <a:t>deptno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dname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loc</a:t>
            </a:r>
            <a:r>
              <a:rPr lang="el-GR" altLang="el-GR" sz="2200" dirty="0"/>
              <a:t> και κάθε γραμμή του αποθηκεύει τα στοιχεία ενός</a:t>
            </a:r>
            <a:r>
              <a:rPr lang="en-US" altLang="el-GR" sz="2200" dirty="0"/>
              <a:t> </a:t>
            </a:r>
            <a:r>
              <a:rPr lang="el-GR" altLang="el-GR" sz="2200" dirty="0"/>
              <a:t>τμήματος. Το πρώτο τμήμα έχει κωδικό </a:t>
            </a:r>
            <a:r>
              <a:rPr lang="en-US" altLang="el-GR" sz="2200" dirty="0"/>
              <a:t>(</a:t>
            </a:r>
            <a:r>
              <a:rPr lang="en-US" altLang="el-GR" sz="2200" dirty="0" err="1"/>
              <a:t>deptno</a:t>
            </a:r>
            <a:r>
              <a:rPr lang="en-US" altLang="el-GR" sz="2200" dirty="0"/>
              <a:t>)</a:t>
            </a:r>
            <a:r>
              <a:rPr lang="el-GR" altLang="el-GR" sz="2200" dirty="0"/>
              <a:t>10, όνομα </a:t>
            </a:r>
            <a:r>
              <a:rPr lang="en-US" altLang="el-GR" sz="2200" dirty="0"/>
              <a:t>(</a:t>
            </a:r>
            <a:r>
              <a:rPr lang="en-US" altLang="el-GR" sz="2200" dirty="0" err="1"/>
              <a:t>dname</a:t>
            </a:r>
            <a:r>
              <a:rPr lang="en-US" altLang="el-GR" sz="2200" dirty="0"/>
              <a:t>) ACCOUNTING </a:t>
            </a:r>
            <a:r>
              <a:rPr lang="el-GR" altLang="el-GR" sz="2200" dirty="0"/>
              <a:t>και έδρα</a:t>
            </a:r>
            <a:r>
              <a:rPr lang="en-US" altLang="el-GR" sz="2200" dirty="0"/>
              <a:t> (</a:t>
            </a:r>
            <a:r>
              <a:rPr lang="en-US" altLang="el-GR" sz="2200" dirty="0" err="1"/>
              <a:t>loc</a:t>
            </a:r>
            <a:r>
              <a:rPr lang="en-US" altLang="el-GR" sz="2200" dirty="0"/>
              <a:t>) ATHENS.</a:t>
            </a:r>
            <a:r>
              <a:rPr lang="el-GR" altLang="el-GR" sz="2200" dirty="0"/>
              <a:t>  Ο πίνακας </a:t>
            </a:r>
            <a:r>
              <a:rPr lang="en-US" altLang="el-GR" sz="2200" dirty="0" err="1"/>
              <a:t>emp</a:t>
            </a:r>
            <a:r>
              <a:rPr lang="en-US" altLang="el-GR" sz="2200" dirty="0"/>
              <a:t> </a:t>
            </a:r>
            <a:r>
              <a:rPr lang="el-GR" altLang="el-GR" sz="2200" dirty="0"/>
              <a:t>έχει στήλες </a:t>
            </a:r>
            <a:r>
              <a:rPr lang="en-US" altLang="el-GR" sz="2200" dirty="0" err="1"/>
              <a:t>empno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ename</a:t>
            </a:r>
            <a:r>
              <a:rPr lang="en-US" altLang="el-GR" sz="2200" dirty="0"/>
              <a:t>, job, </a:t>
            </a:r>
            <a:r>
              <a:rPr lang="en-US" altLang="el-GR" sz="2200" dirty="0" err="1"/>
              <a:t>hiredate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mgr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sal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comm</a:t>
            </a:r>
            <a:r>
              <a:rPr lang="en-US" altLang="el-GR" sz="2200" dirty="0"/>
              <a:t>, </a:t>
            </a:r>
            <a:r>
              <a:rPr lang="en-US" altLang="el-GR" sz="2200" dirty="0" err="1"/>
              <a:t>deptno</a:t>
            </a:r>
            <a:r>
              <a:rPr lang="en-US" altLang="el-GR" sz="2200" dirty="0"/>
              <a:t> </a:t>
            </a:r>
            <a:r>
              <a:rPr lang="el-GR" altLang="el-GR" sz="2200" dirty="0"/>
              <a:t>και κάθε γραμμή του αποθηκεύει τα στοιχεία ενός υπαλλήλου</a:t>
            </a:r>
            <a:r>
              <a:rPr lang="en-US" altLang="el-GR" sz="2200" dirty="0"/>
              <a:t>. </a:t>
            </a:r>
            <a:r>
              <a:rPr lang="el-GR" altLang="el-GR" sz="2200" dirty="0"/>
              <a:t>Παρατηρήστε ότι οι δύο πίνακες είναι «συνδεδεμένοι» με τιμές των στηλών </a:t>
            </a:r>
            <a:r>
              <a:rPr lang="en-US" altLang="el-GR" sz="2200" dirty="0" err="1"/>
              <a:t>deptno</a:t>
            </a:r>
            <a:r>
              <a:rPr lang="en-US" altLang="el-GR" sz="2200" dirty="0"/>
              <a:t> </a:t>
            </a:r>
            <a:r>
              <a:rPr lang="el-GR" altLang="el-GR" sz="2200" dirty="0"/>
              <a:t>που περιλαμβάνουν.  Οι δύο πίνακες ανήκουν σε μία σχεσιακή βάση δεδομένων.</a:t>
            </a:r>
            <a:endParaRPr lang="el-GR" sz="2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27584" y="4005064"/>
          <a:ext cx="7632848" cy="1219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36688"/>
                <a:gridCol w="1154976"/>
                <a:gridCol w="1591995"/>
                <a:gridCol w="1052845"/>
                <a:gridCol w="576064"/>
                <a:gridCol w="720080"/>
                <a:gridCol w="792088"/>
                <a:gridCol w="100811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Hiredate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Mgr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Comm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85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CODD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ANALYST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1/1/89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ELMASRI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ANALYST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2/5/95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NAVATHE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7/7/77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DATE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PROGRAMMER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4/5/04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779912" y="5410302"/>
          <a:ext cx="4680520" cy="124285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79450"/>
                <a:gridCol w="1943469"/>
                <a:gridCol w="1457601"/>
              </a:tblGrid>
              <a:tr h="267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Loc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ACCOUNTING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ATHENS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LONDON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ATHENS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40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PAYROLL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LONDON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59632" y="5847062"/>
            <a:ext cx="2563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+mn-lt"/>
              </a:rPr>
              <a:t>dept</a:t>
            </a:r>
            <a:r>
              <a:rPr lang="el-GR" dirty="0">
                <a:latin typeface="+mn-lt"/>
              </a:rPr>
              <a:t> (πίνακας τμημάτων)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755576" y="5229200"/>
            <a:ext cx="2911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emp</a:t>
            </a:r>
            <a:r>
              <a:rPr lang="el-GR" dirty="0" smtClean="0"/>
              <a:t> (πίνακας υπαλλήλων)</a:t>
            </a:r>
            <a:endParaRPr lang="el-GR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656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-27384"/>
            <a:ext cx="9073008" cy="908720"/>
          </a:xfrm>
        </p:spPr>
        <p:txBody>
          <a:bodyPr>
            <a:noAutofit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Σχεσιακή βάση </a:t>
            </a:r>
            <a:r>
              <a:rPr lang="el-GR" sz="2800" dirty="0"/>
              <a:t>δεδομένων my_first_db 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στο </a:t>
            </a:r>
            <a:r>
              <a:rPr lang="el-GR" sz="2800" dirty="0"/>
              <a:t>προϊόν </a:t>
            </a:r>
            <a:r>
              <a:rPr lang="el-GR" sz="2800" dirty="0" smtClean="0"/>
              <a:t>MySQL</a:t>
            </a:r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250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323528" y="548680"/>
            <a:ext cx="8928992" cy="659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 NEW_PERSONNEL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el-GR" sz="24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πως 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διαγράφετε </a:t>
            </a:r>
            <a:r>
              <a:rPr lang="el-GR" sz="24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βάση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 </a:t>
            </a:r>
            <a:r>
              <a:rPr lang="en-US" sz="2400" dirty="0" err="1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new_personnel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Δημιουργήστε τη βάση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l-G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-- 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Χρησιμοποιήστε τη βάση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Δημιουργήστε 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τους δύο πίνακες.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DEPT(DEPTNO INT(2) NOT NULL,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VARCHAR(14), LOC VARCHAR(14));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EMP(EMPNO INT(4) NOT NULL,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ENAME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VARCHAR(10), JOB VARCHAR(25),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HIREDATE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DATE, MGR INT(4),  SAL FLOAT(7,2), </a:t>
            </a:r>
            <a:endParaRPr lang="el-GR" sz="2400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FLOAT(7,2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DEPTNO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INT(2));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Δείξτε τους πίνακες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79512" y="352606"/>
            <a:ext cx="8856984" cy="6387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Εισάγετε </a:t>
            </a:r>
            <a:r>
              <a:rPr lang="el-GR" sz="24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στους δύο πίνακες.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DEPT(DEPTNO, DNAME, LOC)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VALUES (10, 'ACCOUNTING', 'NEW YORK'); 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</a:t>
            </a:r>
            <a:r>
              <a:rPr lang="el-G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endParaRPr lang="el-GR" sz="2400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10, 'CODD', 'ANALYST', '1989/01/01', 15, 3000, NULL, 10);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 Δείτε τα στοιχεία των πινάκων της βάσης.</a:t>
            </a:r>
            <a:endParaRPr lang="el-GR" sz="24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FROM EMP;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DEPT;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 Πως </a:t>
            </a:r>
            <a:r>
              <a:rPr lang="el-GR" sz="24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θα διαγράψετε τους πίνακές σας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 TABLE EMP</a:t>
            </a:r>
            <a:r>
              <a:rPr lang="el-GR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 TABLE DEPT</a:t>
            </a:r>
            <a:r>
              <a:rPr lang="el-GR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2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3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-27384"/>
            <a:ext cx="9073008" cy="908720"/>
          </a:xfrm>
        </p:spPr>
        <p:txBody>
          <a:bodyPr>
            <a:noAutofit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Διαγράψτε τη σχεσιακή βάση </a:t>
            </a:r>
            <a:r>
              <a:rPr lang="el-GR" sz="2800" dirty="0"/>
              <a:t>δεδομένων </a:t>
            </a:r>
            <a:r>
              <a:rPr lang="el-GR" sz="2800" dirty="0" smtClean="0"/>
              <a:t>my_first_db.</a:t>
            </a:r>
            <a:br>
              <a:rPr lang="el-GR" sz="2800" dirty="0" smtClean="0"/>
            </a:br>
            <a:r>
              <a:rPr lang="el-GR" sz="2800" dirty="0" smtClean="0"/>
              <a:t>Δημιουργήστε τη βάση και χρησιμοποιήστε την.</a:t>
            </a:r>
            <a:br>
              <a:rPr lang="el-GR" sz="2800" dirty="0" smtClean="0"/>
            </a:br>
            <a:r>
              <a:rPr lang="el-GR" sz="2800" dirty="0" smtClean="0"/>
              <a:t>Δημιουργήστε τους πίνακες με κύρια και ξένα κλειδιά.</a:t>
            </a:r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370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323528" y="548680"/>
            <a:ext cx="8928992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Δημιουργία πινάκων με κύρια και ξένα κλειδιά</a:t>
            </a: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DEPT(DEPTNO INT(2) NOT NULL, </a:t>
            </a:r>
            <a:endParaRPr lang="el-GR" sz="2400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DNAME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VARCHAR(14),LOC VARCHAR(14), </a:t>
            </a:r>
            <a:endParaRPr lang="el-GR" sz="2400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KEY(DEPTNO));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EMP(EMPNO INT(4) NOT NULL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l-GR" sz="2400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ENAME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VARCHAR(10),JOB VARCHAR(25), HIREDATE DATE, MGR INT(4), SAL FLOAT(7,2), COMM FLOAT(7,2),DEPTNO INT(2),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KEY(EMPNO), </a:t>
            </a:r>
            <a:endParaRPr lang="el-GR" sz="2400" dirty="0" smtClean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 </a:t>
            </a:r>
            <a:r>
              <a:rPr lang="en-US" sz="2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KEY(DEPTNO) REFERENCES DEPT(DEPTNO));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65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CD122-866E-4D3B-9682-8196304B43DE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188640"/>
            <a:ext cx="914501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-- Εισάγετε </a:t>
            </a:r>
            <a:r>
              <a:rPr lang="el-GR" sz="2000" b="1" dirty="0"/>
              <a:t>γραμμές (δεδομένα, στοιχεία) στους πίνακες</a:t>
            </a:r>
            <a:endParaRPr lang="el-GR" sz="2000" dirty="0"/>
          </a:p>
          <a:p>
            <a:r>
              <a:rPr lang="en-US" sz="2000" dirty="0"/>
              <a:t>INSERT INTO DEPT(DEPTNO, DNAME, LOC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n-US" sz="2000" dirty="0" smtClean="0"/>
              <a:t>VALUES </a:t>
            </a:r>
            <a:r>
              <a:rPr lang="en-US" sz="2000" dirty="0"/>
              <a:t>(10, 'ACCOUNTING', 'NEW YORK');</a:t>
            </a:r>
            <a:endParaRPr lang="el-GR" sz="2000" dirty="0"/>
          </a:p>
          <a:p>
            <a:r>
              <a:rPr lang="en-US" sz="2000" dirty="0"/>
              <a:t>INSERT INTO DEPT(DEPTNO, DNAME, LOC</a:t>
            </a:r>
            <a:r>
              <a:rPr lang="en-US" sz="2000" dirty="0" smtClean="0"/>
              <a:t>)</a:t>
            </a:r>
            <a:r>
              <a:rPr lang="el-GR" sz="2000" dirty="0" smtClean="0"/>
              <a:t> </a:t>
            </a:r>
          </a:p>
          <a:p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n-US" sz="2000" dirty="0" smtClean="0"/>
              <a:t>VALUES </a:t>
            </a:r>
            <a:r>
              <a:rPr lang="en-US" sz="2000" dirty="0"/>
              <a:t>(20, 'RESEARCH', 'DALLAS');</a:t>
            </a:r>
            <a:endParaRPr lang="el-GR" sz="2000" dirty="0"/>
          </a:p>
          <a:p>
            <a:r>
              <a:rPr lang="en-US" sz="2000" dirty="0"/>
              <a:t>INSERT INTO DEPT(DEPTNO, DNAME, LOC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n-US" sz="2000" dirty="0" smtClean="0"/>
              <a:t>VALUES </a:t>
            </a:r>
            <a:r>
              <a:rPr lang="en-US" sz="2000" dirty="0"/>
              <a:t>(30, 'SALES', 'CHICAGO');</a:t>
            </a:r>
            <a:endParaRPr lang="el-GR" sz="2000" dirty="0"/>
          </a:p>
          <a:p>
            <a:r>
              <a:rPr lang="en-US" sz="2000" dirty="0"/>
              <a:t>INSERT INTO DEPT(DEPTNO, DNAME, LOC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n-US" sz="2000" dirty="0" smtClean="0"/>
              <a:t>VALUES </a:t>
            </a:r>
            <a:r>
              <a:rPr lang="en-US" sz="2000" dirty="0"/>
              <a:t>(40, 'OPERATIONS', 'BOSTON');</a:t>
            </a:r>
            <a:endParaRPr lang="el-GR" sz="2000" dirty="0"/>
          </a:p>
          <a:p>
            <a:r>
              <a:rPr lang="en-US" sz="2000" dirty="0"/>
              <a:t>INSERT INTO EMP </a:t>
            </a:r>
            <a:r>
              <a:rPr lang="en-US" sz="2000" dirty="0" smtClean="0"/>
              <a:t>VALUES</a:t>
            </a:r>
            <a:endParaRPr lang="el-GR" sz="2000" dirty="0" smtClean="0"/>
          </a:p>
          <a:p>
            <a:r>
              <a:rPr lang="el-GR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(</a:t>
            </a:r>
            <a:r>
              <a:rPr lang="en-US" sz="2000" dirty="0"/>
              <a:t>10,'CODD','ANALYST','1989/01/01', 15, 3000, NULL, 10);</a:t>
            </a:r>
            <a:endParaRPr lang="el-GR" sz="2000" dirty="0"/>
          </a:p>
          <a:p>
            <a:r>
              <a:rPr lang="en-US" sz="2000" dirty="0"/>
              <a:t>INSERT INTO EMP </a:t>
            </a:r>
            <a:r>
              <a:rPr lang="en-US" sz="2000" dirty="0" smtClean="0"/>
              <a:t>VALUES</a:t>
            </a:r>
            <a:endParaRPr lang="el-GR" sz="2000" dirty="0" smtClean="0"/>
          </a:p>
          <a:p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n-US" sz="2000" dirty="0" smtClean="0"/>
              <a:t>(</a:t>
            </a:r>
            <a:r>
              <a:rPr lang="en-US" sz="2000" dirty="0"/>
              <a:t>15,'ELMASRI','ANALYST','1995/05/02',15,1200, 150, 10);</a:t>
            </a:r>
            <a:endParaRPr lang="el-GR" sz="2000" dirty="0"/>
          </a:p>
          <a:p>
            <a:r>
              <a:rPr lang="en-US" sz="2000" dirty="0"/>
              <a:t>INSERT INTO EMP </a:t>
            </a:r>
            <a:r>
              <a:rPr lang="en-US" sz="2000" dirty="0" smtClean="0"/>
              <a:t>VALUES</a:t>
            </a:r>
            <a:r>
              <a:rPr lang="el-GR" sz="2000" dirty="0" smtClean="0"/>
              <a:t>    </a:t>
            </a:r>
          </a:p>
          <a:p>
            <a:r>
              <a:rPr lang="el-GR" sz="2000" dirty="0"/>
              <a:t> </a:t>
            </a:r>
            <a:r>
              <a:rPr lang="el-GR" sz="2000" dirty="0" smtClean="0"/>
              <a:t>    </a:t>
            </a:r>
            <a:r>
              <a:rPr lang="en-US" sz="2000" dirty="0" smtClean="0"/>
              <a:t>(</a:t>
            </a:r>
            <a:r>
              <a:rPr lang="en-US" sz="2000" dirty="0"/>
              <a:t>20,'NAVATHE','SALESMAN','1977/07/07',20,2000,NULL,20);</a:t>
            </a:r>
            <a:endParaRPr lang="el-GR" sz="2000" dirty="0"/>
          </a:p>
          <a:p>
            <a:r>
              <a:rPr lang="en-US" sz="2000" dirty="0"/>
              <a:t>INSERT INTO EMP </a:t>
            </a:r>
            <a:r>
              <a:rPr lang="en-US" sz="2000" dirty="0" smtClean="0"/>
              <a:t>VALUES</a:t>
            </a:r>
            <a:endParaRPr lang="el-GR" sz="2000" dirty="0" smtClean="0"/>
          </a:p>
          <a:p>
            <a:r>
              <a:rPr lang="el-GR" sz="2000" dirty="0"/>
              <a:t> </a:t>
            </a:r>
            <a:r>
              <a:rPr lang="el-GR" sz="2000" dirty="0" smtClean="0"/>
              <a:t>     (</a:t>
            </a:r>
            <a:r>
              <a:rPr lang="el-GR" sz="2000" dirty="0"/>
              <a:t>30,'</a:t>
            </a:r>
            <a:r>
              <a:rPr lang="en-US" sz="2000" dirty="0"/>
              <a:t>DATE</a:t>
            </a:r>
            <a:r>
              <a:rPr lang="el-GR" sz="2000" dirty="0"/>
              <a:t>','</a:t>
            </a:r>
            <a:r>
              <a:rPr lang="en-US" sz="2000" dirty="0"/>
              <a:t>PROGRAMMER</a:t>
            </a:r>
            <a:r>
              <a:rPr lang="el-GR" sz="2000" dirty="0"/>
              <a:t>','2004/05/04',15,1800,200, 10</a:t>
            </a:r>
            <a:r>
              <a:rPr lang="el-GR" sz="2000" dirty="0" smtClean="0"/>
              <a:t>);</a:t>
            </a:r>
          </a:p>
          <a:p>
            <a:r>
              <a:rPr lang="el-GR" sz="2000" b="1" dirty="0" smtClean="0"/>
              <a:t>-- Δείτε </a:t>
            </a:r>
            <a:r>
              <a:rPr lang="el-GR" sz="2000" b="1" dirty="0"/>
              <a:t>τις γραμμές (δεδομένα, στοιχεία) των πινάκων </a:t>
            </a:r>
            <a:endParaRPr lang="el-GR" sz="2000" dirty="0"/>
          </a:p>
          <a:p>
            <a:r>
              <a:rPr lang="en-US" sz="2000" dirty="0" smtClean="0"/>
              <a:t>SELECT </a:t>
            </a:r>
            <a:r>
              <a:rPr lang="en-US" sz="2000" dirty="0"/>
              <a:t>* FROM DEPT;</a:t>
            </a:r>
            <a:endParaRPr lang="el-GR" sz="2000" dirty="0"/>
          </a:p>
          <a:p>
            <a:r>
              <a:rPr lang="en-US" sz="2000" dirty="0"/>
              <a:t>SELECT * FROM EMP;</a:t>
            </a:r>
            <a:r>
              <a:rPr lang="el-GR" sz="2000" dirty="0" smtClean="0"/>
              <a:t>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11985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501</TotalTime>
  <Words>1052</Words>
  <Application>Microsoft Office PowerPoint</Application>
  <PresentationFormat>Προβολή στην οθόνη (4:3)</PresentationFormat>
  <Paragraphs>210</Paragraphs>
  <Slides>21</Slides>
  <Notes>3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4" baseType="lpstr">
      <vt:lpstr>exo-opistho_simeiomata</vt:lpstr>
      <vt:lpstr>Document</vt:lpstr>
      <vt:lpstr>Έγγραφο του Microsoft Office Word</vt:lpstr>
      <vt:lpstr>Βάσεις Δεδομένων I - Εργαστήριο</vt:lpstr>
      <vt:lpstr>Βάση δεδομένων προσωπικού εταιρείας </vt:lpstr>
      <vt:lpstr>Επεξήγηση </vt:lpstr>
      <vt:lpstr>         Σχεσιακή βάση δεδομένων my_first_db  στο προϊόν MySQL</vt:lpstr>
      <vt:lpstr>Διαφάνεια 4</vt:lpstr>
      <vt:lpstr>Διαφάνεια 5</vt:lpstr>
      <vt:lpstr>         Διαγράψτε τη σχεσιακή βάση δεδομένων my_first_db. Δημιουργήστε τη βάση και χρησιμοποιήστε την. Δημιουργήστε τους πίνακες με κύρια και ξένα κλειδιά.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Δημιουργία μοντέλου </vt:lpstr>
      <vt:lpstr>Διαφάνεια 16</vt:lpstr>
      <vt:lpstr>Διαφάνεια 17</vt:lpstr>
      <vt:lpstr>Στο μοντέλο δείχνουμε για αρχή 2 συσχετίσεις. Σίγουρα υπάρχει και μία αυτοπαθής και ενδεχομένως και άλλες.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Skourlas</cp:lastModifiedBy>
  <cp:revision>93</cp:revision>
  <dcterms:created xsi:type="dcterms:W3CDTF">2014-10-20T11:54:42Z</dcterms:created>
  <dcterms:modified xsi:type="dcterms:W3CDTF">2018-11-07T08:11:12Z</dcterms:modified>
</cp:coreProperties>
</file>