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54"/>
  </p:notesMasterIdLst>
  <p:handoutMasterIdLst>
    <p:handoutMasterId r:id="rId55"/>
  </p:handoutMasterIdLst>
  <p:sldIdLst>
    <p:sldId id="256" r:id="rId2"/>
    <p:sldId id="284" r:id="rId3"/>
    <p:sldId id="285" r:id="rId4"/>
    <p:sldId id="336" r:id="rId5"/>
    <p:sldId id="337" r:id="rId6"/>
    <p:sldId id="338" r:id="rId7"/>
    <p:sldId id="339" r:id="rId8"/>
    <p:sldId id="340" r:id="rId9"/>
    <p:sldId id="341" r:id="rId10"/>
    <p:sldId id="269" r:id="rId11"/>
    <p:sldId id="270" r:id="rId12"/>
    <p:sldId id="271" r:id="rId13"/>
    <p:sldId id="320" r:id="rId14"/>
    <p:sldId id="321" r:id="rId15"/>
    <p:sldId id="317" r:id="rId16"/>
    <p:sldId id="359" r:id="rId17"/>
    <p:sldId id="318" r:id="rId18"/>
    <p:sldId id="322" r:id="rId19"/>
    <p:sldId id="323" r:id="rId20"/>
    <p:sldId id="304" r:id="rId21"/>
    <p:sldId id="349" r:id="rId22"/>
    <p:sldId id="275" r:id="rId23"/>
    <p:sldId id="324" r:id="rId24"/>
    <p:sldId id="325" r:id="rId25"/>
    <p:sldId id="326" r:id="rId26"/>
    <p:sldId id="286" r:id="rId27"/>
    <p:sldId id="345" r:id="rId28"/>
    <p:sldId id="328" r:id="rId29"/>
    <p:sldId id="329" r:id="rId30"/>
    <p:sldId id="330" r:id="rId31"/>
    <p:sldId id="333" r:id="rId32"/>
    <p:sldId id="335" r:id="rId33"/>
    <p:sldId id="342" r:id="rId34"/>
    <p:sldId id="343" r:id="rId35"/>
    <p:sldId id="344" r:id="rId36"/>
    <p:sldId id="350" r:id="rId37"/>
    <p:sldId id="351" r:id="rId38"/>
    <p:sldId id="352" r:id="rId39"/>
    <p:sldId id="353" r:id="rId40"/>
    <p:sldId id="354" r:id="rId41"/>
    <p:sldId id="355" r:id="rId42"/>
    <p:sldId id="356" r:id="rId43"/>
    <p:sldId id="357" r:id="rId44"/>
    <p:sldId id="358" r:id="rId45"/>
    <p:sldId id="346" r:id="rId46"/>
    <p:sldId id="348" r:id="rId47"/>
    <p:sldId id="257" r:id="rId48"/>
    <p:sldId id="262" r:id="rId49"/>
    <p:sldId id="264" r:id="rId50"/>
    <p:sldId id="265" r:id="rId51"/>
    <p:sldId id="315" r:id="rId52"/>
    <p:sldId id="266" r:id="rId53"/>
  </p:sldIdLst>
  <p:sldSz cx="9144000" cy="6858000" type="screen4x3"/>
  <p:notesSz cx="6954838" cy="9309100"/>
  <p:custDataLst>
    <p:tags r:id="rId56"/>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82" d="100"/>
          <a:sy n="82" d="100"/>
        </p:scale>
        <p:origin x="1637"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2932"/>
        <p:guide pos="219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0"/>
            <a:ext cx="3013504"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defTabSz="929183" eaLnBrk="0" hangingPunct="0">
              <a:defRPr sz="1200"/>
            </a:lvl1pPr>
          </a:lstStyle>
          <a:p>
            <a:pPr>
              <a:defRPr/>
            </a:pPr>
            <a:endParaRPr lang="el-GR"/>
          </a:p>
        </p:txBody>
      </p:sp>
      <p:sp>
        <p:nvSpPr>
          <p:cNvPr id="92163" name="Rectangle 3"/>
          <p:cNvSpPr>
            <a:spLocks noGrp="1" noChangeArrowheads="1"/>
          </p:cNvSpPr>
          <p:nvPr>
            <p:ph type="dt" sz="quarter" idx="1"/>
          </p:nvPr>
        </p:nvSpPr>
        <p:spPr bwMode="auto">
          <a:xfrm>
            <a:off x="3939780" y="0"/>
            <a:ext cx="3013503"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algn="r" defTabSz="929183" eaLnBrk="0" hangingPunct="0">
              <a:defRPr sz="1200"/>
            </a:lvl1pPr>
          </a:lstStyle>
          <a:p>
            <a:pPr>
              <a:defRPr/>
            </a:pPr>
            <a:fld id="{84A79048-66B1-475A-B924-F459D231C4C3}" type="datetimeFigureOut">
              <a:rPr lang="el-GR"/>
              <a:pPr>
                <a:defRPr/>
              </a:pPr>
              <a:t>13/10/2020</a:t>
            </a:fld>
            <a:endParaRPr lang="el-GR"/>
          </a:p>
        </p:txBody>
      </p:sp>
      <p:sp>
        <p:nvSpPr>
          <p:cNvPr id="92164" name="Rectangle 4"/>
          <p:cNvSpPr>
            <a:spLocks noGrp="1" noChangeArrowheads="1"/>
          </p:cNvSpPr>
          <p:nvPr>
            <p:ph type="ftr" sz="quarter" idx="2"/>
          </p:nvPr>
        </p:nvSpPr>
        <p:spPr bwMode="auto">
          <a:xfrm>
            <a:off x="1" y="8842706"/>
            <a:ext cx="3013504"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defTabSz="929183" eaLnBrk="0" hangingPunct="0">
              <a:defRPr sz="1200"/>
            </a:lvl1pPr>
          </a:lstStyle>
          <a:p>
            <a:pPr>
              <a:defRPr/>
            </a:pPr>
            <a:endParaRPr lang="el-GR"/>
          </a:p>
        </p:txBody>
      </p:sp>
      <p:sp>
        <p:nvSpPr>
          <p:cNvPr id="92165" name="Rectangle 5"/>
          <p:cNvSpPr>
            <a:spLocks noGrp="1" noChangeArrowheads="1"/>
          </p:cNvSpPr>
          <p:nvPr>
            <p:ph type="sldNum" sz="quarter" idx="3"/>
          </p:nvPr>
        </p:nvSpPr>
        <p:spPr bwMode="auto">
          <a:xfrm>
            <a:off x="3939780" y="8842706"/>
            <a:ext cx="3013503"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algn="r" defTabSz="929183" eaLnBrk="0" hangingPunct="0">
              <a:defRPr sz="12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0"/>
            <a:ext cx="3013504"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defTabSz="929183">
              <a:defRPr sz="1200"/>
            </a:lvl1pPr>
          </a:lstStyle>
          <a:p>
            <a:pPr>
              <a:defRPr/>
            </a:pPr>
            <a:endParaRPr lang="el-GR"/>
          </a:p>
        </p:txBody>
      </p:sp>
      <p:sp>
        <p:nvSpPr>
          <p:cNvPr id="3" name="2 - Θέση ημερομηνίας"/>
          <p:cNvSpPr>
            <a:spLocks noGrp="1"/>
          </p:cNvSpPr>
          <p:nvPr>
            <p:ph type="dt" idx="1"/>
          </p:nvPr>
        </p:nvSpPr>
        <p:spPr bwMode="auto">
          <a:xfrm>
            <a:off x="3939780" y="0"/>
            <a:ext cx="3013503"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algn="r" defTabSz="929183">
              <a:defRPr sz="1200"/>
            </a:lvl1pPr>
          </a:lstStyle>
          <a:p>
            <a:pPr>
              <a:defRPr/>
            </a:pPr>
            <a:fld id="{19B0F716-1969-45AD-B426-D0CBFDF13F46}" type="datetimeFigureOut">
              <a:rPr lang="el-GR"/>
              <a:pPr>
                <a:defRPr/>
              </a:pPr>
              <a:t>13/10/2020</a:t>
            </a:fld>
            <a:endParaRPr lang="el-GR"/>
          </a:p>
        </p:txBody>
      </p:sp>
      <p:sp>
        <p:nvSpPr>
          <p:cNvPr id="4" name="3 - Θέση εικόνας διαφάνειας"/>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85771" tIns="42885" rIns="85771" bIns="42885" rtlCol="0" anchor="ctr"/>
          <a:lstStyle/>
          <a:p>
            <a:pPr lvl="0"/>
            <a:endParaRPr lang="el-GR" noProof="0"/>
          </a:p>
        </p:txBody>
      </p:sp>
      <p:sp>
        <p:nvSpPr>
          <p:cNvPr id="5" name="4 - Θέση σημειώσεων"/>
          <p:cNvSpPr>
            <a:spLocks noGrp="1"/>
          </p:cNvSpPr>
          <p:nvPr>
            <p:ph type="body" sz="quarter" idx="3"/>
          </p:nvPr>
        </p:nvSpPr>
        <p:spPr bwMode="auto">
          <a:xfrm>
            <a:off x="696261" y="4421353"/>
            <a:ext cx="5563870" cy="4188879"/>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bwMode="auto">
          <a:xfrm>
            <a:off x="1" y="8842706"/>
            <a:ext cx="3013504"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defTabSz="929183">
              <a:defRPr sz="1200"/>
            </a:lvl1pPr>
          </a:lstStyle>
          <a:p>
            <a:pPr>
              <a:defRPr/>
            </a:pPr>
            <a:endParaRPr lang="el-GR"/>
          </a:p>
        </p:txBody>
      </p:sp>
      <p:sp>
        <p:nvSpPr>
          <p:cNvPr id="7" name="6 - Θέση αριθμού διαφάνειας"/>
          <p:cNvSpPr>
            <a:spLocks noGrp="1"/>
          </p:cNvSpPr>
          <p:nvPr>
            <p:ph type="sldNum" sz="quarter" idx="5"/>
          </p:nvPr>
        </p:nvSpPr>
        <p:spPr bwMode="auto">
          <a:xfrm>
            <a:off x="3939780" y="8842706"/>
            <a:ext cx="3013503"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algn="r" defTabSz="929183">
              <a:defRPr sz="12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4249" indent="-174249">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32</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2011895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33</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423230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34</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1790568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28476519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1E8E49C5-4084-4928-B0D1-D1D10ED93DED}" type="slidenum">
              <a:rPr lang="el-GR" altLang="el-GR" sz="1200"/>
              <a:pPr eaLnBrk="1" hangingPunct="1"/>
              <a:t>1</a:t>
            </a:fld>
            <a:endParaRPr lang="el-GR" altLang="el-GR"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1939419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98C4CEE4-B872-4611-87AB-AD13D6643B7D}" type="slidenum">
              <a:rPr lang="el-GR" altLang="el-GR" sz="1300"/>
              <a:pPr eaLnBrk="1" hangingPunct="1">
                <a:buFont typeface="Times New Roman" pitchFamily="18" charset="0"/>
                <a:buNone/>
              </a:pPr>
              <a:t>5</a:t>
            </a:fld>
            <a:endParaRPr lang="el-GR" altLang="el-GR" sz="1300"/>
          </a:p>
        </p:txBody>
      </p:sp>
      <p:sp>
        <p:nvSpPr>
          <p:cNvPr id="55299"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5300"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4193226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D2FD0AE-D526-492E-886E-AE79C7D721B6}" type="slidenum">
              <a:rPr lang="el-GR" altLang="el-GR" sz="1300"/>
              <a:pPr eaLnBrk="1" hangingPunct="1">
                <a:buFont typeface="Times New Roman" pitchFamily="18" charset="0"/>
                <a:buNone/>
              </a:pPr>
              <a:t>6</a:t>
            </a:fld>
            <a:endParaRPr lang="el-GR" altLang="el-GR" sz="1300"/>
          </a:p>
        </p:txBody>
      </p:sp>
      <p:sp>
        <p:nvSpPr>
          <p:cNvPr id="56323"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6324"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2311240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7</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527942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DA1BD75-EFE4-4A92-9A6A-89E25730CF2A}" type="slidenum">
              <a:rPr lang="el-GR" altLang="el-GR" sz="1200"/>
              <a:pPr eaLnBrk="1" hangingPunct="1"/>
              <a:t>9</a:t>
            </a:fld>
            <a:endParaRPr lang="el-GR" altLang="el-GR"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4071209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10</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1839044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pPr>
              <a:defRPr/>
            </a:pPr>
            <a:fld id="{71016A41-0609-40C7-9E3E-89C33107DF6A}" type="slidenum">
              <a:rPr lang="el-GR" smtClean="0"/>
              <a:pPr>
                <a:defRPr/>
              </a:pPr>
              <a:t>22</a:t>
            </a:fld>
            <a:endParaRPr lang="el-GR"/>
          </a:p>
        </p:txBody>
      </p:sp>
    </p:spTree>
    <p:extLst>
      <p:ext uri="{BB962C8B-B14F-4D97-AF65-F5344CB8AC3E}">
        <p14:creationId xmlns:p14="http://schemas.microsoft.com/office/powerpoint/2010/main" val="2602368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110062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l-GR"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google.gr/url?sa=t&amp;rct=j&amp;q=&amp;esrc=s&amp;source=web&amp;cd=1&amp;ved=0CCUQFjAA&amp;url=http://en.wikipedia.org/wiki/SECI_model_of_knowledge_dimensions&amp;ei=TAD8VO7CLoT3UKPRgJgF&amp;usg=AFQjCNG8qRtyOThNbpUH6Qp3c3j2ru6emA&amp;bvm=bv.87611401,d.d24" TargetMode="External"/><Relationship Id="rId2" Type="http://schemas.openxmlformats.org/officeDocument/2006/relationships/image" Target="../media/image6.jpeg"/><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3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38.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9.emf"/></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11.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a:solidFill>
                  <a:schemeClr val="tx1"/>
                </a:solidFill>
                <a:latin typeface="+mn-lt"/>
              </a:rPr>
              <a:t>Διαχείριση Γνώσης (</a:t>
            </a:r>
            <a:r>
              <a:rPr lang="en-US" sz="3600" b="1" dirty="0">
                <a:solidFill>
                  <a:schemeClr val="tx1"/>
                </a:solidFill>
                <a:latin typeface="+mn-lt"/>
              </a:rPr>
              <a:t>Knowledge Management</a:t>
            </a:r>
            <a:r>
              <a:rPr lang="el-GR" sz="3600" b="1" dirty="0">
                <a:solidFill>
                  <a:schemeClr val="tx1"/>
                </a:solidFill>
                <a:latin typeface="+mn-lt"/>
              </a:rPr>
              <a:t>)</a:t>
            </a: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a:t>Ενότητα 1</a:t>
            </a:r>
            <a:r>
              <a:rPr lang="el-GR" sz="2800" dirty="0"/>
              <a:t>:</a:t>
            </a:r>
            <a:r>
              <a:rPr lang="en-US" sz="2800" dirty="0"/>
              <a:t> </a:t>
            </a:r>
            <a:r>
              <a:rPr lang="el-GR" sz="2800" dirty="0"/>
              <a:t>«Προσανατολισμού» (</a:t>
            </a:r>
            <a:r>
              <a:rPr lang="el-GR" sz="2800" dirty="0" err="1"/>
              <a:t>orientation</a:t>
            </a:r>
            <a:r>
              <a:rPr lang="el-GR" sz="2800" dirty="0"/>
              <a:t>) - Εισαγωγή </a:t>
            </a:r>
          </a:p>
          <a:p>
            <a:pPr>
              <a:spcBef>
                <a:spcPts val="0"/>
              </a:spcBef>
              <a:spcAft>
                <a:spcPts val="1200"/>
              </a:spcAft>
            </a:pPr>
            <a:r>
              <a:rPr lang="el-GR" sz="2400" dirty="0"/>
              <a:t>Χ. Σκουρλάς, Α. Μαρινάγη</a:t>
            </a:r>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Μαθήματα στο Πανεπιστήμιο Δυτικής Αττικής</a:t>
            </a:r>
          </a:p>
        </p:txBody>
      </p:sp>
      <p:graphicFrame>
        <p:nvGraphicFramePr>
          <p:cNvPr id="4" name="Table 3"/>
          <p:cNvGraphicFramePr>
            <a:graphicFrameLocks noGrp="1"/>
          </p:cNvGraphicFramePr>
          <p:nvPr>
            <p:extLst>
              <p:ext uri="{D42A27DB-BD31-4B8C-83A1-F6EECF244321}">
                <p14:modId xmlns:p14="http://schemas.microsoft.com/office/powerpoint/2010/main" val="44237903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extLst>
                    <a:ext uri="{9D8B030D-6E8A-4147-A177-3AD203B41FA5}">
                      <a16:colId xmlns:a16="http://schemas.microsoft.com/office/drawing/2014/main" val="20000"/>
                    </a:ext>
                  </a:extLst>
                </a:gridCol>
                <a:gridCol w="3557112">
                  <a:extLst>
                    <a:ext uri="{9D8B030D-6E8A-4147-A177-3AD203B41FA5}">
                      <a16:colId xmlns:a16="http://schemas.microsoft.com/office/drawing/2014/main" val="20001"/>
                    </a:ext>
                  </a:extLst>
                </a:gridCol>
              </a:tblGrid>
              <a:tr h="792088">
                <a:tc>
                  <a:txBody>
                    <a:bodyPr/>
                    <a:lstStyle/>
                    <a:p>
                      <a:pPr algn="just">
                        <a:lnSpc>
                          <a:spcPct val="115000"/>
                        </a:lnSpc>
                        <a:spcBef>
                          <a:spcPts val="0"/>
                        </a:spcBef>
                        <a:spcAft>
                          <a:spcPts val="0"/>
                        </a:spcAft>
                      </a:pPr>
                      <a:r>
                        <a:rPr lang="el-GR" sz="1000" dirty="0">
                          <a:effectLst/>
                        </a:rPr>
                        <a:t>Το 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Σκοπός του Μαθήματος</a:t>
            </a:r>
          </a:p>
        </p:txBody>
      </p:sp>
      <p:sp>
        <p:nvSpPr>
          <p:cNvPr id="3" name="Content Placeholder 2"/>
          <p:cNvSpPr>
            <a:spLocks noGrp="1"/>
          </p:cNvSpPr>
          <p:nvPr>
            <p:ph idx="1"/>
          </p:nvPr>
        </p:nvSpPr>
        <p:spPr/>
        <p:txBody>
          <a:bodyPr>
            <a:noAutofit/>
          </a:bodyPr>
          <a:lstStyle/>
          <a:p>
            <a:r>
              <a:rPr lang="el-GR" sz="2400" dirty="0"/>
              <a:t>Το μάθημα της διαχείρισης γνώσης αποσκοπεί στην κατανόηση της γνώσης ως βασικού κεφαλαίου ενός οργανισμού και στη διαχείριση αυτού του κεφαλαίου. Περιλαμβάνει μεθόδους και θεωρίες ανάλυσης επιχειρηματικών αλλαγών (business change), μεθοδολογίες και εργαλεία ανάπτυξης Συστημάτων Διαχείρισης Γνώσης, μοντέλα Διαχείρισης Γνώσης, ανάλυση Οργανισμών που βασίζονται στη Μάθηση (Learning Organizations), στρατηγικές μάθησης (learning strategies) κ.λπ. Τα συστήματα Διαχείρισης Γνώσης αυξάνουν την αξία της πληροφορίας και της γνώσης του οργανισμού και καθιστούν ευχερέστερη την αναζήτηση και διάχυσή τους.</a:t>
            </a:r>
            <a:endParaRPr lang="el-GR" altLang="el-GR" sz="2400" dirty="0">
              <a:cs typeface="Arial" charset="0"/>
            </a:endParaRPr>
          </a:p>
          <a:p>
            <a:endParaRPr lang="el-GR" sz="20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a:t>9</a:t>
            </a:r>
            <a:endParaRPr lang="el-GR" dirty="0"/>
          </a:p>
        </p:txBody>
      </p:sp>
    </p:spTree>
    <p:extLst>
      <p:ext uri="{BB962C8B-B14F-4D97-AF65-F5344CB8AC3E}">
        <p14:creationId xmlns:p14="http://schemas.microsoft.com/office/powerpoint/2010/main" val="1154893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Μαθησιακά Αποτελέσματα</a:t>
            </a:r>
          </a:p>
        </p:txBody>
      </p:sp>
      <p:sp>
        <p:nvSpPr>
          <p:cNvPr id="3" name="Content Placeholder 2"/>
          <p:cNvSpPr>
            <a:spLocks noGrp="1"/>
          </p:cNvSpPr>
          <p:nvPr>
            <p:ph idx="1"/>
          </p:nvPr>
        </p:nvSpPr>
        <p:spPr>
          <a:xfrm>
            <a:off x="457200" y="908720"/>
            <a:ext cx="8229600" cy="5400600"/>
          </a:xfrm>
        </p:spPr>
        <p:txBody>
          <a:bodyPr>
            <a:noAutofit/>
          </a:bodyPr>
          <a:lstStyle/>
          <a:p>
            <a:pPr marL="0" indent="0">
              <a:buNone/>
            </a:pPr>
            <a:r>
              <a:rPr lang="el-GR" altLang="el-GR" sz="2400" dirty="0">
                <a:cs typeface="Arial" charset="0"/>
              </a:rPr>
              <a:t>Μετά το μάθημα, ο φοιτητής θα πρέπει:</a:t>
            </a:r>
          </a:p>
          <a:p>
            <a:pPr marL="0" indent="0">
              <a:buNone/>
            </a:pPr>
            <a:r>
              <a:rPr lang="el-GR" altLang="el-GR" sz="2400" dirty="0">
                <a:cs typeface="Arial" charset="0"/>
              </a:rPr>
              <a:t>1)	Να έχει θεωρητική και μεθοδολογική γνώση της διαχείρισης της γνώσης σε οργανισμούς</a:t>
            </a:r>
          </a:p>
          <a:p>
            <a:pPr marL="0" indent="0">
              <a:buNone/>
            </a:pPr>
            <a:r>
              <a:rPr lang="el-GR" altLang="el-GR" sz="2400" dirty="0">
                <a:cs typeface="Arial" charset="0"/>
              </a:rPr>
              <a:t>2)	Να έχει θεωρητικό υπόβαθρο σε θέματα θεματικής οργάνωσης και πρόσβασης της πληροφορίας και της γνώσης</a:t>
            </a:r>
          </a:p>
          <a:p>
            <a:pPr marL="0" indent="0">
              <a:buNone/>
            </a:pPr>
            <a:r>
              <a:rPr lang="el-GR" altLang="el-GR" sz="2400" dirty="0">
                <a:cs typeface="Arial" charset="0"/>
              </a:rPr>
              <a:t>3)	Να είναι σε θέση να εργαστεί σε έργα διαχείρισης γνώσης, χρησιμοποιώντας όρους διαχείρισης της γνώσης, έννοιες, τεχνικές και εργαλεία που διασφαλίζουν ότι τα έργα αλλαγής (change projects) οργανώνονται και διαχειρίζονται σωστά.</a:t>
            </a:r>
          </a:p>
          <a:p>
            <a:pPr marL="0" indent="0">
              <a:buNone/>
            </a:pPr>
            <a:r>
              <a:rPr lang="el-GR" altLang="el-GR" sz="2400" dirty="0">
                <a:cs typeface="Arial" charset="0"/>
              </a:rPr>
              <a:t>4)	Να αποκτήσει την ικανότητα να εφαρμόζει τεχνικές διοίκησης και διαχείρισης του οργανωσιακού μετασχηματισμού (organizational transformation).</a:t>
            </a:r>
          </a:p>
          <a:p>
            <a:pPr marL="0" indent="0">
              <a:buNone/>
            </a:pPr>
            <a:r>
              <a:rPr lang="el-GR" altLang="el-GR" sz="2400" dirty="0">
                <a:cs typeface="Arial" charset="0"/>
              </a:rPr>
              <a:t>5)	Να εφαρμόζει τις τεχνολογίες του σημασιολογικού ιστού και του web 2.0 σε έργα διαχείρισης γνώσης</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1</a:t>
            </a:r>
            <a:r>
              <a:rPr lang="en-US" dirty="0"/>
              <a:t>0</a:t>
            </a:r>
            <a:endParaRPr lang="el-GR" dirty="0"/>
          </a:p>
        </p:txBody>
      </p:sp>
    </p:spTree>
    <p:extLst>
      <p:ext uri="{BB962C8B-B14F-4D97-AF65-F5344CB8AC3E}">
        <p14:creationId xmlns:p14="http://schemas.microsoft.com/office/powerpoint/2010/main" val="1283562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Περίγραμμα ύλης µ</a:t>
            </a:r>
            <a:r>
              <a:rPr lang="el-GR" sz="3600" dirty="0" err="1"/>
              <a:t>αθήµατος</a:t>
            </a:r>
            <a:endParaRPr lang="el-GR" sz="3600" dirty="0"/>
          </a:p>
        </p:txBody>
      </p:sp>
      <p:sp>
        <p:nvSpPr>
          <p:cNvPr id="3" name="Content Placeholder 2"/>
          <p:cNvSpPr>
            <a:spLocks noGrp="1"/>
          </p:cNvSpPr>
          <p:nvPr>
            <p:ph idx="1"/>
          </p:nvPr>
        </p:nvSpPr>
        <p:spPr>
          <a:xfrm>
            <a:off x="457200" y="1196752"/>
            <a:ext cx="8229600" cy="5328592"/>
          </a:xfrm>
        </p:spPr>
        <p:txBody>
          <a:bodyPr>
            <a:normAutofit fontScale="62500" lnSpcReduction="20000"/>
          </a:bodyPr>
          <a:lstStyle/>
          <a:p>
            <a:pPr lvl="0"/>
            <a:r>
              <a:rPr lang="el-GR" dirty="0"/>
              <a:t>Ιστορική αναδρομή και βασικές έννοιες διαχείρισης γνώσης.</a:t>
            </a:r>
          </a:p>
          <a:p>
            <a:pPr lvl="0"/>
            <a:r>
              <a:rPr lang="el-GR" dirty="0"/>
              <a:t>Ρητή</a:t>
            </a:r>
            <a:r>
              <a:rPr lang="en-CA" dirty="0"/>
              <a:t> (Explicit knowledge) </a:t>
            </a:r>
            <a:r>
              <a:rPr lang="el-GR" dirty="0"/>
              <a:t>και</a:t>
            </a:r>
            <a:r>
              <a:rPr lang="en-CA" dirty="0"/>
              <a:t>  </a:t>
            </a:r>
            <a:r>
              <a:rPr lang="el-GR" dirty="0"/>
              <a:t>Άρρητη γνώση</a:t>
            </a:r>
            <a:r>
              <a:rPr lang="en-CA" dirty="0"/>
              <a:t> (tacit knowledge). </a:t>
            </a:r>
            <a:endParaRPr lang="el-GR" dirty="0"/>
          </a:p>
          <a:p>
            <a:pPr lvl="0"/>
            <a:r>
              <a:rPr lang="el-GR" dirty="0"/>
              <a:t>Τρόποι μετασχηματισμού γνώσης. </a:t>
            </a:r>
          </a:p>
          <a:p>
            <a:pPr lvl="0"/>
            <a:r>
              <a:rPr lang="el-GR" dirty="0"/>
              <a:t>Διαχείριση γνώσης σε οργανισμούς. </a:t>
            </a:r>
          </a:p>
          <a:p>
            <a:pPr lvl="0"/>
            <a:r>
              <a:rPr lang="el-GR" dirty="0"/>
              <a:t>Η γνώση ως διανοητικό κεφάλαιο του οργανισμού (intellectual capital). </a:t>
            </a:r>
          </a:p>
          <a:p>
            <a:pPr lvl="0"/>
            <a:r>
              <a:rPr lang="el-GR" dirty="0"/>
              <a:t>Ο ρόλος της οργανωσιακής καλλιέργειας (organizational culture). </a:t>
            </a:r>
          </a:p>
          <a:p>
            <a:pPr lvl="0"/>
            <a:r>
              <a:rPr lang="el-GR" dirty="0"/>
              <a:t>Μοντέλα ωριμότητας οργανισμού</a:t>
            </a:r>
            <a:r>
              <a:rPr lang="en-CA" dirty="0"/>
              <a:t> (organizational maturity models). </a:t>
            </a:r>
            <a:endParaRPr lang="el-GR" dirty="0"/>
          </a:p>
          <a:p>
            <a:pPr lvl="0"/>
            <a:r>
              <a:rPr lang="el-GR" dirty="0"/>
              <a:t>Επιχειρηματικό περιβάλλον, στρατηγική και επιχείρηση (Strategic management perspectives). </a:t>
            </a:r>
          </a:p>
          <a:p>
            <a:pPr lvl="0"/>
            <a:r>
              <a:rPr lang="el-GR" dirty="0"/>
              <a:t>Μεταδεδομένα και Συστήματα Οργάνωσης γνώσεων. </a:t>
            </a:r>
          </a:p>
          <a:p>
            <a:pPr lvl="0"/>
            <a:r>
              <a:rPr lang="el-GR" dirty="0"/>
              <a:t>Σημασιολογικός ιστός και Συστήματα Οργάνωσης γνώσεων. </a:t>
            </a:r>
          </a:p>
          <a:p>
            <a:pPr lvl="0"/>
            <a:r>
              <a:rPr lang="el-GR" dirty="0"/>
              <a:t>Ανάκτηση γνώσης (Capturing knowledge) και κωδικοποίηση (codification). Αξιολόγηση γνώσης (Evaluating knowledge). </a:t>
            </a:r>
          </a:p>
          <a:p>
            <a:pPr lvl="0"/>
            <a:r>
              <a:rPr lang="el-GR" dirty="0"/>
              <a:t>Ανταλλαγή γνώσεων (Sharing knowledge). </a:t>
            </a:r>
          </a:p>
          <a:p>
            <a:pPr lvl="0"/>
            <a:r>
              <a:rPr lang="el-GR" dirty="0"/>
              <a:t>Κοινότητες Κοινής Πρακτικής</a:t>
            </a:r>
            <a:r>
              <a:rPr lang="en-CA" dirty="0"/>
              <a:t> (Communities of Practice). </a:t>
            </a:r>
            <a:endParaRPr lang="el-GR" dirty="0"/>
          </a:p>
          <a:p>
            <a:r>
              <a:rPr lang="el-GR" dirty="0"/>
              <a:t>Αποθήκευση και αναπαράσταση γνώσης</a:t>
            </a:r>
            <a:r>
              <a:rPr lang="en-CA" dirty="0"/>
              <a:t> (Storing and presenting knowledge). </a:t>
            </a:r>
            <a:r>
              <a:rPr lang="el-GR" dirty="0"/>
              <a:t>Διαχείριση Γνώσης για Καινοτομία</a:t>
            </a:r>
            <a:r>
              <a:rPr lang="en-CA" dirty="0"/>
              <a:t> (Managing knowledge for innovation).</a:t>
            </a:r>
            <a:endParaRPr lang="el-GR" altLang="el-GR" dirty="0">
              <a:cs typeface="Arial" charset="0"/>
            </a:endParaRPr>
          </a:p>
          <a:p>
            <a:pPr marL="0" indent="0">
              <a:buNone/>
            </a:pP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1</a:t>
            </a:r>
            <a:r>
              <a:rPr lang="en-US" dirty="0"/>
              <a:t>1</a:t>
            </a:r>
            <a:endParaRPr lang="el-GR" dirty="0"/>
          </a:p>
        </p:txBody>
      </p:sp>
    </p:spTree>
    <p:extLst>
      <p:ext uri="{BB962C8B-B14F-4D97-AF65-F5344CB8AC3E}">
        <p14:creationId xmlns:p14="http://schemas.microsoft.com/office/powerpoint/2010/main" val="2559278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67544" y="116632"/>
            <a:ext cx="8229600" cy="908720"/>
          </a:xfrm>
        </p:spPr>
        <p:txBody>
          <a:bodyPr>
            <a:normAutofit/>
          </a:bodyPr>
          <a:lstStyle/>
          <a:p>
            <a:r>
              <a:rPr lang="el-GR" altLang="el-GR" sz="3600" b="1" dirty="0"/>
              <a:t>Περιεχόμενα Μαθήματος</a:t>
            </a:r>
            <a:r>
              <a:rPr lang="en-US" altLang="el-GR" sz="3600" b="1" dirty="0"/>
              <a:t> </a:t>
            </a:r>
            <a:r>
              <a:rPr lang="el-GR" altLang="el-GR" sz="3600" b="1" dirty="0"/>
              <a:t>/ Ενότητες</a:t>
            </a:r>
            <a:endParaRPr lang="el-GR" altLang="el-GR" sz="3600" dirty="0"/>
          </a:p>
        </p:txBody>
      </p:sp>
      <p:sp>
        <p:nvSpPr>
          <p:cNvPr id="9219" name="2 - Υπότιτλος"/>
          <p:cNvSpPr>
            <a:spLocks noGrp="1"/>
          </p:cNvSpPr>
          <p:nvPr>
            <p:ph idx="1"/>
          </p:nvPr>
        </p:nvSpPr>
        <p:spPr>
          <a:xfrm>
            <a:off x="457200" y="980728"/>
            <a:ext cx="8239944" cy="5040560"/>
          </a:xfrm>
        </p:spPr>
        <p:txBody>
          <a:bodyPr>
            <a:noAutofit/>
          </a:bodyPr>
          <a:lstStyle/>
          <a:p>
            <a:pPr marL="0" indent="0">
              <a:buNone/>
            </a:pPr>
            <a:r>
              <a:rPr lang="el-GR" altLang="el-GR" sz="2400" b="1" u="sng" dirty="0">
                <a:solidFill>
                  <a:srgbClr val="FF0000"/>
                </a:solidFill>
              </a:rPr>
              <a:t>Εισαγωγική ενότητα</a:t>
            </a:r>
            <a:r>
              <a:rPr lang="el-GR" altLang="el-GR" sz="2400" u="sng" dirty="0"/>
              <a:t> </a:t>
            </a:r>
          </a:p>
          <a:p>
            <a:pPr marL="0" indent="0">
              <a:buNone/>
            </a:pPr>
            <a:endParaRPr lang="el-GR" altLang="el-GR" sz="2400" b="1" dirty="0"/>
          </a:p>
          <a:p>
            <a:pPr marL="0" indent="0">
              <a:buNone/>
            </a:pPr>
            <a:r>
              <a:rPr lang="el-GR" altLang="el-GR" sz="2400" b="1" dirty="0"/>
              <a:t>Μάθημα πρώτο:</a:t>
            </a:r>
            <a:r>
              <a:rPr lang="el-GR" altLang="el-GR" sz="2400" dirty="0"/>
              <a:t> </a:t>
            </a:r>
            <a:r>
              <a:rPr lang="en-US" altLang="el-GR" sz="2400" dirty="0"/>
              <a:t>Orientation lecture. Curriculum – An introduction</a:t>
            </a:r>
          </a:p>
          <a:p>
            <a:pPr marL="0" indent="0">
              <a:buNone/>
            </a:pPr>
            <a:r>
              <a:rPr lang="en-US" altLang="el-GR" sz="2400" dirty="0"/>
              <a:t>- </a:t>
            </a:r>
            <a:r>
              <a:rPr lang="el-GR" altLang="el-GR" sz="2400" dirty="0"/>
              <a:t>Παρουσίαση Περιγράμματος </a:t>
            </a:r>
          </a:p>
          <a:p>
            <a:pPr marL="0" indent="0">
              <a:buNone/>
            </a:pPr>
            <a:r>
              <a:rPr lang="el-GR" altLang="el-GR" sz="2400" dirty="0"/>
              <a:t>- Παρουσίαση εργασιών μαθήματος </a:t>
            </a:r>
          </a:p>
          <a:p>
            <a:pPr marL="0" indent="0">
              <a:buNone/>
            </a:pPr>
            <a:r>
              <a:rPr lang="el-GR" altLang="el-GR" sz="2400" dirty="0"/>
              <a:t>- Η ερευνητική εργασία, η συγγραφή και η παρουσίασή της, πρότυπο </a:t>
            </a:r>
            <a:r>
              <a:rPr lang="en-US" altLang="el-GR" sz="2400" dirty="0"/>
              <a:t>ACM </a:t>
            </a:r>
            <a:r>
              <a:rPr lang="el-GR" altLang="el-GR" sz="2400" dirty="0"/>
              <a:t>κ.λπ. </a:t>
            </a:r>
          </a:p>
          <a:p>
            <a:endParaRPr lang="el-GR" alt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1</a:t>
            </a:r>
            <a:r>
              <a:rPr lang="en-US" dirty="0"/>
              <a:t>2</a:t>
            </a:r>
            <a:endParaRPr lang="el-GR" dirty="0"/>
          </a:p>
        </p:txBody>
      </p:sp>
    </p:spTree>
    <p:extLst>
      <p:ext uri="{BB962C8B-B14F-4D97-AF65-F5344CB8AC3E}">
        <p14:creationId xmlns:p14="http://schemas.microsoft.com/office/powerpoint/2010/main" val="3143998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67544" y="116632"/>
            <a:ext cx="8229600" cy="908720"/>
          </a:xfrm>
        </p:spPr>
        <p:txBody>
          <a:bodyPr>
            <a:normAutofit/>
          </a:bodyPr>
          <a:lstStyle/>
          <a:p>
            <a:r>
              <a:rPr lang="el-GR" altLang="el-GR" sz="3600" b="1" dirty="0"/>
              <a:t>Περιεχόμενα Μαθήματος</a:t>
            </a:r>
            <a:r>
              <a:rPr lang="en-US" altLang="el-GR" sz="3600" b="1" dirty="0"/>
              <a:t> </a:t>
            </a:r>
            <a:r>
              <a:rPr lang="el-GR" altLang="el-GR" sz="3600" b="1" dirty="0"/>
              <a:t>/ Ενότητες</a:t>
            </a:r>
            <a:endParaRPr lang="el-GR" altLang="el-GR" sz="3600" dirty="0"/>
          </a:p>
        </p:txBody>
      </p:sp>
      <p:sp>
        <p:nvSpPr>
          <p:cNvPr id="9219" name="2 - Υπότιτλος"/>
          <p:cNvSpPr>
            <a:spLocks noGrp="1"/>
          </p:cNvSpPr>
          <p:nvPr>
            <p:ph idx="1"/>
          </p:nvPr>
        </p:nvSpPr>
        <p:spPr>
          <a:xfrm>
            <a:off x="457200" y="980728"/>
            <a:ext cx="8239944" cy="5040560"/>
          </a:xfrm>
        </p:spPr>
        <p:txBody>
          <a:bodyPr>
            <a:noAutofit/>
          </a:bodyPr>
          <a:lstStyle/>
          <a:p>
            <a:pPr marL="0" indent="0">
              <a:buNone/>
            </a:pPr>
            <a:r>
              <a:rPr lang="el-GR" altLang="el-GR" sz="2400" b="1" u="sng" dirty="0">
                <a:solidFill>
                  <a:srgbClr val="FF0000"/>
                </a:solidFill>
              </a:rPr>
              <a:t>Ενότητα παρουσίασης της επιχείρησης και του ρόλου της γνώσης.</a:t>
            </a:r>
          </a:p>
          <a:p>
            <a:pPr marL="0" indent="0">
              <a:buNone/>
            </a:pPr>
            <a:endParaRPr lang="el-GR" altLang="el-GR" sz="2400" b="1" u="sng" dirty="0">
              <a:solidFill>
                <a:srgbClr val="FF0000"/>
              </a:solidFill>
            </a:endParaRPr>
          </a:p>
          <a:p>
            <a:pPr marL="0" indent="0">
              <a:buNone/>
            </a:pPr>
            <a:r>
              <a:rPr lang="el-GR" altLang="el-GR" sz="2400" b="1" dirty="0"/>
              <a:t>Μάθημα δεύτερο:</a:t>
            </a:r>
            <a:r>
              <a:rPr lang="el-GR" altLang="el-GR" sz="2400" dirty="0"/>
              <a:t> </a:t>
            </a:r>
            <a:r>
              <a:rPr lang="en-US" altLang="el-GR" sz="2400" dirty="0"/>
              <a:t>Enterprise and knowledge</a:t>
            </a:r>
          </a:p>
          <a:p>
            <a:pPr marL="0" indent="0">
              <a:buNone/>
            </a:pPr>
            <a:r>
              <a:rPr lang="en-US" altLang="el-GR" sz="2400" dirty="0"/>
              <a:t>- </a:t>
            </a:r>
            <a:r>
              <a:rPr lang="el-GR" altLang="el-GR" sz="2400" dirty="0"/>
              <a:t>Ρητή (</a:t>
            </a:r>
            <a:r>
              <a:rPr lang="en-US" altLang="el-GR" sz="2400" dirty="0"/>
              <a:t>Explicit knowledge) </a:t>
            </a:r>
            <a:r>
              <a:rPr lang="el-GR" altLang="el-GR" sz="2400" dirty="0"/>
              <a:t>και Άρρητη γνώση (</a:t>
            </a:r>
            <a:r>
              <a:rPr lang="en-US" altLang="el-GR" sz="2400" dirty="0"/>
              <a:t>tacit knowledge). </a:t>
            </a:r>
            <a:r>
              <a:rPr lang="el-GR" altLang="el-GR" sz="2400" dirty="0"/>
              <a:t>Τρόποι μετασχηματισμού γνώσης </a:t>
            </a:r>
          </a:p>
          <a:p>
            <a:pPr marL="0" indent="0">
              <a:buNone/>
            </a:pPr>
            <a:r>
              <a:rPr lang="el-GR" altLang="el-GR" sz="2400" dirty="0"/>
              <a:t>- Διαχείριση γνώσης σε οργανισμούς. Η γνώση ως διανοητικό κεφάλαιο του οργανισμού (</a:t>
            </a:r>
            <a:r>
              <a:rPr lang="en-US" altLang="el-GR" sz="2400" dirty="0"/>
              <a:t>intellectual capital)</a:t>
            </a:r>
            <a:r>
              <a:rPr lang="el-GR" altLang="el-GR" sz="2400" dirty="0"/>
              <a:t>. </a:t>
            </a:r>
          </a:p>
          <a:p>
            <a:pPr marL="0" indent="0">
              <a:buFontTx/>
              <a:buChar char="-"/>
            </a:pPr>
            <a:r>
              <a:rPr lang="el-GR" altLang="el-GR" sz="2400" dirty="0"/>
              <a:t>Ο ρόλος της οργανωσιακής καλλιέργειας (</a:t>
            </a:r>
            <a:r>
              <a:rPr lang="en-US" altLang="el-GR" sz="2400" dirty="0"/>
              <a:t>organizational culture). </a:t>
            </a:r>
            <a:r>
              <a:rPr lang="el-GR" altLang="el-GR" sz="2400" dirty="0"/>
              <a:t>Μοντέλα ωριμότητας οργανισμού (</a:t>
            </a:r>
            <a:r>
              <a:rPr lang="en-US" altLang="el-GR" sz="2400" dirty="0"/>
              <a:t>organizational maturity models) </a:t>
            </a:r>
            <a:endParaRPr lang="el-GR" altLang="el-GR" sz="2400" dirty="0"/>
          </a:p>
          <a:p>
            <a:pPr>
              <a:buNone/>
            </a:pPr>
            <a:endParaRPr lang="el-GR" alt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13</a:t>
            </a:r>
          </a:p>
        </p:txBody>
      </p:sp>
    </p:spTree>
    <p:extLst>
      <p:ext uri="{BB962C8B-B14F-4D97-AF65-F5344CB8AC3E}">
        <p14:creationId xmlns:p14="http://schemas.microsoft.com/office/powerpoint/2010/main" val="1323608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a:t>Περιεχόμενα Μαθήματος</a:t>
            </a:r>
            <a:r>
              <a:rPr lang="en-US" altLang="el-GR" sz="3600" b="1" dirty="0"/>
              <a:t> </a:t>
            </a:r>
            <a:r>
              <a:rPr lang="el-GR" altLang="el-GR" sz="3600" b="1" dirty="0"/>
              <a:t>/ Ενότητες</a:t>
            </a:r>
            <a:endParaRPr lang="el-GR" altLang="el-GR" sz="3600" dirty="0"/>
          </a:p>
        </p:txBody>
      </p:sp>
      <p:sp>
        <p:nvSpPr>
          <p:cNvPr id="9219" name="2 - Υπότιτλος"/>
          <p:cNvSpPr>
            <a:spLocks noGrp="1"/>
          </p:cNvSpPr>
          <p:nvPr>
            <p:ph idx="1"/>
          </p:nvPr>
        </p:nvSpPr>
        <p:spPr/>
        <p:txBody>
          <a:bodyPr>
            <a:normAutofit lnSpcReduction="10000"/>
          </a:bodyPr>
          <a:lstStyle/>
          <a:p>
            <a:pPr marL="0" indent="0">
              <a:buNone/>
            </a:pPr>
            <a:r>
              <a:rPr lang="el-GR" altLang="el-GR" sz="2400" b="1" dirty="0"/>
              <a:t>Μάθημα τρίτο: </a:t>
            </a:r>
            <a:r>
              <a:rPr lang="en-US" altLang="el-GR" sz="2400" dirty="0"/>
              <a:t>Knowledge management: an overview </a:t>
            </a:r>
          </a:p>
          <a:p>
            <a:pPr marL="0" indent="0">
              <a:buNone/>
            </a:pPr>
            <a:r>
              <a:rPr lang="el-GR" altLang="el-GR" sz="2400" dirty="0"/>
              <a:t>- Ιστορική αναδρομή και βασικές έννοιες διαχείρισης γνώσης</a:t>
            </a:r>
          </a:p>
          <a:p>
            <a:pPr marL="0" indent="0">
              <a:buFontTx/>
              <a:buChar char="-"/>
            </a:pPr>
            <a:r>
              <a:rPr lang="el-GR" altLang="el-GR" sz="2400" dirty="0"/>
              <a:t>Επιχειρηματικό περιβάλλον, στρατηγική και επιχείρηση (</a:t>
            </a:r>
            <a:r>
              <a:rPr lang="en-US" altLang="el-GR" sz="2400" dirty="0"/>
              <a:t>Strategic management perspectives)</a:t>
            </a:r>
            <a:r>
              <a:rPr lang="el-GR" altLang="el-GR" sz="2400" dirty="0"/>
              <a:t>. </a:t>
            </a:r>
            <a:r>
              <a:rPr lang="el-GR" altLang="el-GR" sz="2400" b="1" dirty="0">
                <a:solidFill>
                  <a:srgbClr val="FF0000"/>
                </a:solidFill>
              </a:rPr>
              <a:t>Το περιβάλλον της επιχείρησης, </a:t>
            </a:r>
            <a:r>
              <a:rPr lang="en-US" altLang="el-GR" sz="2400" b="1" dirty="0">
                <a:solidFill>
                  <a:srgbClr val="FF0000"/>
                </a:solidFill>
              </a:rPr>
              <a:t>PEST/PESTLE analysis, SWOT analysis</a:t>
            </a:r>
            <a:endParaRPr lang="el-GR" altLang="el-GR" sz="2400" b="1" dirty="0">
              <a:solidFill>
                <a:srgbClr val="FF0000"/>
              </a:solidFill>
            </a:endParaRPr>
          </a:p>
          <a:p>
            <a:pPr marL="0" indent="0">
              <a:buFontTx/>
              <a:buChar char="-"/>
            </a:pPr>
            <a:r>
              <a:rPr lang="el-GR" altLang="el-GR" sz="2400" dirty="0"/>
              <a:t>Παρουσίαση του ερευνητικού τομέα και των εφαρμογών του </a:t>
            </a:r>
          </a:p>
          <a:p>
            <a:pPr marL="0" indent="0">
              <a:buFontTx/>
              <a:buChar char="-"/>
            </a:pPr>
            <a:r>
              <a:rPr lang="en-US" sz="2400" dirty="0"/>
              <a:t>KM and innovation: Intro</a:t>
            </a:r>
            <a:r>
              <a:rPr lang="el-GR" sz="2400" dirty="0"/>
              <a:t>, </a:t>
            </a:r>
            <a:r>
              <a:rPr lang="en-US" sz="2400" dirty="0"/>
              <a:t>Leadership in KM</a:t>
            </a:r>
            <a:r>
              <a:rPr lang="el-GR" sz="2400" dirty="0"/>
              <a:t>, </a:t>
            </a:r>
            <a:r>
              <a:rPr lang="en-US" sz="2400" dirty="0"/>
              <a:t>Digital Innovation Management </a:t>
            </a:r>
            <a:endParaRPr lang="el-GR" sz="2400" dirty="0"/>
          </a:p>
          <a:p>
            <a:pPr marL="0" indent="0">
              <a:buNone/>
            </a:pPr>
            <a:endParaRPr lang="el-GR" sz="2400" b="1" dirty="0"/>
          </a:p>
          <a:p>
            <a:pPr marL="0" indent="0">
              <a:buNone/>
            </a:pPr>
            <a:r>
              <a:rPr lang="el-GR" sz="2400" b="1" dirty="0"/>
              <a:t>Μάθημα τέταρτο</a:t>
            </a:r>
            <a:r>
              <a:rPr lang="en-US" sz="2400" b="1" dirty="0"/>
              <a:t>:</a:t>
            </a:r>
            <a:endParaRPr lang="el-GR" sz="2400" dirty="0"/>
          </a:p>
          <a:p>
            <a:pPr algn="l">
              <a:buNone/>
            </a:pPr>
            <a:r>
              <a:rPr lang="en-US" altLang="el-GR" sz="2400" dirty="0"/>
              <a:t>- Change Management, Codification</a:t>
            </a:r>
          </a:p>
          <a:p>
            <a:pPr algn="l">
              <a:buNone/>
            </a:pPr>
            <a:r>
              <a:rPr lang="en-US" altLang="el-GR" sz="2400" b="1" dirty="0">
                <a:solidFill>
                  <a:srgbClr val="FF0000"/>
                </a:solidFill>
              </a:rPr>
              <a:t>- Case studies</a:t>
            </a:r>
            <a:r>
              <a:rPr lang="el-GR" altLang="el-GR" sz="2400" b="1" dirty="0">
                <a:solidFill>
                  <a:srgbClr val="FF0000"/>
                </a:solidFill>
              </a:rPr>
              <a:t>,</a:t>
            </a:r>
            <a:r>
              <a:rPr lang="en-US" altLang="el-GR" sz="2400" b="1" dirty="0">
                <a:solidFill>
                  <a:srgbClr val="FF0000"/>
                </a:solidFill>
              </a:rPr>
              <a:t> </a:t>
            </a:r>
            <a:r>
              <a:rPr lang="el-GR" altLang="el-GR" sz="2400" b="1" dirty="0">
                <a:solidFill>
                  <a:srgbClr val="FF0000"/>
                </a:solidFill>
              </a:rPr>
              <a:t>Εργασίες</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14</a:t>
            </a:r>
          </a:p>
        </p:txBody>
      </p:sp>
    </p:spTree>
    <p:extLst>
      <p:ext uri="{BB962C8B-B14F-4D97-AF65-F5344CB8AC3E}">
        <p14:creationId xmlns:p14="http://schemas.microsoft.com/office/powerpoint/2010/main" val="1353524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15</a:t>
            </a:fld>
            <a:endParaRPr lang="el-GR"/>
          </a:p>
        </p:txBody>
      </p:sp>
      <p:graphicFrame>
        <p:nvGraphicFramePr>
          <p:cNvPr id="3" name="2 - Πίνακας"/>
          <p:cNvGraphicFramePr>
            <a:graphicFrameLocks noGrp="1"/>
          </p:cNvGraphicFramePr>
          <p:nvPr/>
        </p:nvGraphicFramePr>
        <p:xfrm>
          <a:off x="611560" y="764704"/>
          <a:ext cx="7632848" cy="5411466"/>
        </p:xfrm>
        <a:graphic>
          <a:graphicData uri="http://schemas.openxmlformats.org/drawingml/2006/table">
            <a:tbl>
              <a:tblPr/>
              <a:tblGrid>
                <a:gridCol w="3816424">
                  <a:extLst>
                    <a:ext uri="{9D8B030D-6E8A-4147-A177-3AD203B41FA5}">
                      <a16:colId xmlns:a16="http://schemas.microsoft.com/office/drawing/2014/main" val="20000"/>
                    </a:ext>
                  </a:extLst>
                </a:gridCol>
                <a:gridCol w="3816424">
                  <a:extLst>
                    <a:ext uri="{9D8B030D-6E8A-4147-A177-3AD203B41FA5}">
                      <a16:colId xmlns:a16="http://schemas.microsoft.com/office/drawing/2014/main" val="20001"/>
                    </a:ext>
                  </a:extLst>
                </a:gridCol>
              </a:tblGrid>
              <a:tr h="297299">
                <a:tc>
                  <a:txBody>
                    <a:bodyPr/>
                    <a:lstStyle/>
                    <a:p>
                      <a:pPr marL="0" marR="0" algn="l">
                        <a:spcBef>
                          <a:spcPts val="0"/>
                        </a:spcBef>
                        <a:spcAft>
                          <a:spcPts val="0"/>
                        </a:spcAft>
                      </a:pPr>
                      <a:r>
                        <a:rPr lang="en-GB" sz="1100" b="1" kern="50" dirty="0">
                          <a:solidFill>
                            <a:srgbClr val="1F497D"/>
                          </a:solidFill>
                          <a:latin typeface="Tahoma"/>
                          <a:ea typeface="Times New Roman"/>
                          <a:cs typeface="Times New Roman"/>
                        </a:rPr>
                        <a:t>S</a:t>
                      </a:r>
                      <a:r>
                        <a:rPr lang="en-GB" sz="1100" kern="50" dirty="0">
                          <a:solidFill>
                            <a:srgbClr val="1F497D"/>
                          </a:solidFill>
                          <a:latin typeface="Tahoma"/>
                          <a:ea typeface="Times New Roman"/>
                          <a:cs typeface="Times New Roman"/>
                        </a:rPr>
                        <a:t>trengths</a:t>
                      </a:r>
                      <a:endParaRPr lang="en-US" sz="1100" kern="50" dirty="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b="1" kern="50">
                          <a:solidFill>
                            <a:srgbClr val="1F497D"/>
                          </a:solidFill>
                          <a:latin typeface="Tahoma"/>
                          <a:ea typeface="Times New Roman"/>
                          <a:cs typeface="Times New Roman"/>
                        </a:rPr>
                        <a:t>W</a:t>
                      </a:r>
                      <a:r>
                        <a:rPr lang="en-GB" sz="1100" kern="50">
                          <a:solidFill>
                            <a:srgbClr val="1F497D"/>
                          </a:solidFill>
                          <a:latin typeface="Tahoma"/>
                          <a:ea typeface="Times New Roman"/>
                          <a:cs typeface="Times New Roman"/>
                        </a:rPr>
                        <a:t>eaknesses</a:t>
                      </a:r>
                      <a:endParaRPr lang="en-US" sz="1100" kern="5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13034">
                <a:tc>
                  <a:txBody>
                    <a:bodyPr/>
                    <a:lstStyle/>
                    <a:p>
                      <a:pPr marL="342900" marR="0" lvl="0" indent="-342900" algn="l">
                        <a:spcBef>
                          <a:spcPts val="0"/>
                        </a:spcBef>
                        <a:spcAft>
                          <a:spcPts val="0"/>
                        </a:spcAft>
                        <a:buFont typeface="Symbol"/>
                        <a:buChar char=""/>
                      </a:pPr>
                      <a:r>
                        <a:rPr lang="el-GR" sz="1100" kern="50" dirty="0">
                          <a:latin typeface="Tahoma"/>
                          <a:ea typeface="Times New Roman"/>
                          <a:cs typeface="Times New Roman"/>
                        </a:rPr>
                        <a:t>Πολύ καλή τοποθεσία επιχείρησης, πολύ κοντά σε τουριστικά αξιοθέατα, μέσα μαζικής μεταφοράς και εμπορικές επιχειρήσεις.</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Φιλικό και εξυπηρετικό προσωπικό.</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Παροχή δωρεάν πρωινού.</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Δωρεάν ασύρματο δίκτυο.</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24ωρη Ρεσεψιόν.</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Απευθύνεται κυρίως σε νεανικό κοινό, με μεγαλύτερη ευελιξία και προσαρμοστικότητα.</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Καλές τιμές σε σχέση με τον ανταγωνισμό.</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Διευρυμένη χρονική περίοδος υψηλής </a:t>
                      </a:r>
                      <a:r>
                        <a:rPr lang="el-GR" sz="1100" kern="50" dirty="0" err="1">
                          <a:latin typeface="Tahoma"/>
                          <a:ea typeface="Times New Roman"/>
                          <a:cs typeface="Times New Roman"/>
                        </a:rPr>
                        <a:t>επισκεψιμότητας</a:t>
                      </a:r>
                      <a:r>
                        <a:rPr lang="el-GR" sz="1100" kern="50" dirty="0">
                          <a:latin typeface="Tahoma"/>
                          <a:ea typeface="Times New Roman"/>
                          <a:cs typeface="Times New Roman"/>
                        </a:rPr>
                        <a:t>, καθώς η περιοχή αποτελεί τουριστικό προορισμό για όλο σχεδόν το έτος.</a:t>
                      </a:r>
                      <a:endParaRPr lang="en-US" sz="1100" kern="50" dirty="0">
                        <a:latin typeface="Times New Roman"/>
                        <a:ea typeface="Lucida Sans Unicode"/>
                      </a:endParaRPr>
                    </a:p>
                  </a:txBody>
                  <a:tcPr marL="30737" marR="30737" marT="30737" marB="3073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l-GR" sz="1100" kern="50">
                          <a:latin typeface="Tahoma"/>
                          <a:ea typeface="Times New Roman"/>
                          <a:cs typeface="Times New Roman"/>
                        </a:rPr>
                        <a:t>«Επιθετικό» management. Από τις απαντήσεις στα αρνητικά σχόλια των πελατών διαπιστώνεται ότι η διοίκηση δεν είναι δεκτική στην κριτική.</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Δεν διαθέτει σύγχρονες υποδομές, παλιό κτήριο (έλλειψη ανελκυστήρα, ανεπαρκή μπάνια, ανεπαρκής ηχομόνωση).</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Δεν προσφέρει ικανοποιητικό πρωϊνό, αν και το παρέχει δωρεάν.</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Η καθαριότητα των δωματίων και των κοινόχρηστων χώρων δεν είναι επαρκής.</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Ανεπαρκής κάλυψη ασύρματου δικτύου στα υπνοδωμάτια.</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Οι διαδικτυακή παρουσίαση της επιχείρησης δεν ανταποκρίνεται με ακρίβεια στο παρεχόμενο προϊόν.</a:t>
                      </a:r>
                      <a:endParaRPr lang="en-US" sz="1100" kern="50">
                        <a:latin typeface="Times New Roman"/>
                        <a:ea typeface="Lucida Sans Unicode"/>
                      </a:endParaRPr>
                    </a:p>
                  </a:txBody>
                  <a:tcPr marL="30737" marR="30737" marT="30737" marB="3073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7299">
                <a:tc>
                  <a:txBody>
                    <a:bodyPr/>
                    <a:lstStyle/>
                    <a:p>
                      <a:pPr marL="0" marR="0" algn="l">
                        <a:spcBef>
                          <a:spcPts val="0"/>
                        </a:spcBef>
                        <a:spcAft>
                          <a:spcPts val="0"/>
                        </a:spcAft>
                      </a:pPr>
                      <a:r>
                        <a:rPr lang="en-GB" sz="1100" b="1" kern="50" dirty="0">
                          <a:solidFill>
                            <a:srgbClr val="1F497D"/>
                          </a:solidFill>
                          <a:latin typeface="Tahoma"/>
                          <a:ea typeface="Times New Roman"/>
                          <a:cs typeface="Times New Roman"/>
                        </a:rPr>
                        <a:t>O</a:t>
                      </a:r>
                      <a:r>
                        <a:rPr lang="en-GB" sz="1100" kern="50" dirty="0">
                          <a:solidFill>
                            <a:srgbClr val="1F497D"/>
                          </a:solidFill>
                          <a:latin typeface="Tahoma"/>
                          <a:ea typeface="Times New Roman"/>
                          <a:cs typeface="Times New Roman"/>
                        </a:rPr>
                        <a:t>pportunities</a:t>
                      </a:r>
                      <a:endParaRPr lang="en-US" sz="1100" kern="50" dirty="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b="1" kern="50">
                          <a:solidFill>
                            <a:srgbClr val="1F497D"/>
                          </a:solidFill>
                          <a:latin typeface="Tahoma"/>
                          <a:ea typeface="Times New Roman"/>
                          <a:cs typeface="Times New Roman"/>
                        </a:rPr>
                        <a:t>T</a:t>
                      </a:r>
                      <a:r>
                        <a:rPr lang="en-GB" sz="1100" kern="50">
                          <a:solidFill>
                            <a:srgbClr val="1F497D"/>
                          </a:solidFill>
                          <a:latin typeface="Tahoma"/>
                          <a:ea typeface="Times New Roman"/>
                          <a:cs typeface="Times New Roman"/>
                        </a:rPr>
                        <a:t>hreats</a:t>
                      </a:r>
                      <a:endParaRPr lang="en-US" sz="1100" kern="5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60921">
                <a:tc>
                  <a:txBody>
                    <a:bodyPr/>
                    <a:lstStyle/>
                    <a:p>
                      <a:pPr marL="342900" marR="0" lvl="0" indent="-342900" algn="l">
                        <a:spcBef>
                          <a:spcPts val="0"/>
                        </a:spcBef>
                        <a:spcAft>
                          <a:spcPts val="0"/>
                        </a:spcAft>
                        <a:buFont typeface="Symbol"/>
                        <a:buChar char=""/>
                      </a:pPr>
                      <a:r>
                        <a:rPr lang="el-GR" sz="1100" kern="50" dirty="0">
                          <a:latin typeface="Tahoma"/>
                          <a:ea typeface="Times New Roman"/>
                          <a:cs typeface="Times New Roman"/>
                        </a:rPr>
                        <a:t>Δυνατότητα εκσυγχρονισμού με αξιοποίηση Εθνικών και Ευρωπαϊκών χρηματοδοτικών προγραμμάτων.</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Έλλειψη συναφών επιχειρήσεων (</a:t>
                      </a:r>
                      <a:r>
                        <a:rPr lang="el-GR" sz="1100" kern="50" dirty="0" err="1">
                          <a:latin typeface="Tahoma"/>
                          <a:ea typeface="Times New Roman"/>
                          <a:cs typeface="Times New Roman"/>
                        </a:rPr>
                        <a:t>hostels</a:t>
                      </a:r>
                      <a:r>
                        <a:rPr lang="el-GR" sz="1100" kern="50" dirty="0">
                          <a:latin typeface="Tahoma"/>
                          <a:ea typeface="Times New Roman"/>
                          <a:cs typeface="Times New Roman"/>
                        </a:rPr>
                        <a:t>) στην γύρω περιοχή.</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των τουριστικών εισροών τα τελευταία έτη εξ’ αιτίας κοινωνικών και πολιτικών αναταραχών σε άλλες μεσογειακές χώρες τουριστικού ενδιαφέροντος.</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των Ευρωπαίων πολιτών που έχουν δυνατότητα να ταξιδέψουν χωρίς γραφειοκρατικές διαδικασίες (έκδοση VISA, κλπ.).</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Δυνατότητα διεθνούς προβολής μέσω υπηρεσιών διαδικτύου.</a:t>
                      </a:r>
                      <a:endParaRPr lang="en-US" sz="1100" kern="50" dirty="0">
                        <a:latin typeface="Times New Roman"/>
                        <a:ea typeface="Lucida Sans Unicode"/>
                      </a:endParaRPr>
                    </a:p>
                  </a:txBody>
                  <a:tcPr marL="30737" marR="30737" marT="30737" marB="3073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διαθεσίμων οικονομικών καταλυμάτων βραχυχρόνιας μίσθωσης (</a:t>
                      </a:r>
                      <a:r>
                        <a:rPr lang="en-US" sz="1100" kern="50" dirty="0" err="1">
                          <a:latin typeface="Tahoma"/>
                          <a:ea typeface="Times New Roman"/>
                          <a:cs typeface="Times New Roman"/>
                        </a:rPr>
                        <a:t>Airbnb</a:t>
                      </a:r>
                      <a:r>
                        <a:rPr lang="el-GR" sz="1100" kern="50" dirty="0">
                          <a:latin typeface="Tahoma"/>
                          <a:ea typeface="Times New Roman"/>
                          <a:cs typeface="Times New Roman"/>
                        </a:rPr>
                        <a:t>, κλπ.).</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τουριστικών επιχειρήσεων φιλοξενίας στην ευρύτερη περιοχή.</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Βελτίωση παροχής οικονομικότερων τουριστικών υπηρεσιών από γειτονικές και κοντινές χώρες (Τουρκία, Κύπρος, Ιταλία, Ισπανία, Πορτογαλία, Κροατία).</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Ασταθές οικονομικό και φορολογικό περιβάλλον (συχνές αλλαγές στην φορολογική νομοθεσία.</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Κεφαλαιακοί περιορισμοί.</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τιμών προϊόντων και υπηρεσιών.</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Έλλειψη κοινής στρατηγικής τουριστικής προβολής της Χώρας.</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Επιδείνωση περιβάλλοντος ασφαλείας.</a:t>
                      </a:r>
                      <a:endParaRPr lang="en-US" sz="1100" kern="50" dirty="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145" name="Rectangle 1"/>
          <p:cNvSpPr>
            <a:spLocks noChangeArrowheads="1"/>
          </p:cNvSpPr>
          <p:nvPr/>
        </p:nvSpPr>
        <p:spPr bwMode="auto">
          <a:xfrm>
            <a:off x="0" y="74712"/>
            <a:ext cx="9026254"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en-US" sz="1400" b="1" i="0" u="none" strike="noStrike" cap="none" normalizeH="0" baseline="0" dirty="0">
                <a:ln>
                  <a:noFill/>
                </a:ln>
                <a:solidFill>
                  <a:schemeClr val="tx1"/>
                </a:solidFill>
                <a:effectLst/>
                <a:latin typeface="Arial" pitchFamily="34" charset="0"/>
                <a:ea typeface="Calibri" pitchFamily="34" charset="0"/>
                <a:cs typeface="Times New Roman" pitchFamily="18" charset="0"/>
              </a:rPr>
              <a:t>SWOT</a:t>
            </a:r>
            <a:r>
              <a:rPr kumimoji="0" lang="el-GR" sz="1400" b="1" i="0" u="none" strike="noStrike" cap="none" normalizeH="0" baseline="0" dirty="0">
                <a:ln>
                  <a:noFill/>
                </a:ln>
                <a:solidFill>
                  <a:schemeClr val="tx1"/>
                </a:solidFill>
                <a:effectLst/>
                <a:latin typeface="Arial" pitchFamily="34" charset="0"/>
                <a:ea typeface="Calibri" pitchFamily="34" charset="0"/>
                <a:cs typeface="Times New Roman" pitchFamily="18" charset="0"/>
              </a:rPr>
              <a:t> Ανάλυση για την επιχείρηση </a:t>
            </a:r>
            <a:r>
              <a:rPr kumimoji="0" lang="en-US" sz="1400" b="1" i="0" u="none" strike="noStrike" cap="none" normalizeH="0" baseline="0" dirty="0">
                <a:ln>
                  <a:noFill/>
                </a:ln>
                <a:solidFill>
                  <a:schemeClr val="tx1"/>
                </a:solidFill>
                <a:effectLst/>
                <a:latin typeface="Arial" pitchFamily="34" charset="0"/>
                <a:ea typeface="Calibri" pitchFamily="34" charset="0"/>
                <a:cs typeface="Times New Roman" pitchFamily="18" charset="0"/>
              </a:rPr>
              <a:t>Hostel</a:t>
            </a:r>
            <a:r>
              <a:rPr kumimoji="0" lang="el-GR" sz="1400" b="1" i="0" u="none" strike="noStrike" cap="none" normalizeH="0" baseline="0" dirty="0">
                <a:ln>
                  <a:noFill/>
                </a:ln>
                <a:solidFill>
                  <a:schemeClr val="tx1"/>
                </a:solidFill>
                <a:effectLst/>
                <a:latin typeface="Arial" pitchFamily="34" charset="0"/>
                <a:ea typeface="Calibri" pitchFamily="34" charset="0"/>
                <a:cs typeface="Times New Roman" pitchFamily="18" charset="0"/>
              </a:rPr>
              <a:t> </a:t>
            </a:r>
            <a:r>
              <a:rPr kumimoji="0" lang="en-US" sz="1400" b="1" i="0" u="none" strike="noStrike" cap="none" normalizeH="0" baseline="0" dirty="0" err="1">
                <a:ln>
                  <a:noFill/>
                </a:ln>
                <a:solidFill>
                  <a:schemeClr val="tx1"/>
                </a:solidFill>
                <a:effectLst/>
                <a:latin typeface="Arial" pitchFamily="34" charset="0"/>
                <a:ea typeface="Calibri" pitchFamily="34" charset="0"/>
                <a:cs typeface="Times New Roman" pitchFamily="18" charset="0"/>
              </a:rPr>
              <a:t>Dioskouros</a:t>
            </a:r>
            <a:r>
              <a:rPr kumimoji="0" lang="el-GR" sz="1400" b="1" i="0" u="none" strike="noStrike" cap="none" normalizeH="0" baseline="0" dirty="0">
                <a:ln>
                  <a:noFill/>
                </a:ln>
                <a:solidFill>
                  <a:schemeClr val="tx1"/>
                </a:solidFill>
                <a:effectLst/>
                <a:latin typeface="Arial" pitchFamily="34" charset="0"/>
                <a:ea typeface="Calibri" pitchFamily="34" charset="0"/>
                <a:cs typeface="Times New Roman" pitchFamily="18" charset="0"/>
              </a:rPr>
              <a:t> (απόσπασμα εργασίας σπουδαστών</a:t>
            </a:r>
            <a:r>
              <a:rPr kumimoji="0" lang="en-US" sz="1400" b="1" i="0" u="none" strike="noStrike" cap="none" normalizeH="0" baseline="0" dirty="0">
                <a:ln>
                  <a:noFill/>
                </a:ln>
                <a:solidFill>
                  <a:schemeClr val="tx1"/>
                </a:solidFill>
                <a:effectLst/>
                <a:latin typeface="Arial" pitchFamily="34" charset="0"/>
                <a:ea typeface="Calibri" pitchFamily="34" charset="0"/>
                <a:cs typeface="Times New Roman" pitchFamily="18" charset="0"/>
              </a:rPr>
              <a:t>, 2018</a:t>
            </a:r>
            <a:r>
              <a:rPr kumimoji="0" lang="el-GR" sz="1100" b="1" i="0" u="none" strike="noStrike" cap="none" normalizeH="0" baseline="0" dirty="0">
                <a:ln>
                  <a:noFill/>
                </a:ln>
                <a:solidFill>
                  <a:schemeClr val="tx1"/>
                </a:solidFill>
                <a:effectLst/>
                <a:latin typeface="Arial" pitchFamily="34" charset="0"/>
                <a:ea typeface="Calibri" pitchFamily="34" charset="0"/>
                <a:cs typeface="Times New Roman" pitchFamily="18" charset="0"/>
              </a:rPr>
              <a: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a:t>Περιεχόμενα Μαθήματος</a:t>
            </a:r>
            <a:r>
              <a:rPr lang="en-US" altLang="el-GR" sz="3600" b="1" dirty="0"/>
              <a:t> </a:t>
            </a:r>
            <a:r>
              <a:rPr lang="el-GR" altLang="el-GR" sz="3600" b="1" dirty="0"/>
              <a:t>/ Ενότητες</a:t>
            </a:r>
            <a:endParaRPr lang="el-GR" altLang="el-GR" sz="3600" dirty="0"/>
          </a:p>
        </p:txBody>
      </p:sp>
      <p:sp>
        <p:nvSpPr>
          <p:cNvPr id="9219" name="2 - Υπότιτλος"/>
          <p:cNvSpPr>
            <a:spLocks noGrp="1"/>
          </p:cNvSpPr>
          <p:nvPr>
            <p:ph idx="1"/>
          </p:nvPr>
        </p:nvSpPr>
        <p:spPr/>
        <p:txBody>
          <a:bodyPr>
            <a:normAutofit/>
          </a:bodyPr>
          <a:lstStyle/>
          <a:p>
            <a:pPr marL="0" indent="0">
              <a:buNone/>
            </a:pPr>
            <a:r>
              <a:rPr lang="el-GR" sz="2400" b="1" u="sng" dirty="0">
                <a:solidFill>
                  <a:srgbClr val="FF0000"/>
                </a:solidFill>
              </a:rPr>
              <a:t>Ενότητα Οργάνωσης γνώσης </a:t>
            </a:r>
            <a:endParaRPr lang="el-GR" sz="2400" b="1" dirty="0">
              <a:solidFill>
                <a:srgbClr val="FF0000"/>
              </a:solidFill>
            </a:endParaRPr>
          </a:p>
          <a:p>
            <a:pPr marL="0" indent="0">
              <a:buNone/>
            </a:pPr>
            <a:r>
              <a:rPr lang="el-GR" sz="2400" b="1" dirty="0"/>
              <a:t>Μάθημα πέμπτο</a:t>
            </a:r>
            <a:r>
              <a:rPr lang="en-US" sz="2400" b="1" dirty="0"/>
              <a:t>: </a:t>
            </a:r>
            <a:r>
              <a:rPr lang="el-GR" sz="2400" dirty="0"/>
              <a:t>Υλοποίηση βάσης γνώσης με χρήση τεχνολογίας βάσεων δεδομένων για μικρομεσαίες επιχειρήσεις</a:t>
            </a:r>
          </a:p>
          <a:p>
            <a:pPr marL="0" indent="0">
              <a:buNone/>
            </a:pPr>
            <a:r>
              <a:rPr lang="el-GR" sz="2400" b="1" dirty="0"/>
              <a:t>Μάθημα έκτο</a:t>
            </a:r>
            <a:r>
              <a:rPr lang="en-US" sz="2400" b="1" dirty="0"/>
              <a:t>: </a:t>
            </a:r>
            <a:r>
              <a:rPr lang="el-GR" sz="2400" dirty="0"/>
              <a:t>Τεκμηρίωση έργων Διαχείρισης Γνώσης και Συστημάτων Υπολογιστών</a:t>
            </a:r>
            <a:endParaRPr lang="el-GR" sz="2400" b="1" dirty="0"/>
          </a:p>
          <a:p>
            <a:pPr marL="0" indent="0">
              <a:buNone/>
            </a:pPr>
            <a:r>
              <a:rPr lang="el-GR" sz="2400" b="1" dirty="0"/>
              <a:t>Μάθημα έβδομο:</a:t>
            </a:r>
            <a:r>
              <a:rPr lang="el-GR" sz="2400" dirty="0"/>
              <a:t> </a:t>
            </a:r>
            <a:r>
              <a:rPr lang="en-US" sz="2400" dirty="0"/>
              <a:t>Knowledge organization</a:t>
            </a:r>
            <a:r>
              <a:rPr lang="el-GR" sz="2400" dirty="0"/>
              <a:t> (1/</a:t>
            </a:r>
            <a:r>
              <a:rPr lang="en-US" sz="2400" dirty="0"/>
              <a:t>2</a:t>
            </a:r>
            <a:r>
              <a:rPr lang="el-GR" sz="2400" dirty="0"/>
              <a:t>)</a:t>
            </a:r>
          </a:p>
          <a:p>
            <a:pPr marL="0" indent="0">
              <a:buNone/>
            </a:pPr>
            <a:r>
              <a:rPr lang="el-GR" sz="2400" dirty="0"/>
              <a:t>- Συστήματα Οργάνωσης Γνώσης</a:t>
            </a:r>
            <a:r>
              <a:rPr lang="en-US" sz="2400" dirty="0"/>
              <a:t>, </a:t>
            </a:r>
            <a:r>
              <a:rPr lang="el-GR" sz="2400" dirty="0"/>
              <a:t>Πρότυπα </a:t>
            </a:r>
            <a:r>
              <a:rPr lang="el-GR" sz="2400" dirty="0" err="1"/>
              <a:t>Μεταδεδομένων</a:t>
            </a:r>
            <a:r>
              <a:rPr lang="en-US" sz="2400" dirty="0"/>
              <a:t>, </a:t>
            </a:r>
            <a:r>
              <a:rPr lang="el-GR" sz="2400" dirty="0"/>
              <a:t>Γλώσσα </a:t>
            </a:r>
            <a:r>
              <a:rPr lang="en-US" sz="2400" dirty="0"/>
              <a:t>XML, </a:t>
            </a:r>
            <a:r>
              <a:rPr lang="el-GR" sz="2400" dirty="0"/>
              <a:t>Ταξινόμηση και Ταξινομικά Συστήματα</a:t>
            </a:r>
            <a:r>
              <a:rPr lang="en-US" sz="2400" dirty="0"/>
              <a:t>, </a:t>
            </a:r>
            <a:r>
              <a:rPr lang="el-GR" sz="2400" dirty="0"/>
              <a:t>Θεματική ευρετηρίαση</a:t>
            </a:r>
            <a:r>
              <a:rPr lang="en-US" sz="2400" dirty="0"/>
              <a:t>, Resource Description Framework</a:t>
            </a:r>
            <a:r>
              <a:rPr lang="el-GR" sz="2400" dirty="0"/>
              <a:t> </a:t>
            </a:r>
          </a:p>
          <a:p>
            <a:pPr marL="0" indent="0">
              <a:buNone/>
            </a:pPr>
            <a:r>
              <a:rPr lang="el-GR" sz="2400" b="1" dirty="0"/>
              <a:t>Μάθημα όγδοο</a:t>
            </a:r>
            <a:r>
              <a:rPr lang="en-US" sz="2400" b="1" dirty="0"/>
              <a:t>: </a:t>
            </a:r>
            <a:r>
              <a:rPr lang="en-US" sz="2400" dirty="0"/>
              <a:t>Knowledge organization (2/2)</a:t>
            </a:r>
            <a:endParaRPr lang="el-GR" sz="2400" dirty="0"/>
          </a:p>
          <a:p>
            <a:pPr marL="0" indent="0">
              <a:buFontTx/>
              <a:buChar char="-"/>
            </a:pPr>
            <a:r>
              <a:rPr lang="el-GR" sz="2400" dirty="0"/>
              <a:t>Οντολογίες</a:t>
            </a:r>
            <a:r>
              <a:rPr lang="en-US" sz="2400" dirty="0"/>
              <a:t>, </a:t>
            </a:r>
            <a:r>
              <a:rPr lang="el-GR" sz="2400" dirty="0"/>
              <a:t>Θεματικοί Χάρτες (</a:t>
            </a:r>
            <a:r>
              <a:rPr lang="en-US" sz="2400" dirty="0"/>
              <a:t>Topic Maps</a:t>
            </a:r>
            <a:r>
              <a:rPr lang="el-GR" sz="2400" dirty="0"/>
              <a:t>)</a:t>
            </a:r>
            <a:r>
              <a:rPr lang="en-US" sz="2400" dirty="0"/>
              <a:t>, SPARQL, </a:t>
            </a:r>
            <a:r>
              <a:rPr lang="el-GR" sz="2400" dirty="0"/>
              <a:t>Κοινωνικές </a:t>
            </a:r>
            <a:r>
              <a:rPr lang="el-GR" sz="2400" dirty="0" err="1"/>
              <a:t>ταξονομίες</a:t>
            </a:r>
            <a:r>
              <a:rPr lang="el-GR" sz="2400" dirty="0"/>
              <a:t> (</a:t>
            </a:r>
            <a:r>
              <a:rPr lang="en-US" sz="2400" dirty="0" err="1"/>
              <a:t>folksonomies</a:t>
            </a:r>
            <a:r>
              <a:rPr lang="el-GR" sz="2400" dirty="0"/>
              <a:t>)</a:t>
            </a:r>
            <a:endParaRPr lang="en-US" sz="2400" dirty="0"/>
          </a:p>
          <a:p>
            <a:pPr marL="0" indent="0">
              <a:buNone/>
            </a:pPr>
            <a:endParaRPr lang="el-GR" sz="2400" b="1" dirty="0"/>
          </a:p>
          <a:p>
            <a:pPr marL="0" indent="0">
              <a:buNone/>
            </a:pPr>
            <a:endParaRPr lang="el-GR" sz="2400" dirty="0"/>
          </a:p>
          <a:p>
            <a:pPr marL="0" indent="0">
              <a:buNone/>
            </a:pPr>
            <a:endParaRPr lang="el-GR" alt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15</a:t>
            </a:r>
          </a:p>
        </p:txBody>
      </p:sp>
    </p:spTree>
    <p:extLst>
      <p:ext uri="{BB962C8B-B14F-4D97-AF65-F5344CB8AC3E}">
        <p14:creationId xmlns:p14="http://schemas.microsoft.com/office/powerpoint/2010/main" val="4261424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a:t>Περιεχόμενα Μαθήματος</a:t>
            </a:r>
            <a:r>
              <a:rPr lang="en-US" altLang="el-GR" sz="3600" b="1" dirty="0"/>
              <a:t> </a:t>
            </a:r>
            <a:r>
              <a:rPr lang="el-GR" altLang="el-GR" sz="3600" b="1" dirty="0"/>
              <a:t>/ Ενότητες</a:t>
            </a:r>
            <a:endParaRPr lang="el-GR" altLang="el-GR" sz="3600" dirty="0"/>
          </a:p>
        </p:txBody>
      </p:sp>
      <p:sp>
        <p:nvSpPr>
          <p:cNvPr id="9219" name="2 - Υπότιτλος"/>
          <p:cNvSpPr>
            <a:spLocks noGrp="1"/>
          </p:cNvSpPr>
          <p:nvPr>
            <p:ph idx="1"/>
          </p:nvPr>
        </p:nvSpPr>
        <p:spPr/>
        <p:txBody>
          <a:bodyPr>
            <a:normAutofit/>
          </a:bodyPr>
          <a:lstStyle/>
          <a:p>
            <a:pPr marL="0" indent="0">
              <a:buNone/>
            </a:pPr>
            <a:r>
              <a:rPr lang="el-GR" sz="2400" b="1" u="sng" dirty="0">
                <a:solidFill>
                  <a:srgbClr val="FF0000"/>
                </a:solidFill>
              </a:rPr>
              <a:t>Ενότητα μελετών περίπτωσης</a:t>
            </a:r>
            <a:endParaRPr lang="el-GR" sz="2400" b="1" dirty="0">
              <a:solidFill>
                <a:srgbClr val="FF0000"/>
              </a:solidFill>
            </a:endParaRPr>
          </a:p>
          <a:p>
            <a:pPr marL="0" indent="0">
              <a:buNone/>
            </a:pPr>
            <a:r>
              <a:rPr lang="el-GR" sz="2400" b="1" dirty="0"/>
              <a:t>Μάθημα ένατο</a:t>
            </a:r>
            <a:r>
              <a:rPr lang="en-US" sz="2400" b="1" dirty="0"/>
              <a:t>:</a:t>
            </a:r>
            <a:r>
              <a:rPr lang="en-US" sz="2400" dirty="0"/>
              <a:t> Knowledge organization and the Academic library: Intro , Knowledge organization in academic libraries, The Academic library of the future </a:t>
            </a:r>
            <a:endParaRPr lang="el-GR" sz="2400" dirty="0"/>
          </a:p>
          <a:p>
            <a:pPr marL="0" indent="0">
              <a:buNone/>
            </a:pPr>
            <a:r>
              <a:rPr lang="el-GR" sz="2400" b="1" dirty="0"/>
              <a:t>Μάθημα δέκατο </a:t>
            </a:r>
            <a:r>
              <a:rPr lang="en-US" sz="2400" dirty="0"/>
              <a:t> Knowledge organization and  Supply Chain Management : Intro , Knowledge organization and Supply Chain Management , Knowledge organization and Supply Chain Management of the future </a:t>
            </a:r>
            <a:endParaRPr lang="el-GR" sz="2400" dirty="0"/>
          </a:p>
          <a:p>
            <a:pPr marL="0" indent="0">
              <a:buNone/>
            </a:pPr>
            <a:endParaRPr lang="el-GR" alt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16</a:t>
            </a:r>
          </a:p>
        </p:txBody>
      </p:sp>
    </p:spTree>
    <p:extLst>
      <p:ext uri="{BB962C8B-B14F-4D97-AF65-F5344CB8AC3E}">
        <p14:creationId xmlns:p14="http://schemas.microsoft.com/office/powerpoint/2010/main" val="281440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a:t>Περιεχόμενα Μαθήματος</a:t>
            </a:r>
            <a:r>
              <a:rPr lang="en-US" altLang="el-GR" sz="3600" b="1" dirty="0"/>
              <a:t> </a:t>
            </a:r>
            <a:r>
              <a:rPr lang="el-GR" altLang="el-GR" sz="3600" b="1" dirty="0"/>
              <a:t>/ Ενότητες</a:t>
            </a:r>
            <a:endParaRPr lang="el-GR" altLang="el-GR" sz="3600" dirty="0"/>
          </a:p>
        </p:txBody>
      </p:sp>
      <p:sp>
        <p:nvSpPr>
          <p:cNvPr id="9219" name="2 - Υπότιτλος"/>
          <p:cNvSpPr>
            <a:spLocks noGrp="1"/>
          </p:cNvSpPr>
          <p:nvPr>
            <p:ph idx="1"/>
          </p:nvPr>
        </p:nvSpPr>
        <p:spPr/>
        <p:txBody>
          <a:bodyPr>
            <a:normAutofit/>
          </a:bodyPr>
          <a:lstStyle/>
          <a:p>
            <a:pPr marL="0" indent="0">
              <a:buNone/>
            </a:pPr>
            <a:r>
              <a:rPr lang="el-GR" sz="2400" b="1" u="sng" dirty="0">
                <a:solidFill>
                  <a:srgbClr val="FF0000"/>
                </a:solidFill>
              </a:rPr>
              <a:t>Ενότητα μελετών περίπτωσης</a:t>
            </a:r>
            <a:endParaRPr lang="el-GR" sz="2400" b="1" dirty="0">
              <a:solidFill>
                <a:srgbClr val="FF0000"/>
              </a:solidFill>
            </a:endParaRPr>
          </a:p>
          <a:p>
            <a:pPr marL="0" indent="0">
              <a:buNone/>
            </a:pPr>
            <a:r>
              <a:rPr lang="el-GR" sz="2400" b="1" dirty="0"/>
              <a:t>Μάθημα ενδέκατο</a:t>
            </a:r>
            <a:r>
              <a:rPr lang="en-US" sz="2400" b="1" dirty="0"/>
              <a:t>:</a:t>
            </a:r>
            <a:r>
              <a:rPr lang="en-US" sz="2400" dirty="0"/>
              <a:t> Learning organizations. Intro. The case of Higher education: Learning organizations in Higher education. Learning organizations in Higher education of the future. </a:t>
            </a:r>
            <a:endParaRPr lang="el-GR" sz="2400" dirty="0"/>
          </a:p>
          <a:p>
            <a:pPr marL="0" indent="0">
              <a:buNone/>
            </a:pPr>
            <a:endParaRPr lang="el-GR" sz="2400" b="1" u="sng" dirty="0">
              <a:solidFill>
                <a:srgbClr val="FF0000"/>
              </a:solidFill>
            </a:endParaRPr>
          </a:p>
          <a:p>
            <a:pPr marL="0" indent="0">
              <a:buNone/>
            </a:pPr>
            <a:r>
              <a:rPr lang="el-GR" sz="2400" b="1" u="sng" dirty="0">
                <a:solidFill>
                  <a:srgbClr val="FF0000"/>
                </a:solidFill>
              </a:rPr>
              <a:t>Παρουσίαση εργασιών, συζήτηση και συμπεράσματα</a:t>
            </a:r>
          </a:p>
          <a:p>
            <a:pPr marL="0" indent="0">
              <a:buNone/>
            </a:pPr>
            <a:endParaRPr lang="el-GR" alt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17</a:t>
            </a:r>
          </a:p>
        </p:txBody>
      </p:sp>
    </p:spTree>
    <p:extLst>
      <p:ext uri="{BB962C8B-B14F-4D97-AF65-F5344CB8AC3E}">
        <p14:creationId xmlns:p14="http://schemas.microsoft.com/office/powerpoint/2010/main" val="2267866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2736304"/>
          </a:xfrm>
        </p:spPr>
        <p:txBody>
          <a:bodyPr>
            <a:noAutofit/>
          </a:bodyPr>
          <a:lstStyle/>
          <a:p>
            <a:r>
              <a:rPr lang="el-GR" sz="2400" dirty="0"/>
              <a:t>Στην πρώτη συνάντηση γίνεται παρουσίαση του Περιγράμματος του μαθήματος και μία σύντομη και περιεκτική επισκόπηση κάποιων βασικών εννοιών της Διαχείρισης Δεδομένων</a:t>
            </a:r>
          </a:p>
          <a:p>
            <a:r>
              <a:rPr lang="el-GR" sz="2400" dirty="0"/>
              <a:t>Επιπλέον γίνεται σύντομη παρουσίαση εργασιών του μαθήματος </a:t>
            </a:r>
          </a:p>
          <a:p>
            <a:r>
              <a:rPr lang="el-GR" sz="2400" dirty="0"/>
              <a:t>Τέλος, γίνεται σύντομη παρουσίαση και συζήτηση του θέματος της ερευνητικής εργασίας, της συγγραφής και της παρουσίασής της και δίδονται παραδείγματα, π.χ., το πρότυπο της ACM κ.λπ. </a:t>
            </a:r>
          </a:p>
          <a:p>
            <a:pPr marL="0" indent="0">
              <a:buNone/>
            </a:pP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a:t>Εναρκτήρια συνάντηση</a:t>
            </a:r>
          </a:p>
        </p:txBody>
      </p:sp>
      <p:sp>
        <p:nvSpPr>
          <p:cNvPr id="10" name="Slide Number Placeholder 3"/>
          <p:cNvSpPr>
            <a:spLocks noGrp="1"/>
          </p:cNvSpPr>
          <p:nvPr>
            <p:ph type="sldNum" sz="quarter" idx="12"/>
          </p:nvPr>
        </p:nvSpPr>
        <p:spPr>
          <a:xfrm>
            <a:off x="6553200" y="6356350"/>
            <a:ext cx="2133600" cy="365125"/>
          </a:xfrm>
        </p:spPr>
        <p:txBody>
          <a:bodyPr/>
          <a:lstStyle/>
          <a:p>
            <a:pPr>
              <a:defRPr/>
            </a:pPr>
            <a:r>
              <a:rPr lang="en-US" dirty="0"/>
              <a:t>1</a:t>
            </a:r>
            <a:endParaRPr lang="el-GR" dirty="0"/>
          </a:p>
        </p:txBody>
      </p:sp>
    </p:spTree>
    <p:extLst>
      <p:ext uri="{BB962C8B-B14F-4D97-AF65-F5344CB8AC3E}">
        <p14:creationId xmlns:p14="http://schemas.microsoft.com/office/powerpoint/2010/main" val="3641817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normAutofit/>
          </a:bodyPr>
          <a:lstStyle/>
          <a:p>
            <a:r>
              <a:rPr lang="el-GR" altLang="el-GR" sz="3600" dirty="0"/>
              <a:t>Αξιολόγηση </a:t>
            </a:r>
            <a:r>
              <a:rPr lang="el-GR" altLang="el-GR" sz="3600" b="1" dirty="0"/>
              <a:t>Μαθήματος</a:t>
            </a:r>
            <a:endParaRPr lang="el-GR" altLang="el-GR" sz="3600" dirty="0"/>
          </a:p>
        </p:txBody>
      </p:sp>
      <p:sp>
        <p:nvSpPr>
          <p:cNvPr id="11267" name="2 - Υπότιτλος"/>
          <p:cNvSpPr>
            <a:spLocks noGrp="1"/>
          </p:cNvSpPr>
          <p:nvPr>
            <p:ph idx="1"/>
          </p:nvPr>
        </p:nvSpPr>
        <p:spPr>
          <a:xfrm>
            <a:off x="179512" y="1196752"/>
            <a:ext cx="8795320" cy="5040560"/>
          </a:xfrm>
        </p:spPr>
        <p:txBody>
          <a:bodyPr>
            <a:normAutofit lnSpcReduction="10000"/>
          </a:bodyPr>
          <a:lstStyle/>
          <a:p>
            <a:pPr marL="0" indent="0">
              <a:buNone/>
            </a:pPr>
            <a:r>
              <a:rPr lang="el-GR" altLang="el-GR" sz="2800" dirty="0"/>
              <a:t>Η αξιολόγηση περιλαμβάνει ατομικές και ομαδικές εργασίες, προφορικές παρουσιάσεις και ενεργό συμμετοχή σε σεμινάρια, καθώς και παρουσίαση και υπεράσπιση των ομαδικών εργασιών.</a:t>
            </a:r>
          </a:p>
          <a:p>
            <a:pPr marL="0" indent="0">
              <a:buNone/>
            </a:pPr>
            <a:r>
              <a:rPr lang="el-GR" altLang="el-GR" sz="2800" dirty="0"/>
              <a:t>Ι. Παρουσίαση και αξιολόγηση στοιχείων (άρθρων) θεωρίας (30%) (2-3 σελίδες)</a:t>
            </a:r>
          </a:p>
          <a:p>
            <a:pPr marL="0" indent="0">
              <a:buNone/>
            </a:pPr>
            <a:r>
              <a:rPr lang="el-GR" altLang="el-GR" sz="2800" dirty="0"/>
              <a:t>ΙΙ. Μικρό έργο (70%-100%)</a:t>
            </a:r>
            <a:r>
              <a:rPr lang="en-US" altLang="el-GR" sz="2800" dirty="0"/>
              <a:t> </a:t>
            </a:r>
          </a:p>
          <a:p>
            <a:pPr marL="514350" indent="-514350">
              <a:buAutoNum type="alphaLcPeriod"/>
            </a:pPr>
            <a:r>
              <a:rPr lang="el-GR" altLang="el-GR" sz="2800" dirty="0"/>
              <a:t>Βιβλιογραφικό, π.χ., οντολογίες και διαχείριση γνώσης, μελέτη περίπτωσης</a:t>
            </a:r>
          </a:p>
          <a:p>
            <a:pPr marL="514350" indent="-514350">
              <a:buAutoNum type="alphaLcPeriod"/>
            </a:pPr>
            <a:r>
              <a:rPr lang="en-US" altLang="el-GR" sz="2800" dirty="0"/>
              <a:t>Project (</a:t>
            </a:r>
            <a:r>
              <a:rPr lang="en-US" altLang="el-GR" sz="2800" b="1" dirty="0">
                <a:solidFill>
                  <a:srgbClr val="FF0000"/>
                </a:solidFill>
              </a:rPr>
              <a:t>organizational change, codification</a:t>
            </a:r>
            <a:r>
              <a:rPr lang="el-GR" altLang="el-GR" sz="2800" b="1" dirty="0">
                <a:solidFill>
                  <a:srgbClr val="FF0000"/>
                </a:solidFill>
              </a:rPr>
              <a:t>, …</a:t>
            </a:r>
            <a:r>
              <a:rPr lang="en-US" altLang="el-GR" sz="2800" dirty="0"/>
              <a:t>) </a:t>
            </a:r>
          </a:p>
          <a:p>
            <a:pPr marL="0" indent="0">
              <a:buNone/>
            </a:pPr>
            <a:r>
              <a:rPr lang="en-US" altLang="el-GR" sz="2800" dirty="0"/>
              <a:t> </a:t>
            </a:r>
            <a:endParaRPr lang="el-GR" altLang="el-GR" sz="28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fld id="{7E55E3B3-0445-4CFC-BED8-763D4409E61F}" type="slidenum">
              <a:rPr lang="el-GR" smtClean="0"/>
              <a:pPr>
                <a:defRPr/>
              </a:pPr>
              <a:t>19</a:t>
            </a:fld>
            <a:endParaRPr lang="el-GR" dirty="0"/>
          </a:p>
        </p:txBody>
      </p:sp>
    </p:spTree>
    <p:extLst>
      <p:ext uri="{BB962C8B-B14F-4D97-AF65-F5344CB8AC3E}">
        <p14:creationId xmlns:p14="http://schemas.microsoft.com/office/powerpoint/2010/main" val="682702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Βιβλιογραφία στα Ελληνικά</a:t>
            </a:r>
            <a:endParaRPr lang="en-US" dirty="0"/>
          </a:p>
        </p:txBody>
      </p:sp>
      <p:sp>
        <p:nvSpPr>
          <p:cNvPr id="3" name="2 - Θέση περιεχομένου"/>
          <p:cNvSpPr>
            <a:spLocks noGrp="1"/>
          </p:cNvSpPr>
          <p:nvPr>
            <p:ph idx="1"/>
          </p:nvPr>
        </p:nvSpPr>
        <p:spPr/>
        <p:txBody>
          <a:bodyPr/>
          <a:lstStyle/>
          <a:p>
            <a:pPr>
              <a:buNone/>
            </a:pPr>
            <a:r>
              <a:rPr lang="el-GR" dirty="0"/>
              <a:t>1.	</a:t>
            </a:r>
            <a:r>
              <a:rPr lang="el-GR" dirty="0" err="1"/>
              <a:t>Ρωσίδης</a:t>
            </a:r>
            <a:r>
              <a:rPr lang="el-GR" dirty="0"/>
              <a:t>, </a:t>
            </a:r>
            <a:r>
              <a:rPr lang="el-GR" dirty="0" err="1"/>
              <a:t>Ασπρίδης</a:t>
            </a:r>
            <a:r>
              <a:rPr lang="el-GR" dirty="0"/>
              <a:t>, Διαχείριση Γνώσης, Εκδόσεις </a:t>
            </a:r>
            <a:r>
              <a:rPr lang="el-GR" dirty="0" err="1"/>
              <a:t>Σταμούλη</a:t>
            </a:r>
            <a:r>
              <a:rPr lang="el-GR" dirty="0"/>
              <a:t>, 2017</a:t>
            </a:r>
          </a:p>
          <a:p>
            <a:pPr>
              <a:buNone/>
            </a:pPr>
            <a:r>
              <a:rPr lang="el-GR" dirty="0"/>
              <a:t>2.	</a:t>
            </a:r>
            <a:r>
              <a:rPr lang="en-US" dirty="0" err="1"/>
              <a:t>Easterby</a:t>
            </a:r>
            <a:r>
              <a:rPr lang="en-US" dirty="0"/>
              <a:t>-Smith Mark, Lyles </a:t>
            </a:r>
            <a:r>
              <a:rPr lang="en-US" dirty="0" err="1"/>
              <a:t>Majorie</a:t>
            </a:r>
            <a:r>
              <a:rPr lang="en-US" dirty="0"/>
              <a:t>, </a:t>
            </a:r>
            <a:r>
              <a:rPr lang="el-GR" dirty="0"/>
              <a:t>Εγχειρίδιο </a:t>
            </a:r>
            <a:r>
              <a:rPr lang="el-GR" dirty="0" err="1"/>
              <a:t>οργανωσιακής</a:t>
            </a:r>
            <a:r>
              <a:rPr lang="el-GR" dirty="0"/>
              <a:t> μάθησης και διαχείρισης γνώσης, </a:t>
            </a:r>
            <a:r>
              <a:rPr lang="en-US" dirty="0"/>
              <a:t>Broken-Hill Publishers, 2017</a:t>
            </a:r>
          </a:p>
          <a:p>
            <a:endParaRPr lang="en-US"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20</a:t>
            </a:fld>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Βιβλιογραφία</a:t>
            </a:r>
          </a:p>
        </p:txBody>
      </p:sp>
      <p:sp>
        <p:nvSpPr>
          <p:cNvPr id="3" name="Content Placeholder 2"/>
          <p:cNvSpPr>
            <a:spLocks noGrp="1"/>
          </p:cNvSpPr>
          <p:nvPr>
            <p:ph idx="1"/>
          </p:nvPr>
        </p:nvSpPr>
        <p:spPr>
          <a:xfrm>
            <a:off x="457200" y="1196752"/>
            <a:ext cx="8229600" cy="5661248"/>
          </a:xfrm>
        </p:spPr>
        <p:txBody>
          <a:bodyPr>
            <a:normAutofit fontScale="55000" lnSpcReduction="20000"/>
          </a:bodyPr>
          <a:lstStyle/>
          <a:p>
            <a:pPr lvl="0"/>
            <a:r>
              <a:rPr lang="en-US" dirty="0" err="1"/>
              <a:t>Dalkir</a:t>
            </a:r>
            <a:r>
              <a:rPr lang="en-US" dirty="0"/>
              <a:t>, K. (2011), “Knowledge Management in Theory and Practice”, The MIT Press, 2nd edition, ISBN: 978-0-262-01508-0</a:t>
            </a:r>
            <a:endParaRPr lang="el-GR" dirty="0"/>
          </a:p>
          <a:p>
            <a:pPr lvl="0"/>
            <a:r>
              <a:rPr lang="en-US" dirty="0" err="1"/>
              <a:t>Jashapara</a:t>
            </a:r>
            <a:r>
              <a:rPr lang="en-US" dirty="0"/>
              <a:t>, A. (2011), “Knowledge Management: an integrated approach”, Prentice Hall, 2nd edition, ISBN: 978-0-273-72685-2   </a:t>
            </a:r>
            <a:endParaRPr lang="el-GR" dirty="0"/>
          </a:p>
          <a:p>
            <a:pPr lvl="0"/>
            <a:r>
              <a:rPr lang="en-US" dirty="0"/>
              <a:t>Newell, S., Robertson, M., </a:t>
            </a:r>
            <a:r>
              <a:rPr lang="en-US" dirty="0" err="1"/>
              <a:t>Scarbrough</a:t>
            </a:r>
            <a:r>
              <a:rPr lang="en-US" dirty="0"/>
              <a:t>, H., Swan, J. (2009), “Managing knowledge work and Innovation”, Palgrave Macmillan, 2nd edition, ISBN:978-0-230-52201-5 </a:t>
            </a:r>
            <a:endParaRPr lang="el-GR" dirty="0"/>
          </a:p>
          <a:p>
            <a:pPr lvl="0"/>
            <a:r>
              <a:rPr lang="en-US" dirty="0"/>
              <a:t>Kotter, J. (1996), “Leading Change”, Harvard Business Review Press, ISBN: 978-0-87584-747-4 </a:t>
            </a:r>
            <a:endParaRPr lang="el-GR" dirty="0"/>
          </a:p>
          <a:p>
            <a:pPr lvl="0"/>
            <a:r>
              <a:rPr lang="en-US" dirty="0" err="1"/>
              <a:t>Liyang</a:t>
            </a:r>
            <a:r>
              <a:rPr lang="en-US" dirty="0"/>
              <a:t> Yu (2011), “A Developer's Guide to the Semantic Web”, Springer, ISBN: 978-3-642-15969-5, http://www.springerlink.com/content978-3-642-15969-5</a:t>
            </a:r>
            <a:endParaRPr lang="el-GR" dirty="0"/>
          </a:p>
          <a:p>
            <a:pPr lvl="0"/>
            <a:r>
              <a:rPr lang="en-US" dirty="0"/>
              <a:t>Mika, P. (2007), “Social Networks and the Semantic Web”, Semantic Web and beyond book series vol. 5, Springer, ISBN: 978‐0‐387‐71000‐6, http://www.springerlink.com/content978‐0‐387‐71000‐6 </a:t>
            </a:r>
            <a:endParaRPr lang="el-GR" dirty="0"/>
          </a:p>
          <a:p>
            <a:pPr lvl="0"/>
            <a:r>
              <a:rPr lang="en-US" dirty="0"/>
              <a:t>Gail Hodge (2000), “Systems of Knowledge Organization for Digital Libraries: Beyond Traditional Authority Files”, April 2000, Published by: The Digital Library Federation Council on Library and Information Resources, ISBN 1-887334-76-9</a:t>
            </a:r>
            <a:endParaRPr lang="el-GR" dirty="0"/>
          </a:p>
          <a:p>
            <a:pPr lvl="0"/>
            <a:r>
              <a:rPr lang="en-US" dirty="0"/>
              <a:t>Matthew </a:t>
            </a:r>
            <a:r>
              <a:rPr lang="en-US" dirty="0" err="1"/>
              <a:t>Horridge</a:t>
            </a:r>
            <a:r>
              <a:rPr lang="en-US" dirty="0"/>
              <a:t>, Holger </a:t>
            </a:r>
            <a:r>
              <a:rPr lang="en-US" dirty="0" err="1"/>
              <a:t>Knublauch</a:t>
            </a:r>
            <a:r>
              <a:rPr lang="en-US" dirty="0"/>
              <a:t>, Alan Rector, Robert Stevens, Chris </a:t>
            </a:r>
            <a:r>
              <a:rPr lang="en-US" dirty="0" err="1"/>
              <a:t>Wroe</a:t>
            </a:r>
            <a:r>
              <a:rPr lang="en-US" dirty="0"/>
              <a:t> (2004), “A Practical Guide To Building OWL Ontologies Using The </a:t>
            </a:r>
            <a:r>
              <a:rPr lang="en-US" dirty="0" err="1"/>
              <a:t>Protege</a:t>
            </a:r>
            <a:r>
              <a:rPr lang="en-US" dirty="0"/>
              <a:t>-OWL Plugin and CO-ODE Tools Edition 1.0”, The University Of Manchester, August 27, 2004</a:t>
            </a:r>
            <a:endParaRPr lang="el-GR" dirty="0"/>
          </a:p>
          <a:p>
            <a:pPr lvl="0"/>
            <a:r>
              <a:rPr lang="en-US" dirty="0"/>
              <a:t>Yoshimura and Cyndi </a:t>
            </a:r>
            <a:r>
              <a:rPr lang="en-US" dirty="0" err="1"/>
              <a:t>Shein</a:t>
            </a:r>
            <a:r>
              <a:rPr lang="en-US" dirty="0"/>
              <a:t>-for OCLC Research, (2011) “Social Metadata for Libraries, Archives and Museums Part 1: Site Reviews”, OCLC Research Dublin, ISBN: 1-55653-392-6 (978-1-55653-392-1)</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19</a:t>
            </a:r>
          </a:p>
        </p:txBody>
      </p:sp>
    </p:spTree>
    <p:extLst>
      <p:ext uri="{BB962C8B-B14F-4D97-AF65-F5344CB8AC3E}">
        <p14:creationId xmlns:p14="http://schemas.microsoft.com/office/powerpoint/2010/main" val="283061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40581"/>
          </a:xfrm>
        </p:spPr>
        <p:txBody>
          <a:bodyPr>
            <a:normAutofit fontScale="90000"/>
          </a:bodyPr>
          <a:lstStyle/>
          <a:p>
            <a:r>
              <a:rPr lang="el-GR" dirty="0"/>
              <a:t>Ενδεικτική Βιβλιογραφία - άρθρα</a:t>
            </a:r>
          </a:p>
        </p:txBody>
      </p:sp>
      <p:sp>
        <p:nvSpPr>
          <p:cNvPr id="3" name="Content Placeholder 2"/>
          <p:cNvSpPr>
            <a:spLocks noGrp="1"/>
          </p:cNvSpPr>
          <p:nvPr>
            <p:ph idx="1"/>
          </p:nvPr>
        </p:nvSpPr>
        <p:spPr>
          <a:xfrm>
            <a:off x="251520" y="692696"/>
            <a:ext cx="8784976" cy="5661248"/>
          </a:xfrm>
        </p:spPr>
        <p:txBody>
          <a:bodyPr>
            <a:noAutofit/>
          </a:bodyPr>
          <a:lstStyle/>
          <a:p>
            <a:pPr marL="0" indent="0">
              <a:buNone/>
            </a:pPr>
            <a:r>
              <a:rPr lang="en-US" sz="1600" dirty="0"/>
              <a:t>1.</a:t>
            </a:r>
            <a:r>
              <a:rPr lang="el-GR" sz="1600" dirty="0"/>
              <a:t> </a:t>
            </a:r>
            <a:r>
              <a:rPr lang="en-US" sz="1600" dirty="0"/>
              <a:t>John Girard, JoAnn Girard (2015) Defining knowledge management: Toward an applied compendium, Online Journal of Applied Knowledge Management, A Publication of the International Institute for Applied Knowledge Management, Volume 3, Issue 1</a:t>
            </a:r>
            <a:endParaRPr lang="el-GR" sz="1600" dirty="0"/>
          </a:p>
          <a:p>
            <a:pPr marL="0" indent="0">
              <a:buNone/>
            </a:pPr>
            <a:r>
              <a:rPr lang="en-US" sz="1600" dirty="0"/>
              <a:t>2.</a:t>
            </a:r>
            <a:r>
              <a:rPr lang="el-GR" sz="1600" dirty="0"/>
              <a:t> </a:t>
            </a:r>
            <a:r>
              <a:rPr lang="en-US" sz="1600" dirty="0"/>
              <a:t>Alan Foote, Leila A. </a:t>
            </a:r>
            <a:r>
              <a:rPr lang="en-US" sz="1600" dirty="0" err="1"/>
              <a:t>Halawi</a:t>
            </a:r>
            <a:r>
              <a:rPr lang="en-US" sz="1600" dirty="0"/>
              <a:t> (2018) Knowledge Management Models within Information Technology Projects, Journal of Computer Information Systems, Volume 58, Issue 1</a:t>
            </a:r>
            <a:endParaRPr lang="el-GR" sz="1600" dirty="0"/>
          </a:p>
          <a:p>
            <a:pPr marL="0" indent="0">
              <a:buNone/>
            </a:pPr>
            <a:r>
              <a:rPr lang="en-US" sz="1600" dirty="0"/>
              <a:t>3.</a:t>
            </a:r>
            <a:r>
              <a:rPr lang="el-GR" sz="1600" dirty="0"/>
              <a:t> </a:t>
            </a:r>
            <a:r>
              <a:rPr lang="en-US" sz="1600" dirty="0"/>
              <a:t>Henri </a:t>
            </a:r>
            <a:r>
              <a:rPr lang="en-US" sz="1600" dirty="0" err="1"/>
              <a:t>Inkinen</a:t>
            </a:r>
            <a:r>
              <a:rPr lang="en-US" sz="1600" dirty="0"/>
              <a:t>, (2016) Review of empirical research on knowledge management practices and firm performance, Journal of Knowledge Management, Vol. 20, Issue 2, pp.230-257</a:t>
            </a:r>
            <a:endParaRPr lang="el-GR" sz="1600" dirty="0"/>
          </a:p>
          <a:p>
            <a:pPr marL="0" indent="0">
              <a:buNone/>
            </a:pPr>
            <a:r>
              <a:rPr lang="en-US" sz="1600" dirty="0"/>
              <a:t>4.</a:t>
            </a:r>
            <a:r>
              <a:rPr lang="el-GR" sz="1600" dirty="0"/>
              <a:t> </a:t>
            </a:r>
            <a:r>
              <a:rPr lang="en-US" sz="1600" dirty="0"/>
              <a:t>GP Huber (2001) Transfer of Knowledge in Knowledge Management Systems: Unexplored Issues and Suggested Studies. In: Edwards J.S. (</a:t>
            </a:r>
            <a:r>
              <a:rPr lang="en-US" sz="1600" dirty="0" err="1"/>
              <a:t>eds</a:t>
            </a:r>
            <a:r>
              <a:rPr lang="en-US" sz="1600" dirty="0"/>
              <a:t>) The Essentials of Knowledge Management, pp. 199-212</a:t>
            </a:r>
            <a:endParaRPr lang="el-GR" sz="1600" dirty="0"/>
          </a:p>
          <a:p>
            <a:pPr marL="0" indent="0">
              <a:buNone/>
            </a:pPr>
            <a:r>
              <a:rPr lang="en-US" sz="1600" dirty="0"/>
              <a:t>5.</a:t>
            </a:r>
            <a:r>
              <a:rPr lang="el-GR" sz="1600" dirty="0"/>
              <a:t> </a:t>
            </a:r>
            <a:r>
              <a:rPr lang="en-US" sz="1600" dirty="0"/>
              <a:t>Rony Dayan, Peter </a:t>
            </a:r>
            <a:r>
              <a:rPr lang="en-US" sz="1600" dirty="0" err="1"/>
              <a:t>Heisig</a:t>
            </a:r>
            <a:r>
              <a:rPr lang="en-US" sz="1600" dirty="0"/>
              <a:t>, Florinda Matos (2017) Knowledge management as a factor for the formulation and implementation of organization strategy, Journal of Knowledge Management, Vol. 21 Issue 2, pp. 308-329</a:t>
            </a:r>
            <a:endParaRPr lang="el-GR" sz="1600" dirty="0"/>
          </a:p>
          <a:p>
            <a:pPr marL="0" indent="0">
              <a:buNone/>
            </a:pPr>
            <a:r>
              <a:rPr lang="en-US" sz="1600" dirty="0"/>
              <a:t>6.</a:t>
            </a:r>
            <a:r>
              <a:rPr lang="el-GR" sz="1600" dirty="0"/>
              <a:t> </a:t>
            </a:r>
            <a:r>
              <a:rPr lang="en-US" sz="1600" dirty="0"/>
              <a:t>Peter </a:t>
            </a:r>
            <a:r>
              <a:rPr lang="en-US" sz="1600" dirty="0" err="1"/>
              <a:t>Haase</a:t>
            </a:r>
            <a:r>
              <a:rPr lang="en-US" sz="1600" dirty="0"/>
              <a:t>, </a:t>
            </a:r>
            <a:r>
              <a:rPr lang="en-US" sz="1600" dirty="0" err="1"/>
              <a:t>Jeen</a:t>
            </a:r>
            <a:r>
              <a:rPr lang="en-US" sz="1600" dirty="0"/>
              <a:t> </a:t>
            </a:r>
            <a:r>
              <a:rPr lang="en-US" sz="1600" dirty="0" err="1"/>
              <a:t>Broekstra</a:t>
            </a:r>
            <a:r>
              <a:rPr lang="en-US" sz="1600" dirty="0"/>
              <a:t>, Andreas Eberhart, Raphael Volz (2004), A Comparison of RDF Query Languages, International Semantic Web Conference - ISWC 2004: The Semantic Web, pp 502-517, Part of the Lecture Notes in Computer Science book series (LNCS, volume 3298)</a:t>
            </a:r>
            <a:endParaRPr lang="el-GR" sz="1600" dirty="0"/>
          </a:p>
          <a:p>
            <a:pPr marL="0" indent="0">
              <a:buNone/>
            </a:pPr>
            <a:r>
              <a:rPr lang="en-US" sz="1600" dirty="0"/>
              <a:t>7.</a:t>
            </a:r>
            <a:r>
              <a:rPr lang="el-GR" sz="1600" dirty="0"/>
              <a:t> </a:t>
            </a:r>
            <a:r>
              <a:rPr lang="en-US" sz="1600" dirty="0"/>
              <a:t>Jorge Perez, Marcelo Arenas and Claudio Gutierrez (2009), Semantics and Complexity of SPARQL, ACM Transactions on Database Systems, Vol. 34, No. 3, Article 16</a:t>
            </a:r>
            <a:endParaRPr lang="el-GR" sz="1600" dirty="0"/>
          </a:p>
          <a:p>
            <a:pPr marL="0" indent="0">
              <a:buNone/>
            </a:pPr>
            <a:r>
              <a:rPr lang="en-US" sz="1600" dirty="0"/>
              <a:t>8.</a:t>
            </a:r>
            <a:r>
              <a:rPr lang="el-GR" sz="1600" dirty="0"/>
              <a:t> </a:t>
            </a:r>
            <a:r>
              <a:rPr lang="en-US" sz="1600" dirty="0" err="1"/>
              <a:t>Mizoguchi</a:t>
            </a:r>
            <a:r>
              <a:rPr lang="en-US" sz="1600" dirty="0"/>
              <a:t>, R. (2003). Tutorial on ontological engineering – Part 1: Introduction to ontological engineering. New Generation Computing, </a:t>
            </a:r>
            <a:r>
              <a:rPr lang="en-US" sz="1600" dirty="0" err="1"/>
              <a:t>OhmSha</a:t>
            </a:r>
            <a:r>
              <a:rPr lang="en-US" sz="1600" dirty="0"/>
              <a:t> &amp; Springer, 21(4), 365–384.</a:t>
            </a:r>
            <a:endParaRPr lang="el-GR" sz="1600" dirty="0"/>
          </a:p>
          <a:p>
            <a:pPr marL="0" indent="0">
              <a:buNone/>
            </a:pPr>
            <a:r>
              <a:rPr lang="en-US" sz="1600" dirty="0"/>
              <a:t>9.</a:t>
            </a:r>
            <a:r>
              <a:rPr lang="el-GR" sz="1600" dirty="0"/>
              <a:t> </a:t>
            </a:r>
            <a:r>
              <a:rPr lang="en-US" sz="1600" dirty="0" err="1"/>
              <a:t>Mizoguchi</a:t>
            </a:r>
            <a:r>
              <a:rPr lang="en-US" sz="1600" dirty="0"/>
              <a:t>, R.  (2004). Tutorial on ontological engineering. Part 2: Ontology development, tools and languages. New Generation Computing, 22(1), 61–96.</a:t>
            </a:r>
            <a:endParaRPr lang="el-GR" sz="1600" dirty="0"/>
          </a:p>
          <a:p>
            <a:pPr marL="0" indent="0">
              <a:buNone/>
            </a:pPr>
            <a:r>
              <a:rPr lang="en-US" sz="1600" dirty="0"/>
              <a:t>10.</a:t>
            </a:r>
            <a:r>
              <a:rPr lang="el-GR" sz="1600" dirty="0"/>
              <a:t> </a:t>
            </a:r>
            <a:r>
              <a:rPr lang="en-US" sz="1600" dirty="0" err="1"/>
              <a:t>Eugenijus</a:t>
            </a:r>
            <a:r>
              <a:rPr lang="en-US" sz="1600" dirty="0"/>
              <a:t> </a:t>
            </a:r>
            <a:r>
              <a:rPr lang="en-US" sz="1600" dirty="0" err="1"/>
              <a:t>Kurilovas</a:t>
            </a:r>
            <a:r>
              <a:rPr lang="en-US" sz="1600" dirty="0"/>
              <a:t>, Anita </a:t>
            </a:r>
            <a:r>
              <a:rPr lang="en-US" sz="1600" dirty="0" err="1"/>
              <a:t>Juskeviciene</a:t>
            </a:r>
            <a:r>
              <a:rPr lang="en-US" sz="1600" dirty="0"/>
              <a:t> (2015) Creation of Web 2.0 tools ontology to improve learning, Computers in Human Behavior, 51 pp. 1380–1386</a:t>
            </a:r>
            <a:endParaRPr lang="el-GR" sz="16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20</a:t>
            </a:r>
          </a:p>
        </p:txBody>
      </p:sp>
    </p:spTree>
    <p:extLst>
      <p:ext uri="{BB962C8B-B14F-4D97-AF65-F5344CB8AC3E}">
        <p14:creationId xmlns:p14="http://schemas.microsoft.com/office/powerpoint/2010/main" val="4089784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Βιβλιογραφία - άρθρα</a:t>
            </a:r>
          </a:p>
        </p:txBody>
      </p:sp>
      <p:sp>
        <p:nvSpPr>
          <p:cNvPr id="3" name="Content Placeholder 2"/>
          <p:cNvSpPr>
            <a:spLocks noGrp="1"/>
          </p:cNvSpPr>
          <p:nvPr>
            <p:ph idx="1"/>
          </p:nvPr>
        </p:nvSpPr>
        <p:spPr>
          <a:xfrm>
            <a:off x="457200" y="1196752"/>
            <a:ext cx="8229600" cy="5661248"/>
          </a:xfrm>
        </p:spPr>
        <p:txBody>
          <a:bodyPr>
            <a:normAutofit fontScale="47500" lnSpcReduction="20000"/>
          </a:bodyPr>
          <a:lstStyle/>
          <a:p>
            <a:pPr marL="0" indent="0">
              <a:buNone/>
            </a:pPr>
            <a:r>
              <a:rPr lang="en-US" dirty="0"/>
              <a:t>11.</a:t>
            </a:r>
            <a:r>
              <a:rPr lang="el-GR" dirty="0"/>
              <a:t> </a:t>
            </a:r>
            <a:r>
              <a:rPr lang="en-US" dirty="0"/>
              <a:t>Rubén Prieto-Díaz (2003) A Faceted Approach to Building Ontologies, Fifth IEEE Workshop on Mobile Computing Systems and Applications</a:t>
            </a:r>
            <a:endParaRPr lang="el-GR" dirty="0"/>
          </a:p>
          <a:p>
            <a:pPr marL="0" indent="0">
              <a:buNone/>
            </a:pPr>
            <a:r>
              <a:rPr lang="en-US" dirty="0"/>
              <a:t>12.</a:t>
            </a:r>
            <a:r>
              <a:rPr lang="el-GR" dirty="0"/>
              <a:t> </a:t>
            </a:r>
            <a:r>
              <a:rPr lang="en-US" dirty="0"/>
              <a:t>Gruber T. (2007) Collective Knowledge Systems:  Where the Social Web meets the Semantic Web, Web Semantics: Science, Services and Agents on the World Wide Web, doi:10.1016/j.websem.2007.11.011   </a:t>
            </a:r>
            <a:endParaRPr lang="el-GR" dirty="0"/>
          </a:p>
          <a:p>
            <a:pPr marL="0" indent="0">
              <a:buNone/>
            </a:pPr>
            <a:r>
              <a:rPr lang="en-US" dirty="0"/>
              <a:t>13.</a:t>
            </a:r>
            <a:r>
              <a:rPr lang="el-GR" dirty="0"/>
              <a:t> </a:t>
            </a:r>
            <a:r>
              <a:rPr lang="nn-NO" dirty="0"/>
              <a:t>May Sabae Han, and Ei Ei Mon (2014)</a:t>
            </a:r>
            <a:r>
              <a:rPr lang="en-US" dirty="0"/>
              <a:t> Computing Semantic Relatedness using</a:t>
            </a:r>
          </a:p>
          <a:p>
            <a:pPr marL="0" indent="0">
              <a:buNone/>
            </a:pPr>
            <a:r>
              <a:rPr lang="en-US" dirty="0"/>
              <a:t>Wikipedia Taxonomy by Spreading Activation, International Conference on Advances in Engineering and Technology (ICAET'2014)</a:t>
            </a:r>
            <a:endParaRPr lang="el-GR" dirty="0"/>
          </a:p>
          <a:p>
            <a:pPr marL="0" indent="0">
              <a:buNone/>
            </a:pPr>
            <a:r>
              <a:rPr lang="en-US" dirty="0"/>
              <a:t>14.</a:t>
            </a:r>
            <a:r>
              <a:rPr lang="el-GR" dirty="0"/>
              <a:t> </a:t>
            </a:r>
            <a:r>
              <a:rPr lang="en-US" dirty="0"/>
              <a:t>Cranford, Steve (2009). Spinning a Data Web. In: Price Waterhouse Coopers (Ed.). Technology Forecast, Spring 2009. http://www.pwc.com/us/en/technology-forecast/spring2009/index.jhtml, </a:t>
            </a:r>
            <a:r>
              <a:rPr lang="en-US" dirty="0" err="1"/>
              <a:t>aufgerufen</a:t>
            </a:r>
            <a:r>
              <a:rPr lang="en-US" dirty="0"/>
              <a:t> am September 20, 2013</a:t>
            </a:r>
          </a:p>
          <a:p>
            <a:pPr marL="0" indent="0">
              <a:buNone/>
            </a:pPr>
            <a:r>
              <a:rPr lang="en-US" dirty="0"/>
              <a:t>15.</a:t>
            </a:r>
            <a:r>
              <a:rPr lang="el-GR" dirty="0"/>
              <a:t> </a:t>
            </a:r>
            <a:r>
              <a:rPr lang="en-US" dirty="0"/>
              <a:t>Hele-Mai </a:t>
            </a:r>
            <a:r>
              <a:rPr lang="en-US" dirty="0" err="1"/>
              <a:t>Haav</a:t>
            </a:r>
            <a:r>
              <a:rPr lang="en-US" dirty="0"/>
              <a:t> (2014), Linked Data Connections with Emerging Information Technologies: A Survey, International Journal of Computer Science and Applications, Vol. 11, No. 3, pp. 21 – 44</a:t>
            </a:r>
            <a:endParaRPr lang="el-GR" dirty="0"/>
          </a:p>
          <a:p>
            <a:pPr marL="0" indent="0">
              <a:buNone/>
            </a:pPr>
            <a:r>
              <a:rPr lang="en-US" dirty="0"/>
              <a:t>16.</a:t>
            </a:r>
            <a:r>
              <a:rPr lang="el-GR" dirty="0"/>
              <a:t> </a:t>
            </a:r>
            <a:r>
              <a:rPr lang="en-US" dirty="0"/>
              <a:t>Wolfgang G. Stock (2010), Concepts and Semantic Relations in Information Science, Journal of the American Society for Information Science and Technology, 61(10):1951–1969</a:t>
            </a:r>
            <a:endParaRPr lang="el-GR" dirty="0"/>
          </a:p>
          <a:p>
            <a:pPr marL="0" indent="0">
              <a:buNone/>
            </a:pPr>
            <a:r>
              <a:rPr lang="en-US" dirty="0"/>
              <a:t>17.</a:t>
            </a:r>
            <a:r>
              <a:rPr lang="el-GR" dirty="0"/>
              <a:t> </a:t>
            </a:r>
            <a:r>
              <a:rPr lang="en-US" dirty="0" err="1"/>
              <a:t>Hjørland</a:t>
            </a:r>
            <a:r>
              <a:rPr lang="en-US" dirty="0"/>
              <a:t>, Birger (2007), Semantics and Knowledge Organization, Annual Review of Information Science and Technology, 41: 367-405</a:t>
            </a:r>
            <a:endParaRPr lang="el-GR" dirty="0"/>
          </a:p>
          <a:p>
            <a:pPr marL="0" indent="0">
              <a:buNone/>
            </a:pPr>
            <a:r>
              <a:rPr lang="en-US" dirty="0"/>
              <a:t>18.</a:t>
            </a:r>
            <a:r>
              <a:rPr lang="el-GR" dirty="0"/>
              <a:t> </a:t>
            </a:r>
            <a:r>
              <a:rPr lang="en-US" dirty="0" err="1"/>
              <a:t>Hjørland</a:t>
            </a:r>
            <a:r>
              <a:rPr lang="en-US" dirty="0"/>
              <a:t>, Birger (2008), What is knowledge organization (KO)? Knowledge Organization, 35, pp. 86-101. </a:t>
            </a:r>
            <a:endParaRPr lang="el-GR" dirty="0"/>
          </a:p>
          <a:p>
            <a:pPr marL="0" indent="0">
              <a:buNone/>
            </a:pPr>
            <a:r>
              <a:rPr lang="en-US" dirty="0"/>
              <a:t>19.</a:t>
            </a:r>
            <a:r>
              <a:rPr lang="el-GR" dirty="0"/>
              <a:t> </a:t>
            </a:r>
            <a:r>
              <a:rPr lang="en-US" dirty="0" err="1"/>
              <a:t>Hjørland</a:t>
            </a:r>
            <a:r>
              <a:rPr lang="en-US" dirty="0"/>
              <a:t>, Birger (2009), Concept theory. Journal of the American Society for Information Science and Technology, 60(8), pp.1519-1536.</a:t>
            </a:r>
            <a:endParaRPr lang="el-GR" dirty="0"/>
          </a:p>
          <a:p>
            <a:pPr marL="0" indent="0">
              <a:buNone/>
            </a:pPr>
            <a:r>
              <a:rPr lang="en-US" dirty="0"/>
              <a:t>20.</a:t>
            </a:r>
            <a:r>
              <a:rPr lang="el-GR" dirty="0"/>
              <a:t> </a:t>
            </a:r>
            <a:r>
              <a:rPr lang="en-US" dirty="0" err="1"/>
              <a:t>Hjørland</a:t>
            </a:r>
            <a:r>
              <a:rPr lang="en-US" dirty="0"/>
              <a:t>, Birger (2015), Theories are Knowledge Organizing Systems (KOS), Knowledge Organization, 42, No.2 </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21</a:t>
            </a:r>
          </a:p>
        </p:txBody>
      </p:sp>
    </p:spTree>
    <p:extLst>
      <p:ext uri="{BB962C8B-B14F-4D97-AF65-F5344CB8AC3E}">
        <p14:creationId xmlns:p14="http://schemas.microsoft.com/office/powerpoint/2010/main" val="440037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Βιβλιογραφία - άρθρα</a:t>
            </a:r>
          </a:p>
        </p:txBody>
      </p:sp>
      <p:sp>
        <p:nvSpPr>
          <p:cNvPr id="3" name="Content Placeholder 2"/>
          <p:cNvSpPr>
            <a:spLocks noGrp="1"/>
          </p:cNvSpPr>
          <p:nvPr>
            <p:ph idx="1"/>
          </p:nvPr>
        </p:nvSpPr>
        <p:spPr>
          <a:xfrm>
            <a:off x="457200" y="1196752"/>
            <a:ext cx="8229600" cy="5661248"/>
          </a:xfrm>
        </p:spPr>
        <p:txBody>
          <a:bodyPr>
            <a:normAutofit fontScale="62500" lnSpcReduction="20000"/>
          </a:bodyPr>
          <a:lstStyle/>
          <a:p>
            <a:pPr marL="0" indent="0">
              <a:buNone/>
            </a:pPr>
            <a:r>
              <a:rPr lang="fr-FR" dirty="0"/>
              <a:t>21.</a:t>
            </a:r>
            <a:r>
              <a:rPr lang="el-GR" dirty="0"/>
              <a:t> </a:t>
            </a:r>
            <a:r>
              <a:rPr lang="fr-FR" dirty="0" err="1"/>
              <a:t>Antoniou</a:t>
            </a:r>
            <a:r>
              <a:rPr lang="fr-FR" dirty="0"/>
              <a:t>, G., </a:t>
            </a:r>
            <a:r>
              <a:rPr lang="fr-FR" dirty="0" err="1"/>
              <a:t>Franconi</a:t>
            </a:r>
            <a:r>
              <a:rPr lang="fr-FR" dirty="0"/>
              <a:t>, E.  &amp; Van </a:t>
            </a:r>
            <a:r>
              <a:rPr lang="fr-FR" dirty="0" err="1"/>
              <a:t>Harmelen</a:t>
            </a:r>
            <a:r>
              <a:rPr lang="fr-FR" dirty="0"/>
              <a:t>, F.  </a:t>
            </a:r>
            <a:r>
              <a:rPr lang="en-US" dirty="0"/>
              <a:t>(2005) Introduction to Semantic Web Ontology Languages, In Reasoning Web, Springer, pp. 1-21.</a:t>
            </a:r>
            <a:endParaRPr lang="el-GR" dirty="0"/>
          </a:p>
          <a:p>
            <a:pPr marL="0" indent="0">
              <a:buNone/>
            </a:pPr>
            <a:r>
              <a:rPr lang="en-US" dirty="0"/>
              <a:t>22.</a:t>
            </a:r>
            <a:r>
              <a:rPr lang="el-GR" dirty="0"/>
              <a:t> </a:t>
            </a:r>
            <a:r>
              <a:rPr lang="en-US" dirty="0" err="1"/>
              <a:t>Sabri</a:t>
            </a:r>
            <a:r>
              <a:rPr lang="en-US" dirty="0"/>
              <a:t>, M., </a:t>
            </a:r>
            <a:r>
              <a:rPr lang="en-US" dirty="0" err="1"/>
              <a:t>Odeh</a:t>
            </a:r>
            <a:r>
              <a:rPr lang="en-US" dirty="0"/>
              <a:t>, M. </a:t>
            </a:r>
            <a:r>
              <a:rPr lang="en-US" dirty="0" err="1"/>
              <a:t>ed</a:t>
            </a:r>
            <a:r>
              <a:rPr lang="en-US" dirty="0"/>
              <a:t> and </a:t>
            </a:r>
            <a:r>
              <a:rPr lang="en-US" dirty="0" err="1"/>
              <a:t>Saad</a:t>
            </a:r>
            <a:r>
              <a:rPr lang="en-US" dirty="0"/>
              <a:t>, M. ed (2017), A semantic representation of the knowledge management enablers domain: The </a:t>
            </a:r>
            <a:r>
              <a:rPr lang="en-US" dirty="0" err="1"/>
              <a:t>aKMEOnt</a:t>
            </a:r>
            <a:r>
              <a:rPr lang="en-US" dirty="0"/>
              <a:t> ontology. In: </a:t>
            </a:r>
            <a:r>
              <a:rPr lang="en-US" dirty="0" err="1"/>
              <a:t>Marimon</a:t>
            </a:r>
            <a:r>
              <a:rPr lang="en-US" dirty="0"/>
              <a:t>, F., Mas-</a:t>
            </a:r>
            <a:r>
              <a:rPr lang="en-US" dirty="0" err="1"/>
              <a:t>Machuca</a:t>
            </a:r>
            <a:r>
              <a:rPr lang="en-US" dirty="0"/>
              <a:t>, M., </a:t>
            </a:r>
            <a:r>
              <a:rPr lang="en-US" dirty="0" err="1"/>
              <a:t>BerbegalMirabent</a:t>
            </a:r>
            <a:r>
              <a:rPr lang="en-US" dirty="0"/>
              <a:t>, J. and </a:t>
            </a:r>
            <a:r>
              <a:rPr lang="en-US" dirty="0" err="1"/>
              <a:t>Bastida</a:t>
            </a:r>
            <a:r>
              <a:rPr lang="en-US" dirty="0"/>
              <a:t>, R., eds. (2017) Proceedings of the 18th European Conference on Knowledge Management ECKM 2017. ISBN 9781911218487 Available from: http://eprints.uwe.ac.uk/32934</a:t>
            </a:r>
            <a:endParaRPr lang="el-GR" dirty="0"/>
          </a:p>
          <a:p>
            <a:pPr marL="0" indent="0">
              <a:buNone/>
            </a:pPr>
            <a:r>
              <a:rPr lang="en-US" dirty="0"/>
              <a:t>23.</a:t>
            </a:r>
            <a:r>
              <a:rPr lang="el-GR" dirty="0"/>
              <a:t> </a:t>
            </a:r>
            <a:r>
              <a:rPr lang="en-US" dirty="0"/>
              <a:t>Lorna M. Campbell and Sheila MacNeil, (2010) The Semantic Web, Linked and Open Data, A Briefing Paper, JISC CETIS, the Centre for Educational Technology and Interoperability Standards</a:t>
            </a:r>
            <a:endParaRPr lang="el-GR" dirty="0"/>
          </a:p>
          <a:p>
            <a:pPr marL="0" indent="0">
              <a:buNone/>
            </a:pPr>
            <a:r>
              <a:rPr lang="en-US" dirty="0"/>
              <a:t>24.</a:t>
            </a:r>
            <a:r>
              <a:rPr lang="el-GR" dirty="0"/>
              <a:t> </a:t>
            </a:r>
            <a:r>
              <a:rPr lang="en-US" dirty="0" err="1"/>
              <a:t>Trant</a:t>
            </a:r>
            <a:r>
              <a:rPr lang="en-US" dirty="0"/>
              <a:t>, J. (2010), Studying Social Tagging and Folksonomy: A Review and Framework, Journal of Digital Information 10(1).</a:t>
            </a:r>
            <a:endParaRPr lang="el-GR" dirty="0"/>
          </a:p>
          <a:p>
            <a:pPr marL="0" indent="0">
              <a:buNone/>
            </a:pPr>
            <a:r>
              <a:rPr lang="en-US" dirty="0"/>
              <a:t>25.</a:t>
            </a:r>
            <a:r>
              <a:rPr lang="el-GR" dirty="0"/>
              <a:t> </a:t>
            </a:r>
            <a:r>
              <a:rPr lang="en-US" dirty="0" err="1"/>
              <a:t>Priss</a:t>
            </a:r>
            <a:r>
              <a:rPr lang="en-US" dirty="0"/>
              <a:t>, U and Jacob, E. (1999), Utilizing faceted structures for information systems design. In: American Society for Information Science. ASIS Annual. </a:t>
            </a:r>
            <a:endParaRPr lang="el-GR" dirty="0"/>
          </a:p>
          <a:p>
            <a:pPr marL="0" indent="0">
              <a:buNone/>
            </a:pPr>
            <a:r>
              <a:rPr lang="en-US" dirty="0"/>
              <a:t>26.</a:t>
            </a:r>
            <a:r>
              <a:rPr lang="el-GR" dirty="0"/>
              <a:t> </a:t>
            </a:r>
            <a:r>
              <a:rPr lang="en-US" dirty="0"/>
              <a:t>Paula Carina de Araújo, </a:t>
            </a:r>
            <a:r>
              <a:rPr lang="en-US" dirty="0" err="1"/>
              <a:t>Edberto</a:t>
            </a:r>
            <a:r>
              <a:rPr lang="en-US" dirty="0"/>
              <a:t> </a:t>
            </a:r>
            <a:r>
              <a:rPr lang="en-US" dirty="0" err="1"/>
              <a:t>Ferneda</a:t>
            </a:r>
            <a:r>
              <a:rPr lang="en-US" dirty="0"/>
              <a:t>, José Augusto Chaves </a:t>
            </a:r>
            <a:r>
              <a:rPr lang="en-US" dirty="0" err="1"/>
              <a:t>Guimarães</a:t>
            </a:r>
            <a:r>
              <a:rPr lang="en-US" dirty="0"/>
              <a:t> (2016), The Relation between the Domains of Information Retrieval and Knowledge Organization in International Journals, Brazilian Journal of Information Studies: Research Trends. 10:2, pp. 82-88</a:t>
            </a:r>
            <a:endParaRPr lang="el-GR" dirty="0"/>
          </a:p>
          <a:p>
            <a:pPr marL="0" indent="0">
              <a:buNone/>
            </a:pPr>
            <a:r>
              <a:rPr lang="en-US" dirty="0"/>
              <a:t>27. </a:t>
            </a:r>
            <a:r>
              <a:rPr lang="en-US" dirty="0" err="1"/>
              <a:t>Kyu</a:t>
            </a:r>
            <a:r>
              <a:rPr lang="en-US" dirty="0"/>
              <a:t>, J., </a:t>
            </a:r>
            <a:r>
              <a:rPr lang="en-US" dirty="0" err="1"/>
              <a:t>Sohn</a:t>
            </a:r>
            <a:r>
              <a:rPr lang="en-US" dirty="0"/>
              <a:t>, L. M. M. (2003), The </a:t>
            </a:r>
            <a:r>
              <a:rPr lang="en-US" dirty="0" err="1"/>
              <a:t>eXtensible</a:t>
            </a:r>
            <a:r>
              <a:rPr lang="en-US" dirty="0"/>
              <a:t> Rule Markup Language, Communications of the ACM, Volume 46, Issue 5, pp. 59‐64</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a:t>2</a:t>
            </a:r>
            <a:r>
              <a:rPr lang="el-GR" dirty="0"/>
              <a:t>2</a:t>
            </a:r>
          </a:p>
        </p:txBody>
      </p:sp>
    </p:spTree>
    <p:extLst>
      <p:ext uri="{BB962C8B-B14F-4D97-AF65-F5344CB8AC3E}">
        <p14:creationId xmlns:p14="http://schemas.microsoft.com/office/powerpoint/2010/main" val="1201109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00" y="80628"/>
            <a:ext cx="10045116" cy="900100"/>
          </a:xfrm>
        </p:spPr>
        <p:txBody>
          <a:bodyPr>
            <a:normAutofit/>
          </a:bodyPr>
          <a:lstStyle/>
          <a:p>
            <a:pPr algn="l"/>
            <a:r>
              <a:rPr lang="el-GR" sz="3200" dirty="0">
                <a:solidFill>
                  <a:schemeClr val="accent4"/>
                </a:solidFill>
              </a:rPr>
              <a:t>             Διαχείριση γνώσης (πρώτη προσέγγιση )</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25</a:t>
            </a:fld>
            <a:endParaRPr lang="el-GR"/>
          </a:p>
        </p:txBody>
      </p:sp>
      <p:sp>
        <p:nvSpPr>
          <p:cNvPr id="3" name="Rectangle 2"/>
          <p:cNvSpPr/>
          <p:nvPr/>
        </p:nvSpPr>
        <p:spPr>
          <a:xfrm>
            <a:off x="0" y="1343665"/>
            <a:ext cx="7812360" cy="4154984"/>
          </a:xfrm>
          <a:prstGeom prst="rect">
            <a:avLst/>
          </a:prstGeom>
        </p:spPr>
        <p:txBody>
          <a:bodyPr wrap="square">
            <a:spAutoFit/>
          </a:bodyPr>
          <a:lstStyle/>
          <a:p>
            <a:pPr marL="357188" indent="0">
              <a:buNone/>
            </a:pPr>
            <a:r>
              <a:rPr lang="el-GR" altLang="el-GR" sz="2400" b="1" dirty="0">
                <a:solidFill>
                  <a:schemeClr val="accent4"/>
                </a:solidFill>
                <a:latin typeface="Calibri" panose="020F0502020204030204" pitchFamily="34" charset="0"/>
                <a:cs typeface="Calibri" panose="020F0502020204030204" pitchFamily="34" charset="0"/>
              </a:rPr>
              <a:t>Πρώτη παρουσίαση εννοιών και τεχνικών με παραδείγματα</a:t>
            </a:r>
          </a:p>
          <a:p>
            <a:pPr marL="357188" indent="0">
              <a:buNone/>
            </a:pPr>
            <a:endParaRPr lang="en-US" altLang="el-GR" sz="2400" dirty="0">
              <a:solidFill>
                <a:srgbClr val="000000"/>
              </a:solidFill>
              <a:latin typeface="Calibri" panose="020F0502020204030204" pitchFamily="34" charset="0"/>
              <a:cs typeface="Calibri" panose="020F0502020204030204" pitchFamily="34" charset="0"/>
            </a:endParaRPr>
          </a:p>
          <a:p>
            <a:pPr marL="357188" indent="0">
              <a:buNone/>
            </a:pPr>
            <a:r>
              <a:rPr lang="en-US" altLang="el-GR" sz="2400" dirty="0">
                <a:solidFill>
                  <a:srgbClr val="000000"/>
                </a:solidFill>
                <a:latin typeface="Calibri" panose="020F0502020204030204" pitchFamily="34" charset="0"/>
                <a:cs typeface="Calibri" panose="020F0502020204030204" pitchFamily="34" charset="0"/>
              </a:rPr>
              <a:t>- </a:t>
            </a:r>
            <a:r>
              <a:rPr lang="el-GR" altLang="el-GR" sz="2400" dirty="0">
                <a:solidFill>
                  <a:srgbClr val="000000"/>
                </a:solidFill>
                <a:latin typeface="Calibri" panose="020F0502020204030204" pitchFamily="34" charset="0"/>
                <a:cs typeface="Calibri" panose="020F0502020204030204" pitchFamily="34" charset="0"/>
              </a:rPr>
              <a:t>Θα παρουσιάσουμε κάποιες έννοιες.</a:t>
            </a:r>
          </a:p>
          <a:p>
            <a:pPr marL="357188" indent="0">
              <a:buNone/>
            </a:pPr>
            <a:r>
              <a:rPr lang="en-US" altLang="el-GR" sz="2400" dirty="0">
                <a:solidFill>
                  <a:srgbClr val="000000"/>
                </a:solidFill>
                <a:latin typeface="Calibri" panose="020F0502020204030204" pitchFamily="34" charset="0"/>
                <a:cs typeface="Calibri" panose="020F0502020204030204" pitchFamily="34" charset="0"/>
              </a:rPr>
              <a:t>- </a:t>
            </a:r>
            <a:r>
              <a:rPr lang="el-GR" altLang="el-GR" sz="2400" dirty="0">
                <a:solidFill>
                  <a:srgbClr val="000000"/>
                </a:solidFill>
                <a:latin typeface="Calibri" panose="020F0502020204030204" pitchFamily="34" charset="0"/>
                <a:cs typeface="Calibri" panose="020F0502020204030204" pitchFamily="34" charset="0"/>
              </a:rPr>
              <a:t>Θα πάρουμε μια γεύση από τεχνικές διαχείρισης γνώσης</a:t>
            </a:r>
            <a:r>
              <a:rPr lang="en-US" altLang="el-GR" sz="2400" b="1" dirty="0">
                <a:solidFill>
                  <a:schemeClr val="accent4"/>
                </a:solidFill>
                <a:latin typeface="Calibri" panose="020F0502020204030204" pitchFamily="34" charset="0"/>
                <a:cs typeface="Calibri" panose="020F0502020204030204" pitchFamily="34" charset="0"/>
              </a:rPr>
              <a:t>.</a:t>
            </a:r>
            <a:endParaRPr lang="el-GR" altLang="el-GR" sz="2400" b="1" dirty="0">
              <a:solidFill>
                <a:schemeClr val="accent4"/>
              </a:solidFill>
              <a:latin typeface="Calibri" panose="020F0502020204030204" pitchFamily="34" charset="0"/>
              <a:cs typeface="Calibri" panose="020F0502020204030204" pitchFamily="34" charset="0"/>
            </a:endParaRPr>
          </a:p>
          <a:p>
            <a:pPr marL="357188" indent="0">
              <a:buNone/>
            </a:pPr>
            <a:r>
              <a:rPr lang="en-US" altLang="el-GR" sz="2400" dirty="0">
                <a:solidFill>
                  <a:srgbClr val="000000"/>
                </a:solidFill>
                <a:latin typeface="Calibri" panose="020F0502020204030204" pitchFamily="34" charset="0"/>
                <a:cs typeface="Calibri" panose="020F0502020204030204" pitchFamily="34" charset="0"/>
              </a:rPr>
              <a:t>- </a:t>
            </a:r>
            <a:r>
              <a:rPr lang="el-GR" altLang="el-GR" sz="2400" dirty="0">
                <a:solidFill>
                  <a:srgbClr val="000000"/>
                </a:solidFill>
                <a:latin typeface="Calibri" panose="020F0502020204030204" pitchFamily="34" charset="0"/>
                <a:cs typeface="Calibri" panose="020F0502020204030204" pitchFamily="34" charset="0"/>
              </a:rPr>
              <a:t>Θα επισημάνουμε τη σημασία θεμάτων όπως έργα αλλαγής (</a:t>
            </a:r>
            <a:r>
              <a:rPr lang="en-US" altLang="el-GR" sz="2400" dirty="0">
                <a:solidFill>
                  <a:srgbClr val="000000"/>
                </a:solidFill>
                <a:latin typeface="Calibri" panose="020F0502020204030204" pitchFamily="34" charset="0"/>
                <a:cs typeface="Calibri" panose="020F0502020204030204" pitchFamily="34" charset="0"/>
              </a:rPr>
              <a:t>organizational change</a:t>
            </a:r>
            <a:r>
              <a:rPr lang="el-GR" altLang="el-GR" sz="2400" dirty="0">
                <a:solidFill>
                  <a:srgbClr val="000000"/>
                </a:solidFill>
                <a:latin typeface="Calibri" panose="020F0502020204030204" pitchFamily="34" charset="0"/>
                <a:cs typeface="Calibri" panose="020F0502020204030204" pitchFamily="34" charset="0"/>
              </a:rPr>
              <a:t> </a:t>
            </a:r>
            <a:r>
              <a:rPr lang="en-US" altLang="el-GR" sz="2400" dirty="0">
                <a:solidFill>
                  <a:srgbClr val="000000"/>
                </a:solidFill>
                <a:latin typeface="Calibri" panose="020F0502020204030204" pitchFamily="34" charset="0"/>
                <a:cs typeface="Calibri" panose="020F0502020204030204" pitchFamily="34" charset="0"/>
              </a:rPr>
              <a:t>projects), </a:t>
            </a:r>
            <a:r>
              <a:rPr lang="el-GR" altLang="el-GR" sz="2400" dirty="0">
                <a:solidFill>
                  <a:srgbClr val="000000"/>
                </a:solidFill>
                <a:latin typeface="Calibri" panose="020F0502020204030204" pitchFamily="34" charset="0"/>
                <a:cs typeface="Calibri" panose="020F0502020204030204" pitchFamily="34" charset="0"/>
              </a:rPr>
              <a:t>καταγραφή της γνώσης (</a:t>
            </a:r>
            <a:r>
              <a:rPr lang="en-US" altLang="el-GR" sz="2400" dirty="0">
                <a:solidFill>
                  <a:srgbClr val="000000"/>
                </a:solidFill>
                <a:latin typeface="Calibri" panose="020F0502020204030204" pitchFamily="34" charset="0"/>
                <a:cs typeface="Calibri" panose="020F0502020204030204" pitchFamily="34" charset="0"/>
              </a:rPr>
              <a:t>Codification of knowledge</a:t>
            </a:r>
            <a:r>
              <a:rPr lang="el-GR" altLang="el-GR" sz="2400" dirty="0">
                <a:solidFill>
                  <a:srgbClr val="000000"/>
                </a:solidFill>
                <a:latin typeface="Calibri" panose="020F0502020204030204" pitchFamily="34" charset="0"/>
                <a:cs typeface="Calibri" panose="020F0502020204030204" pitchFamily="34" charset="0"/>
              </a:rPr>
              <a:t>).</a:t>
            </a:r>
          </a:p>
          <a:p>
            <a:pPr marL="357188" indent="0">
              <a:buNone/>
            </a:pPr>
            <a:endParaRPr lang="el-GR" altLang="el-GR" sz="2400" dirty="0">
              <a:latin typeface="Calibri" panose="020F0502020204030204" pitchFamily="34" charset="0"/>
              <a:cs typeface="Calibri" panose="020F0502020204030204" pitchFamily="34" charset="0"/>
            </a:endParaRPr>
          </a:p>
          <a:p>
            <a:pPr marL="357188" indent="0">
              <a:buNone/>
            </a:pPr>
            <a:endParaRPr lang="el-GR" altLang="el-GR" sz="2400" dirty="0">
              <a:latin typeface="Calibri" panose="020F0502020204030204" pitchFamily="34" charset="0"/>
              <a:cs typeface="Calibri" panose="020F0502020204030204" pitchFamily="34" charset="0"/>
            </a:endParaRPr>
          </a:p>
        </p:txBody>
      </p:sp>
      <p:pic>
        <p:nvPicPr>
          <p:cNvPr id="7" name="Picture 7"/>
          <p:cNvPicPr>
            <a:picLocks noChangeAspect="1" noChangeArrowheads="1"/>
          </p:cNvPicPr>
          <p:nvPr/>
        </p:nvPicPr>
        <p:blipFill>
          <a:blip r:embed="rId2" cstate="print"/>
          <a:srcRect/>
          <a:stretch>
            <a:fillRect/>
          </a:stretch>
        </p:blipFill>
        <p:spPr bwMode="auto">
          <a:xfrm>
            <a:off x="35496" y="116632"/>
            <a:ext cx="1066800" cy="904875"/>
          </a:xfrm>
          <a:prstGeom prst="rect">
            <a:avLst/>
          </a:prstGeom>
          <a:noFill/>
          <a:ln w="9525">
            <a:noFill/>
            <a:round/>
            <a:headEnd/>
            <a:tailEnd/>
          </a:ln>
        </p:spPr>
      </p:pic>
    </p:spTree>
    <p:extLst>
      <p:ext uri="{BB962C8B-B14F-4D97-AF65-F5344CB8AC3E}">
        <p14:creationId xmlns:p14="http://schemas.microsoft.com/office/powerpoint/2010/main" val="2964257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26</a:t>
            </a:fld>
            <a:endParaRPr lang="el-GR"/>
          </a:p>
        </p:txBody>
      </p:sp>
      <p:sp>
        <p:nvSpPr>
          <p:cNvPr id="4" name="Rectangle 3"/>
          <p:cNvSpPr/>
          <p:nvPr/>
        </p:nvSpPr>
        <p:spPr>
          <a:xfrm>
            <a:off x="611560" y="1582341"/>
            <a:ext cx="7848872" cy="4431983"/>
          </a:xfrm>
          <a:prstGeom prst="rect">
            <a:avLst/>
          </a:prstGeom>
        </p:spPr>
        <p:txBody>
          <a:bodyPr wrap="square">
            <a:spAutoFit/>
          </a:bodyPr>
          <a:lstStyle/>
          <a:p>
            <a:endParaRPr lang="el-GR" dirty="0"/>
          </a:p>
          <a:p>
            <a:r>
              <a:rPr lang="el-GR" dirty="0"/>
              <a:t> </a:t>
            </a:r>
            <a:r>
              <a:rPr lang="en-US" sz="2400" dirty="0"/>
              <a:t>"</a:t>
            </a:r>
            <a:r>
              <a:rPr lang="el-GR" sz="2400" dirty="0">
                <a:latin typeface="Calibri" panose="020F0502020204030204" pitchFamily="34" charset="0"/>
                <a:cs typeface="Calibri" panose="020F0502020204030204" pitchFamily="34" charset="0"/>
              </a:rPr>
              <a:t>Knowledge management is the deliberate and systematic coordination of an organization ’ s people, technology, processes, and organizational structure in order to add value through reuse and innovation. This is achieved through the promotion of creating, sharing, and applying knowledge as well as through the feeding of valuable lessons learned and best practices into corporate memory in order to foster continued organizational learning</a:t>
            </a:r>
            <a:r>
              <a:rPr lang="en-US" sz="2400" dirty="0"/>
              <a:t>"</a:t>
            </a:r>
            <a:r>
              <a:rPr lang="el-GR" sz="2400" dirty="0">
                <a:latin typeface="Calibri" panose="020F0502020204030204" pitchFamily="34" charset="0"/>
                <a:cs typeface="Calibri" panose="020F0502020204030204" pitchFamily="34" charset="0"/>
              </a:rPr>
              <a:t>. </a:t>
            </a:r>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r>
              <a:rPr lang="en-US" sz="2400" dirty="0" err="1">
                <a:latin typeface="+mj-lt"/>
              </a:rPr>
              <a:t>Dalkir</a:t>
            </a:r>
            <a:r>
              <a:rPr lang="en-US" sz="2400" dirty="0">
                <a:latin typeface="+mj-lt"/>
              </a:rPr>
              <a:t>, Knowledge Management in theory and practice. The MIT Press, 2011</a:t>
            </a:r>
            <a:endParaRPr lang="el-GR" sz="2400" dirty="0">
              <a:latin typeface="+mj-lt"/>
              <a:cs typeface="Calibri" panose="020F0502020204030204" pitchFamily="34" charset="0"/>
            </a:endParaRPr>
          </a:p>
        </p:txBody>
      </p:sp>
    </p:spTree>
    <p:extLst>
      <p:ext uri="{BB962C8B-B14F-4D97-AF65-F5344CB8AC3E}">
        <p14:creationId xmlns:p14="http://schemas.microsoft.com/office/powerpoint/2010/main" val="16822224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778098"/>
          </a:xfrm>
        </p:spPr>
        <p:txBody>
          <a:bodyPr>
            <a:normAutofit fontScale="90000"/>
          </a:bodyPr>
          <a:lstStyle/>
          <a:p>
            <a:br>
              <a:rPr lang="en-US" dirty="0"/>
            </a:br>
            <a:br>
              <a:rPr lang="en-US" dirty="0"/>
            </a:br>
            <a:r>
              <a:rPr lang="en-US" dirty="0"/>
              <a:t>Knowledge Management </a:t>
            </a:r>
            <a:br>
              <a:rPr lang="en-US" dirty="0"/>
            </a:br>
            <a:r>
              <a:rPr lang="el-GR" sz="2700" dirty="0"/>
              <a:t>Μια πρακτική προσέγγιση </a:t>
            </a:r>
            <a:r>
              <a:rPr lang="en-US" sz="2700" dirty="0"/>
              <a:t>(practitioner’s approach)</a:t>
            </a:r>
            <a:br>
              <a:rPr lang="el-GR" dirty="0"/>
            </a:br>
            <a:br>
              <a:rPr lang="en-US" dirty="0"/>
            </a:br>
            <a:r>
              <a:rPr lang="en-US" dirty="0"/>
              <a:t> </a:t>
            </a:r>
            <a:endParaRPr lang="en-US" sz="2700" dirty="0"/>
          </a:p>
        </p:txBody>
      </p:sp>
      <p:sp>
        <p:nvSpPr>
          <p:cNvPr id="3" name="Content Placeholder 2"/>
          <p:cNvSpPr>
            <a:spLocks noGrp="1"/>
          </p:cNvSpPr>
          <p:nvPr>
            <p:ph idx="1"/>
          </p:nvPr>
        </p:nvSpPr>
        <p:spPr>
          <a:xfrm>
            <a:off x="251520" y="1447800"/>
            <a:ext cx="9505056" cy="4800600"/>
          </a:xfrm>
        </p:spPr>
        <p:txBody>
          <a:bodyPr>
            <a:normAutofit/>
          </a:bodyPr>
          <a:lstStyle/>
          <a:p>
            <a:endParaRPr lang="en-US" sz="2400" dirty="0">
              <a:solidFill>
                <a:srgbClr val="FF0000"/>
              </a:solidFill>
              <a:effectLst>
                <a:outerShdw blurRad="38100" dist="38100" dir="2700000" algn="tl">
                  <a:srgbClr val="000000">
                    <a:alpha val="43137"/>
                  </a:srgbClr>
                </a:outerShdw>
              </a:effectLst>
            </a:endParaRPr>
          </a:p>
          <a:p>
            <a:r>
              <a:rPr lang="en-US" sz="2400" dirty="0">
                <a:solidFill>
                  <a:srgbClr val="FF0000"/>
                </a:solidFill>
                <a:effectLst>
                  <a:outerShdw blurRad="38100" dist="38100" dir="2700000" algn="tl">
                    <a:srgbClr val="000000">
                      <a:alpha val="43137"/>
                    </a:srgbClr>
                  </a:outerShdw>
                </a:effectLst>
              </a:rPr>
              <a:t>Learn</a:t>
            </a:r>
            <a:r>
              <a:rPr lang="el-GR" sz="2400" dirty="0">
                <a:solidFill>
                  <a:srgbClr val="FF0000"/>
                </a:solidFill>
                <a:effectLst>
                  <a:outerShdw blurRad="38100" dist="38100" dir="2700000" algn="tl">
                    <a:srgbClr val="000000">
                      <a:alpha val="43137"/>
                    </a:srgbClr>
                  </a:outerShdw>
                </a:effectLst>
              </a:rPr>
              <a:t>, </a:t>
            </a:r>
            <a:r>
              <a:rPr lang="en-US" sz="2400" dirty="0">
                <a:solidFill>
                  <a:srgbClr val="FF0000"/>
                </a:solidFill>
                <a:effectLst>
                  <a:outerShdw blurRad="38100" dist="38100" dir="2700000" algn="tl">
                    <a:srgbClr val="000000">
                      <a:alpha val="43137"/>
                    </a:srgbClr>
                  </a:outerShdw>
                </a:effectLst>
              </a:rPr>
              <a:t>remember, and act</a:t>
            </a:r>
            <a:endParaRPr lang="el-GR" sz="2400" dirty="0">
              <a:solidFill>
                <a:srgbClr val="FF0000"/>
              </a:solidFill>
              <a:effectLst>
                <a:outerShdw blurRad="38100" dist="38100" dir="2700000" algn="tl">
                  <a:srgbClr val="000000">
                    <a:alpha val="43137"/>
                  </a:srgbClr>
                </a:outerShdw>
              </a:effectLst>
            </a:endParaRPr>
          </a:p>
          <a:p>
            <a:r>
              <a:rPr lang="en-US" sz="2400" dirty="0">
                <a:solidFill>
                  <a:srgbClr val="FF0000"/>
                </a:solidFill>
                <a:effectLst>
                  <a:outerShdw blurRad="38100" dist="38100" dir="2700000" algn="tl">
                    <a:srgbClr val="000000">
                      <a:alpha val="43137"/>
                    </a:srgbClr>
                  </a:outerShdw>
                </a:effectLst>
              </a:rPr>
              <a:t>Information</a:t>
            </a:r>
            <a:r>
              <a:rPr lang="el-GR" sz="2400" dirty="0">
                <a:solidFill>
                  <a:srgbClr val="FF0000"/>
                </a:solidFill>
                <a:effectLst>
                  <a:outerShdw blurRad="38100" dist="38100" dir="2700000" algn="tl">
                    <a:srgbClr val="000000">
                      <a:alpha val="43137"/>
                    </a:srgbClr>
                  </a:outerShdw>
                </a:effectLst>
              </a:rPr>
              <a:t>,</a:t>
            </a:r>
            <a:r>
              <a:rPr lang="en-US" sz="2400" dirty="0"/>
              <a:t> </a:t>
            </a:r>
            <a:r>
              <a:rPr lang="en-US" sz="2400" dirty="0">
                <a:solidFill>
                  <a:srgbClr val="FF0000"/>
                </a:solidFill>
                <a:effectLst>
                  <a:outerShdw blurRad="38100" dist="38100" dir="2700000" algn="tl">
                    <a:srgbClr val="000000">
                      <a:alpha val="43137"/>
                    </a:srgbClr>
                  </a:outerShdw>
                </a:effectLst>
              </a:rPr>
              <a:t>knowledge</a:t>
            </a:r>
            <a:r>
              <a:rPr lang="el-GR" sz="2400" dirty="0">
                <a:solidFill>
                  <a:srgbClr val="FF0000"/>
                </a:solidFill>
                <a:effectLst>
                  <a:outerShdw blurRad="38100" dist="38100" dir="2700000" algn="tl">
                    <a:srgbClr val="000000">
                      <a:alpha val="43137"/>
                    </a:srgbClr>
                  </a:outerShdw>
                </a:effectLst>
              </a:rPr>
              <a:t>,</a:t>
            </a:r>
            <a:r>
              <a:rPr lang="en-US" sz="2400" dirty="0"/>
              <a:t> </a:t>
            </a:r>
            <a:r>
              <a:rPr lang="en-US" sz="2400" dirty="0">
                <a:solidFill>
                  <a:srgbClr val="FF0000"/>
                </a:solidFill>
                <a:effectLst>
                  <a:outerShdw blurRad="38100" dist="38100" dir="2700000" algn="tl">
                    <a:srgbClr val="000000">
                      <a:alpha val="43137"/>
                    </a:srgbClr>
                  </a:outerShdw>
                </a:effectLst>
              </a:rPr>
              <a:t>know-how</a:t>
            </a:r>
            <a:endParaRPr lang="el-GR" sz="2400" dirty="0">
              <a:solidFill>
                <a:srgbClr val="FF0000"/>
              </a:solidFill>
              <a:effectLst>
                <a:outerShdw blurRad="38100" dist="38100" dir="2700000" algn="tl">
                  <a:srgbClr val="000000">
                    <a:alpha val="43137"/>
                  </a:srgbClr>
                </a:outerShdw>
              </a:effectLst>
            </a:endParaRPr>
          </a:p>
          <a:p>
            <a:r>
              <a:rPr lang="el-GR" sz="2400" dirty="0">
                <a:solidFill>
                  <a:srgbClr val="FF0000"/>
                </a:solidFill>
                <a:effectLst>
                  <a:outerShdw blurRad="38100" dist="38100" dir="2700000" algn="tl">
                    <a:srgbClr val="000000">
                      <a:alpha val="43137"/>
                    </a:srgbClr>
                  </a:outerShdw>
                </a:effectLst>
              </a:rPr>
              <a:t>Μαθαίνουμε από τα λάθη του παρελθόντος</a:t>
            </a:r>
          </a:p>
          <a:p>
            <a:r>
              <a:rPr lang="el-GR" sz="2400" dirty="0">
                <a:solidFill>
                  <a:srgbClr val="FF0000"/>
                </a:solidFill>
                <a:effectLst>
                  <a:outerShdw blurRad="38100" dist="38100" dir="2700000" algn="tl">
                    <a:srgbClr val="000000">
                      <a:alpha val="43137"/>
                    </a:srgbClr>
                  </a:outerShdw>
                </a:effectLst>
              </a:rPr>
              <a:t>Δεν ανακαλύπτουμε εκ νέου τον τροχό</a:t>
            </a:r>
          </a:p>
          <a:p>
            <a:endParaRPr lang="en-US" sz="2400" dirty="0"/>
          </a:p>
          <a:p>
            <a:pPr>
              <a:buNone/>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25</a:t>
            </a:r>
          </a:p>
        </p:txBody>
      </p:sp>
    </p:spTree>
    <p:extLst>
      <p:ext uri="{BB962C8B-B14F-4D97-AF65-F5344CB8AC3E}">
        <p14:creationId xmlns:p14="http://schemas.microsoft.com/office/powerpoint/2010/main" val="27643919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Τύποι γνώσης - </a:t>
            </a:r>
            <a:r>
              <a:rPr lang="en-US" dirty="0"/>
              <a:t>Types of Knowledge</a:t>
            </a:r>
          </a:p>
        </p:txBody>
      </p:sp>
      <p:sp>
        <p:nvSpPr>
          <p:cNvPr id="3" name="Content Placeholder 2"/>
          <p:cNvSpPr>
            <a:spLocks noGrp="1"/>
          </p:cNvSpPr>
          <p:nvPr>
            <p:ph idx="1"/>
          </p:nvPr>
        </p:nvSpPr>
        <p:spPr>
          <a:xfrm>
            <a:off x="179512" y="1196752"/>
            <a:ext cx="8507288" cy="5040560"/>
          </a:xfrm>
        </p:spPr>
        <p:txBody>
          <a:bodyPr>
            <a:normAutofit fontScale="92500" lnSpcReduction="10000"/>
          </a:bodyPr>
          <a:lstStyle/>
          <a:p>
            <a:pPr>
              <a:buNone/>
            </a:pPr>
            <a:r>
              <a:rPr lang="en-US" b="1" dirty="0"/>
              <a:t>Tacit knowledge</a:t>
            </a:r>
            <a:r>
              <a:rPr lang="el-GR" b="1" dirty="0"/>
              <a:t> - άρρητη γνώση</a:t>
            </a:r>
            <a:r>
              <a:rPr lang="en-US" b="1" dirty="0"/>
              <a:t>:</a:t>
            </a:r>
            <a:r>
              <a:rPr lang="en-US" dirty="0"/>
              <a:t> awareness, expertise, Judgment, corporate memory</a:t>
            </a:r>
          </a:p>
          <a:p>
            <a:pPr lvl="0"/>
            <a:r>
              <a:rPr lang="el-GR" dirty="0"/>
              <a:t>ευαισθητοποίηση, εμπειρία, κρίση,                     εταιρική μνήμη</a:t>
            </a:r>
            <a:endParaRPr lang="en-US" dirty="0"/>
          </a:p>
          <a:p>
            <a:pPr lvl="0">
              <a:buNone/>
            </a:pPr>
            <a:r>
              <a:rPr lang="en-US" dirty="0"/>
              <a:t> </a:t>
            </a:r>
            <a:r>
              <a:rPr lang="el-GR" dirty="0"/>
              <a:t> </a:t>
            </a:r>
            <a:r>
              <a:rPr lang="en-US" dirty="0"/>
              <a:t>                                             </a:t>
            </a:r>
            <a:r>
              <a:rPr lang="el-GR" dirty="0"/>
              <a:t>               </a:t>
            </a:r>
            <a:r>
              <a:rPr lang="en-US" dirty="0"/>
              <a:t> </a:t>
            </a:r>
            <a:r>
              <a:rPr lang="en-US" sz="2400" dirty="0"/>
              <a:t>The Thinker                                                       </a:t>
            </a:r>
          </a:p>
          <a:p>
            <a:pPr lvl="0">
              <a:buNone/>
            </a:pPr>
            <a:r>
              <a:rPr lang="en-US" sz="2400" dirty="0"/>
              <a:t>                                                                    </a:t>
            </a:r>
            <a:r>
              <a:rPr lang="el-GR" sz="2400" dirty="0"/>
              <a:t>                      </a:t>
            </a:r>
            <a:r>
              <a:rPr lang="en-US" sz="2400" dirty="0"/>
              <a:t>(Rodin)</a:t>
            </a:r>
          </a:p>
          <a:p>
            <a:pPr>
              <a:buNone/>
            </a:pPr>
            <a:r>
              <a:rPr lang="en-US" b="1" dirty="0"/>
              <a:t>Explicit knowledge</a:t>
            </a:r>
            <a:r>
              <a:rPr lang="el-GR" b="1" dirty="0"/>
              <a:t> – ρητή γνώση</a:t>
            </a:r>
            <a:r>
              <a:rPr lang="en-US" dirty="0"/>
              <a:t>:                              e.g. publications, books, reports, photos,             diagrams, illustrations, presentations, speeches, lectures, lessons learned, recordings, procedures, policies</a:t>
            </a:r>
          </a:p>
          <a:p>
            <a:endParaRPr lang="en-US" dirty="0"/>
          </a:p>
          <a:p>
            <a:pPr lvl="0" algn="just"/>
            <a:endParaRPr lang="en-US" dirty="0"/>
          </a:p>
          <a:p>
            <a:pPr lvl="1">
              <a:buNone/>
            </a:pPr>
            <a:endParaRPr lang="en-US" dirty="0"/>
          </a:p>
          <a:p>
            <a:pPr lvl="1">
              <a:buNone/>
            </a:pPr>
            <a:endParaRPr lang="en-US" dirty="0"/>
          </a:p>
        </p:txBody>
      </p:sp>
      <p:pic>
        <p:nvPicPr>
          <p:cNvPr id="4" name="Picture 3"/>
          <p:cNvPicPr>
            <a:picLocks noChangeAspect="1" noChangeArrowheads="1"/>
          </p:cNvPicPr>
          <p:nvPr/>
        </p:nvPicPr>
        <p:blipFill>
          <a:blip r:embed="rId2" cstate="print"/>
          <a:srcRect/>
          <a:stretch>
            <a:fillRect/>
          </a:stretch>
        </p:blipFill>
        <p:spPr bwMode="auto">
          <a:xfrm>
            <a:off x="7092280" y="2276872"/>
            <a:ext cx="1631112" cy="2056091"/>
          </a:xfrm>
          <a:prstGeom prst="rect">
            <a:avLst/>
          </a:prstGeom>
          <a:noFill/>
          <a:ln w="9525">
            <a:noFill/>
            <a:miter lim="800000"/>
            <a:headEnd/>
            <a:tailEnd/>
          </a:ln>
        </p:spPr>
      </p:pic>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26</a:t>
            </a:r>
          </a:p>
        </p:txBody>
      </p:sp>
      <p:pic>
        <p:nvPicPr>
          <p:cNvPr id="6" name="Picture 7"/>
          <p:cNvPicPr>
            <a:picLocks noChangeAspect="1" noChangeArrowheads="1"/>
          </p:cNvPicPr>
          <p:nvPr/>
        </p:nvPicPr>
        <p:blipFill>
          <a:blip r:embed="rId3" cstate="print"/>
          <a:srcRect/>
          <a:stretch>
            <a:fillRect/>
          </a:stretch>
        </p:blipFill>
        <p:spPr bwMode="auto">
          <a:xfrm>
            <a:off x="2123728" y="5589240"/>
            <a:ext cx="898539" cy="762154"/>
          </a:xfrm>
          <a:prstGeom prst="rect">
            <a:avLst/>
          </a:prstGeom>
          <a:noFill/>
          <a:ln w="9525">
            <a:noFill/>
            <a:round/>
            <a:headEnd/>
            <a:tailEnd/>
          </a:ln>
        </p:spPr>
      </p:pic>
      <p:pic>
        <p:nvPicPr>
          <p:cNvPr id="7" name="Picture 7"/>
          <p:cNvPicPr>
            <a:picLocks noChangeAspect="1" noChangeArrowheads="1"/>
          </p:cNvPicPr>
          <p:nvPr/>
        </p:nvPicPr>
        <p:blipFill>
          <a:blip r:embed="rId3" cstate="print"/>
          <a:srcRect/>
          <a:stretch>
            <a:fillRect/>
          </a:stretch>
        </p:blipFill>
        <p:spPr bwMode="auto">
          <a:xfrm>
            <a:off x="2915816" y="5589240"/>
            <a:ext cx="898539" cy="762154"/>
          </a:xfrm>
          <a:prstGeom prst="rect">
            <a:avLst/>
          </a:prstGeom>
          <a:noFill/>
          <a:ln w="9525">
            <a:noFill/>
            <a:round/>
            <a:headEnd/>
            <a:tailEnd/>
          </a:ln>
        </p:spPr>
      </p:pic>
      <p:pic>
        <p:nvPicPr>
          <p:cNvPr id="8" name="Picture 7"/>
          <p:cNvPicPr>
            <a:picLocks noChangeAspect="1" noChangeArrowheads="1"/>
          </p:cNvPicPr>
          <p:nvPr/>
        </p:nvPicPr>
        <p:blipFill>
          <a:blip r:embed="rId3" cstate="print"/>
          <a:srcRect/>
          <a:stretch>
            <a:fillRect/>
          </a:stretch>
        </p:blipFill>
        <p:spPr bwMode="auto">
          <a:xfrm>
            <a:off x="3779912" y="5589240"/>
            <a:ext cx="898539" cy="762154"/>
          </a:xfrm>
          <a:prstGeom prst="rect">
            <a:avLst/>
          </a:prstGeom>
          <a:noFill/>
          <a:ln w="9525">
            <a:noFill/>
            <a:round/>
            <a:headEnd/>
            <a:tailEnd/>
          </a:ln>
        </p:spPr>
      </p:pic>
    </p:spTree>
    <p:extLst>
      <p:ext uri="{BB962C8B-B14F-4D97-AF65-F5344CB8AC3E}">
        <p14:creationId xmlns:p14="http://schemas.microsoft.com/office/powerpoint/2010/main" val="190841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440160"/>
          </a:xfrm>
        </p:spPr>
        <p:txBody>
          <a:bodyPr/>
          <a:lstStyle/>
          <a:p>
            <a:r>
              <a:rPr lang="el-GR" sz="3600" dirty="0">
                <a:solidFill>
                  <a:schemeClr val="accent4"/>
                </a:solidFill>
              </a:rPr>
              <a:t>Τι είναι Διαχείριση Γνώσης</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
        <p:nvSpPr>
          <p:cNvPr id="6" name="Content Placeholder 5"/>
          <p:cNvSpPr>
            <a:spLocks noGrp="1"/>
          </p:cNvSpPr>
          <p:nvPr>
            <p:ph idx="1"/>
          </p:nvPr>
        </p:nvSpPr>
        <p:spPr/>
        <p:txBody>
          <a:bodyPr>
            <a:normAutofit/>
          </a:bodyPr>
          <a:lstStyle/>
          <a:p>
            <a:r>
              <a:rPr lang="el-GR" altLang="el-GR" sz="2800" dirty="0">
                <a:solidFill>
                  <a:schemeClr val="accent4"/>
                </a:solidFill>
                <a:cs typeface="Arial" charset="0"/>
              </a:rPr>
              <a:t>Στην παρουσίαση αυτή μπορείτε να ανατρέχετε τακτικά όλο το εξάμηνο για βλέπετε στοιχεία για το περιεχόμενο του μαθήματος, τα περιγράμματα, τους μαθησιακούς στόχους, τη βιβλιογραφία.</a:t>
            </a:r>
            <a:endParaRPr lang="el-GR" sz="2800" dirty="0"/>
          </a:p>
        </p:txBody>
      </p:sp>
      <p:pic>
        <p:nvPicPr>
          <p:cNvPr id="7" name="Picture 7"/>
          <p:cNvPicPr>
            <a:picLocks noChangeAspect="1" noChangeArrowheads="1"/>
          </p:cNvPicPr>
          <p:nvPr/>
        </p:nvPicPr>
        <p:blipFill>
          <a:blip r:embed="rId2" cstate="print"/>
          <a:srcRect/>
          <a:stretch>
            <a:fillRect/>
          </a:stretch>
        </p:blipFill>
        <p:spPr bwMode="auto">
          <a:xfrm>
            <a:off x="120824" y="188640"/>
            <a:ext cx="1066800" cy="904875"/>
          </a:xfrm>
          <a:prstGeom prst="rect">
            <a:avLst/>
          </a:prstGeom>
          <a:noFill/>
          <a:ln w="9525">
            <a:noFill/>
            <a:round/>
            <a:headEnd/>
            <a:tailEnd/>
          </a:ln>
        </p:spPr>
      </p:pic>
    </p:spTree>
    <p:extLst>
      <p:ext uri="{BB962C8B-B14F-4D97-AF65-F5344CB8AC3E}">
        <p14:creationId xmlns:p14="http://schemas.microsoft.com/office/powerpoint/2010/main" val="2213513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29</a:t>
            </a:fld>
            <a:endParaRPr lang="el-GR" dirty="0"/>
          </a:p>
        </p:txBody>
      </p:sp>
      <p:pic>
        <p:nvPicPr>
          <p:cNvPr id="355330" name="Picture 2" descr="SECI model of Knowledge creation."/>
          <p:cNvPicPr>
            <a:picLocks noChangeAspect="1" noChangeArrowheads="1"/>
          </p:cNvPicPr>
          <p:nvPr/>
        </p:nvPicPr>
        <p:blipFill>
          <a:blip r:embed="rId2" cstate="print"/>
          <a:srcRect/>
          <a:stretch>
            <a:fillRect/>
          </a:stretch>
        </p:blipFill>
        <p:spPr bwMode="auto">
          <a:xfrm>
            <a:off x="987127" y="620688"/>
            <a:ext cx="6753225" cy="5619751"/>
          </a:xfrm>
          <a:prstGeom prst="rect">
            <a:avLst/>
          </a:prstGeom>
          <a:noFill/>
        </p:spPr>
      </p:pic>
      <p:sp>
        <p:nvSpPr>
          <p:cNvPr id="4" name="3 - Ορθογώνιο"/>
          <p:cNvSpPr/>
          <p:nvPr/>
        </p:nvSpPr>
        <p:spPr>
          <a:xfrm>
            <a:off x="3275856" y="6433591"/>
            <a:ext cx="5832648" cy="307777"/>
          </a:xfrm>
          <a:prstGeom prst="rect">
            <a:avLst/>
          </a:prstGeom>
        </p:spPr>
        <p:txBody>
          <a:bodyPr wrap="square">
            <a:spAutoFit/>
          </a:bodyPr>
          <a:lstStyle/>
          <a:p>
            <a:r>
              <a:rPr lang="en-US" sz="1400" u="sng" dirty="0">
                <a:latin typeface="+mn-lt"/>
                <a:hlinkClick r:id="rId3"/>
              </a:rPr>
              <a:t>SECI model: Wikipedia</a:t>
            </a:r>
            <a:endParaRPr lang="en-US" sz="1400" u="sng" dirty="0">
              <a:latin typeface="+mn-lt"/>
            </a:endParaRPr>
          </a:p>
        </p:txBody>
      </p:sp>
      <p:pic>
        <p:nvPicPr>
          <p:cNvPr id="5" name="Picture 4"/>
          <p:cNvPicPr>
            <a:picLocks noChangeAspect="1" noChangeArrowheads="1"/>
          </p:cNvPicPr>
          <p:nvPr/>
        </p:nvPicPr>
        <p:blipFill>
          <a:blip r:embed="rId4" cstate="print"/>
          <a:srcRect/>
          <a:stretch>
            <a:fillRect/>
          </a:stretch>
        </p:blipFill>
        <p:spPr bwMode="auto">
          <a:xfrm>
            <a:off x="4860032" y="254572"/>
            <a:ext cx="576064" cy="726155"/>
          </a:xfrm>
          <a:prstGeom prst="rect">
            <a:avLst/>
          </a:prstGeom>
          <a:noFill/>
          <a:ln w="9525">
            <a:noFill/>
            <a:miter lim="800000"/>
            <a:headEnd/>
            <a:tailEnd/>
          </a:ln>
        </p:spPr>
      </p:pic>
      <p:pic>
        <p:nvPicPr>
          <p:cNvPr id="6" name="Picture 5"/>
          <p:cNvPicPr>
            <a:picLocks noChangeAspect="1" noChangeArrowheads="1"/>
          </p:cNvPicPr>
          <p:nvPr/>
        </p:nvPicPr>
        <p:blipFill>
          <a:blip r:embed="rId4" cstate="print"/>
          <a:srcRect/>
          <a:stretch>
            <a:fillRect/>
          </a:stretch>
        </p:blipFill>
        <p:spPr bwMode="auto">
          <a:xfrm>
            <a:off x="2234775" y="260648"/>
            <a:ext cx="598086" cy="753914"/>
          </a:xfrm>
          <a:prstGeom prst="rect">
            <a:avLst/>
          </a:prstGeom>
          <a:noFill/>
          <a:ln w="9525">
            <a:noFill/>
            <a:miter lim="800000"/>
            <a:headEnd/>
            <a:tailEnd/>
          </a:ln>
        </p:spPr>
      </p:pic>
      <p:pic>
        <p:nvPicPr>
          <p:cNvPr id="7" name="Picture 6"/>
          <p:cNvPicPr>
            <a:picLocks noChangeAspect="1" noChangeArrowheads="1"/>
          </p:cNvPicPr>
          <p:nvPr/>
        </p:nvPicPr>
        <p:blipFill>
          <a:blip r:embed="rId4" cstate="print"/>
          <a:srcRect/>
          <a:stretch>
            <a:fillRect/>
          </a:stretch>
        </p:blipFill>
        <p:spPr bwMode="auto">
          <a:xfrm>
            <a:off x="672942" y="1664804"/>
            <a:ext cx="656932" cy="828092"/>
          </a:xfrm>
          <a:prstGeom prst="rect">
            <a:avLst/>
          </a:prstGeom>
          <a:noFill/>
          <a:ln w="9525">
            <a:noFill/>
            <a:miter lim="800000"/>
            <a:headEnd/>
            <a:tailEnd/>
          </a:ln>
        </p:spPr>
      </p:pic>
      <p:pic>
        <p:nvPicPr>
          <p:cNvPr id="8" name="Picture 7"/>
          <p:cNvPicPr>
            <a:picLocks noChangeAspect="1" noChangeArrowheads="1"/>
          </p:cNvPicPr>
          <p:nvPr/>
        </p:nvPicPr>
        <p:blipFill>
          <a:blip r:embed="rId4" cstate="print"/>
          <a:srcRect/>
          <a:stretch>
            <a:fillRect/>
          </a:stretch>
        </p:blipFill>
        <p:spPr bwMode="auto">
          <a:xfrm>
            <a:off x="672942" y="3933056"/>
            <a:ext cx="656932" cy="828092"/>
          </a:xfrm>
          <a:prstGeom prst="rect">
            <a:avLst/>
          </a:prstGeom>
          <a:noFill/>
          <a:ln w="9525">
            <a:noFill/>
            <a:miter lim="800000"/>
            <a:headEnd/>
            <a:tailEnd/>
          </a:ln>
        </p:spPr>
      </p:pic>
      <p:pic>
        <p:nvPicPr>
          <p:cNvPr id="9" name="Picture 7"/>
          <p:cNvPicPr>
            <a:picLocks noChangeAspect="1" noChangeArrowheads="1"/>
          </p:cNvPicPr>
          <p:nvPr/>
        </p:nvPicPr>
        <p:blipFill>
          <a:blip r:embed="rId5" cstate="print"/>
          <a:srcRect/>
          <a:stretch>
            <a:fillRect/>
          </a:stretch>
        </p:blipFill>
        <p:spPr bwMode="auto">
          <a:xfrm>
            <a:off x="7308304" y="1772817"/>
            <a:ext cx="898539" cy="762154"/>
          </a:xfrm>
          <a:prstGeom prst="rect">
            <a:avLst/>
          </a:prstGeom>
          <a:noFill/>
          <a:ln w="9525">
            <a:noFill/>
            <a:round/>
            <a:headEnd/>
            <a:tailEnd/>
          </a:ln>
        </p:spPr>
      </p:pic>
      <p:pic>
        <p:nvPicPr>
          <p:cNvPr id="10" name="Picture 7"/>
          <p:cNvPicPr>
            <a:picLocks noChangeAspect="1" noChangeArrowheads="1"/>
          </p:cNvPicPr>
          <p:nvPr/>
        </p:nvPicPr>
        <p:blipFill>
          <a:blip r:embed="rId5" cstate="print"/>
          <a:srcRect/>
          <a:stretch>
            <a:fillRect/>
          </a:stretch>
        </p:blipFill>
        <p:spPr bwMode="auto">
          <a:xfrm>
            <a:off x="7308304" y="4064583"/>
            <a:ext cx="898539" cy="762154"/>
          </a:xfrm>
          <a:prstGeom prst="rect">
            <a:avLst/>
          </a:prstGeom>
          <a:noFill/>
          <a:ln w="9525">
            <a:noFill/>
            <a:round/>
            <a:headEnd/>
            <a:tailEnd/>
          </a:ln>
        </p:spPr>
      </p:pic>
      <p:pic>
        <p:nvPicPr>
          <p:cNvPr id="14" name="Picture 7"/>
          <p:cNvPicPr>
            <a:picLocks noChangeAspect="1" noChangeArrowheads="1"/>
          </p:cNvPicPr>
          <p:nvPr/>
        </p:nvPicPr>
        <p:blipFill>
          <a:blip r:embed="rId5" cstate="print"/>
          <a:srcRect/>
          <a:stretch>
            <a:fillRect/>
          </a:stretch>
        </p:blipFill>
        <p:spPr bwMode="auto">
          <a:xfrm>
            <a:off x="3407440" y="5733256"/>
            <a:ext cx="898539" cy="762154"/>
          </a:xfrm>
          <a:prstGeom prst="rect">
            <a:avLst/>
          </a:prstGeom>
          <a:noFill/>
          <a:ln w="9525">
            <a:noFill/>
            <a:round/>
            <a:headEnd/>
            <a:tailEnd/>
          </a:ln>
        </p:spPr>
      </p:pic>
      <p:pic>
        <p:nvPicPr>
          <p:cNvPr id="15" name="Picture 7"/>
          <p:cNvPicPr>
            <a:picLocks noChangeAspect="1" noChangeArrowheads="1"/>
          </p:cNvPicPr>
          <p:nvPr/>
        </p:nvPicPr>
        <p:blipFill>
          <a:blip r:embed="rId5" cstate="print"/>
          <a:srcRect/>
          <a:stretch>
            <a:fillRect/>
          </a:stretch>
        </p:blipFill>
        <p:spPr bwMode="auto">
          <a:xfrm>
            <a:off x="4531050" y="5733256"/>
            <a:ext cx="898539" cy="762154"/>
          </a:xfrm>
          <a:prstGeom prst="rect">
            <a:avLst/>
          </a:prstGeom>
          <a:noFill/>
          <a:ln w="9525">
            <a:noFill/>
            <a:round/>
            <a:headEnd/>
            <a:tailEnd/>
          </a:ln>
        </p:spPr>
      </p:pic>
      <p:sp>
        <p:nvSpPr>
          <p:cNvPr id="16" name="Rectangle 15"/>
          <p:cNvSpPr/>
          <p:nvPr/>
        </p:nvSpPr>
        <p:spPr>
          <a:xfrm>
            <a:off x="84650" y="6433591"/>
            <a:ext cx="3479238" cy="307777"/>
          </a:xfrm>
          <a:prstGeom prst="rect">
            <a:avLst/>
          </a:prstGeom>
        </p:spPr>
        <p:txBody>
          <a:bodyPr wrap="square">
            <a:spAutoFit/>
          </a:bodyPr>
          <a:lstStyle/>
          <a:p>
            <a:r>
              <a:rPr lang="en-US" sz="1400" dirty="0"/>
              <a:t>Fig. based on the Nonaka and Takeuchi</a:t>
            </a:r>
            <a:endParaRPr lang="el-GR" sz="1400" dirty="0"/>
          </a:p>
        </p:txBody>
      </p:sp>
    </p:spTree>
    <p:extLst>
      <p:ext uri="{BB962C8B-B14F-4D97-AF65-F5344CB8AC3E}">
        <p14:creationId xmlns:p14="http://schemas.microsoft.com/office/powerpoint/2010/main" val="4204557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a:t>Nonaka’s</a:t>
            </a:r>
            <a:r>
              <a:rPr lang="en-US" dirty="0"/>
              <a:t> four models of knowledge </a:t>
            </a:r>
            <a:br>
              <a:rPr lang="el-GR" dirty="0"/>
            </a:br>
            <a:r>
              <a:rPr lang="en-US" dirty="0"/>
              <a:t>conversion explanation</a:t>
            </a:r>
          </a:p>
        </p:txBody>
      </p:sp>
      <p:sp>
        <p:nvSpPr>
          <p:cNvPr id="3" name="Content Placeholder 2"/>
          <p:cNvSpPr>
            <a:spLocks noGrp="1"/>
          </p:cNvSpPr>
          <p:nvPr>
            <p:ph idx="1"/>
          </p:nvPr>
        </p:nvSpPr>
        <p:spPr>
          <a:xfrm>
            <a:off x="467544" y="1600200"/>
            <a:ext cx="8097336" cy="5257800"/>
          </a:xfrm>
        </p:spPr>
        <p:txBody>
          <a:bodyPr>
            <a:normAutofit fontScale="85000" lnSpcReduction="10000"/>
          </a:bodyPr>
          <a:lstStyle/>
          <a:p>
            <a:r>
              <a:rPr lang="en-US" sz="3100" b="1" dirty="0" err="1"/>
              <a:t>Socialisation</a:t>
            </a:r>
            <a:r>
              <a:rPr lang="en-US" sz="3100" b="1" dirty="0"/>
              <a:t> (tacit to tacit) : </a:t>
            </a:r>
            <a:r>
              <a:rPr lang="el-GR" sz="3100" dirty="0"/>
              <a:t>διαδικασία μάθησης (</a:t>
            </a:r>
            <a:r>
              <a:rPr lang="en-US" sz="3100" dirty="0"/>
              <a:t>process of learning</a:t>
            </a:r>
            <a:r>
              <a:rPr lang="el-GR" sz="3100" dirty="0"/>
              <a:t>) με ανταλλαγή («μοίρασμα») εμπειριών (</a:t>
            </a:r>
            <a:r>
              <a:rPr lang="en-US" sz="3100" dirty="0"/>
              <a:t>through sharing experiences</a:t>
            </a:r>
            <a:r>
              <a:rPr lang="el-GR" sz="3100" dirty="0"/>
              <a:t>) που δημιουργεί άρρητη γνώση  με τη μορφή κοινών νοητικών μοντέλων και επαγγελματικών δεξιοτήτων (</a:t>
            </a:r>
            <a:r>
              <a:rPr lang="en-US" sz="3100" dirty="0"/>
              <a:t>as shared mental models and professional skills</a:t>
            </a:r>
            <a:r>
              <a:rPr lang="el-GR" sz="3100" dirty="0"/>
              <a:t>) π</a:t>
            </a:r>
            <a:r>
              <a:rPr lang="en-US" sz="3100" dirty="0"/>
              <a:t>.</a:t>
            </a:r>
            <a:r>
              <a:rPr lang="el-GR" sz="3100" dirty="0"/>
              <a:t>χ</a:t>
            </a:r>
            <a:r>
              <a:rPr lang="en-US" sz="3100" dirty="0"/>
              <a:t>. </a:t>
            </a:r>
            <a:r>
              <a:rPr lang="el-GR" sz="3100" dirty="0"/>
              <a:t>συναίνεση ειδικών που επιτυγχάνεται κατά τη διάρκεια ιατρικών συναντήσεων</a:t>
            </a:r>
            <a:endParaRPr lang="en-US" sz="3100" dirty="0"/>
          </a:p>
          <a:p>
            <a:r>
              <a:rPr lang="en-US" sz="3100" b="1" dirty="0"/>
              <a:t>Externalization (tacit to explicit): </a:t>
            </a:r>
            <a:r>
              <a:rPr lang="el-GR" sz="3100" dirty="0"/>
              <a:t>διαδικασία μετατροπής (</a:t>
            </a:r>
            <a:r>
              <a:rPr lang="en-US" sz="3100" dirty="0"/>
              <a:t>process of conversion</a:t>
            </a:r>
            <a:r>
              <a:rPr lang="el-GR" sz="3100" dirty="0"/>
              <a:t>) άρρητης σε ρητή γνώση π</a:t>
            </a:r>
            <a:r>
              <a:rPr lang="en-US" sz="3100" dirty="0"/>
              <a:t>.</a:t>
            </a:r>
            <a:r>
              <a:rPr lang="el-GR" sz="3100" dirty="0"/>
              <a:t>χ. τα αποτελέσματα κλινικής δοκιμής (</a:t>
            </a:r>
            <a:r>
              <a:rPr lang="en-US" sz="3100" dirty="0"/>
              <a:t>clinical trial</a:t>
            </a:r>
            <a:r>
              <a:rPr lang="el-GR" sz="3100" dirty="0"/>
              <a:t>) «μεταφράζονται» σε σύσταση για την κλινική πρακτική (</a:t>
            </a:r>
            <a:r>
              <a:rPr lang="en-US" sz="3100" dirty="0"/>
              <a:t>recommendation for clinical practice</a:t>
            </a:r>
            <a:r>
              <a:rPr lang="el-GR" sz="3100" dirty="0"/>
              <a:t>)</a:t>
            </a:r>
            <a:endParaRPr lang="en-US" sz="3100" dirty="0"/>
          </a:p>
          <a:p>
            <a:pPr lvl="1"/>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28</a:t>
            </a:r>
          </a:p>
        </p:txBody>
      </p:sp>
    </p:spTree>
    <p:extLst>
      <p:ext uri="{BB962C8B-B14F-4D97-AF65-F5344CB8AC3E}">
        <p14:creationId xmlns:p14="http://schemas.microsoft.com/office/powerpoint/2010/main" val="206678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a:t>Nonaka’s</a:t>
            </a:r>
            <a:r>
              <a:rPr lang="en-US" dirty="0"/>
              <a:t> four models of knowledge </a:t>
            </a:r>
            <a:br>
              <a:rPr lang="el-GR" dirty="0"/>
            </a:br>
            <a:r>
              <a:rPr lang="en-US" dirty="0"/>
              <a:t>conversion explanation</a:t>
            </a:r>
          </a:p>
        </p:txBody>
      </p:sp>
      <p:sp>
        <p:nvSpPr>
          <p:cNvPr id="3" name="Content Placeholder 2"/>
          <p:cNvSpPr>
            <a:spLocks noGrp="1"/>
          </p:cNvSpPr>
          <p:nvPr>
            <p:ph idx="1"/>
          </p:nvPr>
        </p:nvSpPr>
        <p:spPr>
          <a:xfrm>
            <a:off x="467544" y="1600200"/>
            <a:ext cx="8097336" cy="5257800"/>
          </a:xfrm>
        </p:spPr>
        <p:txBody>
          <a:bodyPr>
            <a:normAutofit/>
          </a:bodyPr>
          <a:lstStyle/>
          <a:p>
            <a:r>
              <a:rPr lang="en-US" sz="2400" b="1" dirty="0"/>
              <a:t>Internalization (explicit to tacit): </a:t>
            </a:r>
            <a:r>
              <a:rPr lang="el-GR" sz="2400" dirty="0"/>
              <a:t>διαδικασία μάθησης κατά την οποία το άτομο μαθαίνει μέσα από την επαναληπτική εκτέλεσης μιας δραστηριότητας εφαρμόζοντας κάποιο είδος ρητής γνώσης</a:t>
            </a:r>
            <a:r>
              <a:rPr lang="en-US" sz="2400" dirty="0"/>
              <a:t>,</a:t>
            </a:r>
            <a:r>
              <a:rPr lang="el-GR" sz="2400" dirty="0"/>
              <a:t> π.χ., η σχέση δράσεων (</a:t>
            </a:r>
            <a:r>
              <a:rPr lang="en-US" sz="2400" dirty="0"/>
              <a:t>actions) </a:t>
            </a:r>
            <a:r>
              <a:rPr lang="el-GR" sz="2400" dirty="0"/>
              <a:t>και αποτελεσμάτων  γίνεται κτήμα  ως νέα ατομική άρρητη γνώση</a:t>
            </a:r>
            <a:endParaRPr lang="en-US" sz="2400" dirty="0"/>
          </a:p>
          <a:p>
            <a:r>
              <a:rPr lang="en-US" sz="2400" b="1" dirty="0"/>
              <a:t>Combination (explicit to explicit): </a:t>
            </a:r>
            <a:r>
              <a:rPr lang="el-GR" sz="2400" dirty="0"/>
              <a:t>διαδικασία εμπλουτισμού της διαθέσιμης ρητής γνώσης για την παραγωγή γνώσης, π.χ., συνδυάζοντας ιατρική και οργανωσιακή γνώση σε ένα σύστημα υποστήριξης αποφάσεων</a:t>
            </a:r>
            <a:endParaRPr lang="en-US" sz="2400" dirty="0"/>
          </a:p>
          <a:p>
            <a:pPr lvl="1"/>
            <a:endParaRPr lang="en-US"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29</a:t>
            </a:r>
          </a:p>
        </p:txBody>
      </p:sp>
    </p:spTree>
    <p:extLst>
      <p:ext uri="{BB962C8B-B14F-4D97-AF65-F5344CB8AC3E}">
        <p14:creationId xmlns:p14="http://schemas.microsoft.com/office/powerpoint/2010/main" val="688173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Leading Change: </a:t>
            </a:r>
            <a:r>
              <a:rPr lang="en-US" altLang="el-GR" sz="3600" dirty="0">
                <a:cs typeface="Arial" charset="0"/>
              </a:rPr>
              <a:t>Kotter 8-step process (1996)</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a:p>
          <a:p>
            <a:pPr marL="0" indent="0">
              <a:buNone/>
            </a:pPr>
            <a:r>
              <a:rPr lang="en-US" sz="2400" dirty="0"/>
              <a:t>1. Establishing a sense of urgency, </a:t>
            </a:r>
            <a:endParaRPr lang="el-GR" sz="2400" dirty="0"/>
          </a:p>
          <a:p>
            <a:pPr marL="0" indent="0">
              <a:buNone/>
            </a:pPr>
            <a:r>
              <a:rPr lang="en-US" sz="2400" dirty="0"/>
              <a:t>2. Creating a guiding coalition, </a:t>
            </a:r>
            <a:endParaRPr lang="el-GR" sz="2400" dirty="0"/>
          </a:p>
          <a:p>
            <a:pPr marL="0" indent="0">
              <a:buNone/>
            </a:pPr>
            <a:r>
              <a:rPr lang="en-US" sz="2400" dirty="0"/>
              <a:t>3. Developing a vision and strategy, </a:t>
            </a:r>
            <a:endParaRPr lang="el-GR" sz="2400" dirty="0"/>
          </a:p>
          <a:p>
            <a:pPr marL="0" indent="0">
              <a:buNone/>
            </a:pPr>
            <a:r>
              <a:rPr lang="en-US" sz="2400" dirty="0"/>
              <a:t>4. Communicating the change vision, </a:t>
            </a:r>
            <a:endParaRPr lang="el-GR" sz="2400" dirty="0"/>
          </a:p>
          <a:p>
            <a:pPr marL="0" indent="0">
              <a:buNone/>
            </a:pPr>
            <a:r>
              <a:rPr lang="en-US" sz="2400" dirty="0"/>
              <a:t>5. Empowering employees for broad-based action, </a:t>
            </a:r>
            <a:endParaRPr lang="el-GR" sz="2400" dirty="0"/>
          </a:p>
          <a:p>
            <a:pPr marL="0" indent="0">
              <a:buNone/>
            </a:pPr>
            <a:r>
              <a:rPr lang="en-US" sz="2400" dirty="0"/>
              <a:t>6. Generating short term wins, </a:t>
            </a:r>
            <a:endParaRPr lang="el-GR" sz="2400" dirty="0"/>
          </a:p>
          <a:p>
            <a:pPr marL="0" indent="0">
              <a:buNone/>
            </a:pPr>
            <a:r>
              <a:rPr lang="en-US" sz="2400" dirty="0"/>
              <a:t>7. Consolidating gains and producing more change and </a:t>
            </a:r>
            <a:endParaRPr lang="el-GR" sz="2400" dirty="0"/>
          </a:p>
          <a:p>
            <a:pPr marL="0" indent="0">
              <a:buNone/>
            </a:pPr>
            <a:r>
              <a:rPr lang="en-US" sz="2400" dirty="0"/>
              <a:t>8. Anchoring new approaches in the culture (Kotter, 1996).</a:t>
            </a:r>
            <a:endParaRPr lang="el-GR" sz="2400" dirty="0"/>
          </a:p>
          <a:p>
            <a:pPr marL="0" indent="0">
              <a:buNone/>
            </a:pPr>
            <a:endParaRPr lang="en-US" sz="2400" dirty="0"/>
          </a:p>
          <a:p>
            <a:pPr marL="0" indent="0">
              <a:buNone/>
            </a:pPr>
            <a:r>
              <a:rPr lang="en-US" sz="2400" dirty="0"/>
              <a:t>Kotter, J.P., 1996</a:t>
            </a:r>
            <a:r>
              <a:rPr lang="en-US" sz="2400" i="1" dirty="0"/>
              <a:t>. Leading Change</a:t>
            </a:r>
            <a:r>
              <a:rPr lang="en-US" sz="2400" dirty="0"/>
              <a:t>. Boston, Massachusetts: Harvard Business School Press.</a:t>
            </a:r>
            <a:endParaRPr lang="el-GR" sz="2400" dirty="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3</a:t>
            </a:r>
            <a:r>
              <a:rPr lang="en-US" dirty="0"/>
              <a:t>0</a:t>
            </a:r>
            <a:endParaRPr lang="el-GR" dirty="0"/>
          </a:p>
        </p:txBody>
      </p:sp>
    </p:spTree>
    <p:extLst>
      <p:ext uri="{BB962C8B-B14F-4D97-AF65-F5344CB8AC3E}">
        <p14:creationId xmlns:p14="http://schemas.microsoft.com/office/powerpoint/2010/main" val="38489126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l-GR" sz="3600" dirty="0">
                <a:cs typeface="Arial" charset="0"/>
              </a:rPr>
              <a:t>Kotter</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a:p>
          <a:p>
            <a:pPr marL="0" indent="0">
              <a:buNone/>
            </a:pPr>
            <a:r>
              <a:rPr lang="en-US" sz="2400" dirty="0"/>
              <a:t>"(vision is) a picture of the future with some implicit or explicit commentary on why people should strive to create that future" </a:t>
            </a:r>
            <a:endParaRPr lang="el-GR" sz="2400" dirty="0"/>
          </a:p>
          <a:p>
            <a:pPr marL="0" indent="0">
              <a:buNone/>
            </a:pPr>
            <a:endParaRPr lang="en-US" sz="2400" dirty="0"/>
          </a:p>
          <a:p>
            <a:pPr marL="0" indent="0">
              <a:buNone/>
            </a:pPr>
            <a:r>
              <a:rPr lang="en-US" sz="2400" dirty="0"/>
              <a:t>"(culture is) norms of behavior and shared values among a group of people, and changes in a work group, a division, or an entire company can come undone, even after years of effort, because the new approaches haven’t been anchored firmly in group norms" and </a:t>
            </a:r>
            <a:endParaRPr lang="el-GR" sz="2400" dirty="0"/>
          </a:p>
          <a:p>
            <a:pPr marL="0" indent="0">
              <a:buNone/>
            </a:pPr>
            <a:r>
              <a:rPr lang="en-US" sz="2400" dirty="0"/>
              <a:t>"generally, shared values which are less apparent but more deeply ingrained in the culture, are more difficult to change than norms of behavior". </a:t>
            </a: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31</a:t>
            </a:r>
          </a:p>
        </p:txBody>
      </p:sp>
    </p:spTree>
    <p:extLst>
      <p:ext uri="{BB962C8B-B14F-4D97-AF65-F5344CB8AC3E}">
        <p14:creationId xmlns:p14="http://schemas.microsoft.com/office/powerpoint/2010/main" val="22731478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l-GR" sz="3600" dirty="0">
                <a:cs typeface="Arial" charset="0"/>
              </a:rPr>
              <a:t>Kotter</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a:p>
          <a:p>
            <a:pPr marL="0" indent="0">
              <a:buNone/>
            </a:pPr>
            <a:r>
              <a:rPr lang="en-US" sz="2400" dirty="0"/>
              <a:t>"culture changes only after you have successfully altered people’s actions, after the new behavior produces some group benefit for a period of time, and after people see the connection between the new actions and the performance improvement".</a:t>
            </a:r>
            <a:endParaRPr lang="el-GR" sz="2400" dirty="0"/>
          </a:p>
          <a:p>
            <a:pPr marL="0" indent="0">
              <a:buNone/>
            </a:pPr>
            <a:endParaRPr lang="en-US" sz="2400" dirty="0"/>
          </a:p>
          <a:p>
            <a:pPr marL="0" indent="0">
              <a:buNone/>
            </a:pPr>
            <a:r>
              <a:rPr lang="en-US" sz="2400" dirty="0"/>
              <a:t>"A guiding coalition with good managers but poor leaders will not succeed".</a:t>
            </a:r>
            <a:endParaRPr lang="el-GR" sz="2400" dirty="0"/>
          </a:p>
          <a:p>
            <a:pPr marL="0" indent="0">
              <a:buNone/>
            </a:pPr>
            <a:endParaRPr lang="en-US" sz="2400" dirty="0"/>
          </a:p>
          <a:p>
            <a:pPr marL="0" indent="0">
              <a:buNone/>
            </a:pPr>
            <a:r>
              <a:rPr lang="en-US" sz="2400" dirty="0"/>
              <a:t>"People will find a thousand ingenious ways to withhold cooperation from a process that they sincerely think is unnecessary or wrongheaded". </a:t>
            </a: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32</a:t>
            </a:r>
          </a:p>
        </p:txBody>
      </p:sp>
    </p:spTree>
    <p:extLst>
      <p:ext uri="{BB962C8B-B14F-4D97-AF65-F5344CB8AC3E}">
        <p14:creationId xmlns:p14="http://schemas.microsoft.com/office/powerpoint/2010/main" val="3207369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04664"/>
            <a:ext cx="8229600" cy="288032"/>
          </a:xfrm>
        </p:spPr>
        <p:txBody>
          <a:bodyPr>
            <a:normAutofit fontScale="90000"/>
          </a:bodyPr>
          <a:lstStyle/>
          <a:p>
            <a:r>
              <a:rPr lang="el-GR" sz="2700" dirty="0"/>
              <a:t>Το έργο διαχείρισης αλλαγής (εργασία φοιτητή</a:t>
            </a:r>
            <a:r>
              <a:rPr lang="en-US" sz="2700" dirty="0"/>
              <a:t>, 2018</a:t>
            </a:r>
            <a:r>
              <a:rPr lang="el-GR" sz="2700" dirty="0"/>
              <a:t>)</a:t>
            </a:r>
            <a:br>
              <a:rPr lang="en-US" dirty="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35</a:t>
            </a:fld>
            <a:endParaRPr lang="el-GR"/>
          </a:p>
        </p:txBody>
      </p:sp>
      <p:graphicFrame>
        <p:nvGraphicFramePr>
          <p:cNvPr id="1026" name="Object 2"/>
          <p:cNvGraphicFramePr>
            <a:graphicFrameLocks noChangeAspect="1"/>
          </p:cNvGraphicFramePr>
          <p:nvPr/>
        </p:nvGraphicFramePr>
        <p:xfrm>
          <a:off x="773113" y="762000"/>
          <a:ext cx="7402512" cy="6738938"/>
        </p:xfrm>
        <a:graphic>
          <a:graphicData uri="http://schemas.openxmlformats.org/presentationml/2006/ole">
            <mc:AlternateContent xmlns:mc="http://schemas.openxmlformats.org/markup-compatibility/2006">
              <mc:Choice xmlns:v="urn:schemas-microsoft-com:vml" Requires="v">
                <p:oleObj spid="_x0000_s1036" name="Έγγραφο" r:id="rId3" imgW="7738584" imgH="7043467" progId="Word.Document.12">
                  <p:embed/>
                </p:oleObj>
              </mc:Choice>
              <mc:Fallback>
                <p:oleObj name="Έγγραφο" r:id="rId3" imgW="7738584" imgH="7043467"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113" y="762000"/>
                        <a:ext cx="7402512" cy="673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648072"/>
          </a:xfrm>
        </p:spPr>
        <p:txBody>
          <a:bodyPr>
            <a:normAutofit fontScale="90000"/>
          </a:bodyPr>
          <a:lstStyle/>
          <a:p>
            <a:r>
              <a:rPr lang="el-GR" sz="2700" dirty="0"/>
              <a:t>1. Δημιουργία μιας αίσθηση επείγουσας ανάγκης (</a:t>
            </a:r>
            <a:r>
              <a:rPr lang="en-US" sz="2700" dirty="0"/>
              <a:t>Establishing a Sense of Urgency</a:t>
            </a:r>
            <a:r>
              <a:rPr lang="el-GR" sz="2700" dirty="0"/>
              <a:t>) για αλλαγή</a:t>
            </a:r>
            <a:br>
              <a:rPr lang="en-US" dirty="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36</a:t>
            </a:fld>
            <a:endParaRPr lang="el-GR"/>
          </a:p>
        </p:txBody>
      </p:sp>
      <p:graphicFrame>
        <p:nvGraphicFramePr>
          <p:cNvPr id="2050" name="Object 2"/>
          <p:cNvGraphicFramePr>
            <a:graphicFrameLocks noChangeAspect="1"/>
          </p:cNvGraphicFramePr>
          <p:nvPr/>
        </p:nvGraphicFramePr>
        <p:xfrm>
          <a:off x="323528" y="1124744"/>
          <a:ext cx="7826375" cy="5399087"/>
        </p:xfrm>
        <a:graphic>
          <a:graphicData uri="http://schemas.openxmlformats.org/presentationml/2006/ole">
            <mc:AlternateContent xmlns:mc="http://schemas.openxmlformats.org/markup-compatibility/2006">
              <mc:Choice xmlns:v="urn:schemas-microsoft-com:vml" Requires="v">
                <p:oleObj spid="_x0000_s2060" name="Έγγραφο" r:id="rId3" imgW="5271188" imgH="3635465" progId="Word.Document.12">
                  <p:embed/>
                </p:oleObj>
              </mc:Choice>
              <mc:Fallback>
                <p:oleObj name="Έγγραφο" r:id="rId3" imgW="5271188" imgH="3635465"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124744"/>
                        <a:ext cx="7826375" cy="539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504056"/>
          </a:xfrm>
        </p:spPr>
        <p:txBody>
          <a:bodyPr>
            <a:normAutofit fontScale="90000"/>
          </a:bodyPr>
          <a:lstStyle/>
          <a:p>
            <a:r>
              <a:rPr lang="el-GR" sz="2200" dirty="0"/>
              <a:t>2. Δημιουργία επιτροπής καθοδήγησης (</a:t>
            </a:r>
            <a:r>
              <a:rPr lang="en-US" sz="2200" dirty="0"/>
              <a:t>Creating the Guiding Coalition</a:t>
            </a:r>
            <a:r>
              <a:rPr lang="el-GR" sz="2200" dirty="0"/>
              <a:t>)</a:t>
            </a:r>
            <a:br>
              <a:rPr lang="en-US" dirty="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37</a:t>
            </a:fld>
            <a:endParaRPr lang="el-GR"/>
          </a:p>
        </p:txBody>
      </p:sp>
      <p:graphicFrame>
        <p:nvGraphicFramePr>
          <p:cNvPr id="3074" name="Object 2"/>
          <p:cNvGraphicFramePr>
            <a:graphicFrameLocks noChangeAspect="1"/>
          </p:cNvGraphicFramePr>
          <p:nvPr/>
        </p:nvGraphicFramePr>
        <p:xfrm>
          <a:off x="261938" y="631825"/>
          <a:ext cx="8054975" cy="4637088"/>
        </p:xfrm>
        <a:graphic>
          <a:graphicData uri="http://schemas.openxmlformats.org/presentationml/2006/ole">
            <mc:AlternateContent xmlns:mc="http://schemas.openxmlformats.org/markup-compatibility/2006">
              <mc:Choice xmlns:v="urn:schemas-microsoft-com:vml" Requires="v">
                <p:oleObj spid="_x0000_s3084" name="Έγγραφο" r:id="rId3" imgW="5271188" imgH="3036573" progId="Word.Document.12">
                  <p:embed/>
                </p:oleObj>
              </mc:Choice>
              <mc:Fallback>
                <p:oleObj name="Έγγραφο" r:id="rId3" imgW="5271188" imgH="3036573"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938" y="631825"/>
                        <a:ext cx="8054975" cy="463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04664"/>
            <a:ext cx="8229600" cy="576064"/>
          </a:xfrm>
        </p:spPr>
        <p:txBody>
          <a:bodyPr>
            <a:normAutofit fontScale="90000"/>
          </a:bodyPr>
          <a:lstStyle/>
          <a:p>
            <a:r>
              <a:rPr lang="el-GR" sz="2200" dirty="0"/>
              <a:t>3. Ανάπτυξη ενός οράματος και στρατηγικής (</a:t>
            </a:r>
            <a:r>
              <a:rPr lang="en-US" sz="2200" dirty="0"/>
              <a:t>Developing a Vision and Strategy</a:t>
            </a:r>
            <a:r>
              <a:rPr lang="el-GR" sz="2200" dirty="0"/>
              <a:t>)</a:t>
            </a:r>
            <a:br>
              <a:rPr lang="en-US" dirty="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38</a:t>
            </a:fld>
            <a:endParaRPr lang="el-GR"/>
          </a:p>
        </p:txBody>
      </p:sp>
      <p:graphicFrame>
        <p:nvGraphicFramePr>
          <p:cNvPr id="4098" name="Object 2"/>
          <p:cNvGraphicFramePr>
            <a:graphicFrameLocks noChangeAspect="1"/>
          </p:cNvGraphicFramePr>
          <p:nvPr/>
        </p:nvGraphicFramePr>
        <p:xfrm>
          <a:off x="420690" y="1283465"/>
          <a:ext cx="8399782" cy="4953847"/>
        </p:xfrm>
        <a:graphic>
          <a:graphicData uri="http://schemas.openxmlformats.org/presentationml/2006/ole">
            <mc:AlternateContent xmlns:mc="http://schemas.openxmlformats.org/markup-compatibility/2006">
              <mc:Choice xmlns:v="urn:schemas-microsoft-com:vml" Requires="v">
                <p:oleObj spid="_x0000_s4108" name="Έγγραφο" r:id="rId3" imgW="5271188" imgH="3108555" progId="Word.Document.12">
                  <p:embed/>
                </p:oleObj>
              </mc:Choice>
              <mc:Fallback>
                <p:oleObj name="Έγγραφο" r:id="rId3" imgW="5271188" imgH="3108555"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690" y="1283465"/>
                        <a:ext cx="8399782" cy="4953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Τρεις βασικές έννοιες</a:t>
            </a:r>
          </a:p>
        </p:txBody>
      </p:sp>
      <p:sp>
        <p:nvSpPr>
          <p:cNvPr id="3" name="Content Placeholder 2"/>
          <p:cNvSpPr>
            <a:spLocks noGrp="1"/>
          </p:cNvSpPr>
          <p:nvPr>
            <p:ph idx="1"/>
          </p:nvPr>
        </p:nvSpPr>
        <p:spPr/>
        <p:txBody>
          <a:bodyPr>
            <a:normAutofit/>
          </a:bodyPr>
          <a:lstStyle/>
          <a:p>
            <a:pPr marL="0" indent="0">
              <a:buNone/>
            </a:pPr>
            <a:endParaRPr lang="el-GR" dirty="0"/>
          </a:p>
          <a:p>
            <a:r>
              <a:rPr lang="el-GR" dirty="0"/>
              <a:t>Δεδομένα (</a:t>
            </a:r>
            <a:r>
              <a:rPr lang="en-US" dirty="0"/>
              <a:t>Data)</a:t>
            </a:r>
          </a:p>
          <a:p>
            <a:endParaRPr lang="en-US" dirty="0"/>
          </a:p>
          <a:p>
            <a:r>
              <a:rPr lang="el-GR" dirty="0"/>
              <a:t>Πληροφορία (</a:t>
            </a:r>
            <a:r>
              <a:rPr lang="en-US" dirty="0"/>
              <a:t>information) </a:t>
            </a:r>
          </a:p>
          <a:p>
            <a:endParaRPr lang="en-US" dirty="0"/>
          </a:p>
          <a:p>
            <a:r>
              <a:rPr lang="el-GR" dirty="0"/>
              <a:t>Γνώση (</a:t>
            </a:r>
            <a:r>
              <a:rPr lang="en-US" dirty="0"/>
              <a:t>knowledge)</a:t>
            </a:r>
          </a:p>
        </p:txBody>
      </p:sp>
      <p:sp>
        <p:nvSpPr>
          <p:cNvPr id="4" name="Rectangle 3"/>
          <p:cNvSpPr/>
          <p:nvPr/>
        </p:nvSpPr>
        <p:spPr>
          <a:xfrm>
            <a:off x="8172400" y="6165304"/>
            <a:ext cx="312906" cy="369332"/>
          </a:xfrm>
          <a:prstGeom prst="rect">
            <a:avLst/>
          </a:prstGeom>
        </p:spPr>
        <p:txBody>
          <a:bodyPr wrap="none">
            <a:spAutoFit/>
          </a:bodyPr>
          <a:lstStyle/>
          <a:p>
            <a:r>
              <a:rPr lang="el-GR" dirty="0"/>
              <a:t>3</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32656"/>
            <a:ext cx="8229600" cy="504056"/>
          </a:xfrm>
        </p:spPr>
        <p:txBody>
          <a:bodyPr>
            <a:normAutofit fontScale="90000"/>
          </a:bodyPr>
          <a:lstStyle/>
          <a:p>
            <a:r>
              <a:rPr lang="en-US" sz="2200" dirty="0"/>
              <a:t>4. </a:t>
            </a:r>
            <a:r>
              <a:rPr lang="el-GR" sz="2200" dirty="0"/>
              <a:t>Διάχυση του οράματος αλλαγής</a:t>
            </a:r>
            <a:r>
              <a:rPr lang="en-US" sz="2200" dirty="0"/>
              <a:t> (Communicating the Change Vision)</a:t>
            </a:r>
            <a:br>
              <a:rPr lang="en-US" dirty="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39</a:t>
            </a:fld>
            <a:endParaRPr lang="el-GR"/>
          </a:p>
        </p:txBody>
      </p:sp>
      <p:graphicFrame>
        <p:nvGraphicFramePr>
          <p:cNvPr id="5122" name="Object 2"/>
          <p:cNvGraphicFramePr>
            <a:graphicFrameLocks noChangeAspect="1"/>
          </p:cNvGraphicFramePr>
          <p:nvPr/>
        </p:nvGraphicFramePr>
        <p:xfrm>
          <a:off x="347663" y="762000"/>
          <a:ext cx="8361362" cy="3843338"/>
        </p:xfrm>
        <a:graphic>
          <a:graphicData uri="http://schemas.openxmlformats.org/presentationml/2006/ole">
            <mc:AlternateContent xmlns:mc="http://schemas.openxmlformats.org/markup-compatibility/2006">
              <mc:Choice xmlns:v="urn:schemas-microsoft-com:vml" Requires="v">
                <p:oleObj spid="_x0000_s5132" name="Έγγραφο" r:id="rId3" imgW="5271188" imgH="2425083" progId="Word.Document.12">
                  <p:embed/>
                </p:oleObj>
              </mc:Choice>
              <mc:Fallback>
                <p:oleObj name="Έγγραφο" r:id="rId3" imgW="5271188" imgH="2425083"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663" y="762000"/>
                        <a:ext cx="8361362" cy="384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dirty="0"/>
              <a:t>5. Κινητοποίηση – ενδυνάμωση των εργαζομένων για ευρεία δράση (</a:t>
            </a:r>
            <a:r>
              <a:rPr lang="el-GR" sz="2000" dirty="0" err="1"/>
              <a:t>Empowering</a:t>
            </a:r>
            <a:r>
              <a:rPr lang="el-GR" sz="2000" dirty="0"/>
              <a:t> </a:t>
            </a:r>
            <a:r>
              <a:rPr lang="el-GR" sz="2000" dirty="0" err="1"/>
              <a:t>employees</a:t>
            </a:r>
            <a:r>
              <a:rPr lang="el-GR" sz="2000" dirty="0"/>
              <a:t> </a:t>
            </a:r>
            <a:r>
              <a:rPr lang="el-GR" sz="2000" dirty="0" err="1"/>
              <a:t>for</a:t>
            </a:r>
            <a:r>
              <a:rPr lang="el-GR" sz="2000" dirty="0"/>
              <a:t> </a:t>
            </a:r>
            <a:r>
              <a:rPr lang="el-GR" sz="2000" dirty="0" err="1"/>
              <a:t>broad</a:t>
            </a:r>
            <a:r>
              <a:rPr lang="el-GR" sz="2000" dirty="0"/>
              <a:t>-</a:t>
            </a:r>
            <a:r>
              <a:rPr lang="el-GR" sz="2000" dirty="0" err="1"/>
              <a:t>based</a:t>
            </a:r>
            <a:r>
              <a:rPr lang="el-GR" sz="2000" dirty="0"/>
              <a:t> </a:t>
            </a:r>
            <a:r>
              <a:rPr lang="el-GR" sz="2000" dirty="0" err="1"/>
              <a:t>action</a:t>
            </a:r>
            <a:r>
              <a:rPr lang="el-GR" sz="2000" dirty="0"/>
              <a:t>)</a:t>
            </a:r>
            <a:endParaRPr lang="en-US" sz="2000"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40</a:t>
            </a:fld>
            <a:endParaRPr lang="el-GR"/>
          </a:p>
        </p:txBody>
      </p:sp>
      <p:sp>
        <p:nvSpPr>
          <p:cNvPr id="4" name="3 - Ορθογώνιο"/>
          <p:cNvSpPr/>
          <p:nvPr/>
        </p:nvSpPr>
        <p:spPr>
          <a:xfrm>
            <a:off x="467544" y="1286758"/>
            <a:ext cx="8424936" cy="5355312"/>
          </a:xfrm>
          <a:prstGeom prst="rect">
            <a:avLst/>
          </a:prstGeom>
        </p:spPr>
        <p:txBody>
          <a:bodyPr wrap="square">
            <a:spAutoFit/>
          </a:bodyPr>
          <a:lstStyle/>
          <a:p>
            <a:r>
              <a:rPr lang="el-GR" dirty="0"/>
              <a:t>… Ο τρόπος που αντιμετώπισε την πρόκληση αυτή το τμήμα μηχανογράφησης του Πανεπιστημίου, περιλάμβανε τις παρακάτω ενέργειες:</a:t>
            </a:r>
          </a:p>
          <a:p>
            <a:r>
              <a:rPr lang="el-GR" dirty="0"/>
              <a:t>• Καταρχάς σχεδίασε και υλοποίησε μια ενιαία υπηρεσία </a:t>
            </a:r>
            <a:r>
              <a:rPr lang="el-GR" dirty="0" err="1"/>
              <a:t>αυθεντικοποίησης</a:t>
            </a:r>
            <a:r>
              <a:rPr lang="el-GR" dirty="0"/>
              <a:t> χρηστών, στην οποία εισήγαγε τα στοιχεία πρόσβασης που είχαν οι χρήστες στα δύο πρώην ΤΕΙ. Έτσι εξασφάλισε ότι στην νέα υπηρεσία οι χρήστες θα είχαν πρόσβαση με τα στοιχεία που γνώριζαν ήδη.</a:t>
            </a:r>
          </a:p>
          <a:p>
            <a:r>
              <a:rPr lang="el-GR" dirty="0"/>
              <a:t>• Ανακοίνωσε μια πρώτη έκδοση της υπηρεσίας όπου η πρόσβαση ήταν μόνο μέσω ενός </a:t>
            </a:r>
            <a:r>
              <a:rPr lang="el-GR" dirty="0" err="1"/>
              <a:t>browser</a:t>
            </a:r>
            <a:r>
              <a:rPr lang="el-GR" dirty="0"/>
              <a:t> (</a:t>
            </a:r>
            <a:r>
              <a:rPr lang="el-GR" dirty="0" err="1"/>
              <a:t>webmail</a:t>
            </a:r>
            <a:r>
              <a:rPr lang="el-GR" dirty="0"/>
              <a:t>), χωρίς να επηρεαστούν τα παλιά συστήματα </a:t>
            </a:r>
            <a:r>
              <a:rPr lang="el-GR" dirty="0" err="1"/>
              <a:t>emails</a:t>
            </a:r>
            <a:r>
              <a:rPr lang="el-GR" dirty="0"/>
              <a:t>, ώστε να μπορέσουν οι χρήστες να εξοικειωθούν με το νέο περιβάλλον χωρίς να διαταραχθεί η εργασία τους. …</a:t>
            </a:r>
          </a:p>
          <a:p>
            <a:pPr lvl="0">
              <a:buFont typeface="Arial" pitchFamily="34" charset="0"/>
              <a:buChar char="•"/>
            </a:pPr>
            <a:r>
              <a:rPr lang="el-GR" dirty="0"/>
              <a:t> Ανακοίνωσε σε όλους τους χρήστες μια διεύθυνση επικοινωνίας για τεχνική υποστήριξη της νέας υπηρεσίας(</a:t>
            </a:r>
            <a:r>
              <a:rPr lang="en-US" dirty="0" err="1"/>
              <a:t>noc</a:t>
            </a:r>
            <a:r>
              <a:rPr lang="el-GR" dirty="0"/>
              <a:t>@</a:t>
            </a:r>
            <a:r>
              <a:rPr lang="en-US" dirty="0" err="1"/>
              <a:t>panepistimioattikis</a:t>
            </a:r>
            <a:r>
              <a:rPr lang="el-GR" dirty="0"/>
              <a:t>.</a:t>
            </a:r>
            <a:r>
              <a:rPr lang="en-US" dirty="0" err="1"/>
              <a:t>gr</a:t>
            </a:r>
            <a:r>
              <a:rPr lang="el-GR" dirty="0"/>
              <a:t>).</a:t>
            </a:r>
            <a:endParaRPr lang="en-US" dirty="0"/>
          </a:p>
          <a:p>
            <a:pPr lvl="0">
              <a:buFont typeface="Arial" pitchFamily="34" charset="0"/>
              <a:buChar char="•"/>
            </a:pPr>
            <a:r>
              <a:rPr lang="el-GR" dirty="0"/>
              <a:t> Παράλληλα επειδή τα δύο πρώην ΤΕΙ παρείχαν από παλαιότερα τηλεφωνική υποστήριξη στους χρήστες, η υπηρεσία αυτή παρέμεινε ενεργή με τα ίδια τηλέφωνα επικοινωνίας.</a:t>
            </a:r>
            <a:endParaRPr lang="en-US" dirty="0"/>
          </a:p>
          <a:p>
            <a:pPr>
              <a:buFont typeface="Arial" pitchFamily="34" charset="0"/>
              <a:buChar char="•"/>
            </a:pPr>
            <a:r>
              <a:rPr lang="el-GR" dirty="0"/>
              <a:t> Επιπλέον το ΤΕΙ Α, μιας και διέθετε εξειδικευμένο εξωτερικό συνεργάτη για την </a:t>
            </a:r>
            <a:r>
              <a:rPr lang="en-US" dirty="0"/>
              <a:t>onsite </a:t>
            </a:r>
            <a:r>
              <a:rPr lang="el-GR" dirty="0"/>
              <a:t>υποστήριξη των χρηστών σε αντίστοιχα θέματα, επεκτάθηκε η διάθεση του εξωτερικού συνεργάτη και για την </a:t>
            </a:r>
            <a:r>
              <a:rPr lang="en-US" dirty="0"/>
              <a:t>onsite </a:t>
            </a:r>
            <a:r>
              <a:rPr lang="el-GR" dirty="0"/>
              <a:t>υποστήριξη των χρηστών που προέρχονταν από το ΤΕΙ Β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432048"/>
          </a:xfrm>
        </p:spPr>
        <p:txBody>
          <a:bodyPr>
            <a:noAutofit/>
          </a:bodyPr>
          <a:lstStyle/>
          <a:p>
            <a:r>
              <a:rPr lang="el-GR" sz="2400" dirty="0"/>
              <a:t>6. Δημιουργία βραχυπρόθεσμων κερδών (</a:t>
            </a:r>
            <a:r>
              <a:rPr lang="en-US" sz="2400" dirty="0"/>
              <a:t>Generating short</a:t>
            </a:r>
            <a:r>
              <a:rPr lang="el-GR" sz="2400" dirty="0"/>
              <a:t>-</a:t>
            </a:r>
            <a:r>
              <a:rPr lang="en-US" sz="2400" dirty="0"/>
              <a:t>term wins</a:t>
            </a:r>
            <a:r>
              <a:rPr lang="el-GR" sz="2400" dirty="0"/>
              <a:t>)</a:t>
            </a:r>
            <a:br>
              <a:rPr lang="en-US" sz="2400" dirty="0"/>
            </a:br>
            <a:endParaRPr lang="en-US" sz="2400"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41</a:t>
            </a:fld>
            <a:endParaRPr lang="el-GR"/>
          </a:p>
        </p:txBody>
      </p:sp>
      <p:sp>
        <p:nvSpPr>
          <p:cNvPr id="4" name="3 - Ορθογώνιο"/>
          <p:cNvSpPr/>
          <p:nvPr/>
        </p:nvSpPr>
        <p:spPr>
          <a:xfrm>
            <a:off x="467544" y="612845"/>
            <a:ext cx="7920880" cy="5632311"/>
          </a:xfrm>
          <a:prstGeom prst="rect">
            <a:avLst/>
          </a:prstGeom>
        </p:spPr>
        <p:txBody>
          <a:bodyPr wrap="square">
            <a:spAutoFit/>
          </a:bodyPr>
          <a:lstStyle/>
          <a:p>
            <a:r>
              <a:rPr lang="el-GR" sz="2400" dirty="0"/>
              <a:t>Μετά τους 3 πρώτους μήνες λειτουργίας της νέας υπηρεσίας </a:t>
            </a:r>
            <a:r>
              <a:rPr lang="el-GR" sz="2400" dirty="0" err="1"/>
              <a:t>email</a:t>
            </a:r>
            <a:r>
              <a:rPr lang="el-GR" sz="2400" dirty="0"/>
              <a:t>, η μεγάλη πλειοψηφία των χρηστών, την  έχει ήδη συνηθίσει. Πλέον οι χρήστες μπορούν σε καθημερινή βάση να διαχειρίζονται τα κοινόχρηστα γραμματοκιβώτια του τμήματος τους, να αναζητούν μέσα από τον ενιαίο κατάλογο διευθύνσεων </a:t>
            </a:r>
            <a:r>
              <a:rPr lang="el-GR" sz="2400" dirty="0" err="1"/>
              <a:t>emails</a:t>
            </a:r>
            <a:r>
              <a:rPr lang="el-GR" sz="2400" dirty="0"/>
              <a:t> που χρειάζονται, αλλά και να χρησιμοποιούν νέα χαρακτηριστικά όπως πχ υπηρεσίες ημερολογίου(</a:t>
            </a:r>
            <a:r>
              <a:rPr lang="el-GR" sz="2400" dirty="0" err="1"/>
              <a:t>calendar</a:t>
            </a:r>
            <a:r>
              <a:rPr lang="el-GR" sz="2400" dirty="0"/>
              <a:t>), που παρέχει η νέα υπηρεσία.</a:t>
            </a:r>
          </a:p>
          <a:p>
            <a:r>
              <a:rPr lang="el-GR" sz="2400" dirty="0"/>
              <a:t>Η εργατικότητα του προσωπικού του τμήματος μηχανογράφησης, βοήθησε να ξεπεραστούν τα περισσότερα προβλήματα που αντιμετώπισαν οι χρήστες, ενώ η </a:t>
            </a:r>
            <a:r>
              <a:rPr lang="el-GR" sz="2400" dirty="0" err="1"/>
              <a:t>onsite</a:t>
            </a:r>
            <a:r>
              <a:rPr lang="el-GR" sz="2400" dirty="0"/>
              <a:t> υποστήριξη από τον εξωτερικό συνεργάτη στους τελικούς χρήστες, είχε καθοριστική συμβολή στην επιτυχία του </a:t>
            </a:r>
            <a:r>
              <a:rPr lang="el-GR" sz="2400" dirty="0" err="1"/>
              <a:t>project</a:t>
            </a:r>
            <a:r>
              <a:rPr lang="el-GR" sz="2400" dirty="0"/>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04664"/>
            <a:ext cx="8229600" cy="648072"/>
          </a:xfrm>
        </p:spPr>
        <p:txBody>
          <a:bodyPr>
            <a:normAutofit fontScale="90000"/>
          </a:bodyPr>
          <a:lstStyle/>
          <a:p>
            <a:r>
              <a:rPr lang="el-GR" sz="2700" dirty="0"/>
              <a:t>7. Εδραίωση κερδών και παραγωγή περισσότερων αλλαγών (</a:t>
            </a:r>
            <a:r>
              <a:rPr lang="en-US" sz="2700" dirty="0"/>
              <a:t>Consolidating gains and producing more change</a:t>
            </a:r>
            <a:r>
              <a:rPr lang="el-GR" sz="2700" dirty="0"/>
              <a:t>)</a:t>
            </a:r>
            <a:br>
              <a:rPr lang="en-US" dirty="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42</a:t>
            </a:fld>
            <a:endParaRPr lang="el-GR"/>
          </a:p>
        </p:txBody>
      </p:sp>
      <p:sp>
        <p:nvSpPr>
          <p:cNvPr id="4" name="3 - Ορθογώνιο"/>
          <p:cNvSpPr/>
          <p:nvPr/>
        </p:nvSpPr>
        <p:spPr>
          <a:xfrm>
            <a:off x="251520" y="1197907"/>
            <a:ext cx="8892480" cy="4247317"/>
          </a:xfrm>
          <a:prstGeom prst="rect">
            <a:avLst/>
          </a:prstGeom>
        </p:spPr>
        <p:txBody>
          <a:bodyPr wrap="square">
            <a:spAutoFit/>
          </a:bodyPr>
          <a:lstStyle/>
          <a:p>
            <a:r>
              <a:rPr lang="el-GR" dirty="0"/>
              <a:t>Τα προβλήματα της ηλεκτρονικής επικοινωνίας μεταξύ των χρηστών του νέου ιδρύματος πρακτικά εξαλείφθηκαν. Όλοι οι στόχοι που είχε στην αρχή ως όραμα  το Πανεπιστήμιο πραγματοποιήθηκαν.</a:t>
            </a:r>
          </a:p>
          <a:p>
            <a:r>
              <a:rPr lang="el-GR" dirty="0"/>
              <a:t>Η ομάδα του τμήματος μηχανογράφησης πλέον εργάζεται στο να βελτιώσει ακόμα περισσότερο τις παροχές της υπηρεσίας </a:t>
            </a:r>
            <a:r>
              <a:rPr lang="el-GR" dirty="0" err="1"/>
              <a:t>email</a:t>
            </a:r>
            <a:r>
              <a:rPr lang="el-GR" dirty="0"/>
              <a:t> (π.χ., παροχή προσωπικών ψηφιακών πιστοποιητικών,  δημιουργία εξειδικευμένων </a:t>
            </a:r>
            <a:r>
              <a:rPr lang="el-GR" dirty="0" err="1"/>
              <a:t>mailing</a:t>
            </a:r>
            <a:r>
              <a:rPr lang="el-GR" dirty="0"/>
              <a:t> </a:t>
            </a:r>
            <a:r>
              <a:rPr lang="el-GR" dirty="0" err="1"/>
              <a:t>lists</a:t>
            </a:r>
            <a:r>
              <a:rPr lang="el-GR" dirty="0"/>
              <a:t>, κ.λπ.)….</a:t>
            </a:r>
          </a:p>
          <a:p>
            <a:r>
              <a:rPr lang="el-GR" b="1" dirty="0"/>
              <a:t>Οφέλη</a:t>
            </a:r>
          </a:p>
          <a:p>
            <a:r>
              <a:rPr lang="el-GR" dirty="0"/>
              <a:t>Η ομάδα του τμήματος μηχανογράφησης κατάφερε να πείσει τους χρήστες για την αναγκαιότητας χρήσης ενός νέου ενιαίου συστήματος </a:t>
            </a:r>
            <a:r>
              <a:rPr lang="el-GR" dirty="0" err="1"/>
              <a:t>mail</a:t>
            </a:r>
            <a:r>
              <a:rPr lang="el-GR" dirty="0"/>
              <a:t>, εξαλείφοντας τα προβλήματα επικοινωνίας που προέκυψαν κατά την αρχική φάση συγχώνευσης των δύο πρώην ΤΕΙ. Η επιτυχή προσέγγιση του έργου και οι ενέργειες που έπραξε η ομάδα του τμήματος μηχανογράφησης, μπορούν να χρησιμοποιηθούν από την διοίκηση του Πανεπιστημίου ως εργαλείο για την αντιμετώπιση και άλλων έργων αλλαγής(</a:t>
            </a:r>
            <a:r>
              <a:rPr lang="el-GR" dirty="0" err="1"/>
              <a:t>change</a:t>
            </a:r>
            <a:r>
              <a:rPr lang="el-GR" dirty="0"/>
              <a:t> </a:t>
            </a:r>
            <a:r>
              <a:rPr lang="el-GR" dirty="0" err="1"/>
              <a:t>projects</a:t>
            </a:r>
            <a:r>
              <a:rPr lang="el-GR" dirty="0"/>
              <a:t>) του ιδρύματος (π.χ., μετάβαση υπηρεσίας VPN, συγχώνευση τηλεφωνικού  δικτύου, κ.λπ.)….</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504056"/>
          </a:xfrm>
        </p:spPr>
        <p:txBody>
          <a:bodyPr>
            <a:normAutofit fontScale="90000"/>
          </a:bodyPr>
          <a:lstStyle/>
          <a:p>
            <a:r>
              <a:rPr lang="el-GR" sz="2700" dirty="0"/>
              <a:t>8. «Αγκυροβόληση» των νέων προσεγγίσεων στην εταιρική κουλτούρα (</a:t>
            </a:r>
            <a:r>
              <a:rPr lang="en-US" sz="2700" dirty="0"/>
              <a:t>Anchoring new approaches in the culture</a:t>
            </a:r>
            <a:r>
              <a:rPr lang="el-GR" sz="2700" dirty="0"/>
              <a:t>) </a:t>
            </a:r>
            <a:br>
              <a:rPr lang="en-US" dirty="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43</a:t>
            </a:fld>
            <a:endParaRPr lang="el-GR"/>
          </a:p>
        </p:txBody>
      </p:sp>
      <p:sp>
        <p:nvSpPr>
          <p:cNvPr id="4" name="3 - Ορθογώνιο"/>
          <p:cNvSpPr/>
          <p:nvPr/>
        </p:nvSpPr>
        <p:spPr>
          <a:xfrm>
            <a:off x="395536" y="1052736"/>
            <a:ext cx="8640960" cy="4247317"/>
          </a:xfrm>
          <a:prstGeom prst="rect">
            <a:avLst/>
          </a:prstGeom>
        </p:spPr>
        <p:txBody>
          <a:bodyPr wrap="square">
            <a:spAutoFit/>
          </a:bodyPr>
          <a:lstStyle/>
          <a:p>
            <a:r>
              <a:rPr lang="el-GR" dirty="0"/>
              <a:t>Όπως είναι φυσιολογικό σε έργα όπου πραγματοποιούνται μεγάλες αλλαγές, υπήρξαν και υπάρχουν άνθρωποι που αντιδρούν. Έτσι είχαμε περιπτώσεις όπου:</a:t>
            </a:r>
          </a:p>
          <a:p>
            <a:endParaRPr lang="el-GR" dirty="0"/>
          </a:p>
          <a:p>
            <a:r>
              <a:rPr lang="el-GR" dirty="0"/>
              <a:t>1. Χρήστες αντέδρασαν γενικά στην ανάγκη επανεγκατάστασης νέου </a:t>
            </a:r>
            <a:r>
              <a:rPr lang="el-GR" dirty="0" err="1"/>
              <a:t>email</a:t>
            </a:r>
            <a:r>
              <a:rPr lang="el-GR" dirty="0"/>
              <a:t> λόγω έλλειψης τεχνικών γνώσεων:</a:t>
            </a:r>
          </a:p>
          <a:p>
            <a:r>
              <a:rPr lang="el-GR" dirty="0"/>
              <a:t>Αυτή η περίπτωση ειδικά, αντιμετωπίστηκε με την </a:t>
            </a:r>
            <a:r>
              <a:rPr lang="el-GR" dirty="0" err="1"/>
              <a:t>onsite</a:t>
            </a:r>
            <a:r>
              <a:rPr lang="el-GR" dirty="0"/>
              <a:t> εγκατάσταση του λογαριασμού </a:t>
            </a:r>
            <a:r>
              <a:rPr lang="el-GR" dirty="0" err="1"/>
              <a:t>email</a:t>
            </a:r>
            <a:r>
              <a:rPr lang="el-GR" dirty="0"/>
              <a:t> και υποστήριξη από τον εξειδικευμένο εξωτερικό συνεργάτη του τμήματος μηχανογράφησης.</a:t>
            </a:r>
          </a:p>
          <a:p>
            <a:r>
              <a:rPr lang="el-GR" dirty="0"/>
              <a:t>2. Σε άλλους χρήστες απλά δεν τους άρεσε το νέο GUI της υπηρεσίας </a:t>
            </a:r>
            <a:r>
              <a:rPr lang="el-GR" dirty="0" err="1"/>
              <a:t>webmail</a:t>
            </a:r>
            <a:r>
              <a:rPr lang="el-GR" dirty="0"/>
              <a:t>:</a:t>
            </a:r>
          </a:p>
          <a:p>
            <a:endParaRPr lang="el-GR" dirty="0"/>
          </a:p>
          <a:p>
            <a:r>
              <a:rPr lang="el-GR" dirty="0"/>
              <a:t>Σε αυτούς τους χρήστες αναφέρθηκαν τα προβλήματα της παλιάς κατάστασης και η ανάγκη χρήσης ενός νέου καινούριου </a:t>
            </a:r>
            <a:r>
              <a:rPr lang="el-GR" dirty="0" err="1"/>
              <a:t>email</a:t>
            </a:r>
            <a:r>
              <a:rPr lang="el-GR" dirty="0"/>
              <a:t>, και ευελπιστούμε με τον χρόνο να τους πείσουμε να κάνουν χρήση της νέας υπηρεσίας. </a:t>
            </a:r>
          </a:p>
          <a:p>
            <a:r>
              <a:rPr lang="el-GR" dirty="0"/>
              <a:t>Εντέλει βέβαια θα αναγκαστούν να την χρησιμοποιήσουν, όταν η παλιά υπηρεσία </a:t>
            </a:r>
            <a:r>
              <a:rPr lang="el-GR" dirty="0" err="1"/>
              <a:t>email</a:t>
            </a:r>
            <a:r>
              <a:rPr lang="el-GR" dirty="0"/>
              <a:t> αποσυρθεί πλήρως.</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44</a:t>
            </a:fld>
            <a:endParaRPr lang="el-GR" dirty="0"/>
          </a:p>
        </p:txBody>
      </p:sp>
      <p:sp>
        <p:nvSpPr>
          <p:cNvPr id="4" name="Rectangle 3"/>
          <p:cNvSpPr/>
          <p:nvPr/>
        </p:nvSpPr>
        <p:spPr>
          <a:xfrm>
            <a:off x="467544" y="1319064"/>
            <a:ext cx="7776864" cy="2175980"/>
          </a:xfrm>
          <a:prstGeom prst="rect">
            <a:avLst/>
          </a:prstGeom>
        </p:spPr>
        <p:txBody>
          <a:bodyPr wrap="square">
            <a:spAutoFit/>
          </a:bodyPr>
          <a:lstStyle/>
          <a:p>
            <a:pPr lvl="0">
              <a:lnSpc>
                <a:spcPct val="115000"/>
              </a:lnSpc>
              <a:spcBef>
                <a:spcPts val="2400"/>
              </a:spcBef>
              <a:spcAft>
                <a:spcPts val="0"/>
              </a:spcAft>
            </a:pPr>
            <a:r>
              <a:rPr lang="en-US" sz="2400" kern="0" dirty="0">
                <a:latin typeface="+mn-lt"/>
                <a:ea typeface="Times New Roman" panose="02020603050405020304" pitchFamily="18" charset="0"/>
                <a:cs typeface="Times New Roman" panose="02020603050405020304" pitchFamily="18" charset="0"/>
              </a:rPr>
              <a:t>Methods for Knowledge codification</a:t>
            </a:r>
            <a:endParaRPr lang="el-GR" sz="2400" kern="0" dirty="0">
              <a:latin typeface="+mn-lt"/>
              <a:ea typeface="Times New Roman" panose="02020603050405020304" pitchFamily="18" charset="0"/>
              <a:cs typeface="Times New Roman" panose="02020603050405020304" pitchFamily="18" charset="0"/>
            </a:endParaRPr>
          </a:p>
          <a:p>
            <a:pPr marL="742950" lvl="1" indent="-285750">
              <a:lnSpc>
                <a:spcPct val="115000"/>
              </a:lnSpc>
              <a:spcBef>
                <a:spcPts val="1000"/>
              </a:spcBef>
              <a:spcAft>
                <a:spcPts val="0"/>
              </a:spcAft>
              <a:buFont typeface="+mj-lt"/>
              <a:buAutoNum type="arabicPeriod"/>
            </a:pPr>
            <a:r>
              <a:rPr lang="en-US" sz="2400" dirty="0">
                <a:latin typeface="+mn-lt"/>
                <a:ea typeface="Times New Roman" panose="02020603050405020304" pitchFamily="18" charset="0"/>
                <a:cs typeface="Times New Roman" panose="02020603050405020304" pitchFamily="18" charset="0"/>
              </a:rPr>
              <a:t>Cognitive maps</a:t>
            </a:r>
            <a:endParaRPr lang="el-GR" sz="2400" dirty="0">
              <a:latin typeface="+mn-lt"/>
              <a:ea typeface="Times New Roman" panose="02020603050405020304" pitchFamily="18" charset="0"/>
              <a:cs typeface="Times New Roman" panose="02020603050405020304" pitchFamily="18" charset="0"/>
            </a:endParaRPr>
          </a:p>
          <a:p>
            <a:pPr marL="742950" lvl="1" indent="-285750">
              <a:lnSpc>
                <a:spcPct val="115000"/>
              </a:lnSpc>
              <a:spcBef>
                <a:spcPts val="1000"/>
              </a:spcBef>
              <a:spcAft>
                <a:spcPts val="0"/>
              </a:spcAft>
              <a:buFont typeface="+mj-lt"/>
              <a:buAutoNum type="arabicPeriod"/>
            </a:pPr>
            <a:r>
              <a:rPr lang="en-US" sz="2400" dirty="0">
                <a:latin typeface="+mn-lt"/>
                <a:ea typeface="Times New Roman" panose="02020603050405020304" pitchFamily="18" charset="0"/>
                <a:cs typeface="Times New Roman" panose="02020603050405020304" pitchFamily="18" charset="0"/>
              </a:rPr>
              <a:t>Decision trees</a:t>
            </a:r>
            <a:endParaRPr lang="el-GR" sz="2400" dirty="0">
              <a:latin typeface="+mn-lt"/>
              <a:ea typeface="Times New Roman" panose="02020603050405020304" pitchFamily="18" charset="0"/>
              <a:cs typeface="Times New Roman" panose="02020603050405020304" pitchFamily="18" charset="0"/>
            </a:endParaRPr>
          </a:p>
          <a:p>
            <a:pPr marL="742950" lvl="1" indent="-285750">
              <a:lnSpc>
                <a:spcPct val="115000"/>
              </a:lnSpc>
              <a:spcBef>
                <a:spcPts val="1000"/>
              </a:spcBef>
              <a:spcAft>
                <a:spcPts val="0"/>
              </a:spcAft>
              <a:buFont typeface="+mj-lt"/>
              <a:buAutoNum type="arabicPeriod"/>
            </a:pPr>
            <a:r>
              <a:rPr lang="en-US" sz="2400" dirty="0">
                <a:latin typeface="+mn-lt"/>
                <a:ea typeface="Times New Roman" panose="02020603050405020304" pitchFamily="18" charset="0"/>
                <a:cs typeface="Times New Roman" panose="02020603050405020304" pitchFamily="18" charset="0"/>
              </a:rPr>
              <a:t>Knowledge taxonomies</a:t>
            </a:r>
            <a:endParaRPr lang="el-GR" sz="2400" dirty="0">
              <a:effectLst/>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47262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45</a:t>
            </a:fld>
            <a:endParaRPr lang="el-GR"/>
          </a:p>
        </p:txBody>
      </p:sp>
      <p:sp>
        <p:nvSpPr>
          <p:cNvPr id="3" name="Rectangle 24"/>
          <p:cNvSpPr>
            <a:spLocks noChangeArrowheads="1"/>
          </p:cNvSpPr>
          <p:nvPr/>
        </p:nvSpPr>
        <p:spPr bwMode="auto">
          <a:xfrm>
            <a:off x="323528" y="-67545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7" name="Rectangle 36"/>
          <p:cNvSpPr>
            <a:spLocks noChangeArrowheads="1"/>
          </p:cNvSpPr>
          <p:nvPr/>
        </p:nvSpPr>
        <p:spPr bwMode="auto">
          <a:xfrm>
            <a:off x="323528" y="-21825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8" name="Rectangle 27"/>
          <p:cNvSpPr/>
          <p:nvPr/>
        </p:nvSpPr>
        <p:spPr>
          <a:xfrm>
            <a:off x="84650" y="6433591"/>
            <a:ext cx="5423454" cy="369332"/>
          </a:xfrm>
          <a:prstGeom prst="rect">
            <a:avLst/>
          </a:prstGeom>
        </p:spPr>
        <p:txBody>
          <a:bodyPr wrap="square">
            <a:spAutoFit/>
          </a:bodyPr>
          <a:lstStyle/>
          <a:p>
            <a:r>
              <a:rPr lang="en-US" dirty="0"/>
              <a:t>Conceptual model for Knowledge Management</a:t>
            </a:r>
            <a:endParaRPr lang="el-GR" dirty="0"/>
          </a:p>
        </p:txBody>
      </p:sp>
      <p:sp>
        <p:nvSpPr>
          <p:cNvPr id="29" name="Rectangle 60"/>
          <p:cNvSpPr>
            <a:spLocks noChangeArrowheads="1"/>
          </p:cNvSpPr>
          <p:nvPr/>
        </p:nvSpPr>
        <p:spPr bwMode="auto">
          <a:xfrm>
            <a:off x="1476672" y="-78794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pSp>
        <p:nvGrpSpPr>
          <p:cNvPr id="30" name="Group 29"/>
          <p:cNvGrpSpPr>
            <a:grpSpLocks/>
          </p:cNvGrpSpPr>
          <p:nvPr/>
        </p:nvGrpSpPr>
        <p:grpSpPr bwMode="auto">
          <a:xfrm>
            <a:off x="2391072" y="374103"/>
            <a:ext cx="5257800" cy="6059487"/>
            <a:chOff x="661" y="2651"/>
            <a:chExt cx="8280" cy="9120"/>
          </a:xfrm>
        </p:grpSpPr>
        <p:sp>
          <p:nvSpPr>
            <p:cNvPr id="31" name="Text Box 3"/>
            <p:cNvSpPr txBox="1">
              <a:spLocks noChangeArrowheads="1"/>
            </p:cNvSpPr>
            <p:nvPr/>
          </p:nvSpPr>
          <p:spPr bwMode="auto">
            <a:xfrm>
              <a:off x="845" y="2847"/>
              <a:ext cx="2754" cy="195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en-GB" sz="1000" b="1">
                  <a:effectLst/>
                  <a:latin typeface="Times New Roman" panose="02020603050405020304" pitchFamily="18" charset="0"/>
                  <a:ea typeface="Times New Roman" panose="02020603050405020304" pitchFamily="18" charset="0"/>
                </a:rPr>
                <a:t>Enterprise / Organization</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Strategy</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Management</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Security and Privacy in the management of data - Policies</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000">
                  <a:effectLst/>
                  <a:latin typeface="Times New Roman" panose="02020603050405020304" pitchFamily="18" charset="0"/>
                  <a:ea typeface="Times New Roman" panose="02020603050405020304" pitchFamily="18" charset="0"/>
                </a:rPr>
                <a:t>Database(s)</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000">
                  <a:effectLst/>
                  <a:latin typeface="Times New Roman" panose="02020603050405020304" pitchFamily="18" charset="0"/>
                  <a:ea typeface="Times New Roman" panose="02020603050405020304" pitchFamily="18" charset="0"/>
                </a:rPr>
                <a:t>Organizational memory</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2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p:txBody>
        </p:sp>
        <p:sp>
          <p:nvSpPr>
            <p:cNvPr id="32" name="Text Box 4"/>
            <p:cNvSpPr txBox="1">
              <a:spLocks noChangeArrowheads="1"/>
            </p:cNvSpPr>
            <p:nvPr/>
          </p:nvSpPr>
          <p:spPr bwMode="auto">
            <a:xfrm flipV="1">
              <a:off x="5985" y="2651"/>
              <a:ext cx="2571" cy="137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0"/>
                </a:spcAft>
              </a:pPr>
              <a:r>
                <a:rPr lang="en-US" sz="1000" b="1">
                  <a:effectLst/>
                  <a:latin typeface="Times New Roman" panose="02020603050405020304" pitchFamily="18" charset="0"/>
                  <a:ea typeface="Times New Roman" panose="02020603050405020304" pitchFamily="18" charset="0"/>
                </a:rPr>
                <a:t>Representation     </a:t>
              </a:r>
              <a:endParaRPr lang="el-GR" sz="1000" b="1">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Ontology</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XML</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RDF</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Dublin Core</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p:txBody>
        </p:sp>
        <p:sp>
          <p:nvSpPr>
            <p:cNvPr id="33" name="Text Box 5"/>
            <p:cNvSpPr txBox="1">
              <a:spLocks noChangeArrowheads="1"/>
            </p:cNvSpPr>
            <p:nvPr/>
          </p:nvSpPr>
          <p:spPr bwMode="auto">
            <a:xfrm>
              <a:off x="3966" y="5002"/>
              <a:ext cx="2754" cy="237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en-US" sz="1200" b="1" kern="0">
                  <a:effectLst/>
                  <a:latin typeface="Times New Roman" panose="02020603050405020304" pitchFamily="18" charset="0"/>
                  <a:ea typeface="Times New Roman" panose="02020603050405020304" pitchFamily="18" charset="0"/>
                </a:rPr>
                <a:t>Knowledge Management System</a:t>
              </a:r>
              <a:endParaRPr lang="el-GR" sz="1400" b="1" kern="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Organizational structure</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Means</a:t>
              </a:r>
              <a:r>
                <a:rPr lang="en-GB" sz="900">
                  <a:effectLst/>
                  <a:latin typeface="Times New Roman" panose="02020603050405020304" pitchFamily="18" charset="0"/>
                  <a:ea typeface="Times New Roman" panose="02020603050405020304" pitchFamily="18" charset="0"/>
                </a:rPr>
                <a:t>: Data, Hardware,</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a:effectLst/>
                  <a:latin typeface="Times New Roman" panose="02020603050405020304" pitchFamily="18" charset="0"/>
                  <a:ea typeface="Times New Roman" panose="02020603050405020304" pitchFamily="18" charset="0"/>
                </a:rPr>
                <a:t>  </a:t>
              </a:r>
              <a:r>
                <a:rPr lang="en-GB" sz="900" b="1">
                  <a:effectLst/>
                  <a:latin typeface="Times New Roman" panose="02020603050405020304" pitchFamily="18" charset="0"/>
                  <a:ea typeface="Times New Roman" panose="02020603050405020304" pitchFamily="18" charset="0"/>
                </a:rPr>
                <a:t>Software:</a:t>
              </a:r>
              <a:r>
                <a:rPr lang="en-GB" sz="900">
                  <a:effectLst/>
                  <a:latin typeface="Times New Roman" panose="02020603050405020304" pitchFamily="18" charset="0"/>
                  <a:ea typeface="Times New Roman" panose="02020603050405020304" pitchFamily="18" charset="0"/>
                </a:rPr>
                <a:t> IRS, CBIR, Search Engines, crawlers, DBMS, etc.</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Operations, Functions,                Procedures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People (and Roles)</a:t>
              </a:r>
              <a:endParaRPr lang="el-GR" sz="1200">
                <a:effectLst/>
                <a:latin typeface="Times New Roman" panose="02020603050405020304" pitchFamily="18" charset="0"/>
                <a:ea typeface="Times New Roman" panose="02020603050405020304" pitchFamily="18" charset="0"/>
              </a:endParaRPr>
            </a:p>
          </p:txBody>
        </p:sp>
        <p:sp>
          <p:nvSpPr>
            <p:cNvPr id="34" name="Text Box 6"/>
            <p:cNvSpPr txBox="1">
              <a:spLocks noChangeArrowheads="1"/>
            </p:cNvSpPr>
            <p:nvPr/>
          </p:nvSpPr>
          <p:spPr bwMode="auto">
            <a:xfrm>
              <a:off x="661" y="8726"/>
              <a:ext cx="2700" cy="18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en-US" sz="1000" b="1" kern="0">
                  <a:effectLst/>
                  <a:latin typeface="Times New Roman" panose="02020603050405020304" pitchFamily="18" charset="0"/>
                  <a:ea typeface="Times New Roman" panose="02020603050405020304" pitchFamily="18" charset="0"/>
                </a:rPr>
                <a:t>Knowledge</a:t>
              </a:r>
              <a:endParaRPr lang="el-GR" sz="1400" b="1" kern="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Data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r>
                <a:rPr lang="el-GR" sz="1000">
                  <a:effectLst/>
                  <a:latin typeface="Times New Roman" panose="02020603050405020304" pitchFamily="18" charset="0"/>
                  <a:ea typeface="Times New Roman" panose="02020603050405020304" pitchFamily="18" charset="0"/>
                  <a:sym typeface="Symbol" panose="05050102010706020507" pitchFamily="18" charset="2"/>
                </a:rPr>
                <a:t></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Information</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r>
                <a:rPr lang="el-GR" sz="1000">
                  <a:effectLst/>
                  <a:latin typeface="Times New Roman" panose="02020603050405020304" pitchFamily="18" charset="0"/>
                  <a:ea typeface="Times New Roman" panose="02020603050405020304" pitchFamily="18" charset="0"/>
                  <a:sym typeface="Symbol" panose="05050102010706020507" pitchFamily="18" charset="2"/>
                </a:rPr>
                <a:t></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Tacit / Explicit </a:t>
              </a:r>
              <a:r>
                <a:rPr lang="en-US" sz="1000">
                  <a:effectLst/>
                  <a:latin typeface="Times New Roman" panose="02020603050405020304" pitchFamily="18" charset="0"/>
                  <a:ea typeface="Times New Roman" panose="02020603050405020304" pitchFamily="18" charset="0"/>
                </a:rPr>
                <a:t>K</a:t>
              </a:r>
              <a:r>
                <a:rPr lang="en-GB" sz="1000">
                  <a:effectLst/>
                  <a:latin typeface="Times New Roman" panose="02020603050405020304" pitchFamily="18" charset="0"/>
                  <a:ea typeface="Times New Roman" panose="02020603050405020304" pitchFamily="18" charset="0"/>
                </a:rPr>
                <a:t>nowledge</a:t>
              </a:r>
              <a:endParaRPr lang="el-GR" sz="1200">
                <a:effectLst/>
                <a:latin typeface="Times New Roman" panose="02020603050405020304" pitchFamily="18" charset="0"/>
                <a:ea typeface="Times New Roman" panose="02020603050405020304" pitchFamily="18" charset="0"/>
              </a:endParaRPr>
            </a:p>
          </p:txBody>
        </p:sp>
        <p:sp>
          <p:nvSpPr>
            <p:cNvPr id="35" name="Text Box 7"/>
            <p:cNvSpPr txBox="1">
              <a:spLocks noChangeArrowheads="1"/>
            </p:cNvSpPr>
            <p:nvPr/>
          </p:nvSpPr>
          <p:spPr bwMode="auto">
            <a:xfrm>
              <a:off x="5161" y="8411"/>
              <a:ext cx="3488" cy="33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l">
                <a:spcAft>
                  <a:spcPts val="0"/>
                </a:spcAft>
              </a:pPr>
              <a:r>
                <a:rPr lang="en-US" sz="1000" b="0" i="1">
                  <a:effectLst/>
                  <a:latin typeface="Times New Roman" panose="02020603050405020304" pitchFamily="18" charset="0"/>
                  <a:ea typeface="Times New Roman" panose="02020603050405020304" pitchFamily="18" charset="0"/>
                </a:rPr>
                <a:t>Knowledge Discovery &amp; Extraction:</a:t>
              </a:r>
              <a:endParaRPr lang="el-GR" sz="1000" b="1">
                <a:effectLst/>
                <a:latin typeface="Times New Roman" panose="02020603050405020304" pitchFamily="18" charset="0"/>
                <a:ea typeface="Times New Roman" panose="02020603050405020304" pitchFamily="18" charset="0"/>
              </a:endParaRPr>
            </a:p>
            <a:p>
              <a:pPr algn="just">
                <a:spcAft>
                  <a:spcPts val="0"/>
                </a:spcAft>
              </a:pPr>
              <a:r>
                <a:rPr lang="en-US" sz="1000" b="0">
                  <a:effectLst/>
                  <a:latin typeface="Times New Roman" panose="02020603050405020304" pitchFamily="18" charset="0"/>
                  <a:ea typeface="Times New Roman" panose="02020603050405020304" pitchFamily="18" charset="0"/>
                </a:rPr>
                <a:t>Web &amp; Search engines, Information Retrieval</a:t>
              </a:r>
              <a:r>
                <a:rPr lang="en-US" sz="1000" b="1">
                  <a:effectLst/>
                  <a:latin typeface="Times New Roman" panose="02020603050405020304" pitchFamily="18" charset="0"/>
                  <a:ea typeface="Times New Roman" panose="02020603050405020304" pitchFamily="18" charset="0"/>
                </a:rPr>
                <a:t>,</a:t>
              </a:r>
              <a:r>
                <a:rPr lang="en-US" sz="1000" b="0">
                  <a:effectLst/>
                  <a:latin typeface="Times New Roman" panose="02020603050405020304" pitchFamily="18" charset="0"/>
                  <a:ea typeface="Times New Roman" panose="02020603050405020304" pitchFamily="18" charset="0"/>
                </a:rPr>
                <a:t> CLIR, CBIR, Data Mining, Case Based Reasoning, OLAP  </a:t>
              </a:r>
              <a:endParaRPr lang="el-GR" sz="1000" b="1">
                <a:effectLst/>
                <a:latin typeface="Times New Roman" panose="02020603050405020304" pitchFamily="18" charset="0"/>
                <a:ea typeface="Times New Roman" panose="02020603050405020304" pitchFamily="18" charset="0"/>
              </a:endParaRPr>
            </a:p>
            <a:p>
              <a:pPr algn="just">
                <a:spcAft>
                  <a:spcPts val="0"/>
                </a:spcAft>
              </a:pPr>
              <a:r>
                <a:rPr lang="en-GB" sz="1000" i="1">
                  <a:effectLst/>
                  <a:latin typeface="Times New Roman" panose="02020603050405020304" pitchFamily="18" charset="0"/>
                  <a:ea typeface="Times New Roman" panose="02020603050405020304" pitchFamily="18" charset="0"/>
                </a:rPr>
                <a:t>Personalization: </a:t>
              </a:r>
              <a:r>
                <a:rPr lang="en-GB" sz="1000">
                  <a:effectLst/>
                  <a:latin typeface="Times New Roman" panose="02020603050405020304" pitchFamily="18" charset="0"/>
                  <a:ea typeface="Times New Roman" panose="02020603050405020304" pitchFamily="18" charset="0"/>
                </a:rPr>
                <a:t>SDI, user models, stereotypes, user communities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i="1">
                  <a:effectLst/>
                  <a:latin typeface="Times New Roman" panose="02020603050405020304" pitchFamily="18" charset="0"/>
                  <a:ea typeface="Times New Roman" panose="02020603050405020304" pitchFamily="18" charset="0"/>
                </a:rPr>
                <a:t>Storage:</a:t>
              </a:r>
              <a:r>
                <a:rPr lang="en-GB" sz="1000">
                  <a:effectLst/>
                  <a:latin typeface="Times New Roman" panose="02020603050405020304" pitchFamily="18" charset="0"/>
                  <a:ea typeface="Times New Roman" panose="02020603050405020304" pitchFamily="18" charset="0"/>
                </a:rPr>
                <a:t> Data and Knowledge warehouse, data marts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Background: NLP, Word Sense Disambiguation, Machine Learning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i="1">
                  <a:effectLst/>
                  <a:latin typeface="Times New Roman" panose="02020603050405020304" pitchFamily="18" charset="0"/>
                  <a:ea typeface="Times New Roman" panose="02020603050405020304" pitchFamily="18" charset="0"/>
                </a:rPr>
                <a:t>Presentation &amp; Sharing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Visualization,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Groupware tools, Collaboration,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e-learning tools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p:txBody>
        </p:sp>
        <p:cxnSp>
          <p:nvCxnSpPr>
            <p:cNvPr id="36" name="Line 8"/>
            <p:cNvCxnSpPr>
              <a:cxnSpLocks noChangeShapeType="1"/>
            </p:cNvCxnSpPr>
            <p:nvPr/>
          </p:nvCxnSpPr>
          <p:spPr bwMode="auto">
            <a:xfrm flipH="1">
              <a:off x="1946" y="4806"/>
              <a:ext cx="367" cy="39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7" name="Line 9"/>
            <p:cNvCxnSpPr>
              <a:cxnSpLocks noChangeShapeType="1"/>
            </p:cNvCxnSpPr>
            <p:nvPr/>
          </p:nvCxnSpPr>
          <p:spPr bwMode="auto">
            <a:xfrm flipV="1">
              <a:off x="2497" y="7158"/>
              <a:ext cx="1469" cy="152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Line 10"/>
            <p:cNvCxnSpPr>
              <a:cxnSpLocks noChangeShapeType="1"/>
            </p:cNvCxnSpPr>
            <p:nvPr/>
          </p:nvCxnSpPr>
          <p:spPr bwMode="auto">
            <a:xfrm flipH="1">
              <a:off x="3361" y="9671"/>
              <a:ext cx="1800" cy="180"/>
            </a:xfrm>
            <a:prstGeom prst="line">
              <a:avLst/>
            </a:prstGeom>
            <a:noFill/>
            <a:ln w="9525" cap="rnd">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cxnSp>
          <p:nvCxnSpPr>
            <p:cNvPr id="39" name="Line 11"/>
            <p:cNvCxnSpPr>
              <a:cxnSpLocks noChangeShapeType="1"/>
            </p:cNvCxnSpPr>
            <p:nvPr/>
          </p:nvCxnSpPr>
          <p:spPr bwMode="auto">
            <a:xfrm flipH="1" flipV="1">
              <a:off x="7638" y="4023"/>
              <a:ext cx="734" cy="431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0" name="Line 12"/>
            <p:cNvCxnSpPr>
              <a:cxnSpLocks noChangeShapeType="1"/>
            </p:cNvCxnSpPr>
            <p:nvPr/>
          </p:nvCxnSpPr>
          <p:spPr bwMode="auto">
            <a:xfrm flipH="1" flipV="1">
              <a:off x="3541" y="3911"/>
              <a:ext cx="1159" cy="109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1" name="Text Box 13"/>
            <p:cNvSpPr txBox="1">
              <a:spLocks noChangeArrowheads="1"/>
            </p:cNvSpPr>
            <p:nvPr/>
          </p:nvSpPr>
          <p:spPr bwMode="auto">
            <a:xfrm>
              <a:off x="3541" y="3371"/>
              <a:ext cx="1653"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  Supports</a:t>
              </a:r>
              <a:endParaRPr lang="el-GR" sz="1200">
                <a:effectLst/>
                <a:latin typeface="Times New Roman" panose="02020603050405020304" pitchFamily="18" charset="0"/>
                <a:ea typeface="Times New Roman" panose="02020603050405020304" pitchFamily="18" charset="0"/>
              </a:endParaRPr>
            </a:p>
          </p:txBody>
        </p:sp>
        <p:sp>
          <p:nvSpPr>
            <p:cNvPr id="42" name="Text Box 14"/>
            <p:cNvSpPr txBox="1">
              <a:spLocks noChangeArrowheads="1"/>
            </p:cNvSpPr>
            <p:nvPr/>
          </p:nvSpPr>
          <p:spPr bwMode="auto">
            <a:xfrm>
              <a:off x="5161" y="7746"/>
              <a:ext cx="1836" cy="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r>
                <a:rPr lang="en-US" sz="10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Interacts </a:t>
              </a:r>
              <a:endParaRPr lang="el-GR" sz="1200">
                <a:effectLst/>
                <a:latin typeface="Times New Roman" panose="02020603050405020304" pitchFamily="18" charset="0"/>
                <a:ea typeface="Times New Roman" panose="02020603050405020304" pitchFamily="18" charset="0"/>
              </a:endParaRPr>
            </a:p>
          </p:txBody>
        </p:sp>
        <p:sp>
          <p:nvSpPr>
            <p:cNvPr id="43" name="Text Box 15"/>
            <p:cNvSpPr txBox="1">
              <a:spLocks noChangeArrowheads="1"/>
            </p:cNvSpPr>
            <p:nvPr/>
          </p:nvSpPr>
          <p:spPr bwMode="auto">
            <a:xfrm>
              <a:off x="7105" y="6203"/>
              <a:ext cx="1836"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Uses / </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is used </a:t>
              </a:r>
              <a:endParaRPr lang="el-GR" sz="1200">
                <a:effectLst/>
                <a:latin typeface="Times New Roman" panose="02020603050405020304" pitchFamily="18" charset="0"/>
                <a:ea typeface="Times New Roman" panose="02020603050405020304" pitchFamily="18" charset="0"/>
              </a:endParaRPr>
            </a:p>
          </p:txBody>
        </p:sp>
        <p:sp>
          <p:nvSpPr>
            <p:cNvPr id="44" name="Text Box 16"/>
            <p:cNvSpPr txBox="1">
              <a:spLocks noChangeArrowheads="1"/>
            </p:cNvSpPr>
            <p:nvPr/>
          </p:nvSpPr>
          <p:spPr bwMode="auto">
            <a:xfrm>
              <a:off x="3127" y="8887"/>
              <a:ext cx="2754" cy="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   Integrates / Adds </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100">
                  <a:effectLst/>
                  <a:latin typeface="Arial" panose="020B0604020202020204" pitchFamily="34" charset="0"/>
                  <a:ea typeface="Times New Roman" panose="02020603050405020304" pitchFamily="18" charset="0"/>
                  <a:cs typeface="Times New Roman" panose="02020603050405020304" pitchFamily="18" charset="0"/>
                </a:rPr>
                <a:t> </a:t>
              </a:r>
              <a:r>
                <a:rPr lang="en-US" sz="10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Value</a:t>
              </a:r>
              <a:endParaRPr lang="el-GR" sz="1200">
                <a:effectLst/>
                <a:latin typeface="Times New Roman" panose="02020603050405020304" pitchFamily="18" charset="0"/>
                <a:ea typeface="Times New Roman" panose="02020603050405020304" pitchFamily="18" charset="0"/>
              </a:endParaRPr>
            </a:p>
          </p:txBody>
        </p:sp>
        <p:sp>
          <p:nvSpPr>
            <p:cNvPr id="45" name="Text Box 17"/>
            <p:cNvSpPr txBox="1">
              <a:spLocks noChangeArrowheads="1"/>
            </p:cNvSpPr>
            <p:nvPr/>
          </p:nvSpPr>
          <p:spPr bwMode="auto">
            <a:xfrm>
              <a:off x="3048" y="7746"/>
              <a:ext cx="1836" cy="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2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   Interacts</a:t>
              </a:r>
              <a:endParaRPr lang="el-GR" sz="1200">
                <a:effectLst/>
                <a:latin typeface="Times New Roman" panose="02020603050405020304" pitchFamily="18" charset="0"/>
                <a:ea typeface="Times New Roman" panose="02020603050405020304" pitchFamily="18" charset="0"/>
              </a:endParaRPr>
            </a:p>
          </p:txBody>
        </p:sp>
        <p:cxnSp>
          <p:nvCxnSpPr>
            <p:cNvPr id="46" name="Line 18"/>
            <p:cNvCxnSpPr>
              <a:cxnSpLocks noChangeShapeType="1"/>
            </p:cNvCxnSpPr>
            <p:nvPr/>
          </p:nvCxnSpPr>
          <p:spPr bwMode="auto">
            <a:xfrm flipH="1">
              <a:off x="5802" y="4023"/>
              <a:ext cx="1285" cy="97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7" name="Text Box 19"/>
            <p:cNvSpPr txBox="1">
              <a:spLocks noChangeArrowheads="1"/>
            </p:cNvSpPr>
            <p:nvPr/>
          </p:nvSpPr>
          <p:spPr bwMode="auto">
            <a:xfrm>
              <a:off x="4621" y="4091"/>
              <a:ext cx="1469" cy="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US" sz="10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Interacts </a:t>
              </a:r>
              <a:endParaRPr lang="el-GR" sz="1200">
                <a:effectLst/>
                <a:latin typeface="Times New Roman" panose="02020603050405020304" pitchFamily="18" charset="0"/>
                <a:ea typeface="Times New Roman" panose="02020603050405020304" pitchFamily="18" charset="0"/>
              </a:endParaRPr>
            </a:p>
          </p:txBody>
        </p:sp>
        <p:cxnSp>
          <p:nvCxnSpPr>
            <p:cNvPr id="48" name="Line 20"/>
            <p:cNvCxnSpPr>
              <a:cxnSpLocks noChangeShapeType="1"/>
            </p:cNvCxnSpPr>
            <p:nvPr/>
          </p:nvCxnSpPr>
          <p:spPr bwMode="auto">
            <a:xfrm flipH="1" flipV="1">
              <a:off x="6421" y="7331"/>
              <a:ext cx="360" cy="10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Line 21"/>
            <p:cNvCxnSpPr>
              <a:cxnSpLocks noChangeShapeType="1"/>
            </p:cNvCxnSpPr>
            <p:nvPr/>
          </p:nvCxnSpPr>
          <p:spPr bwMode="auto">
            <a:xfrm flipV="1">
              <a:off x="3361" y="9491"/>
              <a:ext cx="1800" cy="1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0" name="Line 22"/>
            <p:cNvCxnSpPr>
              <a:cxnSpLocks noChangeShapeType="1"/>
            </p:cNvCxnSpPr>
            <p:nvPr/>
          </p:nvCxnSpPr>
          <p:spPr bwMode="auto">
            <a:xfrm>
              <a:off x="7861" y="4091"/>
              <a:ext cx="720" cy="4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Line 23"/>
            <p:cNvCxnSpPr>
              <a:cxnSpLocks noChangeShapeType="1"/>
            </p:cNvCxnSpPr>
            <p:nvPr/>
          </p:nvCxnSpPr>
          <p:spPr bwMode="auto">
            <a:xfrm>
              <a:off x="4981" y="7331"/>
              <a:ext cx="720" cy="10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2" name="Line 24"/>
            <p:cNvCxnSpPr>
              <a:cxnSpLocks noChangeShapeType="1"/>
            </p:cNvCxnSpPr>
            <p:nvPr/>
          </p:nvCxnSpPr>
          <p:spPr bwMode="auto">
            <a:xfrm flipV="1">
              <a:off x="4981" y="4091"/>
              <a:ext cx="1260" cy="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53" name="Rectangle 72"/>
          <p:cNvSpPr>
            <a:spLocks noChangeArrowheads="1"/>
          </p:cNvSpPr>
          <p:nvPr/>
        </p:nvSpPr>
        <p:spPr bwMode="auto">
          <a:xfrm>
            <a:off x="1476672" y="-33074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38877132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a:t>Τέλος Ενότητας</a:t>
            </a:r>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p14="http://schemas.microsoft.com/office/powerpoint/2010/main" val="20867910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a:t>Σημειώματα</a:t>
            </a:r>
          </a:p>
        </p:txBody>
      </p:sp>
    </p:spTree>
    <p:extLst>
      <p:ext uri="{BB962C8B-B14F-4D97-AF65-F5344CB8AC3E}">
        <p14:creationId xmlns:p14="http://schemas.microsoft.com/office/powerpoint/2010/main" val="11813368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Αναφοράς</a:t>
            </a:r>
          </a:p>
        </p:txBody>
      </p:sp>
      <p:sp>
        <p:nvSpPr>
          <p:cNvPr id="3" name="Content Placeholder 2"/>
          <p:cNvSpPr>
            <a:spLocks noGrp="1"/>
          </p:cNvSpPr>
          <p:nvPr>
            <p:ph idx="1"/>
          </p:nvPr>
        </p:nvSpPr>
        <p:spPr/>
        <p:txBody>
          <a:bodyPr>
            <a:normAutofit/>
          </a:bodyPr>
          <a:lstStyle/>
          <a:p>
            <a:pPr marL="0" indent="0">
              <a:spcBef>
                <a:spcPts val="0"/>
              </a:spcBef>
              <a:buNone/>
            </a:pPr>
            <a:r>
              <a:rPr lang="el-GR" sz="2000" dirty="0"/>
              <a:t>Copyright Πανεπιστήμιο Δυτικής Αττικής</a:t>
            </a:r>
            <a:r>
              <a:rPr lang="en-US" sz="2000" dirty="0"/>
              <a:t>, </a:t>
            </a:r>
            <a:r>
              <a:rPr lang="el-GR" sz="2000" dirty="0"/>
              <a:t>Χ. Σκουρλάς, Α. Μαρινάγη, 2020.</a:t>
            </a:r>
          </a:p>
          <a:p>
            <a:pPr marL="0" indent="0">
              <a:spcBef>
                <a:spcPts val="0"/>
              </a:spcBef>
              <a:buNone/>
            </a:pPr>
            <a:r>
              <a:rPr lang="el-GR" sz="2000" dirty="0"/>
              <a:t>Χ. </a:t>
            </a:r>
            <a:r>
              <a:rPr lang="el-GR" sz="2000" dirty="0" err="1"/>
              <a:t>Σκουρλάς</a:t>
            </a:r>
            <a:r>
              <a:rPr lang="el-GR" sz="2000"/>
              <a:t>, Α</a:t>
            </a:r>
            <a:r>
              <a:rPr lang="el-GR" sz="2000" dirty="0"/>
              <a:t>. Μαρινάγη. «Διαχείριση Γνώσης. Ενότητα 1: «Προσανατολισμού» (orientation) - Εισαγωγή ». Έκδοση: 1.0. Αθήνα 2020. Διαθέσιμο από τη δικτυακή διεύθυνση: </a:t>
            </a:r>
            <a:r>
              <a:rPr lang="en-US" sz="2000" dirty="0">
                <a:hlinkClick r:id="rId3"/>
              </a:rPr>
              <a:t>pyles.teiath.gr</a:t>
            </a:r>
            <a:r>
              <a:rPr lang="el-GR" sz="2000" dirty="0"/>
              <a:t>.</a:t>
            </a:r>
          </a:p>
          <a:p>
            <a:endParaRPr lang="el-GR" sz="2000" dirty="0"/>
          </a:p>
        </p:txBody>
      </p:sp>
    </p:spTree>
    <p:extLst>
      <p:ext uri="{BB962C8B-B14F-4D97-AF65-F5344CB8AC3E}">
        <p14:creationId xmlns:p14="http://schemas.microsoft.com/office/powerpoint/2010/main" val="2766653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864096"/>
          </a:xfrm>
        </p:spPr>
        <p:txBody>
          <a:bodyPr>
            <a:normAutofit/>
          </a:bodyPr>
          <a:lstStyle/>
          <a:p>
            <a:r>
              <a:rPr lang="el-GR" sz="3200" dirty="0"/>
              <a:t>Δεδομένα ή στοιχεία (</a:t>
            </a:r>
            <a:r>
              <a:rPr lang="en-US" sz="3200" dirty="0"/>
              <a:t>data)</a:t>
            </a:r>
            <a:r>
              <a:rPr lang="el-GR" sz="3200" dirty="0"/>
              <a:t> </a:t>
            </a:r>
            <a:endParaRPr lang="el-GR" sz="3200"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
        <p:nvSpPr>
          <p:cNvPr id="3" name="Rectangle 2"/>
          <p:cNvSpPr/>
          <p:nvPr/>
        </p:nvSpPr>
        <p:spPr>
          <a:xfrm>
            <a:off x="251520" y="1268760"/>
            <a:ext cx="8445624" cy="5755422"/>
          </a:xfrm>
          <a:prstGeom prst="rect">
            <a:avLst/>
          </a:prstGeom>
        </p:spPr>
        <p:txBody>
          <a:bodyPr wrap="square">
            <a:spAutoFit/>
          </a:bodyPr>
          <a:lstStyle/>
          <a:p>
            <a:r>
              <a:rPr lang="el-GR" altLang="el-GR" sz="2400" b="1" dirty="0">
                <a:solidFill>
                  <a:schemeClr val="accent4"/>
                </a:solidFill>
                <a:cs typeface="Arial" charset="0"/>
              </a:rPr>
              <a:t>Πρέπει να θυμηθούμε τις έννοιες</a:t>
            </a:r>
            <a:r>
              <a:rPr lang="en-US" altLang="el-GR" sz="2400" b="1" dirty="0">
                <a:solidFill>
                  <a:schemeClr val="accent4"/>
                </a:solidFill>
                <a:cs typeface="Arial" charset="0"/>
              </a:rPr>
              <a:t>:</a:t>
            </a:r>
          </a:p>
          <a:p>
            <a:pPr marL="357188" indent="0">
              <a:buNone/>
            </a:pPr>
            <a:endParaRPr lang="el-GR" altLang="el-GR" sz="2400" dirty="0">
              <a:cs typeface="Arial" charset="0"/>
            </a:endParaRPr>
          </a:p>
          <a:p>
            <a:pPr marL="357188" indent="0">
              <a:buNone/>
            </a:pPr>
            <a:r>
              <a:rPr lang="el-GR" altLang="el-GR" sz="2400" dirty="0">
                <a:cs typeface="Arial" charset="0"/>
              </a:rPr>
              <a:t>Δεδομένα ή στοιχεία (</a:t>
            </a:r>
            <a:r>
              <a:rPr lang="en-US" altLang="el-GR" sz="2400" dirty="0">
                <a:cs typeface="Arial" charset="0"/>
              </a:rPr>
              <a:t>data). </a:t>
            </a:r>
            <a:r>
              <a:rPr lang="el-GR" altLang="el-GR" sz="2400" dirty="0">
                <a:cs typeface="Arial" charset="0"/>
              </a:rPr>
              <a:t>Μοντέλο δεδομένων.</a:t>
            </a:r>
          </a:p>
          <a:p>
            <a:pPr marL="357188" indent="0">
              <a:buNone/>
            </a:pPr>
            <a:endParaRPr lang="el-GR" sz="2400" dirty="0">
              <a:solidFill>
                <a:schemeClr val="accent4"/>
              </a:solidFill>
            </a:endParaRPr>
          </a:p>
          <a:p>
            <a:pPr marL="357188" indent="0">
              <a:buNone/>
            </a:pPr>
            <a:r>
              <a:rPr lang="el-GR" sz="2400" dirty="0">
                <a:solidFill>
                  <a:schemeClr val="accent4"/>
                </a:solidFill>
              </a:rPr>
              <a:t>Στις βάσεις δεδομένων διαχειριζόμαστε δεδομένα</a:t>
            </a:r>
            <a:endParaRPr lang="el-GR" altLang="el-GR" sz="2400" dirty="0">
              <a:cs typeface="Arial" charset="0"/>
            </a:endParaRPr>
          </a:p>
          <a:p>
            <a:pPr marL="357188" indent="0">
              <a:buNone/>
            </a:pPr>
            <a:endParaRPr lang="el-GR" altLang="el-GR" sz="2400" b="1" dirty="0">
              <a:solidFill>
                <a:schemeClr val="accent4"/>
              </a:solidFill>
              <a:cs typeface="Arial" charset="0"/>
            </a:endParaRPr>
          </a:p>
          <a:p>
            <a:pPr marL="357188" indent="0">
              <a:buNone/>
            </a:pPr>
            <a:r>
              <a:rPr lang="el-GR" altLang="el-GR" sz="2400" b="1" dirty="0">
                <a:solidFill>
                  <a:schemeClr val="accent4"/>
                </a:solidFill>
                <a:cs typeface="Arial" charset="0"/>
              </a:rPr>
              <a:t>Παράδειγμα</a:t>
            </a:r>
          </a:p>
          <a:p>
            <a:pPr marL="357188" indent="0">
              <a:buNone/>
            </a:pPr>
            <a:r>
              <a:rPr lang="el-GR" altLang="el-GR" sz="2400" dirty="0">
                <a:solidFill>
                  <a:srgbClr val="000000"/>
                </a:solidFill>
              </a:rPr>
              <a:t>- Τα δ</a:t>
            </a:r>
            <a:r>
              <a:rPr lang="el-GR" sz="2400" dirty="0"/>
              <a:t>εδομένα μιας τραπεζικής εφαρμογής διαχείρισης πιστωτικών καρτών </a:t>
            </a:r>
            <a:r>
              <a:rPr lang="el-GR" altLang="el-GR" sz="2400" dirty="0">
                <a:solidFill>
                  <a:srgbClr val="000000"/>
                </a:solidFill>
                <a:cs typeface="Arial" charset="0"/>
              </a:rPr>
              <a:t>οργανωμένα σε Σχεσιακό μοντέλο, δηλαδή σε πίνακες. </a:t>
            </a:r>
          </a:p>
          <a:p>
            <a:pPr marL="357188" indent="0">
              <a:buNone/>
            </a:pPr>
            <a:r>
              <a:rPr lang="el-GR" altLang="el-GR" sz="2400" dirty="0">
                <a:solidFill>
                  <a:srgbClr val="000000"/>
                </a:solidFill>
                <a:cs typeface="Arial" charset="0"/>
              </a:rPr>
              <a:t>- Ο πίνακας «Πελάτης» έχει τα στοιχεία του πελάτη. </a:t>
            </a:r>
          </a:p>
          <a:p>
            <a:pPr marL="357188" indent="0">
              <a:buNone/>
            </a:pPr>
            <a:r>
              <a:rPr lang="el-GR" altLang="el-GR" sz="2400" dirty="0">
                <a:solidFill>
                  <a:srgbClr val="000000"/>
                </a:solidFill>
                <a:cs typeface="Arial" charset="0"/>
              </a:rPr>
              <a:t>- Ο πίνακας «Κινήσεις_Πελάτη» έχει τις αγορές των πελατών με πιστωτική κάρτα. </a:t>
            </a:r>
          </a:p>
          <a:p>
            <a:pPr marL="357188" indent="0">
              <a:buNone/>
            </a:pPr>
            <a:endParaRPr lang="el-GR" altLang="el-GR" sz="2400" dirty="0">
              <a:cs typeface="Arial" charset="0"/>
            </a:endParaRPr>
          </a:p>
          <a:p>
            <a:pPr marL="357188" indent="0">
              <a:buNone/>
            </a:pPr>
            <a:endParaRPr lang="el-GR" altLang="el-GR" sz="2400" dirty="0">
              <a:cs typeface="Arial" charset="0"/>
            </a:endParaRPr>
          </a:p>
        </p:txBody>
      </p:sp>
      <p:pic>
        <p:nvPicPr>
          <p:cNvPr id="7" name="Picture 7"/>
          <p:cNvPicPr>
            <a:picLocks noChangeAspect="1" noChangeArrowheads="1"/>
          </p:cNvPicPr>
          <p:nvPr/>
        </p:nvPicPr>
        <p:blipFill>
          <a:blip r:embed="rId2" cstate="print"/>
          <a:srcRect/>
          <a:stretch>
            <a:fillRect/>
          </a:stretch>
        </p:blipFill>
        <p:spPr bwMode="auto">
          <a:xfrm>
            <a:off x="120824" y="188640"/>
            <a:ext cx="1066800" cy="904875"/>
          </a:xfrm>
          <a:prstGeom prst="rect">
            <a:avLst/>
          </a:prstGeom>
          <a:noFill/>
          <a:ln w="9525">
            <a:noFill/>
            <a:round/>
            <a:headEnd/>
            <a:tailEnd/>
          </a:ln>
        </p:spPr>
      </p:pic>
    </p:spTree>
    <p:extLst>
      <p:ext uri="{BB962C8B-B14F-4D97-AF65-F5344CB8AC3E}">
        <p14:creationId xmlns:p14="http://schemas.microsoft.com/office/powerpoint/2010/main" val="22498340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1800" dirty="0"/>
          </a:p>
          <a:p>
            <a:endParaRPr lang="el-GR" sz="1800" b="1" u="sng" dirty="0">
              <a:solidFill>
                <a:srgbClr val="FF0000"/>
              </a:solidFill>
            </a:endParaRPr>
          </a:p>
          <a:p>
            <a:pPr marL="0" indent="0">
              <a:buNone/>
            </a:pPr>
            <a:endParaRPr lang="el-GR" sz="1800" dirty="0"/>
          </a:p>
          <a:p>
            <a:pPr marL="0" indent="0">
              <a:buNone/>
            </a:pPr>
            <a:endParaRPr lang="el-GR" sz="1800" dirty="0"/>
          </a:p>
          <a:p>
            <a:pPr marL="0" indent="0">
              <a:buNone/>
            </a:pPr>
            <a:r>
              <a:rPr lang="el-GR" sz="1800" dirty="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p14="http://schemas.microsoft.com/office/powerpoint/2010/main" val="4937158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Αδειοδότησης</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τόπο</a:t>
            </a:r>
            <a:endParaRPr lang="en-US" dirty="0">
              <a:latin typeface="+mn-lt"/>
            </a:endParaRPr>
          </a:p>
          <a:p>
            <a:pPr marL="342900" lvl="0" indent="-342900">
              <a:buFont typeface="Arial" panose="020B0604020202020204" pitchFamily="34" charset="0"/>
              <a:buChar char="•"/>
            </a:pPr>
            <a:endParaRPr lang="el-GR" dirty="0">
              <a:latin typeface="+mn-lt"/>
            </a:endParaRPr>
          </a:p>
          <a:p>
            <a:r>
              <a:rPr lang="el-GR" dirty="0">
                <a:latin typeface="+mn-lt"/>
              </a:rPr>
              <a:t>Ο 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39689503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Σημειωμάτων</a:t>
            </a:r>
          </a:p>
        </p:txBody>
      </p:sp>
      <p:sp>
        <p:nvSpPr>
          <p:cNvPr id="3" name="Content Placeholder 2"/>
          <p:cNvSpPr>
            <a:spLocks noGrp="1"/>
          </p:cNvSpPr>
          <p:nvPr>
            <p:ph idx="1"/>
          </p:nvPr>
        </p:nvSpPr>
        <p:spPr/>
        <p:txBody>
          <a:bodyPr>
            <a:normAutofit/>
          </a:bodyPr>
          <a:lstStyle/>
          <a:p>
            <a:pPr marL="0" indent="0">
              <a:buNone/>
            </a:pPr>
            <a:r>
              <a:rPr lang="el-GR" sz="2400" dirty="0"/>
              <a:t>Οποιαδήποτε 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a:t>η </a:t>
            </a:r>
            <a:r>
              <a:rPr lang="en-US" sz="2000" dirty="0" err="1"/>
              <a:t>δήλωση</a:t>
            </a:r>
            <a:r>
              <a:rPr lang="en-US" sz="2000" dirty="0"/>
              <a:t> </a:t>
            </a:r>
            <a:r>
              <a:rPr lang="el-GR" sz="2000" dirty="0" err="1"/>
              <a:t>Δ</a:t>
            </a:r>
            <a:r>
              <a:rPr lang="en-US" sz="2000" dirty="0"/>
              <a:t>ια</a:t>
            </a:r>
            <a:r>
              <a:rPr lang="en-US" sz="2000" dirty="0" err="1"/>
              <a:t>τήρησης</a:t>
            </a:r>
            <a:r>
              <a:rPr lang="en-US" sz="2000" dirty="0"/>
              <a:t> Σημειωμάτων</a:t>
            </a:r>
            <a:endParaRPr lang="el-GR" sz="2000" dirty="0"/>
          </a:p>
          <a:p>
            <a:pPr lvl="1">
              <a:buFont typeface="Wingdings" panose="05000000000000000000" pitchFamily="2" charset="2"/>
              <a:buChar char="§"/>
            </a:pPr>
            <a:r>
              <a:rPr lang="el-GR" sz="2000" dirty="0"/>
              <a:t>το Σημείωμα Χρήσης Έργων Τρίτων (εφόσον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3"/>
          <p:cNvSpPr txBox="1">
            <a:spLocks noChangeArrowheads="1"/>
          </p:cNvSpPr>
          <p:nvPr/>
        </p:nvSpPr>
        <p:spPr bwMode="auto">
          <a:xfrm>
            <a:off x="527050" y="692150"/>
            <a:ext cx="8101013" cy="1103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5000" rIns="90000" bIns="450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9pPr>
          </a:lstStyle>
          <a:p>
            <a:pPr eaLnBrk="1" hangingPunct="1">
              <a:buSzPct val="45000"/>
              <a:buFont typeface="Wingdings" pitchFamily="2" charset="2"/>
              <a:buNone/>
            </a:pPr>
            <a:endParaRPr lang="en-US" altLang="el-GR" dirty="0">
              <a:solidFill>
                <a:srgbClr val="000000"/>
              </a:solidFill>
              <a:latin typeface="Arial" charset="0"/>
            </a:endParaRPr>
          </a:p>
          <a:p>
            <a:pPr eaLnBrk="1" hangingPunct="1">
              <a:buSzPct val="45000"/>
              <a:buFont typeface="Wingdings" pitchFamily="2" charset="2"/>
              <a:buChar char=""/>
            </a:pPr>
            <a:endParaRPr lang="en-US" altLang="el-GR" dirty="0">
              <a:solidFill>
                <a:srgbClr val="000000"/>
              </a:solidFill>
              <a:latin typeface="Arial" charset="0"/>
            </a:endParaRPr>
          </a:p>
          <a:p>
            <a:pPr eaLnBrk="1" hangingPunct="1">
              <a:buSzPct val="45000"/>
            </a:pPr>
            <a:endParaRPr lang="el-GR" altLang="el-GR" dirty="0">
              <a:solidFill>
                <a:srgbClr val="000000"/>
              </a:solidFill>
              <a:latin typeface="Arial" charset="0"/>
            </a:endParaRPr>
          </a:p>
          <a:p>
            <a:pPr eaLnBrk="1" hangingPunct="1">
              <a:buSzPct val="45000"/>
              <a:buFont typeface="Wingdings" pitchFamily="2" charset="2"/>
              <a:buNone/>
            </a:pPr>
            <a:r>
              <a:rPr lang="en-US" altLang="el-GR" dirty="0">
                <a:solidFill>
                  <a:srgbClr val="000000"/>
                </a:solidFill>
                <a:latin typeface="Arial" charset="0"/>
              </a:rPr>
              <a:t>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5</a:t>
            </a:r>
          </a:p>
        </p:txBody>
      </p:sp>
      <p:sp>
        <p:nvSpPr>
          <p:cNvPr id="10" name="Rectangle 2"/>
          <p:cNvSpPr>
            <a:spLocks noChangeArrowheads="1"/>
          </p:cNvSpPr>
          <p:nvPr/>
        </p:nvSpPr>
        <p:spPr bwMode="auto">
          <a:xfrm>
            <a:off x="251520" y="764704"/>
            <a:ext cx="17281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l-GR" altLang="el-GR" sz="2000" b="0" i="0" u="none" strike="noStrike" cap="none" normalizeH="0" baseline="0" dirty="0">
                <a:ln>
                  <a:noFill/>
                </a:ln>
                <a:solidFill>
                  <a:schemeClr val="tx1"/>
                </a:solidFill>
                <a:effectLst/>
                <a:latin typeface="+mn-lt"/>
                <a:ea typeface="Times New Roman" panose="02020603050405020304" pitchFamily="18" charset="0"/>
              </a:rPr>
              <a:t>CUSTOMER</a:t>
            </a:r>
            <a:endParaRPr kumimoji="0" lang="el-GR" altLang="el-GR" sz="2000" b="0" i="0" u="none" strike="noStrike" cap="none" normalizeH="0" baseline="0" dirty="0">
              <a:ln>
                <a:noFill/>
              </a:ln>
              <a:solidFill>
                <a:schemeClr val="tx1"/>
              </a:solidFill>
              <a:effectLst/>
              <a:latin typeface="+mn-lt"/>
            </a:endParaRPr>
          </a:p>
        </p:txBody>
      </p:sp>
      <p:sp>
        <p:nvSpPr>
          <p:cNvPr id="14" name="Rectangle 2"/>
          <p:cNvSpPr>
            <a:spLocks noChangeArrowheads="1"/>
          </p:cNvSpPr>
          <p:nvPr/>
        </p:nvSpPr>
        <p:spPr bwMode="auto">
          <a:xfrm>
            <a:off x="35496" y="1876762"/>
            <a:ext cx="33843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l-GR" altLang="el-GR" sz="2000" b="0" i="0" u="none" strike="noStrike" cap="none" normalizeH="0" baseline="0" dirty="0">
                <a:ln>
                  <a:noFill/>
                </a:ln>
                <a:solidFill>
                  <a:schemeClr val="tx1"/>
                </a:solidFill>
                <a:effectLst/>
                <a:latin typeface="+mn-lt"/>
                <a:ea typeface="Times New Roman" panose="02020603050405020304" pitchFamily="18" charset="0"/>
              </a:rPr>
              <a:t>CUSTOMER_</a:t>
            </a:r>
            <a:r>
              <a:rPr lang="fr-FR" altLang="el-GR" sz="2000" dirty="0">
                <a:latin typeface="+mn-lt"/>
                <a:ea typeface="Times New Roman" panose="02020603050405020304" pitchFamily="18" charset="0"/>
              </a:rPr>
              <a:t>TRANSACTIONS</a:t>
            </a:r>
            <a:endParaRPr kumimoji="0" lang="el-GR" altLang="el-GR" sz="2000" b="0" i="0" u="none" strike="noStrike" cap="none" normalizeH="0" baseline="0" dirty="0">
              <a:ln>
                <a:noFill/>
              </a:ln>
              <a:solidFill>
                <a:schemeClr val="tx1"/>
              </a:solidFill>
              <a:effectLst/>
              <a:latin typeface="+mn-lt"/>
            </a:endParaRPr>
          </a:p>
        </p:txBody>
      </p:sp>
      <p:graphicFrame>
        <p:nvGraphicFramePr>
          <p:cNvPr id="13" name="Table 12"/>
          <p:cNvGraphicFramePr>
            <a:graphicFrameLocks noGrp="1"/>
          </p:cNvGraphicFramePr>
          <p:nvPr>
            <p:extLst>
              <p:ext uri="{D42A27DB-BD31-4B8C-83A1-F6EECF244321}">
                <p14:modId xmlns:p14="http://schemas.microsoft.com/office/powerpoint/2010/main" val="2308961065"/>
              </p:ext>
            </p:extLst>
          </p:nvPr>
        </p:nvGraphicFramePr>
        <p:xfrm>
          <a:off x="1043608" y="2293347"/>
          <a:ext cx="7632848" cy="3305841"/>
        </p:xfrm>
        <a:graphic>
          <a:graphicData uri="http://schemas.openxmlformats.org/drawingml/2006/table">
            <a:tbl>
              <a:tblPr/>
              <a:tblGrid>
                <a:gridCol w="1380409">
                  <a:extLst>
                    <a:ext uri="{9D8B030D-6E8A-4147-A177-3AD203B41FA5}">
                      <a16:colId xmlns:a16="http://schemas.microsoft.com/office/drawing/2014/main" val="20000"/>
                    </a:ext>
                  </a:extLst>
                </a:gridCol>
                <a:gridCol w="1055607">
                  <a:extLst>
                    <a:ext uri="{9D8B030D-6E8A-4147-A177-3AD203B41FA5}">
                      <a16:colId xmlns:a16="http://schemas.microsoft.com/office/drawing/2014/main" val="20001"/>
                    </a:ext>
                  </a:extLst>
                </a:gridCol>
                <a:gridCol w="1299208">
                  <a:extLst>
                    <a:ext uri="{9D8B030D-6E8A-4147-A177-3AD203B41FA5}">
                      <a16:colId xmlns:a16="http://schemas.microsoft.com/office/drawing/2014/main" val="20002"/>
                    </a:ext>
                  </a:extLst>
                </a:gridCol>
                <a:gridCol w="2111213">
                  <a:extLst>
                    <a:ext uri="{9D8B030D-6E8A-4147-A177-3AD203B41FA5}">
                      <a16:colId xmlns:a16="http://schemas.microsoft.com/office/drawing/2014/main" val="20003"/>
                    </a:ext>
                  </a:extLst>
                </a:gridCol>
                <a:gridCol w="1125078">
                  <a:extLst>
                    <a:ext uri="{9D8B030D-6E8A-4147-A177-3AD203B41FA5}">
                      <a16:colId xmlns:a16="http://schemas.microsoft.com/office/drawing/2014/main" val="20004"/>
                    </a:ext>
                  </a:extLst>
                </a:gridCol>
                <a:gridCol w="661333">
                  <a:extLst>
                    <a:ext uri="{9D8B030D-6E8A-4147-A177-3AD203B41FA5}">
                      <a16:colId xmlns:a16="http://schemas.microsoft.com/office/drawing/2014/main" val="20005"/>
                    </a:ext>
                  </a:extLst>
                </a:gridCol>
              </a:tblGrid>
              <a:tr h="607195">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TRANSACTION_NO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C_N0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AMOUNT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T_DATE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35.40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CLOTHS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26.70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DVDs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20.10.20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74661">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1250.10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CONFERENCE REGISTRATION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21.10.20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23.70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CLOTHS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28.10.20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350308426"/>
              </p:ext>
            </p:extLst>
          </p:nvPr>
        </p:nvGraphicFramePr>
        <p:xfrm>
          <a:off x="3275856" y="286006"/>
          <a:ext cx="5400600" cy="1628760"/>
        </p:xfrm>
        <a:graphic>
          <a:graphicData uri="http://schemas.openxmlformats.org/drawingml/2006/table">
            <a:tbl>
              <a:tblPr/>
              <a:tblGrid>
                <a:gridCol w="1080120">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tblGrid>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C_CODE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C_NAME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CREDIT_CARD_N0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ULMAN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123456789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23456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987654321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72209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Πληροφορία</a:t>
            </a:r>
          </a:p>
        </p:txBody>
      </p:sp>
      <p:sp>
        <p:nvSpPr>
          <p:cNvPr id="3" name="Content Placeholder 2"/>
          <p:cNvSpPr>
            <a:spLocks noGrp="1"/>
          </p:cNvSpPr>
          <p:nvPr>
            <p:ph idx="1"/>
          </p:nvPr>
        </p:nvSpPr>
        <p:spPr/>
        <p:txBody>
          <a:bodyPr>
            <a:normAutofit/>
          </a:bodyPr>
          <a:lstStyle/>
          <a:p>
            <a:pPr>
              <a:buSzPct val="80000"/>
            </a:pPr>
            <a:r>
              <a:rPr lang="el-GR" altLang="el-GR" sz="2400" dirty="0">
                <a:solidFill>
                  <a:srgbClr val="000000"/>
                </a:solidFill>
              </a:rPr>
              <a:t>Ο υπάλληλος που ελέγχει τις κινήσεις εκτυπώνει καταστάσεις σε μηνιαία βάση (ή και συχνότερα) ανά πελάτη. </a:t>
            </a:r>
          </a:p>
          <a:p>
            <a:pPr>
              <a:buSzPct val="80000"/>
            </a:pPr>
            <a:r>
              <a:rPr lang="el-GR" altLang="el-GR" sz="2400" dirty="0">
                <a:solidFill>
                  <a:srgbClr val="000000"/>
                </a:solidFill>
              </a:rPr>
              <a:t>Επιπλέον, έχει συγκριτικά στοιχεία κίνησης κάρτας ανά μήνα. </a:t>
            </a:r>
          </a:p>
          <a:p>
            <a:pPr>
              <a:buSzPct val="80000"/>
            </a:pPr>
            <a:r>
              <a:rPr lang="el-GR" altLang="el-GR" sz="2400" dirty="0">
                <a:solidFill>
                  <a:srgbClr val="000000"/>
                </a:solidFill>
              </a:rPr>
              <a:t>Αυτές οι καταστάσεις και τα στοιχεία που περιλαμβάνονται σε αυτές είναι η πληροφορία που έχει ανά πελάτη. </a:t>
            </a:r>
          </a:p>
          <a:p>
            <a:pPr>
              <a:buSzPct val="45000"/>
              <a:buNone/>
            </a:pPr>
            <a:endParaRPr lang="en-US" altLang="el-GR" dirty="0">
              <a:solidFill>
                <a:srgbClr val="000000"/>
              </a:solidFill>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6</a:t>
            </a:r>
          </a:p>
        </p:txBody>
      </p:sp>
    </p:spTree>
    <p:extLst>
      <p:ext uri="{BB962C8B-B14F-4D97-AF65-F5344CB8AC3E}">
        <p14:creationId xmlns:p14="http://schemas.microsoft.com/office/powerpoint/2010/main" val="529166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Γνώση</a:t>
            </a: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dirty="0">
                <a:solidFill>
                  <a:srgbClr val="000000"/>
                </a:solidFill>
              </a:rPr>
              <a:t>Ο υπάλληλος έχει μία λίστα με καταγεγραμμένα τα σημεία που πρέπει να προσέξει. </a:t>
            </a:r>
          </a:p>
          <a:p>
            <a:pPr marL="0" indent="0">
              <a:buSzPct val="45000"/>
              <a:buNone/>
            </a:pPr>
            <a:r>
              <a:rPr lang="el-GR" altLang="el-GR" sz="2200" b="1" dirty="0">
                <a:solidFill>
                  <a:srgbClr val="000000"/>
                </a:solidFill>
              </a:rPr>
              <a:t>Παράδειγμα</a:t>
            </a:r>
            <a:r>
              <a:rPr lang="el-GR" altLang="el-GR" sz="2200" dirty="0">
                <a:solidFill>
                  <a:srgbClr val="000000"/>
                </a:solidFill>
              </a:rPr>
              <a:t> </a:t>
            </a:r>
          </a:p>
          <a:p>
            <a:pPr marL="0" indent="0">
              <a:buSzPct val="45000"/>
              <a:buNone/>
            </a:pPr>
            <a:r>
              <a:rPr lang="el-GR" altLang="el-GR" sz="2200" dirty="0">
                <a:solidFill>
                  <a:srgbClr val="000000"/>
                </a:solidFill>
              </a:rPr>
              <a:t>«Αν ο πελάτης έχει ασυνήθιστα μεγάλη χρέωση τον τρέχοντα </a:t>
            </a:r>
          </a:p>
          <a:p>
            <a:pPr marL="0" indent="0">
              <a:buSzPct val="45000"/>
              <a:buNone/>
            </a:pPr>
            <a:r>
              <a:rPr lang="el-GR" altLang="el-GR" sz="2200" dirty="0">
                <a:solidFill>
                  <a:srgbClr val="000000"/>
                </a:solidFill>
              </a:rPr>
              <a:t>μήνα σε σχέση με τους προηγούμενους τότε πρέπει να </a:t>
            </a:r>
          </a:p>
          <a:p>
            <a:pPr marL="0" indent="0">
              <a:buSzPct val="45000"/>
              <a:buNone/>
            </a:pPr>
            <a:r>
              <a:rPr lang="el-GR" altLang="el-GR" sz="2200" dirty="0">
                <a:solidFill>
                  <a:srgbClr val="000000"/>
                </a:solidFill>
              </a:rPr>
              <a:t>εξετάσεις το ζήτημα! Κάτι συμβαίνει!». </a:t>
            </a:r>
          </a:p>
          <a:p>
            <a:pPr marL="0" indent="0">
              <a:buSzPct val="45000"/>
              <a:buNone/>
            </a:pPr>
            <a:r>
              <a:rPr lang="el-GR" altLang="el-GR" sz="2200" b="1" dirty="0">
                <a:solidFill>
                  <a:srgbClr val="FF0000"/>
                </a:solidFill>
              </a:rPr>
              <a:t>Αυτή η λίστα περιλαμβάνει την καταγεγραμμένη (ρητή) γνώση.</a:t>
            </a:r>
            <a:r>
              <a:rPr lang="el-GR" altLang="el-GR" sz="2200" dirty="0">
                <a:solidFill>
                  <a:srgbClr val="000000"/>
                </a:solidFill>
              </a:rPr>
              <a:t> </a:t>
            </a:r>
          </a:p>
          <a:p>
            <a:pPr marL="0" indent="0">
              <a:buSzPct val="45000"/>
              <a:buNone/>
            </a:pPr>
            <a:r>
              <a:rPr lang="el-GR" altLang="el-GR" sz="2200" dirty="0">
                <a:solidFill>
                  <a:srgbClr val="000000"/>
                </a:solidFill>
              </a:rPr>
              <a:t>- Ένας έμπειρος υπάλληλος διαπιστώνει ότι ο κάτοχος της </a:t>
            </a:r>
          </a:p>
          <a:p>
            <a:pPr marL="0" indent="0">
              <a:buSzPct val="45000"/>
              <a:buNone/>
            </a:pPr>
            <a:r>
              <a:rPr lang="el-GR" altLang="el-GR" sz="2200" dirty="0">
                <a:solidFill>
                  <a:srgbClr val="000000"/>
                </a:solidFill>
              </a:rPr>
              <a:t>Κάρτας είναι απόφοιτος πρωτοβάθμιας εκπαίδευσης, </a:t>
            </a:r>
          </a:p>
          <a:p>
            <a:pPr marL="0" indent="0">
              <a:buSzPct val="45000"/>
              <a:buNone/>
            </a:pPr>
            <a:r>
              <a:rPr lang="el-GR" altLang="el-GR" sz="2200" dirty="0">
                <a:solidFill>
                  <a:srgbClr val="000000"/>
                </a:solidFill>
              </a:rPr>
              <a:t>ηλικίας 78 ετών και πληρώνει με κάρτα επιστημονικό συνέδριο. </a:t>
            </a:r>
          </a:p>
          <a:p>
            <a:pPr marL="0" indent="0">
              <a:buSzPct val="45000"/>
              <a:buNone/>
            </a:pPr>
            <a:r>
              <a:rPr lang="el-GR" altLang="el-GR" sz="2200" dirty="0">
                <a:solidFill>
                  <a:srgbClr val="000000"/>
                </a:solidFill>
              </a:rPr>
              <a:t>- Αν και η λίστα δεν περιλαμβάνει κάτι σχετικό ο υπάλληλος </a:t>
            </a:r>
          </a:p>
          <a:p>
            <a:pPr marL="0" indent="0">
              <a:buSzPct val="45000"/>
              <a:buNone/>
            </a:pPr>
            <a:r>
              <a:rPr lang="el-GR" altLang="el-GR" sz="2200" dirty="0">
                <a:solidFill>
                  <a:srgbClr val="000000"/>
                </a:solidFill>
              </a:rPr>
              <a:t>γνωρίζει ότι η πληροφορία αυτή πρέπει να διερευνηθεί. </a:t>
            </a:r>
          </a:p>
          <a:p>
            <a:pPr marL="0" indent="0">
              <a:buSzPct val="45000"/>
              <a:buNone/>
            </a:pPr>
            <a:r>
              <a:rPr lang="el-GR" altLang="el-GR" sz="2200" b="1" dirty="0">
                <a:solidFill>
                  <a:srgbClr val="FF0000"/>
                </a:solidFill>
              </a:rPr>
              <a:t>Άρρητη γνώση που πρέπει να καταγραφεί.</a:t>
            </a: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7</a:t>
            </a:r>
          </a:p>
        </p:txBody>
      </p:sp>
    </p:spTree>
    <p:extLst>
      <p:ext uri="{BB962C8B-B14F-4D97-AF65-F5344CB8AC3E}">
        <p14:creationId xmlns:p14="http://schemas.microsoft.com/office/powerpoint/2010/main" val="1011423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908720"/>
          </a:xfrm>
        </p:spPr>
        <p:txBody>
          <a:bodyPr>
            <a:normAutofit fontScale="90000"/>
          </a:bodyPr>
          <a:lstStyle/>
          <a:p>
            <a:br>
              <a:rPr lang="el-GR" dirty="0"/>
            </a:br>
            <a:r>
              <a:rPr lang="el-GR" dirty="0"/>
              <a:t>Διαχείριση Γνώσης (</a:t>
            </a:r>
            <a:r>
              <a:rPr lang="en-US" dirty="0"/>
              <a:t>Knowledge Management</a:t>
            </a:r>
            <a:r>
              <a:rPr lang="el-GR" dirty="0"/>
              <a:t>) πρώτη προσέγγιση</a:t>
            </a:r>
            <a:br>
              <a:rPr lang="en-US" dirty="0"/>
            </a:br>
            <a:r>
              <a:rPr lang="en-US" dirty="0"/>
              <a:t> </a:t>
            </a:r>
            <a:endParaRPr lang="en-US" sz="2700" dirty="0">
              <a:solidFill>
                <a:srgbClr val="FF0000"/>
              </a:solidFill>
            </a:endParaRPr>
          </a:p>
        </p:txBody>
      </p:sp>
      <p:sp>
        <p:nvSpPr>
          <p:cNvPr id="3" name="Content Placeholder 2"/>
          <p:cNvSpPr>
            <a:spLocks noGrp="1"/>
          </p:cNvSpPr>
          <p:nvPr>
            <p:ph idx="1"/>
          </p:nvPr>
        </p:nvSpPr>
        <p:spPr>
          <a:xfrm>
            <a:off x="0" y="1196752"/>
            <a:ext cx="8964488" cy="5040560"/>
          </a:xfrm>
        </p:spPr>
        <p:txBody>
          <a:bodyPr>
            <a:normAutofit fontScale="77500" lnSpcReduction="20000"/>
          </a:bodyPr>
          <a:lstStyle/>
          <a:p>
            <a:pPr lvl="1">
              <a:buNone/>
            </a:pPr>
            <a:endParaRPr lang="el-GR" sz="3200" dirty="0"/>
          </a:p>
          <a:p>
            <a:pPr lvl="1">
              <a:buNone/>
            </a:pPr>
            <a:r>
              <a:rPr lang="el-GR" sz="3100" dirty="0"/>
              <a:t>Διαχείριση της γνώσης </a:t>
            </a:r>
            <a:r>
              <a:rPr lang="en-US" sz="3100" dirty="0"/>
              <a:t>(</a:t>
            </a:r>
            <a:r>
              <a:rPr lang="en-US" sz="3100" b="1" dirty="0">
                <a:solidFill>
                  <a:schemeClr val="accent2"/>
                </a:solidFill>
              </a:rPr>
              <a:t>Knowledge management</a:t>
            </a:r>
            <a:r>
              <a:rPr lang="en-US" sz="3100" dirty="0"/>
              <a:t>),</a:t>
            </a:r>
            <a:r>
              <a:rPr lang="el-GR" sz="3100" dirty="0"/>
              <a:t> στο επίπεδο ενός οργανισμού</a:t>
            </a:r>
            <a:r>
              <a:rPr lang="en-US" sz="3100" dirty="0"/>
              <a:t>, </a:t>
            </a:r>
            <a:r>
              <a:rPr lang="el-GR" sz="3100" dirty="0"/>
              <a:t>είναι η συστηματική προσπάθεια συντονισμού των ανθρώπων, της τεχνολογίας, των διαδικασιών και της οργανωτική δομής (</a:t>
            </a:r>
            <a:r>
              <a:rPr lang="en-US" sz="3100" dirty="0">
                <a:solidFill>
                  <a:srgbClr val="FF0000"/>
                </a:solidFill>
                <a:effectLst>
                  <a:outerShdw blurRad="38100" dist="38100" dir="2700000" algn="tl">
                    <a:srgbClr val="000000">
                      <a:alpha val="43137"/>
                    </a:srgbClr>
                  </a:outerShdw>
                </a:effectLst>
              </a:rPr>
              <a:t>people, technology, processes, and organizational structure</a:t>
            </a:r>
            <a:r>
              <a:rPr lang="el-GR" sz="3100" dirty="0">
                <a:solidFill>
                  <a:srgbClr val="FF0000"/>
                </a:solidFill>
                <a:effectLst>
                  <a:outerShdw blurRad="38100" dist="38100" dir="2700000" algn="tl">
                    <a:srgbClr val="000000">
                      <a:alpha val="43137"/>
                    </a:srgbClr>
                  </a:outerShdw>
                </a:effectLst>
              </a:rPr>
              <a:t>)</a:t>
            </a:r>
            <a:r>
              <a:rPr lang="el-GR" sz="3100" dirty="0"/>
              <a:t>, προκειμένου να προστεθεί αξία μέσω της </a:t>
            </a:r>
            <a:r>
              <a:rPr lang="el-GR" sz="3100" b="1" dirty="0">
                <a:solidFill>
                  <a:schemeClr val="accent2"/>
                </a:solidFill>
              </a:rPr>
              <a:t>επαναχρησιμοποίησης</a:t>
            </a:r>
            <a:r>
              <a:rPr lang="el-GR" sz="3100" dirty="0"/>
              <a:t> και της </a:t>
            </a:r>
            <a:r>
              <a:rPr lang="el-GR" sz="3100" b="1" dirty="0">
                <a:solidFill>
                  <a:schemeClr val="accent2"/>
                </a:solidFill>
              </a:rPr>
              <a:t>καινοτομίας</a:t>
            </a:r>
            <a:r>
              <a:rPr lang="el-GR" sz="3100" dirty="0"/>
              <a:t>. </a:t>
            </a:r>
          </a:p>
          <a:p>
            <a:pPr lvl="1">
              <a:buNone/>
            </a:pPr>
            <a:r>
              <a:rPr lang="el-GR" sz="3100" dirty="0"/>
              <a:t>Ο συντονισμός επιτυγχάνεται μέσω της δημιουργίας, διάχυσης, και εφαρμογής της γνώσης (</a:t>
            </a:r>
            <a:r>
              <a:rPr lang="en-US" sz="3100" dirty="0">
                <a:solidFill>
                  <a:srgbClr val="FF0000"/>
                </a:solidFill>
                <a:effectLst>
                  <a:outerShdw blurRad="38100" dist="38100" dir="2700000" algn="tl">
                    <a:srgbClr val="000000">
                      <a:alpha val="43137"/>
                    </a:srgbClr>
                  </a:outerShdw>
                </a:effectLst>
              </a:rPr>
              <a:t>creating, sharing, and applying knowledge</a:t>
            </a:r>
            <a:r>
              <a:rPr lang="el-GR" sz="3100" dirty="0">
                <a:solidFill>
                  <a:srgbClr val="FF0000"/>
                </a:solidFill>
                <a:effectLst>
                  <a:outerShdw blurRad="38100" dist="38100" dir="2700000" algn="tl">
                    <a:srgbClr val="000000">
                      <a:alpha val="43137"/>
                    </a:srgbClr>
                  </a:outerShdw>
                </a:effectLst>
              </a:rPr>
              <a:t>)</a:t>
            </a:r>
            <a:r>
              <a:rPr lang="el-GR" sz="3100" dirty="0"/>
              <a:t>, καθώς και μέσα από την «τροφοδότηση»  της εταιρικής μνήμης του οργανισμού (</a:t>
            </a:r>
            <a:r>
              <a:rPr lang="en-US" sz="3100" b="1" dirty="0">
                <a:solidFill>
                  <a:schemeClr val="accent2"/>
                </a:solidFill>
              </a:rPr>
              <a:t>corporate memory</a:t>
            </a:r>
            <a:r>
              <a:rPr lang="el-GR" sz="3100" dirty="0"/>
              <a:t>)</a:t>
            </a:r>
            <a:r>
              <a:rPr lang="en-US" sz="3100" dirty="0"/>
              <a:t> </a:t>
            </a:r>
            <a:r>
              <a:rPr lang="el-GR" sz="3100" dirty="0"/>
              <a:t>με πολύτιμα διδάγματα και βέλτιστες πρακτικές (</a:t>
            </a:r>
            <a:r>
              <a:rPr lang="en-US" sz="3100" b="1" dirty="0">
                <a:solidFill>
                  <a:schemeClr val="accent2"/>
                </a:solidFill>
              </a:rPr>
              <a:t>good practice</a:t>
            </a:r>
            <a:r>
              <a:rPr lang="en-US" sz="3100" dirty="0"/>
              <a:t>)</a:t>
            </a:r>
            <a:r>
              <a:rPr lang="el-GR" sz="3100" dirty="0"/>
              <a:t>, ώστε να προωθηθεί  η συνεχής οργανωσιακή μάθηση (</a:t>
            </a:r>
            <a:r>
              <a:rPr lang="en-US" sz="3100" b="1" dirty="0">
                <a:solidFill>
                  <a:schemeClr val="accent2"/>
                </a:solidFill>
              </a:rPr>
              <a:t>organizational learning</a:t>
            </a:r>
            <a:r>
              <a:rPr lang="el-GR" sz="3100" dirty="0"/>
              <a:t>)</a:t>
            </a:r>
            <a:r>
              <a:rPr lang="en-US" sz="3100" dirty="0"/>
              <a:t> </a:t>
            </a:r>
          </a:p>
          <a:p>
            <a:pPr lvl="1">
              <a:buNone/>
            </a:pPr>
            <a:endParaRPr lang="en-US" sz="1600" dirty="0"/>
          </a:p>
          <a:p>
            <a:pPr lvl="1">
              <a:buNone/>
            </a:pPr>
            <a:r>
              <a:rPr lang="en-US" sz="2100" dirty="0" err="1"/>
              <a:t>Dalkir</a:t>
            </a:r>
            <a:r>
              <a:rPr lang="en-US" sz="2100" dirty="0"/>
              <a:t>, K. (2011), “Knowledge Management in Theory and Practice”, The MIT Press, 2nd edition, ISBN: 978-0-262-01508-0</a:t>
            </a:r>
            <a:endParaRPr lang="el-GR" sz="2100" dirty="0"/>
          </a:p>
          <a:p>
            <a:pPr lvl="1">
              <a:buNone/>
            </a:pPr>
            <a:endParaRPr lang="en-US" dirty="0"/>
          </a:p>
          <a:p>
            <a:pPr>
              <a:buNone/>
            </a:pPr>
            <a:endParaRPr lang="en-US" dirty="0"/>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8</a:t>
            </a:r>
          </a:p>
        </p:txBody>
      </p:sp>
    </p:spTree>
    <p:extLst>
      <p:ext uri="{BB962C8B-B14F-4D97-AF65-F5344CB8AC3E}">
        <p14:creationId xmlns:p14="http://schemas.microsoft.com/office/powerpoint/2010/main" val="15364349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1236</TotalTime>
  <Words>5151</Words>
  <Application>Microsoft Office PowerPoint</Application>
  <PresentationFormat>Προβολή στην οθόνη (4:3)</PresentationFormat>
  <Paragraphs>504</Paragraphs>
  <Slides>52</Slides>
  <Notes>18</Notes>
  <HiddenSlides>0</HiddenSlides>
  <MMClips>0</MMClips>
  <ScaleCrop>false</ScaleCrop>
  <HeadingPairs>
    <vt:vector size="8" baseType="variant">
      <vt:variant>
        <vt:lpstr>Γραμματοσειρές που χρησιμοποιούνται</vt:lpstr>
      </vt:variant>
      <vt:variant>
        <vt:i4>7</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52</vt:i4>
      </vt:variant>
    </vt:vector>
  </HeadingPairs>
  <TitlesOfParts>
    <vt:vector size="61" baseType="lpstr">
      <vt:lpstr>Arial</vt:lpstr>
      <vt:lpstr>Calibri</vt:lpstr>
      <vt:lpstr>Lucida Sans Unicode</vt:lpstr>
      <vt:lpstr>Symbol</vt:lpstr>
      <vt:lpstr>Tahoma</vt:lpstr>
      <vt:lpstr>Times New Roman</vt:lpstr>
      <vt:lpstr>Wingdings</vt:lpstr>
      <vt:lpstr>exo-opistho_simeiomata</vt:lpstr>
      <vt:lpstr>Έγγραφο</vt:lpstr>
      <vt:lpstr>Διαχείριση Γνώσης (Knowledge Management)</vt:lpstr>
      <vt:lpstr>Εναρκτήρια συνάντηση</vt:lpstr>
      <vt:lpstr>Τι είναι Διαχείριση Γνώσης</vt:lpstr>
      <vt:lpstr>Τρεις βασικές έννοιες</vt:lpstr>
      <vt:lpstr>Δεδομένα ή στοιχεία (data) </vt:lpstr>
      <vt:lpstr>Παρουσίαση του PowerPoint</vt:lpstr>
      <vt:lpstr>Πληροφορία</vt:lpstr>
      <vt:lpstr>Γνώση</vt:lpstr>
      <vt:lpstr> Διαχείριση Γνώσης (Knowledge Management) πρώτη προσέγγιση  </vt:lpstr>
      <vt:lpstr>Σκοπός του Μαθήματος</vt:lpstr>
      <vt:lpstr>Μαθησιακά Αποτελέσματα</vt:lpstr>
      <vt:lpstr>Περίγραμμα ύλης µαθήµατος</vt:lpstr>
      <vt:lpstr>Περιεχόμενα Μαθήματος / Ενότητες</vt:lpstr>
      <vt:lpstr>Περιεχόμενα Μαθήματος / Ενότητες</vt:lpstr>
      <vt:lpstr>Περιεχόμενα Μαθήματος / Ενότητες</vt:lpstr>
      <vt:lpstr>Παρουσίαση του PowerPoint</vt:lpstr>
      <vt:lpstr>Περιεχόμενα Μαθήματος / Ενότητες</vt:lpstr>
      <vt:lpstr>Περιεχόμενα Μαθήματος / Ενότητες</vt:lpstr>
      <vt:lpstr>Περιεχόμενα Μαθήματος / Ενότητες</vt:lpstr>
      <vt:lpstr>Αξιολόγηση Μαθήματος</vt:lpstr>
      <vt:lpstr>Βιβλιογραφία στα Ελληνικά</vt:lpstr>
      <vt:lpstr>Ενδεικτική Βιβλιογραφία</vt:lpstr>
      <vt:lpstr>Ενδεικτική Βιβλιογραφία - άρθρα</vt:lpstr>
      <vt:lpstr>Ενδεικτική Βιβλιογραφία - άρθρα</vt:lpstr>
      <vt:lpstr>Ενδεικτική Βιβλιογραφία - άρθρα</vt:lpstr>
      <vt:lpstr>             Διαχείριση γνώσης (πρώτη προσέγγιση )</vt:lpstr>
      <vt:lpstr>Παρουσίαση του PowerPoint</vt:lpstr>
      <vt:lpstr>  Knowledge Management  Μια πρακτική προσέγγιση (practitioner’s approach)   </vt:lpstr>
      <vt:lpstr>Τύποι γνώσης - Types of Knowledge</vt:lpstr>
      <vt:lpstr>Παρουσίαση του PowerPoint</vt:lpstr>
      <vt:lpstr>Nonaka’s four models of knowledge  conversion explanation</vt:lpstr>
      <vt:lpstr>Nonaka’s four models of knowledge  conversion explanation</vt:lpstr>
      <vt:lpstr>Leading Change: Kotter 8-step process (1996)</vt:lpstr>
      <vt:lpstr>Kotter</vt:lpstr>
      <vt:lpstr>Kotter</vt:lpstr>
      <vt:lpstr>Το έργο διαχείρισης αλλαγής (εργασία φοιτητή, 2018) </vt:lpstr>
      <vt:lpstr>1. Δημιουργία μιας αίσθηση επείγουσας ανάγκης (Establishing a Sense of Urgency) για αλλαγή </vt:lpstr>
      <vt:lpstr>2. Δημιουργία επιτροπής καθοδήγησης (Creating the Guiding Coalition) </vt:lpstr>
      <vt:lpstr>3. Ανάπτυξη ενός οράματος και στρατηγικής (Developing a Vision and Strategy) </vt:lpstr>
      <vt:lpstr>4. Διάχυση του οράματος αλλαγής (Communicating the Change Vision) </vt:lpstr>
      <vt:lpstr>5. Κινητοποίηση – ενδυνάμωση των εργαζομένων για ευρεία δράση (Empowering employees for broad-based action)</vt:lpstr>
      <vt:lpstr>6. Δημιουργία βραχυπρόθεσμων κερδών (Generating short-term wins) </vt:lpstr>
      <vt:lpstr>7. Εδραίωση κερδών και παραγωγή περισσότερων αλλαγών (Consolidating gains and producing more change) </vt:lpstr>
      <vt:lpstr>8. «Αγκυροβόληση» των νέων προσεγγίσεων στην εταιρική κουλτούρα (Anchoring new approaches in the culture)  </vt:lpstr>
      <vt:lpstr>Παρουσίαση του PowerPoint</vt:lpstr>
      <vt:lpstr>Παρουσίαση του PowerPoint</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UNIWA</cp:lastModifiedBy>
  <cp:revision>128</cp:revision>
  <cp:lastPrinted>2018-10-16T06:59:11Z</cp:lastPrinted>
  <dcterms:created xsi:type="dcterms:W3CDTF">2014-10-20T11:54:42Z</dcterms:created>
  <dcterms:modified xsi:type="dcterms:W3CDTF">2020-10-13T06:38:05Z</dcterms:modified>
</cp:coreProperties>
</file>