
<file path=[Content_Types].xml><?xml version="1.0" encoding="utf-8"?>
<Types xmlns="http://schemas.openxmlformats.org/package/2006/content-types">
  <Default Extension="bin" ContentType="application/vnd.openxmlformats-officedocument.oleObject"/>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Lst>
  <p:notesMasterIdLst>
    <p:notesMasterId r:id="rId57"/>
  </p:notesMasterIdLst>
  <p:handoutMasterIdLst>
    <p:handoutMasterId r:id="rId58"/>
  </p:handoutMasterIdLst>
  <p:sldIdLst>
    <p:sldId id="256" r:id="rId2"/>
    <p:sldId id="284" r:id="rId3"/>
    <p:sldId id="358" r:id="rId4"/>
    <p:sldId id="394" r:id="rId5"/>
    <p:sldId id="395" r:id="rId6"/>
    <p:sldId id="336" r:id="rId7"/>
    <p:sldId id="390" r:id="rId8"/>
    <p:sldId id="391" r:id="rId9"/>
    <p:sldId id="392" r:id="rId10"/>
    <p:sldId id="393" r:id="rId11"/>
    <p:sldId id="396" r:id="rId12"/>
    <p:sldId id="397" r:id="rId13"/>
    <p:sldId id="398" r:id="rId14"/>
    <p:sldId id="399" r:id="rId15"/>
    <p:sldId id="400" r:id="rId16"/>
    <p:sldId id="401" r:id="rId17"/>
    <p:sldId id="402" r:id="rId18"/>
    <p:sldId id="403" r:id="rId19"/>
    <p:sldId id="404" r:id="rId20"/>
    <p:sldId id="405" r:id="rId21"/>
    <p:sldId id="406" r:id="rId22"/>
    <p:sldId id="407" r:id="rId23"/>
    <p:sldId id="413" r:id="rId24"/>
    <p:sldId id="422" r:id="rId25"/>
    <p:sldId id="415" r:id="rId26"/>
    <p:sldId id="416" r:id="rId27"/>
    <p:sldId id="417" r:id="rId28"/>
    <p:sldId id="418" r:id="rId29"/>
    <p:sldId id="419" r:id="rId30"/>
    <p:sldId id="420" r:id="rId31"/>
    <p:sldId id="421" r:id="rId32"/>
    <p:sldId id="388" r:id="rId33"/>
    <p:sldId id="389" r:id="rId34"/>
    <p:sldId id="408" r:id="rId35"/>
    <p:sldId id="409" r:id="rId36"/>
    <p:sldId id="410" r:id="rId37"/>
    <p:sldId id="411" r:id="rId38"/>
    <p:sldId id="412" r:id="rId39"/>
    <p:sldId id="423" r:id="rId40"/>
    <p:sldId id="424" r:id="rId41"/>
    <p:sldId id="425" r:id="rId42"/>
    <p:sldId id="429" r:id="rId43"/>
    <p:sldId id="426" r:id="rId44"/>
    <p:sldId id="427" r:id="rId45"/>
    <p:sldId id="428" r:id="rId46"/>
    <p:sldId id="430" r:id="rId47"/>
    <p:sldId id="431" r:id="rId48"/>
    <p:sldId id="432" r:id="rId49"/>
    <p:sldId id="433" r:id="rId50"/>
    <p:sldId id="257" r:id="rId51"/>
    <p:sldId id="262" r:id="rId52"/>
    <p:sldId id="264" r:id="rId53"/>
    <p:sldId id="265" r:id="rId54"/>
    <p:sldId id="315" r:id="rId55"/>
    <p:sldId id="266" r:id="rId56"/>
  </p:sldIdLst>
  <p:sldSz cx="9144000" cy="6858000" type="screen4x3"/>
  <p:notesSz cx="6954838" cy="9309100"/>
  <p:custDataLst>
    <p:tags r:id="rId59"/>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19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B82"/>
    <a:srgbClr val="820000"/>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68" d="100"/>
          <a:sy n="68" d="100"/>
        </p:scale>
        <p:origin x="158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2932"/>
        <p:guide pos="219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gs" Target="tags/tag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1" y="0"/>
            <a:ext cx="3013504" cy="464950"/>
          </a:xfrm>
          <a:prstGeom prst="rect">
            <a:avLst/>
          </a:prstGeom>
          <a:noFill/>
          <a:ln w="9525">
            <a:noFill/>
            <a:miter lim="800000"/>
            <a:headEnd/>
            <a:tailEnd/>
          </a:ln>
          <a:effectLst/>
        </p:spPr>
        <p:txBody>
          <a:bodyPr vert="horz" wrap="square" lIns="92932" tIns="46467" rIns="92932" bIns="46467" numCol="1" anchor="t" anchorCtr="0" compatLnSpc="1">
            <a:prstTxWarp prst="textNoShape">
              <a:avLst/>
            </a:prstTxWarp>
          </a:bodyPr>
          <a:lstStyle>
            <a:lvl1pPr defTabSz="929183" eaLnBrk="0" hangingPunct="0">
              <a:defRPr sz="1200"/>
            </a:lvl1pPr>
          </a:lstStyle>
          <a:p>
            <a:pPr>
              <a:defRPr/>
            </a:pPr>
            <a:endParaRPr lang="el-GR"/>
          </a:p>
        </p:txBody>
      </p:sp>
      <p:sp>
        <p:nvSpPr>
          <p:cNvPr id="92163" name="Rectangle 3"/>
          <p:cNvSpPr>
            <a:spLocks noGrp="1" noChangeArrowheads="1"/>
          </p:cNvSpPr>
          <p:nvPr>
            <p:ph type="dt" sz="quarter" idx="1"/>
          </p:nvPr>
        </p:nvSpPr>
        <p:spPr bwMode="auto">
          <a:xfrm>
            <a:off x="3939780" y="0"/>
            <a:ext cx="3013503" cy="464950"/>
          </a:xfrm>
          <a:prstGeom prst="rect">
            <a:avLst/>
          </a:prstGeom>
          <a:noFill/>
          <a:ln w="9525">
            <a:noFill/>
            <a:miter lim="800000"/>
            <a:headEnd/>
            <a:tailEnd/>
          </a:ln>
          <a:effectLst/>
        </p:spPr>
        <p:txBody>
          <a:bodyPr vert="horz" wrap="square" lIns="92932" tIns="46467" rIns="92932" bIns="46467" numCol="1" anchor="t" anchorCtr="0" compatLnSpc="1">
            <a:prstTxWarp prst="textNoShape">
              <a:avLst/>
            </a:prstTxWarp>
          </a:bodyPr>
          <a:lstStyle>
            <a:lvl1pPr algn="r" defTabSz="929183" eaLnBrk="0" hangingPunct="0">
              <a:defRPr sz="1200"/>
            </a:lvl1pPr>
          </a:lstStyle>
          <a:p>
            <a:pPr>
              <a:defRPr/>
            </a:pPr>
            <a:fld id="{84A79048-66B1-475A-B924-F459D231C4C3}" type="datetimeFigureOut">
              <a:rPr lang="el-GR"/>
              <a:pPr>
                <a:defRPr/>
              </a:pPr>
              <a:t>27/10/2020</a:t>
            </a:fld>
            <a:endParaRPr lang="el-GR"/>
          </a:p>
        </p:txBody>
      </p:sp>
      <p:sp>
        <p:nvSpPr>
          <p:cNvPr id="92164" name="Rectangle 4"/>
          <p:cNvSpPr>
            <a:spLocks noGrp="1" noChangeArrowheads="1"/>
          </p:cNvSpPr>
          <p:nvPr>
            <p:ph type="ftr" sz="quarter" idx="2"/>
          </p:nvPr>
        </p:nvSpPr>
        <p:spPr bwMode="auto">
          <a:xfrm>
            <a:off x="1" y="8842706"/>
            <a:ext cx="3013504" cy="464950"/>
          </a:xfrm>
          <a:prstGeom prst="rect">
            <a:avLst/>
          </a:prstGeom>
          <a:noFill/>
          <a:ln w="9525">
            <a:noFill/>
            <a:miter lim="800000"/>
            <a:headEnd/>
            <a:tailEnd/>
          </a:ln>
          <a:effectLst/>
        </p:spPr>
        <p:txBody>
          <a:bodyPr vert="horz" wrap="square" lIns="92932" tIns="46467" rIns="92932" bIns="46467" numCol="1" anchor="b" anchorCtr="0" compatLnSpc="1">
            <a:prstTxWarp prst="textNoShape">
              <a:avLst/>
            </a:prstTxWarp>
          </a:bodyPr>
          <a:lstStyle>
            <a:lvl1pPr defTabSz="929183" eaLnBrk="0" hangingPunct="0">
              <a:defRPr sz="1200"/>
            </a:lvl1pPr>
          </a:lstStyle>
          <a:p>
            <a:pPr>
              <a:defRPr/>
            </a:pPr>
            <a:endParaRPr lang="el-GR"/>
          </a:p>
        </p:txBody>
      </p:sp>
      <p:sp>
        <p:nvSpPr>
          <p:cNvPr id="92165" name="Rectangle 5"/>
          <p:cNvSpPr>
            <a:spLocks noGrp="1" noChangeArrowheads="1"/>
          </p:cNvSpPr>
          <p:nvPr>
            <p:ph type="sldNum" sz="quarter" idx="3"/>
          </p:nvPr>
        </p:nvSpPr>
        <p:spPr bwMode="auto">
          <a:xfrm>
            <a:off x="3939780" y="8842706"/>
            <a:ext cx="3013503" cy="464950"/>
          </a:xfrm>
          <a:prstGeom prst="rect">
            <a:avLst/>
          </a:prstGeom>
          <a:noFill/>
          <a:ln w="9525">
            <a:noFill/>
            <a:miter lim="800000"/>
            <a:headEnd/>
            <a:tailEnd/>
          </a:ln>
          <a:effectLst/>
        </p:spPr>
        <p:txBody>
          <a:bodyPr vert="horz" wrap="square" lIns="92932" tIns="46467" rIns="92932" bIns="46467" numCol="1" anchor="b" anchorCtr="0" compatLnSpc="1">
            <a:prstTxWarp prst="textNoShape">
              <a:avLst/>
            </a:prstTxWarp>
          </a:bodyPr>
          <a:lstStyle>
            <a:lvl1pPr algn="r" defTabSz="929183" eaLnBrk="0" hangingPunct="0">
              <a:defRPr sz="12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1" y="0"/>
            <a:ext cx="3013504" cy="464950"/>
          </a:xfrm>
          <a:prstGeom prst="rect">
            <a:avLst/>
          </a:prstGeom>
          <a:noFill/>
          <a:ln w="9525">
            <a:noFill/>
            <a:miter lim="800000"/>
            <a:headEnd/>
            <a:tailEnd/>
          </a:ln>
        </p:spPr>
        <p:txBody>
          <a:bodyPr vert="horz" wrap="square" lIns="92932" tIns="46467" rIns="92932" bIns="46467" numCol="1" anchor="t" anchorCtr="0" compatLnSpc="1">
            <a:prstTxWarp prst="textNoShape">
              <a:avLst/>
            </a:prstTxWarp>
          </a:bodyPr>
          <a:lstStyle>
            <a:lvl1pPr defTabSz="929183">
              <a:defRPr sz="1200"/>
            </a:lvl1pPr>
          </a:lstStyle>
          <a:p>
            <a:pPr>
              <a:defRPr/>
            </a:pPr>
            <a:endParaRPr lang="el-GR"/>
          </a:p>
        </p:txBody>
      </p:sp>
      <p:sp>
        <p:nvSpPr>
          <p:cNvPr id="3" name="2 - Θέση ημερομηνίας"/>
          <p:cNvSpPr>
            <a:spLocks noGrp="1"/>
          </p:cNvSpPr>
          <p:nvPr>
            <p:ph type="dt" idx="1"/>
          </p:nvPr>
        </p:nvSpPr>
        <p:spPr bwMode="auto">
          <a:xfrm>
            <a:off x="3939780" y="0"/>
            <a:ext cx="3013503" cy="464950"/>
          </a:xfrm>
          <a:prstGeom prst="rect">
            <a:avLst/>
          </a:prstGeom>
          <a:noFill/>
          <a:ln w="9525">
            <a:noFill/>
            <a:miter lim="800000"/>
            <a:headEnd/>
            <a:tailEnd/>
          </a:ln>
        </p:spPr>
        <p:txBody>
          <a:bodyPr vert="horz" wrap="square" lIns="92932" tIns="46467" rIns="92932" bIns="46467" numCol="1" anchor="t" anchorCtr="0" compatLnSpc="1">
            <a:prstTxWarp prst="textNoShape">
              <a:avLst/>
            </a:prstTxWarp>
          </a:bodyPr>
          <a:lstStyle>
            <a:lvl1pPr algn="r" defTabSz="929183">
              <a:defRPr sz="1200"/>
            </a:lvl1pPr>
          </a:lstStyle>
          <a:p>
            <a:pPr>
              <a:defRPr/>
            </a:pPr>
            <a:fld id="{19B0F716-1969-45AD-B426-D0CBFDF13F46}" type="datetimeFigureOut">
              <a:rPr lang="el-GR"/>
              <a:pPr>
                <a:defRPr/>
              </a:pPr>
              <a:t>27/10/2020</a:t>
            </a:fld>
            <a:endParaRPr lang="el-GR"/>
          </a:p>
        </p:txBody>
      </p:sp>
      <p:sp>
        <p:nvSpPr>
          <p:cNvPr id="4" name="3 - Θέση εικόνας διαφάνειας"/>
          <p:cNvSpPr>
            <a:spLocks noGrp="1" noRot="1" noChangeAspect="1"/>
          </p:cNvSpPr>
          <p:nvPr>
            <p:ph type="sldImg" idx="2"/>
          </p:nvPr>
        </p:nvSpPr>
        <p:spPr>
          <a:xfrm>
            <a:off x="1149350" y="698500"/>
            <a:ext cx="4656138" cy="3490913"/>
          </a:xfrm>
          <a:prstGeom prst="rect">
            <a:avLst/>
          </a:prstGeom>
          <a:noFill/>
          <a:ln w="12700">
            <a:solidFill>
              <a:prstClr val="black"/>
            </a:solidFill>
          </a:ln>
        </p:spPr>
        <p:txBody>
          <a:bodyPr vert="horz" lIns="85771" tIns="42885" rIns="85771" bIns="42885" rtlCol="0" anchor="ctr"/>
          <a:lstStyle/>
          <a:p>
            <a:pPr lvl="0"/>
            <a:endParaRPr lang="el-GR" noProof="0"/>
          </a:p>
        </p:txBody>
      </p:sp>
      <p:sp>
        <p:nvSpPr>
          <p:cNvPr id="5" name="4 - Θέση σημειώσεων"/>
          <p:cNvSpPr>
            <a:spLocks noGrp="1"/>
          </p:cNvSpPr>
          <p:nvPr>
            <p:ph type="body" sz="quarter" idx="3"/>
          </p:nvPr>
        </p:nvSpPr>
        <p:spPr bwMode="auto">
          <a:xfrm>
            <a:off x="696261" y="4421353"/>
            <a:ext cx="5563870" cy="4188879"/>
          </a:xfrm>
          <a:prstGeom prst="rect">
            <a:avLst/>
          </a:prstGeom>
          <a:noFill/>
          <a:ln w="9525">
            <a:noFill/>
            <a:miter lim="800000"/>
            <a:headEnd/>
            <a:tailEnd/>
          </a:ln>
        </p:spPr>
        <p:txBody>
          <a:bodyPr vert="horz" wrap="square" lIns="92932" tIns="46467" rIns="92932" bIns="46467" numCol="1" anchor="t" anchorCtr="0" compatLnSpc="1">
            <a:prstTxWarp prst="textNoShape">
              <a:avLst/>
            </a:prstTxWarp>
          </a:bodyPr>
          <a:lstStyle/>
          <a:p>
            <a:pPr lvl="0"/>
            <a:r>
              <a:rPr lang="el-GR" noProof="0"/>
              <a:t>Kλικ για επεξεργασία των στυλ του υποδείγματος</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6" name="5 - Θέση υποσέλιδου"/>
          <p:cNvSpPr>
            <a:spLocks noGrp="1"/>
          </p:cNvSpPr>
          <p:nvPr>
            <p:ph type="ftr" sz="quarter" idx="4"/>
          </p:nvPr>
        </p:nvSpPr>
        <p:spPr bwMode="auto">
          <a:xfrm>
            <a:off x="1" y="8842706"/>
            <a:ext cx="3013504" cy="464950"/>
          </a:xfrm>
          <a:prstGeom prst="rect">
            <a:avLst/>
          </a:prstGeom>
          <a:noFill/>
          <a:ln w="9525">
            <a:noFill/>
            <a:miter lim="800000"/>
            <a:headEnd/>
            <a:tailEnd/>
          </a:ln>
        </p:spPr>
        <p:txBody>
          <a:bodyPr vert="horz" wrap="square" lIns="92932" tIns="46467" rIns="92932" bIns="46467" numCol="1" anchor="b" anchorCtr="0" compatLnSpc="1">
            <a:prstTxWarp prst="textNoShape">
              <a:avLst/>
            </a:prstTxWarp>
          </a:bodyPr>
          <a:lstStyle>
            <a:lvl1pPr defTabSz="929183">
              <a:defRPr sz="1200"/>
            </a:lvl1pPr>
          </a:lstStyle>
          <a:p>
            <a:pPr>
              <a:defRPr/>
            </a:pPr>
            <a:endParaRPr lang="el-GR"/>
          </a:p>
        </p:txBody>
      </p:sp>
      <p:sp>
        <p:nvSpPr>
          <p:cNvPr id="7" name="6 - Θέση αριθμού διαφάνειας"/>
          <p:cNvSpPr>
            <a:spLocks noGrp="1"/>
          </p:cNvSpPr>
          <p:nvPr>
            <p:ph type="sldNum" sz="quarter" idx="5"/>
          </p:nvPr>
        </p:nvSpPr>
        <p:spPr bwMode="auto">
          <a:xfrm>
            <a:off x="3939780" y="8842706"/>
            <a:ext cx="3013503" cy="464950"/>
          </a:xfrm>
          <a:prstGeom prst="rect">
            <a:avLst/>
          </a:prstGeom>
          <a:noFill/>
          <a:ln w="9525">
            <a:noFill/>
            <a:miter lim="800000"/>
            <a:headEnd/>
            <a:tailEnd/>
          </a:ln>
        </p:spPr>
        <p:txBody>
          <a:bodyPr vert="horz" wrap="square" lIns="92932" tIns="46467" rIns="92932" bIns="46467" numCol="1" anchor="b" anchorCtr="0" compatLnSpc="1">
            <a:prstTxWarp prst="textNoShape">
              <a:avLst/>
            </a:prstTxWarp>
          </a:bodyPr>
          <a:lstStyle>
            <a:lvl1pPr algn="r" defTabSz="929183">
              <a:defRPr sz="12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4249" indent="-174249">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10</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a:p>
        </p:txBody>
      </p:sp>
    </p:spTree>
    <p:extLst>
      <p:ext uri="{BB962C8B-B14F-4D97-AF65-F5344CB8AC3E}">
        <p14:creationId xmlns:p14="http://schemas.microsoft.com/office/powerpoint/2010/main" val="10966755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11</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a:p>
        </p:txBody>
      </p:sp>
    </p:spTree>
    <p:extLst>
      <p:ext uri="{BB962C8B-B14F-4D97-AF65-F5344CB8AC3E}">
        <p14:creationId xmlns:p14="http://schemas.microsoft.com/office/powerpoint/2010/main" val="1096675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12</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a:p>
        </p:txBody>
      </p:sp>
    </p:spTree>
    <p:extLst>
      <p:ext uri="{BB962C8B-B14F-4D97-AF65-F5344CB8AC3E}">
        <p14:creationId xmlns:p14="http://schemas.microsoft.com/office/powerpoint/2010/main" val="1096675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13</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a:p>
        </p:txBody>
      </p:sp>
    </p:spTree>
    <p:extLst>
      <p:ext uri="{BB962C8B-B14F-4D97-AF65-F5344CB8AC3E}">
        <p14:creationId xmlns:p14="http://schemas.microsoft.com/office/powerpoint/2010/main" val="10966755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14</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a:p>
        </p:txBody>
      </p:sp>
    </p:spTree>
    <p:extLst>
      <p:ext uri="{BB962C8B-B14F-4D97-AF65-F5344CB8AC3E}">
        <p14:creationId xmlns:p14="http://schemas.microsoft.com/office/powerpoint/2010/main" val="10966755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15</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a:p>
        </p:txBody>
      </p:sp>
    </p:spTree>
    <p:extLst>
      <p:ext uri="{BB962C8B-B14F-4D97-AF65-F5344CB8AC3E}">
        <p14:creationId xmlns:p14="http://schemas.microsoft.com/office/powerpoint/2010/main" val="10966755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16</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a:p>
        </p:txBody>
      </p:sp>
    </p:spTree>
    <p:extLst>
      <p:ext uri="{BB962C8B-B14F-4D97-AF65-F5344CB8AC3E}">
        <p14:creationId xmlns:p14="http://schemas.microsoft.com/office/powerpoint/2010/main" val="10966755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17</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a:p>
        </p:txBody>
      </p:sp>
    </p:spTree>
    <p:extLst>
      <p:ext uri="{BB962C8B-B14F-4D97-AF65-F5344CB8AC3E}">
        <p14:creationId xmlns:p14="http://schemas.microsoft.com/office/powerpoint/2010/main" val="10966755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18</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a:p>
        </p:txBody>
      </p:sp>
    </p:spTree>
    <p:extLst>
      <p:ext uri="{BB962C8B-B14F-4D97-AF65-F5344CB8AC3E}">
        <p14:creationId xmlns:p14="http://schemas.microsoft.com/office/powerpoint/2010/main" val="10966755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19</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a:p>
        </p:txBody>
      </p:sp>
    </p:spTree>
    <p:extLst>
      <p:ext uri="{BB962C8B-B14F-4D97-AF65-F5344CB8AC3E}">
        <p14:creationId xmlns:p14="http://schemas.microsoft.com/office/powerpoint/2010/main" val="1096675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1E8E49C5-4084-4928-B0D1-D1D10ED93DED}" type="slidenum">
              <a:rPr lang="el-GR" altLang="el-GR" sz="1200"/>
              <a:pPr eaLnBrk="1" hangingPunct="1"/>
              <a:t>1</a:t>
            </a:fld>
            <a:endParaRPr lang="el-GR" altLang="el-GR" sz="12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a:p>
        </p:txBody>
      </p:sp>
    </p:spTree>
    <p:extLst>
      <p:ext uri="{BB962C8B-B14F-4D97-AF65-F5344CB8AC3E}">
        <p14:creationId xmlns:p14="http://schemas.microsoft.com/office/powerpoint/2010/main" val="19394196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20</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a:p>
        </p:txBody>
      </p:sp>
    </p:spTree>
    <p:extLst>
      <p:ext uri="{BB962C8B-B14F-4D97-AF65-F5344CB8AC3E}">
        <p14:creationId xmlns:p14="http://schemas.microsoft.com/office/powerpoint/2010/main" val="10966755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21</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a:p>
        </p:txBody>
      </p:sp>
    </p:spTree>
    <p:extLst>
      <p:ext uri="{BB962C8B-B14F-4D97-AF65-F5344CB8AC3E}">
        <p14:creationId xmlns:p14="http://schemas.microsoft.com/office/powerpoint/2010/main" val="10966755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31</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a:p>
        </p:txBody>
      </p:sp>
    </p:spTree>
    <p:extLst>
      <p:ext uri="{BB962C8B-B14F-4D97-AF65-F5344CB8AC3E}">
        <p14:creationId xmlns:p14="http://schemas.microsoft.com/office/powerpoint/2010/main" val="21821714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33</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a:p>
        </p:txBody>
      </p:sp>
    </p:spTree>
    <p:extLst>
      <p:ext uri="{BB962C8B-B14F-4D97-AF65-F5344CB8AC3E}">
        <p14:creationId xmlns:p14="http://schemas.microsoft.com/office/powerpoint/2010/main" val="10966755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34</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a:p>
        </p:txBody>
      </p:sp>
    </p:spTree>
    <p:extLst>
      <p:ext uri="{BB962C8B-B14F-4D97-AF65-F5344CB8AC3E}">
        <p14:creationId xmlns:p14="http://schemas.microsoft.com/office/powerpoint/2010/main" val="10966755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35</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a:p>
        </p:txBody>
      </p:sp>
    </p:spTree>
    <p:extLst>
      <p:ext uri="{BB962C8B-B14F-4D97-AF65-F5344CB8AC3E}">
        <p14:creationId xmlns:p14="http://schemas.microsoft.com/office/powerpoint/2010/main" val="10966755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36</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a:p>
        </p:txBody>
      </p:sp>
    </p:spTree>
    <p:extLst>
      <p:ext uri="{BB962C8B-B14F-4D97-AF65-F5344CB8AC3E}">
        <p14:creationId xmlns:p14="http://schemas.microsoft.com/office/powerpoint/2010/main" val="109667550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37</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a:p>
        </p:txBody>
      </p:sp>
    </p:spTree>
    <p:extLst>
      <p:ext uri="{BB962C8B-B14F-4D97-AF65-F5344CB8AC3E}">
        <p14:creationId xmlns:p14="http://schemas.microsoft.com/office/powerpoint/2010/main" val="10966755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49</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50</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3</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a:p>
        </p:txBody>
      </p:sp>
    </p:spTree>
    <p:extLst>
      <p:ext uri="{BB962C8B-B14F-4D97-AF65-F5344CB8AC3E}">
        <p14:creationId xmlns:p14="http://schemas.microsoft.com/office/powerpoint/2010/main" val="18475036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51</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52</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53</a:t>
            </a:fld>
            <a:endParaRPr lang="el-GR"/>
          </a:p>
        </p:txBody>
      </p:sp>
    </p:spTree>
    <p:extLst>
      <p:ext uri="{BB962C8B-B14F-4D97-AF65-F5344CB8AC3E}">
        <p14:creationId xmlns:p14="http://schemas.microsoft.com/office/powerpoint/2010/main" val="284765197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54</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4</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a:p>
        </p:txBody>
      </p:sp>
    </p:spTree>
    <p:extLst>
      <p:ext uri="{BB962C8B-B14F-4D97-AF65-F5344CB8AC3E}">
        <p14:creationId xmlns:p14="http://schemas.microsoft.com/office/powerpoint/2010/main" val="5722041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5</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a:p>
        </p:txBody>
      </p:sp>
    </p:spTree>
    <p:extLst>
      <p:ext uri="{BB962C8B-B14F-4D97-AF65-F5344CB8AC3E}">
        <p14:creationId xmlns:p14="http://schemas.microsoft.com/office/powerpoint/2010/main" val="1096675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6</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a:p>
        </p:txBody>
      </p:sp>
    </p:spTree>
    <p:extLst>
      <p:ext uri="{BB962C8B-B14F-4D97-AF65-F5344CB8AC3E}">
        <p14:creationId xmlns:p14="http://schemas.microsoft.com/office/powerpoint/2010/main" val="1096675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7</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a:p>
        </p:txBody>
      </p:sp>
    </p:spTree>
    <p:extLst>
      <p:ext uri="{BB962C8B-B14F-4D97-AF65-F5344CB8AC3E}">
        <p14:creationId xmlns:p14="http://schemas.microsoft.com/office/powerpoint/2010/main" val="1096675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8</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a:p>
        </p:txBody>
      </p:sp>
    </p:spTree>
    <p:extLst>
      <p:ext uri="{BB962C8B-B14F-4D97-AF65-F5344CB8AC3E}">
        <p14:creationId xmlns:p14="http://schemas.microsoft.com/office/powerpoint/2010/main" val="1096675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9</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a:p>
        </p:txBody>
      </p:sp>
    </p:spTree>
    <p:extLst>
      <p:ext uri="{BB962C8B-B14F-4D97-AF65-F5344CB8AC3E}">
        <p14:creationId xmlns:p14="http://schemas.microsoft.com/office/powerpoint/2010/main" val="1096675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a:p>
        </p:txBody>
      </p:sp>
      <p:sp>
        <p:nvSpPr>
          <p:cNvPr id="4" name="Rectangle 6"/>
          <p:cNvSpPr>
            <a:spLocks noGrp="1" noChangeArrowheads="1"/>
          </p:cNvSpPr>
          <p:nvPr>
            <p:ph type="sldNum" sz="quarter" idx="12"/>
          </p:nvPr>
        </p:nvSpPr>
        <p:spPr>
          <a:ln/>
        </p:spPr>
        <p:txBody>
          <a:bodyPr/>
          <a:lstStyle>
            <a:lvl1pPr>
              <a:defRPr/>
            </a:lvl1pPr>
          </a:lstStyle>
          <a:p>
            <a:pPr>
              <a:defRPr/>
            </a:pPr>
            <a:fld id="{FA4CD122-866E-4D3B-9682-8196304B43DE}" type="slidenum">
              <a:rPr lang="el-GR"/>
              <a:pPr>
                <a:defRPr/>
              </a:pPr>
              <a:t>‹#›</a:t>
            </a:fld>
            <a:endParaRPr lang="el-GR"/>
          </a:p>
        </p:txBody>
      </p:sp>
    </p:spTree>
    <p:extLst>
      <p:ext uri="{BB962C8B-B14F-4D97-AF65-F5344CB8AC3E}">
        <p14:creationId xmlns:p14="http://schemas.microsoft.com/office/powerpoint/2010/main" val="1100623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l-GR"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dirty="0"/>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pPr>
              <a:defRPr/>
            </a:pPr>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 id="2147483696" r:id="rId11"/>
  </p:sldLayoutIdLst>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1.xml"/><Relationship Id="rId1" Type="http://schemas.openxmlformats.org/officeDocument/2006/relationships/vmlDrawing" Target="../drawings/vmlDrawing1.vml"/><Relationship Id="rId4" Type="http://schemas.openxmlformats.org/officeDocument/2006/relationships/image" Target="../media/image9.emf"/></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10.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11.xml"/><Relationship Id="rId1" Type="http://schemas.openxmlformats.org/officeDocument/2006/relationships/vmlDrawing" Target="../drawings/vmlDrawing3.vml"/><Relationship Id="rId4" Type="http://schemas.openxmlformats.org/officeDocument/2006/relationships/image" Target="../media/image11.emf"/></Relationships>
</file>

<file path=ppt/slides/_rels/slide41.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11.xml"/><Relationship Id="rId1" Type="http://schemas.openxmlformats.org/officeDocument/2006/relationships/vmlDrawing" Target="../drawings/vmlDrawing4.vml"/><Relationship Id="rId4" Type="http://schemas.openxmlformats.org/officeDocument/2006/relationships/image" Target="../media/image12.emf"/></Relationships>
</file>

<file path=ppt/slides/_rels/slide42.xml.rels><?xml version="1.0" encoding="UTF-8" standalone="yes"?>
<Relationships xmlns="http://schemas.openxmlformats.org/package/2006/relationships"><Relationship Id="rId3" Type="http://schemas.openxmlformats.org/officeDocument/2006/relationships/package" Target="../embeddings/Microsoft_Word_Document3.docx"/><Relationship Id="rId2" Type="http://schemas.openxmlformats.org/officeDocument/2006/relationships/slideLayout" Target="../slideLayouts/slideLayout11.xml"/><Relationship Id="rId1" Type="http://schemas.openxmlformats.org/officeDocument/2006/relationships/vmlDrawing" Target="../drawings/vmlDrawing5.vml"/><Relationship Id="rId4" Type="http://schemas.openxmlformats.org/officeDocument/2006/relationships/image" Target="../media/image13.emf"/></Relationships>
</file>

<file path=ppt/slides/_rels/slide43.xml.rels><?xml version="1.0" encoding="UTF-8" standalone="yes"?>
<Relationships xmlns="http://schemas.openxmlformats.org/package/2006/relationships"><Relationship Id="rId3" Type="http://schemas.openxmlformats.org/officeDocument/2006/relationships/package" Target="../embeddings/Microsoft_Word_Document4.docx"/><Relationship Id="rId2" Type="http://schemas.openxmlformats.org/officeDocument/2006/relationships/slideLayout" Target="../slideLayouts/slideLayout11.xml"/><Relationship Id="rId1" Type="http://schemas.openxmlformats.org/officeDocument/2006/relationships/vmlDrawing" Target="../drawings/vmlDrawing6.vml"/><Relationship Id="rId4" Type="http://schemas.openxmlformats.org/officeDocument/2006/relationships/image" Target="../media/image14.emf"/></Relationships>
</file>

<file path=ppt/slides/_rels/slide44.xml.rels><?xml version="1.0" encoding="UTF-8" standalone="yes"?>
<Relationships xmlns="http://schemas.openxmlformats.org/package/2006/relationships"><Relationship Id="rId3" Type="http://schemas.openxmlformats.org/officeDocument/2006/relationships/package" Target="../embeddings/Microsoft_Word_Document5.docx"/><Relationship Id="rId2" Type="http://schemas.openxmlformats.org/officeDocument/2006/relationships/slideLayout" Target="../slideLayouts/slideLayout11.xml"/><Relationship Id="rId1" Type="http://schemas.openxmlformats.org/officeDocument/2006/relationships/vmlDrawing" Target="../drawings/vmlDrawing7.vml"/><Relationship Id="rId4" Type="http://schemas.openxmlformats.org/officeDocument/2006/relationships/image" Target="../media/image15.emf"/></Relationships>
</file>

<file path=ppt/slides/_rels/slide45.xml.rels><?xml version="1.0" encoding="UTF-8" standalone="yes"?>
<Relationships xmlns="http://schemas.openxmlformats.org/package/2006/relationships"><Relationship Id="rId3" Type="http://schemas.openxmlformats.org/officeDocument/2006/relationships/package" Target="../embeddings/Microsoft_Word_Document6.docx"/><Relationship Id="rId2" Type="http://schemas.openxmlformats.org/officeDocument/2006/relationships/slideLayout" Target="../slideLayouts/slideLayout11.xml"/><Relationship Id="rId1" Type="http://schemas.openxmlformats.org/officeDocument/2006/relationships/vmlDrawing" Target="../drawings/vmlDrawing8.vml"/><Relationship Id="rId4" Type="http://schemas.openxmlformats.org/officeDocument/2006/relationships/image" Target="../media/image16.emf"/></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a:bodyPr>
          <a:lstStyle/>
          <a:p>
            <a:pPr lvl="1" algn="ctr"/>
            <a:r>
              <a:rPr lang="el-GR" sz="3600" b="1" dirty="0">
                <a:solidFill>
                  <a:schemeClr val="tx1"/>
                </a:solidFill>
                <a:latin typeface="+mn-lt"/>
              </a:rPr>
              <a:t>Διαχείριση Γνώσης (</a:t>
            </a:r>
            <a:r>
              <a:rPr lang="en-US" sz="3600" b="1" dirty="0">
                <a:solidFill>
                  <a:schemeClr val="tx1"/>
                </a:solidFill>
                <a:latin typeface="+mn-lt"/>
              </a:rPr>
              <a:t>Knowledge Management</a:t>
            </a:r>
            <a:r>
              <a:rPr lang="el-GR" sz="3600" b="1" dirty="0">
                <a:solidFill>
                  <a:schemeClr val="tx1"/>
                </a:solidFill>
                <a:latin typeface="+mn-lt"/>
              </a:rPr>
              <a:t>)</a:t>
            </a:r>
          </a:p>
        </p:txBody>
      </p:sp>
      <p:sp>
        <p:nvSpPr>
          <p:cNvPr id="3" name="Υπότιτλος 2"/>
          <p:cNvSpPr>
            <a:spLocks noGrp="1"/>
          </p:cNvSpPr>
          <p:nvPr>
            <p:ph type="subTitle" idx="1"/>
          </p:nvPr>
        </p:nvSpPr>
        <p:spPr>
          <a:xfrm>
            <a:off x="1369368" y="3096543"/>
            <a:ext cx="6400800" cy="1752600"/>
          </a:xfrm>
        </p:spPr>
        <p:txBody>
          <a:bodyPr>
            <a:normAutofit lnSpcReduction="10000"/>
          </a:bodyPr>
          <a:lstStyle/>
          <a:p>
            <a:pPr>
              <a:spcBef>
                <a:spcPts val="0"/>
              </a:spcBef>
              <a:spcAft>
                <a:spcPts val="1200"/>
              </a:spcAft>
            </a:pPr>
            <a:r>
              <a:rPr lang="el-GR" sz="2800" b="1" dirty="0"/>
              <a:t>Ενότητα 3</a:t>
            </a:r>
            <a:r>
              <a:rPr lang="el-GR" sz="2800" dirty="0"/>
              <a:t>:</a:t>
            </a:r>
            <a:r>
              <a:rPr lang="en-US" sz="2800" dirty="0"/>
              <a:t> </a:t>
            </a:r>
            <a:r>
              <a:rPr lang="el-GR" sz="2800" dirty="0"/>
              <a:t>«Οργανισμός και καταγραφή γνώσης (</a:t>
            </a:r>
            <a:r>
              <a:rPr lang="en-US" sz="2800" dirty="0"/>
              <a:t>Enterprise and knowledge</a:t>
            </a:r>
            <a:r>
              <a:rPr lang="el-GR" sz="2800" dirty="0"/>
              <a:t> </a:t>
            </a:r>
            <a:r>
              <a:rPr lang="en-US" sz="2800" dirty="0"/>
              <a:t>codification)</a:t>
            </a:r>
            <a:r>
              <a:rPr lang="el-GR" sz="2800" dirty="0"/>
              <a:t> </a:t>
            </a:r>
          </a:p>
          <a:p>
            <a:pPr>
              <a:spcBef>
                <a:spcPts val="0"/>
              </a:spcBef>
              <a:spcAft>
                <a:spcPts val="1200"/>
              </a:spcAft>
            </a:pPr>
            <a:r>
              <a:rPr lang="el-GR" sz="2400" dirty="0"/>
              <a:t>Χ. Σκουρλάς, Α. Μαρινάγη</a:t>
            </a:r>
          </a:p>
        </p:txBody>
      </p:sp>
      <p:pic>
        <p:nvPicPr>
          <p:cNvPr id="6" name="Picture 5" descr="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Μαθήματα στο Πανεπιστήμιο Δυτικής Αττικής</a:t>
            </a:r>
          </a:p>
        </p:txBody>
      </p:sp>
      <p:graphicFrame>
        <p:nvGraphicFramePr>
          <p:cNvPr id="4" name="Table 3"/>
          <p:cNvGraphicFramePr>
            <a:graphicFrameLocks noGrp="1"/>
          </p:cNvGraphicFramePr>
          <p:nvPr>
            <p:extLst>
              <p:ext uri="{D42A27DB-BD31-4B8C-83A1-F6EECF244321}">
                <p14:modId xmlns:p14="http://schemas.microsoft.com/office/powerpoint/2010/main" val="442379035"/>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extLst>
                    <a:ext uri="{9D8B030D-6E8A-4147-A177-3AD203B41FA5}">
                      <a16:colId xmlns:a16="http://schemas.microsoft.com/office/drawing/2014/main" val="20000"/>
                    </a:ext>
                  </a:extLst>
                </a:gridCol>
                <a:gridCol w="3557112">
                  <a:extLst>
                    <a:ext uri="{9D8B030D-6E8A-4147-A177-3AD203B41FA5}">
                      <a16:colId xmlns:a16="http://schemas.microsoft.com/office/drawing/2014/main" val="20001"/>
                    </a:ext>
                  </a:extLst>
                </a:gridCol>
              </a:tblGrid>
              <a:tr h="792088">
                <a:tc>
                  <a:txBody>
                    <a:bodyPr/>
                    <a:lstStyle/>
                    <a:p>
                      <a:pPr algn="just">
                        <a:lnSpc>
                          <a:spcPct val="115000"/>
                        </a:lnSpc>
                        <a:spcBef>
                          <a:spcPts val="0"/>
                        </a:spcBef>
                        <a:spcAft>
                          <a:spcPts val="0"/>
                        </a:spcAft>
                      </a:pPr>
                      <a:r>
                        <a:rPr lang="el-GR" sz="1000" dirty="0">
                          <a:effectLst/>
                        </a:rPr>
                        <a:t>Το 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endParaRPr lang="el-GR" sz="1100" dirty="0">
                        <a:effectLst/>
                        <a:latin typeface="Arial"/>
                        <a:ea typeface="Times New Roman"/>
                        <a:cs typeface="Times New Roman"/>
                      </a:endParaRPr>
                    </a:p>
                  </a:txBody>
                  <a:tcPr marL="68580" marR="68580" marT="0" marB="0"/>
                </a:tc>
                <a:extLst>
                  <a:ext uri="{0D108BD9-81ED-4DB2-BD59-A6C34878D82A}">
                    <a16:rowId xmlns:a16="http://schemas.microsoft.com/office/drawing/2014/main" val="10000"/>
                  </a:ext>
                </a:extLst>
              </a:tr>
            </a:tbl>
          </a:graphicData>
        </a:graphic>
      </p:graphicFrame>
      <p:pic>
        <p:nvPicPr>
          <p:cNvPr id="12" name="Picture 1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3528" y="403126"/>
            <a:ext cx="1200150" cy="1009650"/>
          </a:xfrm>
          <a:prstGeom prst="rect">
            <a:avLst/>
          </a:prstGeom>
        </p:spPr>
      </p:pic>
    </p:spTree>
    <p:extLst>
      <p:ext uri="{BB962C8B-B14F-4D97-AF65-F5344CB8AC3E}">
        <p14:creationId xmlns:p14="http://schemas.microsoft.com/office/powerpoint/2010/main" val="2076507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720080"/>
          </a:xfrm>
        </p:spPr>
        <p:txBody>
          <a:bodyPr>
            <a:noAutofit/>
          </a:bodyPr>
          <a:lstStyle/>
          <a:p>
            <a:r>
              <a:rPr lang="el-GR" sz="2400" dirty="0">
                <a:solidFill>
                  <a:schemeClr val="accent6"/>
                </a:solidFill>
              </a:rPr>
              <a:t>Ποιές υπηρεσίες παρέχει το πρόγραμμα σε οικογένειες</a:t>
            </a:r>
          </a:p>
        </p:txBody>
      </p:sp>
      <p:sp>
        <p:nvSpPr>
          <p:cNvPr id="3" name="Content Placeholder 2"/>
          <p:cNvSpPr>
            <a:spLocks noGrp="1"/>
          </p:cNvSpPr>
          <p:nvPr>
            <p:ph idx="1"/>
          </p:nvPr>
        </p:nvSpPr>
        <p:spPr>
          <a:xfrm>
            <a:off x="457200" y="764704"/>
            <a:ext cx="8363272" cy="5040560"/>
          </a:xfrm>
        </p:spPr>
        <p:txBody>
          <a:bodyPr>
            <a:noAutofit/>
          </a:bodyPr>
          <a:lstStyle/>
          <a:p>
            <a:r>
              <a:rPr lang="el-GR" sz="2400" dirty="0"/>
              <a:t>«Η Κοινωνική Υπηρεσία προσφέρει ενημέρωση και ψυχολογική/συμβουλευτική στήριξη στην οικογένεια του ΦμεΑ με απώτερο σκοπό την ομαλή ένταξή του στην ακαδημαϊκή διαδικασία και την αντιμετώπιση οποιονδήποτε ψυχοκοινωνικών προβλημάτων. Η στήριξη αυτή μπορεί να συμβάλλει στην αποδοχή και τη θετική στάση εκ μέρους της οικογένειας,  παράγοντες που είναι σημαντικοί για την ομαλή εξέλιξη του σπουδαστή αλλά και για τη βελτίωση της επίδοσής του καθ’ όλη τη διάρκεια των σπουδών του».</a:t>
            </a:r>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a:t>9</a:t>
            </a:r>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720080"/>
          </a:xfrm>
        </p:spPr>
        <p:txBody>
          <a:bodyPr>
            <a:noAutofit/>
          </a:bodyPr>
          <a:lstStyle/>
          <a:p>
            <a:r>
              <a:rPr lang="el-GR" sz="2400" dirty="0">
                <a:solidFill>
                  <a:schemeClr val="accent6"/>
                </a:solidFill>
              </a:rPr>
              <a:t>Η σημασία της διαχείρισης της γνώσης στο πρόγραμμα ΣΠΥΚ</a:t>
            </a:r>
          </a:p>
        </p:txBody>
      </p:sp>
      <p:sp>
        <p:nvSpPr>
          <p:cNvPr id="3" name="Content Placeholder 2"/>
          <p:cNvSpPr>
            <a:spLocks noGrp="1"/>
          </p:cNvSpPr>
          <p:nvPr>
            <p:ph idx="1"/>
          </p:nvPr>
        </p:nvSpPr>
        <p:spPr>
          <a:xfrm>
            <a:off x="457200" y="764704"/>
            <a:ext cx="8363272" cy="5040560"/>
          </a:xfrm>
        </p:spPr>
        <p:txBody>
          <a:bodyPr>
            <a:noAutofit/>
          </a:bodyPr>
          <a:lstStyle/>
          <a:p>
            <a:r>
              <a:rPr lang="el-GR" sz="2400" dirty="0"/>
              <a:t>Το συγκεκριμένο πρόγραμμα έχει πολλές διαδικασίες που δεν έχουν καταγραφεί. Συχνά αλλάζει ο υπεύθυνος του προγράμματος (περίπου κάθε τρία ή τέσσερα έτη). Αυτό εξαρτάται από πολλές παραμέτρους όπως η διαθεσιμότητα (ο υπεύθυνος είναι μη μόνιμος συνεργάτης) ενώ δίδεται η δυνατότητα και σε άλλους ενδιαφερόμενους να υποβάλουν αίτηση για αυτή τη συγκεκριμένη θέση. </a:t>
            </a:r>
          </a:p>
          <a:p>
            <a:r>
              <a:rPr lang="el-GR" sz="2400" dirty="0"/>
              <a:t>Όταν αλλάξει ο υπεύθυνος, το νέο πρόσωπο πρέπει να περάσει μια περίοδο προσαρμογής «για να μάθει πώς λειτουργεί το πρόγραμμα» και η υπηρεσία. Ο προηγούμενος υπεύθυνος του γραφείου συμβουλεύει συνήθως τον νέο για τις διαδικασίες, αλλά αυτό δεν αρκεί. Πολύτιμος χρόνος περνά μέχρι ο νέος υπεύθυνος να βρει τον τρόπο με τον οποίο θα πρέπει να οργανώσει την εργασία του. </a:t>
            </a:r>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a:t>10</a:t>
            </a:r>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720080"/>
          </a:xfrm>
        </p:spPr>
        <p:txBody>
          <a:bodyPr>
            <a:noAutofit/>
          </a:bodyPr>
          <a:lstStyle/>
          <a:p>
            <a:r>
              <a:rPr lang="el-GR" sz="2400" dirty="0">
                <a:solidFill>
                  <a:schemeClr val="accent6"/>
                </a:solidFill>
              </a:rPr>
              <a:t>Περιγραφή της γνώσης (των γνώσεων) του ειδικού</a:t>
            </a:r>
          </a:p>
        </p:txBody>
      </p:sp>
      <p:sp>
        <p:nvSpPr>
          <p:cNvPr id="3" name="Content Placeholder 2"/>
          <p:cNvSpPr>
            <a:spLocks noGrp="1"/>
          </p:cNvSpPr>
          <p:nvPr>
            <p:ph idx="1"/>
          </p:nvPr>
        </p:nvSpPr>
        <p:spPr>
          <a:xfrm>
            <a:off x="457200" y="764704"/>
            <a:ext cx="8363272" cy="5040560"/>
          </a:xfrm>
        </p:spPr>
        <p:txBody>
          <a:bodyPr>
            <a:noAutofit/>
          </a:bodyPr>
          <a:lstStyle/>
          <a:p>
            <a:r>
              <a:rPr lang="el-GR" sz="2400" dirty="0"/>
              <a:t>Η κυρία Φανή έχει εμπειρία στην εφαρμογή προγραμμάτων υποστήριξης ΑμεΑ που είχε εφαρμόσει ως κοινωνιολόγος σε Ειδικό Σχολείο Κωφών-Βαρήκοων (Κ-Β) μαθητών. Έχει επίσης μεταπτυχιακό δίπλωμα και έχει εκπονήσει πτυχιακή εργασία με θέμα «Υποστήριξης Ατόμων με ειδικές Ανάγκες (ΑμεΑ) στην τριτοβάθμια εκπαίδευση» και εμπειρία στην υποστήριξη / εκπαίδευση ενηλίκων σε εκπαιδευτικά προγράμματα.</a:t>
            </a:r>
          </a:p>
          <a:p>
            <a:r>
              <a:rPr lang="el-GR" sz="2400" dirty="0"/>
              <a:t> Οι γνώσεις της ειδικού είναι μείγμα άρρητων και ρητών γνώσεων. </a:t>
            </a:r>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a:t>11</a:t>
            </a:r>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720080"/>
          </a:xfrm>
        </p:spPr>
        <p:txBody>
          <a:bodyPr>
            <a:noAutofit/>
          </a:bodyPr>
          <a:lstStyle/>
          <a:p>
            <a:r>
              <a:rPr lang="el-GR" sz="2400" dirty="0">
                <a:solidFill>
                  <a:schemeClr val="accent6"/>
                </a:solidFill>
              </a:rPr>
              <a:t>Η καταγραφή και η κωδικοποίηση της γνώσης της ειδικού γίνεται σε δύο κατευθύνσεις</a:t>
            </a:r>
          </a:p>
        </p:txBody>
      </p:sp>
      <p:sp>
        <p:nvSpPr>
          <p:cNvPr id="3" name="Content Placeholder 2"/>
          <p:cNvSpPr>
            <a:spLocks noGrp="1"/>
          </p:cNvSpPr>
          <p:nvPr>
            <p:ph idx="1"/>
          </p:nvPr>
        </p:nvSpPr>
        <p:spPr>
          <a:xfrm>
            <a:off x="457200" y="764704"/>
            <a:ext cx="8363272" cy="5040560"/>
          </a:xfrm>
        </p:spPr>
        <p:txBody>
          <a:bodyPr>
            <a:noAutofit/>
          </a:bodyPr>
          <a:lstStyle/>
          <a:p>
            <a:pPr marL="0" indent="0">
              <a:buNone/>
            </a:pPr>
            <a:r>
              <a:rPr lang="el-GR" sz="2400" dirty="0"/>
              <a:t>1)</a:t>
            </a:r>
            <a:r>
              <a:rPr lang="en-US" sz="2400" dirty="0"/>
              <a:t> </a:t>
            </a:r>
            <a:r>
              <a:rPr lang="el-GR" sz="2400" dirty="0"/>
              <a:t>Το Πανεπιστήμιο αποφάσισε ότι η διαδικασία της συμβουλευτικής υπηρεσίας φοιτητών πρέπει να καταγραφεί και να προτυποποιηθεί (διαδικασία ISO) </a:t>
            </a:r>
          </a:p>
          <a:p>
            <a:pPr marL="0" indent="0">
              <a:buNone/>
            </a:pPr>
            <a:r>
              <a:rPr lang="el-GR" sz="2400" dirty="0"/>
              <a:t>2)</a:t>
            </a:r>
            <a:r>
              <a:rPr lang="en-US" sz="2400" dirty="0"/>
              <a:t> </a:t>
            </a:r>
            <a:r>
              <a:rPr lang="el-GR" sz="2400" dirty="0"/>
              <a:t>Η Κοινωνική Συμβουλευτική υπηρεσία οργανώνει συχνά σεμινάρια και βιωματικά εργαστήρια σε συνεργασία με άλλους φορείς (vectors). Η διαδικασία που ακολουθήθηκε για τη διοργάνωση ενός σεμιναρίου ή ενός εργαστηρίου, καθώς και η διαδικασία που ακολουθήθηκε για να οργανωθεί μια πρόσθετη δράση</a:t>
            </a:r>
            <a:r>
              <a:rPr lang="en-US" sz="2400" dirty="0"/>
              <a:t>(action)</a:t>
            </a:r>
            <a:r>
              <a:rPr lang="el-GR" sz="2400" dirty="0"/>
              <a:t> για μια συγκεκριμένη κατηγορία ΦμεΑ, π.χ. Κ-Β φοιτητών, είναι γνώση που πρέπει να κωδικοποιηθεί και να καταγραφεί «σε χαρτί». Οι γνώσεις που είναι απαραίτητες για να αποφασιστεί πώς να γίνει ένα σεμινάριο, ένα εργαστήριο ή άλλη ενέργεια είναι άρρητες και πρέπει να καταστούν σαφείς για να μπορέσουν να κωδικοποιηθούν και να γραφτούν.</a:t>
            </a:r>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a:t>12</a:t>
            </a:r>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720080"/>
          </a:xfrm>
        </p:spPr>
        <p:txBody>
          <a:bodyPr>
            <a:noAutofit/>
          </a:bodyPr>
          <a:lstStyle/>
          <a:p>
            <a:r>
              <a:rPr lang="el-GR" sz="2400" dirty="0">
                <a:solidFill>
                  <a:schemeClr val="accent6"/>
                </a:solidFill>
              </a:rPr>
              <a:t>Μέθοδος εργασίας - Συλλογή γνώσης (</a:t>
            </a:r>
            <a:r>
              <a:rPr lang="el-GR" sz="2400" dirty="0" err="1">
                <a:solidFill>
                  <a:schemeClr val="accent6"/>
                </a:solidFill>
              </a:rPr>
              <a:t>Knowledge</a:t>
            </a:r>
            <a:r>
              <a:rPr lang="el-GR" sz="2400" dirty="0">
                <a:solidFill>
                  <a:schemeClr val="accent6"/>
                </a:solidFill>
              </a:rPr>
              <a:t> </a:t>
            </a:r>
            <a:r>
              <a:rPr lang="el-GR" sz="2400" dirty="0" err="1">
                <a:solidFill>
                  <a:schemeClr val="accent6"/>
                </a:solidFill>
              </a:rPr>
              <a:t>capture</a:t>
            </a:r>
            <a:r>
              <a:rPr lang="el-GR" sz="2400" dirty="0">
                <a:solidFill>
                  <a:schemeClr val="accent6"/>
                </a:solidFill>
              </a:rPr>
              <a:t>)</a:t>
            </a:r>
          </a:p>
        </p:txBody>
      </p:sp>
      <p:sp>
        <p:nvSpPr>
          <p:cNvPr id="3" name="Content Placeholder 2"/>
          <p:cNvSpPr>
            <a:spLocks noGrp="1"/>
          </p:cNvSpPr>
          <p:nvPr>
            <p:ph idx="1"/>
          </p:nvPr>
        </p:nvSpPr>
        <p:spPr>
          <a:xfrm>
            <a:off x="457200" y="764704"/>
            <a:ext cx="8363272" cy="5040560"/>
          </a:xfrm>
        </p:spPr>
        <p:txBody>
          <a:bodyPr>
            <a:noAutofit/>
          </a:bodyPr>
          <a:lstStyle/>
          <a:p>
            <a:r>
              <a:rPr lang="el-GR" sz="2400" dirty="0"/>
              <a:t>Προκειμένου να συλλάβουμε τις γνώσεις της ειδικού, χρησιμοποιούμε συνεντεύξεις. Πιο συγκεκριμένα οι συνεντεύξεις γίνονται με τις ακόλουθες μεθόδους: </a:t>
            </a:r>
          </a:p>
          <a:p>
            <a:endParaRPr lang="el-GR" sz="2400" dirty="0"/>
          </a:p>
          <a:p>
            <a:r>
              <a:rPr lang="el-GR" sz="2400" dirty="0"/>
              <a:t>Δομημένες συνεντεύξεις (</a:t>
            </a:r>
            <a:r>
              <a:rPr lang="el-GR" sz="2400" dirty="0" err="1"/>
              <a:t>structured</a:t>
            </a:r>
            <a:r>
              <a:rPr lang="el-GR" sz="2400" dirty="0"/>
              <a:t> </a:t>
            </a:r>
            <a:r>
              <a:rPr lang="el-GR" sz="2400" dirty="0" err="1"/>
              <a:t>interviews</a:t>
            </a:r>
            <a:r>
              <a:rPr lang="el-GR" sz="2400" dirty="0"/>
              <a:t>), Γεγονότα ή «Ιστορίες» (</a:t>
            </a:r>
            <a:r>
              <a:rPr lang="el-GR" sz="2400" dirty="0" err="1"/>
              <a:t>stories</a:t>
            </a:r>
            <a:r>
              <a:rPr lang="el-GR" sz="2400" dirty="0"/>
              <a:t>, </a:t>
            </a:r>
            <a:r>
              <a:rPr lang="el-GR" sz="2400" dirty="0" err="1"/>
              <a:t>success</a:t>
            </a:r>
            <a:r>
              <a:rPr lang="el-GR" sz="2400" dirty="0"/>
              <a:t> </a:t>
            </a:r>
            <a:r>
              <a:rPr lang="el-GR" sz="2400" dirty="0" err="1"/>
              <a:t>stories</a:t>
            </a:r>
            <a:r>
              <a:rPr lang="el-GR" sz="2400" dirty="0"/>
              <a:t>) και «καλές πρακτικές» (</a:t>
            </a:r>
            <a:r>
              <a:rPr lang="el-GR" sz="2400" dirty="0" err="1"/>
              <a:t>learning</a:t>
            </a:r>
            <a:r>
              <a:rPr lang="el-GR" sz="2400" dirty="0"/>
              <a:t> </a:t>
            </a:r>
            <a:r>
              <a:rPr lang="el-GR" sz="2400" dirty="0" err="1"/>
              <a:t>histories</a:t>
            </a:r>
            <a:r>
              <a:rPr lang="el-GR" sz="2400" dirty="0"/>
              <a:t>, «ιστορίες μάθησης») (</a:t>
            </a:r>
            <a:r>
              <a:rPr lang="el-GR" sz="2400" dirty="0" err="1"/>
              <a:t>Dalkir</a:t>
            </a:r>
            <a:r>
              <a:rPr lang="el-GR" sz="2400" dirty="0"/>
              <a:t>, 2011). </a:t>
            </a:r>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a:t>13</a:t>
            </a:r>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720080"/>
          </a:xfrm>
        </p:spPr>
        <p:txBody>
          <a:bodyPr>
            <a:noAutofit/>
          </a:bodyPr>
          <a:lstStyle/>
          <a:p>
            <a:r>
              <a:rPr lang="el-GR" sz="2400" dirty="0">
                <a:solidFill>
                  <a:schemeClr val="accent6"/>
                </a:solidFill>
              </a:rPr>
              <a:t>Συνεντεύξεις ειδικών - Δομημένες συνεντεύξεις </a:t>
            </a:r>
          </a:p>
        </p:txBody>
      </p:sp>
      <p:sp>
        <p:nvSpPr>
          <p:cNvPr id="3" name="Content Placeholder 2"/>
          <p:cNvSpPr>
            <a:spLocks noGrp="1"/>
          </p:cNvSpPr>
          <p:nvPr>
            <p:ph idx="1"/>
          </p:nvPr>
        </p:nvSpPr>
        <p:spPr>
          <a:xfrm>
            <a:off x="457200" y="764704"/>
            <a:ext cx="8363272" cy="5040560"/>
          </a:xfrm>
        </p:spPr>
        <p:txBody>
          <a:bodyPr>
            <a:noAutofit/>
          </a:bodyPr>
          <a:lstStyle/>
          <a:p>
            <a:r>
              <a:rPr lang="el-GR" sz="2400" dirty="0"/>
              <a:t>Συνήθως ο ερευνητής θα πάρει συνεντεύξεις από τον ειδικό περισσότερες από μία φορές. Οι μεταγενέστερες συνεντεύξεις πρέπει να διευκρινίζουν ή να επεκτείνουν τις ερωτήσεις που τέθηκαν κατά τις προηγούμενες, καθώς και να συμπληρώνουν τυχόν κενά. </a:t>
            </a:r>
          </a:p>
          <a:p>
            <a:r>
              <a:rPr lang="el-GR" sz="2400" dirty="0"/>
              <a:t>Ανοικτές ή κλειστές ερωτήσεις μπορούν να χρησιμοποιηθούν από τον ερευνητή. </a:t>
            </a:r>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a:t>14</a:t>
            </a:r>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445624" cy="720080"/>
          </a:xfrm>
        </p:spPr>
        <p:txBody>
          <a:bodyPr>
            <a:noAutofit/>
          </a:bodyPr>
          <a:lstStyle/>
          <a:p>
            <a:r>
              <a:rPr lang="en-US" sz="2400" dirty="0">
                <a:solidFill>
                  <a:schemeClr val="accent6"/>
                </a:solidFill>
              </a:rPr>
              <a:t>Paraphrasing, clarifying, summarizing, reflecting feelings (</a:t>
            </a:r>
            <a:r>
              <a:rPr lang="en-US" sz="2400" dirty="0" err="1">
                <a:solidFill>
                  <a:schemeClr val="accent6"/>
                </a:solidFill>
              </a:rPr>
              <a:t>Dalkir</a:t>
            </a:r>
            <a:r>
              <a:rPr lang="en-US" sz="2400" dirty="0">
                <a:solidFill>
                  <a:schemeClr val="accent6"/>
                </a:solidFill>
              </a:rPr>
              <a:t>)</a:t>
            </a:r>
            <a:r>
              <a:rPr lang="el-GR" sz="2400" dirty="0">
                <a:solidFill>
                  <a:schemeClr val="accent6"/>
                </a:solidFill>
              </a:rPr>
              <a:t> </a:t>
            </a:r>
          </a:p>
        </p:txBody>
      </p:sp>
      <p:sp>
        <p:nvSpPr>
          <p:cNvPr id="3" name="Content Placeholder 2"/>
          <p:cNvSpPr>
            <a:spLocks noGrp="1"/>
          </p:cNvSpPr>
          <p:nvPr>
            <p:ph idx="1"/>
          </p:nvPr>
        </p:nvSpPr>
        <p:spPr>
          <a:xfrm>
            <a:off x="457200" y="764704"/>
            <a:ext cx="8363272" cy="5040560"/>
          </a:xfrm>
        </p:spPr>
        <p:txBody>
          <a:bodyPr>
            <a:noAutofit/>
          </a:bodyPr>
          <a:lstStyle/>
          <a:p>
            <a:r>
              <a:rPr lang="el-GR" sz="2400" dirty="0"/>
              <a:t>Παραφράζοντας:</a:t>
            </a:r>
            <a:r>
              <a:rPr lang="en-US" sz="2400" dirty="0"/>
              <a:t> </a:t>
            </a:r>
            <a:r>
              <a:rPr lang="el-GR" sz="2400" dirty="0"/>
              <a:t>«Αυτό που πιστεύω ότι είπατε ήταν ..», «Όπως το καταλαβαίνω ..», «Παρακαλώ διορθώστε με αν κάνω λάθος, αλλά κατάλαβα ..."</a:t>
            </a:r>
          </a:p>
          <a:p>
            <a:r>
              <a:rPr lang="el-GR" sz="2400" dirty="0"/>
              <a:t>Διευκρίνιση: «Θα μπορούσατε να εξηγήσετε ..», «Μπορείτε να επαναλάβετε το τελευταίο μέρος ξανά;», «Μπορείτε να μου δώσετε ένα παράδειγμα;».</a:t>
            </a:r>
          </a:p>
          <a:p>
            <a:r>
              <a:rPr lang="el-GR" sz="2400" dirty="0"/>
              <a:t>Σύνοψη: «Για να συνοψίσω όσα είπατε ..», «Αυτό που άκουσα να λέτε μέχρι στιγμής ...», «Πιστεύω ότι συμφωνούμε ότι ..».</a:t>
            </a:r>
          </a:p>
          <a:p>
            <a:r>
              <a:rPr lang="el-GR" sz="2400" dirty="0"/>
              <a:t>«αντανακλαστικά συναισθήματα»: «Αισθάνομαι ότι είστε απογοητευμένη για ...», «Φαίνεται να μην αισθάνεστε άνετα με ..».</a:t>
            </a:r>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a:t>15</a:t>
            </a:r>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445624" cy="720080"/>
          </a:xfrm>
        </p:spPr>
        <p:txBody>
          <a:bodyPr>
            <a:noAutofit/>
          </a:bodyPr>
          <a:lstStyle/>
          <a:p>
            <a:r>
              <a:rPr lang="el-GR" sz="2400" dirty="0">
                <a:solidFill>
                  <a:schemeClr val="accent6"/>
                </a:solidFill>
              </a:rPr>
              <a:t>Γεγονότα («Ιστορίες», </a:t>
            </a:r>
            <a:r>
              <a:rPr lang="en-US" sz="2400" dirty="0">
                <a:solidFill>
                  <a:schemeClr val="accent6"/>
                </a:solidFill>
              </a:rPr>
              <a:t>stories, success stories)</a:t>
            </a:r>
            <a:r>
              <a:rPr lang="el-GR" sz="2400" dirty="0">
                <a:solidFill>
                  <a:schemeClr val="accent6"/>
                </a:solidFill>
              </a:rPr>
              <a:t> </a:t>
            </a:r>
          </a:p>
        </p:txBody>
      </p:sp>
      <p:sp>
        <p:nvSpPr>
          <p:cNvPr id="3" name="Content Placeholder 2"/>
          <p:cNvSpPr>
            <a:spLocks noGrp="1"/>
          </p:cNvSpPr>
          <p:nvPr>
            <p:ph idx="1"/>
          </p:nvPr>
        </p:nvSpPr>
        <p:spPr>
          <a:xfrm>
            <a:off x="0" y="764704"/>
            <a:ext cx="8820472" cy="5040560"/>
          </a:xfrm>
        </p:spPr>
        <p:txBody>
          <a:bodyPr>
            <a:noAutofit/>
          </a:bodyPr>
          <a:lstStyle/>
          <a:p>
            <a:r>
              <a:rPr lang="el-GR" sz="2400" dirty="0" err="1"/>
              <a:t>Denning</a:t>
            </a:r>
            <a:r>
              <a:rPr lang="el-GR" sz="2400" dirty="0"/>
              <a:t>, “A </a:t>
            </a:r>
            <a:r>
              <a:rPr lang="el-GR" sz="2400" dirty="0" err="1"/>
              <a:t>story</a:t>
            </a:r>
            <a:r>
              <a:rPr lang="el-GR" sz="2400" dirty="0"/>
              <a:t> </a:t>
            </a:r>
            <a:r>
              <a:rPr lang="el-GR" sz="2400" dirty="0" err="1"/>
              <a:t>is</a:t>
            </a:r>
            <a:r>
              <a:rPr lang="el-GR" sz="2400" dirty="0"/>
              <a:t> </a:t>
            </a:r>
            <a:r>
              <a:rPr lang="el-GR" sz="2400" dirty="0" err="1"/>
              <a:t>the</a:t>
            </a:r>
            <a:r>
              <a:rPr lang="el-GR" sz="2400" dirty="0"/>
              <a:t> </a:t>
            </a:r>
            <a:r>
              <a:rPr lang="el-GR" sz="2400" dirty="0" err="1"/>
              <a:t>telling</a:t>
            </a:r>
            <a:r>
              <a:rPr lang="el-GR" sz="2400" dirty="0"/>
              <a:t> </a:t>
            </a:r>
            <a:r>
              <a:rPr lang="el-GR" sz="2400" dirty="0" err="1"/>
              <a:t>of</a:t>
            </a:r>
            <a:r>
              <a:rPr lang="el-GR" sz="2400" dirty="0"/>
              <a:t> a </a:t>
            </a:r>
            <a:r>
              <a:rPr lang="el-GR" sz="2400" dirty="0" err="1"/>
              <a:t>happening</a:t>
            </a:r>
            <a:r>
              <a:rPr lang="el-GR" sz="2400" dirty="0"/>
              <a:t>, </a:t>
            </a:r>
            <a:r>
              <a:rPr lang="el-GR" sz="2400" dirty="0" err="1"/>
              <a:t>true</a:t>
            </a:r>
            <a:r>
              <a:rPr lang="el-GR" sz="2400" dirty="0"/>
              <a:t> </a:t>
            </a:r>
            <a:r>
              <a:rPr lang="el-GR" sz="2400" dirty="0" err="1"/>
              <a:t>or</a:t>
            </a:r>
            <a:r>
              <a:rPr lang="el-GR" sz="2400" dirty="0"/>
              <a:t> </a:t>
            </a:r>
            <a:r>
              <a:rPr lang="el-GR" sz="2400" dirty="0" err="1"/>
              <a:t>fictitious</a:t>
            </a:r>
            <a:r>
              <a:rPr lang="el-GR" sz="2400" dirty="0"/>
              <a:t>”. Σε οργανισμούς οι ιστορίες είναι αφηγήσεις προηγούμενων ενεργειών διαχείρισης, αλλά και η αποτύπωση των αλληλεπιδράσεων των εργαζομένων και η αποτύπωση άλλων σημαντικών γεγονότων που έχουν συμβεί και έχουν γίνει γνωστά κάπως ανεπίσημα (</a:t>
            </a:r>
            <a:r>
              <a:rPr lang="el-GR" sz="2400" dirty="0" err="1"/>
              <a:t>Swap</a:t>
            </a:r>
            <a:r>
              <a:rPr lang="el-GR" sz="2400" dirty="0"/>
              <a:t> </a:t>
            </a:r>
            <a:r>
              <a:rPr lang="el-GR" sz="2400" dirty="0" err="1"/>
              <a:t>et</a:t>
            </a:r>
            <a:r>
              <a:rPr lang="el-GR" sz="2400" dirty="0"/>
              <a:t> </a:t>
            </a:r>
            <a:r>
              <a:rPr lang="el-GR" sz="2400" dirty="0" err="1"/>
              <a:t>al</a:t>
            </a:r>
            <a:r>
              <a:rPr lang="el-GR" sz="2400" dirty="0"/>
              <a:t>., 2001). Μια «ιστορία» παρέχει ένα πλούσιο πλαίσιο (</a:t>
            </a:r>
            <a:r>
              <a:rPr lang="el-GR" sz="2400" dirty="0" err="1"/>
              <a:t>rich</a:t>
            </a:r>
            <a:r>
              <a:rPr lang="el-GR" sz="2400" dirty="0"/>
              <a:t> </a:t>
            </a:r>
            <a:r>
              <a:rPr lang="el-GR" sz="2400" dirty="0" err="1"/>
              <a:t>context</a:t>
            </a:r>
            <a:r>
              <a:rPr lang="el-GR" sz="2400" dirty="0"/>
              <a:t>) και οι πληροφορίες που μεταδίδονται παραμένουν στη μνήμη των ανθρώπων πολύ περισσότερο.</a:t>
            </a:r>
          </a:p>
          <a:p>
            <a:r>
              <a:rPr lang="el-GR" sz="2400" dirty="0"/>
              <a:t>Σύμφωνα με τους </a:t>
            </a:r>
            <a:r>
              <a:rPr lang="el-GR" sz="2400" dirty="0" err="1"/>
              <a:t>Sole</a:t>
            </a:r>
            <a:r>
              <a:rPr lang="el-GR" sz="2400" dirty="0"/>
              <a:t> και </a:t>
            </a:r>
            <a:r>
              <a:rPr lang="el-GR" sz="2400" dirty="0" err="1"/>
              <a:t>Wilson</a:t>
            </a:r>
            <a:r>
              <a:rPr lang="el-GR" sz="2400" dirty="0"/>
              <a:t> (1999</a:t>
            </a:r>
            <a:r>
              <a:rPr lang="en-US" sz="2400" dirty="0"/>
              <a:t>) </a:t>
            </a:r>
            <a:r>
              <a:rPr lang="el-GR" sz="2400" dirty="0"/>
              <a:t>δεν είναι όλες οι αφηγήσεις (</a:t>
            </a:r>
            <a:r>
              <a:rPr lang="el-GR" sz="2400" dirty="0" err="1"/>
              <a:t>narratives</a:t>
            </a:r>
            <a:r>
              <a:rPr lang="el-GR" sz="2400" dirty="0"/>
              <a:t>) καλές ιστορίες διαμοίρασης – ανταλλαγής (</a:t>
            </a:r>
            <a:r>
              <a:rPr lang="el-GR" sz="2400" dirty="0" err="1"/>
              <a:t>sharing</a:t>
            </a:r>
            <a:r>
              <a:rPr lang="el-GR" sz="2400" dirty="0"/>
              <a:t>) της γνώσης. Μια καλή ιστορία πρέπει να προωθεί την ανταλλαγή γνώσεων, να προωθεί την αλλαγή στη συμπεριφορά και να μεταδίδει την κουλτούρα του οργανισμού. </a:t>
            </a:r>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a:t>16</a:t>
            </a:r>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445624" cy="720080"/>
          </a:xfrm>
        </p:spPr>
        <p:txBody>
          <a:bodyPr>
            <a:noAutofit/>
          </a:bodyPr>
          <a:lstStyle/>
          <a:p>
            <a:r>
              <a:rPr lang="el-GR" sz="2400" dirty="0" err="1">
                <a:solidFill>
                  <a:schemeClr val="accent6"/>
                </a:solidFill>
              </a:rPr>
              <a:t>Denning</a:t>
            </a:r>
            <a:r>
              <a:rPr lang="el-GR" sz="2400" dirty="0">
                <a:solidFill>
                  <a:schemeClr val="accent6"/>
                </a:solidFill>
              </a:rPr>
              <a:t> (2001)</a:t>
            </a:r>
            <a:r>
              <a:rPr lang="en-US" sz="2400" dirty="0">
                <a:solidFill>
                  <a:schemeClr val="accent6"/>
                </a:solidFill>
              </a:rPr>
              <a:t>, </a:t>
            </a:r>
            <a:r>
              <a:rPr lang="el-GR" sz="2400" dirty="0">
                <a:solidFill>
                  <a:schemeClr val="accent6"/>
                </a:solidFill>
              </a:rPr>
              <a:t>κατάλογος χαρακτηριστικών καλής ιστορίας</a:t>
            </a:r>
          </a:p>
        </p:txBody>
      </p:sp>
      <p:sp>
        <p:nvSpPr>
          <p:cNvPr id="3" name="Content Placeholder 2"/>
          <p:cNvSpPr>
            <a:spLocks noGrp="1"/>
          </p:cNvSpPr>
          <p:nvPr>
            <p:ph idx="1"/>
          </p:nvPr>
        </p:nvSpPr>
        <p:spPr>
          <a:xfrm>
            <a:off x="0" y="764704"/>
            <a:ext cx="8820472" cy="5040560"/>
          </a:xfrm>
        </p:spPr>
        <p:txBody>
          <a:bodyPr>
            <a:noAutofit/>
          </a:bodyPr>
          <a:lstStyle/>
          <a:p>
            <a:pPr marL="0" indent="0">
              <a:buNone/>
            </a:pPr>
            <a:r>
              <a:rPr lang="el-GR" sz="2000" dirty="0"/>
              <a:t>1.</a:t>
            </a:r>
            <a:r>
              <a:rPr lang="en-US" sz="2000" dirty="0"/>
              <a:t>  </a:t>
            </a:r>
            <a:r>
              <a:rPr lang="el-GR" sz="2000" dirty="0"/>
              <a:t>Πρέπει να είναι σύντομη αλλά και αρκετά λεπτομερής ώστε ο υπάλληλος να την καταλάβει</a:t>
            </a:r>
          </a:p>
          <a:p>
            <a:pPr marL="0" indent="0">
              <a:buNone/>
            </a:pPr>
            <a:r>
              <a:rPr lang="el-GR" sz="2000" dirty="0"/>
              <a:t>2.</a:t>
            </a:r>
            <a:r>
              <a:rPr lang="en-US" sz="2000" dirty="0"/>
              <a:t>  </a:t>
            </a:r>
            <a:r>
              <a:rPr lang="el-GR" sz="2000" dirty="0"/>
              <a:t>Θα πρέπει να είναι χειροπιαστή – κατανοητή (intelligible) ώστε o υπάλληλος να παραμένει "αγκιστρωμένος" (“hooked”)</a:t>
            </a:r>
          </a:p>
          <a:p>
            <a:pPr marL="0" indent="0">
              <a:buNone/>
            </a:pPr>
            <a:r>
              <a:rPr lang="el-GR" sz="2000" dirty="0"/>
              <a:t>3.</a:t>
            </a:r>
            <a:r>
              <a:rPr lang="en-US" sz="2000" dirty="0"/>
              <a:t>  </a:t>
            </a:r>
            <a:r>
              <a:rPr lang="el-GR" sz="2000" dirty="0"/>
              <a:t>Θα πρέπει να είναι ενδιαφέρουσα</a:t>
            </a:r>
          </a:p>
          <a:p>
            <a:pPr marL="0" indent="0">
              <a:buNone/>
            </a:pPr>
            <a:r>
              <a:rPr lang="el-GR" sz="2000" dirty="0"/>
              <a:t>4.</a:t>
            </a:r>
            <a:r>
              <a:rPr lang="en-US" sz="2000" dirty="0"/>
              <a:t>  </a:t>
            </a:r>
            <a:r>
              <a:rPr lang="el-GR" sz="2000" dirty="0"/>
              <a:t>Θα πρέπει να επιτρέπει στον υπάλληλο  να καταλάβει τι δεν καταλάβαινε πριν</a:t>
            </a:r>
          </a:p>
          <a:p>
            <a:pPr marL="0" indent="0">
              <a:buNone/>
            </a:pPr>
            <a:r>
              <a:rPr lang="el-GR" sz="2000" dirty="0"/>
              <a:t>5.</a:t>
            </a:r>
            <a:r>
              <a:rPr lang="en-US" sz="2000" dirty="0"/>
              <a:t>  </a:t>
            </a:r>
            <a:r>
              <a:rPr lang="el-GR" sz="2000" dirty="0"/>
              <a:t>Πρέπει να έχει ένα «ευτυχές τέλος»</a:t>
            </a:r>
          </a:p>
          <a:p>
            <a:pPr marL="0" indent="0">
              <a:buNone/>
            </a:pPr>
            <a:r>
              <a:rPr lang="el-GR" sz="2000" dirty="0"/>
              <a:t>6.</a:t>
            </a:r>
            <a:r>
              <a:rPr lang="en-US" sz="2000" dirty="0"/>
              <a:t>  </a:t>
            </a:r>
            <a:r>
              <a:rPr lang="el-GR" sz="2000" dirty="0"/>
              <a:t>Πρέπει να ενσωματώνει το μήνυμα αλλαγής</a:t>
            </a:r>
          </a:p>
          <a:p>
            <a:pPr marL="0" indent="0">
              <a:buNone/>
            </a:pPr>
            <a:r>
              <a:rPr lang="el-GR" sz="2000" dirty="0"/>
              <a:t>7.</a:t>
            </a:r>
            <a:r>
              <a:rPr lang="en-US" sz="2000" dirty="0"/>
              <a:t>  </a:t>
            </a:r>
            <a:r>
              <a:rPr lang="el-GR" sz="2000" dirty="0"/>
              <a:t>Πρέπει να ασχολείται με ένα συγκεκριμένο άτομο ή οργανισμό</a:t>
            </a:r>
          </a:p>
          <a:p>
            <a:pPr marL="0" indent="0">
              <a:buNone/>
            </a:pPr>
            <a:r>
              <a:rPr lang="el-GR" sz="2000" dirty="0"/>
              <a:t>8.</a:t>
            </a:r>
            <a:r>
              <a:rPr lang="en-US" sz="2000" dirty="0"/>
              <a:t>  </a:t>
            </a:r>
            <a:r>
              <a:rPr lang="el-GR" sz="2000" dirty="0"/>
              <a:t>Ο υπάλληλος θα πρέπει να ενθαρρύνεται να εντοπίσει τον πρωταγωνιστή της ιστορίας, ο οποίος θα πρέπει να είναι σημαντικός για την κύρια δραστηριότητα του οργανισμού</a:t>
            </a:r>
          </a:p>
          <a:p>
            <a:pPr marL="0" indent="0">
              <a:buNone/>
            </a:pPr>
            <a:r>
              <a:rPr lang="el-GR" sz="2000" dirty="0"/>
              <a:t>9.</a:t>
            </a:r>
            <a:r>
              <a:rPr lang="en-US" sz="2000" dirty="0"/>
              <a:t>  </a:t>
            </a:r>
            <a:r>
              <a:rPr lang="el-GR" sz="2000" dirty="0"/>
              <a:t>Η αληθινή ιστορία είναι καλύτερη από την επινοημένη</a:t>
            </a:r>
          </a:p>
          <a:p>
            <a:endParaRPr lang="el-GR" sz="2400" dirty="0"/>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a:t>17</a:t>
            </a:r>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445624" cy="720080"/>
          </a:xfrm>
        </p:spPr>
        <p:txBody>
          <a:bodyPr>
            <a:noAutofit/>
          </a:bodyPr>
          <a:lstStyle/>
          <a:p>
            <a:r>
              <a:rPr lang="el-GR" sz="2400" dirty="0">
                <a:solidFill>
                  <a:schemeClr val="accent6"/>
                </a:solidFill>
              </a:rPr>
              <a:t>Καλές πρακτικές («Ιστορίες μάθησης»)</a:t>
            </a:r>
          </a:p>
        </p:txBody>
      </p:sp>
      <p:sp>
        <p:nvSpPr>
          <p:cNvPr id="3" name="Content Placeholder 2"/>
          <p:cNvSpPr>
            <a:spLocks noGrp="1"/>
          </p:cNvSpPr>
          <p:nvPr>
            <p:ph idx="1"/>
          </p:nvPr>
        </p:nvSpPr>
        <p:spPr>
          <a:xfrm>
            <a:off x="0" y="764704"/>
            <a:ext cx="8820472" cy="5040560"/>
          </a:xfrm>
        </p:spPr>
        <p:txBody>
          <a:bodyPr>
            <a:noAutofit/>
          </a:bodyPr>
          <a:lstStyle/>
          <a:p>
            <a:r>
              <a:rPr lang="el-GR" sz="2000" dirty="0"/>
              <a:t>Οι ιστορίες μάθησης είναι ένας χρήσιμος τρόπος για να καταλάβετε την άρρητη γνώση στο πλαίσιο μιας ομάδας. Είναι βασικά μια αφήγηση για σημαντικά γεγονότα που συνέβησαν στο πρόσφατο παρελθόν, όπως τα αφηγήθηκαν οι συμμετέχοντες στα γεγονότα, καθώς και σχόλια σχετικά με τις βέλτιστες πρακτικές και τα διδάγματα που αντλήθηκαν. </a:t>
            </a:r>
          </a:p>
          <a:p>
            <a:r>
              <a:rPr lang="el-GR" sz="2000" dirty="0"/>
              <a:t>Η διαδικασία αποτελείται από τα ακόλουθα βήματα (</a:t>
            </a:r>
            <a:r>
              <a:rPr lang="el-GR" sz="2000" dirty="0" err="1"/>
              <a:t>Dalkir</a:t>
            </a:r>
            <a:r>
              <a:rPr lang="el-GR" sz="2000" dirty="0"/>
              <a:t>, 2011): </a:t>
            </a:r>
            <a:r>
              <a:rPr lang="el-GR" sz="2000" dirty="0" err="1"/>
              <a:t>Planning</a:t>
            </a:r>
            <a:r>
              <a:rPr lang="el-GR" sz="2000" dirty="0"/>
              <a:t>, </a:t>
            </a:r>
            <a:r>
              <a:rPr lang="el-GR" sz="2000" dirty="0" err="1"/>
              <a:t>Reflective</a:t>
            </a:r>
            <a:r>
              <a:rPr lang="el-GR" sz="2000" dirty="0"/>
              <a:t> </a:t>
            </a:r>
            <a:r>
              <a:rPr lang="el-GR" sz="2000" dirty="0" err="1"/>
              <a:t>interviews</a:t>
            </a:r>
            <a:r>
              <a:rPr lang="el-GR" sz="2000" dirty="0"/>
              <a:t>, </a:t>
            </a:r>
            <a:r>
              <a:rPr lang="el-GR" sz="2000" dirty="0" err="1"/>
              <a:t>Distillation</a:t>
            </a:r>
            <a:r>
              <a:rPr lang="el-GR" sz="2000" dirty="0"/>
              <a:t>, </a:t>
            </a:r>
            <a:r>
              <a:rPr lang="el-GR" sz="2000" dirty="0" err="1"/>
              <a:t>Writing</a:t>
            </a:r>
            <a:r>
              <a:rPr lang="el-GR" sz="2000" dirty="0"/>
              <a:t>, </a:t>
            </a:r>
            <a:r>
              <a:rPr lang="el-GR" sz="2000" dirty="0" err="1"/>
              <a:t>Validation</a:t>
            </a:r>
            <a:r>
              <a:rPr lang="el-GR" sz="2000" dirty="0"/>
              <a:t>, </a:t>
            </a:r>
            <a:r>
              <a:rPr lang="el-GR" sz="2000" dirty="0" err="1"/>
              <a:t>Dissemination</a:t>
            </a:r>
            <a:r>
              <a:rPr lang="el-GR" sz="2000" dirty="0"/>
              <a:t> (Σχεδιασμός, «Ανακλαστικές συνεντεύξεις», «Απόσταξη», Γραφή, Επικύρωση, Διάχυση-διάδοση).</a:t>
            </a:r>
            <a:endParaRPr lang="el-GR" sz="2400" dirty="0"/>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a:t>18</a:t>
            </a:r>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2736304"/>
          </a:xfrm>
        </p:spPr>
        <p:txBody>
          <a:bodyPr>
            <a:noAutofit/>
          </a:bodyPr>
          <a:lstStyle/>
          <a:p>
            <a:pPr marL="0" indent="0">
              <a:buNone/>
            </a:pPr>
            <a:r>
              <a:rPr lang="el-GR" sz="2400" dirty="0"/>
              <a:t>Στην τρίτη συνάντηση γίνεται παρουσίαση και συζήτηση της δ</a:t>
            </a:r>
            <a:r>
              <a:rPr lang="el-GR" altLang="el-GR" sz="2400" dirty="0"/>
              <a:t>ιαχείρισης της κωδικοποίησης και της καταγραφής της γνώσης σε οργανισμούς</a:t>
            </a:r>
            <a:r>
              <a:rPr lang="en-US" altLang="el-GR" sz="2400" dirty="0"/>
              <a:t>/</a:t>
            </a:r>
            <a:r>
              <a:rPr lang="el-GR" altLang="el-GR" sz="2400" dirty="0"/>
              <a:t>εταιρείες.</a:t>
            </a:r>
            <a:br>
              <a:rPr lang="el-GR" sz="2000" dirty="0"/>
            </a:br>
            <a:endParaRPr lang="el-GR" sz="2000" dirty="0"/>
          </a:p>
        </p:txBody>
      </p:sp>
      <p:sp>
        <p:nvSpPr>
          <p:cNvPr id="6147" name="Rectangle 6"/>
          <p:cNvSpPr>
            <a:spLocks noChangeArrowheads="1"/>
          </p:cNvSpPr>
          <p:nvPr/>
        </p:nvSpPr>
        <p:spPr bwMode="auto">
          <a:xfrm>
            <a:off x="3810000" y="2424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4" name="Title 3"/>
          <p:cNvSpPr>
            <a:spLocks noGrp="1"/>
          </p:cNvSpPr>
          <p:nvPr>
            <p:ph type="title"/>
          </p:nvPr>
        </p:nvSpPr>
        <p:spPr/>
        <p:txBody>
          <a:bodyPr>
            <a:normAutofit/>
          </a:bodyPr>
          <a:lstStyle/>
          <a:p>
            <a:r>
              <a:rPr lang="el-GR" sz="3600" dirty="0"/>
              <a:t>Τρίτη συνάντηση</a:t>
            </a:r>
          </a:p>
        </p:txBody>
      </p:sp>
      <p:sp>
        <p:nvSpPr>
          <p:cNvPr id="10" name="Slide Number Placeholder 3"/>
          <p:cNvSpPr>
            <a:spLocks noGrp="1"/>
          </p:cNvSpPr>
          <p:nvPr>
            <p:ph type="sldNum" sz="quarter" idx="12"/>
          </p:nvPr>
        </p:nvSpPr>
        <p:spPr>
          <a:xfrm>
            <a:off x="6553200" y="6356350"/>
            <a:ext cx="2133600" cy="365125"/>
          </a:xfrm>
        </p:spPr>
        <p:txBody>
          <a:bodyPr/>
          <a:lstStyle/>
          <a:p>
            <a:pPr>
              <a:defRPr/>
            </a:pPr>
            <a:r>
              <a:rPr lang="en-US" dirty="0"/>
              <a:t>1</a:t>
            </a:r>
            <a:endParaRPr lang="el-GR" dirty="0"/>
          </a:p>
        </p:txBody>
      </p:sp>
    </p:spTree>
    <p:extLst>
      <p:ext uri="{BB962C8B-B14F-4D97-AF65-F5344CB8AC3E}">
        <p14:creationId xmlns:p14="http://schemas.microsoft.com/office/powerpoint/2010/main" val="36418175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445624" cy="720080"/>
          </a:xfrm>
        </p:spPr>
        <p:txBody>
          <a:bodyPr>
            <a:noAutofit/>
          </a:bodyPr>
          <a:lstStyle/>
          <a:p>
            <a:r>
              <a:rPr lang="el-GR" sz="2400" dirty="0">
                <a:solidFill>
                  <a:schemeClr val="accent6"/>
                </a:solidFill>
              </a:rPr>
              <a:t>Καλές πρακτικές («Ιστορίες μάθησης»)</a:t>
            </a:r>
          </a:p>
        </p:txBody>
      </p:sp>
      <p:sp>
        <p:nvSpPr>
          <p:cNvPr id="3" name="Content Placeholder 2"/>
          <p:cNvSpPr>
            <a:spLocks noGrp="1"/>
          </p:cNvSpPr>
          <p:nvPr>
            <p:ph idx="1"/>
          </p:nvPr>
        </p:nvSpPr>
        <p:spPr>
          <a:xfrm>
            <a:off x="0" y="764704"/>
            <a:ext cx="8820472" cy="5040560"/>
          </a:xfrm>
        </p:spPr>
        <p:txBody>
          <a:bodyPr>
            <a:noAutofit/>
          </a:bodyPr>
          <a:lstStyle/>
          <a:p>
            <a:r>
              <a:rPr lang="el-GR" sz="2000" dirty="0"/>
              <a:t>«Ποιος ήταν ο ρόλος σας στο έργο / πρωτοβουλία;», «Πώς κρίνετε την επιτυχία ή την αποτυχία του;», «Τι θα κάνατε διαφορετικά αν μπορούσατε;», «Τι συστάσεις έχετε για άλλους ανθρώπους που αντιμετωπίζουν με μια παρόμοια κατάσταση;», «Τι καινοτόμα πράγματα έγιναν στην πορεία;». </a:t>
            </a:r>
          </a:p>
          <a:p>
            <a:r>
              <a:rPr lang="el-GR" sz="2000" dirty="0"/>
              <a:t>Μετά τις συνεντεύξεις, στη φάση «απόσταξης» (</a:t>
            </a:r>
            <a:r>
              <a:rPr lang="el-GR" sz="2000" dirty="0" err="1"/>
              <a:t>Distillation</a:t>
            </a:r>
            <a:r>
              <a:rPr lang="el-GR" sz="2000" dirty="0"/>
              <a:t>), οι συγκεντρωμένες πληροφορίες συνοψίζονται σε μορφή που είναι εύκολη για τους άλλους έτσι ώστε να έχουν πρόσβαση, να διαβάζουν και να κατανοούν. </a:t>
            </a:r>
          </a:p>
          <a:p>
            <a:r>
              <a:rPr lang="el-GR" sz="2000" dirty="0"/>
              <a:t>Τα βασικά θέματα και τα αποσπάσματα που πρέπει να χρησιμοποιηθούν προσδιορίζονται. </a:t>
            </a:r>
          </a:p>
          <a:p>
            <a:r>
              <a:rPr lang="el-GR" sz="2000" dirty="0"/>
              <a:t>Τέλος, η ιστορία της μάθησης επικυρώνεται από τους αρχικά συμμετέχοντες προτού «διαδοθεί» (</a:t>
            </a:r>
            <a:r>
              <a:rPr lang="en-US" sz="2000" dirty="0"/>
              <a:t>dissemination)</a:t>
            </a:r>
            <a:r>
              <a:rPr lang="el-GR" sz="2000" dirty="0"/>
              <a:t> μέσα στην εταιρεία (</a:t>
            </a:r>
            <a:r>
              <a:rPr lang="el-GR" sz="2000" dirty="0" err="1"/>
              <a:t>Dalkir</a:t>
            </a:r>
            <a:r>
              <a:rPr lang="el-GR" sz="2000" dirty="0"/>
              <a:t>, 2011).</a:t>
            </a:r>
            <a:endParaRPr lang="el-GR" sz="2400" dirty="0"/>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a:t>19</a:t>
            </a:r>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445624" cy="720080"/>
          </a:xfrm>
        </p:spPr>
        <p:txBody>
          <a:bodyPr>
            <a:noAutofit/>
          </a:bodyPr>
          <a:lstStyle/>
          <a:p>
            <a:r>
              <a:rPr lang="el-GR" sz="2400" dirty="0">
                <a:solidFill>
                  <a:schemeClr val="accent6"/>
                </a:solidFill>
              </a:rPr>
              <a:t>	ερωτήσεις που απαντήθηκαν από την ειδικό</a:t>
            </a:r>
          </a:p>
        </p:txBody>
      </p:sp>
      <p:sp>
        <p:nvSpPr>
          <p:cNvPr id="3" name="Content Placeholder 2"/>
          <p:cNvSpPr>
            <a:spLocks noGrp="1"/>
          </p:cNvSpPr>
          <p:nvPr>
            <p:ph idx="1"/>
          </p:nvPr>
        </p:nvSpPr>
        <p:spPr>
          <a:xfrm>
            <a:off x="0" y="764704"/>
            <a:ext cx="8820472" cy="5040560"/>
          </a:xfrm>
        </p:spPr>
        <p:txBody>
          <a:bodyPr>
            <a:noAutofit/>
          </a:bodyPr>
          <a:lstStyle/>
          <a:p>
            <a:pPr>
              <a:buNone/>
            </a:pPr>
            <a:r>
              <a:rPr lang="el-GR" sz="2000" b="1" dirty="0"/>
              <a:t>Παρεχόμενες υπηρεσίες </a:t>
            </a:r>
          </a:p>
          <a:p>
            <a:pPr>
              <a:buNone/>
            </a:pPr>
            <a:r>
              <a:rPr lang="el-GR" sz="2000" dirty="0"/>
              <a:t>0.	Ποιες υπηρεσίες παρέχονται στο πλαίσιο της Κοινωνικής Συμβουλευτική Υπηρεσίας και ειδικότερα στο πλαίσιο του προγράμματος;</a:t>
            </a:r>
          </a:p>
          <a:p>
            <a:pPr>
              <a:buNone/>
            </a:pPr>
            <a:r>
              <a:rPr lang="el-GR" sz="2000" dirty="0"/>
              <a:t>1.	Ποια ήταν η προηγούμενη εμπειρία σας στην Κοινωνική Συμβουλευτική Υπηρεσία του Πανεπιστημίου Δυτικής Αττικής;</a:t>
            </a:r>
          </a:p>
          <a:p>
            <a:pPr>
              <a:buNone/>
            </a:pPr>
            <a:r>
              <a:rPr lang="el-GR" sz="2000" dirty="0"/>
              <a:t>2.	 Πώς αντιμετωπίζετε μία περίπτωση φοιτητή ΦμεΑ που αιτείται ή χρήζει βοηθείας;</a:t>
            </a:r>
          </a:p>
          <a:p>
            <a:pPr>
              <a:buNone/>
            </a:pPr>
            <a:r>
              <a:rPr lang="el-GR" sz="2000" b="1" dirty="0"/>
              <a:t>Οργάνωση σεμιναρίων, βιωματικών εργαστηρίων και άλλων ενεργειών</a:t>
            </a:r>
          </a:p>
          <a:p>
            <a:pPr>
              <a:buNone/>
            </a:pPr>
            <a:r>
              <a:rPr lang="el-GR" sz="2000" dirty="0"/>
              <a:t>3.	Πώς αναπτύσσονται τα προγράμματα, σεμινάρια και βιωματικά εργαστήρια; </a:t>
            </a:r>
          </a:p>
          <a:p>
            <a:pPr>
              <a:buNone/>
            </a:pPr>
            <a:r>
              <a:rPr lang="el-GR" sz="2000" dirty="0"/>
              <a:t>4.	Τι πρέπει να γνωρίζετε για να κάνετε τη δουλειά σας; </a:t>
            </a:r>
          </a:p>
          <a:p>
            <a:pPr>
              <a:buNone/>
            </a:pPr>
            <a:r>
              <a:rPr lang="el-GR" sz="2000" dirty="0"/>
              <a:t>5.	Πώς αποφασίζετε; </a:t>
            </a:r>
          </a:p>
          <a:p>
            <a:pPr marL="457200" indent="-457200">
              <a:buAutoNum type="arabicPeriod" startAt="6"/>
            </a:pPr>
            <a:r>
              <a:rPr lang="el-GR" sz="2000" dirty="0"/>
              <a:t>Πώς θα μπορούσε να βελτιωθεί η εργασία σας;</a:t>
            </a:r>
          </a:p>
          <a:p>
            <a:pPr>
              <a:buNone/>
            </a:pPr>
            <a:r>
              <a:rPr lang="el-GR" sz="2000" b="1" dirty="0"/>
              <a:t>Ιστορίες (</a:t>
            </a:r>
            <a:r>
              <a:rPr lang="el-GR" sz="2000" b="1" dirty="0" err="1"/>
              <a:t>stories</a:t>
            </a:r>
            <a:r>
              <a:rPr lang="el-GR" sz="2000" b="1" dirty="0"/>
              <a:t>)</a:t>
            </a:r>
          </a:p>
          <a:p>
            <a:pPr>
              <a:buNone/>
            </a:pPr>
            <a:r>
              <a:rPr lang="el-GR" sz="2000" dirty="0"/>
              <a:t>7.	Δώστε μας ένα παράδειγμα της εργασίας σας (μπορεί να είναι μια πραγματική ιστορία ή μία υποθετική - </a:t>
            </a:r>
            <a:r>
              <a:rPr lang="el-GR" sz="2000" dirty="0" err="1"/>
              <a:t>fictitious</a:t>
            </a:r>
            <a:r>
              <a:rPr lang="el-GR" sz="2000" dirty="0"/>
              <a:t>).</a:t>
            </a:r>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a:t>20</a:t>
            </a:r>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445624" cy="720080"/>
          </a:xfrm>
        </p:spPr>
        <p:txBody>
          <a:bodyPr>
            <a:noAutofit/>
          </a:bodyPr>
          <a:lstStyle/>
          <a:p>
            <a:r>
              <a:rPr lang="el-GR" sz="2400" dirty="0">
                <a:solidFill>
                  <a:schemeClr val="accent6"/>
                </a:solidFill>
              </a:rPr>
              <a:t>ερωτήσεις που απαντήθηκαν από την ειδικό</a:t>
            </a:r>
          </a:p>
        </p:txBody>
      </p:sp>
      <p:sp>
        <p:nvSpPr>
          <p:cNvPr id="3" name="Content Placeholder 2"/>
          <p:cNvSpPr>
            <a:spLocks noGrp="1"/>
          </p:cNvSpPr>
          <p:nvPr>
            <p:ph idx="1"/>
          </p:nvPr>
        </p:nvSpPr>
        <p:spPr>
          <a:xfrm>
            <a:off x="0" y="764704"/>
            <a:ext cx="8820472" cy="5040560"/>
          </a:xfrm>
        </p:spPr>
        <p:txBody>
          <a:bodyPr>
            <a:noAutofit/>
          </a:bodyPr>
          <a:lstStyle/>
          <a:p>
            <a:pPr>
              <a:buNone/>
            </a:pPr>
            <a:r>
              <a:rPr lang="el-GR" sz="2000" b="1" dirty="0"/>
              <a:t>Καλές πρακτικές («Ιστορίες εκμάθησης»)</a:t>
            </a:r>
          </a:p>
          <a:p>
            <a:pPr>
              <a:buNone/>
            </a:pPr>
            <a:r>
              <a:rPr lang="el-GR" sz="2000" dirty="0"/>
              <a:t>8.	Πείτε μας για ένα πρόβλημα / πρόκληση που αντιμετωπίσατε και ξεπεράσατε. </a:t>
            </a:r>
          </a:p>
          <a:p>
            <a:pPr>
              <a:buNone/>
            </a:pPr>
            <a:r>
              <a:rPr lang="el-GR" sz="2000" dirty="0"/>
              <a:t>9.	Ποιος ήταν ο ρόλος σας; </a:t>
            </a:r>
          </a:p>
          <a:p>
            <a:pPr>
              <a:buNone/>
            </a:pPr>
            <a:r>
              <a:rPr lang="el-GR" sz="2000" dirty="0"/>
              <a:t>10.	Τι θα κάνατε διαφορετικά σήμερα; </a:t>
            </a:r>
          </a:p>
          <a:p>
            <a:pPr>
              <a:buNone/>
            </a:pPr>
            <a:r>
              <a:rPr lang="el-GR" sz="2000" dirty="0"/>
              <a:t>11.	Τι θα συνιστούσατε σε άτομα που αντιμετωπίζουν παρόμοιο πρόβλημα;</a:t>
            </a:r>
          </a:p>
          <a:p>
            <a:pPr>
              <a:buNone/>
            </a:pPr>
            <a:r>
              <a:rPr lang="el-GR" sz="2000" dirty="0"/>
              <a:t>12.	Τι καινοτόμα πράγματα έγιναν στην πορεία σας;</a:t>
            </a:r>
          </a:p>
          <a:p>
            <a:pPr>
              <a:buNone/>
            </a:pPr>
            <a:endParaRPr lang="el-GR" sz="2000" b="1" dirty="0"/>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a:t>21</a:t>
            </a:r>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657704"/>
            <a:ext cx="8229600" cy="907200"/>
          </a:xfrm>
        </p:spPr>
        <p:txBody>
          <a:bodyPr>
            <a:normAutofit fontScale="90000"/>
          </a:bodyPr>
          <a:lstStyle/>
          <a:p>
            <a:r>
              <a:rPr lang="el-GR" dirty="0">
                <a:solidFill>
                  <a:schemeClr val="accent2"/>
                </a:solidFill>
              </a:rPr>
              <a:t>Δέντρα απόφασης </a:t>
            </a:r>
            <a:br>
              <a:rPr lang="el-GR" dirty="0">
                <a:solidFill>
                  <a:schemeClr val="accent2"/>
                </a:solidFill>
              </a:rPr>
            </a:br>
            <a:r>
              <a:rPr lang="el-GR" dirty="0">
                <a:solidFill>
                  <a:schemeClr val="accent2"/>
                </a:solidFill>
              </a:rPr>
              <a:t>1. </a:t>
            </a:r>
            <a:r>
              <a:rPr lang="el-GR" dirty="0"/>
              <a:t>οργάνωση σεμιναρίου</a:t>
            </a:r>
            <a:br>
              <a:rPr lang="el-GR" dirty="0"/>
            </a:br>
            <a:r>
              <a:rPr lang="el-GR" dirty="0">
                <a:solidFill>
                  <a:schemeClr val="accent2"/>
                </a:solidFill>
              </a:rPr>
              <a:t>2. </a:t>
            </a:r>
            <a:r>
              <a:rPr lang="el-GR" dirty="0"/>
              <a:t>οργάνωση ενέργειας (</a:t>
            </a:r>
            <a:r>
              <a:rPr lang="en-US" dirty="0"/>
              <a:t>action)</a:t>
            </a:r>
            <a:r>
              <a:rPr lang="el-GR" dirty="0"/>
              <a:t>, </a:t>
            </a:r>
            <a:br>
              <a:rPr lang="el-GR" dirty="0"/>
            </a:br>
            <a:r>
              <a:rPr lang="el-GR" dirty="0"/>
              <a:t>π.χ. διερμηνεία</a:t>
            </a:r>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22</a:t>
            </a:fld>
            <a:endParaRPr lang="el-GR"/>
          </a:p>
        </p:txBody>
      </p:sp>
    </p:spTree>
    <p:extLst>
      <p:ext uri="{BB962C8B-B14F-4D97-AF65-F5344CB8AC3E}">
        <p14:creationId xmlns:p14="http://schemas.microsoft.com/office/powerpoint/2010/main" val="41072361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23</a:t>
            </a:fld>
            <a:endParaRPr lang="el-G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07990" y="0"/>
            <a:ext cx="4328019" cy="6858000"/>
          </a:xfrm>
          <a:prstGeom prst="rect">
            <a:avLst/>
          </a:prstGeom>
        </p:spPr>
      </p:pic>
    </p:spTree>
    <p:extLst>
      <p:ext uri="{BB962C8B-B14F-4D97-AF65-F5344CB8AC3E}">
        <p14:creationId xmlns:p14="http://schemas.microsoft.com/office/powerpoint/2010/main" val="29325243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24</a:t>
            </a:fld>
            <a:endParaRPr lang="el-G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9837" y="514350"/>
            <a:ext cx="4124325" cy="5829300"/>
          </a:xfrm>
          <a:prstGeom prst="rect">
            <a:avLst/>
          </a:prstGeom>
        </p:spPr>
      </p:pic>
    </p:spTree>
    <p:extLst>
      <p:ext uri="{BB962C8B-B14F-4D97-AF65-F5344CB8AC3E}">
        <p14:creationId xmlns:p14="http://schemas.microsoft.com/office/powerpoint/2010/main" val="26568981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657704"/>
            <a:ext cx="8229600" cy="907200"/>
          </a:xfrm>
        </p:spPr>
        <p:txBody>
          <a:bodyPr>
            <a:normAutofit fontScale="90000"/>
          </a:bodyPr>
          <a:lstStyle/>
          <a:p>
            <a:r>
              <a:rPr lang="en-US" dirty="0">
                <a:solidFill>
                  <a:schemeClr val="accent2"/>
                </a:solidFill>
              </a:rPr>
              <a:t>Taxonomy</a:t>
            </a:r>
            <a:r>
              <a:rPr lang="el-GR" dirty="0"/>
              <a:t> </a:t>
            </a:r>
            <a:br>
              <a:rPr lang="el-GR" dirty="0"/>
            </a:br>
            <a:r>
              <a:rPr lang="el-GR" dirty="0"/>
              <a:t>Αναγκαία πληροφορία για την οργάνωση-διεξαγωγή κάποιας ενέργειας (</a:t>
            </a:r>
            <a:r>
              <a:rPr lang="en-US" dirty="0"/>
              <a:t>action) </a:t>
            </a:r>
            <a:r>
              <a:rPr lang="el-GR" dirty="0"/>
              <a:t>ή σεμιναρίου - απόσπασμα</a:t>
            </a:r>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25</a:t>
            </a:fld>
            <a:endParaRPr lang="el-GR"/>
          </a:p>
        </p:txBody>
      </p:sp>
    </p:spTree>
    <p:extLst>
      <p:ext uri="{BB962C8B-B14F-4D97-AF65-F5344CB8AC3E}">
        <p14:creationId xmlns:p14="http://schemas.microsoft.com/office/powerpoint/2010/main" val="14224577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26</a:t>
            </a:fld>
            <a:endParaRPr lang="el-G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5" y="908621"/>
            <a:ext cx="7197228" cy="4844479"/>
          </a:xfrm>
          <a:prstGeom prst="rect">
            <a:avLst/>
          </a:prstGeom>
        </p:spPr>
      </p:pic>
    </p:spTree>
    <p:extLst>
      <p:ext uri="{BB962C8B-B14F-4D97-AF65-F5344CB8AC3E}">
        <p14:creationId xmlns:p14="http://schemas.microsoft.com/office/powerpoint/2010/main" val="13939335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657704"/>
            <a:ext cx="8229600" cy="907200"/>
          </a:xfrm>
        </p:spPr>
        <p:txBody>
          <a:bodyPr>
            <a:normAutofit fontScale="90000"/>
          </a:bodyPr>
          <a:lstStyle/>
          <a:p>
            <a:r>
              <a:rPr lang="en-US" dirty="0">
                <a:solidFill>
                  <a:schemeClr val="accent2"/>
                </a:solidFill>
              </a:rPr>
              <a:t>Cognitive maps</a:t>
            </a:r>
            <a:r>
              <a:rPr lang="el-GR" dirty="0">
                <a:solidFill>
                  <a:schemeClr val="accent2"/>
                </a:solidFill>
              </a:rPr>
              <a:t> </a:t>
            </a:r>
            <a:br>
              <a:rPr lang="el-GR" dirty="0"/>
            </a:br>
            <a:r>
              <a:rPr lang="el-GR" dirty="0"/>
              <a:t>Διαφορά σεμιναρίου και εργαστηρίου</a:t>
            </a:r>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27</a:t>
            </a:fld>
            <a:endParaRPr lang="el-GR"/>
          </a:p>
        </p:txBody>
      </p:sp>
    </p:spTree>
    <p:extLst>
      <p:ext uri="{BB962C8B-B14F-4D97-AF65-F5344CB8AC3E}">
        <p14:creationId xmlns:p14="http://schemas.microsoft.com/office/powerpoint/2010/main" val="25662072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28</a:t>
            </a:fld>
            <a:endParaRPr lang="el-G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8175" y="2333625"/>
            <a:ext cx="7867650" cy="2190750"/>
          </a:xfrm>
          <a:prstGeom prst="rect">
            <a:avLst/>
          </a:prstGeom>
        </p:spPr>
      </p:pic>
    </p:spTree>
    <p:extLst>
      <p:ext uri="{BB962C8B-B14F-4D97-AF65-F5344CB8AC3E}">
        <p14:creationId xmlns:p14="http://schemas.microsoft.com/office/powerpoint/2010/main" val="2612812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3240360"/>
          </a:xfrm>
        </p:spPr>
        <p:txBody>
          <a:bodyPr>
            <a:normAutofit/>
          </a:bodyPr>
          <a:lstStyle/>
          <a:p>
            <a:r>
              <a:rPr lang="el-GR" altLang="el-GR" sz="3200" dirty="0"/>
              <a:t>Έργα διαχείρισης καταγραφής γνώσης (</a:t>
            </a:r>
            <a:r>
              <a:rPr lang="en-US" altLang="el-GR" sz="3200" dirty="0"/>
              <a:t>codification projects)</a:t>
            </a:r>
            <a:r>
              <a:rPr lang="el-GR" altLang="el-GR" sz="3200" dirty="0"/>
              <a:t> σε οργανισμούς. </a:t>
            </a:r>
            <a:br>
              <a:rPr lang="el-GR" altLang="el-GR" sz="3200" dirty="0"/>
            </a:br>
            <a:br>
              <a:rPr lang="el-GR" altLang="el-GR" sz="3200" dirty="0"/>
            </a:br>
            <a:r>
              <a:rPr lang="el-GR" altLang="el-GR" sz="3200" dirty="0"/>
              <a:t>Μελέτη περίπτωσης και συζήτηση θεωρίας στο πλαίσιο της μελέτης.</a:t>
            </a:r>
            <a:br>
              <a:rPr lang="en-US" altLang="el-GR" sz="3200" dirty="0"/>
            </a:br>
            <a:endParaRPr lang="el-GR" sz="3200"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a:t>
            </a:fld>
            <a:endParaRPr lang="el-GR"/>
          </a:p>
        </p:txBody>
      </p:sp>
    </p:spTree>
    <p:extLst>
      <p:ext uri="{BB962C8B-B14F-4D97-AF65-F5344CB8AC3E}">
        <p14:creationId xmlns:p14="http://schemas.microsoft.com/office/powerpoint/2010/main" val="3439037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657704"/>
            <a:ext cx="8229600" cy="907200"/>
          </a:xfrm>
        </p:spPr>
        <p:txBody>
          <a:bodyPr>
            <a:normAutofit fontScale="90000"/>
          </a:bodyPr>
          <a:lstStyle/>
          <a:p>
            <a:r>
              <a:rPr lang="en-US" dirty="0">
                <a:solidFill>
                  <a:schemeClr val="accent2"/>
                </a:solidFill>
              </a:rPr>
              <a:t>Cognitive maps</a:t>
            </a:r>
            <a:r>
              <a:rPr lang="el-GR" dirty="0">
                <a:solidFill>
                  <a:schemeClr val="accent2"/>
                </a:solidFill>
              </a:rPr>
              <a:t> </a:t>
            </a:r>
            <a:br>
              <a:rPr lang="el-GR" dirty="0"/>
            </a:br>
            <a:r>
              <a:rPr lang="el-GR" dirty="0"/>
              <a:t>Που βρίσκετε την αναγκαία πληροφορία για οργάνωση σεμιναρίου/εργαστηρίου</a:t>
            </a:r>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29</a:t>
            </a:fld>
            <a:endParaRPr lang="el-GR"/>
          </a:p>
        </p:txBody>
      </p:sp>
    </p:spTree>
    <p:extLst>
      <p:ext uri="{BB962C8B-B14F-4D97-AF65-F5344CB8AC3E}">
        <p14:creationId xmlns:p14="http://schemas.microsoft.com/office/powerpoint/2010/main" val="25254982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30</a:t>
            </a:fld>
            <a:endParaRPr lang="el-G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6222" y="1268760"/>
            <a:ext cx="7050592" cy="3960440"/>
          </a:xfrm>
          <a:prstGeom prst="rect">
            <a:avLst/>
          </a:prstGeom>
        </p:spPr>
      </p:pic>
    </p:spTree>
    <p:extLst>
      <p:ext uri="{BB962C8B-B14F-4D97-AF65-F5344CB8AC3E}">
        <p14:creationId xmlns:p14="http://schemas.microsoft.com/office/powerpoint/2010/main" val="36770639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95488"/>
            <a:ext cx="8229600" cy="497208"/>
          </a:xfrm>
        </p:spPr>
        <p:txBody>
          <a:bodyPr>
            <a:noAutofit/>
          </a:bodyPr>
          <a:lstStyle/>
          <a:p>
            <a:r>
              <a:rPr lang="en-US" sz="2800" dirty="0">
                <a:solidFill>
                  <a:schemeClr val="accent6"/>
                </a:solidFill>
              </a:rPr>
              <a:t>ISO </a:t>
            </a:r>
            <a:r>
              <a:rPr lang="el-GR" sz="2800" dirty="0">
                <a:solidFill>
                  <a:schemeClr val="accent6"/>
                </a:solidFill>
              </a:rPr>
              <a:t>διαδικασία συμβουλευτικής</a:t>
            </a:r>
          </a:p>
        </p:txBody>
      </p:sp>
      <p:sp>
        <p:nvSpPr>
          <p:cNvPr id="3" name="Content Placeholder 2"/>
          <p:cNvSpPr>
            <a:spLocks noGrp="1"/>
          </p:cNvSpPr>
          <p:nvPr>
            <p:ph idx="1"/>
          </p:nvPr>
        </p:nvSpPr>
        <p:spPr>
          <a:xfrm>
            <a:off x="457200" y="548680"/>
            <a:ext cx="8229600" cy="5400600"/>
          </a:xfrm>
        </p:spPr>
        <p:txBody>
          <a:bodyPr>
            <a:noAutofit/>
          </a:bodyPr>
          <a:lstStyle/>
          <a:p>
            <a:pPr marL="0" indent="0">
              <a:buNone/>
            </a:pPr>
            <a:endParaRPr lang="en-US" sz="2400" dirty="0"/>
          </a:p>
          <a:p>
            <a:r>
              <a:rPr lang="el-GR" sz="2400" dirty="0"/>
              <a:t>«Αρχικά,  ο σπουδαστής έρχεται σε μια πρώτη επαφή με Κοινωνική Λειτουργό, συμπληρώνει τη φόρμα της αιτήσης για συμβουλευτική υποστήριξη και ορίζουν από κοινού την επόμενη συνάντηση.</a:t>
            </a:r>
          </a:p>
          <a:p>
            <a:r>
              <a:rPr lang="el-GR" sz="2400" dirty="0"/>
              <a:t>Η Κοινωνική – Συμβουλευτική Υπηρεσία δημιουργεί Καρτέλα με το ιστορικό του σπουδαστή, αξιολογεί το αίτημα του σπουδαστή και τον παραπέμπει στο αρμόδιο στέλεχος της υπηρεσίας.</a:t>
            </a:r>
          </a:p>
          <a:p>
            <a:r>
              <a:rPr lang="el-GR" sz="2400" dirty="0"/>
              <a:t>Οι συνεδρίες πραγματοποιούνται για όσο διάστημα επιθυμεί ο ίδιος ο σπουδαστής και καθ’ όλην τη διάρκεια της συμβουλευτικής κρατούνται σημειώσεις, οι οποίες καταχωρούνται στην καρτέλα του σπουδαστή. Η καρτέλα του σπουδαστή ενημερώνεται συστηματικά μετά από κάθε συνεδρία καθώς επίσης και το Μητρώο Κίνησης των Περιστατικών.»</a:t>
            </a:r>
            <a:r>
              <a:rPr lang="en-GB" sz="2400" dirty="0"/>
              <a:t> </a:t>
            </a:r>
            <a:endParaRPr lang="el-GR" sz="2400" dirty="0"/>
          </a:p>
          <a:p>
            <a:pPr marL="0" indent="0">
              <a:buNone/>
            </a:pPr>
            <a:endParaRPr lang="el-GR" sz="2400" dirty="0"/>
          </a:p>
          <a:p>
            <a:pPr marL="0" indent="0">
              <a:buNone/>
            </a:pPr>
            <a:endParaRPr lang="en-US" sz="2400" dirty="0"/>
          </a:p>
          <a:p>
            <a:pPr marL="0" indent="0">
              <a:buNone/>
            </a:pPr>
            <a:endParaRPr lang="el-GR" altLang="el-GR" sz="2400" dirty="0">
              <a:cs typeface="Arial"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a:t>22</a:t>
            </a:r>
          </a:p>
        </p:txBody>
      </p:sp>
    </p:spTree>
    <p:extLst>
      <p:ext uri="{BB962C8B-B14F-4D97-AF65-F5344CB8AC3E}">
        <p14:creationId xmlns:p14="http://schemas.microsoft.com/office/powerpoint/2010/main" val="23195540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32</a:t>
            </a:fld>
            <a:endParaRPr lang="el-GR" dirty="0"/>
          </a:p>
        </p:txBody>
      </p:sp>
      <p:sp>
        <p:nvSpPr>
          <p:cNvPr id="3" name="Rectangle 2"/>
          <p:cNvSpPr>
            <a:spLocks noChangeArrowheads="1"/>
          </p:cNvSpPr>
          <p:nvPr/>
        </p:nvSpPr>
        <p:spPr bwMode="auto">
          <a:xfrm>
            <a:off x="684584" y="78482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4" name="Object 3"/>
          <p:cNvGraphicFramePr>
            <a:graphicFrameLocks noChangeAspect="1"/>
          </p:cNvGraphicFramePr>
          <p:nvPr>
            <p:extLst>
              <p:ext uri="{D42A27DB-BD31-4B8C-83A1-F6EECF244321}">
                <p14:modId xmlns:p14="http://schemas.microsoft.com/office/powerpoint/2010/main" val="1270789287"/>
              </p:ext>
            </p:extLst>
          </p:nvPr>
        </p:nvGraphicFramePr>
        <p:xfrm>
          <a:off x="684584" y="784820"/>
          <a:ext cx="5753100" cy="5524500"/>
        </p:xfrm>
        <a:graphic>
          <a:graphicData uri="http://schemas.openxmlformats.org/presentationml/2006/ole">
            <mc:AlternateContent xmlns:mc="http://schemas.openxmlformats.org/markup-compatibility/2006">
              <mc:Choice xmlns:v="urn:schemas-microsoft-com:vml" Requires="v">
                <p:oleObj spid="_x0000_s1057" r:id="rId3" imgW="4954683" imgH="4763298" progId="">
                  <p:embed/>
                </p:oleObj>
              </mc:Choice>
              <mc:Fallback>
                <p:oleObj r:id="rId3" imgW="4954683" imgH="4763298" progId="">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584" y="784820"/>
                        <a:ext cx="5753100" cy="5524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1260941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445624" cy="720080"/>
          </a:xfrm>
        </p:spPr>
        <p:txBody>
          <a:bodyPr>
            <a:noAutofit/>
          </a:bodyPr>
          <a:lstStyle/>
          <a:p>
            <a:r>
              <a:rPr lang="el-GR" sz="2400" dirty="0">
                <a:solidFill>
                  <a:schemeClr val="accent6"/>
                </a:solidFill>
              </a:rPr>
              <a:t>Αποτελέσματα, συζήτηση και ανατροφοδότηση</a:t>
            </a:r>
          </a:p>
        </p:txBody>
      </p:sp>
      <p:sp>
        <p:nvSpPr>
          <p:cNvPr id="3" name="Content Placeholder 2"/>
          <p:cNvSpPr>
            <a:spLocks noGrp="1"/>
          </p:cNvSpPr>
          <p:nvPr>
            <p:ph idx="1"/>
          </p:nvPr>
        </p:nvSpPr>
        <p:spPr>
          <a:xfrm>
            <a:off x="0" y="764704"/>
            <a:ext cx="8820472" cy="5040560"/>
          </a:xfrm>
        </p:spPr>
        <p:txBody>
          <a:bodyPr>
            <a:noAutofit/>
          </a:bodyPr>
          <a:lstStyle/>
          <a:p>
            <a:pPr>
              <a:buNone/>
            </a:pPr>
            <a:r>
              <a:rPr lang="el-GR" sz="2000" dirty="0"/>
              <a:t>Γενικά, μπορούμε να πούμε ότι η κωδικοποίηση της γνώσης ήταν επιτυχής. Η κυρία Φανή δήλωσε ότι ήταν ευχαριστημένη με τα στοιχεία - πληροφορίες που καταγράφηκαν στις συνεντεύξεις και είχε την άποψη ότι η καταγραφή θα έκανε τη μετάβαση από έναν υπεύθυνο σε έναν άλλο ευκολότερη. </a:t>
            </a:r>
          </a:p>
          <a:p>
            <a:pPr>
              <a:buNone/>
            </a:pPr>
            <a:r>
              <a:rPr lang="el-GR" sz="2000" dirty="0"/>
              <a:t>Περαιτέρω συζητήσεις θα μπορούσαν να επικεντρωθούν σε λεπτομερέστερες εξηγήσεις σχετικά με τον τρόπο συνεργασίας με ένα φορέα για ένα σεμινάριο, τον τρόπο επιλογής ενός φορέα κ.λπ. Επιπλέον η κυρία Φανή είπε ότι θα ήταν πολύ ενδιαφέρον να γραφεί και ένα εγχειρίδιο όχι μόνο για τον επόμενο υπεύθυνο αλλά για κάθε σχετική υπηρεσία στην Ελλάδα. </a:t>
            </a:r>
          </a:p>
          <a:p>
            <a:pPr>
              <a:buNone/>
            </a:pPr>
            <a:r>
              <a:rPr lang="el-GR" sz="2000" dirty="0"/>
              <a:t>Είχε επίσης την άποψη ότι μια ψηφιακή μορφή της καταγραφής θα μπορούσε να φορτωθεί στον </a:t>
            </a:r>
            <a:r>
              <a:rPr lang="el-GR" sz="2000" dirty="0" err="1"/>
              <a:t>ιστότοπο</a:t>
            </a:r>
            <a:r>
              <a:rPr lang="el-GR" sz="2000" dirty="0"/>
              <a:t> και να παρουσιαστεί σε κάποιο συνέδριο Ειδικής Αγωγής.</a:t>
            </a:r>
          </a:p>
          <a:p>
            <a:pPr>
              <a:buNone/>
            </a:pPr>
            <a:endParaRPr lang="el-GR" sz="2000" b="1" dirty="0"/>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a:t>24</a:t>
            </a:r>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445624" cy="720080"/>
          </a:xfrm>
        </p:spPr>
        <p:txBody>
          <a:bodyPr>
            <a:noAutofit/>
          </a:bodyPr>
          <a:lstStyle/>
          <a:p>
            <a:r>
              <a:rPr lang="el-GR" sz="2400" dirty="0">
                <a:solidFill>
                  <a:schemeClr val="accent6"/>
                </a:solidFill>
              </a:rPr>
              <a:t>Χρησιμότητα των χρησιμοποιούμενων τεχνικών και μεθόδων</a:t>
            </a:r>
          </a:p>
        </p:txBody>
      </p:sp>
      <p:sp>
        <p:nvSpPr>
          <p:cNvPr id="3" name="Content Placeholder 2"/>
          <p:cNvSpPr>
            <a:spLocks noGrp="1"/>
          </p:cNvSpPr>
          <p:nvPr>
            <p:ph idx="1"/>
          </p:nvPr>
        </p:nvSpPr>
        <p:spPr>
          <a:xfrm>
            <a:off x="0" y="764704"/>
            <a:ext cx="8820472" cy="5040560"/>
          </a:xfrm>
        </p:spPr>
        <p:txBody>
          <a:bodyPr>
            <a:noAutofit/>
          </a:bodyPr>
          <a:lstStyle/>
          <a:p>
            <a:pPr>
              <a:buNone/>
            </a:pPr>
            <a:r>
              <a:rPr lang="el-GR" sz="2000" dirty="0"/>
              <a:t>Οι δομημένες συνεντεύξεις ήταν πολύ χρήσιμες για την απόκτηση της γνώσης από την ειδικό. Μέσω αυτών, η γνώση που απαιτείται για ISO προτυποποίηση των Συμβουλευτικών υπηρεσιών και η γνώση που απαιτείται για τη διοργάνωση σεμιναρίων και εργαστηρίων καταγράφηκε «σε χαρτί».</a:t>
            </a:r>
          </a:p>
          <a:p>
            <a:pPr>
              <a:buNone/>
            </a:pPr>
            <a:r>
              <a:rPr lang="el-GR" sz="2000" dirty="0"/>
              <a:t>Από τη συνέντευξη κατανοήσαμε ότι η ειδικός είναι ένας εξαιρετικός αφηγητής και θα μπορούσε να μας δώσει πολλές πληροφορίες μέσω μιας ιστορίας. Ήταν αναλυτική αλλά ακριβής και αναφέρθηκε σε πολλές χρήσιμες λεπτομέρειες. Ήταν κοινωνιολόγος και ήξερε πώς να μιλήσει απλά και να μεταδώσει τη γνώση. Για τους λόγους αυτούς, μια ιστορία ήταν σχεδόν τέλειος τρόπος για να καταγράψουμε και να κωδικοποιήσουμε τη γνώση.</a:t>
            </a:r>
          </a:p>
          <a:p>
            <a:pPr>
              <a:buNone/>
            </a:pPr>
            <a:r>
              <a:rPr lang="el-GR" sz="2000" dirty="0"/>
              <a:t>Η αποτύπωση της γνώσης με εργαλεία όπως γνωστικοί χάρτες (</a:t>
            </a:r>
            <a:r>
              <a:rPr lang="el-GR" sz="2000" dirty="0" err="1"/>
              <a:t>cognitive</a:t>
            </a:r>
            <a:r>
              <a:rPr lang="el-GR" sz="2000" dirty="0"/>
              <a:t> </a:t>
            </a:r>
            <a:r>
              <a:rPr lang="el-GR" sz="2000" dirty="0" err="1"/>
              <a:t>maps</a:t>
            </a:r>
            <a:r>
              <a:rPr lang="el-GR" sz="2000" dirty="0"/>
              <a:t>), δέντρα αποφάσεων (</a:t>
            </a:r>
            <a:r>
              <a:rPr lang="el-GR" sz="2000" dirty="0" err="1"/>
              <a:t>decision</a:t>
            </a:r>
            <a:r>
              <a:rPr lang="el-GR" sz="2000" dirty="0"/>
              <a:t> </a:t>
            </a:r>
            <a:r>
              <a:rPr lang="el-GR" sz="2000" dirty="0" err="1"/>
              <a:t>trees</a:t>
            </a:r>
            <a:r>
              <a:rPr lang="el-GR" sz="2000" dirty="0"/>
              <a:t>) και </a:t>
            </a:r>
            <a:r>
              <a:rPr lang="el-GR" sz="2000" dirty="0" err="1"/>
              <a:t>ταξονομίες</a:t>
            </a:r>
            <a:r>
              <a:rPr lang="el-GR" sz="2000" dirty="0"/>
              <a:t> (</a:t>
            </a:r>
            <a:r>
              <a:rPr lang="el-GR" sz="2000" dirty="0" err="1"/>
              <a:t>knowledge</a:t>
            </a:r>
            <a:r>
              <a:rPr lang="el-GR" sz="2000" dirty="0"/>
              <a:t> </a:t>
            </a:r>
            <a:r>
              <a:rPr lang="el-GR" sz="2000" dirty="0" err="1"/>
              <a:t>taxonomies</a:t>
            </a:r>
            <a:r>
              <a:rPr lang="el-GR" sz="2000" dirty="0"/>
              <a:t>) θα είναι χρήσιμη για τα μελλοντικά μέλη της υπηρεσίας που θέλουν να μάθουν ποια διαδικασία θα ακολουθήσουν. </a:t>
            </a:r>
          </a:p>
          <a:p>
            <a:pPr>
              <a:buNone/>
            </a:pPr>
            <a:r>
              <a:rPr lang="el-GR" sz="2000" dirty="0"/>
              <a:t>Οι ιστορίες μάθησης έδωσαν τα αναμενόμενα αποτελέσματα, αφού είχαμε τη δυνατότητα να διευκρινίσουμε τον τρόπο αντιμετώπισης του προβλήματος από την κυρία Φανή.</a:t>
            </a:r>
          </a:p>
          <a:p>
            <a:pPr>
              <a:buNone/>
            </a:pPr>
            <a:endParaRPr lang="el-GR" sz="2000" b="1" dirty="0"/>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a:t>25</a:t>
            </a:r>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445624" cy="720080"/>
          </a:xfrm>
        </p:spPr>
        <p:txBody>
          <a:bodyPr>
            <a:noAutofit/>
          </a:bodyPr>
          <a:lstStyle/>
          <a:p>
            <a:r>
              <a:rPr lang="el-GR" sz="2400" dirty="0">
                <a:solidFill>
                  <a:schemeClr val="accent6"/>
                </a:solidFill>
              </a:rPr>
              <a:t>Πείτε μας μια ιστορία (</a:t>
            </a:r>
            <a:r>
              <a:rPr lang="el-GR" sz="2400" dirty="0" err="1">
                <a:solidFill>
                  <a:schemeClr val="accent6"/>
                </a:solidFill>
              </a:rPr>
              <a:t>success</a:t>
            </a:r>
            <a:r>
              <a:rPr lang="el-GR" sz="2400" dirty="0">
                <a:solidFill>
                  <a:schemeClr val="accent6"/>
                </a:solidFill>
              </a:rPr>
              <a:t> </a:t>
            </a:r>
            <a:r>
              <a:rPr lang="el-GR" sz="2400" dirty="0" err="1">
                <a:solidFill>
                  <a:schemeClr val="accent6"/>
                </a:solidFill>
              </a:rPr>
              <a:t>story</a:t>
            </a:r>
            <a:r>
              <a:rPr lang="el-GR" sz="2400" dirty="0">
                <a:solidFill>
                  <a:schemeClr val="accent6"/>
                </a:solidFill>
              </a:rPr>
              <a:t>) από την εμπειρίας σας (πραγματική ή επινοημένη). </a:t>
            </a:r>
          </a:p>
        </p:txBody>
      </p:sp>
      <p:sp>
        <p:nvSpPr>
          <p:cNvPr id="3" name="Content Placeholder 2"/>
          <p:cNvSpPr>
            <a:spLocks noGrp="1"/>
          </p:cNvSpPr>
          <p:nvPr>
            <p:ph idx="1"/>
          </p:nvPr>
        </p:nvSpPr>
        <p:spPr>
          <a:xfrm>
            <a:off x="0" y="764704"/>
            <a:ext cx="8820472" cy="5040560"/>
          </a:xfrm>
        </p:spPr>
        <p:txBody>
          <a:bodyPr>
            <a:noAutofit/>
          </a:bodyPr>
          <a:lstStyle/>
          <a:p>
            <a:pPr>
              <a:buNone/>
            </a:pPr>
            <a:r>
              <a:rPr lang="el-GR" sz="2000" dirty="0"/>
              <a:t>«Η περίπτωση του Γιάννη, κωφού σπουδαστή, που μετά την παραμονή του σε άλλο Πανεπιστήμιο επί 2 χρόνια χωρίς να περάσει οποιοδήποτε μάθημα έκανε την εγγραφή του στο Πανεπιστήμιό μας.</a:t>
            </a:r>
          </a:p>
          <a:p>
            <a:pPr>
              <a:buNone/>
            </a:pPr>
            <a:r>
              <a:rPr lang="el-GR" sz="2000" dirty="0"/>
              <a:t> Στην αρχή ήταν πολύ ανήσυχος και απογοητευμένος καθώς ουσιαστικά δεν ήξερε πώς λειτουργεί ένα Πανεπιστήμιο.</a:t>
            </a:r>
          </a:p>
          <a:p>
            <a:pPr>
              <a:buNone/>
            </a:pPr>
            <a:r>
              <a:rPr lang="el-GR" sz="2000" dirty="0"/>
              <a:t>Ήρθε ως πρωτοετής στην υπηρεσία μαζί με τον σύμβουλο καθηγητή του και μετά και την προτροπή άλλων ΑμεΑ φοιτητών του Πανεπιστημίου και ζήτησε συμβουλευτικές υπηρεσίες, διερμηνεία, σημειώσεις μαθημάτων, βοήθεια στην εγγραφή του στα εργαστήρια κ.λπ.</a:t>
            </a:r>
          </a:p>
          <a:p>
            <a:pPr>
              <a:buNone/>
            </a:pPr>
            <a:r>
              <a:rPr lang="el-GR" sz="2000" dirty="0"/>
              <a:t>Μέχρις ότου ξεκινήσει η διαδικασία, υπήρξε αγωνία για το πώς θα προσαρμοστεί και πως θα περάσει τα μαθήματα κ.λπ. </a:t>
            </a:r>
          </a:p>
          <a:p>
            <a:pPr>
              <a:buNone/>
            </a:pPr>
            <a:r>
              <a:rPr lang="el-GR" sz="2000" dirty="0"/>
              <a:t>Μετά την πρώτη συνάντηση με κοινωνική λειτουργό και διερμηνέα, τα πράγματα ήταν καλύτερα, διότι οι στόχοι της παρέμβασης υπέρ του φοιτητή και το πλαίσιο δηλώθηκαν και υπήρξε ένα συγκεκριμένο χρονοδιάγραμμα το οποίο έπρεπε να ακολουθηθεί. Τα αποτελέσματα αυτής της συνάντησης ήταν ο ορισμός του Πλαισίου Δράσης και ο σχεδιασμός των επόμενων ενεργειών.»</a:t>
            </a:r>
          </a:p>
          <a:p>
            <a:pPr>
              <a:buNone/>
            </a:pPr>
            <a:endParaRPr lang="el-GR" sz="2000" b="1" dirty="0"/>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a:t>26</a:t>
            </a:r>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445624" cy="720080"/>
          </a:xfrm>
        </p:spPr>
        <p:txBody>
          <a:bodyPr>
            <a:noAutofit/>
          </a:bodyPr>
          <a:lstStyle/>
          <a:p>
            <a:r>
              <a:rPr lang="el-GR" sz="2400" dirty="0">
                <a:solidFill>
                  <a:schemeClr val="accent6"/>
                </a:solidFill>
              </a:rPr>
              <a:t>Πείτε μας για ένα πρόβλημα / πρόκληση που αντιμετωπίσατε και ξεπεράσατε. </a:t>
            </a:r>
          </a:p>
        </p:txBody>
      </p:sp>
      <p:sp>
        <p:nvSpPr>
          <p:cNvPr id="3" name="Content Placeholder 2"/>
          <p:cNvSpPr>
            <a:spLocks noGrp="1"/>
          </p:cNvSpPr>
          <p:nvPr>
            <p:ph idx="1"/>
          </p:nvPr>
        </p:nvSpPr>
        <p:spPr>
          <a:xfrm>
            <a:off x="0" y="764704"/>
            <a:ext cx="8820472" cy="5040560"/>
          </a:xfrm>
        </p:spPr>
        <p:txBody>
          <a:bodyPr>
            <a:noAutofit/>
          </a:bodyPr>
          <a:lstStyle/>
          <a:p>
            <a:pPr>
              <a:buNone/>
            </a:pPr>
            <a:r>
              <a:rPr lang="el-GR" sz="2000" dirty="0"/>
              <a:t>Οι δυσκολίες των Κ-Β σπουδαστών του τμήματος γραφιστικής στην εκπαιδευτική διαδικασία, ο ρόλος των καθηγητών του τμήματος Γ. και Ρ. στην αναμόρφωση του προγράμματος σπουδών. Η προσαρμογή της διδασκαλίας. Η δημιουργία λεξικού ορολογίας σε νοηματική γλώσσα.</a:t>
            </a:r>
          </a:p>
          <a:p>
            <a:pPr>
              <a:buNone/>
            </a:pPr>
            <a:endParaRPr lang="el-GR" sz="2000" dirty="0"/>
          </a:p>
          <a:p>
            <a:pPr>
              <a:buNone/>
            </a:pPr>
            <a:r>
              <a:rPr lang="el-GR" sz="2000" dirty="0"/>
              <a:t>Η ενίσχυση Κ-Β σπουδαστών του τμήματος Πληροφορικής στην εκπαιδευτική διαδικασία με χρήση ΤΠΕ και ο ρόλος των καθηγητών του τμήματος Σ. και Β. στην παροχή ενισχυτικής διδασκαλίας. Η προσαρμογή της διδασκαλίας. Η δημιουργία </a:t>
            </a:r>
            <a:r>
              <a:rPr lang="el-GR" sz="2000" dirty="0" err="1"/>
              <a:t>ιστοτόπου</a:t>
            </a:r>
            <a:r>
              <a:rPr lang="el-GR" sz="2000" dirty="0"/>
              <a:t> με εκπαιδευτικό υλικό, λεξικό ορολογίας σε νοηματική γλώσσα, «ανάγνωση περιεχομένου» (με χρήση τεχνολογίας </a:t>
            </a:r>
            <a:r>
              <a:rPr lang="el-GR" sz="2000" dirty="0" err="1"/>
              <a:t>text</a:t>
            </a:r>
            <a:r>
              <a:rPr lang="el-GR" sz="2000" dirty="0"/>
              <a:t>-</a:t>
            </a:r>
            <a:r>
              <a:rPr lang="el-GR" sz="2000" dirty="0" err="1"/>
              <a:t>to</a:t>
            </a:r>
            <a:r>
              <a:rPr lang="el-GR" sz="2000" dirty="0"/>
              <a:t>-</a:t>
            </a:r>
            <a:r>
              <a:rPr lang="el-GR" sz="2000" dirty="0" err="1"/>
              <a:t>speech</a:t>
            </a:r>
            <a:r>
              <a:rPr lang="el-GR" sz="2000" dirty="0"/>
              <a:t>), χρηστικές πληροφορίες κ.λπ. για την υποβοήθηση φοιτητών και καθηγητών.</a:t>
            </a:r>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a:t>27</a:t>
            </a:r>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445624" cy="720080"/>
          </a:xfrm>
        </p:spPr>
        <p:txBody>
          <a:bodyPr>
            <a:noAutofit/>
          </a:bodyPr>
          <a:lstStyle/>
          <a:p>
            <a:r>
              <a:rPr lang="el-GR" sz="2400" dirty="0">
                <a:solidFill>
                  <a:schemeClr val="accent6"/>
                </a:solidFill>
              </a:rPr>
              <a:t>Τι καινοτόμα πράγματα έγιναν στην πορεία;</a:t>
            </a:r>
          </a:p>
        </p:txBody>
      </p:sp>
      <p:sp>
        <p:nvSpPr>
          <p:cNvPr id="3" name="Content Placeholder 2"/>
          <p:cNvSpPr>
            <a:spLocks noGrp="1"/>
          </p:cNvSpPr>
          <p:nvPr>
            <p:ph idx="1"/>
          </p:nvPr>
        </p:nvSpPr>
        <p:spPr>
          <a:xfrm>
            <a:off x="0" y="764704"/>
            <a:ext cx="8820472" cy="5040560"/>
          </a:xfrm>
        </p:spPr>
        <p:txBody>
          <a:bodyPr>
            <a:noAutofit/>
          </a:bodyPr>
          <a:lstStyle/>
          <a:p>
            <a:r>
              <a:rPr lang="el-GR" sz="2000" dirty="0"/>
              <a:t>«Η δημιουργία </a:t>
            </a:r>
            <a:r>
              <a:rPr lang="el-GR" sz="2000" dirty="0" err="1"/>
              <a:t>ιστοτόπου</a:t>
            </a:r>
            <a:r>
              <a:rPr lang="el-GR" sz="2000" dirty="0"/>
              <a:t> με εκπαιδευτικό υλικό, λεξικό ορολογίας σε νοηματική γλώσσα, «ανάγνωση περιεχομένου» (με χρήση τεχνολογίας </a:t>
            </a:r>
            <a:r>
              <a:rPr lang="en-US" sz="2000" dirty="0"/>
              <a:t>text</a:t>
            </a:r>
            <a:r>
              <a:rPr lang="el-GR" sz="2000" dirty="0"/>
              <a:t>-</a:t>
            </a:r>
            <a:r>
              <a:rPr lang="en-US" sz="2000" dirty="0"/>
              <a:t>to</a:t>
            </a:r>
            <a:r>
              <a:rPr lang="el-GR" sz="2000" dirty="0"/>
              <a:t>-</a:t>
            </a:r>
            <a:r>
              <a:rPr lang="en-US" sz="2000" dirty="0"/>
              <a:t>speech</a:t>
            </a:r>
            <a:r>
              <a:rPr lang="el-GR" sz="2000" dirty="0"/>
              <a:t>), χρηστικές πληροφορίες κ.λπ. για την υποβοήθηση φοιτητών και καθηγητών». </a:t>
            </a:r>
            <a:endParaRPr lang="en-US" sz="2000" dirty="0"/>
          </a:p>
          <a:p>
            <a:endParaRPr lang="en-US" sz="2000" dirty="0"/>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a:t>28</a:t>
            </a:r>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dirty="0">
                <a:solidFill>
                  <a:srgbClr val="FF0000"/>
                </a:solidFill>
              </a:rPr>
              <a:t>Θέμα</a:t>
            </a:r>
            <a:r>
              <a:rPr lang="el-GR" sz="3200" dirty="0"/>
              <a:t> </a:t>
            </a:r>
            <a:r>
              <a:rPr lang="en-US" sz="3200" dirty="0"/>
              <a:t>Codification </a:t>
            </a:r>
            <a:r>
              <a:rPr lang="el-GR" sz="3200" dirty="0"/>
              <a:t>και ενοποίηση υπηρεσιών </a:t>
            </a:r>
            <a:r>
              <a:rPr lang="en-US" sz="3200" dirty="0"/>
              <a:t>email </a:t>
            </a:r>
            <a:r>
              <a:rPr lang="el-GR" sz="3200" dirty="0"/>
              <a:t>στο Πανεπιστήμιο Αττικής</a:t>
            </a:r>
            <a:endParaRPr lang="en-US" sz="3200" dirty="0"/>
          </a:p>
        </p:txBody>
      </p:sp>
      <p:sp>
        <p:nvSpPr>
          <p:cNvPr id="3" name="2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38</a:t>
            </a:fld>
            <a:endParaRPr lang="el-GR"/>
          </a:p>
        </p:txBody>
      </p:sp>
      <p:graphicFrame>
        <p:nvGraphicFramePr>
          <p:cNvPr id="1026" name="Object 2"/>
          <p:cNvGraphicFramePr>
            <a:graphicFrameLocks noChangeAspect="1"/>
          </p:cNvGraphicFramePr>
          <p:nvPr>
            <p:extLst>
              <p:ext uri="{D42A27DB-BD31-4B8C-83A1-F6EECF244321}">
                <p14:modId xmlns:p14="http://schemas.microsoft.com/office/powerpoint/2010/main" val="439740827"/>
              </p:ext>
            </p:extLst>
          </p:nvPr>
        </p:nvGraphicFramePr>
        <p:xfrm>
          <a:off x="114300" y="1270000"/>
          <a:ext cx="8572500" cy="3098800"/>
        </p:xfrm>
        <a:graphic>
          <a:graphicData uri="http://schemas.openxmlformats.org/presentationml/2006/ole">
            <mc:AlternateContent xmlns:mc="http://schemas.openxmlformats.org/markup-compatibility/2006">
              <mc:Choice xmlns:v="urn:schemas-microsoft-com:vml" Requires="v">
                <p:oleObj spid="_x0000_s2055" name="Document" r:id="rId3" imgW="5272039" imgH="1907753" progId="Word.Document.12">
                  <p:embed/>
                </p:oleObj>
              </mc:Choice>
              <mc:Fallback>
                <p:oleObj name="Document" r:id="rId3" imgW="5272039" imgH="1907753" progId="Word.Document.12">
                  <p:embed/>
                  <p:pic>
                    <p:nvPicPr>
                      <p:cNvPr id="1026" name="Object 2"/>
                      <p:cNvPicPr>
                        <a:picLocks noChangeAspect="1" noChangeArrowheads="1"/>
                      </p:cNvPicPr>
                      <p:nvPr/>
                    </p:nvPicPr>
                    <p:blipFill>
                      <a:blip r:embed="rId4"/>
                      <a:srcRect/>
                      <a:stretch>
                        <a:fillRect/>
                      </a:stretch>
                    </p:blipFill>
                    <p:spPr bwMode="auto">
                      <a:xfrm>
                        <a:off x="114300" y="1270000"/>
                        <a:ext cx="8572500" cy="309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95488"/>
            <a:ext cx="8229600" cy="751008"/>
          </a:xfrm>
        </p:spPr>
        <p:txBody>
          <a:bodyPr>
            <a:noAutofit/>
          </a:bodyPr>
          <a:lstStyle/>
          <a:p>
            <a:r>
              <a:rPr lang="el-GR" sz="2800" dirty="0">
                <a:solidFill>
                  <a:schemeClr val="accent6"/>
                </a:solidFill>
              </a:rPr>
              <a:t>Συμβουλευτική υποστήριξη σπουδαστών στο Πανεπιστήμιο Αττικής (από την ιστοσελίδα)</a:t>
            </a:r>
          </a:p>
        </p:txBody>
      </p:sp>
      <p:sp>
        <p:nvSpPr>
          <p:cNvPr id="3" name="Content Placeholder 2"/>
          <p:cNvSpPr>
            <a:spLocks noGrp="1"/>
          </p:cNvSpPr>
          <p:nvPr>
            <p:ph idx="1"/>
          </p:nvPr>
        </p:nvSpPr>
        <p:spPr>
          <a:xfrm>
            <a:off x="457200" y="908720"/>
            <a:ext cx="8229600" cy="5400600"/>
          </a:xfrm>
        </p:spPr>
        <p:txBody>
          <a:bodyPr>
            <a:noAutofit/>
          </a:bodyPr>
          <a:lstStyle/>
          <a:p>
            <a:pPr marL="0" indent="0">
              <a:buNone/>
            </a:pPr>
            <a:endParaRPr lang="en-US" sz="2400" dirty="0"/>
          </a:p>
          <a:p>
            <a:pPr marL="0" indent="0">
              <a:buNone/>
            </a:pPr>
            <a:r>
              <a:rPr lang="el-GR" sz="2400" dirty="0"/>
              <a:t>«Η συμβουλευτική είναι μια συγκεκριμένη μέθοδος ψυχολογικής στήριξης που σκοπό έχει να κάνει το σπουδαστή να κατανοήσει καλύτερα τον πραγματικό του εαυτό, τις ανάγκες του και τις δυνατότητές του. Έτσι, θα μπορέσει μόνος του, να δώσει τις δικές του απαντήσεις στα προβλήματα του. Ο ίδιος ο σπουδαστής θα αποφασίσει μαζί με τους συνεργάτες της Κοινωνικής Υπηρεσίας αν οι ανάγκες του μπορούν να καλυφθούν μέσω των συναντήσεων ή αν είναι θεμιτό να απευθυνθεί σε κάποια άλλη υπηρεσία.»</a:t>
            </a:r>
            <a:r>
              <a:rPr lang="en-GB" sz="2400" dirty="0"/>
              <a:t> </a:t>
            </a:r>
            <a:endParaRPr lang="el-GR" sz="2400" dirty="0"/>
          </a:p>
          <a:p>
            <a:pPr marL="0" indent="0">
              <a:buNone/>
            </a:pPr>
            <a:endParaRPr lang="el-GR" sz="2400" dirty="0"/>
          </a:p>
          <a:p>
            <a:pPr marL="0" indent="0">
              <a:buNone/>
            </a:pPr>
            <a:endParaRPr lang="en-US" sz="2400" dirty="0"/>
          </a:p>
          <a:p>
            <a:pPr marL="0" indent="0">
              <a:buNone/>
            </a:pPr>
            <a:endParaRPr lang="el-GR" altLang="el-GR" sz="2400" dirty="0">
              <a:cs typeface="Arial"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a:t>3</a:t>
            </a:r>
          </a:p>
        </p:txBody>
      </p:sp>
    </p:spTree>
    <p:extLst>
      <p:ext uri="{BB962C8B-B14F-4D97-AF65-F5344CB8AC3E}">
        <p14:creationId xmlns:p14="http://schemas.microsoft.com/office/powerpoint/2010/main" val="21467221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defRPr/>
            </a:pPr>
            <a:fld id="{FA4CD122-866E-4D3B-9682-8196304B43DE}" type="slidenum">
              <a:rPr lang="el-GR" smtClean="0"/>
              <a:pPr>
                <a:defRPr/>
              </a:pPr>
              <a:t>39</a:t>
            </a:fld>
            <a:endParaRPr lang="el-GR"/>
          </a:p>
        </p:txBody>
      </p:sp>
      <p:graphicFrame>
        <p:nvGraphicFramePr>
          <p:cNvPr id="78850" name="Object 2"/>
          <p:cNvGraphicFramePr>
            <a:graphicFrameLocks noChangeAspect="1"/>
          </p:cNvGraphicFramePr>
          <p:nvPr>
            <p:extLst>
              <p:ext uri="{D42A27DB-BD31-4B8C-83A1-F6EECF244321}">
                <p14:modId xmlns:p14="http://schemas.microsoft.com/office/powerpoint/2010/main" val="2326670464"/>
              </p:ext>
            </p:extLst>
          </p:nvPr>
        </p:nvGraphicFramePr>
        <p:xfrm>
          <a:off x="685800" y="317500"/>
          <a:ext cx="7378700" cy="5892800"/>
        </p:xfrm>
        <a:graphic>
          <a:graphicData uri="http://schemas.openxmlformats.org/presentationml/2006/ole">
            <mc:AlternateContent xmlns:mc="http://schemas.openxmlformats.org/markup-compatibility/2006">
              <mc:Choice xmlns:v="urn:schemas-microsoft-com:vml" Requires="v">
                <p:oleObj spid="_x0000_s3079" name="Document" r:id="rId3" imgW="5272039" imgH="4218750" progId="Word.Document.12">
                  <p:embed/>
                </p:oleObj>
              </mc:Choice>
              <mc:Fallback>
                <p:oleObj name="Document" r:id="rId3" imgW="5272039" imgH="4218750" progId="Word.Document.12">
                  <p:embed/>
                  <p:pic>
                    <p:nvPicPr>
                      <p:cNvPr id="78850" name="Object 2"/>
                      <p:cNvPicPr>
                        <a:picLocks noChangeAspect="1" noChangeArrowheads="1"/>
                      </p:cNvPicPr>
                      <p:nvPr/>
                    </p:nvPicPr>
                    <p:blipFill>
                      <a:blip r:embed="rId4"/>
                      <a:srcRect/>
                      <a:stretch>
                        <a:fillRect/>
                      </a:stretch>
                    </p:blipFill>
                    <p:spPr bwMode="auto">
                      <a:xfrm>
                        <a:off x="685800" y="317500"/>
                        <a:ext cx="7378700" cy="589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defRPr/>
            </a:pPr>
            <a:fld id="{FA4CD122-866E-4D3B-9682-8196304B43DE}" type="slidenum">
              <a:rPr lang="el-GR" smtClean="0"/>
              <a:pPr>
                <a:defRPr/>
              </a:pPr>
              <a:t>40</a:t>
            </a:fld>
            <a:endParaRPr lang="el-GR"/>
          </a:p>
        </p:txBody>
      </p:sp>
      <p:graphicFrame>
        <p:nvGraphicFramePr>
          <p:cNvPr id="79874" name="Object 2"/>
          <p:cNvGraphicFramePr>
            <a:graphicFrameLocks noChangeAspect="1"/>
          </p:cNvGraphicFramePr>
          <p:nvPr>
            <p:extLst>
              <p:ext uri="{D42A27DB-BD31-4B8C-83A1-F6EECF244321}">
                <p14:modId xmlns:p14="http://schemas.microsoft.com/office/powerpoint/2010/main" val="4142127071"/>
              </p:ext>
            </p:extLst>
          </p:nvPr>
        </p:nvGraphicFramePr>
        <p:xfrm>
          <a:off x="419100" y="177800"/>
          <a:ext cx="7950200" cy="8293100"/>
        </p:xfrm>
        <a:graphic>
          <a:graphicData uri="http://schemas.openxmlformats.org/presentationml/2006/ole">
            <mc:AlternateContent xmlns:mc="http://schemas.openxmlformats.org/markup-compatibility/2006">
              <mc:Choice xmlns:v="urn:schemas-microsoft-com:vml" Requires="v">
                <p:oleObj spid="_x0000_s4103" name="Document" r:id="rId3" imgW="7947461" imgH="8301284" progId="Word.Document.12">
                  <p:embed/>
                </p:oleObj>
              </mc:Choice>
              <mc:Fallback>
                <p:oleObj name="Document" r:id="rId3" imgW="7947461" imgH="8301284" progId="Word.Document.12">
                  <p:embed/>
                  <p:pic>
                    <p:nvPicPr>
                      <p:cNvPr id="79874" name="Object 2"/>
                      <p:cNvPicPr>
                        <a:picLocks noChangeAspect="1" noChangeArrowheads="1"/>
                      </p:cNvPicPr>
                      <p:nvPr/>
                    </p:nvPicPr>
                    <p:blipFill>
                      <a:blip r:embed="rId4"/>
                      <a:srcRect/>
                      <a:stretch>
                        <a:fillRect/>
                      </a:stretch>
                    </p:blipFill>
                    <p:spPr bwMode="auto">
                      <a:xfrm>
                        <a:off x="419100" y="177800"/>
                        <a:ext cx="7950200" cy="829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defRPr/>
            </a:pPr>
            <a:fld id="{FA4CD122-866E-4D3B-9682-8196304B43DE}" type="slidenum">
              <a:rPr lang="el-GR" smtClean="0"/>
              <a:pPr>
                <a:defRPr/>
              </a:pPr>
              <a:t>41</a:t>
            </a:fld>
            <a:endParaRPr lang="el-GR"/>
          </a:p>
        </p:txBody>
      </p:sp>
      <p:graphicFrame>
        <p:nvGraphicFramePr>
          <p:cNvPr id="79874" name="Object 2"/>
          <p:cNvGraphicFramePr>
            <a:graphicFrameLocks noChangeAspect="1"/>
          </p:cNvGraphicFramePr>
          <p:nvPr>
            <p:extLst>
              <p:ext uri="{D42A27DB-BD31-4B8C-83A1-F6EECF244321}">
                <p14:modId xmlns:p14="http://schemas.microsoft.com/office/powerpoint/2010/main" val="357202917"/>
              </p:ext>
            </p:extLst>
          </p:nvPr>
        </p:nvGraphicFramePr>
        <p:xfrm>
          <a:off x="508000" y="101600"/>
          <a:ext cx="7988300" cy="6794500"/>
        </p:xfrm>
        <a:graphic>
          <a:graphicData uri="http://schemas.openxmlformats.org/presentationml/2006/ole">
            <mc:AlternateContent xmlns:mc="http://schemas.openxmlformats.org/markup-compatibility/2006">
              <mc:Choice xmlns:v="urn:schemas-microsoft-com:vml" Requires="v">
                <p:oleObj spid="_x0000_s8197" name="Document" r:id="rId3" imgW="8102912" imgH="6896595" progId="Word.Document.12">
                  <p:embed/>
                </p:oleObj>
              </mc:Choice>
              <mc:Fallback>
                <p:oleObj name="Document" r:id="rId3" imgW="8102912" imgH="6896595" progId="Word.Document.12">
                  <p:embed/>
                  <p:pic>
                    <p:nvPicPr>
                      <p:cNvPr id="79874" name="Object 2"/>
                      <p:cNvPicPr>
                        <a:picLocks noChangeAspect="1" noChangeArrowheads="1"/>
                      </p:cNvPicPr>
                      <p:nvPr/>
                    </p:nvPicPr>
                    <p:blipFill>
                      <a:blip r:embed="rId4"/>
                      <a:srcRect/>
                      <a:stretch>
                        <a:fillRect/>
                      </a:stretch>
                    </p:blipFill>
                    <p:spPr bwMode="auto">
                      <a:xfrm>
                        <a:off x="508000" y="101600"/>
                        <a:ext cx="7988300" cy="679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8798037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defRPr/>
            </a:pPr>
            <a:fld id="{FA4CD122-866E-4D3B-9682-8196304B43DE}" type="slidenum">
              <a:rPr lang="el-GR" smtClean="0"/>
              <a:pPr>
                <a:defRPr/>
              </a:pPr>
              <a:t>42</a:t>
            </a:fld>
            <a:endParaRPr lang="el-GR"/>
          </a:p>
        </p:txBody>
      </p:sp>
      <p:graphicFrame>
        <p:nvGraphicFramePr>
          <p:cNvPr id="80898" name="Object 2"/>
          <p:cNvGraphicFramePr>
            <a:graphicFrameLocks noChangeAspect="1"/>
          </p:cNvGraphicFramePr>
          <p:nvPr/>
        </p:nvGraphicFramePr>
        <p:xfrm>
          <a:off x="1259632" y="379821"/>
          <a:ext cx="6552728" cy="6033642"/>
        </p:xfrm>
        <a:graphic>
          <a:graphicData uri="http://schemas.openxmlformats.org/presentationml/2006/ole">
            <mc:AlternateContent xmlns:mc="http://schemas.openxmlformats.org/markup-compatibility/2006">
              <mc:Choice xmlns:v="urn:schemas-microsoft-com:vml" Requires="v">
                <p:oleObj spid="_x0000_s5127" name="Έγγραφο" r:id="rId3" imgW="5271188" imgH="4852686" progId="Word.Document.12">
                  <p:embed/>
                </p:oleObj>
              </mc:Choice>
              <mc:Fallback>
                <p:oleObj name="Έγγραφο" r:id="rId3" imgW="5271188" imgH="4852686" progId="Word.Document.12">
                  <p:embed/>
                  <p:pic>
                    <p:nvPicPr>
                      <p:cNvPr id="80898"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9632" y="379821"/>
                        <a:ext cx="6552728" cy="60336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defRPr/>
            </a:pPr>
            <a:fld id="{FA4CD122-866E-4D3B-9682-8196304B43DE}" type="slidenum">
              <a:rPr lang="el-GR" smtClean="0"/>
              <a:pPr>
                <a:defRPr/>
              </a:pPr>
              <a:t>43</a:t>
            </a:fld>
            <a:endParaRPr lang="el-GR"/>
          </a:p>
        </p:txBody>
      </p:sp>
      <p:graphicFrame>
        <p:nvGraphicFramePr>
          <p:cNvPr id="81922" name="Object 2"/>
          <p:cNvGraphicFramePr>
            <a:graphicFrameLocks noChangeAspect="1"/>
          </p:cNvGraphicFramePr>
          <p:nvPr>
            <p:extLst>
              <p:ext uri="{D42A27DB-BD31-4B8C-83A1-F6EECF244321}">
                <p14:modId xmlns:p14="http://schemas.microsoft.com/office/powerpoint/2010/main" val="3549330632"/>
              </p:ext>
            </p:extLst>
          </p:nvPr>
        </p:nvGraphicFramePr>
        <p:xfrm>
          <a:off x="1549400" y="241300"/>
          <a:ext cx="6108700" cy="6451600"/>
        </p:xfrm>
        <a:graphic>
          <a:graphicData uri="http://schemas.openxmlformats.org/presentationml/2006/ole">
            <mc:AlternateContent xmlns:mc="http://schemas.openxmlformats.org/markup-compatibility/2006">
              <mc:Choice xmlns:v="urn:schemas-microsoft-com:vml" Requires="v">
                <p:oleObj spid="_x0000_s6151" name="Document" r:id="rId3" imgW="5272039" imgH="5574069" progId="Word.Document.12">
                  <p:embed/>
                </p:oleObj>
              </mc:Choice>
              <mc:Fallback>
                <p:oleObj name="Document" r:id="rId3" imgW="5272039" imgH="5574069" progId="Word.Document.12">
                  <p:embed/>
                  <p:pic>
                    <p:nvPicPr>
                      <p:cNvPr id="81922" name="Object 2"/>
                      <p:cNvPicPr>
                        <a:picLocks noChangeAspect="1" noChangeArrowheads="1"/>
                      </p:cNvPicPr>
                      <p:nvPr/>
                    </p:nvPicPr>
                    <p:blipFill>
                      <a:blip r:embed="rId4"/>
                      <a:srcRect/>
                      <a:stretch>
                        <a:fillRect/>
                      </a:stretch>
                    </p:blipFill>
                    <p:spPr bwMode="auto">
                      <a:xfrm>
                        <a:off x="1549400" y="241300"/>
                        <a:ext cx="6108700" cy="645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defRPr/>
            </a:pPr>
            <a:fld id="{FA4CD122-866E-4D3B-9682-8196304B43DE}" type="slidenum">
              <a:rPr lang="el-GR" smtClean="0"/>
              <a:pPr>
                <a:defRPr/>
              </a:pPr>
              <a:t>44</a:t>
            </a:fld>
            <a:endParaRPr lang="el-GR"/>
          </a:p>
        </p:txBody>
      </p:sp>
      <p:graphicFrame>
        <p:nvGraphicFramePr>
          <p:cNvPr id="82946" name="Object 2"/>
          <p:cNvGraphicFramePr>
            <a:graphicFrameLocks noChangeAspect="1"/>
          </p:cNvGraphicFramePr>
          <p:nvPr>
            <p:extLst>
              <p:ext uri="{D42A27DB-BD31-4B8C-83A1-F6EECF244321}">
                <p14:modId xmlns:p14="http://schemas.microsoft.com/office/powerpoint/2010/main" val="1035706447"/>
              </p:ext>
            </p:extLst>
          </p:nvPr>
        </p:nvGraphicFramePr>
        <p:xfrm>
          <a:off x="12700" y="742156"/>
          <a:ext cx="8788400" cy="4991100"/>
        </p:xfrm>
        <a:graphic>
          <a:graphicData uri="http://schemas.openxmlformats.org/presentationml/2006/ole">
            <mc:AlternateContent xmlns:mc="http://schemas.openxmlformats.org/markup-compatibility/2006">
              <mc:Choice xmlns:v="urn:schemas-microsoft-com:vml" Requires="v">
                <p:oleObj spid="_x0000_s7175" name="Document" r:id="rId3" imgW="5272039" imgH="2997486" progId="Word.Document.12">
                  <p:embed/>
                </p:oleObj>
              </mc:Choice>
              <mc:Fallback>
                <p:oleObj name="Document" r:id="rId3" imgW="5272039" imgH="2997486" progId="Word.Document.12">
                  <p:embed/>
                  <p:pic>
                    <p:nvPicPr>
                      <p:cNvPr id="82946" name="Object 2"/>
                      <p:cNvPicPr>
                        <a:picLocks noChangeAspect="1" noChangeArrowheads="1"/>
                      </p:cNvPicPr>
                      <p:nvPr/>
                    </p:nvPicPr>
                    <p:blipFill>
                      <a:blip r:embed="rId4"/>
                      <a:srcRect/>
                      <a:stretch>
                        <a:fillRect/>
                      </a:stretch>
                    </p:blipFill>
                    <p:spPr bwMode="auto">
                      <a:xfrm>
                        <a:off x="12700" y="742156"/>
                        <a:ext cx="8788400" cy="4991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6E8CA-B666-4A71-9D08-48B85DD50B1D}"/>
              </a:ext>
            </a:extLst>
          </p:cNvPr>
          <p:cNvSpPr>
            <a:spLocks noGrp="1"/>
          </p:cNvSpPr>
          <p:nvPr>
            <p:ph type="title"/>
          </p:nvPr>
        </p:nvSpPr>
        <p:spPr>
          <a:xfrm>
            <a:off x="467544" y="404664"/>
            <a:ext cx="8229600" cy="365125"/>
          </a:xfrm>
        </p:spPr>
        <p:txBody>
          <a:bodyPr>
            <a:normAutofit fontScale="90000"/>
          </a:bodyPr>
          <a:lstStyle/>
          <a:p>
            <a:r>
              <a:rPr lang="el-GR" sz="3100" b="1" dirty="0">
                <a:effectLst/>
                <a:latin typeface="Cambria" panose="02040503050406030204" pitchFamily="18" charset="0"/>
                <a:ea typeface="Times New Roman" panose="02020603050405020304" pitchFamily="18" charset="0"/>
                <a:cs typeface="Times New Roman" panose="02020603050405020304" pitchFamily="18" charset="0"/>
              </a:rPr>
              <a:t>Γεγονότα ή αφήγηση «ιστοριών». </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Slide Number Placeholder 2">
            <a:extLst>
              <a:ext uri="{FF2B5EF4-FFF2-40B4-BE49-F238E27FC236}">
                <a16:creationId xmlns:a16="http://schemas.microsoft.com/office/drawing/2014/main" id="{85CFBF62-2772-4917-ABEA-52038304E9C9}"/>
              </a:ext>
            </a:extLst>
          </p:cNvPr>
          <p:cNvSpPr>
            <a:spLocks noGrp="1"/>
          </p:cNvSpPr>
          <p:nvPr>
            <p:ph type="sldNum" sz="quarter" idx="12"/>
          </p:nvPr>
        </p:nvSpPr>
        <p:spPr/>
        <p:txBody>
          <a:bodyPr/>
          <a:lstStyle/>
          <a:p>
            <a:pPr>
              <a:defRPr/>
            </a:pPr>
            <a:fld id="{7E55E3B3-0445-4CFC-BED8-763D4409E61F}" type="slidenum">
              <a:rPr lang="el-GR" smtClean="0"/>
              <a:pPr>
                <a:defRPr/>
              </a:pPr>
              <a:t>45</a:t>
            </a:fld>
            <a:endParaRPr lang="el-GR"/>
          </a:p>
        </p:txBody>
      </p:sp>
      <p:sp>
        <p:nvSpPr>
          <p:cNvPr id="5" name="TextBox 4">
            <a:extLst>
              <a:ext uri="{FF2B5EF4-FFF2-40B4-BE49-F238E27FC236}">
                <a16:creationId xmlns:a16="http://schemas.microsoft.com/office/drawing/2014/main" id="{93230AFA-7339-49EA-97F4-B358A7FDF685}"/>
              </a:ext>
            </a:extLst>
          </p:cNvPr>
          <p:cNvSpPr txBox="1"/>
          <p:nvPr/>
        </p:nvSpPr>
        <p:spPr>
          <a:xfrm>
            <a:off x="827584" y="1124744"/>
            <a:ext cx="7560840" cy="4524315"/>
          </a:xfrm>
          <a:prstGeom prst="rect">
            <a:avLst/>
          </a:prstGeom>
          <a:noFill/>
        </p:spPr>
        <p:txBody>
          <a:bodyPr wrap="square">
            <a:spAutoFit/>
          </a:bodyPr>
          <a:lstStyle/>
          <a:p>
            <a:r>
              <a:rPr lang="el-GR" sz="2400" dirty="0">
                <a:effectLst/>
                <a:latin typeface="Cambria" panose="02040503050406030204" pitchFamily="18" charset="0"/>
                <a:ea typeface="Calibri" panose="020F0502020204030204" pitchFamily="34" charset="0"/>
                <a:cs typeface="Times New Roman" panose="02020603050405020304" pitchFamily="18" charset="0"/>
              </a:rPr>
              <a:t>«Πολλοί διοικητικοί υπάλληλοι του ιδρύματος, λόγω μικρής εξοικείωσης με την τεχνολογία, αντιμετώπισαν δυσκολίες στην εγκατάσταση του νέου τους υπηρεσιακού λογαριασμού αλληλογραφίας, παρά τις διαθέσιμες αναλυτικές οδηγίες εγκατάστασης. Σε αυτές τις περιπτώσεις, που δεν ήταν λίγες σε αριθμό, ανέλαβε ο εξωτερικός συνεργάτης του ΤΕΙ Α και εγκατέστησε </a:t>
            </a:r>
            <a:r>
              <a:rPr lang="en-US" sz="2400" dirty="0">
                <a:effectLst/>
                <a:latin typeface="Cambria" panose="02040503050406030204" pitchFamily="18" charset="0"/>
                <a:ea typeface="Calibri" panose="020F0502020204030204" pitchFamily="34" charset="0"/>
                <a:cs typeface="Times New Roman" panose="02020603050405020304" pitchFamily="18" charset="0"/>
              </a:rPr>
              <a:t>onsite</a:t>
            </a:r>
            <a:r>
              <a:rPr lang="el-GR" sz="2400" dirty="0">
                <a:effectLst/>
                <a:latin typeface="Cambria" panose="02040503050406030204" pitchFamily="18" charset="0"/>
                <a:ea typeface="Calibri" panose="020F0502020204030204" pitchFamily="34" charset="0"/>
                <a:cs typeface="Times New Roman" panose="02020603050405020304" pitchFamily="18" charset="0"/>
              </a:rPr>
              <a:t> τον νέο λογαριασμό αλληλογραφίας στους υπολογιστές του προσωπικού. Να επισημανθεί πάντως ότι η συγκεκριμένη ανάγκη αφορούσε μόνο την εγκατάσταση του νέου λογαριασμού και όχι τη χρήση του.»</a:t>
            </a:r>
            <a:endParaRPr lang="el-GR" sz="2400" dirty="0"/>
          </a:p>
        </p:txBody>
      </p:sp>
    </p:spTree>
    <p:extLst>
      <p:ext uri="{BB962C8B-B14F-4D97-AF65-F5344CB8AC3E}">
        <p14:creationId xmlns:p14="http://schemas.microsoft.com/office/powerpoint/2010/main" val="2353628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50C3877-9432-4DAA-A6CD-3A0ED6A2EB97}"/>
              </a:ext>
            </a:extLst>
          </p:cNvPr>
          <p:cNvSpPr>
            <a:spLocks noGrp="1"/>
          </p:cNvSpPr>
          <p:nvPr>
            <p:ph type="sldNum" sz="quarter" idx="12"/>
          </p:nvPr>
        </p:nvSpPr>
        <p:spPr/>
        <p:txBody>
          <a:bodyPr/>
          <a:lstStyle/>
          <a:p>
            <a:pPr>
              <a:defRPr/>
            </a:pPr>
            <a:fld id="{FA4CD122-866E-4D3B-9682-8196304B43DE}" type="slidenum">
              <a:rPr lang="el-GR" smtClean="0"/>
              <a:pPr>
                <a:defRPr/>
              </a:pPr>
              <a:t>46</a:t>
            </a:fld>
            <a:endParaRPr lang="el-GR"/>
          </a:p>
        </p:txBody>
      </p:sp>
      <p:sp>
        <p:nvSpPr>
          <p:cNvPr id="4" name="TextBox 3">
            <a:extLst>
              <a:ext uri="{FF2B5EF4-FFF2-40B4-BE49-F238E27FC236}">
                <a16:creationId xmlns:a16="http://schemas.microsoft.com/office/drawing/2014/main" id="{AC3811E2-669A-4BC0-A23B-7C7E8E9DF42A}"/>
              </a:ext>
            </a:extLst>
          </p:cNvPr>
          <p:cNvSpPr txBox="1"/>
          <p:nvPr/>
        </p:nvSpPr>
        <p:spPr>
          <a:xfrm>
            <a:off x="467544" y="1340768"/>
            <a:ext cx="7560840" cy="4524315"/>
          </a:xfrm>
          <a:prstGeom prst="rect">
            <a:avLst/>
          </a:prstGeom>
          <a:noFill/>
        </p:spPr>
        <p:txBody>
          <a:bodyPr wrap="square">
            <a:spAutoFit/>
          </a:bodyPr>
          <a:lstStyle/>
          <a:p>
            <a:r>
              <a:rPr lang="el-GR" sz="2400" dirty="0">
                <a:effectLst/>
                <a:latin typeface="Cambria" panose="02040503050406030204" pitchFamily="18" charset="0"/>
                <a:ea typeface="Calibri" panose="020F0502020204030204" pitchFamily="34" charset="0"/>
                <a:cs typeface="Times New Roman" panose="02020603050405020304" pitchFamily="18" charset="0"/>
              </a:rPr>
              <a:t>«Κάποιοι χρήστες ακόμα και όταν τους ανακοινώθηκε ότι η νέα υπηρεσία </a:t>
            </a:r>
            <a:r>
              <a:rPr lang="en-US" sz="2400" dirty="0">
                <a:effectLst/>
                <a:latin typeface="Cambria" panose="02040503050406030204" pitchFamily="18" charset="0"/>
                <a:ea typeface="Calibri" panose="020F0502020204030204" pitchFamily="34" charset="0"/>
                <a:cs typeface="Times New Roman" panose="02020603050405020304" pitchFamily="18" charset="0"/>
              </a:rPr>
              <a:t>email </a:t>
            </a:r>
            <a:r>
              <a:rPr lang="el-GR" sz="2400" dirty="0">
                <a:effectLst/>
                <a:latin typeface="Cambria" panose="02040503050406030204" pitchFamily="18" charset="0"/>
                <a:ea typeface="Calibri" panose="020F0502020204030204" pitchFamily="34" charset="0"/>
                <a:cs typeface="Times New Roman" panose="02020603050405020304" pitchFamily="18" charset="0"/>
              </a:rPr>
              <a:t>(</a:t>
            </a:r>
            <a:r>
              <a:rPr lang="en-US" sz="2400" dirty="0">
                <a:effectLst/>
                <a:latin typeface="Cambria" panose="02040503050406030204" pitchFamily="18" charset="0"/>
                <a:ea typeface="Calibri" panose="020F0502020204030204" pitchFamily="34" charset="0"/>
                <a:cs typeface="Times New Roman" panose="02020603050405020304" pitchFamily="18" charset="0"/>
              </a:rPr>
              <a:t>webmail</a:t>
            </a:r>
            <a:r>
              <a:rPr lang="el-GR" sz="2400" dirty="0">
                <a:effectLst/>
                <a:latin typeface="Cambria" panose="02040503050406030204" pitchFamily="18" charset="0"/>
                <a:ea typeface="Calibri" panose="020F0502020204030204" pitchFamily="34" charset="0"/>
                <a:cs typeface="Times New Roman" panose="02020603050405020304" pitchFamily="18" charset="0"/>
              </a:rPr>
              <a:t>) είναι πλέον σε παραγωγή και ότι όλα τους τα παλιά μηνύματα έχουν μεταφερθεί στο νέο γραμματοκιβώτιο, συνέχισαν να χρησιμοποιούν την παλιά πλατφόρμα </a:t>
            </a:r>
            <a:r>
              <a:rPr lang="en-US" sz="2400" dirty="0">
                <a:effectLst/>
                <a:latin typeface="Cambria" panose="02040503050406030204" pitchFamily="18" charset="0"/>
                <a:ea typeface="Calibri" panose="020F0502020204030204" pitchFamily="34" charset="0"/>
                <a:cs typeface="Times New Roman" panose="02020603050405020304" pitchFamily="18" charset="0"/>
              </a:rPr>
              <a:t>webmail</a:t>
            </a:r>
            <a:r>
              <a:rPr lang="el-GR" sz="2400" dirty="0">
                <a:effectLst/>
                <a:latin typeface="Cambria" panose="02040503050406030204" pitchFamily="18" charset="0"/>
                <a:ea typeface="Calibri" panose="020F0502020204030204" pitchFamily="34" charset="0"/>
                <a:cs typeface="Times New Roman" panose="02020603050405020304" pitchFamily="18" charset="0"/>
              </a:rPr>
              <a:t> για την αποστολή μηνυμάτων. Αυτό είχε σαν συνέπεια, όταν μετά από κάποιο διάστημα πήγαν να χρησιμοποιήσουν τη νέα πλατφόρμα να μην βρίσκουν τα εξερχόμενα μηνύματα που είχαν στείλει στο ενδιάμεσο διάστημα. Για αυτούς τους χρήστες, χρειάστηκε να γίνει εξαρχής μεταφορά μηνυμάτων μεταξύ του παλιού και νέου συστήματος </a:t>
            </a:r>
            <a:r>
              <a:rPr lang="en-US" sz="2400" dirty="0">
                <a:effectLst/>
                <a:latin typeface="Cambria" panose="02040503050406030204" pitchFamily="18" charset="0"/>
                <a:ea typeface="Calibri" panose="020F0502020204030204" pitchFamily="34" charset="0"/>
                <a:cs typeface="Times New Roman" panose="02020603050405020304" pitchFamily="18" charset="0"/>
              </a:rPr>
              <a:t>email</a:t>
            </a:r>
            <a:r>
              <a:rPr lang="el-GR" sz="2400" dirty="0">
                <a:effectLst/>
                <a:latin typeface="Cambria" panose="02040503050406030204" pitchFamily="18" charset="0"/>
                <a:ea typeface="Calibri" panose="020F0502020204030204" pitchFamily="34" charset="0"/>
                <a:cs typeface="Times New Roman" panose="02020603050405020304" pitchFamily="18" charset="0"/>
              </a:rPr>
              <a:t>.»</a:t>
            </a:r>
            <a:r>
              <a:rPr lang="el-GR" sz="2400" dirty="0">
                <a:effectLst/>
                <a:latin typeface="Cambria" panose="02040503050406030204" pitchFamily="18" charset="0"/>
                <a:ea typeface="Times New Roman" panose="02020603050405020304" pitchFamily="18" charset="0"/>
                <a:cs typeface="Times New Roman" panose="02020603050405020304" pitchFamily="18" charset="0"/>
              </a:rPr>
              <a:t> </a:t>
            </a:r>
            <a:endParaRPr lang="el-GR" sz="2400" dirty="0"/>
          </a:p>
        </p:txBody>
      </p:sp>
    </p:spTree>
    <p:extLst>
      <p:ext uri="{BB962C8B-B14F-4D97-AF65-F5344CB8AC3E}">
        <p14:creationId xmlns:p14="http://schemas.microsoft.com/office/powerpoint/2010/main" val="674092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2D7A5-0E67-4D17-AD07-5A8F513E27E0}"/>
              </a:ext>
            </a:extLst>
          </p:cNvPr>
          <p:cNvSpPr>
            <a:spLocks noGrp="1"/>
          </p:cNvSpPr>
          <p:nvPr>
            <p:ph type="title"/>
          </p:nvPr>
        </p:nvSpPr>
        <p:spPr>
          <a:xfrm>
            <a:off x="467544" y="327571"/>
            <a:ext cx="8229600" cy="365125"/>
          </a:xfrm>
        </p:spPr>
        <p:txBody>
          <a:bodyPr>
            <a:noAutofit/>
          </a:bodyPr>
          <a:lstStyle/>
          <a:p>
            <a:r>
              <a:rPr lang="el-GR" sz="2800" b="1" dirty="0">
                <a:effectLst/>
                <a:latin typeface="Cambria" panose="02040503050406030204" pitchFamily="18" charset="0"/>
                <a:ea typeface="Calibri" panose="020F0502020204030204" pitchFamily="34" charset="0"/>
                <a:cs typeface="Times New Roman" panose="02020603050405020304" pitchFamily="18" charset="0"/>
              </a:rPr>
              <a:t>«Ιστορίες μάθησης». </a:t>
            </a:r>
            <a:br>
              <a:rPr lang="el-GR" sz="2800" dirty="0">
                <a:effectLst/>
                <a:latin typeface="Calibri" panose="020F0502020204030204" pitchFamily="34" charset="0"/>
                <a:ea typeface="Calibri" panose="020F0502020204030204" pitchFamily="34" charset="0"/>
                <a:cs typeface="Times New Roman" panose="02020603050405020304" pitchFamily="18" charset="0"/>
              </a:rPr>
            </a:br>
            <a:endParaRPr lang="el-GR" sz="2800" dirty="0"/>
          </a:p>
        </p:txBody>
      </p:sp>
      <p:sp>
        <p:nvSpPr>
          <p:cNvPr id="3" name="Slide Number Placeholder 2">
            <a:extLst>
              <a:ext uri="{FF2B5EF4-FFF2-40B4-BE49-F238E27FC236}">
                <a16:creationId xmlns:a16="http://schemas.microsoft.com/office/drawing/2014/main" id="{65EBA793-A8EE-4F16-AAFC-40503CA3CC16}"/>
              </a:ext>
            </a:extLst>
          </p:cNvPr>
          <p:cNvSpPr>
            <a:spLocks noGrp="1"/>
          </p:cNvSpPr>
          <p:nvPr>
            <p:ph type="sldNum" sz="quarter" idx="12"/>
          </p:nvPr>
        </p:nvSpPr>
        <p:spPr/>
        <p:txBody>
          <a:bodyPr/>
          <a:lstStyle/>
          <a:p>
            <a:pPr>
              <a:defRPr/>
            </a:pPr>
            <a:fld id="{7E55E3B3-0445-4CFC-BED8-763D4409E61F}" type="slidenum">
              <a:rPr lang="el-GR" smtClean="0"/>
              <a:pPr>
                <a:defRPr/>
              </a:pPr>
              <a:t>47</a:t>
            </a:fld>
            <a:endParaRPr lang="el-GR"/>
          </a:p>
        </p:txBody>
      </p:sp>
      <p:sp>
        <p:nvSpPr>
          <p:cNvPr id="5" name="TextBox 4">
            <a:extLst>
              <a:ext uri="{FF2B5EF4-FFF2-40B4-BE49-F238E27FC236}">
                <a16:creationId xmlns:a16="http://schemas.microsoft.com/office/drawing/2014/main" id="{BF3D72B8-12EA-4C5A-95FF-2E5A86248FBB}"/>
              </a:ext>
            </a:extLst>
          </p:cNvPr>
          <p:cNvSpPr txBox="1"/>
          <p:nvPr/>
        </p:nvSpPr>
        <p:spPr>
          <a:xfrm>
            <a:off x="467544" y="692696"/>
            <a:ext cx="8208912" cy="5145639"/>
          </a:xfrm>
          <a:prstGeom prst="rect">
            <a:avLst/>
          </a:prstGeom>
          <a:noFill/>
        </p:spPr>
        <p:txBody>
          <a:bodyPr wrap="square">
            <a:spAutoFit/>
          </a:bodyPr>
          <a:lstStyle/>
          <a:p>
            <a:pPr marL="457200" algn="just">
              <a:lnSpc>
                <a:spcPct val="115000"/>
              </a:lnSpc>
            </a:pPr>
            <a:r>
              <a:rPr lang="el-GR" sz="2000" dirty="0">
                <a:effectLst/>
                <a:latin typeface="Cambria" panose="02040503050406030204" pitchFamily="18" charset="0"/>
                <a:ea typeface="Cambria" panose="02040503050406030204" pitchFamily="18" charset="0"/>
                <a:cs typeface="Times New Roman" panose="02020603050405020304" pitchFamily="18" charset="0"/>
              </a:rPr>
              <a:t>«Στο ΤΕΙ Α η υπηρεσία </a:t>
            </a:r>
            <a:r>
              <a:rPr lang="en-US" sz="2000" dirty="0">
                <a:effectLst/>
                <a:latin typeface="Cambria" panose="02040503050406030204" pitchFamily="18" charset="0"/>
                <a:ea typeface="Cambria" panose="02040503050406030204" pitchFamily="18" charset="0"/>
                <a:cs typeface="Times New Roman" panose="02020603050405020304" pitchFamily="18" charset="0"/>
              </a:rPr>
              <a:t>email</a:t>
            </a:r>
            <a:r>
              <a:rPr lang="el-GR" sz="2000" dirty="0">
                <a:effectLst/>
                <a:latin typeface="Cambria" panose="02040503050406030204" pitchFamily="18" charset="0"/>
                <a:ea typeface="Cambria" panose="02040503050406030204" pitchFamily="18" charset="0"/>
                <a:cs typeface="Times New Roman" panose="02020603050405020304" pitchFamily="18" charset="0"/>
              </a:rPr>
              <a:t> ήταν εγκατεστημένη σε συστήματα του ίδιου του ιδρύματος. Όταν στην αρχή ανακοινώθηκε η νέα υπηρεσία </a:t>
            </a:r>
            <a:r>
              <a:rPr lang="en-US" sz="2000" dirty="0">
                <a:effectLst/>
                <a:latin typeface="Cambria" panose="02040503050406030204" pitchFamily="18" charset="0"/>
                <a:ea typeface="Cambria" panose="02040503050406030204" pitchFamily="18" charset="0"/>
                <a:cs typeface="Times New Roman" panose="02020603050405020304" pitchFamily="18" charset="0"/>
              </a:rPr>
              <a:t>email</a:t>
            </a:r>
            <a:r>
              <a:rPr lang="el-GR" sz="2000" dirty="0">
                <a:effectLst/>
                <a:latin typeface="Cambria" panose="02040503050406030204" pitchFamily="18" charset="0"/>
                <a:ea typeface="Cambria" panose="02040503050406030204" pitchFamily="18" charset="0"/>
                <a:cs typeface="Times New Roman" panose="02020603050405020304" pitchFamily="18" charset="0"/>
              </a:rPr>
              <a:t> και διαπιστώθηκε από κάποιους χρήστες ότι τα δεδομένα της υπηρεσίας πλέον δεν θα βρίσκονται εντός του ιδρύματος, αλλά στο </a:t>
            </a:r>
            <a:r>
              <a:rPr lang="en-US" sz="2000" dirty="0">
                <a:effectLst/>
                <a:latin typeface="Cambria" panose="02040503050406030204" pitchFamily="18" charset="0"/>
                <a:ea typeface="Cambria" panose="02040503050406030204" pitchFamily="18" charset="0"/>
                <a:cs typeface="Times New Roman" panose="02020603050405020304" pitchFamily="18" charset="0"/>
              </a:rPr>
              <a:t>Datacenter</a:t>
            </a:r>
            <a:r>
              <a:rPr lang="el-GR" sz="2000" dirty="0">
                <a:effectLst/>
                <a:latin typeface="Cambria" panose="02040503050406030204" pitchFamily="18" charset="0"/>
                <a:ea typeface="Cambria" panose="02040503050406030204" pitchFamily="18" charset="0"/>
                <a:cs typeface="Times New Roman" panose="02020603050405020304" pitchFamily="18" charset="0"/>
              </a:rPr>
              <a:t> του </a:t>
            </a:r>
            <a:r>
              <a:rPr lang="en-US" sz="2000" dirty="0">
                <a:effectLst/>
                <a:latin typeface="Cambria" panose="02040503050406030204" pitchFamily="18" charset="0"/>
                <a:ea typeface="Cambria" panose="02040503050406030204" pitchFamily="18" charset="0"/>
                <a:cs typeface="Times New Roman" panose="02020603050405020304" pitchFamily="18" charset="0"/>
              </a:rPr>
              <a:t>cloud provider</a:t>
            </a:r>
            <a:r>
              <a:rPr lang="el-GR" sz="2000" dirty="0">
                <a:effectLst/>
                <a:latin typeface="Cambria" panose="02040503050406030204" pitchFamily="18" charset="0"/>
                <a:ea typeface="Cambria" panose="02040503050406030204" pitchFamily="18" charset="0"/>
                <a:cs typeface="Times New Roman" panose="02020603050405020304" pitchFamily="18" charset="0"/>
              </a:rPr>
              <a:t> που είχε επιλέγει, υπήρξαν κάποιες αντιδράσεις και απορίες όσον αφορά την προστασία της </a:t>
            </a:r>
            <a:r>
              <a:rPr lang="el-GR" sz="2000" dirty="0" err="1">
                <a:effectLst/>
                <a:latin typeface="Cambria" panose="02040503050406030204" pitchFamily="18" charset="0"/>
                <a:ea typeface="Cambria" panose="02040503050406030204" pitchFamily="18" charset="0"/>
                <a:cs typeface="Times New Roman" panose="02020603050405020304" pitchFamily="18" charset="0"/>
              </a:rPr>
              <a:t>ιδιωτικότητας</a:t>
            </a:r>
            <a:r>
              <a:rPr lang="el-GR" sz="2000" dirty="0">
                <a:effectLst/>
                <a:latin typeface="Cambria" panose="02040503050406030204" pitchFamily="18" charset="0"/>
                <a:ea typeface="Cambria" panose="02040503050406030204" pitchFamily="18" charset="0"/>
                <a:cs typeface="Times New Roman" panose="02020603050405020304" pitchFamily="18" charset="0"/>
              </a:rPr>
              <a:t> (</a:t>
            </a:r>
            <a:r>
              <a:rPr lang="en-US" sz="2000" dirty="0">
                <a:effectLst/>
                <a:latin typeface="Cambria" panose="02040503050406030204" pitchFamily="18" charset="0"/>
                <a:ea typeface="Cambria" panose="02040503050406030204" pitchFamily="18" charset="0"/>
                <a:cs typeface="Times New Roman" panose="02020603050405020304" pitchFamily="18" charset="0"/>
              </a:rPr>
              <a:t>privacy</a:t>
            </a:r>
            <a:r>
              <a:rPr lang="el-GR" sz="2000" dirty="0">
                <a:effectLst/>
                <a:latin typeface="Cambria" panose="02040503050406030204" pitchFamily="18" charset="0"/>
                <a:ea typeface="Cambria" panose="02040503050406030204" pitchFamily="18" charset="0"/>
                <a:cs typeface="Times New Roman" panose="02020603050405020304" pitchFamily="18" charset="0"/>
              </a:rPr>
              <a:t>) και των δεδομένων. Το πρόβλημα αυτό ξεπεράστηκε σχετικά εύκολά, εξηγώντας στους χρήστες, ότι:</a:t>
            </a:r>
          </a:p>
          <a:p>
            <a:pPr marL="457200" algn="just">
              <a:lnSpc>
                <a:spcPct val="115000"/>
              </a:lnSpc>
            </a:pPr>
            <a:r>
              <a:rPr lang="el-GR" sz="2000" dirty="0">
                <a:effectLst/>
                <a:latin typeface="Cambria" panose="02040503050406030204" pitchFamily="18" charset="0"/>
                <a:ea typeface="Cambria" panose="02040503050406030204" pitchFamily="18" charset="0"/>
                <a:cs typeface="Times New Roman" panose="02020603050405020304" pitchFamily="18" charset="0"/>
              </a:rPr>
              <a:t>- </a:t>
            </a:r>
            <a:r>
              <a:rPr lang="en-US" sz="2000" dirty="0">
                <a:effectLst/>
                <a:latin typeface="Cambria" panose="02040503050406030204" pitchFamily="18" charset="0"/>
                <a:ea typeface="Cambria" panose="02040503050406030204" pitchFamily="18" charset="0"/>
                <a:cs typeface="Times New Roman" panose="02020603050405020304" pitchFamily="18" charset="0"/>
              </a:rPr>
              <a:t>  </a:t>
            </a:r>
            <a:r>
              <a:rPr lang="el-GR" sz="2000" dirty="0">
                <a:effectLst/>
                <a:latin typeface="Cambria" panose="02040503050406030204" pitchFamily="18" charset="0"/>
                <a:ea typeface="Cambria" panose="02040503050406030204" pitchFamily="18" charset="0"/>
                <a:cs typeface="Times New Roman" panose="02020603050405020304" pitchFamily="18" charset="0"/>
              </a:rPr>
              <a:t>η κυριότητα των δεδομένων παραμένει στο ίδρυμα,</a:t>
            </a:r>
          </a:p>
          <a:p>
            <a:pPr marL="457200" algn="just">
              <a:lnSpc>
                <a:spcPct val="115000"/>
              </a:lnSpc>
              <a:spcAft>
                <a:spcPts val="1000"/>
              </a:spcAft>
            </a:pPr>
            <a:r>
              <a:rPr lang="el-GR" sz="2000" dirty="0">
                <a:effectLst/>
                <a:latin typeface="Cambria" panose="02040503050406030204" pitchFamily="18" charset="0"/>
                <a:ea typeface="Cambria" panose="02040503050406030204" pitchFamily="18" charset="0"/>
                <a:cs typeface="Times New Roman" panose="02020603050405020304" pitchFamily="18" charset="0"/>
              </a:rPr>
              <a:t>-</a:t>
            </a:r>
            <a:r>
              <a:rPr lang="en-US" sz="2000" dirty="0">
                <a:effectLst/>
                <a:latin typeface="Cambria" panose="02040503050406030204" pitchFamily="18" charset="0"/>
                <a:ea typeface="Cambria" panose="02040503050406030204" pitchFamily="18" charset="0"/>
                <a:cs typeface="Times New Roman" panose="02020603050405020304" pitchFamily="18" charset="0"/>
              </a:rPr>
              <a:t> </a:t>
            </a:r>
            <a:r>
              <a:rPr lang="el-GR" sz="2000" dirty="0">
                <a:effectLst/>
                <a:latin typeface="Cambria" panose="02040503050406030204" pitchFamily="18" charset="0"/>
                <a:ea typeface="Cambria" panose="02040503050406030204" pitchFamily="18" charset="0"/>
                <a:cs typeface="Times New Roman" panose="02020603050405020304" pitchFamily="18" charset="0"/>
              </a:rPr>
              <a:t>η διαχείριση της πρόσβασης στα δεδομένα (</a:t>
            </a:r>
            <a:r>
              <a:rPr lang="en-US" sz="2000" dirty="0">
                <a:effectLst/>
                <a:latin typeface="Cambria" panose="02040503050406030204" pitchFamily="18" charset="0"/>
                <a:ea typeface="Cambria" panose="02040503050406030204" pitchFamily="18" charset="0"/>
                <a:cs typeface="Times New Roman" panose="02020603050405020304" pitchFamily="18" charset="0"/>
              </a:rPr>
              <a:t>authentication</a:t>
            </a:r>
            <a:r>
              <a:rPr lang="el-GR" sz="2000" dirty="0">
                <a:effectLst/>
                <a:latin typeface="Cambria" panose="02040503050406030204" pitchFamily="18" charset="0"/>
                <a:ea typeface="Cambria" panose="02040503050406030204" pitchFamily="18" charset="0"/>
                <a:cs typeface="Times New Roman" panose="02020603050405020304" pitchFamily="18" charset="0"/>
              </a:rPr>
              <a:t>) συνεχίζεται να γίνεται από το ίδρυμα.</a:t>
            </a:r>
            <a:endParaRPr lang="en-US" sz="2000" dirty="0">
              <a:effectLst/>
              <a:latin typeface="Cambria" panose="02040503050406030204" pitchFamily="18" charset="0"/>
              <a:ea typeface="Cambria" panose="02040503050406030204" pitchFamily="18" charset="0"/>
              <a:cs typeface="Times New Roman" panose="02020603050405020304" pitchFamily="18" charset="0"/>
            </a:endParaRPr>
          </a:p>
          <a:p>
            <a:pPr marL="457200" algn="just">
              <a:lnSpc>
                <a:spcPct val="115000"/>
              </a:lnSpc>
              <a:spcAft>
                <a:spcPts val="1000"/>
              </a:spcAft>
            </a:pPr>
            <a:r>
              <a:rPr lang="el-GR" sz="2000" dirty="0">
                <a:effectLst/>
                <a:latin typeface="Cambria" panose="02040503050406030204" pitchFamily="18" charset="0"/>
                <a:ea typeface="Cambria" panose="02040503050406030204" pitchFamily="18" charset="0"/>
                <a:cs typeface="Times New Roman" panose="02020603050405020304" pitchFamily="18" charset="0"/>
              </a:rPr>
              <a:t>Επίσης κοινοποιήθηκαν στους χρήστες αναλυτικές πληροφορίες για την πολιτική του συγκεκριμένου </a:t>
            </a:r>
            <a:r>
              <a:rPr lang="en-US" sz="2000" dirty="0">
                <a:effectLst/>
                <a:latin typeface="Cambria" panose="02040503050406030204" pitchFamily="18" charset="0"/>
                <a:ea typeface="Cambria" panose="02040503050406030204" pitchFamily="18" charset="0"/>
                <a:cs typeface="Times New Roman" panose="02020603050405020304" pitchFamily="18" charset="0"/>
              </a:rPr>
              <a:t>cloud computing provider</a:t>
            </a:r>
            <a:r>
              <a:rPr lang="el-GR" sz="2000" dirty="0">
                <a:effectLst/>
                <a:latin typeface="Cambria" panose="02040503050406030204" pitchFamily="18" charset="0"/>
                <a:ea typeface="Cambria" panose="02040503050406030204" pitchFamily="18" charset="0"/>
                <a:cs typeface="Times New Roman" panose="02020603050405020304" pitchFamily="18" charset="0"/>
              </a:rPr>
              <a:t> σχετικά με τα δεδομένα.»</a:t>
            </a:r>
            <a:endParaRPr lang="el-GR"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6028831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6724A35-9B1A-47D2-B04D-C7856BC28A1A}"/>
              </a:ext>
            </a:extLst>
          </p:cNvPr>
          <p:cNvSpPr>
            <a:spLocks noGrp="1"/>
          </p:cNvSpPr>
          <p:nvPr>
            <p:ph type="sldNum" sz="quarter" idx="12"/>
          </p:nvPr>
        </p:nvSpPr>
        <p:spPr/>
        <p:txBody>
          <a:bodyPr/>
          <a:lstStyle/>
          <a:p>
            <a:pPr>
              <a:defRPr/>
            </a:pPr>
            <a:fld id="{FA4CD122-866E-4D3B-9682-8196304B43DE}" type="slidenum">
              <a:rPr lang="el-GR" smtClean="0"/>
              <a:pPr>
                <a:defRPr/>
              </a:pPr>
              <a:t>48</a:t>
            </a:fld>
            <a:endParaRPr lang="el-GR"/>
          </a:p>
        </p:txBody>
      </p:sp>
      <p:sp>
        <p:nvSpPr>
          <p:cNvPr id="4" name="TextBox 3">
            <a:extLst>
              <a:ext uri="{FF2B5EF4-FFF2-40B4-BE49-F238E27FC236}">
                <a16:creationId xmlns:a16="http://schemas.microsoft.com/office/drawing/2014/main" id="{DA3A1B62-6DEC-4B15-A5FB-718FDEC92BA5}"/>
              </a:ext>
            </a:extLst>
          </p:cNvPr>
          <p:cNvSpPr txBox="1"/>
          <p:nvPr/>
        </p:nvSpPr>
        <p:spPr>
          <a:xfrm>
            <a:off x="539552" y="548680"/>
            <a:ext cx="7776864" cy="4670830"/>
          </a:xfrm>
          <a:prstGeom prst="rect">
            <a:avLst/>
          </a:prstGeom>
          <a:noFill/>
        </p:spPr>
        <p:txBody>
          <a:bodyPr wrap="square">
            <a:spAutoFit/>
          </a:bodyPr>
          <a:lstStyle/>
          <a:p>
            <a:pPr marL="457200" algn="just">
              <a:lnSpc>
                <a:spcPct val="115000"/>
              </a:lnSpc>
              <a:spcAft>
                <a:spcPts val="1000"/>
              </a:spcAft>
            </a:pPr>
            <a:r>
              <a:rPr lang="el-GR" sz="2000" dirty="0">
                <a:effectLst/>
                <a:latin typeface="Cambria" panose="02040503050406030204" pitchFamily="18" charset="0"/>
                <a:ea typeface="Times New Roman" panose="02020603050405020304" pitchFamily="18" charset="0"/>
                <a:cs typeface="Times New Roman" panose="02020603050405020304" pitchFamily="18" charset="0"/>
              </a:rPr>
              <a:t>«Ένα πρόβλημα που προέκυψε ήταν αποδοχή από τους χρήστες, του νέου είδους γραμματοκιβωτίου με την ονομασία «κοινόχρηστο γραμματοκιβώτιο», μία υπηρεσία χρήσιμη για τις γραμματείες, τα διοικητικά τμήματα, τα ερευνητικά εργαστήρια κ.λπ.  Αυτού του είδους τα γραμματοκιβώτια δεν έχουν δικό τους </a:t>
            </a:r>
            <a:r>
              <a:rPr lang="el-GR" sz="2000" dirty="0" err="1">
                <a:effectLst/>
                <a:latin typeface="Cambria" panose="02040503050406030204" pitchFamily="18" charset="0"/>
                <a:ea typeface="Times New Roman" panose="02020603050405020304" pitchFamily="18" charset="0"/>
                <a:cs typeface="Times New Roman" panose="02020603050405020304" pitchFamily="18" charset="0"/>
              </a:rPr>
              <a:t>username</a:t>
            </a:r>
            <a:r>
              <a:rPr lang="el-GR" sz="2000" dirty="0">
                <a:effectLst/>
                <a:latin typeface="Cambria" panose="02040503050406030204" pitchFamily="18" charset="0"/>
                <a:ea typeface="Times New Roman" panose="02020603050405020304" pitchFamily="18" charset="0"/>
                <a:cs typeface="Times New Roman" panose="02020603050405020304" pitchFamily="18" charset="0"/>
              </a:rPr>
              <a:t>/</a:t>
            </a:r>
            <a:r>
              <a:rPr lang="el-GR" sz="2000" dirty="0" err="1">
                <a:effectLst/>
                <a:latin typeface="Cambria" panose="02040503050406030204" pitchFamily="18" charset="0"/>
                <a:ea typeface="Times New Roman" panose="02020603050405020304" pitchFamily="18" charset="0"/>
                <a:cs typeface="Times New Roman" panose="02020603050405020304" pitchFamily="18" charset="0"/>
              </a:rPr>
              <a:t>password</a:t>
            </a:r>
            <a:r>
              <a:rPr lang="el-GR" sz="2000" dirty="0">
                <a:effectLst/>
                <a:latin typeface="Cambria" panose="02040503050406030204" pitchFamily="18" charset="0"/>
                <a:ea typeface="Times New Roman" panose="02020603050405020304" pitchFamily="18" charset="0"/>
                <a:cs typeface="Times New Roman" panose="02020603050405020304" pitchFamily="18" charset="0"/>
              </a:rPr>
              <a:t>, αλλά οι χρήστες έχουν πρόσβαση σε αυτά μέσω του προσωπικού τους λογαριασμού. Το χαρακτηριστικό αυτό και μόνο ξένισε πολλούς χρήστες, αφού όλοι ήταν εξοικειωμένοι με την λογική ότι κάθε λογαριασμός έχει το δικό του </a:t>
            </a:r>
            <a:r>
              <a:rPr lang="el-GR" sz="2000" dirty="0" err="1">
                <a:effectLst/>
                <a:latin typeface="Cambria" panose="02040503050406030204" pitchFamily="18" charset="0"/>
                <a:ea typeface="Times New Roman" panose="02020603050405020304" pitchFamily="18" charset="0"/>
                <a:cs typeface="Times New Roman" panose="02020603050405020304" pitchFamily="18" charset="0"/>
              </a:rPr>
              <a:t>username</a:t>
            </a:r>
            <a:r>
              <a:rPr lang="el-GR" sz="2000" dirty="0">
                <a:effectLst/>
                <a:latin typeface="Cambria" panose="02040503050406030204" pitchFamily="18" charset="0"/>
                <a:ea typeface="Times New Roman" panose="02020603050405020304" pitchFamily="18" charset="0"/>
                <a:cs typeface="Times New Roman" panose="02020603050405020304" pitchFamily="18" charset="0"/>
              </a:rPr>
              <a:t>/</a:t>
            </a:r>
            <a:r>
              <a:rPr lang="el-GR" sz="2000" dirty="0" err="1">
                <a:effectLst/>
                <a:latin typeface="Cambria" panose="02040503050406030204" pitchFamily="18" charset="0"/>
                <a:ea typeface="Times New Roman" panose="02020603050405020304" pitchFamily="18" charset="0"/>
                <a:cs typeface="Times New Roman" panose="02020603050405020304" pitchFamily="18" charset="0"/>
              </a:rPr>
              <a:t>password</a:t>
            </a:r>
            <a:r>
              <a:rPr lang="el-GR" sz="2000" dirty="0">
                <a:effectLst/>
                <a:latin typeface="Cambria" panose="02040503050406030204" pitchFamily="18" charset="0"/>
                <a:ea typeface="Times New Roman" panose="02020603050405020304" pitchFamily="18" charset="0"/>
                <a:cs typeface="Times New Roman" panose="02020603050405020304" pitchFamily="18" charset="0"/>
              </a:rPr>
              <a:t>. Ευτυχώς μέσα από συζήτηση και παροχή πολύ αναλυτικών οδηγιών εγκατάστασης  και χρήσης του συγκεκριμένου τύπου γραμματοκιβωτίων, και η δυσκολία αυτή ξεπεράστηκε»</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74743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95488"/>
            <a:ext cx="8229600" cy="751008"/>
          </a:xfrm>
        </p:spPr>
        <p:txBody>
          <a:bodyPr>
            <a:noAutofit/>
          </a:bodyPr>
          <a:lstStyle/>
          <a:p>
            <a:r>
              <a:rPr lang="el-GR" sz="2800" dirty="0">
                <a:solidFill>
                  <a:schemeClr val="accent6"/>
                </a:solidFill>
              </a:rPr>
              <a:t>Ατομική συμβουλευτική σε φοιτητές και φοιτήτριες για την αντιμετώπιση δυσκολιών και προβλημάτων</a:t>
            </a:r>
          </a:p>
        </p:txBody>
      </p:sp>
      <p:sp>
        <p:nvSpPr>
          <p:cNvPr id="3" name="Content Placeholder 2"/>
          <p:cNvSpPr>
            <a:spLocks noGrp="1"/>
          </p:cNvSpPr>
          <p:nvPr>
            <p:ph idx="1"/>
          </p:nvPr>
        </p:nvSpPr>
        <p:spPr>
          <a:xfrm>
            <a:off x="457200" y="548680"/>
            <a:ext cx="8229600" cy="5400600"/>
          </a:xfrm>
        </p:spPr>
        <p:txBody>
          <a:bodyPr>
            <a:noAutofit/>
          </a:bodyPr>
          <a:lstStyle/>
          <a:p>
            <a:pPr marL="0" indent="0">
              <a:buNone/>
            </a:pPr>
            <a:endParaRPr lang="en-US" sz="2400" dirty="0"/>
          </a:p>
          <a:p>
            <a:pPr marL="0" indent="0">
              <a:buNone/>
            </a:pPr>
            <a:r>
              <a:rPr lang="el-GR" sz="2400" dirty="0"/>
              <a:t>«Παροχή ατομικής συμβουλετικής σε φοιτητές και φοιτήτριες για την αντιμετώπιση δυσκολιών και προβλημάτων</a:t>
            </a:r>
          </a:p>
          <a:p>
            <a:pPr marL="0" lvl="0" indent="0">
              <a:buNone/>
            </a:pPr>
            <a:r>
              <a:rPr lang="el-GR" sz="2400" dirty="0"/>
              <a:t>Δυσκολίες προσαρμογής, ιδιαίτερα των πρωτοετών σπουδαστών στ</a:t>
            </a:r>
            <a:r>
              <a:rPr lang="en-GB" sz="2400" dirty="0"/>
              <a:t>o</a:t>
            </a:r>
            <a:r>
              <a:rPr lang="el-GR" sz="2400" dirty="0"/>
              <a:t> ακαδημαϊκό περιβάλλον</a:t>
            </a:r>
          </a:p>
          <a:p>
            <a:pPr marL="0" lvl="0" indent="0">
              <a:buNone/>
            </a:pPr>
            <a:r>
              <a:rPr lang="el-GR" sz="2400" dirty="0"/>
              <a:t>Δυσκολίες προσαρμογής των σπουδαστών από επαρχία</a:t>
            </a:r>
          </a:p>
          <a:p>
            <a:pPr marL="0" lvl="0" indent="0">
              <a:buNone/>
            </a:pPr>
            <a:r>
              <a:rPr lang="el-GR" sz="2400" dirty="0"/>
              <a:t>Δυσκολίες προσαρμογής των αλλοδαπών σπουδαστών</a:t>
            </a:r>
          </a:p>
          <a:p>
            <a:pPr marL="0" lvl="0" indent="0">
              <a:buNone/>
            </a:pPr>
            <a:r>
              <a:rPr lang="el-GR" sz="2400" dirty="0"/>
              <a:t>Δυσκολίες διαπροσωπικών σχέσεων</a:t>
            </a:r>
          </a:p>
          <a:p>
            <a:pPr marL="0" lvl="0" indent="0">
              <a:buNone/>
            </a:pPr>
            <a:r>
              <a:rPr lang="el-GR" sz="2400" dirty="0"/>
              <a:t>Προσωπικά προβλήματα όπως άγχος, κατάθλιψη, άγχος εξετάσεων</a:t>
            </a:r>
          </a:p>
          <a:p>
            <a:pPr marL="0" lvl="0" indent="0">
              <a:buNone/>
            </a:pPr>
            <a:r>
              <a:rPr lang="el-GR" sz="2400" dirty="0"/>
              <a:t>Θέματα σπουδαστών με κινητικά και αισθητηριακά προβλήματα</a:t>
            </a:r>
          </a:p>
          <a:p>
            <a:pPr marL="0" lvl="0" indent="0">
              <a:buNone/>
            </a:pPr>
            <a:r>
              <a:rPr lang="el-GR" sz="2400" dirty="0"/>
              <a:t>Οικονομικά προβλήματα, ανάγκες εργασίας κ.λ.π.»</a:t>
            </a:r>
          </a:p>
          <a:p>
            <a:pPr marL="0" indent="0">
              <a:buNone/>
            </a:pPr>
            <a:r>
              <a:rPr lang="el-GR" sz="2400" b="1" dirty="0">
                <a:solidFill>
                  <a:schemeClr val="accent6"/>
                </a:solidFill>
              </a:rPr>
              <a:t>«Η συνεργασία συμβούλου – φοιτητών γίνεται με απόλυτη εχεμύθεια και σεβασμό»</a:t>
            </a:r>
            <a:r>
              <a:rPr lang="en-GB" sz="2400" b="1" dirty="0">
                <a:solidFill>
                  <a:schemeClr val="accent6"/>
                </a:solidFill>
              </a:rPr>
              <a:t> </a:t>
            </a:r>
            <a:endParaRPr lang="el-GR" sz="2400" b="1" dirty="0">
              <a:solidFill>
                <a:schemeClr val="accent6"/>
              </a:solidFill>
            </a:endParaRPr>
          </a:p>
          <a:p>
            <a:pPr marL="0" indent="0">
              <a:buNone/>
            </a:pPr>
            <a:endParaRPr lang="el-GR" sz="2400" dirty="0"/>
          </a:p>
          <a:p>
            <a:pPr marL="0" indent="0">
              <a:buNone/>
            </a:pPr>
            <a:endParaRPr lang="en-US" sz="2400" dirty="0"/>
          </a:p>
          <a:p>
            <a:pPr marL="0" indent="0">
              <a:buNone/>
            </a:pPr>
            <a:endParaRPr lang="el-GR" altLang="el-GR" sz="2400" dirty="0">
              <a:cs typeface="Arial"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a:t>4</a:t>
            </a:r>
          </a:p>
        </p:txBody>
      </p:sp>
    </p:spTree>
    <p:extLst>
      <p:ext uri="{BB962C8B-B14F-4D97-AF65-F5344CB8AC3E}">
        <p14:creationId xmlns:p14="http://schemas.microsoft.com/office/powerpoint/2010/main" val="211048401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a:t>Τέλος Ενότητας</a:t>
            </a:r>
          </a:p>
        </p:txBody>
      </p:sp>
      <p:sp>
        <p:nvSpPr>
          <p:cNvPr id="8" name="Υπότιτλος 7"/>
          <p:cNvSpPr>
            <a:spLocks noGrp="1"/>
          </p:cNvSpPr>
          <p:nvPr>
            <p:ph type="subTitle" idx="1"/>
          </p:nvPr>
        </p:nvSpPr>
        <p:spPr/>
        <p:txBody>
          <a:bodyPr/>
          <a:lstStyle/>
          <a:p>
            <a:endParaRPr lang="el-GR" dirty="0"/>
          </a:p>
        </p:txBody>
      </p:sp>
      <p:pic>
        <p:nvPicPr>
          <p:cNvPr id="6" name="Picture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spTree>
    <p:extLst>
      <p:ext uri="{BB962C8B-B14F-4D97-AF65-F5344CB8AC3E}">
        <p14:creationId xmlns:p14="http://schemas.microsoft.com/office/powerpoint/2010/main" val="208679105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a:t>Σημειώματα</a:t>
            </a:r>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813368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Αναφοράς</a:t>
            </a:r>
          </a:p>
        </p:txBody>
      </p:sp>
      <p:sp>
        <p:nvSpPr>
          <p:cNvPr id="3" name="Content Placeholder 2"/>
          <p:cNvSpPr>
            <a:spLocks noGrp="1"/>
          </p:cNvSpPr>
          <p:nvPr>
            <p:ph idx="1"/>
          </p:nvPr>
        </p:nvSpPr>
        <p:spPr>
          <a:xfrm>
            <a:off x="323528" y="1196752"/>
            <a:ext cx="8568952" cy="5040560"/>
          </a:xfrm>
        </p:spPr>
        <p:txBody>
          <a:bodyPr>
            <a:normAutofit/>
          </a:bodyPr>
          <a:lstStyle/>
          <a:p>
            <a:pPr marL="0" indent="0">
              <a:spcBef>
                <a:spcPts val="0"/>
              </a:spcBef>
              <a:buNone/>
            </a:pPr>
            <a:r>
              <a:rPr lang="el-GR" sz="2000" dirty="0"/>
              <a:t>Copyright Πανεπιστήμιο Δυτικής Αττικής</a:t>
            </a:r>
            <a:r>
              <a:rPr lang="en-US" sz="2000" dirty="0"/>
              <a:t>, </a:t>
            </a:r>
            <a:r>
              <a:rPr lang="el-GR" sz="2000" dirty="0"/>
              <a:t>Χ. Σκουρλάς, Α. Μαρινάγη, 20</a:t>
            </a:r>
            <a:r>
              <a:rPr lang="en-US" sz="2000" dirty="0"/>
              <a:t>20</a:t>
            </a:r>
            <a:r>
              <a:rPr lang="el-GR" sz="2000" dirty="0"/>
              <a:t>.</a:t>
            </a:r>
          </a:p>
          <a:p>
            <a:pPr marL="0" indent="0">
              <a:spcBef>
                <a:spcPts val="0"/>
              </a:spcBef>
              <a:buNone/>
            </a:pPr>
            <a:r>
              <a:rPr lang="el-GR" sz="2000" dirty="0"/>
              <a:t>Χ. Σκουρλάς, Α. Μαρινάγη. «Διαχείριση Γνώσης. Ενότητα  3: «Οργανισμός και καταγραφή γνώσης (</a:t>
            </a:r>
            <a:r>
              <a:rPr lang="en-US" sz="2000" dirty="0"/>
              <a:t>Enterprise and knowledge</a:t>
            </a:r>
            <a:r>
              <a:rPr lang="el-GR" sz="2000" dirty="0"/>
              <a:t> </a:t>
            </a:r>
            <a:r>
              <a:rPr lang="en-US" sz="2000" dirty="0"/>
              <a:t>codification</a:t>
            </a:r>
            <a:r>
              <a:rPr lang="el-GR" sz="2000" dirty="0"/>
              <a:t>)». Έκδοση: 1.0. Αθήνα 20</a:t>
            </a:r>
            <a:r>
              <a:rPr lang="en-US" sz="2000" dirty="0"/>
              <a:t>20</a:t>
            </a:r>
            <a:r>
              <a:rPr lang="el-GR" sz="2000" dirty="0"/>
              <a:t>. Διαθέσιμο από τη δικτυακή διεύθυνση: </a:t>
            </a:r>
            <a:r>
              <a:rPr lang="en-US" sz="2000" dirty="0">
                <a:hlinkClick r:id="rId3"/>
              </a:rPr>
              <a:t>pyles.teiath.gr</a:t>
            </a:r>
            <a:r>
              <a:rPr lang="el-GR" sz="2000" dirty="0"/>
              <a:t>.</a:t>
            </a:r>
          </a:p>
          <a:p>
            <a:pPr marL="0" indent="0">
              <a:spcBef>
                <a:spcPts val="0"/>
              </a:spcBef>
              <a:buNone/>
            </a:pPr>
            <a:endParaRPr lang="el-GR" sz="2000" dirty="0"/>
          </a:p>
          <a:p>
            <a:endParaRPr lang="el-GR" sz="2000" dirty="0"/>
          </a:p>
        </p:txBody>
      </p:sp>
    </p:spTree>
    <p:extLst>
      <p:ext uri="{BB962C8B-B14F-4D97-AF65-F5344CB8AC3E}">
        <p14:creationId xmlns:p14="http://schemas.microsoft.com/office/powerpoint/2010/main" val="276665379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Χρήσης Έργων Τρίτων</a:t>
            </a:r>
          </a:p>
        </p:txBody>
      </p:sp>
      <p:sp>
        <p:nvSpPr>
          <p:cNvPr id="3" name="Content Placeholder 2"/>
          <p:cNvSpPr>
            <a:spLocks noGrp="1"/>
          </p:cNvSpPr>
          <p:nvPr>
            <p:ph idx="1"/>
          </p:nvPr>
        </p:nvSpPr>
        <p:spPr>
          <a:xfrm>
            <a:off x="76648" y="764704"/>
            <a:ext cx="8928992" cy="1728192"/>
          </a:xfrm>
        </p:spPr>
        <p:txBody>
          <a:bodyPr>
            <a:noAutofit/>
          </a:bodyPr>
          <a:lstStyle/>
          <a:p>
            <a:pPr marL="0" indent="0">
              <a:buNone/>
            </a:pPr>
            <a:r>
              <a:rPr lang="el-GR" sz="1800" dirty="0"/>
              <a:t>Το 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τα οποία εμπεριέχονται σε αυτό και τα οποία αναφέρονται μαζί με τους όρους χρήσης τους στο «Σημείωμα Χρήσης Έργων Τρίτων». </a:t>
            </a:r>
          </a:p>
          <a:p>
            <a:pPr marL="0" indent="0">
              <a:buNone/>
            </a:pPr>
            <a:endParaRPr lang="el-GR" sz="1800" dirty="0"/>
          </a:p>
          <a:p>
            <a:endParaRPr lang="el-GR" sz="1800" b="1" u="sng" dirty="0">
              <a:solidFill>
                <a:srgbClr val="FF0000"/>
              </a:solidFill>
            </a:endParaRPr>
          </a:p>
          <a:p>
            <a:pPr marL="0" indent="0">
              <a:buNone/>
            </a:pPr>
            <a:endParaRPr lang="el-GR" sz="1800" dirty="0"/>
          </a:p>
          <a:p>
            <a:pPr marL="0" indent="0">
              <a:buNone/>
            </a:pPr>
            <a:endParaRPr lang="el-GR" sz="1800" dirty="0"/>
          </a:p>
          <a:p>
            <a:pPr marL="0" indent="0">
              <a:buNone/>
            </a:pPr>
            <a:r>
              <a:rPr lang="el-GR" sz="1800" dirty="0"/>
              <a:t>                    </a:t>
            </a:r>
          </a:p>
          <a:p>
            <a:pPr marL="0" indent="0">
              <a:buNone/>
            </a:pPr>
            <a:endParaRPr lang="el-GR" sz="1800" dirty="0"/>
          </a:p>
        </p:txBody>
      </p:sp>
      <p:sp>
        <p:nvSpPr>
          <p:cNvPr id="6" name="TextBox 5"/>
          <p:cNvSpPr txBox="1"/>
          <p:nvPr/>
        </p:nvSpPr>
        <p:spPr>
          <a:xfrm>
            <a:off x="76648" y="3155448"/>
            <a:ext cx="9036496" cy="3456384"/>
          </a:xfrm>
          <a:prstGeom prst="rect">
            <a:avLst/>
          </a:prstGeom>
        </p:spPr>
        <p:txBody>
          <a:bodyPr vert="horz" wrap="square" lIns="91440" tIns="45720" rIns="91440" bIns="45720" rtlCol="0" anchor="ctr">
            <a:normAutofit/>
          </a:bodyPr>
          <a:lstStyle/>
          <a:p>
            <a:endParaRPr lang="el-GR" dirty="0">
              <a:latin typeface="+mn-lt"/>
            </a:endParaRPr>
          </a:p>
        </p:txBody>
      </p:sp>
    </p:spTree>
    <p:extLst>
      <p:ext uri="{BB962C8B-B14F-4D97-AF65-F5344CB8AC3E}">
        <p14:creationId xmlns:p14="http://schemas.microsoft.com/office/powerpoint/2010/main" val="49371588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Αδειοδότησης</a:t>
            </a:r>
          </a:p>
        </p:txBody>
      </p:sp>
      <p:sp>
        <p:nvSpPr>
          <p:cNvPr id="3" name="Content Placeholder 2"/>
          <p:cNvSpPr>
            <a:spLocks noGrp="1"/>
          </p:cNvSpPr>
          <p:nvPr>
            <p:ph idx="1"/>
          </p:nvPr>
        </p:nvSpPr>
        <p:spPr>
          <a:xfrm>
            <a:off x="76648" y="764704"/>
            <a:ext cx="8928992" cy="1728192"/>
          </a:xfrm>
        </p:spPr>
        <p:txBody>
          <a:bodyPr>
            <a:noAutofit/>
          </a:bodyPr>
          <a:lstStyle/>
          <a:p>
            <a:pPr marL="0" indent="0">
              <a:buNone/>
            </a:pPr>
            <a:r>
              <a:rPr lang="el-GR" sz="1800" dirty="0"/>
              <a:t>Το 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τα οποία εμπεριέχονται σε αυτό και τα οποία αναφέρονται μαζί με τους όρους χρήσης τους στο «Σημείωμα Χρήσης Έργων Τρίτων».                     </a:t>
            </a:r>
          </a:p>
          <a:p>
            <a:pPr marL="0" indent="0">
              <a:buNone/>
            </a:pPr>
            <a:endParaRPr lang="el-GR" sz="18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35896" y="255500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155448"/>
            <a:ext cx="9036496" cy="3456384"/>
          </a:xfrm>
          <a:prstGeom prst="rect">
            <a:avLst/>
          </a:prstGeom>
        </p:spPr>
        <p:txBody>
          <a:bodyPr vert="horz" wrap="square" lIns="91440" tIns="45720" rIns="91440" bIns="45720" rtlCol="0" anchor="ctr">
            <a:normAutofit/>
          </a:bodyPr>
          <a:lstStyle/>
          <a:p>
            <a:r>
              <a:rPr lang="el-GR" dirty="0">
                <a:latin typeface="+mn-lt"/>
              </a:rPr>
              <a:t>[1] http://creativecommons.org/licenses/by-nc-sa/4.0/ </a:t>
            </a:r>
            <a:endParaRPr lang="en-US" dirty="0">
              <a:latin typeface="+mn-lt"/>
            </a:endParaRPr>
          </a:p>
          <a:p>
            <a:endParaRPr lang="el-GR" dirty="0">
              <a:latin typeface="+mn-lt"/>
            </a:endParaRPr>
          </a:p>
          <a:p>
            <a:r>
              <a:rPr lang="el-GR" dirty="0">
                <a:latin typeface="+mn-lt"/>
              </a:rPr>
              <a:t>Ως </a:t>
            </a:r>
            <a:r>
              <a:rPr lang="el-GR" b="1" dirty="0">
                <a:latin typeface="+mn-lt"/>
              </a:rPr>
              <a:t>Μη Εμπορική</a:t>
            </a:r>
            <a:r>
              <a:rPr lang="el-GR" dirty="0">
                <a:latin typeface="+mn-lt"/>
              </a:rPr>
              <a:t> ορίζεται η χρήση:</a:t>
            </a:r>
          </a:p>
          <a:p>
            <a:pPr marL="342900" lvl="0" indent="-342900">
              <a:buFont typeface="Arial" panose="020B0604020202020204" pitchFamily="34" charset="0"/>
              <a:buChar char="•"/>
            </a:pPr>
            <a:r>
              <a:rPr lang="el-GR" dirty="0">
                <a:latin typeface="+mn-lt"/>
              </a:rPr>
              <a:t>που δεν περιλαμβάνει άμεσο ή έμμεσο οικονομικό όφελος από την χρήση του έργου, για το διανομέα του έργου και </a:t>
            </a:r>
            <a:r>
              <a:rPr lang="el-GR" dirty="0" err="1">
                <a:latin typeface="+mn-lt"/>
              </a:rPr>
              <a:t>αδειοδόχο</a:t>
            </a:r>
            <a:endParaRPr lang="el-GR" dirty="0">
              <a:latin typeface="+mn-lt"/>
            </a:endParaRP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προσπορίζει στο διανομέα του έργου και</a:t>
            </a:r>
            <a:r>
              <a:rPr lang="en-GB" dirty="0">
                <a:latin typeface="+mn-lt"/>
              </a:rPr>
              <a:t> </a:t>
            </a:r>
            <a:r>
              <a:rPr lang="el-GR" dirty="0" err="1">
                <a:latin typeface="+mn-lt"/>
              </a:rPr>
              <a:t>αδειοδόχο</a:t>
            </a:r>
            <a:r>
              <a:rPr lang="en-GB" dirty="0">
                <a:latin typeface="+mn-lt"/>
              </a:rPr>
              <a:t> </a:t>
            </a:r>
            <a:r>
              <a:rPr lang="el-GR" dirty="0">
                <a:latin typeface="+mn-lt"/>
              </a:rPr>
              <a:t>έμμεσο οικονομικό όφελος (π.χ. διαφημίσεις) από την προβολή του έργου σε διαδικτυακό τόπο</a:t>
            </a:r>
            <a:endParaRPr lang="en-US" dirty="0">
              <a:latin typeface="+mn-lt"/>
            </a:endParaRPr>
          </a:p>
          <a:p>
            <a:pPr marL="342900" lvl="0" indent="-342900">
              <a:buFont typeface="Arial" panose="020B0604020202020204" pitchFamily="34" charset="0"/>
              <a:buChar char="•"/>
            </a:pPr>
            <a:endParaRPr lang="el-GR" dirty="0">
              <a:latin typeface="+mn-lt"/>
            </a:endParaRPr>
          </a:p>
          <a:p>
            <a:r>
              <a:rPr lang="el-GR" dirty="0">
                <a:latin typeface="+mn-lt"/>
              </a:rPr>
              <a:t>Ο δικαιούχος μπορεί να παρέχει στον </a:t>
            </a:r>
            <a:r>
              <a:rPr lang="el-GR" dirty="0" err="1">
                <a:latin typeface="+mn-lt"/>
              </a:rPr>
              <a:t>αδειοδόχο</a:t>
            </a:r>
            <a:r>
              <a:rPr lang="el-GR" dirty="0">
                <a:latin typeface="+mn-lt"/>
              </a:rPr>
              <a:t> ξεχωριστή άδεια να χρησιμοποιεί το έργο για εμπορική χρήση, εφόσον αυτό του ζητηθεί.</a:t>
            </a:r>
          </a:p>
        </p:txBody>
      </p:sp>
    </p:spTree>
    <p:extLst>
      <p:ext uri="{BB962C8B-B14F-4D97-AF65-F5344CB8AC3E}">
        <p14:creationId xmlns:p14="http://schemas.microsoft.com/office/powerpoint/2010/main" val="39689503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Σημειωμάτων</a:t>
            </a:r>
          </a:p>
        </p:txBody>
      </p:sp>
      <p:sp>
        <p:nvSpPr>
          <p:cNvPr id="3" name="Content Placeholder 2"/>
          <p:cNvSpPr>
            <a:spLocks noGrp="1"/>
          </p:cNvSpPr>
          <p:nvPr>
            <p:ph idx="1"/>
          </p:nvPr>
        </p:nvSpPr>
        <p:spPr/>
        <p:txBody>
          <a:bodyPr>
            <a:normAutofit/>
          </a:bodyPr>
          <a:lstStyle/>
          <a:p>
            <a:pPr marL="0" indent="0">
              <a:buNone/>
            </a:pPr>
            <a:r>
              <a:rPr lang="el-GR" sz="2400" dirty="0"/>
              <a:t>Οποιαδήποτε 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a:t>η </a:t>
            </a:r>
            <a:r>
              <a:rPr lang="en-US" sz="2000" dirty="0" err="1"/>
              <a:t>δήλωση</a:t>
            </a:r>
            <a:r>
              <a:rPr lang="en-US" sz="2000" dirty="0"/>
              <a:t> </a:t>
            </a:r>
            <a:r>
              <a:rPr lang="el-GR" sz="2000" dirty="0" err="1"/>
              <a:t>Δ</a:t>
            </a:r>
            <a:r>
              <a:rPr lang="en-US" sz="2000" dirty="0"/>
              <a:t>ια</a:t>
            </a:r>
            <a:r>
              <a:rPr lang="en-US" sz="2000" dirty="0" err="1"/>
              <a:t>τήρησης</a:t>
            </a:r>
            <a:r>
              <a:rPr lang="en-US" sz="2000" dirty="0"/>
              <a:t> Σημειωμάτων</a:t>
            </a:r>
            <a:endParaRPr lang="el-GR" sz="2000" dirty="0"/>
          </a:p>
          <a:p>
            <a:pPr lvl="1">
              <a:buFont typeface="Wingdings" panose="05000000000000000000" pitchFamily="2" charset="2"/>
              <a:buChar char="§"/>
            </a:pPr>
            <a:r>
              <a:rPr lang="el-GR" sz="2000" dirty="0"/>
              <a:t>το Σημείωμα Χρήσης Έργων Τρίτων (εφόσον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171927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6632"/>
            <a:ext cx="8697144" cy="908720"/>
          </a:xfrm>
        </p:spPr>
        <p:txBody>
          <a:bodyPr>
            <a:noAutofit/>
          </a:bodyPr>
          <a:lstStyle/>
          <a:p>
            <a:r>
              <a:rPr lang="en-US" sz="2000" dirty="0">
                <a:solidFill>
                  <a:schemeClr val="accent6"/>
                </a:solidFill>
              </a:rPr>
              <a:t>Case study</a:t>
            </a:r>
            <a:r>
              <a:rPr lang="el-GR" sz="2000" dirty="0">
                <a:solidFill>
                  <a:schemeClr val="accent6"/>
                </a:solidFill>
              </a:rPr>
              <a:t> Καταγραφή γνώσης του προγράμματος Συμβουλευτικής Παρέμβασης και Υποστήριξης Κωφών και Βαρήκοων φοιτητών και φοιτητών με ειδικές ανάγκες (πρόγραμμα ΣΠΥΚ) του Πανεπιστημίου Αττικής</a:t>
            </a:r>
          </a:p>
        </p:txBody>
      </p:sp>
      <p:sp>
        <p:nvSpPr>
          <p:cNvPr id="3" name="Content Placeholder 2"/>
          <p:cNvSpPr>
            <a:spLocks noGrp="1"/>
          </p:cNvSpPr>
          <p:nvPr>
            <p:ph idx="1"/>
          </p:nvPr>
        </p:nvSpPr>
        <p:spPr>
          <a:xfrm>
            <a:off x="457200" y="1196752"/>
            <a:ext cx="8363272" cy="5040560"/>
          </a:xfrm>
        </p:spPr>
        <p:txBody>
          <a:bodyPr>
            <a:noAutofit/>
          </a:bodyPr>
          <a:lstStyle/>
          <a:p>
            <a:pPr marL="0" indent="0">
              <a:buNone/>
            </a:pPr>
            <a:r>
              <a:rPr lang="el-GR" sz="2400" dirty="0"/>
              <a:t>Η κυρία </a:t>
            </a:r>
            <a:r>
              <a:rPr lang="el-GR" sz="2400"/>
              <a:t>Μαρία Φανή </a:t>
            </a:r>
            <a:r>
              <a:rPr lang="el-GR" sz="2400" dirty="0"/>
              <a:t>εργάζεται ως επιστημονική συνεργάτης (μη μόνιμη) στην Κοινωνική Συμβουλευτική Υπηρεσία του Πανεπιστημίου Αττικής και είναι υπεύθυνη του Προγράμματος Συμβουλευτικής Παρέμβασης και Υποστήριξης Κωφών και Βαρήκοων φοιτητών  και Φοιτητών με ειδικές Ανάγκες (ΦμεΑ) που εφαρμόζεται στο Πανεπιστήμιο. Σκοπός του προγράμματος ΣΠΥΚ, που εκτελείται εδώ και πολλά χρόνια με χρηματοδότηση του Πανεπιστημίου, είναι η μεγαλύτερη συμμετοχή των φοιτητών στην εκπαιδευτική διαδικασία, καθώς και η συμβουλευτική υποστήριξή τους σε ψυχοκοινωνικά θέματα. </a:t>
            </a:r>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a:t>5</a:t>
            </a:r>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720080"/>
          </a:xfrm>
        </p:spPr>
        <p:txBody>
          <a:bodyPr>
            <a:noAutofit/>
          </a:bodyPr>
          <a:lstStyle/>
          <a:p>
            <a:r>
              <a:rPr lang="en-US" sz="2400" dirty="0">
                <a:solidFill>
                  <a:schemeClr val="accent6"/>
                </a:solidFill>
              </a:rPr>
              <a:t>Case study</a:t>
            </a:r>
            <a:r>
              <a:rPr lang="el-GR" sz="2400" dirty="0">
                <a:solidFill>
                  <a:schemeClr val="accent6"/>
                </a:solidFill>
              </a:rPr>
              <a:t> Πρόγραμμα ΣΠΥΚ του Πανεπιστημίου Αττικής</a:t>
            </a:r>
          </a:p>
        </p:txBody>
      </p:sp>
      <p:sp>
        <p:nvSpPr>
          <p:cNvPr id="3" name="Content Placeholder 2"/>
          <p:cNvSpPr>
            <a:spLocks noGrp="1"/>
          </p:cNvSpPr>
          <p:nvPr>
            <p:ph idx="1"/>
          </p:nvPr>
        </p:nvSpPr>
        <p:spPr>
          <a:xfrm>
            <a:off x="457200" y="1196752"/>
            <a:ext cx="8363272" cy="5040560"/>
          </a:xfrm>
        </p:spPr>
        <p:txBody>
          <a:bodyPr>
            <a:noAutofit/>
          </a:bodyPr>
          <a:lstStyle/>
          <a:p>
            <a:pPr marL="0" indent="0">
              <a:buNone/>
            </a:pPr>
            <a:r>
              <a:rPr lang="el-GR" sz="2800" dirty="0"/>
              <a:t>Η κυρία Φανή είναι  κοινωνιολόγος, </a:t>
            </a:r>
            <a:r>
              <a:rPr lang="el-GR" sz="2800" dirty="0" err="1"/>
              <a:t>M.Sc</a:t>
            </a:r>
            <a:r>
              <a:rPr lang="el-GR" sz="2800" dirty="0"/>
              <a:t>, κάτοχος Επάρκειας Ελληνικής Νοηματικής Γλώσσας και είναι η ειδικός μας για να κωδικοποιήσουμε τη γνώση σε αυτό το πρόγραμμα. Όταν ανέλαβε τη θέση της υπεύθυνης του προγράμματος ΣΠΥΚ αντιμετώπισε το πρόβλημα των μη καταγεγραμμένων πληροφοριών. Έπρεπε να μιλήσει αρκετές φορές με τον προηγούμενο υπεύθυνο και οι δύο πρώτοι μήνες ήταν πραγματικά δύσκολοι γι' αυτήν. Βρήκε την πρότασή μας να είναι η ειδικός μας πολύ ενδιαφέρουσα και χρήσιμη και έδειξε μεγάλη προθυμία συμμετοχής. </a:t>
            </a:r>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a:t>6</a:t>
            </a:r>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720080"/>
          </a:xfrm>
        </p:spPr>
        <p:txBody>
          <a:bodyPr>
            <a:noAutofit/>
          </a:bodyPr>
          <a:lstStyle/>
          <a:p>
            <a:r>
              <a:rPr lang="el-GR" sz="2400" dirty="0">
                <a:solidFill>
                  <a:schemeClr val="accent6"/>
                </a:solidFill>
              </a:rPr>
              <a:t>Ποιές υπηρεσίες παρέχει το πρόγραμμα σε ΦμεΑ</a:t>
            </a:r>
          </a:p>
        </p:txBody>
      </p:sp>
      <p:sp>
        <p:nvSpPr>
          <p:cNvPr id="3" name="Content Placeholder 2"/>
          <p:cNvSpPr>
            <a:spLocks noGrp="1"/>
          </p:cNvSpPr>
          <p:nvPr>
            <p:ph idx="1"/>
          </p:nvPr>
        </p:nvSpPr>
        <p:spPr>
          <a:xfrm>
            <a:off x="457200" y="764704"/>
            <a:ext cx="8363272" cy="5040560"/>
          </a:xfrm>
        </p:spPr>
        <p:txBody>
          <a:bodyPr>
            <a:noAutofit/>
          </a:bodyPr>
          <a:lstStyle/>
          <a:p>
            <a:pPr marL="0" indent="0">
              <a:buNone/>
            </a:pPr>
            <a:r>
              <a:rPr lang="el-GR" sz="2800" dirty="0"/>
              <a:t>- Υποστήριξη των νέων σπουδαστών στην περίοδο προσαρμογής τους στο νέο εκπαιδευτικό περιβάλλον </a:t>
            </a:r>
          </a:p>
          <a:p>
            <a:pPr marL="0" indent="0">
              <a:buNone/>
            </a:pPr>
            <a:r>
              <a:rPr lang="el-GR" sz="2800" dirty="0"/>
              <a:t>- Ενημέρωση και συνεργασία με υπεύθυνους των τμημάτων, της γραμματείες και τους διδάσκοντες για την αντιμετώπιση των αναγκών</a:t>
            </a:r>
          </a:p>
          <a:p>
            <a:pPr marL="0" indent="0">
              <a:buNone/>
            </a:pPr>
            <a:r>
              <a:rPr lang="el-GR" sz="2800" dirty="0"/>
              <a:t>- Ενδυνάμωση της ταυτότητας τους και η ένταξή τους στην εκπαιδευτική κοινότητα του Πανεπιστημίου </a:t>
            </a:r>
          </a:p>
          <a:p>
            <a:pPr marL="0" indent="0">
              <a:buNone/>
            </a:pPr>
            <a:r>
              <a:rPr lang="el-GR" sz="2800" dirty="0"/>
              <a:t>- Ψυχολογική και συμβουλευτική στήριξή τους σε τυχόν κοινωνικά και συναισθηματικά ζητήματα που τους απασχολούν, σε ατομικό και ομαδικό πλαίσιο </a:t>
            </a:r>
          </a:p>
          <a:p>
            <a:pPr marL="0" indent="0">
              <a:buNone/>
            </a:pPr>
            <a:r>
              <a:rPr lang="el-GR" sz="2800" dirty="0"/>
              <a:t>- Προώθηση αιτημάτων προς το ΥΠΕΠΘ για τη δημιουργία θεσμικού πλαισίου».</a:t>
            </a:r>
          </a:p>
          <a:p>
            <a:pPr marL="0" indent="0">
              <a:buNone/>
            </a:pPr>
            <a:endParaRPr lang="el-GR" sz="2800" dirty="0"/>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a:t>7</a:t>
            </a:r>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720080"/>
          </a:xfrm>
        </p:spPr>
        <p:txBody>
          <a:bodyPr>
            <a:noAutofit/>
          </a:bodyPr>
          <a:lstStyle/>
          <a:p>
            <a:r>
              <a:rPr lang="el-GR" sz="2400" dirty="0">
                <a:solidFill>
                  <a:schemeClr val="accent6"/>
                </a:solidFill>
              </a:rPr>
              <a:t>Ποιές υπηρεσίες παρέχει το πρόγραμμα σε καθηγητές</a:t>
            </a:r>
          </a:p>
        </p:txBody>
      </p:sp>
      <p:sp>
        <p:nvSpPr>
          <p:cNvPr id="3" name="Content Placeholder 2"/>
          <p:cNvSpPr>
            <a:spLocks noGrp="1"/>
          </p:cNvSpPr>
          <p:nvPr>
            <p:ph idx="1"/>
          </p:nvPr>
        </p:nvSpPr>
        <p:spPr>
          <a:xfrm>
            <a:off x="457200" y="764704"/>
            <a:ext cx="8363272" cy="5040560"/>
          </a:xfrm>
        </p:spPr>
        <p:txBody>
          <a:bodyPr>
            <a:noAutofit/>
          </a:bodyPr>
          <a:lstStyle/>
          <a:p>
            <a:r>
              <a:rPr lang="el-GR" sz="2400" dirty="0"/>
              <a:t>«Η υποστήριξη αφορά διδάσκοντες που έχουν στο τμήμα τους σπουδαστές-</a:t>
            </a:r>
            <a:r>
              <a:rPr lang="el-GR" sz="2400" dirty="0" err="1"/>
              <a:t>ριες</a:t>
            </a:r>
            <a:r>
              <a:rPr lang="el-GR" sz="2400" dirty="0"/>
              <a:t> με ειδικές ανάγκες, π.χ. κωφούς και βαρήκοους φοιτητές. Έχει ως στόχο την πληροφόρησή τους σχετικά με τις ειδικές εκπαιδευτικές ανάγκες των ΦμεΑ. Για την περαιτέρω στήριξή τους παρέχεται ενημέρωση σχετικά με οδηγίες διευκόλυνσης ΦμεΑ στην εκπαιδευτική διαδικασία.»</a:t>
            </a:r>
            <a:endParaRPr lang="en-US" sz="2400" dirty="0"/>
          </a:p>
          <a:p>
            <a:r>
              <a:rPr lang="el-GR" sz="2400" dirty="0"/>
              <a:t>«Οι διδάσκοντες μπορούν να έχουν συνεχή επικοινωνία με την Υπηρεσία και το πρόγραμμα ΣΠΥΚ καθ’ όλη τη διάρκεια του ακαδημαϊκού εξαμήνου για τυχόν δυσκολίες που μπορεί να αντιμετωπίσουν, σχετικά με την επικοινωνία τους με τους ΦμεΑ ή σχετικά με τον εξειδικευμένο τρόπο διδασκαλίας που θα χρειαστεί να ακολουθήσουν.»</a:t>
            </a:r>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a:t>8</a:t>
            </a:r>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theme1.xml><?xml version="1.0" encoding="utf-8"?>
<a:theme xmlns:a="http://schemas.openxmlformats.org/drawingml/2006/main" name="exo-opistho_simeiomata">
  <a:themeElements>
    <a:clrScheme name="Custom 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F497D"/>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exo-opistho_simeiomata</Template>
  <TotalTime>1808</TotalTime>
  <Words>3794</Words>
  <Application>Microsoft Office PowerPoint</Application>
  <PresentationFormat>On-screen Show (4:3)</PresentationFormat>
  <Paragraphs>251</Paragraphs>
  <Slides>55</Slides>
  <Notes>33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3</vt:i4>
      </vt:variant>
      <vt:variant>
        <vt:lpstr>Slide Titles</vt:lpstr>
      </vt:variant>
      <vt:variant>
        <vt:i4>55</vt:i4>
      </vt:variant>
    </vt:vector>
  </HeadingPairs>
  <TitlesOfParts>
    <vt:vector size="64" baseType="lpstr">
      <vt:lpstr>Arial</vt:lpstr>
      <vt:lpstr>Calibri</vt:lpstr>
      <vt:lpstr>Cambria</vt:lpstr>
      <vt:lpstr>Times New Roman</vt:lpstr>
      <vt:lpstr>Wingdings</vt:lpstr>
      <vt:lpstr>exo-opistho_simeiomata</vt:lpstr>
      <vt:lpstr>Document</vt:lpstr>
      <vt:lpstr>Microsoft Word Document</vt:lpstr>
      <vt:lpstr>Έγγραφο</vt:lpstr>
      <vt:lpstr>Διαχείριση Γνώσης (Knowledge Management)</vt:lpstr>
      <vt:lpstr>Τρίτη συνάντηση</vt:lpstr>
      <vt:lpstr>Έργα διαχείρισης καταγραφής γνώσης (codification projects) σε οργανισμούς.   Μελέτη περίπτωσης και συζήτηση θεωρίας στο πλαίσιο της μελέτης. </vt:lpstr>
      <vt:lpstr>Συμβουλευτική υποστήριξη σπουδαστών στο Πανεπιστήμιο Αττικής (από την ιστοσελίδα)</vt:lpstr>
      <vt:lpstr>Ατομική συμβουλευτική σε φοιτητές και φοιτήτριες για την αντιμετώπιση δυσκολιών και προβλημάτων</vt:lpstr>
      <vt:lpstr>Case study Καταγραφή γνώσης του προγράμματος Συμβουλευτικής Παρέμβασης και Υποστήριξης Κωφών και Βαρήκοων φοιτητών και φοιτητών με ειδικές ανάγκες (πρόγραμμα ΣΠΥΚ) του Πανεπιστημίου Αττικής</vt:lpstr>
      <vt:lpstr>Case study Πρόγραμμα ΣΠΥΚ του Πανεπιστημίου Αττικής</vt:lpstr>
      <vt:lpstr>Ποιές υπηρεσίες παρέχει το πρόγραμμα σε ΦμεΑ</vt:lpstr>
      <vt:lpstr>Ποιές υπηρεσίες παρέχει το πρόγραμμα σε καθηγητές</vt:lpstr>
      <vt:lpstr>Ποιές υπηρεσίες παρέχει το πρόγραμμα σε οικογένειες</vt:lpstr>
      <vt:lpstr>Η σημασία της διαχείρισης της γνώσης στο πρόγραμμα ΣΠΥΚ</vt:lpstr>
      <vt:lpstr>Περιγραφή της γνώσης (των γνώσεων) του ειδικού</vt:lpstr>
      <vt:lpstr>Η καταγραφή και η κωδικοποίηση της γνώσης της ειδικού γίνεται σε δύο κατευθύνσεις</vt:lpstr>
      <vt:lpstr>Μέθοδος εργασίας - Συλλογή γνώσης (Knowledge capture)</vt:lpstr>
      <vt:lpstr>Συνεντεύξεις ειδικών - Δομημένες συνεντεύξεις </vt:lpstr>
      <vt:lpstr>Paraphrasing, clarifying, summarizing, reflecting feelings (Dalkir) </vt:lpstr>
      <vt:lpstr>Γεγονότα («Ιστορίες», stories, success stories) </vt:lpstr>
      <vt:lpstr>Denning (2001), κατάλογος χαρακτηριστικών καλής ιστορίας</vt:lpstr>
      <vt:lpstr>Καλές πρακτικές («Ιστορίες μάθησης»)</vt:lpstr>
      <vt:lpstr>Καλές πρακτικές («Ιστορίες μάθησης»)</vt:lpstr>
      <vt:lpstr> ερωτήσεις που απαντήθηκαν από την ειδικό</vt:lpstr>
      <vt:lpstr>ερωτήσεις που απαντήθηκαν από την ειδικό</vt:lpstr>
      <vt:lpstr>Δέντρα απόφασης  1. οργάνωση σεμιναρίου 2. οργάνωση ενέργειας (action),  π.χ. διερμηνεία</vt:lpstr>
      <vt:lpstr>PowerPoint Presentation</vt:lpstr>
      <vt:lpstr>PowerPoint Presentation</vt:lpstr>
      <vt:lpstr>Taxonomy  Αναγκαία πληροφορία για την οργάνωση-διεξαγωγή κάποιας ενέργειας (action) ή σεμιναρίου - απόσπασμα</vt:lpstr>
      <vt:lpstr>PowerPoint Presentation</vt:lpstr>
      <vt:lpstr>Cognitive maps  Διαφορά σεμιναρίου και εργαστηρίου</vt:lpstr>
      <vt:lpstr>PowerPoint Presentation</vt:lpstr>
      <vt:lpstr>Cognitive maps  Που βρίσκετε την αναγκαία πληροφορία για οργάνωση σεμιναρίου/εργαστηρίου</vt:lpstr>
      <vt:lpstr>PowerPoint Presentation</vt:lpstr>
      <vt:lpstr>ISO διαδικασία συμβουλευτικής</vt:lpstr>
      <vt:lpstr>PowerPoint Presentation</vt:lpstr>
      <vt:lpstr>Αποτελέσματα, συζήτηση και ανατροφοδότηση</vt:lpstr>
      <vt:lpstr>Χρησιμότητα των χρησιμοποιούμενων τεχνικών και μεθόδων</vt:lpstr>
      <vt:lpstr>Πείτε μας μια ιστορία (success story) από την εμπειρίας σας (πραγματική ή επινοημένη). </vt:lpstr>
      <vt:lpstr>Πείτε μας για ένα πρόβλημα / πρόκληση που αντιμετωπίσατε και ξεπεράσατε. </vt:lpstr>
      <vt:lpstr>Τι καινοτόμα πράγματα έγιναν στην πορεία;</vt:lpstr>
      <vt:lpstr>Θέμα Codification και ενοποίηση υπηρεσιών email στο Πανεπιστήμιο Αττικής</vt:lpstr>
      <vt:lpstr>PowerPoint Presentation</vt:lpstr>
      <vt:lpstr>PowerPoint Presentation</vt:lpstr>
      <vt:lpstr>PowerPoint Presentation</vt:lpstr>
      <vt:lpstr>PowerPoint Presentation</vt:lpstr>
      <vt:lpstr>PowerPoint Presentation</vt:lpstr>
      <vt:lpstr>PowerPoint Presentation</vt:lpstr>
      <vt:lpstr>Γεγονότα ή αφήγηση «ιστοριών».  </vt:lpstr>
      <vt:lpstr>PowerPoint Presentation</vt:lpstr>
      <vt:lpstr>«Ιστορίες μάθησης».  </vt:lpstr>
      <vt:lpstr>PowerPoint Presentation</vt:lpstr>
      <vt:lpstr>Τέλος Ενότητας</vt:lpstr>
      <vt:lpstr>Σημειώματα</vt:lpstr>
      <vt:lpstr>Σημείωμα Αναφοράς</vt:lpstr>
      <vt:lpstr>Σημείωμα Χρήσης Έργων Τρίτων</vt:lpstr>
      <vt:lpstr>Σημείωμα Αδειοδότησης</vt:lpstr>
      <vt:lpstr>Διατήρηση Σημειωμάτων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ΤΙΤΛΟΣ ΜΑΘΗΜΑΤΟΣ</dc:title>
  <dc:creator>opencourses@teiath.gr</dc:creator>
  <cp:lastModifiedBy>ΧΡΗΣΤΟΣ ΣΚΟΥΡΛΑΣ</cp:lastModifiedBy>
  <cp:revision>175</cp:revision>
  <cp:lastPrinted>2018-10-16T06:59:11Z</cp:lastPrinted>
  <dcterms:created xsi:type="dcterms:W3CDTF">2014-10-20T11:54:42Z</dcterms:created>
  <dcterms:modified xsi:type="dcterms:W3CDTF">2020-10-27T14:39:51Z</dcterms:modified>
</cp:coreProperties>
</file>