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15"/>
  </p:notesMasterIdLst>
  <p:handoutMasterIdLst>
    <p:handoutMasterId r:id="rId16"/>
  </p:handoutMasterIdLst>
  <p:sldIdLst>
    <p:sldId id="256" r:id="rId2"/>
    <p:sldId id="285" r:id="rId3"/>
    <p:sldId id="396" r:id="rId4"/>
    <p:sldId id="353" r:id="rId5"/>
    <p:sldId id="398" r:id="rId6"/>
    <p:sldId id="406" r:id="rId7"/>
    <p:sldId id="379" r:id="rId8"/>
    <p:sldId id="380" r:id="rId9"/>
    <p:sldId id="407" r:id="rId10"/>
    <p:sldId id="381" r:id="rId11"/>
    <p:sldId id="405" r:id="rId12"/>
    <p:sldId id="408" r:id="rId13"/>
    <p:sldId id="257" r:id="rId14"/>
  </p:sldIdLst>
  <p:sldSz cx="9144000" cy="6858000" type="screen4x3"/>
  <p:notesSz cx="6954838" cy="9309100"/>
  <p:custDataLst>
    <p:tags r:id="rId17"/>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68" d="100"/>
          <a:sy n="68" d="100"/>
        </p:scale>
        <p:origin x="158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2932"/>
        <p:guide pos="219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0"/>
            <a:ext cx="3013504"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defTabSz="929183" eaLnBrk="0" hangingPunct="0">
              <a:defRPr sz="1200"/>
            </a:lvl1pPr>
          </a:lstStyle>
          <a:p>
            <a:pPr>
              <a:defRPr/>
            </a:pPr>
            <a:endParaRPr lang="el-GR"/>
          </a:p>
        </p:txBody>
      </p:sp>
      <p:sp>
        <p:nvSpPr>
          <p:cNvPr id="92163" name="Rectangle 3"/>
          <p:cNvSpPr>
            <a:spLocks noGrp="1" noChangeArrowheads="1"/>
          </p:cNvSpPr>
          <p:nvPr>
            <p:ph type="dt" sz="quarter" idx="1"/>
          </p:nvPr>
        </p:nvSpPr>
        <p:spPr bwMode="auto">
          <a:xfrm>
            <a:off x="3939780" y="0"/>
            <a:ext cx="3013503"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algn="r" defTabSz="929183" eaLnBrk="0" hangingPunct="0">
              <a:defRPr sz="1200"/>
            </a:lvl1pPr>
          </a:lstStyle>
          <a:p>
            <a:pPr>
              <a:defRPr/>
            </a:pPr>
            <a:fld id="{84A79048-66B1-475A-B924-F459D231C4C3}" type="datetimeFigureOut">
              <a:rPr lang="el-GR"/>
              <a:pPr>
                <a:defRPr/>
              </a:pPr>
              <a:t>27/10/2020</a:t>
            </a:fld>
            <a:endParaRPr lang="el-GR"/>
          </a:p>
        </p:txBody>
      </p:sp>
      <p:sp>
        <p:nvSpPr>
          <p:cNvPr id="92164" name="Rectangle 4"/>
          <p:cNvSpPr>
            <a:spLocks noGrp="1" noChangeArrowheads="1"/>
          </p:cNvSpPr>
          <p:nvPr>
            <p:ph type="ftr" sz="quarter" idx="2"/>
          </p:nvPr>
        </p:nvSpPr>
        <p:spPr bwMode="auto">
          <a:xfrm>
            <a:off x="1" y="8842706"/>
            <a:ext cx="3013504"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defTabSz="929183" eaLnBrk="0" hangingPunct="0">
              <a:defRPr sz="1200"/>
            </a:lvl1pPr>
          </a:lstStyle>
          <a:p>
            <a:pPr>
              <a:defRPr/>
            </a:pPr>
            <a:endParaRPr lang="el-GR"/>
          </a:p>
        </p:txBody>
      </p:sp>
      <p:sp>
        <p:nvSpPr>
          <p:cNvPr id="92165" name="Rectangle 5"/>
          <p:cNvSpPr>
            <a:spLocks noGrp="1" noChangeArrowheads="1"/>
          </p:cNvSpPr>
          <p:nvPr>
            <p:ph type="sldNum" sz="quarter" idx="3"/>
          </p:nvPr>
        </p:nvSpPr>
        <p:spPr bwMode="auto">
          <a:xfrm>
            <a:off x="3939780" y="8842706"/>
            <a:ext cx="3013503"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algn="r" defTabSz="929183" eaLnBrk="0" hangingPunct="0">
              <a:defRPr sz="12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0"/>
            <a:ext cx="3013504"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defTabSz="929183">
              <a:defRPr sz="1200"/>
            </a:lvl1pPr>
          </a:lstStyle>
          <a:p>
            <a:pPr>
              <a:defRPr/>
            </a:pPr>
            <a:endParaRPr lang="el-GR"/>
          </a:p>
        </p:txBody>
      </p:sp>
      <p:sp>
        <p:nvSpPr>
          <p:cNvPr id="3" name="2 - Θέση ημερομηνίας"/>
          <p:cNvSpPr>
            <a:spLocks noGrp="1"/>
          </p:cNvSpPr>
          <p:nvPr>
            <p:ph type="dt" idx="1"/>
          </p:nvPr>
        </p:nvSpPr>
        <p:spPr bwMode="auto">
          <a:xfrm>
            <a:off x="3939780" y="0"/>
            <a:ext cx="3013503"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algn="r" defTabSz="929183">
              <a:defRPr sz="1200"/>
            </a:lvl1pPr>
          </a:lstStyle>
          <a:p>
            <a:pPr>
              <a:defRPr/>
            </a:pPr>
            <a:fld id="{19B0F716-1969-45AD-B426-D0CBFDF13F46}" type="datetimeFigureOut">
              <a:rPr lang="el-GR"/>
              <a:pPr>
                <a:defRPr/>
              </a:pPr>
              <a:t>27/10/2020</a:t>
            </a:fld>
            <a:endParaRPr lang="el-GR"/>
          </a:p>
        </p:txBody>
      </p:sp>
      <p:sp>
        <p:nvSpPr>
          <p:cNvPr id="4" name="3 - Θέση εικόνας διαφάνειας"/>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85771" tIns="42885" rIns="85771" bIns="42885" rtlCol="0" anchor="ctr"/>
          <a:lstStyle/>
          <a:p>
            <a:pPr lvl="0"/>
            <a:endParaRPr lang="el-GR" noProof="0"/>
          </a:p>
        </p:txBody>
      </p:sp>
      <p:sp>
        <p:nvSpPr>
          <p:cNvPr id="5" name="4 - Θέση σημειώσεων"/>
          <p:cNvSpPr>
            <a:spLocks noGrp="1"/>
          </p:cNvSpPr>
          <p:nvPr>
            <p:ph type="body" sz="quarter" idx="3"/>
          </p:nvPr>
        </p:nvSpPr>
        <p:spPr bwMode="auto">
          <a:xfrm>
            <a:off x="696261" y="4421353"/>
            <a:ext cx="5563870" cy="4188879"/>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p>
            <a:pPr lvl="0"/>
            <a:r>
              <a:rPr lang="el-GR" noProof="0"/>
              <a:t>Kλικ για επεξεργασία των στυλ του υποδείγματος</a:t>
            </a:r>
          </a:p>
          <a:p>
            <a:pPr lvl="1"/>
            <a:r>
              <a:rPr lang="el-GR" noProof="0"/>
              <a:t>Δεύτερου επιπέδου</a:t>
            </a:r>
          </a:p>
          <a:p>
            <a:pPr lvl="2"/>
            <a:r>
              <a:rPr lang="el-GR" noProof="0"/>
              <a:t>Τρίτου επιπέδου</a:t>
            </a:r>
          </a:p>
          <a:p>
            <a:pPr lvl="3"/>
            <a:r>
              <a:rPr lang="el-GR" noProof="0"/>
              <a:t>Τέταρτου επιπέδου</a:t>
            </a:r>
          </a:p>
          <a:p>
            <a:pPr lvl="4"/>
            <a:r>
              <a:rPr lang="el-GR" noProof="0"/>
              <a:t>Πέμπτου επιπέδου</a:t>
            </a:r>
          </a:p>
        </p:txBody>
      </p:sp>
      <p:sp>
        <p:nvSpPr>
          <p:cNvPr id="6" name="5 - Θέση υποσέλιδου"/>
          <p:cNvSpPr>
            <a:spLocks noGrp="1"/>
          </p:cNvSpPr>
          <p:nvPr>
            <p:ph type="ftr" sz="quarter" idx="4"/>
          </p:nvPr>
        </p:nvSpPr>
        <p:spPr bwMode="auto">
          <a:xfrm>
            <a:off x="1" y="8842706"/>
            <a:ext cx="3013504"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defTabSz="929183">
              <a:defRPr sz="1200"/>
            </a:lvl1pPr>
          </a:lstStyle>
          <a:p>
            <a:pPr>
              <a:defRPr/>
            </a:pPr>
            <a:endParaRPr lang="el-GR"/>
          </a:p>
        </p:txBody>
      </p:sp>
      <p:sp>
        <p:nvSpPr>
          <p:cNvPr id="7" name="6 - Θέση αριθμού διαφάνειας"/>
          <p:cNvSpPr>
            <a:spLocks noGrp="1"/>
          </p:cNvSpPr>
          <p:nvPr>
            <p:ph type="sldNum" sz="quarter" idx="5"/>
          </p:nvPr>
        </p:nvSpPr>
        <p:spPr bwMode="auto">
          <a:xfrm>
            <a:off x="3939780" y="8842706"/>
            <a:ext cx="3013503"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algn="r" defTabSz="929183">
              <a:defRPr sz="12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4249" indent="-174249">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a:p>
        </p:txBody>
      </p:sp>
    </p:spTree>
    <p:extLst>
      <p:ext uri="{BB962C8B-B14F-4D97-AF65-F5344CB8AC3E}">
        <p14:creationId xmlns:p14="http://schemas.microsoft.com/office/powerpoint/2010/main" val="766436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12</a:t>
            </a:fld>
            <a:endParaRPr lang="el-GR"/>
          </a:p>
        </p:txBody>
      </p:sp>
    </p:spTree>
    <p:extLst>
      <p:ext uri="{BB962C8B-B14F-4D97-AF65-F5344CB8AC3E}">
        <p14:creationId xmlns:p14="http://schemas.microsoft.com/office/powerpoint/2010/main" val="301794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110062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l-GR"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a:solidFill>
                  <a:schemeClr val="tx1"/>
                </a:solidFill>
                <a:latin typeface="+mn-lt"/>
              </a:rPr>
              <a:t>Διαχείριση Γνώσης (</a:t>
            </a:r>
            <a:r>
              <a:rPr lang="en-US" sz="3600" b="1" dirty="0">
                <a:solidFill>
                  <a:schemeClr val="tx1"/>
                </a:solidFill>
                <a:latin typeface="+mn-lt"/>
              </a:rPr>
              <a:t>Knowledge Management</a:t>
            </a:r>
            <a:r>
              <a:rPr lang="el-GR" sz="3600" b="1" dirty="0">
                <a:solidFill>
                  <a:schemeClr val="tx1"/>
                </a:solidFill>
                <a:latin typeface="+mn-lt"/>
              </a:rPr>
              <a:t>)</a:t>
            </a:r>
          </a:p>
        </p:txBody>
      </p:sp>
      <p:sp>
        <p:nvSpPr>
          <p:cNvPr id="3" name="Υπότιτλος 2"/>
          <p:cNvSpPr>
            <a:spLocks noGrp="1"/>
          </p:cNvSpPr>
          <p:nvPr>
            <p:ph type="subTitle" idx="1"/>
          </p:nvPr>
        </p:nvSpPr>
        <p:spPr>
          <a:xfrm>
            <a:off x="1369368" y="3096543"/>
            <a:ext cx="6400800" cy="1752600"/>
          </a:xfrm>
        </p:spPr>
        <p:txBody>
          <a:bodyPr>
            <a:normAutofit lnSpcReduction="10000"/>
          </a:bodyPr>
          <a:lstStyle/>
          <a:p>
            <a:pPr>
              <a:spcBef>
                <a:spcPts val="0"/>
              </a:spcBef>
              <a:spcAft>
                <a:spcPts val="1200"/>
              </a:spcAft>
            </a:pPr>
            <a:r>
              <a:rPr lang="el-GR" sz="2800" b="1" dirty="0"/>
              <a:t>Ενότητα</a:t>
            </a:r>
            <a:r>
              <a:rPr lang="el-GR" sz="2800" dirty="0"/>
              <a:t>:</a:t>
            </a:r>
            <a:r>
              <a:rPr lang="en-US" sz="2800" dirty="0"/>
              <a:t> </a:t>
            </a:r>
            <a:r>
              <a:rPr lang="el-GR" sz="2800" dirty="0"/>
              <a:t>«Τεχνικές – </a:t>
            </a:r>
            <a:r>
              <a:rPr lang="en-US" sz="2800" dirty="0"/>
              <a:t>Cognitive maps, decision trees, taxonomies, task analysis – </a:t>
            </a:r>
            <a:r>
              <a:rPr lang="el-GR" sz="2800" dirty="0"/>
              <a:t>και Απεικόνιση γνώσης</a:t>
            </a:r>
          </a:p>
          <a:p>
            <a:pPr>
              <a:spcBef>
                <a:spcPts val="0"/>
              </a:spcBef>
              <a:spcAft>
                <a:spcPts val="1200"/>
              </a:spcAft>
            </a:pPr>
            <a:r>
              <a:rPr lang="el-GR" sz="2400" dirty="0"/>
              <a:t>Χ. Σκουρλάς, Α. Μαρινάγη</a:t>
            </a:r>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Μαθήματα στο Πανεπιστήμιο Δυτικής Αττικής</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AB24F-5688-4D53-AD53-892919ADB7D5}"/>
              </a:ext>
            </a:extLst>
          </p:cNvPr>
          <p:cNvSpPr>
            <a:spLocks noGrp="1"/>
          </p:cNvSpPr>
          <p:nvPr>
            <p:ph type="title"/>
          </p:nvPr>
        </p:nvSpPr>
        <p:spPr>
          <a:xfrm>
            <a:off x="467544" y="548680"/>
            <a:ext cx="8229600" cy="365125"/>
          </a:xfrm>
        </p:spPr>
        <p:txBody>
          <a:bodyPr>
            <a:normAutofit fontScale="90000"/>
          </a:bodyPr>
          <a:lstStyle/>
          <a:p>
            <a:r>
              <a:rPr lang="en-US" sz="3100" dirty="0"/>
              <a:t>Decision Trees</a:t>
            </a:r>
            <a:r>
              <a:rPr lang="el-GR" sz="3100" dirty="0"/>
              <a:t> για να περιγράψουμε αποφάσεις </a:t>
            </a:r>
            <a:r>
              <a:rPr lang="el-GR" sz="2000" b="0" dirty="0"/>
              <a:t>https://www.smartdraw.com/decision-tree/decision-tree-maker.htm</a:t>
            </a:r>
            <a:br>
              <a:rPr lang="el-GR" dirty="0"/>
            </a:br>
            <a:endParaRPr lang="el-GR" dirty="0"/>
          </a:p>
        </p:txBody>
      </p:sp>
      <p:sp>
        <p:nvSpPr>
          <p:cNvPr id="3" name="Slide Number Placeholder 2">
            <a:extLst>
              <a:ext uri="{FF2B5EF4-FFF2-40B4-BE49-F238E27FC236}">
                <a16:creationId xmlns:a16="http://schemas.microsoft.com/office/drawing/2014/main" id="{71759FC8-3277-4900-997F-7F5939714A51}"/>
              </a:ext>
            </a:extLst>
          </p:cNvPr>
          <p:cNvSpPr>
            <a:spLocks noGrp="1"/>
          </p:cNvSpPr>
          <p:nvPr>
            <p:ph type="sldNum" sz="quarter" idx="12"/>
          </p:nvPr>
        </p:nvSpPr>
        <p:spPr/>
        <p:txBody>
          <a:bodyPr/>
          <a:lstStyle/>
          <a:p>
            <a:pPr>
              <a:defRPr/>
            </a:pPr>
            <a:fld id="{7E55E3B3-0445-4CFC-BED8-763D4409E61F}" type="slidenum">
              <a:rPr lang="el-GR" smtClean="0"/>
              <a:pPr>
                <a:defRPr/>
              </a:pPr>
              <a:t>9</a:t>
            </a:fld>
            <a:endParaRPr lang="el-GR"/>
          </a:p>
        </p:txBody>
      </p:sp>
      <p:pic>
        <p:nvPicPr>
          <p:cNvPr id="4" name="Picture 3" descr="Decision tree example">
            <a:extLst>
              <a:ext uri="{FF2B5EF4-FFF2-40B4-BE49-F238E27FC236}">
                <a16:creationId xmlns:a16="http://schemas.microsoft.com/office/drawing/2014/main" id="{5E94813A-5457-4F25-930C-DE852E00EA8B}"/>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99592" y="1052736"/>
            <a:ext cx="7416824" cy="5256584"/>
          </a:xfrm>
          <a:prstGeom prst="rect">
            <a:avLst/>
          </a:prstGeom>
          <a:noFill/>
          <a:ln>
            <a:noFill/>
          </a:ln>
        </p:spPr>
      </p:pic>
    </p:spTree>
    <p:extLst>
      <p:ext uri="{BB962C8B-B14F-4D97-AF65-F5344CB8AC3E}">
        <p14:creationId xmlns:p14="http://schemas.microsoft.com/office/powerpoint/2010/main" val="1180047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E6774-D9BD-45F7-BA86-3A6A08D0B50D}"/>
              </a:ext>
            </a:extLst>
          </p:cNvPr>
          <p:cNvSpPr>
            <a:spLocks noGrp="1"/>
          </p:cNvSpPr>
          <p:nvPr>
            <p:ph type="title"/>
          </p:nvPr>
        </p:nvSpPr>
        <p:spPr/>
        <p:txBody>
          <a:bodyPr>
            <a:normAutofit fontScale="90000"/>
          </a:bodyPr>
          <a:lstStyle/>
          <a:p>
            <a:r>
              <a:rPr lang="en-US" dirty="0"/>
              <a:t>Conceptual map</a:t>
            </a:r>
            <a:r>
              <a:rPr lang="el-GR" dirty="0"/>
              <a:t> </a:t>
            </a:r>
            <a:r>
              <a:rPr lang="fr-FR" dirty="0"/>
              <a:t>(</a:t>
            </a:r>
            <a:r>
              <a:rPr lang="en-US" dirty="0" err="1"/>
              <a:t>Dalkir</a:t>
            </a:r>
            <a:r>
              <a:rPr lang="en-US" dirty="0"/>
              <a:t>, 2011, p.122)</a:t>
            </a:r>
            <a:br>
              <a:rPr lang="en-US" dirty="0"/>
            </a:br>
            <a:r>
              <a:rPr lang="en-US" sz="1800" b="0" dirty="0"/>
              <a:t>http://learn-informationsystem.blogspot.com/2016/04/knowledge-capture-and-codification.html</a:t>
            </a:r>
            <a:endParaRPr lang="el-GR" sz="1800" b="0" dirty="0"/>
          </a:p>
        </p:txBody>
      </p:sp>
      <p:sp>
        <p:nvSpPr>
          <p:cNvPr id="3" name="Slide Number Placeholder 2">
            <a:extLst>
              <a:ext uri="{FF2B5EF4-FFF2-40B4-BE49-F238E27FC236}">
                <a16:creationId xmlns:a16="http://schemas.microsoft.com/office/drawing/2014/main" id="{4D30EAA7-FB11-4CAE-BAF1-A538B0E666A3}"/>
              </a:ext>
            </a:extLst>
          </p:cNvPr>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pic>
        <p:nvPicPr>
          <p:cNvPr id="4" name="Εικόνα 81">
            <a:extLst>
              <a:ext uri="{FF2B5EF4-FFF2-40B4-BE49-F238E27FC236}">
                <a16:creationId xmlns:a16="http://schemas.microsoft.com/office/drawing/2014/main" id="{D04B3078-F1E1-425E-9CE9-80FE4C1E70C1}"/>
              </a:ext>
            </a:extLst>
          </p:cNvPr>
          <p:cNvPicPr/>
          <p:nvPr/>
        </p:nvPicPr>
        <p:blipFill>
          <a:blip r:embed="rId2" cstate="print"/>
          <a:srcRect/>
          <a:stretch>
            <a:fillRect/>
          </a:stretch>
        </p:blipFill>
        <p:spPr bwMode="auto">
          <a:xfrm>
            <a:off x="971600" y="2080260"/>
            <a:ext cx="7272808" cy="3436972"/>
          </a:xfrm>
          <a:prstGeom prst="rect">
            <a:avLst/>
          </a:prstGeom>
          <a:noFill/>
          <a:ln w="9525">
            <a:noFill/>
            <a:miter lim="800000"/>
            <a:headEnd/>
            <a:tailEnd/>
          </a:ln>
        </p:spPr>
      </p:pic>
    </p:spTree>
    <p:extLst>
      <p:ext uri="{BB962C8B-B14F-4D97-AF65-F5344CB8AC3E}">
        <p14:creationId xmlns:p14="http://schemas.microsoft.com/office/powerpoint/2010/main" val="88550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F41B5D1-66E4-46B9-A259-8FBA5E4CDB76}"/>
              </a:ext>
            </a:extLst>
          </p:cNvPr>
          <p:cNvSpPr>
            <a:spLocks noGrp="1"/>
          </p:cNvSpPr>
          <p:nvPr>
            <p:ph type="sldNum" sz="quarter" idx="12"/>
          </p:nvPr>
        </p:nvSpPr>
        <p:spPr/>
        <p:txBody>
          <a:bodyPr/>
          <a:lstStyle/>
          <a:p>
            <a:pPr>
              <a:defRPr/>
            </a:pPr>
            <a:fld id="{FA4CD122-866E-4D3B-9682-8196304B43DE}" type="slidenum">
              <a:rPr lang="el-GR" smtClean="0"/>
              <a:pPr>
                <a:defRPr/>
              </a:pPr>
              <a:t>11</a:t>
            </a:fld>
            <a:endParaRPr lang="el-GR"/>
          </a:p>
        </p:txBody>
      </p:sp>
      <p:graphicFrame>
        <p:nvGraphicFramePr>
          <p:cNvPr id="3" name="Table 2">
            <a:extLst>
              <a:ext uri="{FF2B5EF4-FFF2-40B4-BE49-F238E27FC236}">
                <a16:creationId xmlns:a16="http://schemas.microsoft.com/office/drawing/2014/main" id="{733C0DE1-3196-4C69-A833-6BF46AF0386F}"/>
              </a:ext>
            </a:extLst>
          </p:cNvPr>
          <p:cNvGraphicFramePr>
            <a:graphicFrameLocks noGrp="1"/>
          </p:cNvGraphicFramePr>
          <p:nvPr>
            <p:extLst>
              <p:ext uri="{D42A27DB-BD31-4B8C-83A1-F6EECF244321}">
                <p14:modId xmlns:p14="http://schemas.microsoft.com/office/powerpoint/2010/main" val="1985548480"/>
              </p:ext>
            </p:extLst>
          </p:nvPr>
        </p:nvGraphicFramePr>
        <p:xfrm>
          <a:off x="755576" y="2564904"/>
          <a:ext cx="7488832" cy="2016225"/>
        </p:xfrm>
        <a:graphic>
          <a:graphicData uri="http://schemas.openxmlformats.org/drawingml/2006/table">
            <a:tbl>
              <a:tblPr firstRow="1" firstCol="1" bandRow="1"/>
              <a:tblGrid>
                <a:gridCol w="2496589">
                  <a:extLst>
                    <a:ext uri="{9D8B030D-6E8A-4147-A177-3AD203B41FA5}">
                      <a16:colId xmlns:a16="http://schemas.microsoft.com/office/drawing/2014/main" val="3786672419"/>
                    </a:ext>
                  </a:extLst>
                </a:gridCol>
                <a:gridCol w="2495654">
                  <a:extLst>
                    <a:ext uri="{9D8B030D-6E8A-4147-A177-3AD203B41FA5}">
                      <a16:colId xmlns:a16="http://schemas.microsoft.com/office/drawing/2014/main" val="3574137894"/>
                    </a:ext>
                  </a:extLst>
                </a:gridCol>
                <a:gridCol w="2496589">
                  <a:extLst>
                    <a:ext uri="{9D8B030D-6E8A-4147-A177-3AD203B41FA5}">
                      <a16:colId xmlns:a16="http://schemas.microsoft.com/office/drawing/2014/main" val="2596044629"/>
                    </a:ext>
                  </a:extLst>
                </a:gridCol>
              </a:tblGrid>
              <a:tr h="687277">
                <a:tc>
                  <a:txBody>
                    <a:bodyPr/>
                    <a:lstStyle/>
                    <a:p>
                      <a:pPr marR="89535" algn="ctr">
                        <a:lnSpc>
                          <a:spcPct val="115000"/>
                        </a:lnSpc>
                        <a:spcAft>
                          <a:spcPts val="0"/>
                        </a:spcAft>
                      </a:pPr>
                      <a:r>
                        <a:rPr lang="en-AU" sz="1800" dirty="0">
                          <a:effectLst/>
                          <a:latin typeface="Cambria" panose="02040503050406030204" pitchFamily="18" charset="0"/>
                          <a:ea typeface="Cambria" panose="02040503050406030204" pitchFamily="18" charset="0"/>
                          <a:cs typeface="Arial" panose="020B0604020202020204" pitchFamily="34" charset="0"/>
                        </a:rPr>
                        <a:t>Steps of task</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marR="161925" algn="ctr">
                        <a:lnSpc>
                          <a:spcPct val="115000"/>
                        </a:lnSpc>
                        <a:spcAft>
                          <a:spcPts val="0"/>
                        </a:spcAft>
                      </a:pPr>
                      <a:r>
                        <a:rPr lang="en-AU" sz="1800">
                          <a:effectLst/>
                          <a:latin typeface="Cambria" panose="02040503050406030204" pitchFamily="18" charset="0"/>
                          <a:ea typeface="Cambria" panose="02040503050406030204" pitchFamily="18" charset="0"/>
                          <a:cs typeface="Arial" panose="020B0604020202020204" pitchFamily="34" charset="0"/>
                        </a:rPr>
                        <a:t>What can go wrong?</a:t>
                      </a:r>
                      <a:endParaRPr lang="el-GR" sz="1800">
                        <a:effectLst/>
                        <a:latin typeface="Cambria" panose="02040503050406030204" pitchFamily="18" charset="0"/>
                        <a:ea typeface="Cambria" panose="02040503050406030204" pitchFamily="18" charset="0"/>
                        <a:cs typeface="Times New Roman" panose="02020603050405020304" pitchFamily="18" charset="0"/>
                      </a:endParaRPr>
                    </a:p>
                    <a:p>
                      <a:pPr marR="89535" algn="ctr">
                        <a:lnSpc>
                          <a:spcPct val="115000"/>
                        </a:lnSpc>
                        <a:spcAft>
                          <a:spcPts val="0"/>
                        </a:spcAft>
                      </a:pPr>
                      <a:r>
                        <a:rPr lang="en-AU" sz="1800">
                          <a:effectLst/>
                          <a:latin typeface="Cambria" panose="02040503050406030204" pitchFamily="18" charset="0"/>
                          <a:ea typeface="Cambria" panose="02040503050406030204" pitchFamily="18" charset="0"/>
                          <a:cs typeface="Arial" panose="020B0604020202020204" pitchFamily="34" charset="0"/>
                        </a:rPr>
                        <a:t>Hazards / risks</a:t>
                      </a:r>
                      <a:endParaRPr lang="el-GR" sz="18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marR="161925" algn="ctr">
                        <a:lnSpc>
                          <a:spcPct val="115000"/>
                        </a:lnSpc>
                        <a:spcAft>
                          <a:spcPts val="0"/>
                        </a:spcAft>
                      </a:pPr>
                      <a:r>
                        <a:rPr lang="en-AU" sz="1800">
                          <a:effectLst/>
                          <a:latin typeface="Cambria" panose="02040503050406030204" pitchFamily="18" charset="0"/>
                          <a:ea typeface="Cambria" panose="02040503050406030204" pitchFamily="18" charset="0"/>
                          <a:cs typeface="Arial" panose="020B0604020202020204" pitchFamily="34" charset="0"/>
                        </a:rPr>
                        <a:t>What to do about it?</a:t>
                      </a:r>
                      <a:endParaRPr lang="el-GR" sz="1800">
                        <a:effectLst/>
                        <a:latin typeface="Cambria" panose="02040503050406030204" pitchFamily="18" charset="0"/>
                        <a:ea typeface="Cambria" panose="02040503050406030204" pitchFamily="18" charset="0"/>
                        <a:cs typeface="Times New Roman" panose="02020603050405020304" pitchFamily="18" charset="0"/>
                      </a:endParaRPr>
                    </a:p>
                    <a:p>
                      <a:pPr marR="89535" algn="ctr">
                        <a:lnSpc>
                          <a:spcPct val="115000"/>
                        </a:lnSpc>
                        <a:spcAft>
                          <a:spcPts val="0"/>
                        </a:spcAft>
                      </a:pPr>
                      <a:r>
                        <a:rPr lang="en-AU" sz="1800">
                          <a:effectLst/>
                          <a:latin typeface="Cambria" panose="02040503050406030204" pitchFamily="18" charset="0"/>
                          <a:ea typeface="Cambria" panose="02040503050406030204" pitchFamily="18" charset="0"/>
                          <a:cs typeface="Arial" panose="020B0604020202020204" pitchFamily="34" charset="0"/>
                        </a:rPr>
                        <a:t>Controls</a:t>
                      </a:r>
                      <a:endParaRPr lang="el-GR" sz="18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7319341"/>
                  </a:ext>
                </a:extLst>
              </a:tr>
              <a:tr h="332237">
                <a:tc>
                  <a:txBody>
                    <a:bodyPr/>
                    <a:lstStyle/>
                    <a:p>
                      <a:pPr marR="89535" algn="ctr">
                        <a:lnSpc>
                          <a:spcPct val="115000"/>
                        </a:lnSpc>
                        <a:spcAft>
                          <a:spcPts val="0"/>
                        </a:spcAft>
                      </a:pPr>
                      <a:r>
                        <a:rPr lang="en-US" sz="1800" dirty="0">
                          <a:effectLst/>
                          <a:latin typeface="Cambria" panose="02040503050406030204" pitchFamily="18" charset="0"/>
                          <a:ea typeface="Cambria" panose="02040503050406030204" pitchFamily="18" charset="0"/>
                          <a:cs typeface="Arial" panose="020B0604020202020204" pitchFamily="34" charset="0"/>
                        </a:rPr>
                        <a:t> </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9535" algn="ctr">
                        <a:lnSpc>
                          <a:spcPct val="115000"/>
                        </a:lnSpc>
                        <a:spcAft>
                          <a:spcPts val="0"/>
                        </a:spcAft>
                      </a:pPr>
                      <a:r>
                        <a:rPr lang="en-US" sz="1800">
                          <a:effectLst/>
                          <a:latin typeface="Cambria" panose="02040503050406030204" pitchFamily="18" charset="0"/>
                          <a:ea typeface="Cambria" panose="02040503050406030204" pitchFamily="18" charset="0"/>
                          <a:cs typeface="Arial" panose="020B0604020202020204" pitchFamily="34" charset="0"/>
                        </a:rPr>
                        <a:t> </a:t>
                      </a:r>
                      <a:endParaRPr lang="el-GR" sz="18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9535" algn="ctr">
                        <a:lnSpc>
                          <a:spcPct val="115000"/>
                        </a:lnSpc>
                        <a:spcAft>
                          <a:spcPts val="0"/>
                        </a:spcAft>
                      </a:pPr>
                      <a:r>
                        <a:rPr lang="en-US" sz="1800">
                          <a:effectLst/>
                          <a:latin typeface="Cambria" panose="02040503050406030204" pitchFamily="18" charset="0"/>
                          <a:ea typeface="Cambria" panose="02040503050406030204" pitchFamily="18" charset="0"/>
                          <a:cs typeface="Arial" panose="020B0604020202020204" pitchFamily="34" charset="0"/>
                        </a:rPr>
                        <a:t> </a:t>
                      </a:r>
                      <a:endParaRPr lang="el-GR" sz="18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6109214"/>
                  </a:ext>
                </a:extLst>
              </a:tr>
              <a:tr h="332237">
                <a:tc>
                  <a:txBody>
                    <a:bodyPr/>
                    <a:lstStyle/>
                    <a:p>
                      <a:pPr marR="89535" algn="ctr">
                        <a:lnSpc>
                          <a:spcPct val="115000"/>
                        </a:lnSpc>
                        <a:spcAft>
                          <a:spcPts val="0"/>
                        </a:spcAft>
                      </a:pPr>
                      <a:r>
                        <a:rPr lang="en-US" sz="1800" dirty="0">
                          <a:effectLst/>
                          <a:latin typeface="Cambria" panose="02040503050406030204" pitchFamily="18" charset="0"/>
                          <a:ea typeface="Cambria" panose="02040503050406030204" pitchFamily="18" charset="0"/>
                          <a:cs typeface="Arial" panose="020B0604020202020204" pitchFamily="34" charset="0"/>
                        </a:rPr>
                        <a:t> </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9535" algn="ctr">
                        <a:lnSpc>
                          <a:spcPct val="115000"/>
                        </a:lnSpc>
                        <a:spcAft>
                          <a:spcPts val="0"/>
                        </a:spcAft>
                      </a:pPr>
                      <a:r>
                        <a:rPr lang="en-US" sz="1800">
                          <a:effectLst/>
                          <a:latin typeface="Cambria" panose="02040503050406030204" pitchFamily="18" charset="0"/>
                          <a:ea typeface="Cambria" panose="02040503050406030204" pitchFamily="18" charset="0"/>
                          <a:cs typeface="Arial" panose="020B0604020202020204" pitchFamily="34" charset="0"/>
                        </a:rPr>
                        <a:t> </a:t>
                      </a:r>
                      <a:endParaRPr lang="el-GR" sz="18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9535" algn="ctr">
                        <a:lnSpc>
                          <a:spcPct val="115000"/>
                        </a:lnSpc>
                        <a:spcAft>
                          <a:spcPts val="0"/>
                        </a:spcAft>
                      </a:pPr>
                      <a:r>
                        <a:rPr lang="en-US" sz="1800">
                          <a:effectLst/>
                          <a:latin typeface="Cambria" panose="02040503050406030204" pitchFamily="18" charset="0"/>
                          <a:ea typeface="Cambria" panose="02040503050406030204" pitchFamily="18" charset="0"/>
                          <a:cs typeface="Arial" panose="020B0604020202020204" pitchFamily="34" charset="0"/>
                        </a:rPr>
                        <a:t> </a:t>
                      </a:r>
                      <a:endParaRPr lang="el-GR" sz="180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3962076"/>
                  </a:ext>
                </a:extLst>
              </a:tr>
              <a:tr h="332237">
                <a:tc>
                  <a:txBody>
                    <a:bodyPr/>
                    <a:lstStyle/>
                    <a:p>
                      <a:pPr marR="89535" algn="ctr">
                        <a:lnSpc>
                          <a:spcPct val="115000"/>
                        </a:lnSpc>
                        <a:spcAft>
                          <a:spcPts val="0"/>
                        </a:spcAft>
                      </a:pPr>
                      <a:r>
                        <a:rPr lang="en-US" sz="1800" dirty="0">
                          <a:effectLst/>
                          <a:latin typeface="Cambria" panose="02040503050406030204" pitchFamily="18" charset="0"/>
                          <a:ea typeface="Cambria" panose="02040503050406030204" pitchFamily="18" charset="0"/>
                          <a:cs typeface="Arial" panose="020B0604020202020204" pitchFamily="34" charset="0"/>
                        </a:rPr>
                        <a:t> </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9535" algn="ctr">
                        <a:lnSpc>
                          <a:spcPct val="115000"/>
                        </a:lnSpc>
                        <a:spcAft>
                          <a:spcPts val="0"/>
                        </a:spcAft>
                      </a:pPr>
                      <a:r>
                        <a:rPr lang="en-US" sz="1800" dirty="0">
                          <a:effectLst/>
                          <a:latin typeface="Cambria" panose="02040503050406030204" pitchFamily="18" charset="0"/>
                          <a:ea typeface="Cambria" panose="02040503050406030204" pitchFamily="18" charset="0"/>
                          <a:cs typeface="Arial" panose="020B0604020202020204" pitchFamily="34" charset="0"/>
                        </a:rPr>
                        <a:t> </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9535" algn="ctr">
                        <a:lnSpc>
                          <a:spcPct val="115000"/>
                        </a:lnSpc>
                        <a:spcAft>
                          <a:spcPts val="0"/>
                        </a:spcAft>
                      </a:pPr>
                      <a:r>
                        <a:rPr lang="en-US" sz="1800" dirty="0">
                          <a:effectLst/>
                          <a:latin typeface="Cambria" panose="02040503050406030204" pitchFamily="18" charset="0"/>
                          <a:ea typeface="Cambria" panose="02040503050406030204" pitchFamily="18" charset="0"/>
                          <a:cs typeface="Arial" panose="020B0604020202020204" pitchFamily="34" charset="0"/>
                        </a:rPr>
                        <a:t> </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07479099"/>
                  </a:ext>
                </a:extLst>
              </a:tr>
              <a:tr h="332237">
                <a:tc>
                  <a:txBody>
                    <a:bodyPr/>
                    <a:lstStyle/>
                    <a:p>
                      <a:pPr marR="89535" algn="ctr">
                        <a:lnSpc>
                          <a:spcPct val="115000"/>
                        </a:lnSpc>
                        <a:spcAft>
                          <a:spcPts val="0"/>
                        </a:spcAft>
                      </a:pPr>
                      <a:r>
                        <a:rPr lang="en-US" sz="1800" dirty="0">
                          <a:effectLst/>
                          <a:latin typeface="Cambria" panose="02040503050406030204" pitchFamily="18" charset="0"/>
                          <a:ea typeface="Cambria" panose="02040503050406030204" pitchFamily="18" charset="0"/>
                          <a:cs typeface="Arial" panose="020B0604020202020204" pitchFamily="34" charset="0"/>
                        </a:rPr>
                        <a:t> </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9535" algn="ctr">
                        <a:lnSpc>
                          <a:spcPct val="115000"/>
                        </a:lnSpc>
                        <a:spcAft>
                          <a:spcPts val="0"/>
                        </a:spcAft>
                      </a:pPr>
                      <a:r>
                        <a:rPr lang="en-US" sz="1800" dirty="0">
                          <a:effectLst/>
                          <a:latin typeface="Cambria" panose="02040503050406030204" pitchFamily="18" charset="0"/>
                          <a:ea typeface="Cambria" panose="02040503050406030204" pitchFamily="18" charset="0"/>
                          <a:cs typeface="Arial" panose="020B0604020202020204" pitchFamily="34" charset="0"/>
                        </a:rPr>
                        <a:t> </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89535" algn="ctr">
                        <a:lnSpc>
                          <a:spcPct val="115000"/>
                        </a:lnSpc>
                        <a:spcAft>
                          <a:spcPts val="0"/>
                        </a:spcAft>
                      </a:pPr>
                      <a:r>
                        <a:rPr lang="en-US" sz="1800" dirty="0">
                          <a:effectLst/>
                          <a:latin typeface="Cambria" panose="02040503050406030204" pitchFamily="18" charset="0"/>
                          <a:ea typeface="Cambria" panose="02040503050406030204" pitchFamily="18" charset="0"/>
                          <a:cs typeface="Arial" panose="020B0604020202020204" pitchFamily="34" charset="0"/>
                        </a:rPr>
                        <a:t> </a:t>
                      </a:r>
                      <a:endParaRPr lang="el-GR" sz="1800" dirty="0">
                        <a:effectLst/>
                        <a:latin typeface="Cambria" panose="02040503050406030204" pitchFamily="18" charset="0"/>
                        <a:ea typeface="Cambria" panose="020405030504060302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6905555"/>
                  </a:ext>
                </a:extLst>
              </a:tr>
            </a:tbl>
          </a:graphicData>
        </a:graphic>
      </p:graphicFrame>
      <p:sp>
        <p:nvSpPr>
          <p:cNvPr id="4" name="Rectangle 1">
            <a:extLst>
              <a:ext uri="{FF2B5EF4-FFF2-40B4-BE49-F238E27FC236}">
                <a16:creationId xmlns:a16="http://schemas.microsoft.com/office/drawing/2014/main" id="{A95659E8-B67F-4B67-B32A-E68EBFA93245}"/>
              </a:ext>
            </a:extLst>
          </p:cNvPr>
          <p:cNvSpPr>
            <a:spLocks noChangeArrowheads="1"/>
          </p:cNvSpPr>
          <p:nvPr/>
        </p:nvSpPr>
        <p:spPr bwMode="auto">
          <a:xfrm>
            <a:off x="107504" y="296561"/>
            <a:ext cx="8579296"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2800" b="0" i="0" u="none" strike="noStrike" cap="none" normalizeH="0" baseline="0" dirty="0">
                <a:ln>
                  <a:noFill/>
                </a:ln>
                <a:solidFill>
                  <a:schemeClr val="tx1"/>
                </a:solidFill>
                <a:effectLst/>
                <a:latin typeface="Cambria" panose="02040503050406030204" pitchFamily="18" charset="0"/>
                <a:ea typeface="Cambria" panose="02040503050406030204" pitchFamily="18" charset="0"/>
                <a:cs typeface="Arial" panose="020B0604020202020204" pitchFamily="34" charset="0"/>
              </a:rPr>
              <a:t>Task analysis template</a:t>
            </a:r>
          </a:p>
          <a:p>
            <a:pPr marL="0" marR="0" lvl="0" indent="0" algn="ctr" defTabSz="914400" rtl="0" eaLnBrk="0" fontAlgn="base" latinLnBrk="0" hangingPunct="0">
              <a:lnSpc>
                <a:spcPct val="100000"/>
              </a:lnSpc>
              <a:spcBef>
                <a:spcPct val="0"/>
              </a:spcBef>
              <a:spcAft>
                <a:spcPct val="0"/>
              </a:spcAft>
              <a:buClrTx/>
              <a:buSzTx/>
              <a:buFontTx/>
              <a:buNone/>
              <a:tabLst/>
            </a:pPr>
            <a:endParaRPr lang="en-US" altLang="el-GR" sz="2400" dirty="0">
              <a:latin typeface="Cambria" panose="02040503050406030204" pitchFamily="18" charset="0"/>
              <a:ea typeface="Cambria" panose="02040503050406030204" pitchFamily="18" charset="0"/>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l-GR" sz="2400" b="0" i="0" u="none" strike="noStrike" cap="none" normalizeH="0" baseline="0" dirty="0">
                <a:ln>
                  <a:noFill/>
                </a:ln>
                <a:solidFill>
                  <a:schemeClr val="tx1"/>
                </a:solidFill>
                <a:effectLst/>
                <a:latin typeface="Cambria" panose="02040503050406030204" pitchFamily="18" charset="0"/>
                <a:ea typeface="Cambria" panose="02040503050406030204" pitchFamily="18" charset="0"/>
                <a:cs typeface="Times New Roman" panose="02020603050405020304" pitchFamily="18" charset="0"/>
              </a:rPr>
              <a:t>Task: ­­­­­­­­­­­­­­……………………………………………………………………………………….</a:t>
            </a:r>
            <a:endParaRPr kumimoji="0" lang="el-GR" altLang="el-GR" sz="24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AU" altLang="el-GR" sz="2400" b="0" i="0" u="none" strike="noStrike" cap="none" normalizeH="0" baseline="0" dirty="0">
                <a:ln>
                  <a:noFill/>
                </a:ln>
                <a:solidFill>
                  <a:schemeClr val="tx1"/>
                </a:solidFill>
                <a:effectLst/>
                <a:latin typeface="Cambria" panose="02040503050406030204" pitchFamily="18" charset="0"/>
                <a:ea typeface="Cambria" panose="02040503050406030204" pitchFamily="18" charset="0"/>
                <a:cs typeface="Arial" panose="020B0604020202020204" pitchFamily="34" charset="0"/>
              </a:rPr>
              <a:t>Task analysis completed by: ………………… Job title: ……………………</a:t>
            </a:r>
            <a:endParaRPr kumimoji="0" lang="el-GR" altLang="el-GR" sz="2400" b="0" i="0" u="none" strike="noStrike" cap="none" normalizeH="0" baseline="0" dirty="0">
              <a:ln>
                <a:noFill/>
              </a:ln>
              <a:solidFill>
                <a:schemeClr val="tx1"/>
              </a:solidFill>
              <a:effectLst/>
              <a:latin typeface="Cambria" panose="02040503050406030204" pitchFamily="18" charset="0"/>
              <a:ea typeface="Cambria" panose="02040503050406030204" pitchFamily="18" charset="0"/>
            </a:endParaRPr>
          </a:p>
        </p:txBody>
      </p:sp>
      <p:sp>
        <p:nvSpPr>
          <p:cNvPr id="5" name="Rectangle 4">
            <a:extLst>
              <a:ext uri="{FF2B5EF4-FFF2-40B4-BE49-F238E27FC236}">
                <a16:creationId xmlns:a16="http://schemas.microsoft.com/office/drawing/2014/main" id="{43A2EEF8-4C68-4208-9E24-34B177EA1615}"/>
              </a:ext>
            </a:extLst>
          </p:cNvPr>
          <p:cNvSpPr/>
          <p:nvPr/>
        </p:nvSpPr>
        <p:spPr>
          <a:xfrm>
            <a:off x="107504" y="5292497"/>
            <a:ext cx="8579296" cy="369332"/>
          </a:xfrm>
          <a:prstGeom prst="rect">
            <a:avLst/>
          </a:prstGeom>
        </p:spPr>
        <p:txBody>
          <a:bodyPr wrap="square">
            <a:spAutoFit/>
          </a:bodyPr>
          <a:lstStyle/>
          <a:p>
            <a:pPr lvl="0" algn="ctr" eaLnBrk="0" hangingPunct="0"/>
            <a:r>
              <a:rPr lang="en-US" altLang="el-GR" dirty="0">
                <a:latin typeface="Cambria" panose="02040503050406030204" pitchFamily="18" charset="0"/>
                <a:ea typeface="Calibri" panose="020F0502020204030204" pitchFamily="34" charset="0"/>
                <a:cs typeface="Arial" panose="020B0604020202020204" pitchFamily="34" charset="0"/>
              </a:rPr>
              <a:t>Template provided by the Queensland Government:</a:t>
            </a:r>
          </a:p>
        </p:txBody>
      </p:sp>
    </p:spTree>
    <p:extLst>
      <p:ext uri="{BB962C8B-B14F-4D97-AF65-F5344CB8AC3E}">
        <p14:creationId xmlns:p14="http://schemas.microsoft.com/office/powerpoint/2010/main" val="1624622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a:t>Τέλος Ενότητας</a:t>
            </a:r>
          </a:p>
        </p:txBody>
      </p:sp>
      <p:sp>
        <p:nvSpPr>
          <p:cNvPr id="8" name="Υπότιτλος 7"/>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208679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440160"/>
          </a:xfrm>
        </p:spPr>
        <p:txBody>
          <a:bodyPr/>
          <a:lstStyle/>
          <a:p>
            <a:r>
              <a:rPr lang="el-GR" sz="3600" dirty="0">
                <a:solidFill>
                  <a:schemeClr val="accent4"/>
                </a:solidFill>
              </a:rPr>
              <a:t>Διαχείριση Γνώσης και ΜΜΕ</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a:t>
            </a:fld>
            <a:endParaRPr lang="el-GR" dirty="0"/>
          </a:p>
        </p:txBody>
      </p:sp>
      <p:sp>
        <p:nvSpPr>
          <p:cNvPr id="6" name="Content Placeholder 5"/>
          <p:cNvSpPr>
            <a:spLocks noGrp="1"/>
          </p:cNvSpPr>
          <p:nvPr>
            <p:ph idx="1"/>
          </p:nvPr>
        </p:nvSpPr>
        <p:spPr/>
        <p:txBody>
          <a:bodyPr>
            <a:normAutofit fontScale="85000" lnSpcReduction="20000"/>
          </a:bodyPr>
          <a:lstStyle/>
          <a:p>
            <a:r>
              <a:rPr lang="el-GR" dirty="0"/>
              <a:t>Τα εργαλεία και οι μέθοδοι διαχείρισης της γνώσης αναπτύχθηκαν και εξελίχθηκαν, κυρίως για τη χρήση μεγάλων οργανισμών. Παρά το γεγονός αυτό, τα τελευταία χρόνια, όλο και περισσότερες μικρομεσαίες επιχειρήσεις (ΜΜΕ) ενδιαφέρονται να υιοθετήσουν τις μεθόδους αυτές. </a:t>
            </a:r>
          </a:p>
          <a:p>
            <a:r>
              <a:rPr lang="el-GR" dirty="0"/>
              <a:t>Κεντρικά θέματα (</a:t>
            </a:r>
            <a:r>
              <a:rPr lang="en-US" dirty="0"/>
              <a:t>topics</a:t>
            </a:r>
            <a:r>
              <a:rPr lang="el-GR" dirty="0"/>
              <a:t>) της διαχείρισης γνώσης είναι η καταγραφή (</a:t>
            </a:r>
            <a:r>
              <a:rPr lang="en-US" dirty="0"/>
              <a:t>codification</a:t>
            </a:r>
            <a:r>
              <a:rPr lang="el-GR" dirty="0"/>
              <a:t>) της γνώσης, η προσωποποίηση (</a:t>
            </a:r>
            <a:r>
              <a:rPr lang="en-US" dirty="0"/>
              <a:t>personalization</a:t>
            </a:r>
            <a:r>
              <a:rPr lang="el-GR" dirty="0"/>
              <a:t>), η διάχυσή της (</a:t>
            </a:r>
            <a:r>
              <a:rPr lang="en-US" dirty="0"/>
              <a:t>dissemination</a:t>
            </a:r>
            <a:r>
              <a:rPr lang="el-GR" dirty="0"/>
              <a:t>), οι κοινότητες πρακτικής (</a:t>
            </a:r>
            <a:r>
              <a:rPr lang="en-US" dirty="0"/>
              <a:t>communities of practice</a:t>
            </a:r>
            <a:r>
              <a:rPr lang="el-GR" dirty="0"/>
              <a:t>), η χρήση μετρικών (</a:t>
            </a:r>
            <a:r>
              <a:rPr lang="en-US" dirty="0"/>
              <a:t>metrics</a:t>
            </a:r>
            <a:r>
              <a:rPr lang="el-GR" dirty="0"/>
              <a:t>) έτσι ώστε να υπάρχουν στοιχεία για τη βελτίωση των διαδικασιών, και η διαχείριση των έργων της αλλαγής (</a:t>
            </a:r>
            <a:r>
              <a:rPr lang="en-US" dirty="0"/>
              <a:t>change management</a:t>
            </a:r>
            <a:r>
              <a:rPr lang="el-GR" dirty="0"/>
              <a:t>).</a:t>
            </a:r>
          </a:p>
          <a:p>
            <a:endParaRPr lang="el-GR" sz="2800" dirty="0"/>
          </a:p>
        </p:txBody>
      </p:sp>
      <p:pic>
        <p:nvPicPr>
          <p:cNvPr id="7" name="Picture 7"/>
          <p:cNvPicPr>
            <a:picLocks noChangeAspect="1" noChangeArrowheads="1"/>
          </p:cNvPicPr>
          <p:nvPr/>
        </p:nvPicPr>
        <p:blipFill>
          <a:blip r:embed="rId2" cstate="print"/>
          <a:srcRect/>
          <a:stretch>
            <a:fillRect/>
          </a:stretch>
        </p:blipFill>
        <p:spPr bwMode="auto">
          <a:xfrm>
            <a:off x="120824" y="188640"/>
            <a:ext cx="1066800" cy="904875"/>
          </a:xfrm>
          <a:prstGeom prst="rect">
            <a:avLst/>
          </a:prstGeom>
          <a:noFill/>
          <a:ln w="9525">
            <a:noFill/>
            <a:round/>
            <a:headEnd/>
            <a:tailEnd/>
          </a:ln>
        </p:spPr>
      </p:pic>
      <p:pic>
        <p:nvPicPr>
          <p:cNvPr id="8" name="Picture 7">
            <a:extLst>
              <a:ext uri="{FF2B5EF4-FFF2-40B4-BE49-F238E27FC236}">
                <a16:creationId xmlns:a16="http://schemas.microsoft.com/office/drawing/2014/main" id="{C57CE450-0A41-4860-B311-908E9CDF54A2}"/>
              </a:ext>
            </a:extLst>
          </p:cNvPr>
          <p:cNvPicPr>
            <a:picLocks noChangeAspect="1" noChangeArrowheads="1"/>
          </p:cNvPicPr>
          <p:nvPr/>
        </p:nvPicPr>
        <p:blipFill>
          <a:blip r:embed="rId3" cstate="print"/>
          <a:srcRect/>
          <a:stretch>
            <a:fillRect/>
          </a:stretch>
        </p:blipFill>
        <p:spPr bwMode="auto">
          <a:xfrm>
            <a:off x="7806661" y="73310"/>
            <a:ext cx="900827" cy="1135534"/>
          </a:xfrm>
          <a:prstGeom prst="rect">
            <a:avLst/>
          </a:prstGeom>
          <a:noFill/>
          <a:ln w="9525">
            <a:noFill/>
            <a:miter lim="800000"/>
            <a:headEnd/>
            <a:tailEnd/>
          </a:ln>
        </p:spPr>
      </p:pic>
    </p:spTree>
    <p:extLst>
      <p:ext uri="{BB962C8B-B14F-4D97-AF65-F5344CB8AC3E}">
        <p14:creationId xmlns:p14="http://schemas.microsoft.com/office/powerpoint/2010/main" val="22135131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AA70619-B856-4ADA-8DC2-21971B5AC43D}"/>
              </a:ext>
            </a:extLst>
          </p:cNvPr>
          <p:cNvSpPr>
            <a:spLocks noGrp="1"/>
          </p:cNvSpPr>
          <p:nvPr>
            <p:ph type="sldNum" sz="quarter" idx="12"/>
          </p:nvPr>
        </p:nvSpPr>
        <p:spPr/>
        <p:txBody>
          <a:bodyPr/>
          <a:lstStyle/>
          <a:p>
            <a:pPr>
              <a:defRPr/>
            </a:pPr>
            <a:fld id="{FA4CD122-866E-4D3B-9682-8196304B43DE}" type="slidenum">
              <a:rPr lang="el-GR" smtClean="0"/>
              <a:pPr>
                <a:defRPr/>
              </a:pPr>
              <a:t>2</a:t>
            </a:fld>
            <a:endParaRPr lang="el-GR"/>
          </a:p>
        </p:txBody>
      </p:sp>
      <p:pic>
        <p:nvPicPr>
          <p:cNvPr id="4" name="Picture 3" descr="Ecommerce Workflow Flowchart">
            <a:extLst>
              <a:ext uri="{FF2B5EF4-FFF2-40B4-BE49-F238E27FC236}">
                <a16:creationId xmlns:a16="http://schemas.microsoft.com/office/drawing/2014/main" id="{1DE0293A-293A-459B-A897-5245E14B5C3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196752"/>
            <a:ext cx="6912767" cy="3353023"/>
          </a:xfrm>
          <a:prstGeom prst="rect">
            <a:avLst/>
          </a:prstGeom>
          <a:noFill/>
          <a:ln>
            <a:noFill/>
          </a:ln>
        </p:spPr>
      </p:pic>
      <p:sp>
        <p:nvSpPr>
          <p:cNvPr id="5" name="Rectangle 4">
            <a:extLst>
              <a:ext uri="{FF2B5EF4-FFF2-40B4-BE49-F238E27FC236}">
                <a16:creationId xmlns:a16="http://schemas.microsoft.com/office/drawing/2014/main" id="{4B7A61EF-9BAB-4A87-9F1E-7D87FB9216D7}"/>
              </a:ext>
            </a:extLst>
          </p:cNvPr>
          <p:cNvSpPr/>
          <p:nvPr/>
        </p:nvSpPr>
        <p:spPr>
          <a:xfrm>
            <a:off x="2286000" y="5147900"/>
            <a:ext cx="4572000" cy="877163"/>
          </a:xfrm>
          <a:prstGeom prst="rect">
            <a:avLst/>
          </a:prstGeom>
        </p:spPr>
        <p:txBody>
          <a:bodyPr>
            <a:spAutoFit/>
          </a:bodyPr>
          <a:lstStyle/>
          <a:p>
            <a:r>
              <a:rPr lang="el-GR" b="1" dirty="0">
                <a:latin typeface="Cambria" panose="02040503050406030204" pitchFamily="18" charset="0"/>
                <a:ea typeface="Times New Roman" panose="02020603050405020304" pitchFamily="18" charset="0"/>
              </a:rPr>
              <a:t>Παραγγελία</a:t>
            </a:r>
            <a:r>
              <a:rPr lang="en-US" b="1" dirty="0">
                <a:latin typeface="Cambria" panose="02040503050406030204" pitchFamily="18" charset="0"/>
                <a:ea typeface="Times New Roman" panose="02020603050405020304" pitchFamily="18" charset="0"/>
              </a:rPr>
              <a:t> </a:t>
            </a:r>
          </a:p>
          <a:p>
            <a:r>
              <a:rPr lang="en-US" sz="1600" dirty="0"/>
              <a:t>https://tallyfy.com/content-marketing-workflow/</a:t>
            </a:r>
            <a:endParaRPr lang="el-GR" sz="1600" dirty="0"/>
          </a:p>
          <a:p>
            <a:endParaRPr lang="el-G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6047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1"/>
            <a:ext cx="8229600" cy="1460053"/>
          </a:xfrm>
        </p:spPr>
        <p:txBody>
          <a:bodyPr>
            <a:noAutofit/>
          </a:bodyPr>
          <a:lstStyle/>
          <a:p>
            <a:r>
              <a:rPr lang="en-US" sz="3200" dirty="0"/>
              <a:t>Content Marketing involves the cooperation between the writer, designer, marketer, and potentially several other employees</a:t>
            </a:r>
            <a:r>
              <a:rPr lang="en-US" sz="2400" dirty="0"/>
              <a:t>.</a:t>
            </a:r>
            <a:endParaRPr lang="el-GR" sz="2400" dirty="0"/>
          </a:p>
        </p:txBody>
      </p:sp>
      <p:sp>
        <p:nvSpPr>
          <p:cNvPr id="5" name="Slide Number Placeholder 4">
            <a:extLst>
              <a:ext uri="{FF2B5EF4-FFF2-40B4-BE49-F238E27FC236}">
                <a16:creationId xmlns:a16="http://schemas.microsoft.com/office/drawing/2014/main" id="{E9DA3F07-2A41-48D0-8163-FE0F6AF17D6F}"/>
              </a:ext>
            </a:extLst>
          </p:cNvPr>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sp>
        <p:nvSpPr>
          <p:cNvPr id="6" name="Content Placeholder 5">
            <a:extLst>
              <a:ext uri="{FF2B5EF4-FFF2-40B4-BE49-F238E27FC236}">
                <a16:creationId xmlns:a16="http://schemas.microsoft.com/office/drawing/2014/main" id="{9B5F2F7E-ED55-4992-B005-D508F45B90BD}"/>
              </a:ext>
            </a:extLst>
          </p:cNvPr>
          <p:cNvSpPr>
            <a:spLocks noGrp="1"/>
          </p:cNvSpPr>
          <p:nvPr>
            <p:ph idx="1"/>
          </p:nvPr>
        </p:nvSpPr>
        <p:spPr>
          <a:xfrm>
            <a:off x="457200" y="1628800"/>
            <a:ext cx="8229600" cy="5040560"/>
          </a:xfrm>
        </p:spPr>
        <p:txBody>
          <a:bodyPr>
            <a:normAutofit fontScale="92500" lnSpcReduction="20000"/>
          </a:bodyPr>
          <a:lstStyle/>
          <a:p>
            <a:pPr lvl="0"/>
            <a:r>
              <a:rPr lang="en-US" dirty="0"/>
              <a:t>Writer creates a draft of the article and sends it to the editor</a:t>
            </a:r>
            <a:endParaRPr lang="el-GR" dirty="0"/>
          </a:p>
          <a:p>
            <a:pPr lvl="0"/>
            <a:r>
              <a:rPr lang="en-US" dirty="0"/>
              <a:t>Editor either approves the article and passes it to the designer or sends it back to the writer with instructions on what to fix</a:t>
            </a:r>
            <a:endParaRPr lang="el-GR" dirty="0"/>
          </a:p>
          <a:p>
            <a:pPr lvl="0"/>
            <a:r>
              <a:rPr lang="en-US" dirty="0"/>
              <a:t>The editor, as per writer instructions, creates the appropriate visual assets. </a:t>
            </a:r>
            <a:r>
              <a:rPr lang="el-GR" dirty="0" err="1"/>
              <a:t>Sends</a:t>
            </a:r>
            <a:r>
              <a:rPr lang="el-GR" dirty="0"/>
              <a:t> </a:t>
            </a:r>
            <a:r>
              <a:rPr lang="el-GR" dirty="0" err="1"/>
              <a:t>it</a:t>
            </a:r>
            <a:r>
              <a:rPr lang="el-GR" dirty="0"/>
              <a:t> </a:t>
            </a:r>
            <a:r>
              <a:rPr lang="el-GR" dirty="0" err="1"/>
              <a:t>over</a:t>
            </a:r>
            <a:r>
              <a:rPr lang="el-GR" dirty="0"/>
              <a:t> </a:t>
            </a:r>
            <a:r>
              <a:rPr lang="el-GR" dirty="0" err="1"/>
              <a:t>to</a:t>
            </a:r>
            <a:r>
              <a:rPr lang="el-GR" dirty="0"/>
              <a:t> the </a:t>
            </a:r>
            <a:r>
              <a:rPr lang="el-GR" dirty="0" err="1"/>
              <a:t>marketer</a:t>
            </a:r>
            <a:r>
              <a:rPr lang="el-GR" dirty="0"/>
              <a:t> for </a:t>
            </a:r>
            <a:r>
              <a:rPr lang="el-GR" dirty="0" err="1"/>
              <a:t>setup</a:t>
            </a:r>
            <a:endParaRPr lang="el-GR" dirty="0"/>
          </a:p>
          <a:p>
            <a:pPr lvl="0"/>
            <a:r>
              <a:rPr lang="en-US" dirty="0"/>
              <a:t>The marketer uploads the article on WordPress or CMS, optimizes it for search, shares it with influencers, etc. </a:t>
            </a:r>
          </a:p>
          <a:p>
            <a:pPr lvl="0"/>
            <a:r>
              <a:rPr lang="en-US" sz="1700" dirty="0"/>
              <a:t>https://tallyfy.com/content-marketing-workflow/</a:t>
            </a:r>
            <a:endParaRPr lang="el-GR" sz="1700" dirty="0"/>
          </a:p>
          <a:p>
            <a:endParaRPr lang="el-GR" dirty="0"/>
          </a:p>
        </p:txBody>
      </p:sp>
    </p:spTree>
    <p:extLst>
      <p:ext uri="{BB962C8B-B14F-4D97-AF65-F5344CB8AC3E}">
        <p14:creationId xmlns:p14="http://schemas.microsoft.com/office/powerpoint/2010/main" val="211824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pic>
        <p:nvPicPr>
          <p:cNvPr id="5" name="Picture 4" descr="content marketing workflow flowchart">
            <a:extLst>
              <a:ext uri="{FF2B5EF4-FFF2-40B4-BE49-F238E27FC236}">
                <a16:creationId xmlns:a16="http://schemas.microsoft.com/office/drawing/2014/main" id="{4CA66310-AA3B-43A8-8640-CA5B7ACDA08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99592" y="1124744"/>
            <a:ext cx="7344816" cy="3456384"/>
          </a:xfrm>
          <a:prstGeom prst="rect">
            <a:avLst/>
          </a:prstGeom>
          <a:noFill/>
          <a:ln>
            <a:noFill/>
          </a:ln>
        </p:spPr>
      </p:pic>
      <p:sp>
        <p:nvSpPr>
          <p:cNvPr id="4" name="Rectangle 3">
            <a:extLst>
              <a:ext uri="{FF2B5EF4-FFF2-40B4-BE49-F238E27FC236}">
                <a16:creationId xmlns:a16="http://schemas.microsoft.com/office/drawing/2014/main" id="{86B13FF0-B638-4A3C-B923-F4E10E5D1A2E}"/>
              </a:ext>
            </a:extLst>
          </p:cNvPr>
          <p:cNvSpPr/>
          <p:nvPr/>
        </p:nvSpPr>
        <p:spPr>
          <a:xfrm>
            <a:off x="971600" y="5158933"/>
            <a:ext cx="5904656" cy="369332"/>
          </a:xfrm>
          <a:prstGeom prst="rect">
            <a:avLst/>
          </a:prstGeom>
        </p:spPr>
        <p:txBody>
          <a:bodyPr wrap="square">
            <a:spAutoFit/>
          </a:bodyPr>
          <a:lstStyle/>
          <a:p>
            <a:pPr lvl="0"/>
            <a:r>
              <a:rPr lang="en-US" sz="1600" dirty="0"/>
              <a:t>https://tallyfy.com/content-marketing-workflow</a:t>
            </a:r>
            <a:r>
              <a:rPr lang="en-US" dirty="0"/>
              <a:t>/</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E6774-D9BD-45F7-BA86-3A6A08D0B50D}"/>
              </a:ext>
            </a:extLst>
          </p:cNvPr>
          <p:cNvSpPr>
            <a:spLocks noGrp="1"/>
          </p:cNvSpPr>
          <p:nvPr>
            <p:ph type="title"/>
          </p:nvPr>
        </p:nvSpPr>
        <p:spPr/>
        <p:txBody>
          <a:bodyPr>
            <a:normAutofit fontScale="90000"/>
          </a:bodyPr>
          <a:lstStyle/>
          <a:p>
            <a:r>
              <a:rPr lang="en-US" dirty="0"/>
              <a:t>An integrated KM cycle (</a:t>
            </a:r>
            <a:r>
              <a:rPr lang="en-US" dirty="0" err="1"/>
              <a:t>Dalkir</a:t>
            </a:r>
            <a:r>
              <a:rPr lang="en-US" dirty="0"/>
              <a:t>, p. 54)</a:t>
            </a:r>
            <a:br>
              <a:rPr lang="en-US" dirty="0"/>
            </a:br>
            <a:r>
              <a:rPr lang="en-US" sz="1800" b="0" dirty="0"/>
              <a:t>http://learn-informationsystem.blogspot.com/2016/04/knowledge-capture-and-codification.html</a:t>
            </a:r>
            <a:endParaRPr lang="el-GR" sz="1800" b="0" dirty="0"/>
          </a:p>
        </p:txBody>
      </p:sp>
      <p:sp>
        <p:nvSpPr>
          <p:cNvPr id="3" name="Slide Number Placeholder 2">
            <a:extLst>
              <a:ext uri="{FF2B5EF4-FFF2-40B4-BE49-F238E27FC236}">
                <a16:creationId xmlns:a16="http://schemas.microsoft.com/office/drawing/2014/main" id="{4D30EAA7-FB11-4CAE-BAF1-A538B0E666A3}"/>
              </a:ext>
            </a:extLst>
          </p:cNvPr>
          <p:cNvSpPr>
            <a:spLocks noGrp="1"/>
          </p:cNvSpPr>
          <p:nvPr>
            <p:ph type="sldNum" sz="quarter" idx="12"/>
          </p:nvPr>
        </p:nvSpPr>
        <p:spPr/>
        <p:txBody>
          <a:bodyPr/>
          <a:lstStyle/>
          <a:p>
            <a:pPr>
              <a:defRPr/>
            </a:pPr>
            <a:fld id="{7E55E3B3-0445-4CFC-BED8-763D4409E61F}" type="slidenum">
              <a:rPr lang="el-GR" smtClean="0"/>
              <a:pPr>
                <a:defRPr/>
              </a:pPr>
              <a:t>5</a:t>
            </a:fld>
            <a:endParaRPr lang="el-GR"/>
          </a:p>
        </p:txBody>
      </p:sp>
      <p:pic>
        <p:nvPicPr>
          <p:cNvPr id="6" name="Picture 5">
            <a:extLst>
              <a:ext uri="{FF2B5EF4-FFF2-40B4-BE49-F238E27FC236}">
                <a16:creationId xmlns:a16="http://schemas.microsoft.com/office/drawing/2014/main" id="{3C86260C-7F4A-431E-B038-DE2177672F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3528" y="1268760"/>
            <a:ext cx="4234250" cy="2977207"/>
          </a:xfrm>
          <a:prstGeom prst="rect">
            <a:avLst/>
          </a:prstGeom>
        </p:spPr>
      </p:pic>
      <p:sp>
        <p:nvSpPr>
          <p:cNvPr id="7" name="Rectangle 6">
            <a:extLst>
              <a:ext uri="{FF2B5EF4-FFF2-40B4-BE49-F238E27FC236}">
                <a16:creationId xmlns:a16="http://schemas.microsoft.com/office/drawing/2014/main" id="{97637EB9-343E-4D64-A972-A9C02666BD2F}"/>
              </a:ext>
            </a:extLst>
          </p:cNvPr>
          <p:cNvSpPr/>
          <p:nvPr/>
        </p:nvSpPr>
        <p:spPr>
          <a:xfrm>
            <a:off x="467544" y="4333160"/>
            <a:ext cx="7704856" cy="2031325"/>
          </a:xfrm>
          <a:prstGeom prst="rect">
            <a:avLst/>
          </a:prstGeom>
        </p:spPr>
        <p:txBody>
          <a:bodyPr wrap="square">
            <a:spAutoFit/>
          </a:bodyPr>
          <a:lstStyle/>
          <a:p>
            <a:r>
              <a:rPr lang="en-US" dirty="0"/>
              <a:t>“The Codification of Explicit Knowledge can be achieved through a variety of techniques such as cognitive mapping, decision trees, knowledge taxonomies, and task analysis” (</a:t>
            </a:r>
            <a:r>
              <a:rPr lang="en-US" dirty="0" err="1"/>
              <a:t>Dalkir</a:t>
            </a:r>
            <a:r>
              <a:rPr lang="en-US" dirty="0"/>
              <a:t>, 2011, 121).</a:t>
            </a:r>
          </a:p>
          <a:p>
            <a:endParaRPr lang="en-US" dirty="0"/>
          </a:p>
          <a:p>
            <a:r>
              <a:rPr lang="en-US" dirty="0"/>
              <a:t>Cognitive or concept maps </a:t>
            </a:r>
          </a:p>
          <a:p>
            <a:endParaRPr lang="en-US" dirty="0"/>
          </a:p>
          <a:p>
            <a:r>
              <a:rPr lang="en-US" dirty="0"/>
              <a:t>Manual knowledge taxonomy vs Automated knowledge taxonomy</a:t>
            </a:r>
            <a:endParaRPr lang="el-GR" dirty="0"/>
          </a:p>
        </p:txBody>
      </p:sp>
    </p:spTree>
    <p:extLst>
      <p:ext uri="{BB962C8B-B14F-4D97-AF65-F5344CB8AC3E}">
        <p14:creationId xmlns:p14="http://schemas.microsoft.com/office/powerpoint/2010/main" val="1878288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23E29F-570A-4E80-ABE7-ED07942F9A05}"/>
              </a:ext>
            </a:extLst>
          </p:cNvPr>
          <p:cNvSpPr>
            <a:spLocks noGrp="1"/>
          </p:cNvSpPr>
          <p:nvPr>
            <p:ph type="title"/>
          </p:nvPr>
        </p:nvSpPr>
        <p:spPr>
          <a:xfrm>
            <a:off x="467544" y="116632"/>
            <a:ext cx="8229600" cy="504056"/>
          </a:xfrm>
        </p:spPr>
        <p:txBody>
          <a:bodyPr>
            <a:normAutofit fontScale="90000"/>
          </a:bodyPr>
          <a:lstStyle/>
          <a:p>
            <a:r>
              <a:rPr lang="el-GR" sz="2800" b="0" dirty="0"/>
              <a:t>Θα μπορούσαμε να χρησιμοποιήσουμε </a:t>
            </a:r>
            <a:r>
              <a:rPr lang="en-US" sz="2800" b="0" dirty="0"/>
              <a:t>Taxonomies</a:t>
            </a:r>
            <a:endParaRPr lang="el-GR" sz="2800" b="0" dirty="0"/>
          </a:p>
        </p:txBody>
      </p:sp>
      <p:sp>
        <p:nvSpPr>
          <p:cNvPr id="3" name="Slide Number Placeholder 2">
            <a:extLst>
              <a:ext uri="{FF2B5EF4-FFF2-40B4-BE49-F238E27FC236}">
                <a16:creationId xmlns:a16="http://schemas.microsoft.com/office/drawing/2014/main" id="{65F6574A-338C-4CA1-8B73-1C37A6ADB364}"/>
              </a:ext>
            </a:extLst>
          </p:cNvPr>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graphicFrame>
        <p:nvGraphicFramePr>
          <p:cNvPr id="4" name="Table 3">
            <a:extLst>
              <a:ext uri="{FF2B5EF4-FFF2-40B4-BE49-F238E27FC236}">
                <a16:creationId xmlns:a16="http://schemas.microsoft.com/office/drawing/2014/main" id="{124A7514-8E97-4581-B179-249FF137BA6A}"/>
              </a:ext>
            </a:extLst>
          </p:cNvPr>
          <p:cNvGraphicFramePr>
            <a:graphicFrameLocks noGrp="1"/>
          </p:cNvGraphicFramePr>
          <p:nvPr>
            <p:extLst>
              <p:ext uri="{D42A27DB-BD31-4B8C-83A1-F6EECF244321}">
                <p14:modId xmlns:p14="http://schemas.microsoft.com/office/powerpoint/2010/main" val="803449623"/>
              </p:ext>
            </p:extLst>
          </p:nvPr>
        </p:nvGraphicFramePr>
        <p:xfrm>
          <a:off x="395536" y="764704"/>
          <a:ext cx="5267960" cy="3193098"/>
        </p:xfrm>
        <a:graphic>
          <a:graphicData uri="http://schemas.openxmlformats.org/drawingml/2006/table">
            <a:tbl>
              <a:tblPr firstRow="1" firstCol="1" bandRow="1"/>
              <a:tblGrid>
                <a:gridCol w="5267960">
                  <a:extLst>
                    <a:ext uri="{9D8B030D-6E8A-4147-A177-3AD203B41FA5}">
                      <a16:colId xmlns:a16="http://schemas.microsoft.com/office/drawing/2014/main" val="3910392428"/>
                    </a:ext>
                  </a:extLst>
                </a:gridCol>
              </a:tblGrid>
              <a:tr h="0">
                <a:tc>
                  <a:txBody>
                    <a:bodyPr/>
                    <a:lstStyle/>
                    <a:p>
                      <a:pPr>
                        <a:lnSpc>
                          <a:spcPct val="115000"/>
                        </a:lnSpc>
                        <a:spcAft>
                          <a:spcPts val="1000"/>
                        </a:spcAft>
                      </a:pPr>
                      <a:r>
                        <a:rPr lang="en-US" sz="2000" b="1" u="sng" dirty="0">
                          <a:effectLst/>
                          <a:latin typeface="Cambria" panose="02040503050406030204" pitchFamily="18" charset="0"/>
                          <a:ea typeface="Calibri" panose="020F0502020204030204" pitchFamily="34" charset="0"/>
                          <a:cs typeface="Arial" panose="020B0604020202020204" pitchFamily="34" charset="0"/>
                        </a:rPr>
                        <a:t>4.Educational level</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4.a.Continuing education</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4.b.Graduate education [syn: Postgraduate]</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4.b.i.Graduate</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1.Master's students</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2.PhD students [syn: Doctoral students] </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4.b.ii.Supervision</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4997639"/>
                  </a:ext>
                </a:extLst>
              </a:tr>
            </a:tbl>
          </a:graphicData>
        </a:graphic>
      </p:graphicFrame>
      <p:sp>
        <p:nvSpPr>
          <p:cNvPr id="5" name="Rectangle 4">
            <a:extLst>
              <a:ext uri="{FF2B5EF4-FFF2-40B4-BE49-F238E27FC236}">
                <a16:creationId xmlns:a16="http://schemas.microsoft.com/office/drawing/2014/main" id="{E5F22A14-77B4-4294-A677-39241907A709}"/>
              </a:ext>
            </a:extLst>
          </p:cNvPr>
          <p:cNvSpPr/>
          <p:nvPr/>
        </p:nvSpPr>
        <p:spPr>
          <a:xfrm>
            <a:off x="179512" y="4365104"/>
            <a:ext cx="8507288" cy="1485343"/>
          </a:xfrm>
          <a:prstGeom prst="rect">
            <a:avLst/>
          </a:prstGeom>
        </p:spPr>
        <p:txBody>
          <a:bodyPr wrap="square">
            <a:spAutoFit/>
          </a:bodyPr>
          <a:lstStyle/>
          <a:p>
            <a:pPr>
              <a:lnSpc>
                <a:spcPct val="115000"/>
              </a:lnSpc>
              <a:spcAft>
                <a:spcPts val="1000"/>
              </a:spcAft>
            </a:pPr>
            <a:r>
              <a:rPr lang="en-US" sz="2000" dirty="0">
                <a:latin typeface="Cambria" panose="02040503050406030204" pitchFamily="18" charset="0"/>
                <a:ea typeface="Calibri" panose="020F0502020204030204" pitchFamily="34" charset="0"/>
                <a:cs typeface="Times New Roman" panose="02020603050405020304" pitchFamily="18" charset="0"/>
              </a:rPr>
              <a:t>A Taxonomy for the Field of Engineering Education Research </a:t>
            </a:r>
            <a:r>
              <a:rPr lang="el-GR" sz="2000" dirty="0">
                <a:latin typeface="Cambria" panose="02040503050406030204" pitchFamily="18" charset="0"/>
                <a:ea typeface="Calibri" panose="020F0502020204030204" pitchFamily="34" charset="0"/>
                <a:cs typeface="Times New Roman" panose="02020603050405020304" pitchFamily="18" charset="0"/>
              </a:rPr>
              <a:t>                           </a:t>
            </a:r>
            <a:r>
              <a:rPr lang="en-US" sz="2000" dirty="0">
                <a:latin typeface="Cambria" panose="02040503050406030204" pitchFamily="18" charset="0"/>
                <a:ea typeface="Calibri" panose="020F0502020204030204" pitchFamily="34" charset="0"/>
                <a:cs typeface="Times New Roman" panose="02020603050405020304" pitchFamily="18" charset="0"/>
              </a:rPr>
              <a:t>Cindy </a:t>
            </a:r>
            <a:r>
              <a:rPr lang="en-US" sz="2000" dirty="0" err="1">
                <a:latin typeface="Cambria" panose="02040503050406030204" pitchFamily="18" charset="0"/>
                <a:ea typeface="Calibri" panose="020F0502020204030204" pitchFamily="34" charset="0"/>
                <a:cs typeface="Times New Roman" panose="02020603050405020304" pitchFamily="18" charset="0"/>
              </a:rPr>
              <a:t>Finelli</a:t>
            </a:r>
            <a:r>
              <a:rPr lang="en-US" sz="2000" dirty="0">
                <a:latin typeface="Cambria" panose="02040503050406030204" pitchFamily="18" charset="0"/>
                <a:ea typeface="Calibri" panose="020F0502020204030204" pitchFamily="34" charset="0"/>
                <a:cs typeface="Times New Roman" panose="02020603050405020304" pitchFamily="18" charset="0"/>
              </a:rPr>
              <a:t>, AP, Electrical Engineering &amp; Computer Science, </a:t>
            </a:r>
            <a:r>
              <a:rPr lang="el-GR" sz="2000" dirty="0">
                <a:latin typeface="Cambria" panose="02040503050406030204" pitchFamily="18" charset="0"/>
                <a:ea typeface="Calibri" panose="020F0502020204030204" pitchFamily="34" charset="0"/>
                <a:cs typeface="Times New Roman" panose="02020603050405020304" pitchFamily="18" charset="0"/>
              </a:rPr>
              <a:t>                         </a:t>
            </a:r>
            <a:r>
              <a:rPr lang="en-US" sz="2000" dirty="0">
                <a:latin typeface="Cambria" panose="02040503050406030204" pitchFamily="18" charset="0"/>
                <a:ea typeface="Calibri" panose="020F0502020204030204" pitchFamily="34" charset="0"/>
                <a:cs typeface="Times New Roman" panose="02020603050405020304" pitchFamily="18" charset="0"/>
              </a:rPr>
              <a:t>University of Michigan                                                               http://taxonomy.engin.umich.edu/taxonomy/eer-taxonomy-version-1-1/</a:t>
            </a:r>
            <a:endParaRPr lang="el-GR"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9156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92FD0EF3-7F3C-4C35-A967-BF65FFAC3E4A}"/>
              </a:ext>
            </a:extLst>
          </p:cNvPr>
          <p:cNvSpPr>
            <a:spLocks noGrp="1"/>
          </p:cNvSpPr>
          <p:nvPr>
            <p:ph type="sldNum" sz="quarter" idx="12"/>
          </p:nvPr>
        </p:nvSpPr>
        <p:spPr/>
        <p:txBody>
          <a:bodyPr/>
          <a:lstStyle/>
          <a:p>
            <a:pPr>
              <a:defRPr/>
            </a:pPr>
            <a:fld id="{FA4CD122-866E-4D3B-9682-8196304B43DE}" type="slidenum">
              <a:rPr lang="el-GR" smtClean="0"/>
              <a:pPr>
                <a:defRPr/>
              </a:pPr>
              <a:t>7</a:t>
            </a:fld>
            <a:endParaRPr lang="el-GR"/>
          </a:p>
        </p:txBody>
      </p:sp>
      <p:graphicFrame>
        <p:nvGraphicFramePr>
          <p:cNvPr id="3" name="Table 2">
            <a:extLst>
              <a:ext uri="{FF2B5EF4-FFF2-40B4-BE49-F238E27FC236}">
                <a16:creationId xmlns:a16="http://schemas.microsoft.com/office/drawing/2014/main" id="{1CD6D78D-F843-4A39-9244-D769E1EFB314}"/>
              </a:ext>
            </a:extLst>
          </p:cNvPr>
          <p:cNvGraphicFramePr>
            <a:graphicFrameLocks noGrp="1"/>
          </p:cNvGraphicFramePr>
          <p:nvPr>
            <p:extLst>
              <p:ext uri="{D42A27DB-BD31-4B8C-83A1-F6EECF244321}">
                <p14:modId xmlns:p14="http://schemas.microsoft.com/office/powerpoint/2010/main" val="569053807"/>
              </p:ext>
            </p:extLst>
          </p:nvPr>
        </p:nvGraphicFramePr>
        <p:xfrm>
          <a:off x="611560" y="404664"/>
          <a:ext cx="6594420" cy="6058218"/>
        </p:xfrm>
        <a:graphic>
          <a:graphicData uri="http://schemas.openxmlformats.org/drawingml/2006/table">
            <a:tbl>
              <a:tblPr firstRow="1" firstCol="1" bandRow="1"/>
              <a:tblGrid>
                <a:gridCol w="6594420">
                  <a:extLst>
                    <a:ext uri="{9D8B030D-6E8A-4147-A177-3AD203B41FA5}">
                      <a16:colId xmlns:a16="http://schemas.microsoft.com/office/drawing/2014/main" val="154508217"/>
                    </a:ext>
                  </a:extLst>
                </a:gridCol>
              </a:tblGrid>
              <a:tr h="5433431">
                <a:tc>
                  <a:txBody>
                    <a:bodyPr/>
                    <a:lstStyle/>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6.b.</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Electronic</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communication</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6.b.i.</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Blog</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6.b.ii.</a:t>
                      </a:r>
                      <a:r>
                        <a:rPr lang="el-GR" sz="2000" dirty="0">
                          <a:effectLst/>
                          <a:latin typeface="Calibri" panose="020F0502020204030204" pitchFamily="34" charset="0"/>
                          <a:ea typeface="Calibri" panose="020F0502020204030204" pitchFamily="34" charset="0"/>
                          <a:cs typeface="Times New Roman" panose="02020603050405020304" pitchFamily="18" charset="0"/>
                        </a:rPr>
                        <a:t>Email</a:t>
                      </a: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6.b.iii.</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Groupware</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6.b.iv.</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Instant</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messaging</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6.b.v.</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Online</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discussions</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1.</a:t>
                      </a:r>
                      <a:r>
                        <a:rPr lang="el-GR" sz="2000" dirty="0">
                          <a:effectLst/>
                          <a:latin typeface="Calibri" panose="020F0502020204030204" pitchFamily="34" charset="0"/>
                          <a:ea typeface="Calibri" panose="020F0502020204030204" pitchFamily="34" charset="0"/>
                          <a:cs typeface="Times New Roman" panose="02020603050405020304" pitchFamily="18" charset="0"/>
                        </a:rPr>
                        <a:t>Web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discussions</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syn</a:t>
                      </a:r>
                      <a:r>
                        <a:rPr lang="el-GR" sz="2000" dirty="0">
                          <a:effectLst/>
                          <a:latin typeface="Calibri" panose="020F0502020204030204" pitchFamily="34" charset="0"/>
                          <a:ea typeface="Calibri" panose="020F0502020204030204" pitchFamily="34" charset="0"/>
                          <a:cs typeface="Times New Roman" panose="02020603050405020304" pitchFamily="18" charset="0"/>
                        </a:rPr>
                        <a:t>: Chat]</a:t>
                      </a: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2.</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Wikis</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6.b.vi.</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Online</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repositories</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6.b.vii.</a:t>
                      </a:r>
                      <a:r>
                        <a:rPr lang="el-GR" sz="2000" dirty="0">
                          <a:effectLst/>
                          <a:latin typeface="Calibri" panose="020F0502020204030204" pitchFamily="34" charset="0"/>
                          <a:ea typeface="Calibri" panose="020F0502020204030204" pitchFamily="34" charset="0"/>
                          <a:cs typeface="Times New Roman" panose="02020603050405020304" pitchFamily="18" charset="0"/>
                        </a:rPr>
                        <a:t>Social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media</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6.b.viii.</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Streaming</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Media</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1.</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Streaming</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audio</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syn</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Podcast</a:t>
                      </a:r>
                      <a:r>
                        <a:rPr lang="el-GR" sz="20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15000"/>
                        </a:lnSpc>
                        <a:spcAft>
                          <a:spcPts val="1000"/>
                        </a:spcAft>
                      </a:pPr>
                      <a:r>
                        <a:rPr lang="en-US" sz="2000" dirty="0">
                          <a:effectLst/>
                          <a:latin typeface="Cambria" panose="02040503050406030204" pitchFamily="18" charset="0"/>
                          <a:ea typeface="Calibri" panose="020F0502020204030204" pitchFamily="34" charset="0"/>
                          <a:cs typeface="Arial" panose="020B0604020202020204" pitchFamily="34" charset="0"/>
                        </a:rPr>
                        <a:t>              2.</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Streaming</a:t>
                      </a:r>
                      <a:r>
                        <a:rPr lang="el-GR" sz="2000" dirty="0">
                          <a:effectLst/>
                          <a:latin typeface="Calibri" panose="020F0502020204030204" pitchFamily="34" charset="0"/>
                          <a:ea typeface="Calibri" panose="020F0502020204030204" pitchFamily="34" charset="0"/>
                          <a:cs typeface="Times New Roman" panose="02020603050405020304" pitchFamily="18" charset="0"/>
                        </a:rPr>
                        <a:t> </a:t>
                      </a:r>
                      <a:r>
                        <a:rPr lang="el-GR" sz="2000" dirty="0" err="1">
                          <a:effectLst/>
                          <a:latin typeface="Calibri" panose="020F0502020204030204" pitchFamily="34" charset="0"/>
                          <a:ea typeface="Calibri" panose="020F0502020204030204" pitchFamily="34" charset="0"/>
                          <a:cs typeface="Times New Roman" panose="02020603050405020304" pitchFamily="18" charset="0"/>
                        </a:rPr>
                        <a:t>video</a:t>
                      </a:r>
                      <a:endParaRPr lang="el-GR"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6595595"/>
                  </a:ext>
                </a:extLst>
              </a:tr>
            </a:tbl>
          </a:graphicData>
        </a:graphic>
      </p:graphicFrame>
    </p:spTree>
    <p:extLst>
      <p:ext uri="{BB962C8B-B14F-4D97-AF65-F5344CB8AC3E}">
        <p14:creationId xmlns:p14="http://schemas.microsoft.com/office/powerpoint/2010/main" val="348817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5962DB-3616-4469-93AF-164440BC2EDE}"/>
              </a:ext>
            </a:extLst>
          </p:cNvPr>
          <p:cNvSpPr>
            <a:spLocks noGrp="1"/>
          </p:cNvSpPr>
          <p:nvPr>
            <p:ph type="title"/>
          </p:nvPr>
        </p:nvSpPr>
        <p:spPr>
          <a:xfrm>
            <a:off x="467544" y="116632"/>
            <a:ext cx="8424936" cy="907200"/>
          </a:xfrm>
        </p:spPr>
        <p:txBody>
          <a:bodyPr>
            <a:normAutofit fontScale="90000"/>
          </a:bodyPr>
          <a:lstStyle/>
          <a:p>
            <a:r>
              <a:rPr lang="en-US" dirty="0"/>
              <a:t>Knowledge Taxonomy </a:t>
            </a:r>
            <a:r>
              <a:rPr lang="fr-FR" dirty="0"/>
              <a:t>(</a:t>
            </a:r>
            <a:r>
              <a:rPr lang="en-US" dirty="0" err="1"/>
              <a:t>Dalkir</a:t>
            </a:r>
            <a:r>
              <a:rPr lang="en-US" dirty="0"/>
              <a:t>, 2011, p.125)</a:t>
            </a:r>
            <a:br>
              <a:rPr lang="en-US" dirty="0"/>
            </a:br>
            <a:endParaRPr lang="el-GR" dirty="0"/>
          </a:p>
        </p:txBody>
      </p:sp>
      <p:sp>
        <p:nvSpPr>
          <p:cNvPr id="3" name="Slide Number Placeholder 2">
            <a:extLst>
              <a:ext uri="{FF2B5EF4-FFF2-40B4-BE49-F238E27FC236}">
                <a16:creationId xmlns:a16="http://schemas.microsoft.com/office/drawing/2014/main" id="{B8E7EE98-20DF-4F9A-BC3B-F422F5A0D1E5}"/>
              </a:ext>
            </a:extLst>
          </p:cNvPr>
          <p:cNvSpPr>
            <a:spLocks noGrp="1"/>
          </p:cNvSpPr>
          <p:nvPr>
            <p:ph type="sldNum" sz="quarter" idx="12"/>
          </p:nvPr>
        </p:nvSpPr>
        <p:spPr/>
        <p:txBody>
          <a:bodyPr/>
          <a:lstStyle/>
          <a:p>
            <a:pPr>
              <a:defRPr/>
            </a:pPr>
            <a:fld id="{7E55E3B3-0445-4CFC-BED8-763D4409E61F}" type="slidenum">
              <a:rPr lang="el-GR" smtClean="0"/>
              <a:pPr>
                <a:defRPr/>
              </a:pPr>
              <a:t>8</a:t>
            </a:fld>
            <a:endParaRPr lang="el-GR"/>
          </a:p>
        </p:txBody>
      </p:sp>
      <p:pic>
        <p:nvPicPr>
          <p:cNvPr id="4" name="Εικόνα 89">
            <a:extLst>
              <a:ext uri="{FF2B5EF4-FFF2-40B4-BE49-F238E27FC236}">
                <a16:creationId xmlns:a16="http://schemas.microsoft.com/office/drawing/2014/main" id="{2B90C6B4-8C0B-48CF-A9B8-615C242BDA7A}"/>
              </a:ext>
            </a:extLst>
          </p:cNvPr>
          <p:cNvPicPr/>
          <p:nvPr/>
        </p:nvPicPr>
        <p:blipFill>
          <a:blip r:embed="rId2" cstate="print"/>
          <a:srcRect/>
          <a:stretch>
            <a:fillRect/>
          </a:stretch>
        </p:blipFill>
        <p:spPr bwMode="auto">
          <a:xfrm>
            <a:off x="971600" y="1196752"/>
            <a:ext cx="6984776" cy="4464496"/>
          </a:xfrm>
          <a:prstGeom prst="rect">
            <a:avLst/>
          </a:prstGeom>
          <a:noFill/>
          <a:ln w="9525">
            <a:noFill/>
            <a:miter lim="800000"/>
            <a:headEnd/>
            <a:tailEnd/>
          </a:ln>
        </p:spPr>
      </p:pic>
    </p:spTree>
    <p:extLst>
      <p:ext uri="{BB962C8B-B14F-4D97-AF65-F5344CB8AC3E}">
        <p14:creationId xmlns:p14="http://schemas.microsoft.com/office/powerpoint/2010/main" val="26064639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2076</TotalTime>
  <Words>672</Words>
  <Application>Microsoft Office PowerPoint</Application>
  <PresentationFormat>On-screen Show (4:3)</PresentationFormat>
  <Paragraphs>84</Paragraphs>
  <Slides>13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Cambria</vt:lpstr>
      <vt:lpstr>Times New Roman</vt:lpstr>
      <vt:lpstr>exo-opistho_simeiomata</vt:lpstr>
      <vt:lpstr>Διαχείριση Γνώσης (Knowledge Management)</vt:lpstr>
      <vt:lpstr>Διαχείριση Γνώσης και ΜΜΕ</vt:lpstr>
      <vt:lpstr>PowerPoint Presentation</vt:lpstr>
      <vt:lpstr>Content Marketing involves the cooperation between the writer, designer, marketer, and potentially several other employees.</vt:lpstr>
      <vt:lpstr>PowerPoint Presentation</vt:lpstr>
      <vt:lpstr>An integrated KM cycle (Dalkir, p. 54) http://learn-informationsystem.blogspot.com/2016/04/knowledge-capture-and-codification.html</vt:lpstr>
      <vt:lpstr>Θα μπορούσαμε να χρησιμοποιήσουμε Taxonomies</vt:lpstr>
      <vt:lpstr>PowerPoint Presentation</vt:lpstr>
      <vt:lpstr>Knowledge Taxonomy (Dalkir, 2011, p.125) </vt:lpstr>
      <vt:lpstr>Decision Trees για να περιγράψουμε αποφάσεις https://www.smartdraw.com/decision-tree/decision-tree-maker.htm </vt:lpstr>
      <vt:lpstr>Conceptual map (Dalkir, 2011, p.122) http://learn-informationsystem.blogspot.com/2016/04/knowledge-capture-and-codification.html</vt:lpstr>
      <vt:lpstr>PowerPoint Presentation</vt:lpstr>
      <vt:lpstr>Τέλος Ενότητας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ΧΡΗΣΤΟΣ ΣΚΟΥΡΛΑΣ</cp:lastModifiedBy>
  <cp:revision>235</cp:revision>
  <cp:lastPrinted>2018-10-16T06:59:11Z</cp:lastPrinted>
  <dcterms:created xsi:type="dcterms:W3CDTF">2014-10-20T11:54:42Z</dcterms:created>
  <dcterms:modified xsi:type="dcterms:W3CDTF">2020-10-27T14:22:20Z</dcterms:modified>
</cp:coreProperties>
</file>