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45"/>
  </p:notesMasterIdLst>
  <p:handoutMasterIdLst>
    <p:handoutMasterId r:id="rId46"/>
  </p:handoutMasterIdLst>
  <p:sldIdLst>
    <p:sldId id="256" r:id="rId2"/>
    <p:sldId id="284" r:id="rId3"/>
    <p:sldId id="269" r:id="rId4"/>
    <p:sldId id="270" r:id="rId5"/>
    <p:sldId id="271" r:id="rId6"/>
    <p:sldId id="272" r:id="rId7"/>
    <p:sldId id="273" r:id="rId8"/>
    <p:sldId id="275" r:id="rId9"/>
    <p:sldId id="285" r:id="rId10"/>
    <p:sldId id="276" r:id="rId11"/>
    <p:sldId id="279" r:id="rId12"/>
    <p:sldId id="295" r:id="rId13"/>
    <p:sldId id="327" r:id="rId14"/>
    <p:sldId id="280" r:id="rId15"/>
    <p:sldId id="283" r:id="rId16"/>
    <p:sldId id="281" r:id="rId17"/>
    <p:sldId id="309" r:id="rId18"/>
    <p:sldId id="310" r:id="rId19"/>
    <p:sldId id="290" r:id="rId20"/>
    <p:sldId id="311" r:id="rId21"/>
    <p:sldId id="298" r:id="rId22"/>
    <p:sldId id="299" r:id="rId23"/>
    <p:sldId id="300" r:id="rId24"/>
    <p:sldId id="312" r:id="rId25"/>
    <p:sldId id="313" r:id="rId26"/>
    <p:sldId id="314" r:id="rId27"/>
    <p:sldId id="316" r:id="rId28"/>
    <p:sldId id="317" r:id="rId29"/>
    <p:sldId id="318" r:id="rId30"/>
    <p:sldId id="319" r:id="rId31"/>
    <p:sldId id="320" r:id="rId32"/>
    <p:sldId id="321" r:id="rId33"/>
    <p:sldId id="322" r:id="rId34"/>
    <p:sldId id="323" r:id="rId35"/>
    <p:sldId id="324" r:id="rId36"/>
    <p:sldId id="325" r:id="rId37"/>
    <p:sldId id="326" r:id="rId38"/>
    <p:sldId id="257" r:id="rId39"/>
    <p:sldId id="262" r:id="rId40"/>
    <p:sldId id="264" r:id="rId41"/>
    <p:sldId id="265" r:id="rId42"/>
    <p:sldId id="266" r:id="rId43"/>
    <p:sldId id="261" r:id="rId44"/>
  </p:sldIdLst>
  <p:sldSz cx="9144000" cy="6858000" type="screen4x3"/>
  <p:notesSz cx="7104063" cy="10234613"/>
  <p:custDataLst>
    <p:tags r:id="rId4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30/3/2016</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30/3/2016</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19</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859959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Grp="1" noRot="1" noChangeAspect="1" noChangeArrowheads="1" noTextEdit="1"/>
          </p:cNvSpPr>
          <p:nvPr>
            <p:ph type="sldImg"/>
          </p:nvPr>
        </p:nvSpPr>
        <p:spPr>
          <a:ln/>
        </p:spPr>
      </p:sp>
      <p:sp>
        <p:nvSpPr>
          <p:cNvPr id="64515"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843597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ChangeArrowheads="1" noTextEdit="1"/>
          </p:cNvSpPr>
          <p:nvPr>
            <p:ph type="sldImg"/>
          </p:nvPr>
        </p:nvSpPr>
        <p:spPr>
          <a:ln/>
        </p:spPr>
      </p:sp>
      <p:sp>
        <p:nvSpPr>
          <p:cNvPr id="65539"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62182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Grp="1" noRot="1" noChangeAspect="1" noChangeArrowheads="1" noTextEdit="1"/>
          </p:cNvSpPr>
          <p:nvPr>
            <p:ph type="sldImg"/>
          </p:nvPr>
        </p:nvSpPr>
        <p:spPr>
          <a:ln/>
        </p:spPr>
      </p:sp>
      <p:sp>
        <p:nvSpPr>
          <p:cNvPr id="66563"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887727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ln/>
        </p:spPr>
      </p:sp>
      <p:sp>
        <p:nvSpPr>
          <p:cNvPr id="67587"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105353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Grp="1" noRot="1" noChangeAspect="1" noChangeArrowheads="1" noTextEdit="1"/>
          </p:cNvSpPr>
          <p:nvPr>
            <p:ph type="sldImg"/>
          </p:nvPr>
        </p:nvSpPr>
        <p:spPr>
          <a:ln/>
        </p:spPr>
      </p:sp>
      <p:sp>
        <p:nvSpPr>
          <p:cNvPr id="68611"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3169519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ln/>
        </p:spPr>
      </p:sp>
      <p:sp>
        <p:nvSpPr>
          <p:cNvPr id="69635"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1550444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Grp="1" noRot="1" noChangeAspect="1" noChangeArrowheads="1" noTextEdit="1"/>
          </p:cNvSpPr>
          <p:nvPr>
            <p:ph type="sldImg"/>
          </p:nvPr>
        </p:nvSpPr>
        <p:spPr>
          <a:ln/>
        </p:spPr>
      </p:sp>
      <p:sp>
        <p:nvSpPr>
          <p:cNvPr id="70659"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1670201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Grp="1" noRot="1" noChangeAspect="1" noChangeArrowheads="1" noTextEdit="1"/>
          </p:cNvSpPr>
          <p:nvPr>
            <p:ph type="sldImg"/>
          </p:nvPr>
        </p:nvSpPr>
        <p:spPr>
          <a:ln/>
        </p:spPr>
      </p:sp>
      <p:sp>
        <p:nvSpPr>
          <p:cNvPr id="71683"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060440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p:cNvSpPr>
            <a:spLocks noGrp="1" noRot="1" noChangeAspect="1" noChangeArrowheads="1" noTextEdit="1"/>
          </p:cNvSpPr>
          <p:nvPr>
            <p:ph type="sldImg"/>
          </p:nvPr>
        </p:nvSpPr>
        <p:spPr>
          <a:ln/>
        </p:spPr>
      </p:sp>
      <p:sp>
        <p:nvSpPr>
          <p:cNvPr id="72707"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303118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6449114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DA1BD75-EFE4-4A92-9A6A-89E25730CF2A}" type="slidenum">
              <a:rPr lang="el-GR" altLang="el-GR" sz="1300"/>
              <a:pPr eaLnBrk="1" hangingPunct="1"/>
              <a:t>2</a:t>
            </a:fld>
            <a:endParaRPr lang="el-GR" altLang="el-GR"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682550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0291B60-1592-456E-A3E9-B0815C45AD3A}" type="slidenum">
              <a:rPr lang="el-GR" altLang="el-GR" sz="1300"/>
              <a:pPr eaLnBrk="1" hangingPunct="1"/>
              <a:t>3</a:t>
            </a:fld>
            <a:endParaRPr lang="el-GR" altLang="el-GR" sz="13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03046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4A441819-8F8E-45FF-B81E-0BA7DFB380FE}" type="slidenum">
              <a:rPr lang="el-GR" altLang="el-GR" sz="1300"/>
              <a:pPr eaLnBrk="1" hangingPunct="1"/>
              <a:t>9</a:t>
            </a:fld>
            <a:endParaRPr lang="el-GR" altLang="el-GR" sz="13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238778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A9452AF-CCB1-4467-A655-888ADA94F176}" type="slidenum">
              <a:rPr lang="el-GR" altLang="el-GR" sz="1300"/>
              <a:pPr eaLnBrk="1" hangingPunct="1"/>
              <a:t>13</a:t>
            </a:fld>
            <a:endParaRPr lang="el-GR" altLang="el-GR" sz="13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33747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15</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34589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16</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445687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17</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8798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205142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Microsoft_Word_Document1.docx"/></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1.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package" Target="../embeddings/Microsoft_Word_Document2.docx"/></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1.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package" Target="../embeddings/Microsoft_Word_Document3.docx"/></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1.xml"/><Relationship Id="rId1" Type="http://schemas.openxmlformats.org/officeDocument/2006/relationships/vmlDrawing" Target="../drawings/vmlDrawing4.vml"/><Relationship Id="rId5" Type="http://schemas.openxmlformats.org/officeDocument/2006/relationships/image" Target="../media/image12.emf"/><Relationship Id="rId4" Type="http://schemas.openxmlformats.org/officeDocument/2006/relationships/package" Target="../embeddings/Microsoft_Word_Document4.docx"/></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smtClean="0"/>
              <a:t>«</a:t>
            </a:r>
            <a:r>
              <a:rPr lang="el-GR" sz="2800" dirty="0"/>
              <a:t>Προσανατολισμού» (</a:t>
            </a:r>
            <a:r>
              <a:rPr lang="el-GR" sz="2800" dirty="0" err="1"/>
              <a:t>orientation</a:t>
            </a:r>
            <a:r>
              <a:rPr lang="el-GR" sz="2800" dirty="0" smtClean="0"/>
              <a:t>) - </a:t>
            </a:r>
            <a:r>
              <a:rPr lang="el-GR" sz="2800" dirty="0"/>
              <a:t>Εισαγωγή </a:t>
            </a:r>
            <a:endParaRPr lang="el-GR" sz="2800" dirty="0" smtClean="0"/>
          </a:p>
          <a:p>
            <a:pPr>
              <a:spcBef>
                <a:spcPts val="0"/>
              </a:spcBef>
              <a:spcAft>
                <a:spcPts val="1200"/>
              </a:spcAft>
            </a:pPr>
            <a:r>
              <a:rPr lang="el-GR" sz="2400" dirty="0" smtClean="0"/>
              <a:t>Χ. </a:t>
            </a:r>
            <a:r>
              <a:rPr lang="el-GR" sz="2400" dirty="0" err="1" smtClean="0"/>
              <a:t>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5" name="Picture 3" descr="Λογότυπο Επιχειρησιακού Προγράμματος Εκπαίδευση και Δια βίου Μάθηση"/>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9227" y="5269682"/>
            <a:ext cx="3543300"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a:t>
            </a:r>
            <a:r>
              <a:rPr lang="el-GR" dirty="0" smtClean="0"/>
              <a:t>μοντελοποίηση</a:t>
            </a:r>
            <a:endParaRPr lang="el-GR" dirty="0"/>
          </a:p>
        </p:txBody>
      </p:sp>
      <p:sp>
        <p:nvSpPr>
          <p:cNvPr id="13314" name="Rectangle 3"/>
          <p:cNvSpPr>
            <a:spLocks noGrp="1" noChangeArrowheads="1"/>
          </p:cNvSpPr>
          <p:nvPr>
            <p:ph idx="1"/>
          </p:nvPr>
        </p:nvSpPr>
        <p:spPr/>
        <p:txBody>
          <a:bodyPr>
            <a:normAutofit/>
          </a:bodyPr>
          <a:lstStyle/>
          <a:p>
            <a:pPr algn="l" eaLnBrk="1" hangingPunct="1">
              <a:spcBef>
                <a:spcPts val="600"/>
              </a:spcBef>
            </a:pPr>
            <a:r>
              <a:rPr lang="el-GR" altLang="el-GR" sz="2400" dirty="0" smtClean="0">
                <a:cs typeface="Arial" charset="0"/>
              </a:rPr>
              <a:t>Όταν θέλουμε να μοντελοποιήσουμε ένα σύστημα βάσης δεδομένων σχεδιάζουμε </a:t>
            </a:r>
            <a:r>
              <a:rPr lang="el-GR" altLang="el-GR" sz="2400" b="1" dirty="0" smtClean="0">
                <a:solidFill>
                  <a:srgbClr val="820000"/>
                </a:solidFill>
                <a:cs typeface="Arial" charset="0"/>
              </a:rPr>
              <a:t>ένα</a:t>
            </a:r>
            <a:r>
              <a:rPr lang="el-GR" altLang="el-GR" sz="2400" dirty="0" smtClean="0">
                <a:cs typeface="Arial" charset="0"/>
              </a:rPr>
              <a:t> ειδικό μοντέλο για όλες τις εφαρμογές που μας ενδιαφέρουν, το </a:t>
            </a:r>
            <a:r>
              <a:rPr lang="el-GR" altLang="el-GR" sz="2400" b="1" dirty="0" smtClean="0">
                <a:solidFill>
                  <a:srgbClr val="820000"/>
                </a:solidFill>
                <a:cs typeface="Arial" charset="0"/>
              </a:rPr>
              <a:t>Μοντέλο Οντοτήτων Συσχετίσεων (ΜΟΣ)</a:t>
            </a:r>
            <a:r>
              <a:rPr lang="el-GR" altLang="el-GR" sz="2400" dirty="0" smtClean="0">
                <a:cs typeface="Arial" charset="0"/>
              </a:rPr>
              <a:t>. Το μοντέλο αναπαριστά όλες τις οντότητες (</a:t>
            </a:r>
            <a:r>
              <a:rPr lang="en-US" altLang="el-GR" sz="2400" dirty="0" smtClean="0">
                <a:cs typeface="Arial" charset="0"/>
              </a:rPr>
              <a:t>entities</a:t>
            </a:r>
            <a:r>
              <a:rPr lang="el-GR" altLang="el-GR" sz="2400" dirty="0" smtClean="0">
                <a:cs typeface="Arial" charset="0"/>
              </a:rPr>
              <a:t>) και τις μεταξύ τους συσχετίσεις (</a:t>
            </a:r>
            <a:r>
              <a:rPr lang="en-US" altLang="el-GR" sz="2400" dirty="0" smtClean="0">
                <a:cs typeface="Arial" charset="0"/>
              </a:rPr>
              <a:t>relationships</a:t>
            </a:r>
            <a:r>
              <a:rPr lang="el-GR" altLang="el-GR" sz="2400" dirty="0" smtClean="0">
                <a:cs typeface="Arial" charset="0"/>
              </a:rPr>
              <a:t>). </a:t>
            </a:r>
            <a:endParaRPr lang="el-GR" altLang="el-GR" sz="2400" dirty="0" smtClean="0"/>
          </a:p>
          <a:p>
            <a:pPr eaLnBrk="1" hangingPunct="1">
              <a:lnSpc>
                <a:spcPct val="80000"/>
              </a:lnSpc>
            </a:pPr>
            <a:endParaRPr lang="el-GR" altLang="el-GR" sz="1800" dirty="0" smtClean="0"/>
          </a:p>
        </p:txBody>
      </p:sp>
      <p:sp>
        <p:nvSpPr>
          <p:cNvPr id="13315" name="Rectangle 5"/>
          <p:cNvSpPr>
            <a:spLocks noChangeArrowheads="1"/>
          </p:cNvSpPr>
          <p:nvPr/>
        </p:nvSpPr>
        <p:spPr bwMode="auto">
          <a:xfrm>
            <a:off x="1919288" y="1562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Tree>
    <p:extLst>
      <p:ext uri="{BB962C8B-B14F-4D97-AF65-F5344CB8AC3E}">
        <p14:creationId xmlns:p14="http://schemas.microsoft.com/office/powerpoint/2010/main" val="2750925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Μοντέλο οντοτήτων συσχετίσεων με συμβολισμό </a:t>
            </a:r>
            <a:r>
              <a:rPr lang="el-GR" dirty="0" err="1"/>
              <a:t>Navathe</a:t>
            </a:r>
            <a:r>
              <a:rPr lang="el-GR" dirty="0"/>
              <a:t>-</a:t>
            </a:r>
            <a:r>
              <a:rPr lang="el-GR" dirty="0" err="1"/>
              <a:t>Elmasri</a:t>
            </a:r>
            <a:r>
              <a:rPr lang="el-GR" dirty="0"/>
              <a:t> </a:t>
            </a:r>
          </a:p>
        </p:txBody>
      </p:sp>
      <p:pic>
        <p:nvPicPr>
          <p:cNvPr id="1027"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331640" y="1214231"/>
            <a:ext cx="6480720" cy="565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0483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827584" y="468313"/>
            <a:ext cx="6624736" cy="5920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12</a:t>
            </a:fld>
            <a:endParaRPr lang="el-GR"/>
          </a:p>
        </p:txBody>
      </p:sp>
      <p:pic>
        <p:nvPicPr>
          <p:cNvPr id="3" name="Picture 2"/>
          <p:cNvPicPr>
            <a:picLocks noChangeAspect="1"/>
          </p:cNvPicPr>
          <p:nvPr/>
        </p:nvPicPr>
        <p:blipFill>
          <a:blip r:embed="rId2"/>
          <a:stretch>
            <a:fillRect/>
          </a:stretch>
        </p:blipFill>
        <p:spPr>
          <a:xfrm>
            <a:off x="710320" y="2132856"/>
            <a:ext cx="6499361" cy="2181461"/>
          </a:xfrm>
          <a:prstGeom prst="rect">
            <a:avLst/>
          </a:prstGeom>
        </p:spPr>
      </p:pic>
    </p:spTree>
    <p:extLst>
      <p:ext uri="{BB962C8B-B14F-4D97-AF65-F5344CB8AC3E}">
        <p14:creationId xmlns:p14="http://schemas.microsoft.com/office/powerpoint/2010/main" val="1365481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116632"/>
            <a:ext cx="8229600" cy="648072"/>
          </a:xfrm>
        </p:spPr>
        <p:txBody>
          <a:bodyPr>
            <a:noAutofit/>
          </a:bodyPr>
          <a:lstStyle/>
          <a:p>
            <a:pPr eaLnBrk="1" hangingPunct="1"/>
            <a:r>
              <a:rPr lang="el-GR" altLang="el-GR" sz="3200" b="1" dirty="0" smtClean="0">
                <a:latin typeface="+mn-lt"/>
                <a:cs typeface="Arial" charset="0"/>
              </a:rPr>
              <a:t>Διαχείριση σχεσιακών βάσεων δεδομένων με γλώσσα </a:t>
            </a:r>
            <a:r>
              <a:rPr lang="en-US" altLang="el-GR" sz="3200" b="1" dirty="0" smtClean="0">
                <a:latin typeface="+mn-lt"/>
                <a:cs typeface="Arial" charset="0"/>
              </a:rPr>
              <a:t>SQL</a:t>
            </a:r>
            <a:endParaRPr lang="el-GR" altLang="el-GR" sz="3200" b="1" dirty="0" smtClean="0">
              <a:latin typeface="+mn-lt"/>
              <a:cs typeface="Arial" charset="0"/>
            </a:endParaRPr>
          </a:p>
        </p:txBody>
      </p:sp>
      <p:sp>
        <p:nvSpPr>
          <p:cNvPr id="16387" name="Rectangle 3"/>
          <p:cNvSpPr>
            <a:spLocks noGrp="1" noChangeArrowheads="1"/>
          </p:cNvSpPr>
          <p:nvPr>
            <p:ph idx="1"/>
          </p:nvPr>
        </p:nvSpPr>
        <p:spPr>
          <a:xfrm>
            <a:off x="467544" y="980728"/>
            <a:ext cx="8229600" cy="432048"/>
          </a:xfrm>
        </p:spPr>
        <p:txBody>
          <a:bodyPr>
            <a:normAutofit/>
          </a:bodyPr>
          <a:lstStyle/>
          <a:p>
            <a:pPr algn="just" eaLnBrk="1" hangingPunct="1"/>
            <a:r>
              <a:rPr lang="el-GR" altLang="el-GR" sz="2000" dirty="0" smtClean="0">
                <a:cs typeface="Arial" charset="0"/>
              </a:rPr>
              <a:t>Απόσπασμα απλουστευμένης σχεσιακής (</a:t>
            </a:r>
            <a:r>
              <a:rPr lang="en-US" altLang="el-GR" sz="2000" dirty="0" smtClean="0">
                <a:cs typeface="Arial" charset="0"/>
              </a:rPr>
              <a:t>relational</a:t>
            </a:r>
            <a:r>
              <a:rPr lang="el-GR" altLang="el-GR" sz="2000" dirty="0" smtClean="0">
                <a:cs typeface="Arial" charset="0"/>
              </a:rPr>
              <a:t>) βάσης δεδομένων</a:t>
            </a:r>
          </a:p>
        </p:txBody>
      </p:sp>
      <p:sp>
        <p:nvSpPr>
          <p:cNvPr id="16390" name="Text Box 166"/>
          <p:cNvSpPr txBox="1">
            <a:spLocks noChangeArrowheads="1"/>
          </p:cNvSpPr>
          <p:nvPr/>
        </p:nvSpPr>
        <p:spPr bwMode="auto">
          <a:xfrm>
            <a:off x="7596336" y="1943396"/>
            <a:ext cx="15476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smtClean="0">
                <a:latin typeface="+mn-lt"/>
              </a:rPr>
              <a:t>Πίνακας «Υπαλλήλων»</a:t>
            </a:r>
            <a:endParaRPr lang="el-GR" altLang="el-GR" sz="1600" dirty="0">
              <a:latin typeface="+mn-lt"/>
            </a:endParaRPr>
          </a:p>
        </p:txBody>
      </p:sp>
      <p:sp>
        <p:nvSpPr>
          <p:cNvPr id="16391" name="Text Box 167"/>
          <p:cNvSpPr txBox="1">
            <a:spLocks noChangeArrowheads="1"/>
          </p:cNvSpPr>
          <p:nvPr/>
        </p:nvSpPr>
        <p:spPr bwMode="auto">
          <a:xfrm>
            <a:off x="6804248" y="3789040"/>
            <a:ext cx="141657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a:latin typeface="+mn-lt"/>
              </a:rPr>
              <a:t>Πίνακας </a:t>
            </a:r>
            <a:r>
              <a:rPr lang="el-GR" altLang="el-GR" sz="1600" dirty="0" smtClean="0">
                <a:latin typeface="+mn-lt"/>
              </a:rPr>
              <a:t>«Τμημάτων»</a:t>
            </a:r>
            <a:endParaRPr lang="el-GR" altLang="el-GR" sz="1600" dirty="0">
              <a:latin typeface="+mn-lt"/>
            </a:endParaRPr>
          </a:p>
        </p:txBody>
      </p:sp>
      <p:graphicFrame>
        <p:nvGraphicFramePr>
          <p:cNvPr id="169" name="Table 168"/>
          <p:cNvGraphicFramePr>
            <a:graphicFrameLocks noGrp="1"/>
          </p:cNvGraphicFramePr>
          <p:nvPr>
            <p:extLst>
              <p:ext uri="{D42A27DB-BD31-4B8C-83A1-F6EECF244321}">
                <p14:modId xmlns:p14="http://schemas.microsoft.com/office/powerpoint/2010/main" val="4225051873"/>
              </p:ext>
            </p:extLst>
          </p:nvPr>
        </p:nvGraphicFramePr>
        <p:xfrm>
          <a:off x="971599" y="3212976"/>
          <a:ext cx="5544617" cy="1706880"/>
        </p:xfrm>
        <a:graphic>
          <a:graphicData uri="http://schemas.openxmlformats.org/drawingml/2006/table">
            <a:tbl>
              <a:tblPr firstRow="1" bandRow="1">
                <a:tableStyleId>{5C22544A-7EE6-4342-B048-85BDC9FD1C3A}</a:tableStyleId>
              </a:tblPr>
              <a:tblGrid>
                <a:gridCol w="1411358"/>
                <a:gridCol w="2016224"/>
                <a:gridCol w="2117035"/>
              </a:tblGrid>
              <a:tr h="168463">
                <a:tc>
                  <a:txBody>
                    <a:bodyPr/>
                    <a:lstStyle/>
                    <a:p>
                      <a:pPr>
                        <a:spcAft>
                          <a:spcPts val="0"/>
                        </a:spcAft>
                      </a:pPr>
                      <a:r>
                        <a:rPr lang="en-US" sz="1600" dirty="0" err="1">
                          <a:latin typeface="Times New Roman"/>
                          <a:ea typeface="Times New Roman"/>
                          <a:cs typeface="Times New Roman"/>
                        </a:rPr>
                        <a:t>Deptno</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Dname</a:t>
                      </a:r>
                      <a:endParaRPr lang="el-GR" sz="160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No_of_employees</a:t>
                      </a:r>
                      <a:endParaRPr lang="el-GR" sz="1600">
                        <a:latin typeface="Courier New"/>
                        <a:ea typeface="Times New Roman"/>
                        <a:cs typeface="Times New Roman"/>
                      </a:endParaRPr>
                    </a:p>
                  </a:txBody>
                  <a:tcPr marL="68580" marR="68580" marT="0" marB="0">
                    <a:solidFill>
                      <a:srgbClr val="004B82"/>
                    </a:solidFill>
                  </a:tcPr>
                </a:tc>
              </a:tr>
              <a:tr h="168463">
                <a:tc>
                  <a:txBody>
                    <a:bodyPr/>
                    <a:lstStyle/>
                    <a:p>
                      <a:pPr>
                        <a:spcAft>
                          <a:spcPts val="0"/>
                        </a:spcAft>
                      </a:pPr>
                      <a:r>
                        <a:rPr lang="el-GR" sz="1600" dirty="0">
                          <a:latin typeface="Times New Roman"/>
                          <a:ea typeface="Times New Roman"/>
                          <a:cs typeface="Times New Roman"/>
                        </a:rPr>
                        <a:t>Κωδικός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τμήμα</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αριθμός υπαλλήλων που εργάζονται στο τμήμα</a:t>
                      </a:r>
                      <a:endParaRPr lang="el-GR" sz="1600">
                        <a:latin typeface="Courier New"/>
                        <a:ea typeface="Times New Roman"/>
                        <a:cs typeface="Times New Roman"/>
                      </a:endParaRPr>
                    </a:p>
                  </a:txBody>
                  <a:tcPr marL="68580" marR="68580" marT="0" marB="0"/>
                </a:tc>
              </a:tr>
              <a:tr h="168463">
                <a:tc>
                  <a:txBody>
                    <a:bodyPr/>
                    <a:lstStyle/>
                    <a:p>
                      <a:pPr>
                        <a:spcAft>
                          <a:spcPts val="0"/>
                        </a:spcAft>
                      </a:pPr>
                      <a:r>
                        <a:rPr lang="en-US" sz="1600" dirty="0">
                          <a:latin typeface="Times New Roman"/>
                          <a:ea typeface="Times New Roman"/>
                          <a:cs typeface="Times New Roman"/>
                        </a:rPr>
                        <a:t>10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ΛΟΓΙΣΤΗΡΙΟ</a:t>
                      </a:r>
                      <a:endParaRPr lang="el-GR" sz="1600">
                        <a:latin typeface="Courier New"/>
                        <a:ea typeface="Times New Roman"/>
                        <a:cs typeface="Times New Roman"/>
                      </a:endParaRPr>
                    </a:p>
                  </a:txBody>
                  <a:tcPr marL="68580" marR="68580" marT="0" marB="0"/>
                </a:tc>
                <a:tc>
                  <a:txBody>
                    <a:bodyPr/>
                    <a:lstStyle/>
                    <a:p>
                      <a:pPr>
                        <a:spcAft>
                          <a:spcPts val="0"/>
                        </a:spcAft>
                      </a:pPr>
                      <a:r>
                        <a:rPr lang="en-US" sz="1600">
                          <a:latin typeface="Times New Roman"/>
                          <a:ea typeface="Times New Roman"/>
                          <a:cs typeface="Times New Roman"/>
                        </a:rPr>
                        <a:t>2</a:t>
                      </a:r>
                      <a:endParaRPr lang="el-GR" sz="1600">
                        <a:latin typeface="Courier New"/>
                        <a:ea typeface="Times New Roman"/>
                        <a:cs typeface="Times New Roman"/>
                      </a:endParaRPr>
                    </a:p>
                  </a:txBody>
                  <a:tcPr marL="68580" marR="68580" marT="0" marB="0"/>
                </a:tc>
              </a:tr>
              <a:tr h="168463">
                <a:tc>
                  <a:txBody>
                    <a:bodyPr/>
                    <a:lstStyle/>
                    <a:p>
                      <a:pPr>
                        <a:spcAft>
                          <a:spcPts val="0"/>
                        </a:spcAft>
                      </a:pPr>
                      <a:r>
                        <a:rPr lang="en-US" sz="1600" dirty="0">
                          <a:latin typeface="Times New Roman"/>
                          <a:ea typeface="Times New Roman"/>
                          <a:cs typeface="Times New Roman"/>
                        </a:rPr>
                        <a:t>20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ΠΩΛΗΣΕΙΣ</a:t>
                      </a:r>
                      <a:endParaRPr lang="el-GR" sz="1600">
                        <a:latin typeface="Courier New"/>
                        <a:ea typeface="Times New Roman"/>
                        <a:cs typeface="Times New Roman"/>
                      </a:endParaRPr>
                    </a:p>
                  </a:txBody>
                  <a:tcPr marL="68580" marR="68580" marT="0" marB="0"/>
                </a:tc>
                <a:tc>
                  <a:txBody>
                    <a:bodyPr/>
                    <a:lstStyle/>
                    <a:p>
                      <a:pPr>
                        <a:spcAft>
                          <a:spcPts val="0"/>
                        </a:spcAft>
                      </a:pPr>
                      <a:r>
                        <a:rPr lang="en-US" sz="1600" dirty="0">
                          <a:latin typeface="Times New Roman"/>
                          <a:ea typeface="Times New Roman"/>
                          <a:cs typeface="Times New Roman"/>
                        </a:rPr>
                        <a:t>1</a:t>
                      </a:r>
                      <a:endParaRPr lang="el-GR" sz="1600" dirty="0">
                        <a:latin typeface="Courier New"/>
                        <a:ea typeface="Times New Roman"/>
                        <a:cs typeface="Times New Roman"/>
                      </a:endParaRPr>
                    </a:p>
                  </a:txBody>
                  <a:tcPr marL="68580" marR="68580" marT="0" marB="0"/>
                </a:tc>
              </a:tr>
              <a:tr h="48894">
                <a:tc>
                  <a:txBody>
                    <a:bodyPr/>
                    <a:lstStyle/>
                    <a:p>
                      <a:pPr>
                        <a:spcAft>
                          <a:spcPts val="0"/>
                        </a:spcAft>
                      </a:pPr>
                      <a:r>
                        <a:rPr lang="el-GR" sz="1600" dirty="0">
                          <a:latin typeface="Times New Roman"/>
                          <a:ea typeface="Times New Roman"/>
                          <a:cs typeface="Times New Roman"/>
                        </a:rPr>
                        <a:t>30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ΕΡΓΑ</a:t>
                      </a:r>
                      <a:endParaRPr lang="el-GR" sz="1600">
                        <a:latin typeface="Courier New"/>
                        <a:ea typeface="Times New Roman"/>
                        <a:cs typeface="Times New Roman"/>
                      </a:endParaRPr>
                    </a:p>
                  </a:txBody>
                  <a:tcPr marL="68580" marR="68580" marT="0" marB="0"/>
                </a:tc>
                <a:tc>
                  <a:txBody>
                    <a:bodyPr/>
                    <a:lstStyle/>
                    <a:p>
                      <a:pPr>
                        <a:spcAft>
                          <a:spcPts val="0"/>
                        </a:spcAft>
                      </a:pPr>
                      <a:endParaRPr lang="el-GR" sz="1600" dirty="0">
                        <a:latin typeface="Courier New"/>
                        <a:ea typeface="Times New Roman"/>
                        <a:cs typeface="Times New Roman"/>
                      </a:endParaRPr>
                    </a:p>
                  </a:txBody>
                  <a:tcPr marL="68580" marR="68580" marT="0" marB="0"/>
                </a:tc>
              </a:tr>
            </a:tbl>
          </a:graphicData>
        </a:graphic>
      </p:graphicFrame>
      <p:graphicFrame>
        <p:nvGraphicFramePr>
          <p:cNvPr id="170" name="Table 169"/>
          <p:cNvGraphicFramePr>
            <a:graphicFrameLocks noGrp="1"/>
          </p:cNvGraphicFramePr>
          <p:nvPr>
            <p:extLst>
              <p:ext uri="{D42A27DB-BD31-4B8C-83A1-F6EECF244321}">
                <p14:modId xmlns:p14="http://schemas.microsoft.com/office/powerpoint/2010/main" val="2337028698"/>
              </p:ext>
            </p:extLst>
          </p:nvPr>
        </p:nvGraphicFramePr>
        <p:xfrm>
          <a:off x="827584" y="1467624"/>
          <a:ext cx="6696744" cy="1285686"/>
        </p:xfrm>
        <a:graphic>
          <a:graphicData uri="http://schemas.openxmlformats.org/drawingml/2006/table">
            <a:tbl>
              <a:tblPr firstRow="1" bandRow="1">
                <a:tableStyleId>{5C22544A-7EE6-4342-B048-85BDC9FD1C3A}</a:tableStyleId>
              </a:tblPr>
              <a:tblGrid>
                <a:gridCol w="864096"/>
                <a:gridCol w="1224136"/>
                <a:gridCol w="1296144"/>
                <a:gridCol w="846630"/>
                <a:gridCol w="2465738"/>
              </a:tblGrid>
              <a:tr h="257650">
                <a:tc>
                  <a:txBody>
                    <a:bodyPr/>
                    <a:lstStyle/>
                    <a:p>
                      <a:pPr>
                        <a:spcAft>
                          <a:spcPts val="0"/>
                        </a:spcAft>
                      </a:pPr>
                      <a:r>
                        <a:rPr lang="en-US" sz="1600" dirty="0" err="1">
                          <a:latin typeface="Times New Roman"/>
                          <a:ea typeface="Times New Roman"/>
                          <a:cs typeface="Times New Roman"/>
                        </a:rPr>
                        <a:t>Empno</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latin typeface="Times New Roman"/>
                          <a:ea typeface="Times New Roman"/>
                          <a:cs typeface="Times New Roman"/>
                        </a:rPr>
                        <a:t>Ename</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Job</a:t>
                      </a:r>
                      <a:endParaRPr lang="el-GR" sz="160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a:latin typeface="Times New Roman"/>
                          <a:ea typeface="Times New Roman"/>
                          <a:cs typeface="Times New Roman"/>
                        </a:rPr>
                        <a:t>Sal</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Deptno</a:t>
                      </a:r>
                      <a:endParaRPr lang="el-GR" sz="1600">
                        <a:latin typeface="Courier New"/>
                        <a:ea typeface="Times New Roman"/>
                        <a:cs typeface="Times New Roman"/>
                      </a:endParaRPr>
                    </a:p>
                  </a:txBody>
                  <a:tcPr marL="68580" marR="68580" marT="0" marB="0">
                    <a:solidFill>
                      <a:srgbClr val="004B82"/>
                    </a:solidFill>
                  </a:tcPr>
                </a:tc>
              </a:tr>
              <a:tr h="255086">
                <a:tc>
                  <a:txBody>
                    <a:bodyPr/>
                    <a:lstStyle/>
                    <a:p>
                      <a:pPr>
                        <a:spcAft>
                          <a:spcPts val="0"/>
                        </a:spcAft>
                      </a:pPr>
                      <a:r>
                        <a:rPr lang="el-GR" sz="1600" dirty="0">
                          <a:latin typeface="Times New Roman"/>
                          <a:ea typeface="Times New Roman"/>
                          <a:cs typeface="Times New Roman"/>
                        </a:rPr>
                        <a:t>κωδικός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Όνομα</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Θέση</a:t>
                      </a:r>
                      <a:endParaRPr lang="el-GR" sz="160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Μισθός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Κωδικός τμήματος</a:t>
                      </a:r>
                      <a:endParaRPr lang="el-GR" sz="1600">
                        <a:latin typeface="Courier New"/>
                        <a:ea typeface="Times New Roman"/>
                        <a:cs typeface="Times New Roman"/>
                      </a:endParaRPr>
                    </a:p>
                  </a:txBody>
                  <a:tcPr marL="68580" marR="68580" marT="0" marB="0"/>
                </a:tc>
              </a:tr>
              <a:tr h="257650">
                <a:tc>
                  <a:txBody>
                    <a:bodyPr/>
                    <a:lstStyle/>
                    <a:p>
                      <a:pPr>
                        <a:spcAft>
                          <a:spcPts val="0"/>
                        </a:spcAft>
                      </a:pPr>
                      <a:r>
                        <a:rPr lang="en-US" sz="1600" dirty="0">
                          <a:latin typeface="Times New Roman"/>
                          <a:ea typeface="Times New Roman"/>
                          <a:cs typeface="Times New Roman"/>
                        </a:rPr>
                        <a:t>10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ΧΡΗΣΤΟΥ</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ΑΝΑΛΥΤΗΣ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2</a:t>
                      </a:r>
                      <a:r>
                        <a:rPr lang="en-US" sz="1600" dirty="0">
                          <a:latin typeface="Times New Roman"/>
                          <a:ea typeface="Times New Roman"/>
                          <a:cs typeface="Times New Roman"/>
                        </a:rPr>
                        <a:t>50</a:t>
                      </a:r>
                      <a:r>
                        <a:rPr lang="el-GR" sz="1600" dirty="0">
                          <a:latin typeface="Times New Roman"/>
                          <a:ea typeface="Times New Roman"/>
                          <a:cs typeface="Times New Roman"/>
                        </a:rPr>
                        <a:t>0</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a:latin typeface="Times New Roman"/>
                          <a:ea typeface="Times New Roman"/>
                          <a:cs typeface="Times New Roman"/>
                        </a:rPr>
                        <a:t>10</a:t>
                      </a:r>
                      <a:endParaRPr lang="el-GR" sz="1600">
                        <a:latin typeface="Courier New"/>
                        <a:ea typeface="Times New Roman"/>
                        <a:cs typeface="Times New Roman"/>
                      </a:endParaRPr>
                    </a:p>
                  </a:txBody>
                  <a:tcPr marL="68580" marR="68580" marT="0" marB="0"/>
                </a:tc>
              </a:tr>
              <a:tr h="257650">
                <a:tc>
                  <a:txBody>
                    <a:bodyPr/>
                    <a:lstStyle/>
                    <a:p>
                      <a:pPr>
                        <a:spcAft>
                          <a:spcPts val="0"/>
                        </a:spcAft>
                      </a:pPr>
                      <a:r>
                        <a:rPr lang="en-US" sz="1600" dirty="0">
                          <a:latin typeface="Times New Roman"/>
                          <a:ea typeface="Times New Roman"/>
                          <a:cs typeface="Times New Roman"/>
                        </a:rPr>
                        <a:t>20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ΣΠΥΡΟΥ</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ΠΩΛΗΤΗΣ</a:t>
                      </a:r>
                      <a:endParaRPr lang="el-GR" sz="160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3500</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a:latin typeface="Times New Roman"/>
                          <a:ea typeface="Times New Roman"/>
                          <a:cs typeface="Times New Roman"/>
                        </a:rPr>
                        <a:t>20</a:t>
                      </a:r>
                      <a:endParaRPr lang="el-GR" sz="1600">
                        <a:latin typeface="Courier New"/>
                        <a:ea typeface="Times New Roman"/>
                        <a:cs typeface="Times New Roman"/>
                      </a:endParaRPr>
                    </a:p>
                  </a:txBody>
                  <a:tcPr marL="68580" marR="68580" marT="0" marB="0"/>
                </a:tc>
              </a:tr>
              <a:tr h="257650">
                <a:tc>
                  <a:txBody>
                    <a:bodyPr/>
                    <a:lstStyle/>
                    <a:p>
                      <a:pPr>
                        <a:spcAft>
                          <a:spcPts val="0"/>
                        </a:spcAft>
                      </a:pPr>
                      <a:r>
                        <a:rPr lang="en-US" sz="1600" dirty="0">
                          <a:latin typeface="Times New Roman"/>
                          <a:ea typeface="Times New Roman"/>
                          <a:cs typeface="Times New Roman"/>
                        </a:rPr>
                        <a:t>30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ΜΑΡΚΟΥ</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ΑΝΑΛΥΤΗΣ</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dirty="0">
                          <a:latin typeface="Times New Roman"/>
                          <a:ea typeface="Times New Roman"/>
                          <a:cs typeface="Times New Roman"/>
                        </a:rPr>
                        <a:t>20</a:t>
                      </a:r>
                      <a:r>
                        <a:rPr lang="el-GR" sz="1600" dirty="0">
                          <a:latin typeface="Times New Roman"/>
                          <a:ea typeface="Times New Roman"/>
                          <a:cs typeface="Times New Roman"/>
                        </a:rPr>
                        <a:t>0</a:t>
                      </a:r>
                      <a:r>
                        <a:rPr lang="en-US" sz="1600" dirty="0">
                          <a:latin typeface="Times New Roman"/>
                          <a:ea typeface="Times New Roman"/>
                          <a:cs typeface="Times New Roman"/>
                        </a:rPr>
                        <a:t>0</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dirty="0">
                          <a:latin typeface="Times New Roman"/>
                          <a:ea typeface="Times New Roman"/>
                          <a:cs typeface="Times New Roman"/>
                        </a:rPr>
                        <a:t>10</a:t>
                      </a:r>
                      <a:endParaRPr lang="el-GR" sz="1600" dirty="0">
                        <a:latin typeface="Courier New"/>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805002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extLst>
              <p:ext uri="{D42A27DB-BD31-4B8C-83A1-F6EECF244321}">
                <p14:modId xmlns:p14="http://schemas.microsoft.com/office/powerpoint/2010/main" val="1882438531"/>
              </p:ext>
            </p:extLst>
          </p:nvPr>
        </p:nvGraphicFramePr>
        <p:xfrm>
          <a:off x="107504" y="1196752"/>
          <a:ext cx="8928992" cy="5372547"/>
        </p:xfrm>
        <a:graphic>
          <a:graphicData uri="http://schemas.openxmlformats.org/drawingml/2006/table">
            <a:tbl>
              <a:tblPr firstRow="1">
                <a:tableStyleId>{BC89EF96-8CEA-46FF-86C4-4CE0E7609802}</a:tableStyleId>
              </a:tblPr>
              <a:tblGrid>
                <a:gridCol w="4448694"/>
                <a:gridCol w="4480298"/>
              </a:tblGrid>
              <a:tr h="318665">
                <a:tc>
                  <a:txBody>
                    <a:bodyPr/>
                    <a:lstStyle/>
                    <a:p>
                      <a:pPr>
                        <a:lnSpc>
                          <a:spcPct val="115000"/>
                        </a:lnSpc>
                        <a:spcAft>
                          <a:spcPts val="0"/>
                        </a:spcAft>
                      </a:pPr>
                      <a:r>
                        <a:rPr lang="en-US" sz="1400" dirty="0">
                          <a:solidFill>
                            <a:schemeClr val="bg1"/>
                          </a:solidFill>
                        </a:rPr>
                        <a:t>mySQL</a:t>
                      </a:r>
                      <a:endParaRPr lang="el-GR" sz="1400" b="1" dirty="0">
                        <a:solidFill>
                          <a:schemeClr val="bg1"/>
                        </a:solidFill>
                        <a:latin typeface="Calibri"/>
                        <a:ea typeface="Calibri"/>
                        <a:cs typeface="Times New Roman"/>
                      </a:endParaRPr>
                    </a:p>
                  </a:txBody>
                  <a:tcPr marL="68535" marR="68535" marT="0" marB="0">
                    <a:solidFill>
                      <a:srgbClr val="004B82"/>
                    </a:solidFill>
                  </a:tcPr>
                </a:tc>
                <a:tc>
                  <a:txBody>
                    <a:bodyPr/>
                    <a:lstStyle/>
                    <a:p>
                      <a:pPr>
                        <a:lnSpc>
                          <a:spcPct val="115000"/>
                        </a:lnSpc>
                        <a:spcAft>
                          <a:spcPts val="0"/>
                        </a:spcAft>
                      </a:pPr>
                      <a:r>
                        <a:rPr lang="en-US" sz="1400" dirty="0">
                          <a:solidFill>
                            <a:schemeClr val="bg1"/>
                          </a:solidFill>
                        </a:rPr>
                        <a:t>Oracle </a:t>
                      </a:r>
                      <a:endParaRPr lang="el-GR" sz="1400" b="1" dirty="0">
                        <a:solidFill>
                          <a:schemeClr val="bg1"/>
                        </a:solidFill>
                        <a:latin typeface="Calibri"/>
                        <a:ea typeface="Calibri"/>
                        <a:cs typeface="Times New Roman"/>
                      </a:endParaRPr>
                    </a:p>
                  </a:txBody>
                  <a:tcPr marL="68535" marR="68535" marT="0" marB="0">
                    <a:solidFill>
                      <a:srgbClr val="004B82"/>
                    </a:solidFill>
                  </a:tcPr>
                </a:tc>
              </a:tr>
              <a:tr h="318665">
                <a:tc>
                  <a:txBody>
                    <a:bodyPr/>
                    <a:lstStyle/>
                    <a:p>
                      <a:pPr>
                        <a:lnSpc>
                          <a:spcPct val="115000"/>
                        </a:lnSpc>
                        <a:spcAft>
                          <a:spcPts val="0"/>
                        </a:spcAft>
                      </a:pPr>
                      <a:r>
                        <a:rPr lang="en-US" sz="1400" dirty="0"/>
                        <a:t>CREATE DATABASE </a:t>
                      </a:r>
                      <a:r>
                        <a:rPr lang="en-US" sz="1400" dirty="0" err="1"/>
                        <a:t>new_personnel</a:t>
                      </a:r>
                      <a:r>
                        <a:rPr lang="en-US" sz="1400" dirty="0"/>
                        <a: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318665">
                <a:tc>
                  <a:txBody>
                    <a:bodyPr/>
                    <a:lstStyle/>
                    <a:p>
                      <a:pPr>
                        <a:lnSpc>
                          <a:spcPct val="115000"/>
                        </a:lnSpc>
                        <a:spcAft>
                          <a:spcPts val="0"/>
                        </a:spcAft>
                      </a:pPr>
                      <a:r>
                        <a:rPr lang="en-US" sz="1400" dirty="0"/>
                        <a:t>USE </a:t>
                      </a:r>
                      <a:r>
                        <a:rPr lang="en-US" sz="1400" dirty="0" err="1"/>
                        <a:t>new_personnel</a:t>
                      </a:r>
                      <a:r>
                        <a:rPr lang="en-US" sz="1400" dirty="0"/>
                        <a: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dirty="0"/>
                        <a:t>CREATE TABLE DEPT(DEPTNO INT(2) NOT NULL, </a:t>
                      </a:r>
                      <a:endParaRPr lang="el-GR" sz="1400" dirty="0"/>
                    </a:p>
                    <a:p>
                      <a:pPr>
                        <a:lnSpc>
                          <a:spcPct val="115000"/>
                        </a:lnSpc>
                        <a:spcAft>
                          <a:spcPts val="0"/>
                        </a:spcAft>
                      </a:pPr>
                      <a:r>
                        <a:rPr lang="en-US" sz="1400" dirty="0"/>
                        <a:t>                     DNAME VARCHAR(14), LOC VARCHAR(14));</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CREATE TABLE DEPT(DEPTNO NUMBER(2) NOT NULL, </a:t>
                      </a:r>
                      <a:endParaRPr lang="el-GR" sz="1400" dirty="0"/>
                    </a:p>
                    <a:p>
                      <a:pPr>
                        <a:lnSpc>
                          <a:spcPct val="115000"/>
                        </a:lnSpc>
                        <a:spcAft>
                          <a:spcPts val="0"/>
                        </a:spcAft>
                      </a:pPr>
                      <a:r>
                        <a:rPr lang="en-US" sz="1400" dirty="0"/>
                        <a:t>         DNAME VARCHAR2(14), LOC VARCHAR2(14));</a:t>
                      </a:r>
                      <a:endParaRPr lang="el-GR" sz="1400" dirty="0">
                        <a:latin typeface="Calibri"/>
                        <a:ea typeface="Calibri"/>
                        <a:cs typeface="Times New Roman"/>
                      </a:endParaRPr>
                    </a:p>
                  </a:txBody>
                  <a:tcPr marL="68535" marR="68535" marT="0" marB="0"/>
                </a:tc>
              </a:tr>
              <a:tr h="1158781">
                <a:tc>
                  <a:txBody>
                    <a:bodyPr/>
                    <a:lstStyle/>
                    <a:p>
                      <a:pPr>
                        <a:lnSpc>
                          <a:spcPct val="115000"/>
                        </a:lnSpc>
                        <a:spcAft>
                          <a:spcPts val="0"/>
                        </a:spcAft>
                      </a:pPr>
                      <a:r>
                        <a:rPr lang="en-US" sz="1400" dirty="0"/>
                        <a:t>CREATE TABLE EMP(EMPNO INT(4) NOT NULL, </a:t>
                      </a:r>
                      <a:endParaRPr lang="el-GR" sz="1400" dirty="0"/>
                    </a:p>
                    <a:p>
                      <a:pPr>
                        <a:lnSpc>
                          <a:spcPct val="115000"/>
                        </a:lnSpc>
                        <a:spcAft>
                          <a:spcPts val="0"/>
                        </a:spcAft>
                      </a:pPr>
                      <a:r>
                        <a:rPr lang="en-US" sz="1400" dirty="0"/>
                        <a:t>                    ENAME VARCHAR(10), JOB VARCHAR(25), </a:t>
                      </a:r>
                      <a:endParaRPr lang="el-GR" sz="1400" dirty="0"/>
                    </a:p>
                    <a:p>
                      <a:pPr>
                        <a:lnSpc>
                          <a:spcPct val="115000"/>
                        </a:lnSpc>
                        <a:spcAft>
                          <a:spcPts val="0"/>
                        </a:spcAft>
                      </a:pPr>
                      <a:r>
                        <a:rPr lang="en-US" sz="1400" dirty="0"/>
                        <a:t>                    HIREDATE DATE, MGR INT(4),  </a:t>
                      </a:r>
                      <a:endParaRPr lang="el-GR" sz="1400" dirty="0"/>
                    </a:p>
                    <a:p>
                      <a:pPr>
                        <a:lnSpc>
                          <a:spcPct val="115000"/>
                        </a:lnSpc>
                        <a:spcAft>
                          <a:spcPts val="0"/>
                        </a:spcAft>
                      </a:pPr>
                      <a:r>
                        <a:rPr lang="en-US" sz="1400" dirty="0"/>
                        <a:t>                    SAL FLOAT(7,2), COMM FLOAT(7,2),</a:t>
                      </a:r>
                      <a:endParaRPr lang="el-GR" sz="1400" dirty="0"/>
                    </a:p>
                    <a:p>
                      <a:pPr>
                        <a:lnSpc>
                          <a:spcPct val="115000"/>
                        </a:lnSpc>
                        <a:spcAft>
                          <a:spcPts val="0"/>
                        </a:spcAft>
                      </a:pPr>
                      <a:r>
                        <a:rPr lang="en-US" sz="1400" dirty="0"/>
                        <a:t>                    DEPTNO INT(2));</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CREATE TABLE EMP(EMPNO NUMBER(4) NOT NULL,     </a:t>
                      </a:r>
                      <a:endParaRPr lang="el-GR" sz="1400" dirty="0"/>
                    </a:p>
                    <a:p>
                      <a:pPr>
                        <a:lnSpc>
                          <a:spcPct val="115000"/>
                        </a:lnSpc>
                        <a:spcAft>
                          <a:spcPts val="0"/>
                        </a:spcAft>
                      </a:pPr>
                      <a:r>
                        <a:rPr lang="en-US" sz="1400" dirty="0"/>
                        <a:t>       ENAME VARCHAR2(10), JOB VARCHAR2(25), </a:t>
                      </a:r>
                      <a:endParaRPr lang="el-GR" sz="1400" dirty="0"/>
                    </a:p>
                    <a:p>
                      <a:pPr>
                        <a:lnSpc>
                          <a:spcPct val="115000"/>
                        </a:lnSpc>
                        <a:spcAft>
                          <a:spcPts val="0"/>
                        </a:spcAft>
                      </a:pPr>
                      <a:r>
                        <a:rPr lang="en-US" sz="1400" dirty="0"/>
                        <a:t>       HIREDATE DATE, MGR NUMBER(4),  </a:t>
                      </a:r>
                      <a:endParaRPr lang="el-GR" sz="1400" dirty="0"/>
                    </a:p>
                    <a:p>
                      <a:pPr>
                        <a:lnSpc>
                          <a:spcPct val="115000"/>
                        </a:lnSpc>
                        <a:spcAft>
                          <a:spcPts val="0"/>
                        </a:spcAft>
                      </a:pPr>
                      <a:r>
                        <a:rPr lang="en-US" sz="1400" dirty="0"/>
                        <a:t>       SAL NUMBER(7,2), COMM NUMBER(7,2),</a:t>
                      </a:r>
                      <a:endParaRPr lang="el-GR" sz="1400" dirty="0"/>
                    </a:p>
                    <a:p>
                      <a:pPr>
                        <a:lnSpc>
                          <a:spcPct val="115000"/>
                        </a:lnSpc>
                        <a:spcAft>
                          <a:spcPts val="0"/>
                        </a:spcAft>
                      </a:pPr>
                      <a:r>
                        <a:rPr lang="en-US" sz="1400" dirty="0"/>
                        <a:t>       DEPTNO NUMBER(2));</a:t>
                      </a:r>
                      <a:endParaRPr lang="el-GR" sz="1400" dirty="0">
                        <a:latin typeface="Calibri"/>
                        <a:ea typeface="Calibri"/>
                        <a:cs typeface="Times New Roman"/>
                      </a:endParaRPr>
                    </a:p>
                  </a:txBody>
                  <a:tcPr marL="68535" marR="68535" marT="0" marB="0"/>
                </a:tc>
              </a:tr>
              <a:tr h="927026">
                <a:tc>
                  <a:txBody>
                    <a:bodyPr/>
                    <a:lstStyle/>
                    <a:p>
                      <a:pPr>
                        <a:lnSpc>
                          <a:spcPct val="115000"/>
                        </a:lnSpc>
                        <a:spcAft>
                          <a:spcPts val="0"/>
                        </a:spcAft>
                      </a:pPr>
                      <a:r>
                        <a:rPr lang="en-US" sz="1400"/>
                        <a:t>INSERT INTO DEPT(DEPTNO, DNAME, LOC) </a:t>
                      </a:r>
                      <a:endParaRPr lang="el-GR" sz="1400"/>
                    </a:p>
                    <a:p>
                      <a:pPr>
                        <a:lnSpc>
                          <a:spcPct val="115000"/>
                        </a:lnSpc>
                        <a:spcAft>
                          <a:spcPts val="0"/>
                        </a:spcAft>
                      </a:pPr>
                      <a:r>
                        <a:rPr lang="en-US" sz="1400"/>
                        <a:t>            VALUES (10, 'ACCOUNTING', 'NEW YORK'); </a:t>
                      </a:r>
                      <a:endParaRPr lang="el-GR" sz="1400"/>
                    </a:p>
                    <a:p>
                      <a:pPr>
                        <a:lnSpc>
                          <a:spcPct val="115000"/>
                        </a:lnSpc>
                        <a:spcAft>
                          <a:spcPts val="0"/>
                        </a:spcAft>
                      </a:pPr>
                      <a:r>
                        <a:rPr lang="en-US" sz="1400"/>
                        <a:t>INSERT INTO EMP</a:t>
                      </a:r>
                      <a:endParaRPr lang="el-GR" sz="1400"/>
                    </a:p>
                    <a:p>
                      <a:pPr>
                        <a:lnSpc>
                          <a:spcPct val="115000"/>
                        </a:lnSpc>
                        <a:spcAft>
                          <a:spcPts val="0"/>
                        </a:spcAft>
                      </a:pPr>
                      <a:r>
                        <a:rPr lang="en-US" sz="1400"/>
                        <a:t>    VALUES (10, 'CODD', 'ANALYST', '1989/01/01', 15, 3000, NULL, 10);</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INSERT INTO DEPT(DEPTNO, DNAME, LOC) </a:t>
                      </a:r>
                      <a:endParaRPr lang="el-GR" sz="1400" dirty="0"/>
                    </a:p>
                    <a:p>
                      <a:pPr>
                        <a:lnSpc>
                          <a:spcPct val="115000"/>
                        </a:lnSpc>
                        <a:spcAft>
                          <a:spcPts val="0"/>
                        </a:spcAft>
                      </a:pPr>
                      <a:r>
                        <a:rPr lang="en-US" sz="1400" dirty="0"/>
                        <a:t>            VALUES (10, 'ACCOUNTING', 'NEW YORK'); </a:t>
                      </a:r>
                      <a:endParaRPr lang="el-GR" sz="1400" dirty="0"/>
                    </a:p>
                    <a:p>
                      <a:pPr>
                        <a:lnSpc>
                          <a:spcPct val="115000"/>
                        </a:lnSpc>
                        <a:spcAft>
                          <a:spcPts val="0"/>
                        </a:spcAft>
                      </a:pPr>
                      <a:r>
                        <a:rPr lang="en-US" sz="1400" dirty="0"/>
                        <a:t>INSERT INTO EMP</a:t>
                      </a:r>
                      <a:endParaRPr lang="el-GR" sz="1400" dirty="0"/>
                    </a:p>
                    <a:p>
                      <a:pPr>
                        <a:lnSpc>
                          <a:spcPct val="115000"/>
                        </a:lnSpc>
                        <a:spcAft>
                          <a:spcPts val="0"/>
                        </a:spcAft>
                      </a:pPr>
                      <a:r>
                        <a:rPr lang="en-US" sz="1400" dirty="0"/>
                        <a:t>     VALUES (10, 'CODD', 'ANALYST', '01/01/1989', 15, 3000, NULL, 10);</a:t>
                      </a:r>
                      <a:endParaRPr lang="el-GR"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a:t>SELECT * FROM EMP;</a:t>
                      </a:r>
                      <a:endParaRPr lang="el-GR" sz="1400"/>
                    </a:p>
                    <a:p>
                      <a:pPr>
                        <a:lnSpc>
                          <a:spcPct val="115000"/>
                        </a:lnSpc>
                        <a:spcAft>
                          <a:spcPts val="0"/>
                        </a:spcAft>
                      </a:pPr>
                      <a:r>
                        <a:rPr lang="en-US" sz="1400"/>
                        <a:t>SELECT * FROM DEPT;</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SELECT * FROM EMP;</a:t>
                      </a:r>
                      <a:endParaRPr lang="el-GR" sz="1400" dirty="0"/>
                    </a:p>
                    <a:p>
                      <a:pPr>
                        <a:lnSpc>
                          <a:spcPct val="115000"/>
                        </a:lnSpc>
                        <a:spcAft>
                          <a:spcPts val="0"/>
                        </a:spcAft>
                      </a:pPr>
                      <a:r>
                        <a:rPr lang="en-US" sz="1400" dirty="0"/>
                        <a:t>SELECT * FROM DEPT;</a:t>
                      </a:r>
                      <a:endParaRPr lang="el-GR"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a:t>DROP TABLE EMP;</a:t>
                      </a:r>
                      <a:endParaRPr lang="el-GR" sz="1400"/>
                    </a:p>
                    <a:p>
                      <a:pPr>
                        <a:lnSpc>
                          <a:spcPct val="115000"/>
                        </a:lnSpc>
                        <a:spcAft>
                          <a:spcPts val="0"/>
                        </a:spcAft>
                      </a:pPr>
                      <a:r>
                        <a:rPr lang="en-US" sz="1400"/>
                        <a:t>DROP TABLE DEPT;</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DROP TABLE EMP;</a:t>
                      </a:r>
                      <a:endParaRPr lang="el-GR" sz="1400" dirty="0"/>
                    </a:p>
                    <a:p>
                      <a:pPr>
                        <a:lnSpc>
                          <a:spcPct val="115000"/>
                        </a:lnSpc>
                        <a:spcAft>
                          <a:spcPts val="0"/>
                        </a:spcAft>
                      </a:pPr>
                      <a:r>
                        <a:rPr lang="en-US" sz="1400" dirty="0"/>
                        <a:t>DROP TABLE DEPT;</a:t>
                      </a:r>
                      <a:endParaRPr lang="el-GR" sz="1400" dirty="0">
                        <a:latin typeface="Calibri"/>
                        <a:ea typeface="Calibri"/>
                        <a:cs typeface="Times New Roman"/>
                      </a:endParaRPr>
                    </a:p>
                  </a:txBody>
                  <a:tcPr marL="68535" marR="68535" marT="0" marB="0"/>
                </a:tc>
              </a:tr>
              <a:tr h="231756">
                <a:tc>
                  <a:txBody>
                    <a:bodyPr/>
                    <a:lstStyle/>
                    <a:p>
                      <a:pPr>
                        <a:lnSpc>
                          <a:spcPct val="115000"/>
                        </a:lnSpc>
                        <a:spcAft>
                          <a:spcPts val="0"/>
                        </a:spcAft>
                      </a:pPr>
                      <a:r>
                        <a:rPr lang="en-US" sz="1400"/>
                        <a:t>DROP DATABASE NEW_PERSONNEL;</a:t>
                      </a:r>
                      <a:endParaRPr lang="el-GR" sz="140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231756">
                <a:tc>
                  <a:txBody>
                    <a:bodyPr/>
                    <a:lstStyle/>
                    <a:p>
                      <a:pPr>
                        <a:lnSpc>
                          <a:spcPct val="115000"/>
                        </a:lnSpc>
                        <a:spcAft>
                          <a:spcPts val="0"/>
                        </a:spcAft>
                      </a:pPr>
                      <a:r>
                        <a:rPr lang="en-US" sz="1400"/>
                        <a:t>SHOW TABLES;</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SELECT * FROM Tab;</a:t>
                      </a:r>
                      <a:endParaRPr lang="el-GR" sz="1400" dirty="0">
                        <a:latin typeface="Calibri"/>
                        <a:ea typeface="Calibri"/>
                        <a:cs typeface="Times New Roman"/>
                      </a:endParaRPr>
                    </a:p>
                  </a:txBody>
                  <a:tcPr marL="68535" marR="68535" marT="0" marB="0"/>
                </a:tc>
              </a:tr>
            </a:tbl>
          </a:graphicData>
        </a:graphic>
      </p:graphicFrame>
      <p:sp>
        <p:nvSpPr>
          <p:cNvPr id="4" name="Title 3"/>
          <p:cNvSpPr>
            <a:spLocks noGrp="1"/>
          </p:cNvSpPr>
          <p:nvPr>
            <p:ph type="title"/>
          </p:nvPr>
        </p:nvSpPr>
        <p:spPr/>
        <p:txBody>
          <a:bodyPr>
            <a:normAutofit fontScale="90000"/>
          </a:bodyPr>
          <a:lstStyle/>
          <a:p>
            <a:r>
              <a:rPr lang="el-GR" dirty="0"/>
              <a:t>Υλοποίηση  με χρήση </a:t>
            </a:r>
            <a:r>
              <a:rPr lang="el-GR" dirty="0" err="1"/>
              <a:t>MySQL</a:t>
            </a:r>
            <a:r>
              <a:rPr lang="el-GR" dirty="0"/>
              <a:t>, </a:t>
            </a:r>
            <a:r>
              <a:rPr lang="el-GR" dirty="0" err="1"/>
              <a:t>Oracle</a:t>
            </a:r>
            <a:r>
              <a:rPr lang="el-GR" dirty="0"/>
              <a:t>: </a:t>
            </a:r>
            <a:br>
              <a:rPr lang="el-GR" dirty="0"/>
            </a:br>
            <a:r>
              <a:rPr lang="el-GR" dirty="0"/>
              <a:t>Συγκριτικός Πίνακας </a:t>
            </a:r>
            <a:r>
              <a:rPr lang="el-GR" dirty="0" smtClean="0"/>
              <a:t>διαφορών</a:t>
            </a:r>
            <a:endParaRPr lang="el-GR" dirty="0"/>
          </a:p>
        </p:txBody>
      </p:sp>
    </p:spTree>
    <p:extLst>
      <p:ext uri="{BB962C8B-B14F-4D97-AF65-F5344CB8AC3E}">
        <p14:creationId xmlns:p14="http://schemas.microsoft.com/office/powerpoint/2010/main" val="3843000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Δημιουργία βάσεως δεδομένων</a:t>
            </a:r>
          </a:p>
        </p:txBody>
      </p:sp>
      <p:sp>
        <p:nvSpPr>
          <p:cNvPr id="17411" name="Rectangle 3"/>
          <p:cNvSpPr>
            <a:spLocks noGrp="1" noChangeArrowheads="1"/>
          </p:cNvSpPr>
          <p:nvPr>
            <p:ph idx="1"/>
          </p:nvPr>
        </p:nvSpPr>
        <p:spPr/>
        <p:txBody>
          <a:bodyPr>
            <a:normAutofit/>
          </a:bodyPr>
          <a:lstStyle/>
          <a:p>
            <a:pPr algn="just" eaLnBrk="1" hangingPunct="1"/>
            <a:r>
              <a:rPr lang="el-GR" altLang="el-GR" sz="2400" dirty="0" smtClean="0">
                <a:cs typeface="Arial" charset="0"/>
              </a:rPr>
              <a:t>Για να δημιουργηθεί αυτό το σχήμα της βάσης δεδομένων μπορούμε να χρησιμοποιήσουμε τις παρακάτω εντολές σε γλώσσα </a:t>
            </a:r>
            <a:r>
              <a:rPr lang="en-US" altLang="el-GR" sz="2400" dirty="0" smtClean="0">
                <a:cs typeface="Arial" charset="0"/>
              </a:rPr>
              <a:t>SQL</a:t>
            </a:r>
            <a:r>
              <a:rPr lang="el-GR" altLang="el-GR" sz="2400" dirty="0" smtClean="0">
                <a:cs typeface="Arial" charset="0"/>
              </a:rPr>
              <a:t> (</a:t>
            </a:r>
            <a:r>
              <a:rPr lang="en-US" altLang="el-GR" sz="2400" dirty="0" smtClean="0">
                <a:cs typeface="Arial" charset="0"/>
              </a:rPr>
              <a:t>oracle)</a:t>
            </a:r>
            <a:r>
              <a:rPr lang="el-GR" altLang="el-GR" sz="2400" dirty="0" smtClean="0">
                <a:cs typeface="Arial" charset="0"/>
              </a:rPr>
              <a:t>:</a:t>
            </a:r>
            <a:endParaRPr lang="en-US" altLang="el-GR" sz="2400" dirty="0" smtClean="0">
              <a:cs typeface="Arial" charset="0"/>
            </a:endParaRPr>
          </a:p>
          <a:p>
            <a:pPr marL="0" indent="0" algn="just" eaLnBrk="1" hangingPunct="1">
              <a:buNone/>
            </a:pPr>
            <a:r>
              <a:rPr lang="el-GR" altLang="el-GR" sz="1800" dirty="0" smtClean="0">
                <a:latin typeface="Arial" charset="0"/>
                <a:cs typeface="Arial" charset="0"/>
              </a:rPr>
              <a:t> </a:t>
            </a:r>
          </a:p>
          <a:p>
            <a:pPr>
              <a:buNone/>
            </a:pPr>
            <a:r>
              <a:rPr lang="en-US" sz="1800" dirty="0" smtClean="0"/>
              <a:t>CREATE TABLE dept(</a:t>
            </a:r>
            <a:r>
              <a:rPr lang="en-US" sz="1800" dirty="0" err="1" smtClean="0"/>
              <a:t>deptno</a:t>
            </a:r>
            <a:r>
              <a:rPr lang="en-US" sz="1800" dirty="0" smtClean="0"/>
              <a:t> NUMBER(2) NOT NULL, </a:t>
            </a:r>
            <a:r>
              <a:rPr lang="en-US" sz="1800" dirty="0" err="1" smtClean="0"/>
              <a:t>dname</a:t>
            </a:r>
            <a:r>
              <a:rPr lang="en-US" sz="1800" dirty="0" smtClean="0"/>
              <a:t> CHAR(14),   </a:t>
            </a:r>
            <a:endParaRPr lang="el-GR" sz="1800" dirty="0" smtClean="0"/>
          </a:p>
          <a:p>
            <a:pPr>
              <a:buNone/>
            </a:pPr>
            <a:r>
              <a:rPr lang="en-US" sz="1800" dirty="0" smtClean="0"/>
              <a:t>       </a:t>
            </a:r>
            <a:r>
              <a:rPr lang="en-US" sz="1800" dirty="0" err="1" smtClean="0"/>
              <a:t>No_of_employees</a:t>
            </a:r>
            <a:r>
              <a:rPr lang="en-US" sz="1800" dirty="0" smtClean="0"/>
              <a:t> NUMBER(5), PRIMARY KEY(</a:t>
            </a:r>
            <a:r>
              <a:rPr lang="en-US" sz="1800" dirty="0" err="1" smtClean="0"/>
              <a:t>deptno</a:t>
            </a:r>
            <a:r>
              <a:rPr lang="en-US" sz="1800" dirty="0" smtClean="0"/>
              <a:t>));</a:t>
            </a:r>
            <a:endParaRPr lang="el-GR" sz="1800" dirty="0" smtClean="0"/>
          </a:p>
          <a:p>
            <a:pPr>
              <a:buNone/>
            </a:pPr>
            <a:r>
              <a:rPr lang="en-US" sz="1800" dirty="0" smtClean="0"/>
              <a:t>CREATE TABLE </a:t>
            </a:r>
            <a:r>
              <a:rPr lang="en-US" sz="1800" dirty="0" err="1" smtClean="0"/>
              <a:t>emp</a:t>
            </a:r>
            <a:r>
              <a:rPr lang="en-US" sz="1800" dirty="0" smtClean="0"/>
              <a:t>(</a:t>
            </a:r>
            <a:r>
              <a:rPr lang="en-US" sz="1800" dirty="0" err="1" smtClean="0"/>
              <a:t>empno</a:t>
            </a:r>
            <a:r>
              <a:rPr lang="en-US" sz="1800" dirty="0" smtClean="0"/>
              <a:t> NUMBER(4) NOT NULL, </a:t>
            </a:r>
            <a:endParaRPr lang="el-GR" sz="1800" dirty="0" smtClean="0"/>
          </a:p>
          <a:p>
            <a:pPr>
              <a:buNone/>
            </a:pPr>
            <a:r>
              <a:rPr lang="en-US" sz="1800" dirty="0" smtClean="0"/>
              <a:t>        </a:t>
            </a:r>
            <a:r>
              <a:rPr lang="en-US" sz="1800" dirty="0" err="1" smtClean="0"/>
              <a:t>ename</a:t>
            </a:r>
            <a:r>
              <a:rPr lang="en-US" sz="1800" dirty="0" smtClean="0"/>
              <a:t> CHAR(10), job CHAR(10),  </a:t>
            </a:r>
            <a:endParaRPr lang="el-GR" sz="1800" dirty="0" smtClean="0"/>
          </a:p>
          <a:p>
            <a:pPr>
              <a:buNone/>
            </a:pPr>
            <a:r>
              <a:rPr lang="en-US" sz="1800" dirty="0" smtClean="0"/>
              <a:t>        </a:t>
            </a:r>
            <a:r>
              <a:rPr lang="en-US" sz="1800" dirty="0" err="1" smtClean="0"/>
              <a:t>sal</a:t>
            </a:r>
            <a:r>
              <a:rPr lang="en-US" sz="1800" dirty="0" smtClean="0"/>
              <a:t> NUMBER(5), </a:t>
            </a:r>
            <a:r>
              <a:rPr lang="en-US" sz="1800" dirty="0" err="1" smtClean="0"/>
              <a:t>deptno</a:t>
            </a:r>
            <a:r>
              <a:rPr lang="en-US" sz="1800" dirty="0" smtClean="0"/>
              <a:t> NUMBER(2), </a:t>
            </a:r>
            <a:endParaRPr lang="el-GR" sz="1800" dirty="0" smtClean="0"/>
          </a:p>
          <a:p>
            <a:pPr>
              <a:buNone/>
            </a:pPr>
            <a:r>
              <a:rPr lang="en-US" sz="1800" dirty="0" smtClean="0"/>
              <a:t>     PRIMARY KEY(</a:t>
            </a:r>
            <a:r>
              <a:rPr lang="en-US" sz="1800" dirty="0" err="1" smtClean="0"/>
              <a:t>empno</a:t>
            </a:r>
            <a:r>
              <a:rPr lang="en-US" sz="1800" dirty="0" smtClean="0"/>
              <a:t>),</a:t>
            </a:r>
            <a:endParaRPr lang="el-GR" sz="1800" dirty="0" smtClean="0"/>
          </a:p>
          <a:p>
            <a:pPr>
              <a:buNone/>
            </a:pPr>
            <a:r>
              <a:rPr lang="en-US" sz="1800" dirty="0" smtClean="0"/>
              <a:t>     FOREIGN KEY(</a:t>
            </a:r>
            <a:r>
              <a:rPr lang="en-US" sz="1800" dirty="0" err="1" smtClean="0"/>
              <a:t>deptno</a:t>
            </a:r>
            <a:r>
              <a:rPr lang="en-US" sz="1800" dirty="0" smtClean="0"/>
              <a:t>) REFERENCES dept(</a:t>
            </a:r>
            <a:r>
              <a:rPr lang="en-US" sz="1800" dirty="0" err="1" smtClean="0"/>
              <a:t>deptno</a:t>
            </a:r>
            <a:r>
              <a:rPr lang="en-US" sz="1800" dirty="0" smtClean="0"/>
              <a:t>));</a:t>
            </a:r>
            <a:endParaRPr lang="el-GR" sz="1800" dirty="0" smtClean="0"/>
          </a:p>
          <a:p>
            <a:endParaRPr lang="en-US" altLang="el-GR" sz="1800" dirty="0" smtClean="0">
              <a:latin typeface="Arial" charset="0"/>
              <a:cs typeface="Arial" charset="0"/>
            </a:endParaRP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Δημιουργία </a:t>
            </a:r>
            <a:r>
              <a:rPr lang="en-US" altLang="el-GR" sz="3600" b="1" dirty="0" smtClean="0">
                <a:latin typeface="+mn-lt"/>
                <a:cs typeface="Arial" charset="0"/>
              </a:rPr>
              <a:t>trigger</a:t>
            </a:r>
            <a:r>
              <a:rPr lang="el-GR" altLang="el-GR" sz="3600" b="1" dirty="0" smtClean="0">
                <a:latin typeface="+mn-lt"/>
                <a:cs typeface="Arial" charset="0"/>
              </a:rPr>
              <a:t> σε </a:t>
            </a:r>
            <a:r>
              <a:rPr lang="en-US" altLang="el-GR" sz="3600" b="1" dirty="0" smtClean="0">
                <a:latin typeface="+mn-lt"/>
                <a:cs typeface="Arial" charset="0"/>
              </a:rPr>
              <a:t>Oracle</a:t>
            </a:r>
            <a:endParaRPr lang="el-GR" altLang="el-GR" sz="3600" b="1" dirty="0" smtClean="0">
              <a:latin typeface="+mn-lt"/>
              <a:cs typeface="Arial" charset="0"/>
            </a:endParaRPr>
          </a:p>
        </p:txBody>
      </p:sp>
      <p:sp>
        <p:nvSpPr>
          <p:cNvPr id="17411" name="Rectangle 3"/>
          <p:cNvSpPr>
            <a:spLocks noGrp="1" noChangeArrowheads="1"/>
          </p:cNvSpPr>
          <p:nvPr>
            <p:ph idx="1"/>
          </p:nvPr>
        </p:nvSpPr>
        <p:spPr/>
        <p:txBody>
          <a:bodyPr>
            <a:normAutofit lnSpcReduction="10000"/>
          </a:bodyPr>
          <a:lstStyle/>
          <a:p>
            <a:pPr algn="just"/>
            <a:r>
              <a:rPr lang="el-GR" sz="2400" dirty="0" smtClean="0"/>
              <a:t>Δημιουργήστε τον </a:t>
            </a:r>
            <a:r>
              <a:rPr lang="el-GR" sz="2400" dirty="0" err="1" smtClean="0"/>
              <a:t>trigger</a:t>
            </a:r>
            <a:r>
              <a:rPr lang="el-GR" sz="2400" dirty="0" smtClean="0"/>
              <a:t> </a:t>
            </a:r>
            <a:r>
              <a:rPr lang="en-US" sz="2400" dirty="0" smtClean="0"/>
              <a:t>Insert</a:t>
            </a:r>
            <a:r>
              <a:rPr lang="el-GR" sz="2400" dirty="0" smtClean="0"/>
              <a:t>_</a:t>
            </a:r>
            <a:r>
              <a:rPr lang="en-US" sz="2400" dirty="0" smtClean="0"/>
              <a:t>Trig</a:t>
            </a:r>
            <a:r>
              <a:rPr lang="el-GR" sz="2400" dirty="0" smtClean="0"/>
              <a:t>: Στην περίπτωση εισαγωγής των στοιχείων υπαλλήλου στον πίνακα </a:t>
            </a:r>
            <a:r>
              <a:rPr lang="en-US" sz="2400" dirty="0" err="1" smtClean="0"/>
              <a:t>emp</a:t>
            </a:r>
            <a:r>
              <a:rPr lang="el-GR" sz="2400" dirty="0" smtClean="0"/>
              <a:t> θα ενεργοποιείται αυτόματα ο </a:t>
            </a:r>
            <a:r>
              <a:rPr lang="en-US" sz="2400" dirty="0" smtClean="0"/>
              <a:t>trigger</a:t>
            </a:r>
            <a:r>
              <a:rPr lang="el-GR" sz="2400" dirty="0" smtClean="0"/>
              <a:t> και θα προστίθεται 1 στην αντίστοιχη θέση της στήλης </a:t>
            </a:r>
            <a:r>
              <a:rPr lang="en-US" sz="2400" dirty="0" smtClean="0"/>
              <a:t>No</a:t>
            </a:r>
            <a:r>
              <a:rPr lang="el-GR" sz="2400" dirty="0" smtClean="0"/>
              <a:t>_</a:t>
            </a:r>
            <a:r>
              <a:rPr lang="en-US" sz="2400" dirty="0" smtClean="0"/>
              <a:t>of</a:t>
            </a:r>
            <a:r>
              <a:rPr lang="el-GR" sz="2400" dirty="0" smtClean="0"/>
              <a:t>_</a:t>
            </a:r>
            <a:r>
              <a:rPr lang="en-US" sz="2400" dirty="0" smtClean="0"/>
              <a:t>employee</a:t>
            </a:r>
            <a:r>
              <a:rPr lang="el-GR" sz="2400" dirty="0" smtClean="0"/>
              <a:t> του πίνακα </a:t>
            </a:r>
            <a:r>
              <a:rPr lang="en-US" sz="2400" dirty="0" err="1" smtClean="0"/>
              <a:t>dept</a:t>
            </a:r>
            <a:r>
              <a:rPr lang="en-US" sz="2400" dirty="0" smtClean="0"/>
              <a:t> </a:t>
            </a:r>
            <a:r>
              <a:rPr lang="en-US" sz="2400" b="1" dirty="0" smtClean="0">
                <a:solidFill>
                  <a:srgbClr val="FF0000"/>
                </a:solidFill>
              </a:rPr>
              <a:t>(</a:t>
            </a:r>
            <a:r>
              <a:rPr lang="el-GR" sz="2400" b="1" dirty="0" smtClean="0">
                <a:solidFill>
                  <a:srgbClr val="FF0000"/>
                </a:solidFill>
              </a:rPr>
              <a:t>σε </a:t>
            </a:r>
            <a:r>
              <a:rPr lang="en-US" altLang="el-GR" sz="2400" b="1" dirty="0" smtClean="0">
                <a:solidFill>
                  <a:srgbClr val="FF0000"/>
                </a:solidFill>
                <a:cs typeface="Arial" charset="0"/>
              </a:rPr>
              <a:t>oracle</a:t>
            </a:r>
            <a:r>
              <a:rPr lang="el-GR" altLang="el-GR" sz="2400" b="1" dirty="0" smtClean="0">
                <a:solidFill>
                  <a:srgbClr val="FF0000"/>
                </a:solidFill>
                <a:cs typeface="Arial" charset="0"/>
              </a:rPr>
              <a:t> χρήση </a:t>
            </a:r>
            <a:r>
              <a:rPr lang="en-US" altLang="el-GR" sz="2400" b="1" dirty="0" smtClean="0">
                <a:solidFill>
                  <a:srgbClr val="FF0000"/>
                </a:solidFill>
                <a:cs typeface="Arial" charset="0"/>
              </a:rPr>
              <a:t>NVL, :NEW</a:t>
            </a:r>
            <a:r>
              <a:rPr lang="el-GR" altLang="el-GR" sz="2400" b="1" dirty="0" smtClean="0">
                <a:solidFill>
                  <a:srgbClr val="FF0000"/>
                </a:solidFill>
                <a:cs typeface="Arial" charset="0"/>
              </a:rPr>
              <a:t>)</a:t>
            </a:r>
            <a:r>
              <a:rPr lang="el-GR" altLang="el-GR" sz="2400" dirty="0" smtClean="0">
                <a:cs typeface="Arial" charset="0"/>
              </a:rPr>
              <a:t> </a:t>
            </a:r>
            <a:r>
              <a:rPr lang="el-GR" altLang="el-GR" sz="2400" dirty="0" smtClean="0">
                <a:solidFill>
                  <a:schemeClr val="tx2"/>
                </a:solidFill>
                <a:cs typeface="Arial" charset="0"/>
              </a:rPr>
              <a:t>(σε</a:t>
            </a:r>
            <a:r>
              <a:rPr lang="en-US" altLang="el-GR" sz="2400" dirty="0" smtClean="0">
                <a:solidFill>
                  <a:schemeClr val="tx2"/>
                </a:solidFill>
                <a:cs typeface="Arial" charset="0"/>
              </a:rPr>
              <a:t>  MySQL, IFNULL, NEW</a:t>
            </a:r>
            <a:r>
              <a:rPr lang="en-US" altLang="el-GR" sz="2400" dirty="0" smtClean="0">
                <a:cs typeface="Arial" charset="0"/>
              </a:rPr>
              <a:t>)</a:t>
            </a:r>
            <a:r>
              <a:rPr lang="el-GR" altLang="el-GR" sz="2400" dirty="0" smtClean="0">
                <a:cs typeface="Arial" charset="0"/>
              </a:rPr>
              <a:t>:</a:t>
            </a:r>
            <a:endParaRPr lang="en-US" altLang="el-GR" sz="2400" dirty="0" smtClean="0">
              <a:cs typeface="Arial" charset="0"/>
            </a:endParaRPr>
          </a:p>
          <a:p>
            <a:pPr marL="0" indent="0" algn="just" eaLnBrk="1" hangingPunct="1">
              <a:buNone/>
            </a:pPr>
            <a:r>
              <a:rPr lang="el-GR" altLang="el-GR" sz="1800" dirty="0" smtClean="0">
                <a:latin typeface="Arial" charset="0"/>
                <a:cs typeface="Arial" charset="0"/>
              </a:rPr>
              <a:t> </a:t>
            </a:r>
          </a:p>
          <a:p>
            <a:pPr lvl="0">
              <a:buFont typeface="+mj-lt"/>
              <a:buAutoNum type="arabicPeriod"/>
            </a:pPr>
            <a:r>
              <a:rPr lang="en-US" sz="1800" b="1" dirty="0" smtClean="0"/>
              <a:t>CREATE TRIGGER </a:t>
            </a:r>
            <a:r>
              <a:rPr lang="en-US" sz="1800" b="1" dirty="0" err="1" smtClean="0"/>
              <a:t>Insert_Trig</a:t>
            </a:r>
            <a:endParaRPr lang="el-GR" sz="1800" dirty="0" smtClean="0"/>
          </a:p>
          <a:p>
            <a:pPr lvl="0">
              <a:buFont typeface="+mj-lt"/>
              <a:buAutoNum type="arabicPeriod"/>
            </a:pPr>
            <a:r>
              <a:rPr lang="en-US" sz="1800" b="1" dirty="0" smtClean="0"/>
              <a:t>BEFORE INSERT ON </a:t>
            </a:r>
            <a:r>
              <a:rPr lang="en-US" sz="1800" b="1" dirty="0" err="1" smtClean="0"/>
              <a:t>emp</a:t>
            </a:r>
            <a:endParaRPr lang="el-GR" sz="1800" dirty="0" smtClean="0"/>
          </a:p>
          <a:p>
            <a:pPr lvl="0">
              <a:buFont typeface="+mj-lt"/>
              <a:buAutoNum type="arabicPeriod"/>
            </a:pPr>
            <a:r>
              <a:rPr lang="en-US" sz="1800" b="1" dirty="0" smtClean="0"/>
              <a:t>FOR EACH ROW</a:t>
            </a:r>
            <a:endParaRPr lang="el-GR" sz="1800" dirty="0" smtClean="0"/>
          </a:p>
          <a:p>
            <a:pPr lvl="0">
              <a:buFont typeface="+mj-lt"/>
              <a:buAutoNum type="arabicPeriod"/>
            </a:pPr>
            <a:r>
              <a:rPr lang="en-US" sz="1800" b="1" dirty="0" smtClean="0"/>
              <a:t>BEGIN</a:t>
            </a:r>
            <a:endParaRPr lang="el-GR" sz="1800" dirty="0" smtClean="0"/>
          </a:p>
          <a:p>
            <a:pPr lvl="0">
              <a:buFont typeface="+mj-lt"/>
              <a:buAutoNum type="arabicPeriod"/>
            </a:pPr>
            <a:r>
              <a:rPr lang="en-US" sz="1800" b="1" dirty="0" smtClean="0"/>
              <a:t>UPDATE dept</a:t>
            </a:r>
            <a:endParaRPr lang="el-GR" sz="1800" dirty="0" smtClean="0"/>
          </a:p>
          <a:p>
            <a:pPr lvl="0">
              <a:buFont typeface="+mj-lt"/>
              <a:buAutoNum type="arabicPeriod"/>
            </a:pPr>
            <a:r>
              <a:rPr lang="en-US" sz="1800" b="1" dirty="0" smtClean="0"/>
              <a:t>SET </a:t>
            </a:r>
            <a:r>
              <a:rPr lang="en-US" sz="1800" b="1" dirty="0" err="1" smtClean="0"/>
              <a:t>No_of_employees</a:t>
            </a:r>
            <a:r>
              <a:rPr lang="en-US" sz="1800" b="1" dirty="0" smtClean="0"/>
              <a:t>=NVL(</a:t>
            </a:r>
            <a:r>
              <a:rPr lang="en-US" sz="1800" b="1" dirty="0" err="1" smtClean="0"/>
              <a:t>No_of_employees</a:t>
            </a:r>
            <a:r>
              <a:rPr lang="en-US" sz="1800" b="1" dirty="0" smtClean="0"/>
              <a:t>, 0)+1</a:t>
            </a:r>
            <a:endParaRPr lang="el-GR" sz="1800" dirty="0" smtClean="0"/>
          </a:p>
          <a:p>
            <a:pPr lvl="0">
              <a:buFont typeface="+mj-lt"/>
              <a:buAutoNum type="arabicPeriod"/>
            </a:pPr>
            <a:r>
              <a:rPr lang="en-US" sz="1800" b="1" dirty="0" smtClean="0"/>
              <a:t>WHERE </a:t>
            </a:r>
            <a:r>
              <a:rPr lang="en-US" sz="1800" b="1" dirty="0" err="1" smtClean="0"/>
              <a:t>deptno</a:t>
            </a:r>
            <a:r>
              <a:rPr lang="en-US" sz="1800" b="1" dirty="0" smtClean="0"/>
              <a:t>=:</a:t>
            </a:r>
            <a:r>
              <a:rPr lang="en-US" sz="1800" b="1" dirty="0" err="1" smtClean="0"/>
              <a:t>NEW.deptno</a:t>
            </a:r>
            <a:r>
              <a:rPr lang="en-US" sz="1800" b="1" dirty="0" smtClean="0"/>
              <a:t>;</a:t>
            </a:r>
            <a:endParaRPr lang="el-GR" sz="1800" dirty="0" smtClean="0"/>
          </a:p>
          <a:p>
            <a:pPr lvl="0">
              <a:buFont typeface="+mj-lt"/>
              <a:buAutoNum type="arabicPeriod"/>
            </a:pPr>
            <a:r>
              <a:rPr lang="en-US" sz="1800" b="1" dirty="0" smtClean="0"/>
              <a:t>END;</a:t>
            </a:r>
            <a:endParaRPr lang="el-GR" sz="1800" dirty="0" smtClean="0"/>
          </a:p>
          <a:p>
            <a:pPr>
              <a:buNone/>
            </a:pPr>
            <a:r>
              <a:rPr lang="en-US" sz="1800" dirty="0" smtClean="0"/>
              <a:t>Trigger created. 0.01 seconds </a:t>
            </a:r>
            <a:endParaRPr lang="el-GR" sz="1800" dirty="0" smtClean="0"/>
          </a:p>
          <a:p>
            <a:endParaRPr lang="en-US" altLang="el-GR" sz="1800" dirty="0" smtClean="0">
              <a:latin typeface="Arial" charset="0"/>
              <a:cs typeface="Arial" charset="0"/>
            </a:endParaRP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dirty="0" smtClean="0">
                <a:latin typeface="+mn-lt"/>
                <a:cs typeface="Arial" charset="0"/>
              </a:rPr>
              <a:t>Χρήση </a:t>
            </a:r>
            <a:r>
              <a:rPr lang="en-US" altLang="el-GR" sz="3600" dirty="0" smtClean="0">
                <a:latin typeface="+mn-lt"/>
                <a:cs typeface="Arial" charset="0"/>
              </a:rPr>
              <a:t>SQL</a:t>
            </a:r>
            <a:endParaRPr lang="el-GR" altLang="el-GR" sz="3600" b="1" dirty="0" smtClean="0">
              <a:latin typeface="+mn-lt"/>
              <a:cs typeface="Arial" charset="0"/>
            </a:endParaRPr>
          </a:p>
        </p:txBody>
      </p:sp>
      <p:sp>
        <p:nvSpPr>
          <p:cNvPr id="17411" name="Rectangle 3"/>
          <p:cNvSpPr>
            <a:spLocks noGrp="1" noChangeArrowheads="1"/>
          </p:cNvSpPr>
          <p:nvPr>
            <p:ph idx="1"/>
          </p:nvPr>
        </p:nvSpPr>
        <p:spPr/>
        <p:txBody>
          <a:bodyPr>
            <a:normAutofit/>
          </a:bodyPr>
          <a:lstStyle/>
          <a:p>
            <a:pPr>
              <a:buNone/>
            </a:pPr>
            <a:r>
              <a:rPr lang="en-US" sz="1800" dirty="0" smtClean="0"/>
              <a:t>INSERT INTO dept(</a:t>
            </a:r>
            <a:r>
              <a:rPr lang="en-US" sz="1800" dirty="0" err="1" smtClean="0"/>
              <a:t>deptno</a:t>
            </a:r>
            <a:r>
              <a:rPr lang="en-US" sz="1800" dirty="0" smtClean="0"/>
              <a:t>, </a:t>
            </a:r>
            <a:r>
              <a:rPr lang="en-US" sz="1800" dirty="0" err="1" smtClean="0"/>
              <a:t>dname</a:t>
            </a:r>
            <a:r>
              <a:rPr lang="en-US" sz="1800" dirty="0" smtClean="0"/>
              <a:t>) VALUES(10, ‘ΛΟΓΙΣΤΗΡΙΟ’);</a:t>
            </a:r>
            <a:endParaRPr lang="el-GR" sz="1800" dirty="0" smtClean="0"/>
          </a:p>
          <a:p>
            <a:pPr>
              <a:buNone/>
            </a:pPr>
            <a:r>
              <a:rPr lang="en-US" sz="1800" dirty="0" smtClean="0"/>
              <a:t>INSERT INTO </a:t>
            </a:r>
            <a:r>
              <a:rPr lang="en-US" sz="1800" dirty="0" err="1" smtClean="0"/>
              <a:t>emp</a:t>
            </a:r>
            <a:r>
              <a:rPr lang="en-US" sz="1800" dirty="0" smtClean="0"/>
              <a:t> VALUES(10, ‘ΧΡΗΣΤΟΥ’, ‘ΑΝΑΛΥΤΗΣ’, 2500, 10);</a:t>
            </a:r>
            <a:endParaRPr lang="el-GR" sz="1800" dirty="0" smtClean="0"/>
          </a:p>
          <a:p>
            <a:pPr>
              <a:buNone/>
            </a:pPr>
            <a:r>
              <a:rPr lang="en-US" sz="1800" dirty="0" smtClean="0"/>
              <a:t> </a:t>
            </a:r>
            <a:endParaRPr lang="el-GR" sz="1800" dirty="0" smtClean="0"/>
          </a:p>
          <a:p>
            <a:pPr>
              <a:buNone/>
            </a:pPr>
            <a:r>
              <a:rPr lang="en-US" sz="1800" dirty="0" smtClean="0"/>
              <a:t>SELECT </a:t>
            </a:r>
            <a:r>
              <a:rPr lang="en-US" sz="1800" dirty="0" err="1" smtClean="0"/>
              <a:t>empno</a:t>
            </a:r>
            <a:r>
              <a:rPr lang="en-US" sz="1800" dirty="0" smtClean="0"/>
              <a:t>, </a:t>
            </a:r>
            <a:r>
              <a:rPr lang="en-US" sz="1800" dirty="0" err="1" smtClean="0"/>
              <a:t>ename</a:t>
            </a:r>
            <a:r>
              <a:rPr lang="en-US" sz="1800" dirty="0" smtClean="0"/>
              <a:t>, job, </a:t>
            </a:r>
            <a:r>
              <a:rPr lang="en-US" sz="1800" dirty="0" err="1" smtClean="0"/>
              <a:t>sal</a:t>
            </a:r>
            <a:r>
              <a:rPr lang="en-US" sz="1800" dirty="0" smtClean="0"/>
              <a:t>, </a:t>
            </a:r>
            <a:r>
              <a:rPr lang="en-US" sz="1800" dirty="0" err="1" smtClean="0"/>
              <a:t>deptno</a:t>
            </a:r>
            <a:r>
              <a:rPr lang="en-US" sz="1800" dirty="0" smtClean="0"/>
              <a:t> </a:t>
            </a:r>
            <a:endParaRPr lang="el-GR" sz="1800" dirty="0" smtClean="0"/>
          </a:p>
          <a:p>
            <a:pPr>
              <a:buNone/>
            </a:pPr>
            <a:r>
              <a:rPr lang="en-US" sz="1800" dirty="0" smtClean="0"/>
              <a:t>FROM </a:t>
            </a:r>
            <a:r>
              <a:rPr lang="en-US" sz="1800" dirty="0" err="1" smtClean="0"/>
              <a:t>emp</a:t>
            </a:r>
            <a:endParaRPr lang="el-GR" sz="1800" dirty="0" smtClean="0"/>
          </a:p>
          <a:p>
            <a:pPr>
              <a:buNone/>
            </a:pPr>
            <a:r>
              <a:rPr lang="en-US" sz="1800" dirty="0" smtClean="0"/>
              <a:t>WHERE </a:t>
            </a:r>
            <a:r>
              <a:rPr lang="en-US" sz="1800" dirty="0" err="1" smtClean="0"/>
              <a:t>deptno</a:t>
            </a:r>
            <a:r>
              <a:rPr lang="en-US" sz="1800" dirty="0" smtClean="0"/>
              <a:t> IN (SELECT </a:t>
            </a:r>
            <a:r>
              <a:rPr lang="en-US" sz="1800" dirty="0" err="1" smtClean="0"/>
              <a:t>deptno</a:t>
            </a:r>
            <a:r>
              <a:rPr lang="en-US" sz="1800" dirty="0" smtClean="0"/>
              <a:t> FROM dept WHERE </a:t>
            </a:r>
            <a:r>
              <a:rPr lang="en-US" sz="1800" dirty="0" err="1" smtClean="0"/>
              <a:t>dname</a:t>
            </a:r>
            <a:r>
              <a:rPr lang="en-US" sz="1800" dirty="0" smtClean="0"/>
              <a:t>= ‘</a:t>
            </a:r>
            <a:r>
              <a:rPr lang="el-GR" sz="1800" dirty="0" smtClean="0"/>
              <a:t>ΠΩΛΗΣΕΙΣ</a:t>
            </a:r>
            <a:r>
              <a:rPr lang="en-US" sz="1800" dirty="0" smtClean="0"/>
              <a:t>’);</a:t>
            </a:r>
            <a:endParaRPr lang="el-GR" sz="1800" dirty="0" smtClean="0"/>
          </a:p>
          <a:p>
            <a:pPr>
              <a:buNone/>
            </a:pPr>
            <a:r>
              <a:rPr lang="en-US" sz="1800" dirty="0" smtClean="0"/>
              <a:t> </a:t>
            </a:r>
            <a:endParaRPr lang="el-GR" sz="1800" dirty="0" smtClean="0"/>
          </a:p>
          <a:p>
            <a:pPr lvl="0">
              <a:buNone/>
            </a:pPr>
            <a:r>
              <a:rPr lang="en-US" sz="1800" dirty="0" smtClean="0"/>
              <a:t>SELECT </a:t>
            </a:r>
            <a:r>
              <a:rPr lang="en-US" sz="1800" dirty="0" err="1" smtClean="0"/>
              <a:t>empno</a:t>
            </a:r>
            <a:r>
              <a:rPr lang="en-US" sz="1800" dirty="0" smtClean="0"/>
              <a:t>, </a:t>
            </a:r>
            <a:r>
              <a:rPr lang="en-US" sz="1800" dirty="0" err="1" smtClean="0"/>
              <a:t>ename</a:t>
            </a:r>
            <a:r>
              <a:rPr lang="en-US" sz="1800" dirty="0" smtClean="0"/>
              <a:t>, job, </a:t>
            </a:r>
            <a:r>
              <a:rPr lang="en-US" sz="1800" dirty="0" err="1" smtClean="0"/>
              <a:t>sal</a:t>
            </a:r>
            <a:r>
              <a:rPr lang="en-US" sz="1800" dirty="0" smtClean="0"/>
              <a:t>, </a:t>
            </a:r>
            <a:r>
              <a:rPr lang="en-US" sz="1800" dirty="0" err="1" smtClean="0"/>
              <a:t>emp.deptno</a:t>
            </a:r>
            <a:r>
              <a:rPr lang="en-US" sz="1800" dirty="0" smtClean="0"/>
              <a:t>, </a:t>
            </a:r>
            <a:r>
              <a:rPr lang="en-US" sz="1800" dirty="0" err="1" smtClean="0"/>
              <a:t>dname</a:t>
            </a:r>
            <a:r>
              <a:rPr lang="en-US" sz="1800" dirty="0" smtClean="0"/>
              <a:t> </a:t>
            </a:r>
            <a:endParaRPr lang="el-GR" sz="1800" dirty="0" smtClean="0"/>
          </a:p>
          <a:p>
            <a:pPr>
              <a:buNone/>
            </a:pPr>
            <a:r>
              <a:rPr lang="en-US" sz="1800" dirty="0" smtClean="0"/>
              <a:t>FROM </a:t>
            </a:r>
            <a:r>
              <a:rPr lang="en-US" sz="1800" dirty="0" err="1" smtClean="0"/>
              <a:t>emp</a:t>
            </a:r>
            <a:r>
              <a:rPr lang="en-US" sz="1800" dirty="0" smtClean="0"/>
              <a:t>, dept</a:t>
            </a:r>
            <a:endParaRPr lang="el-GR" sz="1800" dirty="0" smtClean="0"/>
          </a:p>
          <a:p>
            <a:pPr>
              <a:buNone/>
            </a:pPr>
            <a:r>
              <a:rPr lang="en-US" sz="1800" dirty="0" smtClean="0"/>
              <a:t>      WHERE </a:t>
            </a:r>
            <a:r>
              <a:rPr lang="en-US" sz="1800" dirty="0" err="1" smtClean="0"/>
              <a:t>emp.deptno</a:t>
            </a:r>
            <a:r>
              <a:rPr lang="en-US" sz="1800" dirty="0" smtClean="0"/>
              <a:t>=</a:t>
            </a:r>
            <a:r>
              <a:rPr lang="en-US" sz="1800" dirty="0" err="1" smtClean="0"/>
              <a:t>dept.deptno</a:t>
            </a:r>
            <a:endParaRPr lang="el-GR" sz="1800" dirty="0" smtClean="0"/>
          </a:p>
          <a:p>
            <a:pPr>
              <a:buNone/>
            </a:pPr>
            <a:r>
              <a:rPr lang="en-US" sz="1800" dirty="0" smtClean="0"/>
              <a:t>      ORDER BY job</a:t>
            </a:r>
            <a:r>
              <a:rPr lang="el-GR" sz="1800" dirty="0" smtClean="0"/>
              <a:t>, </a:t>
            </a:r>
            <a:r>
              <a:rPr lang="en-US" sz="1800" dirty="0" err="1" smtClean="0"/>
              <a:t>ename</a:t>
            </a:r>
            <a:r>
              <a:rPr lang="el-GR" sz="1800" dirty="0" smtClean="0"/>
              <a:t>;</a:t>
            </a:r>
          </a:p>
          <a:p>
            <a:pPr>
              <a:buNone/>
            </a:pPr>
            <a:r>
              <a:rPr lang="en-US" sz="1800" dirty="0" smtClean="0"/>
              <a:t>SELECT job, COUNT(*) </a:t>
            </a:r>
            <a:r>
              <a:rPr lang="en-US" sz="1800" dirty="0" err="1" smtClean="0"/>
              <a:t>No_of_employees</a:t>
            </a:r>
            <a:r>
              <a:rPr lang="en-US" sz="1800" dirty="0" smtClean="0"/>
              <a:t> </a:t>
            </a:r>
            <a:endParaRPr lang="el-GR" sz="1800" dirty="0" smtClean="0"/>
          </a:p>
          <a:p>
            <a:pPr>
              <a:buNone/>
            </a:pPr>
            <a:r>
              <a:rPr lang="en-US" sz="1800" dirty="0" smtClean="0"/>
              <a:t>FROM </a:t>
            </a:r>
            <a:r>
              <a:rPr lang="en-US" sz="1800" dirty="0" err="1" smtClean="0"/>
              <a:t>emp</a:t>
            </a:r>
            <a:endParaRPr lang="el-GR" sz="1800" dirty="0" smtClean="0"/>
          </a:p>
          <a:p>
            <a:pPr>
              <a:buNone/>
            </a:pPr>
            <a:r>
              <a:rPr lang="en-US" sz="1800" dirty="0" smtClean="0"/>
              <a:t>      GROUP BY job;</a:t>
            </a:r>
            <a:endParaRPr lang="el-GR" sz="1800" dirty="0" smtClean="0"/>
          </a:p>
          <a:p>
            <a:endParaRPr lang="en-US" altLang="el-GR" sz="1800" dirty="0" smtClean="0">
              <a:latin typeface="Arial" charset="0"/>
              <a:cs typeface="Arial" charset="0"/>
            </a:endParaRP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269875" y="1333500"/>
          <a:ext cx="8334375" cy="3897313"/>
        </p:xfrm>
        <a:graphic>
          <a:graphicData uri="http://schemas.openxmlformats.org/presentationml/2006/ole">
            <mc:AlternateContent xmlns:mc="http://schemas.openxmlformats.org/markup-compatibility/2006">
              <mc:Choice xmlns:v="urn:schemas-microsoft-com:vml" Requires="v">
                <p:oleObj spid="_x0000_s4101" name="Έγγραφο" r:id="rId4" imgW="6019134" imgH="2821580" progId="Word.Document.12">
                  <p:embed/>
                </p:oleObj>
              </mc:Choice>
              <mc:Fallback>
                <p:oleObj name="Έγγραφο" r:id="rId4" imgW="6019134" imgH="2821580"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875" y="1333500"/>
                        <a:ext cx="8334375" cy="389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2 - Ορθογώνιο"/>
          <p:cNvSpPr/>
          <p:nvPr/>
        </p:nvSpPr>
        <p:spPr>
          <a:xfrm>
            <a:off x="827584" y="188640"/>
            <a:ext cx="7056784" cy="1077218"/>
          </a:xfrm>
          <a:prstGeom prst="rect">
            <a:avLst/>
          </a:prstGeom>
        </p:spPr>
        <p:txBody>
          <a:bodyPr wrap="square">
            <a:spAutoFit/>
          </a:bodyPr>
          <a:lstStyle/>
          <a:p>
            <a:r>
              <a:rPr lang="el-GR" sz="3200" b="1" dirty="0" err="1" smtClean="0">
                <a:latin typeface="+mn-lt"/>
              </a:rPr>
              <a:t>Κανονικοποίηση</a:t>
            </a:r>
            <a:r>
              <a:rPr lang="el-GR" sz="3200" b="1" dirty="0" smtClean="0">
                <a:latin typeface="+mn-lt"/>
              </a:rPr>
              <a:t> με χρήση συναρτησιακών εξαρτήσεων</a:t>
            </a:r>
            <a:endParaRPr lang="el-GR" sz="32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01008"/>
            <a:ext cx="8229600" cy="3096344"/>
          </a:xfrm>
        </p:spPr>
        <p:txBody>
          <a:bodyPr>
            <a:noAutofit/>
          </a:bodyPr>
          <a:lstStyle/>
          <a:p>
            <a:r>
              <a:rPr lang="el-GR" sz="2400" dirty="0"/>
              <a:t>Στην πρώτη συνάντηση γίνεται παρουσίαση του μαθήματος και μία σύντομη και περιεκτική επισκόπηση κάποιων βασικών εννοιών των Βάσεων </a:t>
            </a:r>
            <a:r>
              <a:rPr lang="el-GR" sz="2400" dirty="0" smtClean="0"/>
              <a:t>Δεδομένων</a:t>
            </a:r>
            <a:r>
              <a:rPr lang="en-US" sz="2400" dirty="0" smtClean="0"/>
              <a:t> I</a:t>
            </a:r>
            <a:r>
              <a:rPr lang="el-GR" sz="2400" dirty="0" smtClean="0"/>
              <a:t>. Γίνεται , επιπλέον, </a:t>
            </a:r>
            <a:r>
              <a:rPr lang="el-GR" sz="2400" dirty="0" smtClean="0">
                <a:cs typeface="Arial" charset="0"/>
              </a:rPr>
              <a:t>μία εισαγωγή σε θέματα που θα μας απασχολήσουν στο μάθημα. Η διεκπεραίωση των θεμάτων γίνεται κυρίως με χρήση παραδειγμάτων.</a:t>
            </a:r>
            <a:r>
              <a:rPr lang="el-GR" sz="2000" dirty="0" smtClean="0">
                <a:latin typeface="Arial" charset="0"/>
                <a:cs typeface="Arial" charset="0"/>
              </a:rPr>
              <a:t> </a:t>
            </a: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pic>
        <p:nvPicPr>
          <p:cNvPr id="6148" name="Picture 5" descr="Skourlas phot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371600"/>
            <a:ext cx="152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Line 7"/>
          <p:cNvSpPr>
            <a:spLocks noChangeShapeType="1"/>
          </p:cNvSpPr>
          <p:nvPr/>
        </p:nvSpPr>
        <p:spPr bwMode="auto">
          <a:xfrm>
            <a:off x="2286000" y="24241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150" name="Line 8"/>
          <p:cNvSpPr>
            <a:spLocks noChangeShapeType="1"/>
          </p:cNvSpPr>
          <p:nvPr/>
        </p:nvSpPr>
        <p:spPr bwMode="auto">
          <a:xfrm>
            <a:off x="5181600" y="2438400"/>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 name="Title 3"/>
          <p:cNvSpPr>
            <a:spLocks noGrp="1"/>
          </p:cNvSpPr>
          <p:nvPr>
            <p:ph type="title"/>
          </p:nvPr>
        </p:nvSpPr>
        <p:spPr/>
        <p:txBody>
          <a:bodyPr>
            <a:normAutofit/>
          </a:bodyPr>
          <a:lstStyle/>
          <a:p>
            <a:r>
              <a:rPr lang="el-GR" sz="3600" dirty="0"/>
              <a:t>Εναρκτήρια συνάντηση</a:t>
            </a:r>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l-GR" altLang="el-GR" sz="3600" dirty="0" smtClean="0">
                <a:latin typeface="+mn-lt"/>
                <a:cs typeface="Arial" charset="0"/>
              </a:rPr>
              <a:t>Μελέτη περίπτωσης - </a:t>
            </a:r>
            <a:r>
              <a:rPr lang="el-GR" sz="3600" dirty="0" smtClean="0"/>
              <a:t>Βάση δεδομένων Διεύθυνσης Προσωπικού.</a:t>
            </a:r>
            <a:endParaRPr lang="el-GR" altLang="el-GR" sz="3600" b="1" dirty="0" smtClean="0">
              <a:latin typeface="+mn-lt"/>
              <a:cs typeface="Arial" charset="0"/>
            </a:endParaRPr>
          </a:p>
        </p:txBody>
      </p:sp>
      <p:sp>
        <p:nvSpPr>
          <p:cNvPr id="4" name="3 - Θέση περιεχομένου"/>
          <p:cNvSpPr>
            <a:spLocks noGrp="1"/>
          </p:cNvSpPr>
          <p:nvPr>
            <p:ph idx="1"/>
          </p:nvPr>
        </p:nvSpPr>
        <p:spPr/>
        <p:txBody>
          <a:bodyPr>
            <a:normAutofit fontScale="92500" lnSpcReduction="20000"/>
          </a:bodyPr>
          <a:lstStyle/>
          <a:p>
            <a:pPr>
              <a:buNone/>
            </a:pPr>
            <a:r>
              <a:rPr lang="el-GR" dirty="0" smtClean="0"/>
              <a:t>Οι στήλες των πινάκων είναι οι εξής:</a:t>
            </a:r>
          </a:p>
          <a:p>
            <a:r>
              <a:rPr lang="el-GR" dirty="0" smtClean="0"/>
              <a:t>   </a:t>
            </a:r>
            <a:r>
              <a:rPr lang="en-US" dirty="0" err="1" smtClean="0"/>
              <a:t>Empno</a:t>
            </a:r>
            <a:r>
              <a:rPr lang="el-GR" dirty="0" smtClean="0"/>
              <a:t>=Κωδικός υπαλλήλου, </a:t>
            </a:r>
            <a:r>
              <a:rPr lang="en-US" dirty="0" smtClean="0"/>
              <a:t>Surname</a:t>
            </a:r>
            <a:r>
              <a:rPr lang="el-GR" dirty="0" smtClean="0"/>
              <a:t>=επώνυμο, </a:t>
            </a:r>
            <a:r>
              <a:rPr lang="en-US" dirty="0" smtClean="0"/>
              <a:t>Name</a:t>
            </a:r>
            <a:r>
              <a:rPr lang="el-GR" dirty="0" smtClean="0"/>
              <a:t>=όνομα, </a:t>
            </a:r>
            <a:r>
              <a:rPr lang="en-US" dirty="0" smtClean="0"/>
              <a:t>Job</a:t>
            </a:r>
            <a:r>
              <a:rPr lang="el-GR" dirty="0" smtClean="0"/>
              <a:t>=θέση, </a:t>
            </a:r>
            <a:r>
              <a:rPr lang="en-US" dirty="0" err="1" smtClean="0"/>
              <a:t>Deptno</a:t>
            </a:r>
            <a:r>
              <a:rPr lang="el-GR" dirty="0" smtClean="0"/>
              <a:t>=κωδικός τμήματος, </a:t>
            </a:r>
            <a:r>
              <a:rPr lang="en-US" dirty="0" err="1" smtClean="0"/>
              <a:t>Dname</a:t>
            </a:r>
            <a:r>
              <a:rPr lang="el-GR" dirty="0" smtClean="0"/>
              <a:t>=τμήμα </a:t>
            </a:r>
            <a:r>
              <a:rPr lang="en-US" dirty="0" smtClean="0"/>
              <a:t>Sal</a:t>
            </a:r>
            <a:r>
              <a:rPr lang="el-GR" dirty="0" smtClean="0"/>
              <a:t>=μισθός, </a:t>
            </a:r>
            <a:r>
              <a:rPr lang="en-US" dirty="0" smtClean="0"/>
              <a:t>C</a:t>
            </a:r>
            <a:r>
              <a:rPr lang="el-GR" dirty="0" smtClean="0"/>
              <a:t>_</a:t>
            </a:r>
            <a:r>
              <a:rPr lang="en-US" dirty="0" smtClean="0"/>
              <a:t>No</a:t>
            </a:r>
            <a:r>
              <a:rPr lang="el-GR" dirty="0" smtClean="0"/>
              <a:t>=κωδικός παιδιού υπαλλήλου, </a:t>
            </a:r>
            <a:r>
              <a:rPr lang="en-US" dirty="0" smtClean="0"/>
              <a:t>C</a:t>
            </a:r>
            <a:r>
              <a:rPr lang="el-GR" dirty="0" smtClean="0"/>
              <a:t>_</a:t>
            </a:r>
            <a:r>
              <a:rPr lang="en-US" dirty="0" smtClean="0"/>
              <a:t>Name</a:t>
            </a:r>
            <a:r>
              <a:rPr lang="el-GR" dirty="0" smtClean="0"/>
              <a:t>=όνομα παιδιού, </a:t>
            </a:r>
            <a:r>
              <a:rPr lang="en-US" dirty="0" smtClean="0"/>
              <a:t>B</a:t>
            </a:r>
            <a:r>
              <a:rPr lang="el-GR" dirty="0" smtClean="0"/>
              <a:t>_</a:t>
            </a:r>
            <a:r>
              <a:rPr lang="en-US" dirty="0" smtClean="0"/>
              <a:t>Date</a:t>
            </a:r>
            <a:r>
              <a:rPr lang="el-GR" dirty="0" smtClean="0"/>
              <a:t>= ημερομηνία γέννησης παιδιού. </a:t>
            </a:r>
          </a:p>
          <a:p>
            <a:pPr>
              <a:buNone/>
            </a:pPr>
            <a:r>
              <a:rPr lang="el-GR" dirty="0" smtClean="0"/>
              <a:t>Περιορισμοί</a:t>
            </a:r>
          </a:p>
          <a:p>
            <a:r>
              <a:rPr lang="el-GR" dirty="0" smtClean="0"/>
              <a:t>   Υποτίθεται ότι κάθε υπάλληλος έχει μία θέση, ανήκει σε ένα τμήμα, ο μισθός του εξαρτάται από τη θέση και μπορεί να έχει ή να μην έχει παιδιά. </a:t>
            </a:r>
          </a:p>
          <a:p>
            <a:endParaRPr lang="en-US" altLang="el-GR" dirty="0" smtClean="0">
              <a:cs typeface="Arial" charset="0"/>
            </a:endParaRPr>
          </a:p>
          <a:p>
            <a:endParaRPr lang="el-GR" dirty="0"/>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nvGraphicFramePr>
        <p:xfrm>
          <a:off x="479425" y="195263"/>
          <a:ext cx="8408988" cy="5891212"/>
        </p:xfrm>
        <a:graphic>
          <a:graphicData uri="http://schemas.openxmlformats.org/presentationml/2006/ole">
            <mc:AlternateContent xmlns:mc="http://schemas.openxmlformats.org/markup-compatibility/2006">
              <mc:Choice xmlns:v="urn:schemas-microsoft-com:vml" Requires="v">
                <p:oleObj spid="_x0000_s9221" name="Έγγραφο" r:id="rId4" imgW="5463887" imgH="3826893" progId="Word.Document.12">
                  <p:embed/>
                </p:oleObj>
              </mc:Choice>
              <mc:Fallback>
                <p:oleObj name="Έγγραφο" r:id="rId4" imgW="5463887" imgH="3826893"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9425" y="195263"/>
                        <a:ext cx="8408988" cy="589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2"/>
          <p:cNvGraphicFramePr>
            <a:graphicFrameLocks noChangeAspect="1"/>
          </p:cNvGraphicFramePr>
          <p:nvPr/>
        </p:nvGraphicFramePr>
        <p:xfrm>
          <a:off x="554038" y="-1683568"/>
          <a:ext cx="7885112" cy="9023350"/>
        </p:xfrm>
        <a:graphic>
          <a:graphicData uri="http://schemas.openxmlformats.org/presentationml/2006/ole">
            <mc:AlternateContent xmlns:mc="http://schemas.openxmlformats.org/markup-compatibility/2006">
              <mc:Choice xmlns:v="urn:schemas-microsoft-com:vml" Requires="v">
                <p:oleObj spid="_x0000_s10245" name="Έγγραφο" r:id="rId4" imgW="5272095" imgH="6038786" progId="Word.Document.12">
                  <p:embed/>
                </p:oleObj>
              </mc:Choice>
              <mc:Fallback>
                <p:oleObj name="Έγγραφο" r:id="rId4" imgW="5272095" imgH="6038786"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4038" y="-1683568"/>
                        <a:ext cx="7885112" cy="902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630238" y="260648"/>
          <a:ext cx="8118226" cy="6237288"/>
        </p:xfrm>
        <a:graphic>
          <a:graphicData uri="http://schemas.openxmlformats.org/presentationml/2006/ole">
            <mc:AlternateContent xmlns:mc="http://schemas.openxmlformats.org/markup-compatibility/2006">
              <mc:Choice xmlns:v="urn:schemas-microsoft-com:vml" Requires="v">
                <p:oleObj spid="_x0000_s11269" name="Έγγραφο" r:id="rId4" imgW="5272095" imgH="3797866" progId="Word.Document.12">
                  <p:embed/>
                </p:oleObj>
              </mc:Choice>
              <mc:Fallback>
                <p:oleObj name="Έγγραφο" r:id="rId4" imgW="5272095" imgH="3797866"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238" y="260648"/>
                        <a:ext cx="8118226" cy="623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Όψη (</a:t>
            </a:r>
            <a:r>
              <a:rPr lang="en-US" dirty="0" smtClean="0"/>
              <a:t>view)</a:t>
            </a:r>
            <a:endParaRPr lang="el-GR" dirty="0"/>
          </a:p>
        </p:txBody>
      </p:sp>
      <p:sp>
        <p:nvSpPr>
          <p:cNvPr id="3" name="Content Placeholder 2"/>
          <p:cNvSpPr>
            <a:spLocks noGrp="1"/>
          </p:cNvSpPr>
          <p:nvPr>
            <p:ph idx="1"/>
          </p:nvPr>
        </p:nvSpPr>
        <p:spPr/>
        <p:txBody>
          <a:bodyPr>
            <a:noAutofit/>
          </a:bodyPr>
          <a:lstStyle/>
          <a:p>
            <a:pPr marL="0" indent="0">
              <a:buNone/>
            </a:pPr>
            <a:r>
              <a:rPr lang="el-GR" sz="2400" dirty="0"/>
              <a:t>Όψη είναι ένας ιδεατός (</a:t>
            </a:r>
            <a:r>
              <a:rPr lang="en-US" sz="2400" dirty="0"/>
              <a:t>virtual</a:t>
            </a:r>
            <a:r>
              <a:rPr lang="el-GR" sz="2400" dirty="0"/>
              <a:t>) πίνακας που περιλαμβάνει στήλες από έναν ή περισσότερους πίνακες ή και άλλες όψεις της ΒΔ. Ο χρήστης / προγραμματιστής χειρίζεται τις όψεις όπως και τους πίνακες. Μπορεί δηλαδή να χρησιμοποιήσει  τις εντολές </a:t>
            </a:r>
            <a:r>
              <a:rPr lang="en-US" sz="2400" dirty="0"/>
              <a:t>Select</a:t>
            </a:r>
            <a:r>
              <a:rPr lang="el-GR" sz="2400" dirty="0"/>
              <a:t>, </a:t>
            </a:r>
            <a:r>
              <a:rPr lang="en-US" sz="2400" dirty="0"/>
              <a:t>Insert</a:t>
            </a:r>
            <a:r>
              <a:rPr lang="el-GR" sz="2400" dirty="0"/>
              <a:t>, </a:t>
            </a:r>
            <a:r>
              <a:rPr lang="en-US" sz="2400" dirty="0"/>
              <a:t>Update</a:t>
            </a:r>
            <a:r>
              <a:rPr lang="el-GR" sz="2400" dirty="0"/>
              <a:t>, </a:t>
            </a:r>
            <a:r>
              <a:rPr lang="en-US" sz="2400" dirty="0"/>
              <a:t>Delete</a:t>
            </a:r>
            <a:r>
              <a:rPr lang="el-GR" sz="2400" dirty="0"/>
              <a:t> σαν να ήταν η όψη ένας συνηθισμένος πίνακας (με κάποιους περιορισμούς ανάλογα με τον ορισμό της όψης). </a:t>
            </a:r>
          </a:p>
          <a:p>
            <a:pPr marL="0" indent="0">
              <a:buNone/>
            </a:pPr>
            <a:r>
              <a:rPr lang="el-GR" sz="2400" dirty="0" smtClean="0"/>
              <a:t>Τα </a:t>
            </a:r>
            <a:r>
              <a:rPr lang="el-GR" sz="2400" dirty="0"/>
              <a:t>στοιχεία του αντικειμένου της όψης αντανακλούν άμεσα τις αλλαγές που γίνονται στα στοιχεία των πινάκων με τους οποίους συνδέεται η όψη. Και αντίστροφα, όταν εισάγουμε, τροποποιούμε ή διαγράφουμε στοιχεία της όψης οι αλλαγές αντανακλώνται άμεσα στους πίνακες στους οποίους βασίζεται η όψη (με κάποιους περιορισμούς ανάλογα με τον ορισμό της όψης</a:t>
            </a:r>
            <a:r>
              <a:rPr lang="el-GR" sz="2400" dirty="0" smtClean="0"/>
              <a:t>).</a:t>
            </a:r>
            <a:endParaRPr lang="el-GR" sz="2400" dirty="0"/>
          </a:p>
        </p:txBody>
      </p:sp>
    </p:spTree>
    <p:extLst>
      <p:ext uri="{BB962C8B-B14F-4D97-AF65-F5344CB8AC3E}">
        <p14:creationId xmlns:p14="http://schemas.microsoft.com/office/powerpoint/2010/main" val="665774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Πότε μια </a:t>
            </a:r>
            <a:r>
              <a:rPr lang="el-GR" dirty="0" err="1"/>
              <a:t>view</a:t>
            </a:r>
            <a:r>
              <a:rPr lang="el-GR" dirty="0"/>
              <a:t> δεν είναι </a:t>
            </a:r>
            <a:r>
              <a:rPr lang="el-GR" dirty="0" err="1"/>
              <a:t>ενημερώσιμη</a:t>
            </a:r>
            <a:r>
              <a:rPr lang="el-GR" dirty="0"/>
              <a:t> </a:t>
            </a:r>
            <a:r>
              <a:rPr lang="el-GR" dirty="0" smtClean="0"/>
              <a:t/>
            </a:r>
            <a:br>
              <a:rPr lang="el-GR" dirty="0" smtClean="0"/>
            </a:br>
            <a:r>
              <a:rPr lang="el-GR" dirty="0" smtClean="0"/>
              <a:t>(</a:t>
            </a:r>
            <a:r>
              <a:rPr lang="el-GR" dirty="0" err="1"/>
              <a:t>is</a:t>
            </a:r>
            <a:r>
              <a:rPr lang="el-GR" dirty="0"/>
              <a:t> </a:t>
            </a:r>
            <a:r>
              <a:rPr lang="el-GR" dirty="0" err="1"/>
              <a:t>not</a:t>
            </a:r>
            <a:r>
              <a:rPr lang="el-GR" dirty="0"/>
              <a:t> </a:t>
            </a:r>
            <a:r>
              <a:rPr lang="el-GR" dirty="0" err="1"/>
              <a:t>updatable</a:t>
            </a:r>
            <a:r>
              <a:rPr lang="el-GR" dirty="0" smtClean="0"/>
              <a:t>) </a:t>
            </a:r>
            <a:endParaRPr lang="el-GR" dirty="0"/>
          </a:p>
        </p:txBody>
      </p:sp>
      <p:sp>
        <p:nvSpPr>
          <p:cNvPr id="3" name="Content Placeholder 2"/>
          <p:cNvSpPr>
            <a:spLocks noGrp="1"/>
          </p:cNvSpPr>
          <p:nvPr>
            <p:ph idx="1"/>
          </p:nvPr>
        </p:nvSpPr>
        <p:spPr>
          <a:xfrm>
            <a:off x="457200" y="1196752"/>
            <a:ext cx="8229600" cy="5544616"/>
          </a:xfrm>
        </p:spPr>
        <p:txBody>
          <a:bodyPr>
            <a:normAutofit fontScale="70000" lnSpcReduction="20000"/>
          </a:bodyPr>
          <a:lstStyle/>
          <a:p>
            <a:pPr marL="0" indent="0">
              <a:lnSpc>
                <a:spcPct val="120000"/>
              </a:lnSpc>
              <a:spcBef>
                <a:spcPts val="300"/>
              </a:spcBef>
              <a:buNone/>
            </a:pPr>
            <a:r>
              <a:rPr lang="el-GR" b="1" dirty="0"/>
              <a:t>Όταν </a:t>
            </a:r>
            <a:r>
              <a:rPr lang="el-GR" b="1" dirty="0" smtClean="0"/>
              <a:t>περιλαμβάνει</a:t>
            </a:r>
            <a:r>
              <a:rPr lang="en-US" b="1" dirty="0" smtClean="0"/>
              <a:t>:</a:t>
            </a:r>
            <a:endParaRPr lang="el-GR" b="1" dirty="0"/>
          </a:p>
          <a:p>
            <a:pPr marL="514350" lvl="0" indent="-514350">
              <a:lnSpc>
                <a:spcPct val="120000"/>
              </a:lnSpc>
              <a:spcBef>
                <a:spcPts val="300"/>
              </a:spcBef>
              <a:buFont typeface="+mj-lt"/>
              <a:buAutoNum type="arabicPeriod"/>
            </a:pPr>
            <a:r>
              <a:rPr lang="en-US" dirty="0"/>
              <a:t>Aggregate functions </a:t>
            </a:r>
            <a:r>
              <a:rPr lang="en-US" sz="2900" dirty="0">
                <a:latin typeface="Courier New" panose="02070309020205020404" pitchFamily="49" charset="0"/>
                <a:cs typeface="Courier New" panose="02070309020205020404" pitchFamily="49" charset="0"/>
              </a:rPr>
              <a:t>(SUM(), MIN(), MAX(), COUNT(), …) </a:t>
            </a:r>
            <a:endParaRPr lang="el-GR"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DISTINCT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GROUP BY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HAVING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UNION</a:t>
            </a:r>
            <a:r>
              <a:rPr lang="el-GR" sz="2900" dirty="0">
                <a:latin typeface="Courier New" panose="02070309020205020404" pitchFamily="49" charset="0"/>
                <a:cs typeface="Courier New" panose="02070309020205020404" pitchFamily="49" charset="0"/>
              </a:rPr>
              <a:t>, </a:t>
            </a:r>
            <a:r>
              <a:rPr lang="en-US" sz="2900" dirty="0">
                <a:latin typeface="Courier New" panose="02070309020205020404" pitchFamily="49" charset="0"/>
                <a:cs typeface="Courier New" panose="02070309020205020404" pitchFamily="49" charset="0"/>
              </a:rPr>
              <a:t>INTERSECT, MINUS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err="1">
                <a:latin typeface="Courier New" panose="02070309020205020404" pitchFamily="49" charset="0"/>
                <a:cs typeface="Courier New" panose="02070309020205020404" pitchFamily="49" charset="0"/>
              </a:rPr>
              <a:t>Subquery</a:t>
            </a:r>
            <a:r>
              <a:rPr lang="en-US" sz="2900" dirty="0">
                <a:latin typeface="Courier New" panose="02070309020205020404" pitchFamily="49" charset="0"/>
                <a:cs typeface="Courier New" panose="02070309020205020404" pitchFamily="49" charset="0"/>
              </a:rPr>
              <a:t> (select … select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l-GR" dirty="0" smtClean="0"/>
              <a:t>Πράξεις </a:t>
            </a:r>
            <a:r>
              <a:rPr lang="el-GR" dirty="0"/>
              <a:t>κ.λπ. στη λίστα του </a:t>
            </a:r>
            <a:r>
              <a:rPr lang="en-US" sz="2900" dirty="0">
                <a:latin typeface="Courier New" panose="02070309020205020404" pitchFamily="49" charset="0"/>
                <a:cs typeface="Courier New" panose="02070309020205020404" pitchFamily="49" charset="0"/>
              </a:rPr>
              <a:t>select</a:t>
            </a:r>
            <a:r>
              <a:rPr lang="el-GR" dirty="0"/>
              <a:t> πχ </a:t>
            </a:r>
            <a:r>
              <a:rPr lang="en-US" sz="2900" dirty="0">
                <a:latin typeface="Courier New" panose="02070309020205020404" pitchFamily="49" charset="0"/>
                <a:cs typeface="Courier New" panose="02070309020205020404" pitchFamily="49" charset="0"/>
              </a:rPr>
              <a:t>select </a:t>
            </a:r>
            <a:r>
              <a:rPr lang="en-US" sz="2900" dirty="0" err="1">
                <a:latin typeface="Courier New" panose="02070309020205020404" pitchFamily="49" charset="0"/>
                <a:cs typeface="Courier New" panose="02070309020205020404" pitchFamily="49" charset="0"/>
              </a:rPr>
              <a:t>sal</a:t>
            </a:r>
            <a:r>
              <a:rPr lang="el-GR" sz="2900" dirty="0">
                <a:latin typeface="Courier New" panose="02070309020205020404" pitchFamily="49" charset="0"/>
                <a:cs typeface="Courier New" panose="02070309020205020404" pitchFamily="49" charset="0"/>
              </a:rPr>
              <a:t>+</a:t>
            </a:r>
            <a:r>
              <a:rPr lang="en-US" sz="2900" dirty="0" err="1">
                <a:latin typeface="Courier New" panose="02070309020205020404" pitchFamily="49" charset="0"/>
                <a:cs typeface="Courier New" panose="02070309020205020404" pitchFamily="49" charset="0"/>
              </a:rPr>
              <a:t>comm</a:t>
            </a:r>
            <a:r>
              <a:rPr lang="el-GR" dirty="0"/>
              <a:t>. … </a:t>
            </a: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SELECT</a:t>
            </a:r>
            <a:r>
              <a:rPr lang="el-GR" dirty="0"/>
              <a:t> που χρησιμοποιεί συνδέσεις (</a:t>
            </a:r>
            <a:r>
              <a:rPr lang="en-US" dirty="0"/>
              <a:t>Certain joins</a:t>
            </a:r>
            <a:r>
              <a:rPr lang="el-GR" dirty="0"/>
              <a:t>). </a:t>
            </a:r>
            <a:r>
              <a:rPr lang="el-GR" b="1" dirty="0" smtClean="0"/>
              <a:t>Ισχύει στις περισσότερες περιπτώσεις, όχι σε όλες</a:t>
            </a:r>
          </a:p>
          <a:p>
            <a:pPr marL="514350" lvl="0" indent="-514350">
              <a:lnSpc>
                <a:spcPct val="120000"/>
              </a:lnSpc>
              <a:spcBef>
                <a:spcPts val="300"/>
              </a:spcBef>
              <a:buFont typeface="+mj-lt"/>
              <a:buAutoNum type="arabicPeriod"/>
            </a:pPr>
            <a:r>
              <a:rPr lang="el-GR" dirty="0" smtClean="0"/>
              <a:t>Μη </a:t>
            </a:r>
            <a:r>
              <a:rPr lang="el-GR" dirty="0" err="1"/>
              <a:t>ενημερώσιμη</a:t>
            </a:r>
            <a:r>
              <a:rPr lang="el-GR" dirty="0"/>
              <a:t> όψη στο</a:t>
            </a:r>
            <a:r>
              <a:rPr lang="en-US" dirty="0"/>
              <a:t> </a:t>
            </a:r>
            <a:r>
              <a:rPr lang="en-US" sz="2900" dirty="0">
                <a:latin typeface="Courier New" panose="02070309020205020404" pitchFamily="49" charset="0"/>
                <a:cs typeface="Courier New" panose="02070309020205020404" pitchFamily="49" charset="0"/>
              </a:rPr>
              <a:t>FROM </a:t>
            </a:r>
            <a:r>
              <a:rPr lang="en-US" dirty="0"/>
              <a:t>(Non updatable view in the </a:t>
            </a:r>
            <a:r>
              <a:rPr lang="en-US" sz="2900" dirty="0">
                <a:latin typeface="Courier New" panose="02070309020205020404" pitchFamily="49" charset="0"/>
                <a:cs typeface="Courier New" panose="02070309020205020404" pitchFamily="49" charset="0"/>
              </a:rPr>
              <a:t>FROM</a:t>
            </a:r>
            <a:r>
              <a:rPr lang="en-US" dirty="0"/>
              <a:t> </a:t>
            </a:r>
            <a:r>
              <a:rPr lang="en-US" sz="2900" dirty="0">
                <a:latin typeface="Courier New" panose="02070309020205020404" pitchFamily="49" charset="0"/>
                <a:cs typeface="Courier New" panose="02070309020205020404" pitchFamily="49" charset="0"/>
              </a:rPr>
              <a:t>clause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l-GR" dirty="0" err="1"/>
              <a:t>Υποαναζήτηση</a:t>
            </a:r>
            <a:r>
              <a:rPr lang="en-US" dirty="0"/>
              <a:t> (</a:t>
            </a:r>
            <a:r>
              <a:rPr lang="en-US" sz="2900" dirty="0">
                <a:latin typeface="Courier New" panose="02070309020205020404" pitchFamily="49" charset="0"/>
                <a:cs typeface="Courier New" panose="02070309020205020404" pitchFamily="49" charset="0"/>
              </a:rPr>
              <a:t>SELECT</a:t>
            </a:r>
            <a:r>
              <a:rPr lang="en-US" dirty="0"/>
              <a:t>) </a:t>
            </a:r>
            <a:r>
              <a:rPr lang="el-GR" dirty="0"/>
              <a:t>στο</a:t>
            </a:r>
            <a:r>
              <a:rPr lang="en-US" dirty="0"/>
              <a:t> </a:t>
            </a:r>
            <a:r>
              <a:rPr lang="en-US" sz="2900" dirty="0">
                <a:latin typeface="Courier New" panose="02070309020205020404" pitchFamily="49" charset="0"/>
                <a:cs typeface="Courier New" panose="02070309020205020404" pitchFamily="49" charset="0"/>
              </a:rPr>
              <a:t>WHERE</a:t>
            </a:r>
            <a:r>
              <a:rPr lang="en-US" dirty="0"/>
              <a:t> </a:t>
            </a:r>
            <a:r>
              <a:rPr lang="el-GR" dirty="0"/>
              <a:t>που αναφέρεται σε πίνακα στο</a:t>
            </a:r>
            <a:r>
              <a:rPr lang="en-US" dirty="0"/>
              <a:t> </a:t>
            </a:r>
            <a:r>
              <a:rPr lang="en-US" sz="2900" dirty="0">
                <a:latin typeface="Courier New" panose="02070309020205020404" pitchFamily="49" charset="0"/>
                <a:cs typeface="Courier New" panose="02070309020205020404" pitchFamily="49" charset="0"/>
              </a:rPr>
              <a:t>FROM</a:t>
            </a:r>
            <a:r>
              <a:rPr lang="en-US" dirty="0"/>
              <a:t> (A </a:t>
            </a:r>
            <a:r>
              <a:rPr lang="en-US" dirty="0" err="1"/>
              <a:t>subquery</a:t>
            </a:r>
            <a:r>
              <a:rPr lang="en-US" dirty="0"/>
              <a:t> in the </a:t>
            </a:r>
            <a:r>
              <a:rPr lang="en-US" sz="2900" dirty="0">
                <a:latin typeface="Courier New" panose="02070309020205020404" pitchFamily="49" charset="0"/>
                <a:cs typeface="Courier New" panose="02070309020205020404" pitchFamily="49" charset="0"/>
              </a:rPr>
              <a:t>WHERE</a:t>
            </a:r>
            <a:r>
              <a:rPr lang="en-US" dirty="0"/>
              <a:t> clause that refers to a table in the </a:t>
            </a:r>
            <a:r>
              <a:rPr lang="en-US" sz="2900" dirty="0">
                <a:latin typeface="Courier New" panose="02070309020205020404" pitchFamily="49" charset="0"/>
                <a:cs typeface="Courier New" panose="02070309020205020404" pitchFamily="49" charset="0"/>
              </a:rPr>
              <a:t>FROM clause</a:t>
            </a:r>
            <a:r>
              <a:rPr lang="en-US" dirty="0"/>
              <a:t>) </a:t>
            </a:r>
            <a:endParaRPr lang="el-GR" dirty="0"/>
          </a:p>
          <a:p>
            <a:pPr marL="0" indent="0">
              <a:buNone/>
            </a:pPr>
            <a:endParaRPr lang="el-GR" dirty="0"/>
          </a:p>
        </p:txBody>
      </p:sp>
    </p:spTree>
    <p:extLst>
      <p:ext uri="{BB962C8B-B14F-4D97-AF65-F5344CB8AC3E}">
        <p14:creationId xmlns:p14="http://schemas.microsoft.com/office/powerpoint/2010/main" val="39949614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95000"/>
              </a:lnSpc>
            </a:pPr>
            <a:r>
              <a:rPr lang="en-GB" altLang="el-GR" dirty="0" smtClean="0"/>
              <a:t>DBA - ΓΛΩΣΣΑ </a:t>
            </a:r>
            <a:r>
              <a:rPr lang="en-GB" altLang="el-GR" dirty="0"/>
              <a:t>ΕΛΕΓΧΟΥ ΔΕΔΟΜΕΝΩΝ</a:t>
            </a:r>
            <a:br>
              <a:rPr lang="en-GB" altLang="el-GR" dirty="0"/>
            </a:br>
            <a:r>
              <a:rPr lang="en-GB" altLang="el-GR" dirty="0"/>
              <a:t> (Data Control Language - DCL) </a:t>
            </a:r>
            <a:endParaRPr lang="el-GR" dirty="0"/>
          </a:p>
        </p:txBody>
      </p:sp>
      <p:sp>
        <p:nvSpPr>
          <p:cNvPr id="3" name="Content Placeholder 2"/>
          <p:cNvSpPr>
            <a:spLocks noGrp="1"/>
          </p:cNvSpPr>
          <p:nvPr>
            <p:ph idx="1"/>
          </p:nvPr>
        </p:nvSpPr>
        <p:spPr/>
        <p:txBody>
          <a:bodyPr>
            <a:normAutofit/>
          </a:bodyPr>
          <a:lstStyle/>
          <a:p>
            <a:pPr>
              <a:lnSpc>
                <a:spcPct val="95000"/>
              </a:lnSpc>
              <a:buClr>
                <a:srgbClr val="000000"/>
              </a:buClr>
              <a:buSzPct val="100000"/>
              <a:buNone/>
            </a:pPr>
            <a:r>
              <a:rPr lang="en-GB" altLang="el-GR" sz="2400" b="1" dirty="0" smtClean="0"/>
              <a:t>Δικαι</a:t>
            </a:r>
            <a:r>
              <a:rPr lang="el-GR" altLang="el-GR" sz="2400" b="1" dirty="0" smtClean="0"/>
              <a:t>ώ</a:t>
            </a:r>
            <a:r>
              <a:rPr lang="en-GB" altLang="el-GR" sz="2400" b="1" dirty="0" smtClean="0"/>
              <a:t>ματα πρ</a:t>
            </a:r>
            <a:r>
              <a:rPr lang="el-GR" altLang="el-GR" sz="2400" b="1" dirty="0" smtClean="0"/>
              <a:t>ό</a:t>
            </a:r>
            <a:r>
              <a:rPr lang="en-GB" altLang="el-GR" sz="2400" b="1" dirty="0" smtClean="0"/>
              <a:t>σβα</a:t>
            </a:r>
            <a:r>
              <a:rPr lang="en-GB" altLang="el-GR" sz="2400" b="1" dirty="0" err="1" smtClean="0"/>
              <a:t>σης</a:t>
            </a:r>
            <a:endParaRPr lang="en-GB" altLang="el-GR" sz="2400" b="1" dirty="0" smtClean="0"/>
          </a:p>
          <a:p>
            <a:pPr>
              <a:buClr>
                <a:srgbClr val="000000"/>
              </a:buClr>
              <a:buSzPct val="100000"/>
              <a:buNone/>
            </a:pPr>
            <a:r>
              <a:rPr lang="en-GB" altLang="el-GR" sz="2400" dirty="0" smtClean="0"/>
              <a:t>Υπ</a:t>
            </a:r>
            <a:r>
              <a:rPr lang="en-GB" altLang="el-GR" sz="2400" dirty="0" err="1" smtClean="0"/>
              <a:t>άρχουν</a:t>
            </a:r>
            <a:r>
              <a:rPr lang="en-GB" altLang="el-GR" sz="2400" dirty="0" smtClean="0"/>
              <a:t> </a:t>
            </a:r>
            <a:r>
              <a:rPr lang="en-GB" altLang="el-GR" sz="2400" dirty="0" err="1"/>
              <a:t>δύο</a:t>
            </a:r>
            <a:r>
              <a:rPr lang="en-GB" altLang="el-GR" sz="2400" dirty="0"/>
              <a:t> </a:t>
            </a:r>
            <a:r>
              <a:rPr lang="en-GB" altLang="el-GR" sz="2400" dirty="0" err="1"/>
              <a:t>δι</a:t>
            </a:r>
            <a:r>
              <a:rPr lang="en-GB" altLang="el-GR" sz="2400" dirty="0"/>
              <a:t>αφορετικά είδη δικαιωμάτων πρόσβασης:</a:t>
            </a:r>
          </a:p>
          <a:p>
            <a:pPr>
              <a:buClr>
                <a:srgbClr val="000000"/>
              </a:buClr>
              <a:buSzPct val="100000"/>
              <a:buNone/>
            </a:pPr>
            <a:r>
              <a:rPr lang="en-GB" altLang="el-GR" sz="2400" dirty="0" smtClean="0"/>
              <a:t>1</a:t>
            </a:r>
            <a:r>
              <a:rPr lang="en-GB" altLang="el-GR" sz="2400" dirty="0"/>
              <a:t>) Δικαιώματα που καθορίζουν το είδος της πρόσβασης των χρηστών.</a:t>
            </a:r>
          </a:p>
          <a:p>
            <a:pPr>
              <a:buClr>
                <a:srgbClr val="000000"/>
              </a:buClr>
              <a:buSzPct val="100000"/>
              <a:buNone/>
            </a:pPr>
            <a:r>
              <a:rPr lang="en-GB" altLang="el-GR" sz="2400" dirty="0" smtClean="0"/>
              <a:t>2</a:t>
            </a:r>
            <a:r>
              <a:rPr lang="en-GB" altLang="el-GR" sz="2400" dirty="0"/>
              <a:t>) </a:t>
            </a:r>
            <a:r>
              <a:rPr lang="en-GB" altLang="el-GR" sz="2400" dirty="0" err="1"/>
              <a:t>Δικ</a:t>
            </a:r>
            <a:r>
              <a:rPr lang="en-GB" altLang="el-GR" sz="2400" dirty="0"/>
              <a:t>αιώματα που καθορίζουν τον τύπο των ενεργειών, που επιτρέπονται σε πίνακες.</a:t>
            </a:r>
          </a:p>
          <a:p>
            <a:endParaRPr lang="el-GR" sz="2400" dirty="0"/>
          </a:p>
        </p:txBody>
      </p:sp>
    </p:spTree>
    <p:extLst>
      <p:ext uri="{BB962C8B-B14F-4D97-AF65-F5344CB8AC3E}">
        <p14:creationId xmlns:p14="http://schemas.microsoft.com/office/powerpoint/2010/main" val="3638160182"/>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a:t>Δικα</a:t>
            </a:r>
            <a:r>
              <a:rPr lang="en-GB" altLang="el-GR" dirty="0" err="1"/>
              <a:t>ιώμ</a:t>
            </a:r>
            <a:r>
              <a:rPr lang="en-GB" altLang="el-GR" dirty="0"/>
              <a:t>ατα πρόσβασης </a:t>
            </a:r>
            <a:r>
              <a:rPr lang="en-GB" altLang="el-GR" dirty="0" smtClean="0"/>
              <a:t>χρηστών</a:t>
            </a:r>
            <a:endParaRPr lang="el-GR" dirty="0"/>
          </a:p>
        </p:txBody>
      </p:sp>
      <p:sp>
        <p:nvSpPr>
          <p:cNvPr id="3" name="Content Placeholder 2"/>
          <p:cNvSpPr>
            <a:spLocks noGrp="1"/>
          </p:cNvSpPr>
          <p:nvPr>
            <p:ph idx="1"/>
          </p:nvPr>
        </p:nvSpPr>
        <p:spPr/>
        <p:txBody>
          <a:bodyPr>
            <a:normAutofit/>
          </a:bodyPr>
          <a:lstStyle/>
          <a:p>
            <a:pPr>
              <a:buClr>
                <a:srgbClr val="000000"/>
              </a:buClr>
              <a:buSzPct val="100000"/>
              <a:buNone/>
            </a:pPr>
            <a:r>
              <a:rPr lang="en-GB" altLang="el-GR" sz="2400" dirty="0"/>
              <a:t>Υπ</a:t>
            </a:r>
            <a:r>
              <a:rPr lang="en-GB" altLang="el-GR" sz="2400" dirty="0" err="1"/>
              <a:t>άρχουν</a:t>
            </a:r>
            <a:r>
              <a:rPr lang="en-GB" altLang="el-GR" sz="2400" dirty="0"/>
              <a:t> </a:t>
            </a:r>
            <a:r>
              <a:rPr lang="en-GB" altLang="el-GR" sz="2400" dirty="0" err="1"/>
              <a:t>τριών</a:t>
            </a:r>
            <a:r>
              <a:rPr lang="en-GB" altLang="el-GR" sz="2400" dirty="0"/>
              <a:t> </a:t>
            </a:r>
            <a:r>
              <a:rPr lang="en-GB" altLang="el-GR" sz="2400" dirty="0" err="1"/>
              <a:t>ειδών</a:t>
            </a:r>
            <a:r>
              <a:rPr lang="en-GB" altLang="el-GR" sz="2400" dirty="0"/>
              <a:t> </a:t>
            </a:r>
            <a:r>
              <a:rPr lang="en-GB" altLang="el-GR" sz="2400" dirty="0" err="1"/>
              <a:t>δικ</a:t>
            </a:r>
            <a:r>
              <a:rPr lang="en-GB" altLang="el-GR" sz="2400" dirty="0"/>
              <a:t>αιώματα: </a:t>
            </a:r>
          </a:p>
          <a:p>
            <a:pPr>
              <a:buClr>
                <a:srgbClr val="000000"/>
              </a:buClr>
              <a:buSzPct val="100000"/>
              <a:buNone/>
            </a:pPr>
            <a:endParaRPr lang="en-GB" altLang="el-GR" sz="2400" dirty="0"/>
          </a:p>
          <a:p>
            <a:pPr>
              <a:buClr>
                <a:srgbClr val="000000"/>
              </a:buClr>
              <a:buSzPct val="100000"/>
              <a:tabLst>
                <a:tab pos="3316288" algn="l"/>
              </a:tabLst>
            </a:pPr>
            <a:r>
              <a:rPr lang="en-GB" altLang="el-GR" sz="2400" dirty="0"/>
              <a:t>CONNECT</a:t>
            </a:r>
          </a:p>
          <a:p>
            <a:pPr>
              <a:buClr>
                <a:srgbClr val="000000"/>
              </a:buClr>
              <a:buSzPct val="100000"/>
              <a:tabLst>
                <a:tab pos="3316288" algn="l"/>
              </a:tabLst>
            </a:pPr>
            <a:endParaRPr lang="en-GB" altLang="el-GR" sz="2400" dirty="0"/>
          </a:p>
          <a:p>
            <a:pPr>
              <a:buClr>
                <a:srgbClr val="000000"/>
              </a:buClr>
              <a:buSzPct val="100000"/>
              <a:tabLst>
                <a:tab pos="3316288" algn="l"/>
              </a:tabLst>
            </a:pPr>
            <a:r>
              <a:rPr lang="en-GB" altLang="el-GR" sz="2400" dirty="0"/>
              <a:t>RESOURCE</a:t>
            </a:r>
          </a:p>
          <a:p>
            <a:pPr>
              <a:buClr>
                <a:srgbClr val="000000"/>
              </a:buClr>
              <a:buSzPct val="100000"/>
              <a:tabLst>
                <a:tab pos="3316288" algn="l"/>
              </a:tabLst>
            </a:pPr>
            <a:endParaRPr lang="en-GB" altLang="el-GR" sz="2400" dirty="0"/>
          </a:p>
          <a:p>
            <a:pPr>
              <a:buClr>
                <a:srgbClr val="000000"/>
              </a:buClr>
              <a:buSzPct val="100000"/>
              <a:tabLst>
                <a:tab pos="3316288" algn="l"/>
              </a:tabLst>
            </a:pPr>
            <a:r>
              <a:rPr lang="en-GB" altLang="el-GR" sz="2400" dirty="0"/>
              <a:t>DBA</a:t>
            </a:r>
          </a:p>
          <a:p>
            <a:endParaRPr lang="el-GR" sz="2400" dirty="0"/>
          </a:p>
        </p:txBody>
      </p:sp>
    </p:spTree>
    <p:extLst>
      <p:ext uri="{BB962C8B-B14F-4D97-AF65-F5344CB8AC3E}">
        <p14:creationId xmlns:p14="http://schemas.microsoft.com/office/powerpoint/2010/main" val="2782933216"/>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Δικαίωμα </a:t>
            </a:r>
            <a:r>
              <a:rPr lang="en-US" dirty="0" smtClean="0"/>
              <a:t>CONNECT</a:t>
            </a:r>
            <a:endParaRPr lang="el-GR" dirty="0"/>
          </a:p>
        </p:txBody>
      </p:sp>
      <p:sp>
        <p:nvSpPr>
          <p:cNvPr id="3" name="Content Placeholder 2"/>
          <p:cNvSpPr>
            <a:spLocks noGrp="1"/>
          </p:cNvSpPr>
          <p:nvPr>
            <p:ph idx="1"/>
          </p:nvPr>
        </p:nvSpPr>
        <p:spPr/>
        <p:txBody>
          <a:bodyPr>
            <a:normAutofit/>
          </a:bodyPr>
          <a:lstStyle/>
          <a:p>
            <a:pPr marL="0" indent="0">
              <a:buClr>
                <a:srgbClr val="000000"/>
              </a:buClr>
              <a:buSzPct val="100000"/>
              <a:buNone/>
            </a:pPr>
            <a:r>
              <a:rPr lang="en-GB" altLang="el-GR" sz="2400" dirty="0" err="1"/>
              <a:t>Οι</a:t>
            </a:r>
            <a:r>
              <a:rPr lang="en-GB" altLang="el-GR" sz="2400" dirty="0"/>
              <a:t> </a:t>
            </a:r>
            <a:r>
              <a:rPr lang="en-GB" altLang="el-GR" sz="2400" dirty="0" err="1"/>
              <a:t>χρήστες</a:t>
            </a:r>
            <a:r>
              <a:rPr lang="en-GB" altLang="el-GR" sz="2400" dirty="0"/>
              <a:t> </a:t>
            </a:r>
            <a:r>
              <a:rPr lang="en-GB" altLang="el-GR" sz="2400" dirty="0" err="1"/>
              <a:t>με</a:t>
            </a:r>
            <a:r>
              <a:rPr lang="en-GB" altLang="el-GR" sz="2400" dirty="0"/>
              <a:t> </a:t>
            </a:r>
            <a:r>
              <a:rPr lang="en-GB" altLang="el-GR" sz="2400" dirty="0" err="1"/>
              <a:t>το</a:t>
            </a:r>
            <a:r>
              <a:rPr lang="en-GB" altLang="el-GR" sz="2400" dirty="0"/>
              <a:t> </a:t>
            </a:r>
            <a:r>
              <a:rPr lang="en-GB" altLang="el-GR" sz="2000" dirty="0">
                <a:latin typeface="Courier New" panose="02070309020205020404" pitchFamily="49" charset="0"/>
                <a:cs typeface="Courier New" panose="02070309020205020404" pitchFamily="49" charset="0"/>
              </a:rPr>
              <a:t>CONNECT</a:t>
            </a:r>
            <a:r>
              <a:rPr lang="en-GB" altLang="el-GR" sz="2400" dirty="0"/>
              <a:t> </a:t>
            </a:r>
            <a:r>
              <a:rPr lang="en-GB" altLang="el-GR" sz="2400" dirty="0" err="1"/>
              <a:t>δικ</a:t>
            </a:r>
            <a:r>
              <a:rPr lang="en-GB" altLang="el-GR" sz="2400" dirty="0"/>
              <a:t>αίωμα έχουν την δυνατότητα:</a:t>
            </a:r>
          </a:p>
          <a:p>
            <a:pPr>
              <a:buClr>
                <a:srgbClr val="000000"/>
              </a:buClr>
              <a:buSzPct val="100000"/>
            </a:pPr>
            <a:r>
              <a:rPr lang="en-GB" altLang="el-GR" sz="2400" dirty="0" smtClean="0"/>
              <a:t>π</a:t>
            </a:r>
            <a:r>
              <a:rPr lang="en-GB" altLang="el-GR" sz="2400" dirty="0" err="1" smtClean="0"/>
              <a:t>ρόσ</a:t>
            </a:r>
            <a:r>
              <a:rPr lang="en-GB" altLang="el-GR" sz="2400" dirty="0" smtClean="0"/>
              <a:t>βασης </a:t>
            </a:r>
            <a:r>
              <a:rPr lang="en-GB" altLang="el-GR" sz="2400" dirty="0"/>
              <a:t>στο περιβάλλον της βάσης</a:t>
            </a:r>
          </a:p>
          <a:p>
            <a:pPr>
              <a:buClr>
                <a:srgbClr val="000000"/>
              </a:buClr>
              <a:buSzPct val="100000"/>
            </a:pPr>
            <a:r>
              <a:rPr lang="en-GB" altLang="el-GR" sz="2400" dirty="0" smtClean="0"/>
              <a:t>να </a:t>
            </a:r>
            <a:r>
              <a:rPr lang="en-GB" altLang="el-GR" sz="2400" dirty="0" err="1"/>
              <a:t>δουν</a:t>
            </a:r>
            <a:r>
              <a:rPr lang="en-GB" altLang="el-GR" sz="2400" dirty="0"/>
              <a:t> τα π</a:t>
            </a:r>
            <a:r>
              <a:rPr lang="en-GB" altLang="el-GR" sz="2400" dirty="0" err="1"/>
              <a:t>εριεχόμεν</a:t>
            </a:r>
            <a:r>
              <a:rPr lang="en-GB" altLang="el-GR" sz="2400" dirty="0"/>
              <a:t>α πινάκων που ανήκουν σε άλλους χρήστες με την προϋπόθεση ότι έχουν το </a:t>
            </a:r>
            <a:r>
              <a:rPr lang="en-GB" altLang="el-GR" sz="2000" dirty="0">
                <a:latin typeface="Courier New" panose="02070309020205020404" pitchFamily="49" charset="0"/>
                <a:cs typeface="Courier New" panose="02070309020205020404" pitchFamily="49" charset="0"/>
              </a:rPr>
              <a:t>SELECT</a:t>
            </a:r>
            <a:r>
              <a:rPr lang="en-GB" altLang="el-GR" sz="2400" dirty="0"/>
              <a:t> δικαίωμα για αυτούς τους πίνακες,</a:t>
            </a:r>
          </a:p>
          <a:p>
            <a:pPr>
              <a:buClr>
                <a:srgbClr val="000000"/>
              </a:buClr>
              <a:buSzPct val="100000"/>
            </a:pPr>
            <a:r>
              <a:rPr lang="en-GB" altLang="el-GR" sz="2400" dirty="0" smtClean="0"/>
              <a:t>να </a:t>
            </a:r>
            <a:r>
              <a:rPr lang="en-GB" altLang="el-GR" sz="2400" dirty="0" err="1"/>
              <a:t>εκτελέσουν</a:t>
            </a:r>
            <a:r>
              <a:rPr lang="en-GB" altLang="el-GR" sz="2400" dirty="0"/>
              <a:t> </a:t>
            </a:r>
            <a:r>
              <a:rPr lang="en-GB" altLang="el-GR" sz="2400" dirty="0" err="1"/>
              <a:t>ενέργειες</a:t>
            </a:r>
            <a:r>
              <a:rPr lang="en-GB" altLang="el-GR" sz="2400" dirty="0"/>
              <a:t> </a:t>
            </a:r>
            <a:r>
              <a:rPr lang="en-GB" altLang="el-GR" sz="2400" dirty="0" err="1"/>
              <a:t>χειρισμού</a:t>
            </a:r>
            <a:r>
              <a:rPr lang="en-GB" altLang="el-GR" sz="2400" dirty="0"/>
              <a:t> </a:t>
            </a:r>
            <a:r>
              <a:rPr lang="en-GB" altLang="el-GR" sz="2400" dirty="0" err="1"/>
              <a:t>δεδομένων</a:t>
            </a:r>
            <a:r>
              <a:rPr lang="en-GB" altLang="el-GR" sz="2400" dirty="0"/>
              <a:t> (</a:t>
            </a:r>
            <a:r>
              <a:rPr lang="en-GB" altLang="el-GR" sz="2000" dirty="0">
                <a:latin typeface="Courier New" panose="02070309020205020404" pitchFamily="49" charset="0"/>
                <a:cs typeface="Courier New" panose="02070309020205020404" pitchFamily="49" charset="0"/>
              </a:rPr>
              <a:t>INSERT, UPDATE, DELETE</a:t>
            </a:r>
            <a:r>
              <a:rPr lang="en-GB" altLang="el-GR" sz="2400" dirty="0"/>
              <a:t>) </a:t>
            </a:r>
            <a:r>
              <a:rPr lang="en-GB" altLang="el-GR" sz="2400" dirty="0" err="1"/>
              <a:t>σε</a:t>
            </a:r>
            <a:r>
              <a:rPr lang="en-GB" altLang="el-GR" sz="2400" dirty="0"/>
              <a:t> π</a:t>
            </a:r>
            <a:r>
              <a:rPr lang="en-GB" altLang="el-GR" sz="2400" dirty="0" err="1"/>
              <a:t>ίν</a:t>
            </a:r>
            <a:r>
              <a:rPr lang="en-GB" altLang="el-GR" sz="2400" dirty="0"/>
              <a:t>ακες άλλων χρηστών εάν τους έχει δωθεί το αντίστοιχο δικαίωμα,</a:t>
            </a:r>
          </a:p>
          <a:p>
            <a:pPr>
              <a:buClr>
                <a:srgbClr val="000000"/>
              </a:buClr>
              <a:buSzPct val="100000"/>
            </a:pPr>
            <a:r>
              <a:rPr lang="en-GB" altLang="el-GR" sz="2400" dirty="0" smtClean="0"/>
              <a:t>να </a:t>
            </a:r>
            <a:r>
              <a:rPr lang="en-GB" altLang="el-GR" sz="2400" dirty="0" err="1"/>
              <a:t>δημιουργήσουν</a:t>
            </a:r>
            <a:r>
              <a:rPr lang="en-GB" altLang="el-GR" sz="2400" dirty="0"/>
              <a:t> </a:t>
            </a:r>
            <a:r>
              <a:rPr lang="en-GB" altLang="el-GR" sz="2400" dirty="0" err="1"/>
              <a:t>όψεις</a:t>
            </a:r>
            <a:r>
              <a:rPr lang="en-GB" altLang="el-GR" sz="2400" dirty="0"/>
              <a:t> και </a:t>
            </a:r>
            <a:r>
              <a:rPr lang="en-GB" altLang="el-GR" sz="2400" dirty="0" err="1"/>
              <a:t>συνώνυμ</a:t>
            </a:r>
            <a:r>
              <a:rPr lang="en-GB" altLang="el-GR" sz="2400" dirty="0"/>
              <a:t>α που βασίζονται σε πίνακες στους οποίους έχουν δικαίωμα </a:t>
            </a:r>
            <a:r>
              <a:rPr lang="en-GB" altLang="el-GR" sz="2000" dirty="0">
                <a:latin typeface="Courier New" panose="02070309020205020404" pitchFamily="49" charset="0"/>
                <a:cs typeface="Courier New" panose="02070309020205020404" pitchFamily="49" charset="0"/>
              </a:rPr>
              <a:t>SELECT</a:t>
            </a:r>
            <a:r>
              <a:rPr lang="en-GB" altLang="el-GR" sz="2400" dirty="0"/>
              <a:t>.</a:t>
            </a:r>
          </a:p>
          <a:p>
            <a:endParaRPr lang="el-GR" sz="2400" dirty="0"/>
          </a:p>
        </p:txBody>
      </p:sp>
    </p:spTree>
    <p:extLst>
      <p:ext uri="{BB962C8B-B14F-4D97-AF65-F5344CB8AC3E}">
        <p14:creationId xmlns:p14="http://schemas.microsoft.com/office/powerpoint/2010/main" val="2981882621"/>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Δικαίωμα </a:t>
            </a:r>
            <a:r>
              <a:rPr lang="en-US" dirty="0" smtClean="0"/>
              <a:t>CONNECT</a:t>
            </a:r>
            <a:endParaRPr lang="el-GR" dirty="0"/>
          </a:p>
        </p:txBody>
      </p:sp>
      <p:sp>
        <p:nvSpPr>
          <p:cNvPr id="3" name="Content Placeholder 2"/>
          <p:cNvSpPr>
            <a:spLocks noGrp="1"/>
          </p:cNvSpPr>
          <p:nvPr>
            <p:ph idx="1"/>
          </p:nvPr>
        </p:nvSpPr>
        <p:spPr/>
        <p:txBody>
          <a:bodyPr>
            <a:normAutofit/>
          </a:bodyPr>
          <a:lstStyle/>
          <a:p>
            <a:pPr>
              <a:buClr>
                <a:srgbClr val="000000"/>
              </a:buClr>
              <a:buSzPct val="100000"/>
              <a:buNone/>
            </a:pPr>
            <a:r>
              <a:rPr lang="en-GB" altLang="el-GR" sz="2400" dirty="0" err="1"/>
              <a:t>Οι</a:t>
            </a:r>
            <a:r>
              <a:rPr lang="en-GB" altLang="el-GR" sz="2400" dirty="0"/>
              <a:t> </a:t>
            </a:r>
            <a:r>
              <a:rPr lang="en-GB" altLang="el-GR" sz="2400" dirty="0" err="1"/>
              <a:t>χρήστες</a:t>
            </a:r>
            <a:r>
              <a:rPr lang="en-GB" altLang="el-GR" sz="2400" dirty="0"/>
              <a:t> </a:t>
            </a:r>
            <a:r>
              <a:rPr lang="en-GB" altLang="el-GR" sz="2400" dirty="0" err="1"/>
              <a:t>με</a:t>
            </a:r>
            <a:r>
              <a:rPr lang="en-GB" altLang="el-GR" sz="2400" dirty="0"/>
              <a:t> </a:t>
            </a:r>
            <a:r>
              <a:rPr lang="en-GB" altLang="el-GR" sz="2400" dirty="0" err="1"/>
              <a:t>το</a:t>
            </a:r>
            <a:r>
              <a:rPr lang="en-GB" altLang="el-GR" sz="2400" dirty="0"/>
              <a:t> CONNECT </a:t>
            </a:r>
            <a:r>
              <a:rPr lang="en-GB" altLang="el-GR" sz="2400" dirty="0" err="1"/>
              <a:t>δικ</a:t>
            </a:r>
            <a:r>
              <a:rPr lang="en-GB" altLang="el-GR" sz="2400" dirty="0"/>
              <a:t>αίωμα δεν μπορούν:</a:t>
            </a:r>
          </a:p>
          <a:p>
            <a:pPr>
              <a:buClr>
                <a:srgbClr val="000000"/>
              </a:buClr>
              <a:buSzPct val="100000"/>
            </a:pPr>
            <a:r>
              <a:rPr lang="en-GB" altLang="el-GR" sz="2400" dirty="0" smtClean="0"/>
              <a:t>να </a:t>
            </a:r>
            <a:r>
              <a:rPr lang="en-GB" altLang="el-GR" sz="2400" dirty="0" err="1"/>
              <a:t>δημιουργήσουν</a:t>
            </a:r>
            <a:r>
              <a:rPr lang="en-GB" altLang="el-GR" sz="2400" dirty="0"/>
              <a:t> ή να </a:t>
            </a:r>
            <a:r>
              <a:rPr lang="en-GB" altLang="el-GR" sz="2400" dirty="0" err="1"/>
              <a:t>δι</a:t>
            </a:r>
            <a:r>
              <a:rPr lang="en-GB" altLang="el-GR" sz="2400" dirty="0"/>
              <a:t>αγράψουν πίνακες, δείκτες (indexes) ή συστάδες πινάκων (clusters),</a:t>
            </a:r>
          </a:p>
          <a:p>
            <a:pPr>
              <a:buClr>
                <a:srgbClr val="000000"/>
              </a:buClr>
              <a:buSzPct val="100000"/>
            </a:pPr>
            <a:r>
              <a:rPr lang="en-GB" altLang="el-GR" sz="2400" dirty="0" smtClean="0"/>
              <a:t>να </a:t>
            </a:r>
            <a:r>
              <a:rPr lang="en-GB" altLang="el-GR" sz="2400" dirty="0" err="1"/>
              <a:t>μετ</a:t>
            </a:r>
            <a:r>
              <a:rPr lang="en-GB" altLang="el-GR" sz="2400" dirty="0"/>
              <a:t>αβάλλουν τη δομή πινάκων.</a:t>
            </a:r>
          </a:p>
          <a:p>
            <a:endParaRPr lang="el-GR" sz="2400" dirty="0"/>
          </a:p>
        </p:txBody>
      </p:sp>
    </p:spTree>
    <p:extLst>
      <p:ext uri="{BB962C8B-B14F-4D97-AF65-F5344CB8AC3E}">
        <p14:creationId xmlns:p14="http://schemas.microsoft.com/office/powerpoint/2010/main" val="230513581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Περιγραφή Μαθήματος</a:t>
            </a:r>
            <a:endParaRPr lang="el-GR" sz="3600" dirty="0"/>
          </a:p>
        </p:txBody>
      </p:sp>
      <p:sp>
        <p:nvSpPr>
          <p:cNvPr id="3" name="Content Placeholder 2"/>
          <p:cNvSpPr>
            <a:spLocks noGrp="1"/>
          </p:cNvSpPr>
          <p:nvPr>
            <p:ph idx="1"/>
          </p:nvPr>
        </p:nvSpPr>
        <p:spPr/>
        <p:txBody>
          <a:bodyPr>
            <a:noAutofit/>
          </a:bodyPr>
          <a:lstStyle/>
          <a:p>
            <a:r>
              <a:rPr lang="el-GR" dirty="0" smtClean="0"/>
              <a:t>Σκοπός του μαθήματος είναι να παρουσιάσει τις απαραίτητες έννοιες ώστε οι φοιτητές να είναι σε θέση να σχεδιάσουν και να υλοποιήσουν </a:t>
            </a:r>
            <a:r>
              <a:rPr lang="el-GR" dirty="0" smtClean="0">
                <a:solidFill>
                  <a:srgbClr val="FF0000"/>
                </a:solidFill>
              </a:rPr>
              <a:t>σύνθετα ολοκληρωμένα συστήματα βάσεων δεδομένων</a:t>
            </a:r>
            <a:r>
              <a:rPr lang="el-GR" dirty="0" smtClean="0"/>
              <a:t> χρησιμοποιώντας νέα εργαλεία και τεχνικές σε ένα διαρκώς μεταβαλλόμενο ανταγωνιστικό περιβάλλον. </a:t>
            </a:r>
            <a:endParaRPr lang="el-GR" dirty="0"/>
          </a:p>
        </p:txBody>
      </p:sp>
    </p:spTree>
    <p:extLst>
      <p:ext uri="{BB962C8B-B14F-4D97-AF65-F5344CB8AC3E}">
        <p14:creationId xmlns:p14="http://schemas.microsoft.com/office/powerpoint/2010/main" val="11548931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smtClean="0"/>
              <a:t>Δικα</a:t>
            </a:r>
            <a:r>
              <a:rPr lang="el-GR" altLang="el-GR" dirty="0" smtClean="0"/>
              <a:t>ί</a:t>
            </a:r>
            <a:r>
              <a:rPr lang="en-GB" altLang="el-GR" dirty="0" err="1" smtClean="0"/>
              <a:t>ωμ</a:t>
            </a:r>
            <a:r>
              <a:rPr lang="en-GB" altLang="el-GR" dirty="0" smtClean="0"/>
              <a:t>α RESOURCE</a:t>
            </a:r>
            <a:endParaRPr lang="el-GR" dirty="0"/>
          </a:p>
        </p:txBody>
      </p:sp>
      <p:sp>
        <p:nvSpPr>
          <p:cNvPr id="3" name="Content Placeholder 2"/>
          <p:cNvSpPr>
            <a:spLocks noGrp="1"/>
          </p:cNvSpPr>
          <p:nvPr>
            <p:ph idx="1"/>
          </p:nvPr>
        </p:nvSpPr>
        <p:spPr/>
        <p:txBody>
          <a:bodyPr>
            <a:normAutofit/>
          </a:bodyPr>
          <a:lstStyle/>
          <a:p>
            <a:pPr marL="0" indent="0">
              <a:buClr>
                <a:srgbClr val="000000"/>
              </a:buClr>
              <a:buSzPct val="100000"/>
              <a:buNone/>
            </a:pPr>
            <a:r>
              <a:rPr lang="en-GB" altLang="el-GR" sz="2400" dirty="0"/>
              <a:t>Η ύπα</a:t>
            </a:r>
            <a:r>
              <a:rPr lang="en-GB" altLang="el-GR" sz="2400" dirty="0" err="1"/>
              <a:t>ρξη</a:t>
            </a:r>
            <a:r>
              <a:rPr lang="en-GB" altLang="el-GR" sz="2400" dirty="0"/>
              <a:t> α</a:t>
            </a:r>
            <a:r>
              <a:rPr lang="en-GB" altLang="el-GR" sz="2400" dirty="0" err="1"/>
              <a:t>υτού</a:t>
            </a:r>
            <a:r>
              <a:rPr lang="en-GB" altLang="el-GR" sz="2400" dirty="0"/>
              <a:t> </a:t>
            </a:r>
            <a:r>
              <a:rPr lang="en-GB" altLang="el-GR" sz="2400" dirty="0" err="1"/>
              <a:t>του</a:t>
            </a:r>
            <a:r>
              <a:rPr lang="en-GB" altLang="el-GR" sz="2400" dirty="0"/>
              <a:t> </a:t>
            </a:r>
            <a:r>
              <a:rPr lang="en-GB" altLang="el-GR" sz="2400" dirty="0" err="1"/>
              <a:t>δικ</a:t>
            </a:r>
            <a:r>
              <a:rPr lang="en-GB" altLang="el-GR" sz="2400" dirty="0"/>
              <a:t>αιώματος προϋποθέτει την ύπαρξη του δικαιώματος CONNECT. Ο </a:t>
            </a:r>
            <a:r>
              <a:rPr lang="en-GB" altLang="el-GR" sz="2400" dirty="0" err="1"/>
              <a:t>χρήστης</a:t>
            </a:r>
            <a:r>
              <a:rPr lang="en-GB" altLang="el-GR" sz="2400" dirty="0"/>
              <a:t> </a:t>
            </a:r>
            <a:r>
              <a:rPr lang="en-GB" altLang="el-GR" sz="2400" dirty="0" err="1"/>
              <a:t>με</a:t>
            </a:r>
            <a:r>
              <a:rPr lang="en-GB" altLang="el-GR" sz="2400" dirty="0"/>
              <a:t> α</a:t>
            </a:r>
            <a:r>
              <a:rPr lang="en-GB" altLang="el-GR" sz="2400" dirty="0" err="1"/>
              <a:t>υτό</a:t>
            </a:r>
            <a:r>
              <a:rPr lang="en-GB" altLang="el-GR" sz="2400" dirty="0"/>
              <a:t> </a:t>
            </a:r>
            <a:r>
              <a:rPr lang="en-GB" altLang="el-GR" sz="2400" dirty="0" err="1"/>
              <a:t>το</a:t>
            </a:r>
            <a:r>
              <a:rPr lang="en-GB" altLang="el-GR" sz="2400" dirty="0"/>
              <a:t> </a:t>
            </a:r>
            <a:r>
              <a:rPr lang="en-GB" altLang="el-GR" sz="2400" dirty="0" err="1"/>
              <a:t>δικ</a:t>
            </a:r>
            <a:r>
              <a:rPr lang="en-GB" altLang="el-GR" sz="2400" dirty="0"/>
              <a:t>αίωμα έχει τη δυνατότητα να:</a:t>
            </a:r>
          </a:p>
          <a:p>
            <a:pPr>
              <a:buClr>
                <a:srgbClr val="000000"/>
              </a:buClr>
              <a:buSzPct val="100000"/>
            </a:pPr>
            <a:r>
              <a:rPr lang="en-GB" altLang="el-GR" sz="2400" dirty="0" err="1" smtClean="0"/>
              <a:t>δημιουργήσει</a:t>
            </a:r>
            <a:r>
              <a:rPr lang="en-GB" altLang="el-GR" sz="2400" dirty="0" smtClean="0"/>
              <a:t> </a:t>
            </a:r>
            <a:r>
              <a:rPr lang="en-GB" altLang="el-GR" sz="2400" dirty="0"/>
              <a:t>π</a:t>
            </a:r>
            <a:r>
              <a:rPr lang="en-GB" altLang="el-GR" sz="2400" dirty="0" err="1"/>
              <a:t>ίν</a:t>
            </a:r>
            <a:r>
              <a:rPr lang="en-GB" altLang="el-GR" sz="2400" dirty="0"/>
              <a:t>ακες, ευρετήρια (indexes)  και συστάδες (clusters) και να χειριστεί αυτά τα  αντικείμενα χωρίς κανένα περιορισμό.</a:t>
            </a:r>
          </a:p>
          <a:p>
            <a:pPr>
              <a:buClr>
                <a:srgbClr val="000000"/>
              </a:buClr>
              <a:buSzPct val="100000"/>
            </a:pPr>
            <a:r>
              <a:rPr lang="en-GB" altLang="el-GR" sz="2400" dirty="0" smtClean="0"/>
              <a:t>παρα</a:t>
            </a:r>
            <a:r>
              <a:rPr lang="en-GB" altLang="el-GR" sz="2400" dirty="0" err="1" smtClean="0"/>
              <a:t>χωρήσει</a:t>
            </a:r>
            <a:r>
              <a:rPr lang="en-GB" altLang="el-GR" sz="2400" dirty="0" smtClean="0"/>
              <a:t> </a:t>
            </a:r>
            <a:r>
              <a:rPr lang="en-GB" altLang="el-GR" sz="2400" dirty="0"/>
              <a:t>και να αφα</a:t>
            </a:r>
            <a:r>
              <a:rPr lang="en-GB" altLang="el-GR" sz="2400" dirty="0" err="1"/>
              <a:t>ιρέσει</a:t>
            </a:r>
            <a:r>
              <a:rPr lang="en-GB" altLang="el-GR" sz="2400" dirty="0"/>
              <a:t> </a:t>
            </a:r>
            <a:r>
              <a:rPr lang="en-GB" altLang="el-GR" sz="2400" dirty="0" err="1"/>
              <a:t>δικ</a:t>
            </a:r>
            <a:r>
              <a:rPr lang="en-GB" altLang="el-GR" sz="2400" dirty="0"/>
              <a:t>αιώματα πρόσβασης σε άλλους χρήστες για τα αντικείμενα που του ανήκουν.</a:t>
            </a:r>
          </a:p>
          <a:p>
            <a:pPr>
              <a:buClr>
                <a:srgbClr val="000000"/>
              </a:buClr>
              <a:buSzPct val="100000"/>
            </a:pPr>
            <a:r>
              <a:rPr lang="en-GB" altLang="el-GR" sz="2400" dirty="0" err="1" smtClean="0"/>
              <a:t>χρησιμο</a:t>
            </a:r>
            <a:r>
              <a:rPr lang="en-GB" altLang="el-GR" sz="2400" dirty="0" smtClean="0"/>
              <a:t>ποιήσει </a:t>
            </a:r>
            <a:r>
              <a:rPr lang="en-GB" altLang="el-GR" sz="2400" dirty="0"/>
              <a:t>την AUDIT εντολή για τον έλεγχο της πρόσβασης στα αντικείμενα που του ανήκουν.</a:t>
            </a:r>
          </a:p>
          <a:p>
            <a:endParaRPr lang="el-GR" sz="2400" dirty="0"/>
          </a:p>
        </p:txBody>
      </p:sp>
    </p:spTree>
    <p:extLst>
      <p:ext uri="{BB962C8B-B14F-4D97-AF65-F5344CB8AC3E}">
        <p14:creationId xmlns:p14="http://schemas.microsoft.com/office/powerpoint/2010/main" val="719452243"/>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smtClean="0"/>
              <a:t>Δικα</a:t>
            </a:r>
            <a:r>
              <a:rPr lang="el-GR" altLang="el-GR" dirty="0"/>
              <a:t>ί</a:t>
            </a:r>
            <a:r>
              <a:rPr lang="en-GB" altLang="el-GR" dirty="0" err="1" smtClean="0"/>
              <a:t>ωμ</a:t>
            </a:r>
            <a:r>
              <a:rPr lang="en-GB" altLang="el-GR" dirty="0" smtClean="0"/>
              <a:t>α RESOURCE</a:t>
            </a:r>
            <a:endParaRPr lang="el-GR" dirty="0"/>
          </a:p>
        </p:txBody>
      </p:sp>
      <p:sp>
        <p:nvSpPr>
          <p:cNvPr id="3" name="Content Placeholder 2"/>
          <p:cNvSpPr>
            <a:spLocks noGrp="1"/>
          </p:cNvSpPr>
          <p:nvPr>
            <p:ph idx="1"/>
          </p:nvPr>
        </p:nvSpPr>
        <p:spPr/>
        <p:txBody>
          <a:bodyPr>
            <a:normAutofit/>
          </a:bodyPr>
          <a:lstStyle/>
          <a:p>
            <a:pPr marL="0" indent="0">
              <a:buClr>
                <a:srgbClr val="000000"/>
              </a:buClr>
              <a:buSzPct val="100000"/>
              <a:buNone/>
            </a:pPr>
            <a:r>
              <a:rPr lang="en-GB" altLang="el-GR" sz="2400" dirty="0"/>
              <a:t>Ο </a:t>
            </a:r>
            <a:r>
              <a:rPr lang="en-GB" altLang="el-GR" sz="2400" dirty="0" err="1"/>
              <a:t>χρήστης</a:t>
            </a:r>
            <a:r>
              <a:rPr lang="en-GB" altLang="el-GR" sz="2400" dirty="0"/>
              <a:t> </a:t>
            </a:r>
            <a:r>
              <a:rPr lang="en-GB" altLang="el-GR" sz="2400" dirty="0" err="1"/>
              <a:t>με</a:t>
            </a:r>
            <a:r>
              <a:rPr lang="en-GB" altLang="el-GR" sz="2400" dirty="0"/>
              <a:t> </a:t>
            </a:r>
            <a:r>
              <a:rPr lang="en-GB" altLang="el-GR" sz="2400" dirty="0" err="1"/>
              <a:t>το</a:t>
            </a:r>
            <a:r>
              <a:rPr lang="en-GB" altLang="el-GR" sz="2400" dirty="0"/>
              <a:t> RESOURCE </a:t>
            </a:r>
            <a:r>
              <a:rPr lang="en-GB" altLang="el-GR" sz="2400" dirty="0" err="1"/>
              <a:t>δικ</a:t>
            </a:r>
            <a:r>
              <a:rPr lang="en-GB" altLang="el-GR" sz="2400" dirty="0"/>
              <a:t>αίωμα δεν έχει την δυνατότητα να:</a:t>
            </a:r>
          </a:p>
          <a:p>
            <a:pPr>
              <a:buClr>
                <a:srgbClr val="000000"/>
              </a:buClr>
              <a:buSzPct val="100000"/>
            </a:pPr>
            <a:r>
              <a:rPr lang="en-GB" altLang="el-GR" sz="2400" dirty="0" err="1" smtClean="0"/>
              <a:t>χειριστεί</a:t>
            </a:r>
            <a:r>
              <a:rPr lang="en-GB" altLang="el-GR" sz="2400" dirty="0" smtClean="0"/>
              <a:t> </a:t>
            </a:r>
            <a:r>
              <a:rPr lang="en-GB" altLang="el-GR" sz="2400" dirty="0" err="1"/>
              <a:t>πίνακες</a:t>
            </a:r>
            <a:r>
              <a:rPr lang="en-GB" altLang="el-GR" sz="2400" dirty="0"/>
              <a:t> που έχουν δημιουργηθεί από άλλο χρήστη, εκτός αν </a:t>
            </a:r>
            <a:r>
              <a:rPr lang="en-GB" altLang="el-GR" sz="2400" dirty="0" err="1"/>
              <a:t>του</a:t>
            </a:r>
            <a:r>
              <a:rPr lang="en-GB" altLang="el-GR" sz="2400" dirty="0"/>
              <a:t> </a:t>
            </a:r>
            <a:r>
              <a:rPr lang="en-GB" altLang="el-GR" sz="2400" dirty="0" err="1" smtClean="0"/>
              <a:t>έχει</a:t>
            </a:r>
            <a:r>
              <a:rPr lang="en-GB" altLang="el-GR" sz="2400" dirty="0" smtClean="0"/>
              <a:t> </a:t>
            </a:r>
            <a:r>
              <a:rPr lang="en-GB" altLang="el-GR" sz="2400" dirty="0" err="1" smtClean="0"/>
              <a:t>παραχωρηθεί</a:t>
            </a:r>
            <a:r>
              <a:rPr lang="en-GB" altLang="el-GR" sz="2400" dirty="0" smtClean="0"/>
              <a:t> </a:t>
            </a:r>
            <a:r>
              <a:rPr lang="en-GB" altLang="el-GR" sz="2400" dirty="0" err="1"/>
              <a:t>το</a:t>
            </a:r>
            <a:r>
              <a:rPr lang="en-GB" altLang="el-GR" sz="2400" dirty="0"/>
              <a:t> </a:t>
            </a:r>
            <a:r>
              <a:rPr lang="en-GB" altLang="el-GR" sz="2400" dirty="0" err="1"/>
              <a:t>ανάλογο</a:t>
            </a:r>
            <a:r>
              <a:rPr lang="en-GB" altLang="el-GR" sz="2400" dirty="0"/>
              <a:t> </a:t>
            </a:r>
            <a:r>
              <a:rPr lang="en-GB" altLang="el-GR" sz="2400" dirty="0" err="1"/>
              <a:t>δικαίωμα</a:t>
            </a:r>
            <a:r>
              <a:rPr lang="en-GB" altLang="el-GR" sz="2400" dirty="0"/>
              <a:t> πρόσβασης,</a:t>
            </a:r>
          </a:p>
          <a:p>
            <a:pPr>
              <a:buClr>
                <a:srgbClr val="000000"/>
              </a:buClr>
              <a:buSzPct val="100000"/>
            </a:pPr>
            <a:r>
              <a:rPr lang="en-GB" altLang="el-GR" sz="2400" dirty="0" smtClean="0"/>
              <a:t>παρα</a:t>
            </a:r>
            <a:r>
              <a:rPr lang="en-GB" altLang="el-GR" sz="2400" dirty="0" err="1" smtClean="0"/>
              <a:t>χωρήσει</a:t>
            </a:r>
            <a:r>
              <a:rPr lang="en-GB" altLang="el-GR" sz="2400" dirty="0" smtClean="0"/>
              <a:t> </a:t>
            </a:r>
            <a:r>
              <a:rPr lang="en-GB" altLang="el-GR" sz="2400" dirty="0"/>
              <a:t>ή να αφα</a:t>
            </a:r>
            <a:r>
              <a:rPr lang="en-GB" altLang="el-GR" sz="2400" dirty="0" err="1"/>
              <a:t>ιρέσει</a:t>
            </a:r>
            <a:r>
              <a:rPr lang="en-GB" altLang="el-GR" sz="2400" dirty="0"/>
              <a:t> CONNECT ή RESOURCE </a:t>
            </a:r>
            <a:r>
              <a:rPr lang="en-GB" altLang="el-GR" sz="2400" dirty="0" err="1"/>
              <a:t>δικ</a:t>
            </a:r>
            <a:r>
              <a:rPr lang="en-GB" altLang="el-GR" sz="2400" dirty="0"/>
              <a:t>αιώματα σε άλλους χρήστες.</a:t>
            </a:r>
            <a:endParaRPr lang="el-GR" sz="2400" dirty="0"/>
          </a:p>
        </p:txBody>
      </p:sp>
    </p:spTree>
    <p:extLst>
      <p:ext uri="{BB962C8B-B14F-4D97-AF65-F5344CB8AC3E}">
        <p14:creationId xmlns:p14="http://schemas.microsoft.com/office/powerpoint/2010/main" val="1253484071"/>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smtClean="0"/>
              <a:t>Δικα</a:t>
            </a:r>
            <a:r>
              <a:rPr lang="el-GR" altLang="el-GR" dirty="0" smtClean="0"/>
              <a:t>ί</a:t>
            </a:r>
            <a:r>
              <a:rPr lang="en-GB" altLang="el-GR" dirty="0" err="1" smtClean="0"/>
              <a:t>ωμ</a:t>
            </a:r>
            <a:r>
              <a:rPr lang="en-GB" altLang="el-GR" dirty="0" smtClean="0"/>
              <a:t>α DBA</a:t>
            </a:r>
            <a:endParaRPr lang="el-GR" dirty="0"/>
          </a:p>
        </p:txBody>
      </p:sp>
      <p:sp>
        <p:nvSpPr>
          <p:cNvPr id="3" name="Content Placeholder 2"/>
          <p:cNvSpPr>
            <a:spLocks noGrp="1"/>
          </p:cNvSpPr>
          <p:nvPr>
            <p:ph idx="1"/>
          </p:nvPr>
        </p:nvSpPr>
        <p:spPr>
          <a:xfrm>
            <a:off x="457200" y="1196752"/>
            <a:ext cx="8229600" cy="5472608"/>
          </a:xfrm>
        </p:spPr>
        <p:txBody>
          <a:bodyPr>
            <a:normAutofit fontScale="62500" lnSpcReduction="20000"/>
          </a:bodyPr>
          <a:lstStyle/>
          <a:p>
            <a:pPr marL="0" indent="0">
              <a:lnSpc>
                <a:spcPct val="120000"/>
              </a:lnSpc>
              <a:spcAft>
                <a:spcPts val="600"/>
              </a:spcAft>
              <a:buClr>
                <a:srgbClr val="000000"/>
              </a:buClr>
              <a:buSzPct val="100000"/>
              <a:buNone/>
            </a:pPr>
            <a:r>
              <a:rPr lang="en-GB" altLang="el-GR" dirty="0"/>
              <a:t>Το DBA </a:t>
            </a:r>
            <a:r>
              <a:rPr lang="en-GB" altLang="el-GR" dirty="0" err="1"/>
              <a:t>δικ</a:t>
            </a:r>
            <a:r>
              <a:rPr lang="en-GB" altLang="el-GR" dirty="0"/>
              <a:t>αίωμα είναι το πιο ισχυρό δικαίωμα πρόσβασης. </a:t>
            </a:r>
            <a:r>
              <a:rPr lang="en-GB" altLang="el-GR" dirty="0" err="1"/>
              <a:t>Εν</a:t>
            </a:r>
            <a:r>
              <a:rPr lang="en-GB" altLang="el-GR" dirty="0"/>
              <a:t>ας χρήστης με αυτό το δικαίωμα έχει όλα τα δικαιώματα που συνεπάγονται το CONNECT και το RESOURCE και έχει τη δυνατότητα να:</a:t>
            </a:r>
          </a:p>
          <a:p>
            <a:pPr>
              <a:lnSpc>
                <a:spcPct val="120000"/>
              </a:lnSpc>
              <a:spcAft>
                <a:spcPts val="600"/>
              </a:spcAft>
              <a:buClr>
                <a:srgbClr val="000000"/>
              </a:buClr>
              <a:buSzPct val="100000"/>
            </a:pPr>
            <a:r>
              <a:rPr lang="en-GB" altLang="el-GR" dirty="0" smtClean="0"/>
              <a:t>π</a:t>
            </a:r>
            <a:r>
              <a:rPr lang="en-GB" altLang="el-GR" dirty="0" err="1" smtClean="0"/>
              <a:t>ροσ</a:t>
            </a:r>
            <a:r>
              <a:rPr lang="en-GB" altLang="el-GR" dirty="0" smtClean="0"/>
              <a:t>πελάσει </a:t>
            </a:r>
            <a:r>
              <a:rPr lang="en-GB" altLang="el-GR" dirty="0"/>
              <a:t>τους πίνακες όλων των χρηστών και να εκτελέσει οποιαδήποτε </a:t>
            </a:r>
            <a:r>
              <a:rPr lang="en-GB" altLang="el-GR" dirty="0" smtClean="0"/>
              <a:t> </a:t>
            </a:r>
            <a:r>
              <a:rPr lang="en-GB" altLang="el-GR" dirty="0"/>
              <a:t>ενέργεια πάνω σε αυτούς.</a:t>
            </a:r>
          </a:p>
          <a:p>
            <a:pPr>
              <a:lnSpc>
                <a:spcPct val="120000"/>
              </a:lnSpc>
              <a:spcAft>
                <a:spcPts val="600"/>
              </a:spcAft>
              <a:buClr>
                <a:srgbClr val="000000"/>
              </a:buClr>
              <a:buSzPct val="100000"/>
            </a:pPr>
            <a:r>
              <a:rPr lang="en-GB" altLang="el-GR" dirty="0" smtClean="0"/>
              <a:t>παρα</a:t>
            </a:r>
            <a:r>
              <a:rPr lang="en-GB" altLang="el-GR" dirty="0" err="1" smtClean="0"/>
              <a:t>χωρήσει</a:t>
            </a:r>
            <a:r>
              <a:rPr lang="en-GB" altLang="el-GR" dirty="0" smtClean="0"/>
              <a:t> </a:t>
            </a:r>
            <a:r>
              <a:rPr lang="en-GB" altLang="el-GR" dirty="0"/>
              <a:t>και να αφα</a:t>
            </a:r>
            <a:r>
              <a:rPr lang="en-GB" altLang="el-GR" dirty="0" err="1"/>
              <a:t>ιρέσει</a:t>
            </a:r>
            <a:r>
              <a:rPr lang="en-GB" altLang="el-GR" dirty="0"/>
              <a:t> </a:t>
            </a:r>
            <a:r>
              <a:rPr lang="en-GB" altLang="el-GR" dirty="0" err="1"/>
              <a:t>δικ</a:t>
            </a:r>
            <a:r>
              <a:rPr lang="en-GB" altLang="el-GR" dirty="0"/>
              <a:t>αιώματα πρόσβασης χρηστών στη βάση (CONNECT, RESOURCE, DBA),</a:t>
            </a:r>
          </a:p>
          <a:p>
            <a:pPr>
              <a:lnSpc>
                <a:spcPct val="120000"/>
              </a:lnSpc>
              <a:spcAft>
                <a:spcPts val="600"/>
              </a:spcAft>
              <a:buClr>
                <a:srgbClr val="000000"/>
              </a:buClr>
              <a:buSzPct val="100000"/>
            </a:pPr>
            <a:r>
              <a:rPr lang="en-GB" altLang="el-GR" dirty="0" err="1" smtClean="0"/>
              <a:t>δημιουργήσει</a:t>
            </a:r>
            <a:r>
              <a:rPr lang="en-GB" altLang="el-GR" dirty="0" smtClean="0"/>
              <a:t> </a:t>
            </a:r>
            <a:r>
              <a:rPr lang="en-GB" altLang="el-GR" dirty="0" err="1"/>
              <a:t>γενικά</a:t>
            </a:r>
            <a:r>
              <a:rPr lang="en-GB" altLang="el-GR" dirty="0"/>
              <a:t> </a:t>
            </a:r>
            <a:r>
              <a:rPr lang="en-GB" altLang="el-GR" dirty="0" err="1"/>
              <a:t>συνώνυμ</a:t>
            </a:r>
            <a:r>
              <a:rPr lang="en-GB" altLang="el-GR" dirty="0"/>
              <a:t>α (PUBLIC SYNONYM),</a:t>
            </a:r>
          </a:p>
          <a:p>
            <a:pPr>
              <a:lnSpc>
                <a:spcPct val="120000"/>
              </a:lnSpc>
              <a:spcAft>
                <a:spcPts val="600"/>
              </a:spcAft>
              <a:buClr>
                <a:srgbClr val="000000"/>
              </a:buClr>
              <a:buSzPct val="100000"/>
            </a:pPr>
            <a:r>
              <a:rPr lang="en-GB" altLang="el-GR" dirty="0" err="1" smtClean="0"/>
              <a:t>δημιουργήσει</a:t>
            </a:r>
            <a:r>
              <a:rPr lang="en-GB" altLang="el-GR" dirty="0" smtClean="0"/>
              <a:t> </a:t>
            </a:r>
            <a:r>
              <a:rPr lang="en-GB" altLang="el-GR" dirty="0"/>
              <a:t>και να </a:t>
            </a:r>
            <a:r>
              <a:rPr lang="en-GB" altLang="el-GR" dirty="0" err="1"/>
              <a:t>τρο</a:t>
            </a:r>
            <a:r>
              <a:rPr lang="en-GB" altLang="el-GR" dirty="0"/>
              <a:t>ποποιήσει διαμερίσεις (partitions),</a:t>
            </a:r>
          </a:p>
          <a:p>
            <a:pPr>
              <a:lnSpc>
                <a:spcPct val="120000"/>
              </a:lnSpc>
              <a:spcAft>
                <a:spcPts val="600"/>
              </a:spcAft>
              <a:buClr>
                <a:srgbClr val="000000"/>
              </a:buClr>
              <a:buSzPct val="100000"/>
            </a:pPr>
            <a:r>
              <a:rPr lang="en-GB" altLang="el-GR" dirty="0" smtClean="0"/>
              <a:t>παρα</a:t>
            </a:r>
            <a:r>
              <a:rPr lang="en-GB" altLang="el-GR" dirty="0" err="1" smtClean="0"/>
              <a:t>κολουθήσει</a:t>
            </a:r>
            <a:r>
              <a:rPr lang="en-GB" altLang="el-GR" dirty="0" smtClean="0"/>
              <a:t> </a:t>
            </a:r>
            <a:r>
              <a:rPr lang="en-GB" altLang="el-GR" dirty="0" err="1"/>
              <a:t>την</a:t>
            </a:r>
            <a:r>
              <a:rPr lang="en-GB" altLang="el-GR" dirty="0"/>
              <a:t> π</a:t>
            </a:r>
            <a:r>
              <a:rPr lang="en-GB" altLang="el-GR" dirty="0" err="1"/>
              <a:t>ρόσ</a:t>
            </a:r>
            <a:r>
              <a:rPr lang="en-GB" altLang="el-GR" dirty="0"/>
              <a:t>βαση στο σύστημα της βάσης δεδομένων καθώς και την πρόσβαση σε  πίνακες χρηστών,</a:t>
            </a:r>
          </a:p>
          <a:p>
            <a:pPr>
              <a:lnSpc>
                <a:spcPct val="120000"/>
              </a:lnSpc>
              <a:spcAft>
                <a:spcPts val="600"/>
              </a:spcAft>
              <a:buClr>
                <a:srgbClr val="000000"/>
              </a:buClr>
              <a:buSzPct val="100000"/>
            </a:pPr>
            <a:r>
              <a:rPr lang="en-GB" altLang="el-GR" dirty="0" smtClean="0"/>
              <a:t>απ</a:t>
            </a:r>
            <a:r>
              <a:rPr lang="en-GB" altLang="el-GR" dirty="0" err="1" smtClean="0"/>
              <a:t>οθηκεύσει</a:t>
            </a:r>
            <a:r>
              <a:rPr lang="en-GB" altLang="el-GR" dirty="0" smtClean="0"/>
              <a:t> </a:t>
            </a:r>
            <a:r>
              <a:rPr lang="en-GB" altLang="el-GR" dirty="0" err="1"/>
              <a:t>τη</a:t>
            </a:r>
            <a:r>
              <a:rPr lang="en-GB" altLang="el-GR" dirty="0"/>
              <a:t> β</a:t>
            </a:r>
            <a:r>
              <a:rPr lang="en-GB" altLang="el-GR" dirty="0" err="1"/>
              <a:t>άση</a:t>
            </a:r>
            <a:r>
              <a:rPr lang="en-GB" altLang="el-GR" dirty="0"/>
              <a:t> </a:t>
            </a:r>
            <a:r>
              <a:rPr lang="en-GB" altLang="el-GR" dirty="0" err="1"/>
              <a:t>δεδομένων</a:t>
            </a:r>
            <a:r>
              <a:rPr lang="en-GB" altLang="el-GR" dirty="0"/>
              <a:t> σαν απ</a:t>
            </a:r>
            <a:r>
              <a:rPr lang="en-GB" altLang="el-GR" dirty="0" err="1"/>
              <a:t>λό</a:t>
            </a:r>
            <a:r>
              <a:rPr lang="en-GB" altLang="el-GR" dirty="0"/>
              <a:t> α</a:t>
            </a:r>
            <a:r>
              <a:rPr lang="en-GB" altLang="el-GR" dirty="0" err="1"/>
              <a:t>ρχείο</a:t>
            </a:r>
            <a:r>
              <a:rPr lang="en-GB" altLang="el-GR" dirty="0"/>
              <a:t> </a:t>
            </a:r>
            <a:r>
              <a:rPr lang="en-GB" altLang="el-GR" dirty="0" err="1"/>
              <a:t>λειτουργικού</a:t>
            </a:r>
            <a:r>
              <a:rPr lang="en-GB" altLang="el-GR" dirty="0"/>
              <a:t> </a:t>
            </a:r>
            <a:r>
              <a:rPr lang="en-GB" altLang="el-GR" dirty="0" err="1"/>
              <a:t>συστήμ</a:t>
            </a:r>
            <a:r>
              <a:rPr lang="en-GB" altLang="el-GR" dirty="0"/>
              <a:t>ατος για λόγους   δημιουργίας εφεδρικού αντιγράφου ή μεταφοράς.</a:t>
            </a:r>
          </a:p>
          <a:p>
            <a:endParaRPr lang="el-GR" dirty="0"/>
          </a:p>
        </p:txBody>
      </p:sp>
    </p:spTree>
    <p:extLst>
      <p:ext uri="{BB962C8B-B14F-4D97-AF65-F5344CB8AC3E}">
        <p14:creationId xmlns:p14="http://schemas.microsoft.com/office/powerpoint/2010/main" val="2971550117"/>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Content Placeholder 2"/>
          <p:cNvSpPr>
            <a:spLocks noGrp="1"/>
          </p:cNvSpPr>
          <p:nvPr>
            <p:ph idx="1"/>
          </p:nvPr>
        </p:nvSpPr>
        <p:spPr>
          <a:xfrm>
            <a:off x="457200" y="1196752"/>
            <a:ext cx="8435280" cy="3960440"/>
          </a:xfrm>
        </p:spPr>
        <p:txBody>
          <a:bodyPr>
            <a:normAutofit/>
          </a:bodyPr>
          <a:lstStyle/>
          <a:p>
            <a:pPr>
              <a:buClr>
                <a:srgbClr val="000000"/>
              </a:buClr>
              <a:buSzPct val="100000"/>
              <a:buNone/>
            </a:pPr>
            <a:r>
              <a:rPr lang="en-GB" altLang="el-GR" sz="2400" dirty="0"/>
              <a:t>Παρα</a:t>
            </a:r>
            <a:r>
              <a:rPr lang="en-GB" altLang="el-GR" sz="2400" dirty="0" err="1"/>
              <a:t>χώρηση</a:t>
            </a:r>
            <a:r>
              <a:rPr lang="en-GB" altLang="el-GR" sz="2400" dirty="0"/>
              <a:t> </a:t>
            </a:r>
            <a:r>
              <a:rPr lang="en-GB" altLang="el-GR" sz="2400" dirty="0" err="1"/>
              <a:t>δικ</a:t>
            </a:r>
            <a:r>
              <a:rPr lang="en-GB" altLang="el-GR" sz="2400" dirty="0"/>
              <a:t>αιωμάτων πρόσβασης σε χρήστες</a:t>
            </a:r>
            <a:endParaRPr lang="el-GR" altLang="el-GR" sz="2400" dirty="0" smtClean="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GRANT </a:t>
            </a:r>
            <a:r>
              <a:rPr lang="en-GB" altLang="el-GR" sz="2000" dirty="0">
                <a:latin typeface="Courier New" panose="02070309020205020404" pitchFamily="49" charset="0"/>
                <a:cs typeface="Courier New" panose="02070309020205020404" pitchFamily="49" charset="0"/>
              </a:rPr>
              <a:t>{ CONNECT |  RESOURCE |  DBA  }</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TO   </a:t>
            </a:r>
            <a:r>
              <a:rPr lang="en-GB" altLang="el-GR" sz="2000" dirty="0" err="1">
                <a:latin typeface="Courier New" panose="02070309020205020404" pitchFamily="49" charset="0"/>
                <a:cs typeface="Courier New" panose="02070309020205020404" pitchFamily="49" charset="0"/>
              </a:rPr>
              <a:t>όνομ</a:t>
            </a:r>
            <a:r>
              <a:rPr lang="en-GB" altLang="el-GR" sz="2000" dirty="0">
                <a:latin typeface="Courier New" panose="02070309020205020404" pitchFamily="49" charset="0"/>
                <a:cs typeface="Courier New" panose="02070309020205020404" pitchFamily="49" charset="0"/>
              </a:rPr>
              <a:t>α</a:t>
            </a:r>
          </a:p>
          <a:p>
            <a:pPr>
              <a:buClr>
                <a:srgbClr val="000000"/>
              </a:buClr>
              <a:buSzPct val="100000"/>
              <a:buNone/>
            </a:pPr>
            <a:r>
              <a:rPr lang="en-GB" altLang="el-GR" sz="2000" dirty="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  </a:t>
            </a:r>
            <a:r>
              <a:rPr lang="en-GB" altLang="el-GR" sz="2000" dirty="0">
                <a:latin typeface="Courier New" panose="02070309020205020404" pitchFamily="49" charset="0"/>
                <a:cs typeface="Courier New" panose="02070309020205020404" pitchFamily="49" charset="0"/>
              </a:rPr>
              <a:t>IDENTIFIED BY   </a:t>
            </a:r>
            <a:r>
              <a:rPr lang="en-GB" altLang="el-GR" sz="2000" dirty="0" err="1">
                <a:latin typeface="Courier New" panose="02070309020205020404" pitchFamily="49" charset="0"/>
                <a:cs typeface="Courier New" panose="02070309020205020404" pitchFamily="49" charset="0"/>
              </a:rPr>
              <a:t>συνθημ</a:t>
            </a:r>
            <a:r>
              <a:rPr lang="en-GB" altLang="el-GR" sz="2000" dirty="0">
                <a:latin typeface="Courier New" panose="02070309020205020404" pitchFamily="49" charset="0"/>
                <a:cs typeface="Courier New" panose="02070309020205020404" pitchFamily="49" charset="0"/>
              </a:rPr>
              <a:t>ατικό </a:t>
            </a:r>
            <a:r>
              <a:rPr lang="en-GB" altLang="el-GR" sz="2000" dirty="0" smtClean="0">
                <a:latin typeface="Courier New" panose="02070309020205020404" pitchFamily="49" charset="0"/>
                <a:cs typeface="Courier New" panose="02070309020205020404" pitchFamily="49" charset="0"/>
              </a:rPr>
              <a:t>]</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endParaRPr lang="en-GB" altLang="el-GR" sz="2800" dirty="0"/>
          </a:p>
          <a:p>
            <a:pPr>
              <a:buClr>
                <a:srgbClr val="000000"/>
              </a:buClr>
              <a:buSzPct val="100000"/>
              <a:buNone/>
            </a:pPr>
            <a:r>
              <a:rPr lang="en-GB" altLang="el-GR" sz="2400" dirty="0"/>
              <a:t>και αφα</a:t>
            </a:r>
            <a:r>
              <a:rPr lang="en-GB" altLang="el-GR" sz="2400" dirty="0" err="1"/>
              <a:t>ίρεση</a:t>
            </a:r>
            <a:r>
              <a:rPr lang="en-GB" altLang="el-GR" sz="2400" dirty="0"/>
              <a:t> </a:t>
            </a:r>
            <a:r>
              <a:rPr lang="en-GB" altLang="el-GR" sz="2400" dirty="0" err="1"/>
              <a:t>δικ</a:t>
            </a:r>
            <a:r>
              <a:rPr lang="en-GB" altLang="el-GR" sz="2400" dirty="0"/>
              <a:t>αιωμάτων πρόσβασης από χρήστες</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REVOKE   </a:t>
            </a:r>
            <a:r>
              <a:rPr lang="en-GB" altLang="el-GR" sz="2000" dirty="0">
                <a:latin typeface="Courier New" panose="02070309020205020404" pitchFamily="49" charset="0"/>
                <a:cs typeface="Courier New" panose="02070309020205020404" pitchFamily="49" charset="0"/>
              </a:rPr>
              <a:t>{  CONNECT |  RESOURCE |  DBA  }</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FROM         </a:t>
            </a:r>
            <a:r>
              <a:rPr lang="en-GB" altLang="el-GR" sz="2000" dirty="0" err="1">
                <a:latin typeface="Courier New" panose="02070309020205020404" pitchFamily="49" charset="0"/>
                <a:cs typeface="Courier New" panose="02070309020205020404" pitchFamily="49" charset="0"/>
              </a:rPr>
              <a:t>όνομ</a:t>
            </a:r>
            <a:r>
              <a:rPr lang="en-GB" altLang="el-GR" sz="2000" dirty="0">
                <a:latin typeface="Courier New" panose="02070309020205020404" pitchFamily="49" charset="0"/>
                <a:cs typeface="Courier New" panose="02070309020205020404" pitchFamily="49" charset="0"/>
              </a:rPr>
              <a:t>α</a:t>
            </a:r>
          </a:p>
          <a:p>
            <a:endParaRPr lang="el-GR" sz="2800" dirty="0"/>
          </a:p>
        </p:txBody>
      </p:sp>
    </p:spTree>
    <p:extLst>
      <p:ext uri="{BB962C8B-B14F-4D97-AF65-F5344CB8AC3E}">
        <p14:creationId xmlns:p14="http://schemas.microsoft.com/office/powerpoint/2010/main" val="1031131370"/>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Content Placeholder 2"/>
          <p:cNvSpPr>
            <a:spLocks noGrp="1"/>
          </p:cNvSpPr>
          <p:nvPr>
            <p:ph idx="1"/>
          </p:nvPr>
        </p:nvSpPr>
        <p:spPr>
          <a:xfrm>
            <a:off x="457200" y="1196752"/>
            <a:ext cx="8229600" cy="5328592"/>
          </a:xfrm>
        </p:spPr>
        <p:txBody>
          <a:bodyPr>
            <a:noAutofit/>
          </a:bodyPr>
          <a:lstStyle/>
          <a:p>
            <a:pPr>
              <a:buClr>
                <a:srgbClr val="000000"/>
              </a:buClr>
              <a:buSzPct val="100000"/>
              <a:buNone/>
            </a:pPr>
            <a:r>
              <a:rPr lang="en-GB" altLang="el-GR" sz="2000" dirty="0"/>
              <a:t>Δικα</a:t>
            </a:r>
            <a:r>
              <a:rPr lang="en-GB" altLang="el-GR" sz="2000" dirty="0" err="1"/>
              <a:t>ιώμ</a:t>
            </a:r>
            <a:r>
              <a:rPr lang="en-GB" altLang="el-GR" sz="2000" dirty="0"/>
              <a:t>ατα πρόσβασης χρηστών σε αντικείμενα</a:t>
            </a:r>
            <a:endParaRPr lang="en-GB" altLang="el-GR" sz="2000" b="1" dirty="0"/>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GRANT  </a:t>
            </a:r>
            <a:r>
              <a:rPr lang="en-GB" altLang="el-GR" sz="2000" dirty="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δικ</a:t>
            </a:r>
            <a:r>
              <a:rPr lang="en-GB" altLang="el-GR" sz="2000" dirty="0">
                <a:latin typeface="Courier New" panose="02070309020205020404" pitchFamily="49" charset="0"/>
                <a:cs typeface="Courier New" panose="02070309020205020404" pitchFamily="49" charset="0"/>
              </a:rPr>
              <a:t>αίωμα, ... |  ALL  }</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ON      π</a:t>
            </a:r>
            <a:r>
              <a:rPr lang="en-GB" altLang="el-GR" sz="2000" dirty="0" err="1" smtClean="0">
                <a:latin typeface="Courier New" panose="02070309020205020404" pitchFamily="49" charset="0"/>
                <a:cs typeface="Courier New" panose="02070309020205020404" pitchFamily="49" charset="0"/>
              </a:rPr>
              <a:t>ίν</a:t>
            </a:r>
            <a:r>
              <a:rPr lang="en-GB" altLang="el-GR" sz="2000" dirty="0" smtClean="0">
                <a:latin typeface="Courier New" panose="02070309020205020404" pitchFamily="49" charset="0"/>
                <a:cs typeface="Courier New" panose="02070309020205020404" pitchFamily="49" charset="0"/>
              </a:rPr>
              <a:t>ακας</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ΤΟ </a:t>
            </a:r>
            <a:r>
              <a:rPr lang="el-GR" altLang="el-GR" sz="2000" dirty="0" smtClean="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χρήστης</a:t>
            </a:r>
            <a:r>
              <a:rPr lang="en-GB" altLang="el-GR" sz="2000" dirty="0">
                <a:latin typeface="Courier New" panose="02070309020205020404" pitchFamily="49" charset="0"/>
                <a:cs typeface="Courier New" panose="02070309020205020404" pitchFamily="49" charset="0"/>
              </a:rPr>
              <a:t>  |  PUBLIC  }</a:t>
            </a:r>
          </a:p>
          <a:p>
            <a:pPr>
              <a:buClr>
                <a:srgbClr val="000000"/>
              </a:buClr>
              <a:buSzPct val="100000"/>
              <a:buNone/>
            </a:pPr>
            <a:r>
              <a:rPr lang="en-GB" altLang="el-GR" sz="2000" dirty="0">
                <a:latin typeface="Courier New" panose="02070309020205020404" pitchFamily="49" charset="0"/>
                <a:cs typeface="Courier New" panose="02070309020205020404" pitchFamily="49" charset="0"/>
              </a:rPr>
              <a:t>         </a:t>
            </a:r>
            <a:r>
              <a:rPr lang="el-GR" altLang="el-GR" sz="2000" dirty="0" smtClean="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a:t>
            </a:r>
            <a:r>
              <a:rPr lang="en-GB" altLang="el-GR" sz="2000" dirty="0">
                <a:latin typeface="Courier New" panose="02070309020205020404" pitchFamily="49" charset="0"/>
                <a:cs typeface="Courier New" panose="02070309020205020404" pitchFamily="49" charset="0"/>
              </a:rPr>
              <a:t>WITH GRANT OPTION ]</a:t>
            </a:r>
          </a:p>
          <a:p>
            <a:pPr>
              <a:buClr>
                <a:srgbClr val="000000"/>
              </a:buClr>
              <a:buSzPct val="100000"/>
              <a:buNone/>
            </a:pPr>
            <a:endParaRPr lang="en-GB" altLang="el-GR" sz="2000" dirty="0"/>
          </a:p>
          <a:p>
            <a:pPr>
              <a:buClr>
                <a:srgbClr val="000000"/>
              </a:buClr>
              <a:buSzPct val="100000"/>
              <a:buNone/>
            </a:pPr>
            <a:r>
              <a:rPr lang="en-GB" altLang="el-GR" sz="2000" dirty="0"/>
              <a:t>όπ</a:t>
            </a:r>
            <a:r>
              <a:rPr lang="en-GB" altLang="el-GR" sz="2000" dirty="0" err="1"/>
              <a:t>ου</a:t>
            </a:r>
            <a:r>
              <a:rPr lang="en-GB" altLang="el-GR" sz="2000" dirty="0"/>
              <a:t> </a:t>
            </a:r>
            <a:r>
              <a:rPr lang="en-GB" altLang="el-GR" sz="2000" dirty="0" err="1"/>
              <a:t>δικ</a:t>
            </a:r>
            <a:r>
              <a:rPr lang="en-GB" altLang="el-GR" sz="2000" dirty="0"/>
              <a:t>αίωμα είναι ένα από τα ακόλουθα:</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SELECT</a:t>
            </a:r>
            <a:r>
              <a:rPr lang="en-GB" altLang="el-GR" sz="2000" dirty="0">
                <a:latin typeface="Courier New" panose="02070309020205020404" pitchFamily="49" charset="0"/>
                <a:cs typeface="Courier New" panose="02070309020205020404" pitchFamily="49" charset="0"/>
              </a:rPr>
              <a:t>, INSERT, UPDATE, DELETE, ALTER, INDEX.</a:t>
            </a:r>
          </a:p>
          <a:p>
            <a:pPr>
              <a:buClr>
                <a:srgbClr val="000000"/>
              </a:buClr>
              <a:buSzPct val="100000"/>
              <a:buNone/>
            </a:pPr>
            <a:endParaRPr lang="el-GR" altLang="el-GR" sz="2000" dirty="0" smtClean="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REVOKE  </a:t>
            </a:r>
            <a:r>
              <a:rPr lang="en-GB" altLang="el-GR" sz="2000" dirty="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δικ</a:t>
            </a:r>
            <a:r>
              <a:rPr lang="en-GB" altLang="el-GR" sz="2000" dirty="0">
                <a:latin typeface="Courier New" panose="02070309020205020404" pitchFamily="49" charset="0"/>
                <a:cs typeface="Courier New" panose="02070309020205020404" pitchFamily="49" charset="0"/>
              </a:rPr>
              <a:t>αίωμα, ... |  ALL  }</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ON        π</a:t>
            </a:r>
            <a:r>
              <a:rPr lang="en-GB" altLang="el-GR" sz="2000" dirty="0" err="1" smtClean="0">
                <a:latin typeface="Courier New" panose="02070309020205020404" pitchFamily="49" charset="0"/>
                <a:cs typeface="Courier New" panose="02070309020205020404" pitchFamily="49" charset="0"/>
              </a:rPr>
              <a:t>ίν</a:t>
            </a:r>
            <a:r>
              <a:rPr lang="en-GB" altLang="el-GR" sz="2000" dirty="0" smtClean="0">
                <a:latin typeface="Courier New" panose="02070309020205020404" pitchFamily="49" charset="0"/>
                <a:cs typeface="Courier New" panose="02070309020205020404" pitchFamily="49" charset="0"/>
              </a:rPr>
              <a:t>ακας</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FROM </a:t>
            </a:r>
            <a:r>
              <a:rPr lang="el-GR" altLang="el-GR" sz="2000" dirty="0" smtClean="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χρήστης</a:t>
            </a:r>
            <a:r>
              <a:rPr lang="en-GB" altLang="el-GR" sz="2000" dirty="0">
                <a:latin typeface="Courier New" panose="02070309020205020404" pitchFamily="49" charset="0"/>
                <a:cs typeface="Courier New" panose="02070309020205020404" pitchFamily="49" charset="0"/>
              </a:rPr>
              <a:t>  |  PUBLIC  }</a:t>
            </a:r>
          </a:p>
          <a:p>
            <a:endParaRPr lang="el-GR" sz="2000" dirty="0"/>
          </a:p>
        </p:txBody>
      </p:sp>
    </p:spTree>
    <p:extLst>
      <p:ext uri="{BB962C8B-B14F-4D97-AF65-F5344CB8AC3E}">
        <p14:creationId xmlns:p14="http://schemas.microsoft.com/office/powerpoint/2010/main" val="3523442096"/>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έννοια της </a:t>
            </a:r>
            <a:r>
              <a:rPr lang="el-GR" dirty="0" smtClean="0"/>
              <a:t>Συναλλαγής (</a:t>
            </a:r>
            <a:r>
              <a:rPr lang="en-US" dirty="0"/>
              <a:t>transaction</a:t>
            </a:r>
            <a:r>
              <a:rPr lang="el-GR" dirty="0"/>
              <a:t>)</a:t>
            </a:r>
          </a:p>
        </p:txBody>
      </p:sp>
      <p:sp>
        <p:nvSpPr>
          <p:cNvPr id="3" name="Content Placeholder 2"/>
          <p:cNvSpPr>
            <a:spLocks noGrp="1"/>
          </p:cNvSpPr>
          <p:nvPr>
            <p:ph idx="1"/>
          </p:nvPr>
        </p:nvSpPr>
        <p:spPr>
          <a:xfrm>
            <a:off x="457200" y="1196752"/>
            <a:ext cx="8229600" cy="5400600"/>
          </a:xfrm>
        </p:spPr>
        <p:txBody>
          <a:bodyPr>
            <a:normAutofit fontScale="62500" lnSpcReduction="20000"/>
          </a:bodyPr>
          <a:lstStyle/>
          <a:p>
            <a:pPr marL="0" indent="0">
              <a:lnSpc>
                <a:spcPct val="120000"/>
              </a:lnSpc>
              <a:spcBef>
                <a:spcPts val="0"/>
              </a:spcBef>
              <a:buNone/>
            </a:pPr>
            <a:r>
              <a:rPr lang="el-GR" dirty="0"/>
              <a:t>Αν θέλουμε να μεταφέρουμε χρήματα </a:t>
            </a:r>
            <a:r>
              <a:rPr lang="el-GR" dirty="0" smtClean="0"/>
              <a:t>από </a:t>
            </a:r>
            <a:r>
              <a:rPr lang="el-GR" dirty="0"/>
              <a:t>ένα λογαριασμό σε άλλο χρειαζόμαστε δύο απλές </a:t>
            </a:r>
            <a:r>
              <a:rPr lang="el-GR" dirty="0" smtClean="0"/>
              <a:t>κινήσεις:</a:t>
            </a:r>
            <a:endParaRPr lang="el-GR" dirty="0"/>
          </a:p>
          <a:p>
            <a:pPr marL="0" indent="0">
              <a:lnSpc>
                <a:spcPct val="120000"/>
              </a:lnSpc>
              <a:spcBef>
                <a:spcPts val="0"/>
              </a:spcBef>
              <a:buNone/>
            </a:pPr>
            <a:r>
              <a:rPr lang="el-GR" dirty="0"/>
              <a:t> </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UPDATE ACCOUNTS</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SET BALANCE = BALANCE - 100000</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WHERE ACCNO = 120768;</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UPDATE ACCOUNTS</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SET BALANCE = BALANCE + 100000</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WHERE ACCNO</a:t>
            </a:r>
            <a:r>
              <a:rPr lang="el-GR" dirty="0">
                <a:latin typeface="Courier New" panose="02070309020205020404" pitchFamily="49" charset="0"/>
                <a:cs typeface="Courier New" panose="02070309020205020404" pitchFamily="49" charset="0"/>
              </a:rPr>
              <a:t> = 345678;</a:t>
            </a:r>
          </a:p>
          <a:p>
            <a:pPr marL="0" indent="0">
              <a:lnSpc>
                <a:spcPct val="120000"/>
              </a:lnSpc>
              <a:spcBef>
                <a:spcPts val="0"/>
              </a:spcBef>
              <a:buNone/>
            </a:pPr>
            <a:r>
              <a:rPr lang="en-US" dirty="0"/>
              <a:t> </a:t>
            </a:r>
            <a:endParaRPr lang="el-GR" dirty="0"/>
          </a:p>
          <a:p>
            <a:pPr marL="0" indent="0">
              <a:lnSpc>
                <a:spcPct val="120000"/>
              </a:lnSpc>
              <a:spcBef>
                <a:spcPts val="0"/>
              </a:spcBef>
              <a:buNone/>
            </a:pPr>
            <a:r>
              <a:rPr lang="el-GR" dirty="0"/>
              <a:t>Πως θα εξασφαλίσουμε την ασφάλεια της συναλλαγής αν αποτύχει κάποια κίνηση;</a:t>
            </a:r>
          </a:p>
          <a:p>
            <a:pPr marL="0" indent="0">
              <a:lnSpc>
                <a:spcPct val="120000"/>
              </a:lnSpc>
              <a:spcBef>
                <a:spcPts val="0"/>
              </a:spcBef>
              <a:buNone/>
            </a:pPr>
            <a:r>
              <a:rPr lang="el-GR" dirty="0"/>
              <a:t>Θα πρέπει να αναφερθούμε στις εντολές </a:t>
            </a:r>
            <a:r>
              <a:rPr lang="en-US" dirty="0">
                <a:latin typeface="Courier New" panose="02070309020205020404" pitchFamily="49" charset="0"/>
                <a:cs typeface="Courier New" panose="02070309020205020404" pitchFamily="49" charset="0"/>
              </a:rPr>
              <a:t>COMMIT</a:t>
            </a:r>
            <a:r>
              <a:rPr lang="el-GR"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ROLLBACK</a:t>
            </a:r>
            <a:r>
              <a:rPr lang="el-GR"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l-GR" dirty="0"/>
              <a:t> </a:t>
            </a:r>
          </a:p>
          <a:p>
            <a:pPr marL="0" indent="0">
              <a:lnSpc>
                <a:spcPct val="120000"/>
              </a:lnSpc>
              <a:spcBef>
                <a:spcPts val="0"/>
              </a:spcBef>
              <a:buNone/>
            </a:pPr>
            <a:r>
              <a:rPr lang="el-GR" dirty="0"/>
              <a:t>Το θέμα των </a:t>
            </a:r>
            <a:r>
              <a:rPr lang="el-GR" dirty="0" smtClean="0"/>
              <a:t>Συναλλαγών </a:t>
            </a:r>
            <a:r>
              <a:rPr lang="el-GR" dirty="0"/>
              <a:t>θα εξετασθεί διεξοδικά στο πλαίσιο του μαθήματος Βάσεις Δεδομένων ΙΙ.</a:t>
            </a:r>
          </a:p>
          <a:p>
            <a:pPr marL="0" indent="0">
              <a:lnSpc>
                <a:spcPct val="120000"/>
              </a:lnSpc>
              <a:spcBef>
                <a:spcPts val="0"/>
              </a:spcBef>
              <a:buNone/>
            </a:pPr>
            <a:endParaRPr lang="el-GR" dirty="0"/>
          </a:p>
        </p:txBody>
      </p:sp>
    </p:spTree>
    <p:extLst>
      <p:ext uri="{BB962C8B-B14F-4D97-AF65-F5344CB8AC3E}">
        <p14:creationId xmlns:p14="http://schemas.microsoft.com/office/powerpoint/2010/main" val="19969766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Μηχανισμός </a:t>
            </a:r>
            <a:r>
              <a:rPr lang="en-US" dirty="0" smtClean="0"/>
              <a:t>ROLLBACK</a:t>
            </a:r>
            <a:endParaRPr lang="el-GR" dirty="0"/>
          </a:p>
        </p:txBody>
      </p:sp>
      <p:sp>
        <p:nvSpPr>
          <p:cNvPr id="3" name="Content Placeholder 2"/>
          <p:cNvSpPr>
            <a:spLocks noGrp="1"/>
          </p:cNvSpPr>
          <p:nvPr>
            <p:ph idx="1"/>
          </p:nvPr>
        </p:nvSpPr>
        <p:spPr/>
        <p:txBody>
          <a:bodyPr>
            <a:normAutofit lnSpcReduction="10000"/>
          </a:bodyPr>
          <a:lstStyle/>
          <a:p>
            <a:pPr marL="0" indent="0">
              <a:spcAft>
                <a:spcPts val="600"/>
              </a:spcAft>
              <a:buNone/>
            </a:pPr>
            <a:r>
              <a:rPr lang="el-GR" sz="2000" dirty="0"/>
              <a:t>Στο επόμενο διάλογο (</a:t>
            </a:r>
            <a:r>
              <a:rPr lang="en-US" sz="2000" dirty="0"/>
              <a:t>session</a:t>
            </a:r>
            <a:r>
              <a:rPr lang="el-GR" sz="2000" dirty="0"/>
              <a:t>) με το σύστημα μπορούμε να κατανοήσουμε καλύτερα την </a:t>
            </a:r>
            <a:r>
              <a:rPr lang="el-GR" sz="2000" dirty="0" smtClean="0"/>
              <a:t>εντολή</a:t>
            </a:r>
            <a:endParaRPr lang="el-GR" sz="2000" dirty="0"/>
          </a:p>
          <a:p>
            <a:pPr marL="0" indent="0">
              <a:spcAft>
                <a:spcPts val="600"/>
              </a:spcAft>
              <a:buNone/>
            </a:pPr>
            <a:r>
              <a:rPr lang="el-GR" sz="2000" dirty="0" smtClean="0"/>
              <a:t>(</a:t>
            </a:r>
            <a:r>
              <a:rPr lang="en-US" sz="2000" dirty="0" smtClean="0"/>
              <a:t>1</a:t>
            </a:r>
            <a:r>
              <a:rPr lang="en-US" sz="2000" dirty="0"/>
              <a:t>) SELECT NAME  FROM CUSTOMER WHERE CUSTNO=7654;</a:t>
            </a:r>
            <a:endParaRPr lang="el-GR" sz="2000" dirty="0"/>
          </a:p>
          <a:p>
            <a:pPr marL="0" indent="0">
              <a:spcAft>
                <a:spcPts val="600"/>
              </a:spcAft>
              <a:buNone/>
            </a:pPr>
            <a:r>
              <a:rPr lang="en-US" sz="2000" dirty="0"/>
              <a:t>(2) </a:t>
            </a:r>
            <a:r>
              <a:rPr lang="el-GR" sz="2000" dirty="0"/>
              <a:t>Επιστρέφει</a:t>
            </a:r>
            <a:r>
              <a:rPr lang="en-US" sz="2000" dirty="0"/>
              <a:t> E. CODD</a:t>
            </a:r>
            <a:endParaRPr lang="el-GR" sz="2000" dirty="0"/>
          </a:p>
          <a:p>
            <a:pPr marL="0" indent="0">
              <a:spcAft>
                <a:spcPts val="600"/>
              </a:spcAft>
              <a:buNone/>
            </a:pPr>
            <a:r>
              <a:rPr lang="en-US" sz="2000" dirty="0"/>
              <a:t>(3) UPDATE CUSTOMERS</a:t>
            </a:r>
            <a:endParaRPr lang="el-GR" sz="2000" dirty="0"/>
          </a:p>
          <a:p>
            <a:pPr marL="0" indent="0">
              <a:spcAft>
                <a:spcPts val="600"/>
              </a:spcAft>
              <a:buNone/>
            </a:pPr>
            <a:r>
              <a:rPr lang="en-US" sz="2000" dirty="0"/>
              <a:t>     </a:t>
            </a:r>
            <a:r>
              <a:rPr lang="el-GR" sz="2000" dirty="0" smtClean="0"/>
              <a:t> </a:t>
            </a:r>
            <a:r>
              <a:rPr lang="en-US" sz="2000" dirty="0" smtClean="0"/>
              <a:t>SET </a:t>
            </a:r>
            <a:r>
              <a:rPr lang="en-US" sz="2000" dirty="0"/>
              <a:t>NAME  = ‘P.D. JAMES’</a:t>
            </a:r>
            <a:endParaRPr lang="el-GR" sz="2000" dirty="0"/>
          </a:p>
          <a:p>
            <a:pPr marL="0" indent="0">
              <a:spcAft>
                <a:spcPts val="600"/>
              </a:spcAft>
              <a:buNone/>
            </a:pPr>
            <a:r>
              <a:rPr lang="en-US" sz="2000" dirty="0"/>
              <a:t>    </a:t>
            </a:r>
            <a:r>
              <a:rPr lang="el-GR" sz="2000" dirty="0" smtClean="0"/>
              <a:t> </a:t>
            </a:r>
            <a:r>
              <a:rPr lang="en-US" sz="2000" dirty="0" smtClean="0"/>
              <a:t> </a:t>
            </a:r>
            <a:r>
              <a:rPr lang="en-US" sz="2000" dirty="0"/>
              <a:t>WHERE CUSTNO=7654;</a:t>
            </a:r>
            <a:endParaRPr lang="el-GR" sz="2000" dirty="0"/>
          </a:p>
          <a:p>
            <a:pPr marL="0" indent="0">
              <a:spcAft>
                <a:spcPts val="600"/>
              </a:spcAft>
              <a:buNone/>
            </a:pPr>
            <a:r>
              <a:rPr lang="en-US" sz="2000" dirty="0"/>
              <a:t>(4) SELECT NAME  FROM CUSTOMER WHERE CUSTNO=7654;</a:t>
            </a:r>
            <a:endParaRPr lang="el-GR" sz="2000" dirty="0"/>
          </a:p>
          <a:p>
            <a:pPr marL="0" lvl="0" indent="0">
              <a:spcAft>
                <a:spcPts val="600"/>
              </a:spcAft>
              <a:buNone/>
            </a:pPr>
            <a:r>
              <a:rPr lang="en-US" sz="2000" dirty="0" smtClean="0"/>
              <a:t>(</a:t>
            </a:r>
            <a:r>
              <a:rPr lang="el-GR" sz="2000" dirty="0" smtClean="0"/>
              <a:t>5</a:t>
            </a:r>
            <a:r>
              <a:rPr lang="en-US" sz="2000" dirty="0" smtClean="0"/>
              <a:t>) </a:t>
            </a:r>
            <a:r>
              <a:rPr lang="el-GR" sz="2000" dirty="0" smtClean="0"/>
              <a:t>Επιστρέφει </a:t>
            </a:r>
            <a:r>
              <a:rPr lang="en-US" sz="2000" dirty="0"/>
              <a:t>P.D. JAMES</a:t>
            </a:r>
            <a:endParaRPr lang="el-GR" sz="2000" dirty="0"/>
          </a:p>
          <a:p>
            <a:pPr marL="0" lvl="0" indent="0">
              <a:spcAft>
                <a:spcPts val="600"/>
              </a:spcAft>
              <a:buNone/>
            </a:pPr>
            <a:r>
              <a:rPr lang="en-US" sz="2000" dirty="0" smtClean="0"/>
              <a:t>(</a:t>
            </a:r>
            <a:r>
              <a:rPr lang="el-GR" sz="2000" dirty="0"/>
              <a:t>6</a:t>
            </a:r>
            <a:r>
              <a:rPr lang="en-US" sz="2000" dirty="0" smtClean="0"/>
              <a:t>) ROLLBACK</a:t>
            </a:r>
            <a:r>
              <a:rPr lang="en-US" sz="2000" dirty="0"/>
              <a:t>;</a:t>
            </a:r>
            <a:endParaRPr lang="el-GR" sz="2000" dirty="0"/>
          </a:p>
          <a:p>
            <a:pPr marL="0" indent="0">
              <a:spcAft>
                <a:spcPts val="600"/>
              </a:spcAft>
              <a:buNone/>
            </a:pPr>
            <a:r>
              <a:rPr lang="en-US" sz="2000" dirty="0"/>
              <a:t>(7) SELECT NAME  FROM CUSTOMER WHERE CUSTNO=7654;</a:t>
            </a:r>
            <a:endParaRPr lang="el-GR" sz="2000" dirty="0"/>
          </a:p>
          <a:p>
            <a:pPr marL="0" indent="0">
              <a:spcAft>
                <a:spcPts val="600"/>
              </a:spcAft>
              <a:buNone/>
            </a:pPr>
            <a:r>
              <a:rPr lang="en-US" sz="2000" dirty="0"/>
              <a:t>(8) </a:t>
            </a:r>
            <a:r>
              <a:rPr lang="el-GR" sz="2000" dirty="0"/>
              <a:t>Επιστρέφει</a:t>
            </a:r>
            <a:r>
              <a:rPr lang="en-US" sz="2000" dirty="0"/>
              <a:t> E. CODD</a:t>
            </a:r>
            <a:endParaRPr lang="el-GR" sz="2000" dirty="0"/>
          </a:p>
          <a:p>
            <a:pPr marL="0" indent="0">
              <a:buNone/>
            </a:pPr>
            <a:endParaRPr lang="el-GR" sz="2000" dirty="0"/>
          </a:p>
        </p:txBody>
      </p:sp>
    </p:spTree>
    <p:extLst>
      <p:ext uri="{BB962C8B-B14F-4D97-AF65-F5344CB8AC3E}">
        <p14:creationId xmlns:p14="http://schemas.microsoft.com/office/powerpoint/2010/main" val="2193364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err="1"/>
              <a:t>Πρωτόκολο</a:t>
            </a:r>
            <a:r>
              <a:rPr lang="el-GR" dirty="0"/>
              <a:t> COMMIT / ROLLBACK </a:t>
            </a:r>
          </a:p>
        </p:txBody>
      </p:sp>
      <p:sp>
        <p:nvSpPr>
          <p:cNvPr id="3" name="Content Placeholder 2"/>
          <p:cNvSpPr>
            <a:spLocks noGrp="1"/>
          </p:cNvSpPr>
          <p:nvPr>
            <p:ph idx="1"/>
          </p:nvPr>
        </p:nvSpPr>
        <p:spPr>
          <a:xfrm>
            <a:off x="457200" y="1196752"/>
            <a:ext cx="8229600" cy="5472608"/>
          </a:xfrm>
        </p:spPr>
        <p:txBody>
          <a:bodyPr>
            <a:normAutofit lnSpcReduction="10000"/>
          </a:bodyPr>
          <a:lstStyle/>
          <a:p>
            <a:pPr marL="0" indent="0">
              <a:spcAft>
                <a:spcPts val="600"/>
              </a:spcAft>
              <a:buNone/>
            </a:pPr>
            <a:r>
              <a:rPr lang="el-GR" sz="2000" dirty="0"/>
              <a:t>Στο επόμενο διάλογο (</a:t>
            </a:r>
            <a:r>
              <a:rPr lang="el-GR" sz="2000" dirty="0" err="1"/>
              <a:t>session</a:t>
            </a:r>
            <a:r>
              <a:rPr lang="el-GR" sz="2000" dirty="0"/>
              <a:t>) με το σύστημα μπορούμε να κατανοήσουμε καλύτερα το </a:t>
            </a:r>
            <a:r>
              <a:rPr lang="el-GR" sz="2000" dirty="0" smtClean="0"/>
              <a:t>πρωτόκολλο</a:t>
            </a:r>
          </a:p>
          <a:p>
            <a:pPr marL="0" indent="0">
              <a:spcAft>
                <a:spcPts val="600"/>
              </a:spcAft>
              <a:buNone/>
            </a:pPr>
            <a:r>
              <a:rPr lang="en-GB" sz="2000" dirty="0" smtClean="0"/>
              <a:t>(</a:t>
            </a:r>
            <a:r>
              <a:rPr lang="en-GB" sz="2000" dirty="0"/>
              <a:t>1) SELECT NAME  FROM CUSTOMER WHERE CUSTNO=7654;</a:t>
            </a:r>
            <a:endParaRPr lang="el-GR" sz="2000" dirty="0"/>
          </a:p>
          <a:p>
            <a:pPr marL="0" indent="0">
              <a:spcAft>
                <a:spcPts val="600"/>
              </a:spcAft>
              <a:buNone/>
            </a:pPr>
            <a:r>
              <a:rPr lang="en-GB" sz="2000" dirty="0"/>
              <a:t>(2) </a:t>
            </a:r>
            <a:r>
              <a:rPr lang="el-GR" sz="2000" dirty="0"/>
              <a:t>Επιστρέφει</a:t>
            </a:r>
            <a:r>
              <a:rPr lang="en-GB" sz="2000" dirty="0"/>
              <a:t> E. CODD</a:t>
            </a:r>
            <a:endParaRPr lang="el-GR" sz="2000" dirty="0"/>
          </a:p>
          <a:p>
            <a:pPr marL="0" indent="0">
              <a:spcAft>
                <a:spcPts val="600"/>
              </a:spcAft>
              <a:buNone/>
            </a:pPr>
            <a:r>
              <a:rPr lang="en-GB" sz="2000" dirty="0"/>
              <a:t>(3) UPDATE CUSTOMERS</a:t>
            </a:r>
            <a:endParaRPr lang="el-GR" sz="2000" dirty="0"/>
          </a:p>
          <a:p>
            <a:pPr marL="0" indent="0">
              <a:spcAft>
                <a:spcPts val="600"/>
              </a:spcAft>
              <a:buNone/>
            </a:pPr>
            <a:r>
              <a:rPr lang="en-GB" sz="2000" dirty="0"/>
              <a:t> </a:t>
            </a:r>
            <a:r>
              <a:rPr lang="el-GR" sz="2000" dirty="0" smtClean="0"/>
              <a:t> </a:t>
            </a:r>
            <a:r>
              <a:rPr lang="en-GB" sz="2000" dirty="0" smtClean="0"/>
              <a:t>    </a:t>
            </a:r>
            <a:r>
              <a:rPr lang="en-GB" sz="2000" dirty="0"/>
              <a:t>SET NAME  = ‘P.D. JAMES’</a:t>
            </a:r>
            <a:endParaRPr lang="el-GR" sz="2000" dirty="0"/>
          </a:p>
          <a:p>
            <a:pPr marL="0" indent="0">
              <a:spcAft>
                <a:spcPts val="600"/>
              </a:spcAft>
              <a:buNone/>
            </a:pPr>
            <a:r>
              <a:rPr lang="en-GB" sz="2000" dirty="0"/>
              <a:t>   </a:t>
            </a:r>
            <a:r>
              <a:rPr lang="el-GR" sz="2000" dirty="0" smtClean="0"/>
              <a:t> </a:t>
            </a:r>
            <a:r>
              <a:rPr lang="en-GB" sz="2000" dirty="0" smtClean="0"/>
              <a:t>  </a:t>
            </a:r>
            <a:r>
              <a:rPr lang="en-GB" sz="2000" dirty="0"/>
              <a:t>WHERE CUSTNO=7654;</a:t>
            </a:r>
            <a:endParaRPr lang="el-GR" sz="2000" dirty="0"/>
          </a:p>
          <a:p>
            <a:pPr marL="0" indent="0">
              <a:spcAft>
                <a:spcPts val="600"/>
              </a:spcAft>
              <a:buNone/>
            </a:pPr>
            <a:r>
              <a:rPr lang="en-GB" sz="2000" dirty="0"/>
              <a:t>(4) COMMIT;</a:t>
            </a:r>
            <a:endParaRPr lang="el-GR" sz="2000" dirty="0"/>
          </a:p>
          <a:p>
            <a:pPr marL="0" indent="0">
              <a:spcAft>
                <a:spcPts val="600"/>
              </a:spcAft>
              <a:buNone/>
            </a:pPr>
            <a:r>
              <a:rPr lang="en-GB" sz="2000" dirty="0"/>
              <a:t>(5) SELECT NAME  FROM CUSTOMER WHERE CUSTNO=7654;</a:t>
            </a:r>
            <a:endParaRPr lang="el-GR" sz="2000" dirty="0"/>
          </a:p>
          <a:p>
            <a:pPr marL="0" indent="0">
              <a:spcAft>
                <a:spcPts val="600"/>
              </a:spcAft>
              <a:buNone/>
            </a:pPr>
            <a:r>
              <a:rPr lang="en-GB" sz="2000" dirty="0"/>
              <a:t>(6) </a:t>
            </a:r>
            <a:r>
              <a:rPr lang="el-GR" sz="2000" dirty="0"/>
              <a:t>Επιστρέφει</a:t>
            </a:r>
            <a:r>
              <a:rPr lang="en-GB" sz="2000" dirty="0"/>
              <a:t> P.D. JAMES</a:t>
            </a:r>
            <a:endParaRPr lang="el-GR" sz="2000" dirty="0"/>
          </a:p>
          <a:p>
            <a:pPr marL="0" indent="0">
              <a:spcAft>
                <a:spcPts val="600"/>
              </a:spcAft>
              <a:buNone/>
            </a:pPr>
            <a:r>
              <a:rPr lang="en-GB" sz="2000" dirty="0"/>
              <a:t>(7) ROLLBACK;</a:t>
            </a:r>
            <a:endParaRPr lang="el-GR" sz="2000" dirty="0"/>
          </a:p>
          <a:p>
            <a:pPr marL="0" indent="0">
              <a:spcAft>
                <a:spcPts val="600"/>
              </a:spcAft>
              <a:buNone/>
            </a:pPr>
            <a:r>
              <a:rPr lang="en-GB" sz="2000" dirty="0"/>
              <a:t>(8) SELECT NAME  FROM CUSTOMER WHERE CUSTNO=7654;</a:t>
            </a:r>
            <a:endParaRPr lang="el-GR" sz="2000" dirty="0"/>
          </a:p>
          <a:p>
            <a:pPr marL="0" indent="0">
              <a:spcAft>
                <a:spcPts val="600"/>
              </a:spcAft>
              <a:buNone/>
            </a:pPr>
            <a:r>
              <a:rPr lang="el-GR" sz="2000" dirty="0"/>
              <a:t>(9) Επιστρέφει P.D. JAMES</a:t>
            </a:r>
          </a:p>
          <a:p>
            <a:pPr marL="0" indent="0">
              <a:buNone/>
            </a:pPr>
            <a:endParaRPr lang="el-GR" sz="2000" dirty="0"/>
          </a:p>
        </p:txBody>
      </p:sp>
    </p:spTree>
    <p:extLst>
      <p:ext uri="{BB962C8B-B14F-4D97-AF65-F5344CB8AC3E}">
        <p14:creationId xmlns:p14="http://schemas.microsoft.com/office/powerpoint/2010/main" val="21298306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2" name="Group 1"/>
          <p:cNvGrpSpPr/>
          <p:nvPr/>
        </p:nvGrpSpPr>
        <p:grpSpPr>
          <a:xfrm>
            <a:off x="1767633" y="5833725"/>
            <a:ext cx="5608735" cy="847725"/>
            <a:chOff x="1838952" y="5833725"/>
            <a:chExt cx="5608735" cy="847725"/>
          </a:xfrm>
        </p:grpSpPr>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8952" y="5931169"/>
              <a:ext cx="1971675" cy="702000"/>
            </a:xfrm>
            <a:prstGeom prst="rect">
              <a:avLst/>
            </a:prstGeom>
            <a:noFill/>
          </p:spPr>
        </p:pic>
        <p:pic>
          <p:nvPicPr>
            <p:cNvPr id="11" name="Picture 3" descr="Λογότυπο Επιχειρησιακού Προγράμματος Εκπαίδευση και Δια βίου Μάθηση"/>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04387" y="5833725"/>
              <a:ext cx="3543300" cy="8477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Μαθησιακά Αποτελέσματα</a:t>
            </a:r>
            <a:endParaRPr lang="el-GR" sz="3600" dirty="0"/>
          </a:p>
        </p:txBody>
      </p:sp>
      <p:sp>
        <p:nvSpPr>
          <p:cNvPr id="3" name="Content Placeholder 2"/>
          <p:cNvSpPr>
            <a:spLocks noGrp="1"/>
          </p:cNvSpPr>
          <p:nvPr>
            <p:ph idx="1"/>
          </p:nvPr>
        </p:nvSpPr>
        <p:spPr>
          <a:xfrm>
            <a:off x="457200" y="1196752"/>
            <a:ext cx="8229600" cy="5400600"/>
          </a:xfrm>
        </p:spPr>
        <p:txBody>
          <a:bodyPr>
            <a:normAutofit/>
          </a:bodyPr>
          <a:lstStyle/>
          <a:p>
            <a:pPr marL="0" indent="0">
              <a:buNone/>
            </a:pPr>
            <a:r>
              <a:rPr lang="el-GR" dirty="0" smtClean="0"/>
              <a:t>Κύριος στόχος του μαθήματος είναι να εφοδιάσει τους φοιτητές με τις απαραίτητες γνώσεις έτσι ώστε να είναι ικανοί να χρησιμοποιούν νέες προχωρημένες τεχνικές της τεχνολογίας βάσεων δεδομένων για να σχεδιάσουν, να υλοποιήσουν και να συντηρήσουν σύνθετες βάσεις δεδομένων και ολοκληρωμένα συστήματα βάσεων δεδομένων.</a:t>
            </a:r>
            <a:endParaRPr lang="el-GR" dirty="0"/>
          </a:p>
        </p:txBody>
      </p:sp>
    </p:spTree>
    <p:extLst>
      <p:ext uri="{BB962C8B-B14F-4D97-AF65-F5344CB8AC3E}">
        <p14:creationId xmlns:p14="http://schemas.microsoft.com/office/powerpoint/2010/main" val="12835620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Τεχνολογικό Εκπαιδευτικό Ίδρυμα Αθήνας</a:t>
            </a:r>
            <a:r>
              <a:rPr lang="en-US" sz="2000" dirty="0" smtClean="0"/>
              <a:t>, </a:t>
            </a:r>
            <a:r>
              <a:rPr lang="el-GR" sz="2000" dirty="0" smtClean="0"/>
              <a:t>Χ. </a:t>
            </a:r>
            <a:r>
              <a:rPr lang="el-GR" sz="2000" dirty="0" err="1" smtClean="0"/>
              <a:t>Σκουρλάς</a:t>
            </a:r>
            <a:r>
              <a:rPr lang="el-GR" sz="2000" dirty="0" smtClean="0"/>
              <a:t> </a:t>
            </a:r>
            <a:r>
              <a:rPr lang="el-GR" sz="2000" dirty="0"/>
              <a:t>2014</a:t>
            </a:r>
            <a:r>
              <a:rPr lang="el-GR" sz="2000" dirty="0" smtClean="0"/>
              <a:t>.</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 </a:t>
            </a:r>
            <a:r>
              <a:rPr lang="el-GR" sz="2000" dirty="0"/>
              <a:t>Ενότητα 1: «Προσανατολισμού» (</a:t>
            </a:r>
            <a:r>
              <a:rPr lang="el-GR" sz="2000" dirty="0" err="1"/>
              <a:t>orientation</a:t>
            </a:r>
            <a:r>
              <a:rPr lang="el-GR" sz="2000" dirty="0"/>
              <a:t>) - Εισαγωγή </a:t>
            </a:r>
            <a:r>
              <a:rPr lang="el-GR" sz="2000" dirty="0" smtClean="0"/>
              <a:t>». Έκδοση: </a:t>
            </a:r>
            <a:r>
              <a:rPr lang="en-US" sz="2000" dirty="0" smtClean="0"/>
              <a:t>2</a:t>
            </a:r>
            <a:r>
              <a:rPr lang="el-GR" sz="2000" dirty="0" smtClean="0"/>
              <a:t>.0</a:t>
            </a:r>
            <a:r>
              <a:rPr lang="el-GR" sz="2000" dirty="0" smtClean="0"/>
              <a:t>. Αθήνα </a:t>
            </a:r>
            <a:r>
              <a:rPr lang="el-GR" sz="2000" dirty="0" smtClean="0"/>
              <a:t>201</a:t>
            </a:r>
            <a:r>
              <a:rPr lang="en-US" sz="2000" dirty="0" smtClean="0"/>
              <a:t>6</a:t>
            </a:r>
            <a:r>
              <a:rPr lang="el-GR" sz="2000" dirty="0" smtClean="0"/>
              <a:t>. </a:t>
            </a:r>
            <a:r>
              <a:rPr lang="el-GR" sz="2000" dirty="0" smtClean="0"/>
              <a:t>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a:t>
            </a:r>
            <a:r>
              <a:rPr lang="el-GR" sz="2000" dirty="0" smtClean="0"/>
              <a:t>αρχική αναδιαμόρφωση </a:t>
            </a:r>
            <a:r>
              <a:rPr lang="el-GR" sz="2000" dirty="0" smtClean="0"/>
              <a:t>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Περίγραμμα ύλης </a:t>
            </a:r>
            <a:r>
              <a:rPr lang="el-GR" sz="3600" dirty="0" smtClean="0"/>
              <a:t>µ</a:t>
            </a:r>
            <a:r>
              <a:rPr lang="el-GR" sz="3600" dirty="0" err="1" smtClean="0"/>
              <a:t>αθήµατος</a:t>
            </a:r>
            <a:endParaRPr lang="el-GR" sz="3600" dirty="0"/>
          </a:p>
        </p:txBody>
      </p:sp>
      <p:sp>
        <p:nvSpPr>
          <p:cNvPr id="3" name="Content Placeholder 2"/>
          <p:cNvSpPr>
            <a:spLocks noGrp="1"/>
          </p:cNvSpPr>
          <p:nvPr>
            <p:ph idx="1"/>
          </p:nvPr>
        </p:nvSpPr>
        <p:spPr>
          <a:xfrm>
            <a:off x="457200" y="1196752"/>
            <a:ext cx="8229600" cy="5328592"/>
          </a:xfrm>
        </p:spPr>
        <p:txBody>
          <a:bodyPr>
            <a:normAutofit fontScale="77500" lnSpcReduction="20000"/>
          </a:bodyPr>
          <a:lstStyle/>
          <a:p>
            <a:r>
              <a:rPr lang="el-GR" dirty="0" smtClean="0"/>
              <a:t>Συναρτησιακές εξαρτήσεις και </a:t>
            </a:r>
            <a:r>
              <a:rPr lang="el-GR" dirty="0" err="1" smtClean="0"/>
              <a:t>κανονικοποίηση</a:t>
            </a:r>
            <a:r>
              <a:rPr lang="el-GR" dirty="0" smtClean="0"/>
              <a:t>. Σημασιολογικό μοντέλο δεδομένων, Ενισχυμένο μοντέλο Οντοτήτων - Συσχετίσεων, </a:t>
            </a:r>
            <a:r>
              <a:rPr lang="el-GR" dirty="0" err="1" smtClean="0"/>
              <a:t>Αντικειμενοστρεφές</a:t>
            </a:r>
            <a:r>
              <a:rPr lang="el-GR" dirty="0" smtClean="0"/>
              <a:t> μοντέλο δεδομένων. Τεχνολογία </a:t>
            </a:r>
            <a:r>
              <a:rPr lang="el-GR" dirty="0" err="1" smtClean="0"/>
              <a:t>Oracle</a:t>
            </a:r>
            <a:r>
              <a:rPr lang="en-US" dirty="0" smtClean="0"/>
              <a:t> </a:t>
            </a:r>
            <a:r>
              <a:rPr lang="el-GR" dirty="0" smtClean="0"/>
              <a:t>(PL/SQL, </a:t>
            </a:r>
            <a:r>
              <a:rPr lang="el-GR" dirty="0" err="1" smtClean="0"/>
              <a:t>triggers</a:t>
            </a:r>
            <a:r>
              <a:rPr lang="el-GR" dirty="0" smtClean="0"/>
              <a:t>, </a:t>
            </a:r>
            <a:r>
              <a:rPr lang="el-GR" dirty="0" err="1" smtClean="0"/>
              <a:t>stored</a:t>
            </a:r>
            <a:r>
              <a:rPr lang="el-GR" dirty="0" smtClean="0"/>
              <a:t> </a:t>
            </a:r>
            <a:r>
              <a:rPr lang="el-GR" dirty="0" err="1" smtClean="0"/>
              <a:t>procedures</a:t>
            </a:r>
            <a:r>
              <a:rPr lang="el-GR" dirty="0" smtClean="0"/>
              <a:t> κ.λπ.). Συστήματα Διαχείρισης Βάσεων Δεδομένων Ανοικτού κώδικα</a:t>
            </a:r>
            <a:r>
              <a:rPr lang="en-US" dirty="0" smtClean="0"/>
              <a:t> (</a:t>
            </a:r>
            <a:r>
              <a:rPr lang="en-US" dirty="0" err="1" smtClean="0"/>
              <a:t>mySQL</a:t>
            </a:r>
            <a:r>
              <a:rPr lang="en-US" dirty="0" smtClean="0"/>
              <a:t>)</a:t>
            </a:r>
            <a:r>
              <a:rPr lang="el-GR" dirty="0" smtClean="0"/>
              <a:t>. Αντίγραφα (</a:t>
            </a:r>
            <a:r>
              <a:rPr lang="el-GR" dirty="0" err="1" smtClean="0"/>
              <a:t>back</a:t>
            </a:r>
            <a:r>
              <a:rPr lang="el-GR" dirty="0" smtClean="0"/>
              <a:t> </a:t>
            </a:r>
            <a:r>
              <a:rPr lang="el-GR" dirty="0" err="1" smtClean="0"/>
              <a:t>up</a:t>
            </a:r>
            <a:r>
              <a:rPr lang="el-GR" dirty="0" smtClean="0"/>
              <a:t>) της βάσης δεδομένων και επαναλειτουργία βάσης (</a:t>
            </a:r>
            <a:r>
              <a:rPr lang="el-GR" dirty="0" err="1" smtClean="0"/>
              <a:t>recovery</a:t>
            </a:r>
            <a:r>
              <a:rPr lang="el-GR" dirty="0" smtClean="0"/>
              <a:t>). Συγχρονισμός προσπέλασης (</a:t>
            </a:r>
            <a:r>
              <a:rPr lang="el-GR" dirty="0" err="1" smtClean="0"/>
              <a:t>concurrency</a:t>
            </a:r>
            <a:r>
              <a:rPr lang="el-GR" dirty="0" smtClean="0"/>
              <a:t>). Βελτιστοποίηση αιτημάτων προσπέλασης (</a:t>
            </a:r>
            <a:r>
              <a:rPr lang="el-GR" dirty="0" err="1" smtClean="0"/>
              <a:t>query</a:t>
            </a:r>
            <a:r>
              <a:rPr lang="el-GR" dirty="0" smtClean="0"/>
              <a:t> </a:t>
            </a:r>
            <a:r>
              <a:rPr lang="el-GR" dirty="0" err="1" smtClean="0"/>
              <a:t>optimization</a:t>
            </a:r>
            <a:r>
              <a:rPr lang="el-GR" dirty="0" smtClean="0"/>
              <a:t>). Κατανεμημένες Βάσεις Δεδομένων (</a:t>
            </a:r>
            <a:r>
              <a:rPr lang="el-GR" dirty="0" err="1" smtClean="0"/>
              <a:t>distributed</a:t>
            </a:r>
            <a:r>
              <a:rPr lang="el-GR" dirty="0" smtClean="0"/>
              <a:t> </a:t>
            </a:r>
            <a:r>
              <a:rPr lang="el-GR" dirty="0" err="1" smtClean="0"/>
              <a:t>database</a:t>
            </a:r>
            <a:r>
              <a:rPr lang="el-GR" dirty="0" smtClean="0"/>
              <a:t>). Επίκαιρα θέματα βάσεων δεδομένων (πχ. βάσεις πολυμέσων, βάσεις δεδομένων στο διαδίκτυο, ασφάλεια βάσεων δεδομένων, διαχείριση γνώσης και βάσεις δεδομένων και γνώσης, XML, OLAP, </a:t>
            </a:r>
            <a:r>
              <a:rPr lang="el-GR" dirty="0" err="1" smtClean="0"/>
              <a:t>Data</a:t>
            </a:r>
            <a:r>
              <a:rPr lang="el-GR" dirty="0" smtClean="0"/>
              <a:t> </a:t>
            </a:r>
            <a:r>
              <a:rPr lang="el-GR" dirty="0" err="1" smtClean="0"/>
              <a:t>Warehouse</a:t>
            </a:r>
            <a:r>
              <a:rPr lang="el-GR" dirty="0" smtClean="0"/>
              <a:t> κ.λπ.). Μελέτη Περίπτωσης. </a:t>
            </a:r>
          </a:p>
          <a:p>
            <a:pPr marL="514350" indent="-514350">
              <a:buFont typeface="+mj-lt"/>
              <a:buAutoNum type="arabicPeriod"/>
            </a:pPr>
            <a:endParaRPr lang="el-GR" dirty="0"/>
          </a:p>
        </p:txBody>
      </p:sp>
    </p:spTree>
    <p:extLst>
      <p:ext uri="{BB962C8B-B14F-4D97-AF65-F5344CB8AC3E}">
        <p14:creationId xmlns:p14="http://schemas.microsoft.com/office/powerpoint/2010/main" val="2559278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r>
              <a:rPr lang="el-GR" sz="2400" dirty="0" smtClean="0"/>
              <a:t>Ενότητα </a:t>
            </a:r>
            <a:r>
              <a:rPr lang="en-US" sz="2400" dirty="0" smtClean="0"/>
              <a:t>1</a:t>
            </a:r>
            <a:r>
              <a:rPr lang="el-GR" sz="2400" dirty="0" smtClean="0"/>
              <a:t>: «Προσανατολισμού» (</a:t>
            </a:r>
            <a:r>
              <a:rPr lang="el-GR" sz="2400" dirty="0" err="1" smtClean="0"/>
              <a:t>orientation</a:t>
            </a:r>
            <a:r>
              <a:rPr lang="el-GR" sz="2400" dirty="0" smtClean="0"/>
              <a:t>) – Εισαγωγή </a:t>
            </a:r>
          </a:p>
          <a:p>
            <a:r>
              <a:rPr lang="el-GR" sz="2400" dirty="0" smtClean="0"/>
              <a:t>Ενότητα 2: Επισκόπηση Μοντελοποίησης, </a:t>
            </a:r>
            <a:r>
              <a:rPr lang="el-GR" sz="2400" dirty="0" err="1" smtClean="0"/>
              <a:t>Κανονικοποίησης</a:t>
            </a:r>
            <a:r>
              <a:rPr lang="el-GR" sz="2400" dirty="0" smtClean="0"/>
              <a:t>, Υλοποίησης με χρήση SQL</a:t>
            </a:r>
          </a:p>
          <a:p>
            <a:r>
              <a:rPr lang="el-GR" sz="2400" dirty="0" smtClean="0"/>
              <a:t>Ενότητα 3: Σχεδίαση βάσεων δεδομένων βασιζόμενη στην τεχνική των Συναρτησιακών Εξαρτήσεων </a:t>
            </a:r>
          </a:p>
          <a:p>
            <a:r>
              <a:rPr lang="el-GR" sz="2400" dirty="0" smtClean="0"/>
              <a:t>Ενότητα 4: Εισαγωγή στον προγραμματισμό με χρήση </a:t>
            </a:r>
            <a:r>
              <a:rPr lang="el-GR" sz="2400" dirty="0" err="1" smtClean="0"/>
              <a:t>triggers</a:t>
            </a:r>
            <a:r>
              <a:rPr lang="el-GR" sz="2400" dirty="0" smtClean="0"/>
              <a:t>. Χρήση τεχνολογίας PL/SQL</a:t>
            </a:r>
          </a:p>
          <a:p>
            <a:r>
              <a:rPr lang="el-GR" sz="2400" dirty="0" smtClean="0"/>
              <a:t>Ενότητα 5: Μελέτη περιπτώσεως: Προγραμματισμός εφαρμογής με χρήση </a:t>
            </a:r>
            <a:r>
              <a:rPr lang="el-GR" sz="2400" dirty="0" err="1" smtClean="0"/>
              <a:t>triggers</a:t>
            </a:r>
            <a:r>
              <a:rPr lang="el-GR" sz="2400" dirty="0" smtClean="0"/>
              <a:t> σε περιβάλλον PL/SQL.</a:t>
            </a:r>
          </a:p>
          <a:p>
            <a:r>
              <a:rPr lang="el-GR" sz="2400" dirty="0" smtClean="0"/>
              <a:t>Ενότητα 6: Τεχνολογία </a:t>
            </a:r>
            <a:r>
              <a:rPr lang="en-US" sz="2400" dirty="0" smtClean="0"/>
              <a:t>PL</a:t>
            </a:r>
            <a:r>
              <a:rPr lang="el-GR" sz="2400" dirty="0" smtClean="0"/>
              <a:t>/</a:t>
            </a:r>
            <a:r>
              <a:rPr lang="en-US" sz="2400" dirty="0" smtClean="0"/>
              <a:t>SQL</a:t>
            </a:r>
            <a:r>
              <a:rPr lang="el-GR" sz="2400" dirty="0" smtClean="0"/>
              <a:t> - </a:t>
            </a:r>
            <a:r>
              <a:rPr lang="en-US" sz="2400" dirty="0" smtClean="0"/>
              <a:t>cursors </a:t>
            </a:r>
            <a:endParaRPr lang="el-GR" sz="2400" dirty="0"/>
          </a:p>
        </p:txBody>
      </p:sp>
    </p:spTree>
    <p:extLst>
      <p:ext uri="{BB962C8B-B14F-4D97-AF65-F5344CB8AC3E}">
        <p14:creationId xmlns:p14="http://schemas.microsoft.com/office/powerpoint/2010/main" val="2513045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rmAutofit/>
          </a:bodyPr>
          <a:lstStyle/>
          <a:p>
            <a:r>
              <a:rPr lang="el-GR" altLang="el-GR" sz="3600" b="1" smtClean="0"/>
              <a:t>Περιεχόμενα Μαθήματος</a:t>
            </a:r>
            <a:r>
              <a:rPr lang="en-US" altLang="el-GR" sz="3600" b="1" smtClean="0"/>
              <a:t> </a:t>
            </a:r>
            <a:r>
              <a:rPr lang="el-GR" altLang="el-GR" sz="3600" b="1" smtClean="0"/>
              <a:t>/ Ενότητες</a:t>
            </a:r>
            <a:endParaRPr lang="el-GR" altLang="el-GR" sz="3600" smtClean="0"/>
          </a:p>
        </p:txBody>
      </p:sp>
      <p:sp>
        <p:nvSpPr>
          <p:cNvPr id="10243" name="2 - Υπότιτλος"/>
          <p:cNvSpPr>
            <a:spLocks noGrp="1"/>
          </p:cNvSpPr>
          <p:nvPr>
            <p:ph idx="1"/>
          </p:nvPr>
        </p:nvSpPr>
        <p:spPr/>
        <p:txBody>
          <a:bodyPr>
            <a:normAutofit/>
          </a:bodyPr>
          <a:lstStyle/>
          <a:p>
            <a:r>
              <a:rPr lang="el-GR" sz="2400" dirty="0" smtClean="0"/>
              <a:t>Ενότητα 7: Μελέτη περίπτωσης: Η εταιρεία </a:t>
            </a:r>
            <a:r>
              <a:rPr lang="el-GR" sz="2400" dirty="0" err="1" smtClean="0"/>
              <a:t>Music</a:t>
            </a:r>
            <a:r>
              <a:rPr lang="el-GR" sz="2400" dirty="0" smtClean="0"/>
              <a:t> </a:t>
            </a:r>
            <a:r>
              <a:rPr lang="el-GR" sz="2400" dirty="0" err="1" smtClean="0"/>
              <a:t>Corner</a:t>
            </a:r>
            <a:r>
              <a:rPr lang="el-GR" sz="2400" dirty="0" smtClean="0"/>
              <a:t> </a:t>
            </a:r>
          </a:p>
          <a:p>
            <a:r>
              <a:rPr lang="el-GR" sz="2400" dirty="0" smtClean="0"/>
              <a:t>Ενότητα 8: Συναλλαγές (</a:t>
            </a:r>
            <a:r>
              <a:rPr lang="en-US" sz="2400" dirty="0" smtClean="0"/>
              <a:t>Transactions</a:t>
            </a:r>
            <a:r>
              <a:rPr lang="el-GR" sz="2400" dirty="0" smtClean="0"/>
              <a:t>)</a:t>
            </a:r>
          </a:p>
          <a:p>
            <a:r>
              <a:rPr lang="el-GR" sz="2400" dirty="0" smtClean="0"/>
              <a:t>Ενότητα 9: Συναλλαγές (</a:t>
            </a:r>
            <a:r>
              <a:rPr lang="en-US" sz="2400" dirty="0" smtClean="0"/>
              <a:t>Transactions</a:t>
            </a:r>
            <a:r>
              <a:rPr lang="el-GR" sz="2400" dirty="0" smtClean="0"/>
              <a:t>) στο προϊόν </a:t>
            </a:r>
            <a:r>
              <a:rPr lang="en-US" sz="2400" dirty="0" err="1" smtClean="0"/>
              <a:t>mySQL</a:t>
            </a:r>
            <a:r>
              <a:rPr lang="en-US" sz="2400" dirty="0" smtClean="0"/>
              <a:t> </a:t>
            </a:r>
            <a:endParaRPr lang="el-GR" sz="2400" dirty="0" smtClean="0"/>
          </a:p>
          <a:p>
            <a:r>
              <a:rPr lang="el-GR" sz="2400" dirty="0" smtClean="0"/>
              <a:t>Ενότητα 10: Μελέτη περίπτωσης: Χρήση JDBC API, JSP </a:t>
            </a:r>
            <a:r>
              <a:rPr lang="el-GR" sz="2400" dirty="0" err="1" smtClean="0"/>
              <a:t>pages</a:t>
            </a:r>
            <a:r>
              <a:rPr lang="el-GR" sz="2400" dirty="0" smtClean="0"/>
              <a:t> </a:t>
            </a:r>
          </a:p>
          <a:p>
            <a:r>
              <a:rPr lang="el-GR" sz="2400" dirty="0" smtClean="0"/>
              <a:t>Ενότητα 11: </a:t>
            </a:r>
            <a:r>
              <a:rPr lang="en-US" sz="2400" dirty="0" smtClean="0"/>
              <a:t>SQL</a:t>
            </a:r>
            <a:r>
              <a:rPr lang="el-GR" sz="2400" dirty="0" smtClean="0"/>
              <a:t> διαγνωστικά σφαλμάτων (</a:t>
            </a:r>
            <a:r>
              <a:rPr lang="en-US" sz="2400" dirty="0" smtClean="0"/>
              <a:t>SQL error diagnostics</a:t>
            </a:r>
            <a:r>
              <a:rPr lang="el-GR" sz="2400" dirty="0" smtClean="0"/>
              <a:t>), δήλωση </a:t>
            </a:r>
            <a:r>
              <a:rPr lang="en-US" sz="2400" dirty="0" smtClean="0"/>
              <a:t>Get Diagnostics </a:t>
            </a:r>
            <a:endParaRPr lang="el-GR" sz="2400" dirty="0" smtClean="0"/>
          </a:p>
          <a:p>
            <a:r>
              <a:rPr lang="el-GR" sz="2400" dirty="0" smtClean="0"/>
              <a:t>Ενότητα</a:t>
            </a:r>
            <a:r>
              <a:rPr lang="en-US" sz="2400" dirty="0" smtClean="0"/>
              <a:t> 12: Stored Procedures BY EXAMPLE: Triggers, Functions, Procedures, Cursors</a:t>
            </a:r>
            <a:endParaRPr lang="el-GR" altLang="el-GR" sz="2400" dirty="0" smtClean="0"/>
          </a:p>
        </p:txBody>
      </p:sp>
    </p:spTree>
    <p:extLst>
      <p:ext uri="{BB962C8B-B14F-4D97-AF65-F5344CB8AC3E}">
        <p14:creationId xmlns:p14="http://schemas.microsoft.com/office/powerpoint/2010/main" val="1059072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1196752"/>
            <a:ext cx="8229600" cy="5661248"/>
          </a:xfrm>
        </p:spPr>
        <p:txBody>
          <a:bodyPr>
            <a:normAutofit fontScale="55000" lnSpcReduction="20000"/>
          </a:bodyPr>
          <a:lstStyle/>
          <a:p>
            <a:pPr>
              <a:buNone/>
            </a:pPr>
            <a:r>
              <a:rPr lang="el-GR" sz="3800" dirty="0" smtClean="0"/>
              <a:t>1. </a:t>
            </a:r>
            <a:r>
              <a:rPr lang="el-GR" sz="3800" dirty="0" err="1" smtClean="0"/>
              <a:t>Σκουρλάς</a:t>
            </a:r>
            <a:r>
              <a:rPr lang="el-GR" sz="3800" dirty="0" smtClean="0"/>
              <a:t> Χ., Υλοποίηση εφαρμογών με γλώσσα SQL – χρήση τεχνολογίας </a:t>
            </a:r>
            <a:r>
              <a:rPr lang="el-GR" sz="3800" dirty="0" err="1" smtClean="0"/>
              <a:t>Oracle</a:t>
            </a:r>
            <a:r>
              <a:rPr lang="el-GR" sz="3800" dirty="0" smtClean="0"/>
              <a:t>, Εκδόσεις Νέων Τεχνολογιών, Αθήνα 2001.</a:t>
            </a:r>
          </a:p>
          <a:p>
            <a:pPr>
              <a:buNone/>
            </a:pPr>
            <a:r>
              <a:rPr lang="el-GR" sz="3800" dirty="0" smtClean="0"/>
              <a:t>2. </a:t>
            </a:r>
            <a:r>
              <a:rPr lang="el-GR" sz="3800" dirty="0" err="1" smtClean="0"/>
              <a:t>Ramakrishnan</a:t>
            </a:r>
            <a:r>
              <a:rPr lang="el-GR" sz="3800" dirty="0" smtClean="0"/>
              <a:t> R., </a:t>
            </a:r>
            <a:r>
              <a:rPr lang="el-GR" sz="3800" dirty="0" err="1" smtClean="0"/>
              <a:t>Gehrke</a:t>
            </a:r>
            <a:r>
              <a:rPr lang="el-GR" sz="3800" dirty="0" smtClean="0"/>
              <a:t> J., Συστήματα διαχείρισης βάσεων δεδομένων, τόμος </a:t>
            </a:r>
            <a:r>
              <a:rPr lang="en-US" sz="3800" dirty="0" smtClean="0"/>
              <a:t>A </a:t>
            </a:r>
            <a:r>
              <a:rPr lang="el-GR" sz="3800" dirty="0" smtClean="0"/>
              <a:t>και τόμος Β, </a:t>
            </a:r>
            <a:r>
              <a:rPr lang="el-GR" sz="3800" dirty="0" err="1" smtClean="0"/>
              <a:t>Eκδόσεις</a:t>
            </a:r>
            <a:r>
              <a:rPr lang="el-GR" sz="3800" dirty="0" smtClean="0"/>
              <a:t> </a:t>
            </a:r>
            <a:r>
              <a:rPr lang="el-GR" sz="3800" dirty="0" err="1" smtClean="0"/>
              <a:t>Τζιόλα</a:t>
            </a:r>
            <a:r>
              <a:rPr lang="el-GR" sz="3800" dirty="0" smtClean="0"/>
              <a:t>, </a:t>
            </a:r>
            <a:r>
              <a:rPr lang="el-GR" sz="3800" dirty="0" err="1" smtClean="0"/>
              <a:t>Θεσ</a:t>
            </a:r>
            <a:r>
              <a:rPr lang="el-GR" sz="3800" dirty="0" smtClean="0"/>
              <a:t>/νίκη 2002.</a:t>
            </a:r>
          </a:p>
          <a:p>
            <a:pPr>
              <a:buNone/>
            </a:pPr>
            <a:r>
              <a:rPr lang="el-GR" sz="3800" dirty="0" smtClean="0"/>
              <a:t>3. Γεώργιος Βασιλακόπουλος, Σχεδιασμός βάσεων δεδομένων, 2009                                                     </a:t>
            </a:r>
          </a:p>
          <a:p>
            <a:pPr>
              <a:buNone/>
            </a:pPr>
            <a:r>
              <a:rPr lang="el-GR" sz="3800" dirty="0" smtClean="0"/>
              <a:t>4. </a:t>
            </a:r>
            <a:r>
              <a:rPr lang="el-GR" sz="3800" dirty="0" err="1" smtClean="0"/>
              <a:t>Elmasri</a:t>
            </a:r>
            <a:r>
              <a:rPr lang="el-GR" sz="3800" dirty="0" smtClean="0"/>
              <a:t> R., </a:t>
            </a:r>
            <a:r>
              <a:rPr lang="el-GR" sz="3800" dirty="0" err="1" smtClean="0"/>
              <a:t>Navathe</a:t>
            </a:r>
            <a:r>
              <a:rPr lang="el-GR" sz="3800" dirty="0" smtClean="0"/>
              <a:t> S.B., Θεμελιώδεις Αρχές Συστημάτων Βάσεων Δεδομένων, Τόμος Β', Εκδόσεις Δίαυλος, Αθήνα 2008.</a:t>
            </a:r>
          </a:p>
          <a:p>
            <a:pPr>
              <a:buNone/>
            </a:pPr>
            <a:r>
              <a:rPr lang="el-GR" sz="3800" dirty="0" smtClean="0"/>
              <a:t>5. </a:t>
            </a:r>
            <a:r>
              <a:rPr lang="el-GR" sz="3800" dirty="0" err="1" smtClean="0"/>
              <a:t>Silberschatz</a:t>
            </a:r>
            <a:r>
              <a:rPr lang="el-GR" sz="3800" dirty="0" smtClean="0"/>
              <a:t> A., </a:t>
            </a:r>
            <a:r>
              <a:rPr lang="el-GR" sz="3800" dirty="0" err="1" smtClean="0"/>
              <a:t>Korth</a:t>
            </a:r>
            <a:r>
              <a:rPr lang="el-GR" sz="3800" dirty="0" smtClean="0"/>
              <a:t> H.F., </a:t>
            </a:r>
            <a:r>
              <a:rPr lang="el-GR" sz="3800" dirty="0" err="1" smtClean="0"/>
              <a:t>Sudarshan</a:t>
            </a:r>
            <a:r>
              <a:rPr lang="el-GR" sz="3800" dirty="0" smtClean="0"/>
              <a:t> S., Συστήματα βάσεων δεδομένων – Η πλήρης θεωρία των βάσεων δεδομένων, Εκδόσεις </a:t>
            </a:r>
            <a:r>
              <a:rPr lang="el-GR" sz="3800" dirty="0" err="1" smtClean="0"/>
              <a:t>Γκιούρδα</a:t>
            </a:r>
            <a:r>
              <a:rPr lang="el-GR" sz="3800" dirty="0" smtClean="0"/>
              <a:t>, 2004.</a:t>
            </a:r>
          </a:p>
          <a:p>
            <a:pPr>
              <a:buNone/>
            </a:pPr>
            <a:r>
              <a:rPr lang="en-US" sz="3800" dirty="0" smtClean="0"/>
              <a:t>6</a:t>
            </a:r>
            <a:r>
              <a:rPr lang="en-GB" sz="3800" dirty="0" smtClean="0"/>
              <a:t>. </a:t>
            </a:r>
            <a:r>
              <a:rPr lang="en-GB" sz="3800" dirty="0" err="1" smtClean="0"/>
              <a:t>Ullman</a:t>
            </a:r>
            <a:r>
              <a:rPr lang="en-GB" sz="3800" dirty="0" smtClean="0"/>
              <a:t> J.D., </a:t>
            </a:r>
            <a:r>
              <a:rPr lang="en-GB" sz="3800" dirty="0" err="1" smtClean="0"/>
              <a:t>Widom</a:t>
            </a:r>
            <a:r>
              <a:rPr lang="en-GB" sz="3800" dirty="0" smtClean="0"/>
              <a:t> J., A first course in database systems, Prentice-Hall, 2001.</a:t>
            </a:r>
            <a:endParaRPr lang="el-GR" sz="3800" dirty="0" smtClean="0"/>
          </a:p>
          <a:p>
            <a:pPr>
              <a:buNone/>
            </a:pPr>
            <a:r>
              <a:rPr lang="el-GR" sz="3800" dirty="0" smtClean="0"/>
              <a:t>7. Βασιλειάδης Π., </a:t>
            </a:r>
            <a:r>
              <a:rPr lang="el-GR" sz="3800" dirty="0" err="1" smtClean="0"/>
              <a:t>Σελλής</a:t>
            </a:r>
            <a:r>
              <a:rPr lang="el-GR" sz="3800" dirty="0" smtClean="0"/>
              <a:t> Τ., </a:t>
            </a:r>
            <a:r>
              <a:rPr lang="el-GR" sz="3800" dirty="0" err="1" smtClean="0"/>
              <a:t>Αντικειμενοστρεφή</a:t>
            </a:r>
            <a:r>
              <a:rPr lang="el-GR" sz="3800" dirty="0" smtClean="0"/>
              <a:t> συστήματα διαχείρισης βάσεων δεδομένων, Εκδόσεις </a:t>
            </a:r>
            <a:r>
              <a:rPr lang="el-GR" sz="3800" dirty="0" err="1" smtClean="0"/>
              <a:t>Παπασωτηρίου</a:t>
            </a:r>
            <a:r>
              <a:rPr lang="el-GR" sz="3800" dirty="0" smtClean="0"/>
              <a:t>, Αθήνα 1997 .</a:t>
            </a:r>
          </a:p>
          <a:p>
            <a:pPr marL="0" indent="0">
              <a:buNone/>
            </a:pPr>
            <a:endParaRPr lang="el-GR" dirty="0"/>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1196752"/>
            <a:ext cx="8229600" cy="5661248"/>
          </a:xfrm>
        </p:spPr>
        <p:txBody>
          <a:bodyPr>
            <a:normAutofit fontScale="70000" lnSpcReduction="20000"/>
          </a:bodyPr>
          <a:lstStyle/>
          <a:p>
            <a:pPr>
              <a:buNone/>
            </a:pPr>
            <a:r>
              <a:rPr lang="en-US" dirty="0" smtClean="0"/>
              <a:t>8</a:t>
            </a:r>
            <a:r>
              <a:rPr lang="en-GB" dirty="0" smtClean="0"/>
              <a:t>. </a:t>
            </a:r>
            <a:r>
              <a:rPr lang="en-GB" dirty="0" err="1" smtClean="0"/>
              <a:t>Subrahmanian</a:t>
            </a:r>
            <a:r>
              <a:rPr lang="en-GB" dirty="0" smtClean="0"/>
              <a:t> V.S., Principles of Multimedia Database Systems, Morgan Kaufmann, 1998.</a:t>
            </a:r>
            <a:endParaRPr lang="el-GR" dirty="0" smtClean="0"/>
          </a:p>
          <a:p>
            <a:pPr>
              <a:buNone/>
            </a:pPr>
            <a:r>
              <a:rPr lang="en-US" dirty="0" smtClean="0"/>
              <a:t>9</a:t>
            </a:r>
            <a:r>
              <a:rPr lang="en-GB" dirty="0" smtClean="0"/>
              <a:t>. Gray J., Reuter A., Transaction Processing: Concepts and Techniques, Morgan Kaufmann, 1992.</a:t>
            </a:r>
            <a:endParaRPr lang="el-GR" dirty="0" smtClean="0"/>
          </a:p>
          <a:p>
            <a:pPr>
              <a:buNone/>
            </a:pPr>
            <a:r>
              <a:rPr lang="en-US" dirty="0" smtClean="0"/>
              <a:t>10</a:t>
            </a:r>
            <a:r>
              <a:rPr lang="en-GB" dirty="0" smtClean="0"/>
              <a:t>. Connolly T., </a:t>
            </a:r>
            <a:r>
              <a:rPr lang="en-GB" dirty="0" err="1" smtClean="0"/>
              <a:t>Begg</a:t>
            </a:r>
            <a:r>
              <a:rPr lang="en-GB" dirty="0" smtClean="0"/>
              <a:t> C., Database solutions. A step-by-step guide to building databases, Addison-Wesley, 2004.</a:t>
            </a:r>
            <a:endParaRPr lang="el-GR" dirty="0" smtClean="0"/>
          </a:p>
          <a:p>
            <a:pPr>
              <a:buNone/>
            </a:pPr>
            <a:r>
              <a:rPr lang="en-GB" dirty="0" smtClean="0"/>
              <a:t>1</a:t>
            </a:r>
            <a:r>
              <a:rPr lang="en-US" dirty="0" smtClean="0"/>
              <a:t>1</a:t>
            </a:r>
            <a:r>
              <a:rPr lang="en-GB" dirty="0" smtClean="0"/>
              <a:t>. </a:t>
            </a:r>
            <a:r>
              <a:rPr lang="en-GB" dirty="0" err="1" smtClean="0"/>
              <a:t>Theriault</a:t>
            </a:r>
            <a:r>
              <a:rPr lang="en-GB" dirty="0" smtClean="0"/>
              <a:t> M., </a:t>
            </a:r>
            <a:r>
              <a:rPr lang="en-GB" dirty="0" err="1" smtClean="0"/>
              <a:t>Henney</a:t>
            </a:r>
            <a:r>
              <a:rPr lang="en-GB" dirty="0" smtClean="0"/>
              <a:t> W., Oracle security, O’Reilly, 1998.</a:t>
            </a:r>
            <a:endParaRPr lang="el-GR" dirty="0" smtClean="0"/>
          </a:p>
          <a:p>
            <a:pPr>
              <a:buNone/>
            </a:pPr>
            <a:r>
              <a:rPr lang="en-GB" dirty="0" smtClean="0"/>
              <a:t>1</a:t>
            </a:r>
            <a:r>
              <a:rPr lang="en-US" dirty="0" smtClean="0"/>
              <a:t>2</a:t>
            </a:r>
            <a:r>
              <a:rPr lang="en-GB" dirty="0" smtClean="0"/>
              <a:t>. Abramson I., Abbey M., Corey M., Oracle Database 10g: A beginner’s guide, Oracle Press, McGraw-Hill, 2004.</a:t>
            </a:r>
            <a:endParaRPr lang="el-GR" dirty="0" smtClean="0"/>
          </a:p>
          <a:p>
            <a:pPr>
              <a:buNone/>
            </a:pPr>
            <a:r>
              <a:rPr lang="en-GB" dirty="0" smtClean="0"/>
              <a:t>1</a:t>
            </a:r>
            <a:r>
              <a:rPr lang="en-US" dirty="0" smtClean="0"/>
              <a:t>3</a:t>
            </a:r>
            <a:r>
              <a:rPr lang="en-GB" dirty="0" smtClean="0"/>
              <a:t>. </a:t>
            </a:r>
            <a:r>
              <a:rPr lang="en-GB" dirty="0" err="1" smtClean="0"/>
              <a:t>Meloni</a:t>
            </a:r>
            <a:r>
              <a:rPr lang="en-GB" dirty="0" smtClean="0"/>
              <a:t> J., Teach Yourself PHP, </a:t>
            </a:r>
            <a:r>
              <a:rPr lang="en-GB" dirty="0" err="1" smtClean="0"/>
              <a:t>MySQL</a:t>
            </a:r>
            <a:r>
              <a:rPr lang="en-GB" dirty="0" smtClean="0"/>
              <a:t> and Apache, SAMS, 2006.</a:t>
            </a:r>
            <a:endParaRPr lang="el-GR" dirty="0" smtClean="0"/>
          </a:p>
          <a:p>
            <a:pPr>
              <a:buNone/>
            </a:pPr>
            <a:r>
              <a:rPr lang="en-US" dirty="0" smtClean="0"/>
              <a:t>14.</a:t>
            </a:r>
            <a:r>
              <a:rPr lang="en-GB" dirty="0" smtClean="0"/>
              <a:t> Davies A., Fisk H., </a:t>
            </a:r>
            <a:r>
              <a:rPr lang="en-GB" dirty="0" err="1" smtClean="0"/>
              <a:t>MySQL</a:t>
            </a:r>
            <a:r>
              <a:rPr lang="en-GB" dirty="0" smtClean="0"/>
              <a:t> Clustering, </a:t>
            </a:r>
            <a:r>
              <a:rPr lang="en-GB" dirty="0" err="1" smtClean="0"/>
              <a:t>MySQL</a:t>
            </a:r>
            <a:r>
              <a:rPr lang="en-GB" dirty="0" smtClean="0"/>
              <a:t> Press, 2006.</a:t>
            </a:r>
            <a:endParaRPr lang="el-GR" dirty="0" smtClean="0"/>
          </a:p>
          <a:p>
            <a:pPr>
              <a:buNone/>
            </a:pPr>
            <a:r>
              <a:rPr lang="en-GB" dirty="0" smtClean="0"/>
              <a:t>15. Bell C.A., Expert </a:t>
            </a:r>
            <a:r>
              <a:rPr lang="en-GB" dirty="0" err="1" smtClean="0"/>
              <a:t>MySQL</a:t>
            </a:r>
            <a:r>
              <a:rPr lang="en-GB" dirty="0" smtClean="0"/>
              <a:t>, </a:t>
            </a:r>
            <a:r>
              <a:rPr lang="en-GB" dirty="0" err="1" smtClean="0"/>
              <a:t>Apress</a:t>
            </a:r>
            <a:r>
              <a:rPr lang="en-GB" dirty="0" smtClean="0"/>
              <a:t>, 2007.  </a:t>
            </a:r>
            <a:endParaRPr lang="el-GR" dirty="0" smtClean="0"/>
          </a:p>
          <a:p>
            <a:pPr>
              <a:lnSpc>
                <a:spcPct val="120000"/>
              </a:lnSpc>
              <a:spcBef>
                <a:spcPts val="1200"/>
              </a:spcBef>
            </a:pPr>
            <a:r>
              <a:rPr lang="el-GR" altLang="el-GR" dirty="0" smtClean="0">
                <a:cs typeface="Arial" charset="0"/>
              </a:rPr>
              <a:t>Τεχνικές </a:t>
            </a:r>
            <a:r>
              <a:rPr lang="el-GR" altLang="el-GR" dirty="0">
                <a:cs typeface="Arial" charset="0"/>
              </a:rPr>
              <a:t>αναφορές, κεφάλαια διπλωματικών εργασιών, ανασκοπήσεις (</a:t>
            </a:r>
            <a:r>
              <a:rPr lang="en-US" altLang="el-GR" dirty="0">
                <a:cs typeface="Arial" charset="0"/>
              </a:rPr>
              <a:t>review papers) </a:t>
            </a:r>
            <a:r>
              <a:rPr lang="el-GR" altLang="el-GR" dirty="0">
                <a:cs typeface="Arial" charset="0"/>
              </a:rPr>
              <a:t>και άρθρα σε θέματα αιχμής για τις βάσεις δεδομένων και τις εφαρμογές τους.</a:t>
            </a:r>
          </a:p>
          <a:p>
            <a:pPr marL="0" indent="0">
              <a:buNone/>
            </a:pPr>
            <a:endParaRPr lang="el-GR" dirty="0"/>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162</TotalTime>
  <Words>2556</Words>
  <Application>Microsoft Office PowerPoint</Application>
  <PresentationFormat>On-screen Show (4:3)</PresentationFormat>
  <Paragraphs>331</Paragraphs>
  <Slides>43</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Courier New</vt:lpstr>
      <vt:lpstr>Times New Roman</vt:lpstr>
      <vt:lpstr>Wingdings</vt:lpstr>
      <vt:lpstr>exo-opistho_simeiomata</vt:lpstr>
      <vt:lpstr>Έγγραφο</vt:lpstr>
      <vt:lpstr>Βάσεις Δεδομένων II</vt:lpstr>
      <vt:lpstr>Εναρκτήρια συνάντηση</vt:lpstr>
      <vt:lpstr>Περιγραφή Μαθήματος</vt:lpstr>
      <vt:lpstr>Μαθησιακά Αποτελέσματα</vt:lpstr>
      <vt:lpstr>Περίγραμμα ύλης µαθήµατος</vt:lpstr>
      <vt:lpstr>Περιεχόμενα Μαθήματος / Ενότητες</vt:lpstr>
      <vt:lpstr>Περιεχόμενα Μαθήματος / Ενότητες</vt:lpstr>
      <vt:lpstr>Ενδεικτική Βιβλιογραφία</vt:lpstr>
      <vt:lpstr>Ενδεικτική Βιβλιογραφία</vt:lpstr>
      <vt:lpstr>Η μοντελοποίηση</vt:lpstr>
      <vt:lpstr>Μοντέλο οντοτήτων συσχετίσεων με συμβολισμό Navathe-Elmasri </vt:lpstr>
      <vt:lpstr>PowerPoint Presentation</vt:lpstr>
      <vt:lpstr>PowerPoint Presentation</vt:lpstr>
      <vt:lpstr>Διαχείριση σχεσιακών βάσεων δεδομένων με γλώσσα SQL</vt:lpstr>
      <vt:lpstr>Υλοποίηση  με χρήση MySQL, Oracle:  Συγκριτικός Πίνακας διαφορών</vt:lpstr>
      <vt:lpstr>Δημιουργία βάσεως δεδομένων</vt:lpstr>
      <vt:lpstr>Δημιουργία trigger σε Oracle</vt:lpstr>
      <vt:lpstr>Χρήση SQL</vt:lpstr>
      <vt:lpstr>PowerPoint Presentation</vt:lpstr>
      <vt:lpstr>Μελέτη περίπτωσης - Βάση δεδομένων Διεύθυνσης Προσωπικού.</vt:lpstr>
      <vt:lpstr>PowerPoint Presentation</vt:lpstr>
      <vt:lpstr>PowerPoint Presentation</vt:lpstr>
      <vt:lpstr>PowerPoint Presentation</vt:lpstr>
      <vt:lpstr>Όψη (view)</vt:lpstr>
      <vt:lpstr>Πότε μια view δεν είναι ενημερώσιμη  (is not updatable) </vt:lpstr>
      <vt:lpstr>DBA - ΓΛΩΣΣΑ ΕΛΕΓΧΟΥ ΔΕΔΟΜΕΝΩΝ  (Data Control Language - DCL) </vt:lpstr>
      <vt:lpstr>Δικαιώματα πρόσβασης χρηστών</vt:lpstr>
      <vt:lpstr>Δικαίωμα CONNECT</vt:lpstr>
      <vt:lpstr>Δικαίωμα CONNECT</vt:lpstr>
      <vt:lpstr>Δικαίωμα RESOURCE</vt:lpstr>
      <vt:lpstr>Δικαίωμα RESOURCE</vt:lpstr>
      <vt:lpstr>Δικαίωμα DBA</vt:lpstr>
      <vt:lpstr>PowerPoint Presentation</vt:lpstr>
      <vt:lpstr>PowerPoint Presentation</vt:lpstr>
      <vt:lpstr>Η έννοια της Συναλλαγής (transaction)</vt:lpstr>
      <vt:lpstr>Μηχανισμός ROLLBACK</vt:lpstr>
      <vt:lpstr>Πρωτόκολο COMMIT / ROLLBACK </vt:lpstr>
      <vt:lpstr>Τέλος Ενότητας</vt:lpstr>
      <vt:lpstr>Σημειώματα</vt:lpstr>
      <vt:lpstr>Σημείωμα Αναφοράς</vt:lpstr>
      <vt:lpstr>Σημείωμα Αδειοδότησης</vt:lpstr>
      <vt:lpstr>Διατήρηση Σημειωμάτων</vt:lpstr>
      <vt:lpstr>Χρηματοδότηση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22</cp:revision>
  <dcterms:created xsi:type="dcterms:W3CDTF">2014-10-20T11:54:42Z</dcterms:created>
  <dcterms:modified xsi:type="dcterms:W3CDTF">2016-03-30T19:22:51Z</dcterms:modified>
</cp:coreProperties>
</file>