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5.xml" ContentType="application/vnd.openxmlformats-officedocument.presentationml.tags+xml"/>
  <Override PartName="/ppt/notesSlides/notesSlide25.xml" ContentType="application/vnd.openxmlformats-officedocument.presentationml.notesSlide+xml"/>
  <Override PartName="/ppt/tags/tag6.xml" ContentType="application/vnd.openxmlformats-officedocument.presentationml.tags+xml"/>
  <Override PartName="/ppt/notesSlides/notesSlide26.xml" ContentType="application/vnd.openxmlformats-officedocument.presentationml.notesSlide+xml"/>
  <Override PartName="/ppt/tags/tag7.xml" ContentType="application/vnd.openxmlformats-officedocument.presentationml.tags+xml"/>
  <Override PartName="/ppt/notesSlides/notesSlide27.xml" ContentType="application/vnd.openxmlformats-officedocument.presentationml.notesSlide+xml"/>
  <Override PartName="/ppt/tags/tag8.xml" ContentType="application/vnd.openxmlformats-officedocument.presentationml.tags+xml"/>
  <Override PartName="/ppt/notesSlides/notesSlide28.xml" ContentType="application/vnd.openxmlformats-officedocument.presentationml.notesSlide+xml"/>
  <Override PartName="/ppt/tags/tag9.xml" ContentType="application/vnd.openxmlformats-officedocument.presentationml.tags+xml"/>
  <Override PartName="/ppt/notesSlides/notesSlide29.xml" ContentType="application/vnd.openxmlformats-officedocument.presentationml.notesSlide+xml"/>
  <Override PartName="/ppt/tags/tag10.xml" ContentType="application/vnd.openxmlformats-officedocument.presentationml.tags+xml"/>
  <Override PartName="/ppt/notesSlides/notesSlide30.xml" ContentType="application/vnd.openxmlformats-officedocument.presentationml.notesSlide+xml"/>
  <Override PartName="/ppt/tags/tag11.xml" ContentType="application/vnd.openxmlformats-officedocument.presentationml.tags+xml"/>
  <Override PartName="/ppt/notesSlides/notesSlide31.xml" ContentType="application/vnd.openxmlformats-officedocument.presentationml.notesSlide+xml"/>
  <Override PartName="/ppt/tags/tag12.xml" ContentType="application/vnd.openxmlformats-officedocument.presentationml.tags+xml"/>
  <Override PartName="/ppt/notesSlides/notesSlide32.xml" ContentType="application/vnd.openxmlformats-officedocument.presentationml.notesSlide+xml"/>
  <Override PartName="/ppt/tags/tag13.xml" ContentType="application/vnd.openxmlformats-officedocument.presentationml.tags+xml"/>
  <Override PartName="/ppt/notesSlides/notesSlide33.xml" ContentType="application/vnd.openxmlformats-officedocument.presentationml.notesSlide+xml"/>
  <Override PartName="/ppt/tags/tag14.xml" ContentType="application/vnd.openxmlformats-officedocument.presentationml.tags+xml"/>
  <Override PartName="/ppt/notesSlides/notesSlide34.xml" ContentType="application/vnd.openxmlformats-officedocument.presentationml.notesSlide+xml"/>
  <Override PartName="/ppt/tags/tag15.xml" ContentType="application/vnd.openxmlformats-officedocument.presentationml.tags+xml"/>
  <Override PartName="/ppt/notesSlides/notesSlide35.xml" ContentType="application/vnd.openxmlformats-officedocument.presentationml.notesSlide+xml"/>
  <Override PartName="/ppt/tags/tag16.xml" ContentType="application/vnd.openxmlformats-officedocument.presentationml.tags+xml"/>
  <Override PartName="/ppt/notesSlides/notesSlide36.xml" ContentType="application/vnd.openxmlformats-officedocument.presentationml.notesSlide+xml"/>
  <Override PartName="/ppt/tags/tag17.xml" ContentType="application/vnd.openxmlformats-officedocument.presentationml.tags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64"/>
  </p:notesMasterIdLst>
  <p:handoutMasterIdLst>
    <p:handoutMasterId r:id="rId65"/>
  </p:handout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318" r:id="rId16"/>
    <p:sldId id="319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320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21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22" r:id="rId53"/>
    <p:sldId id="314" r:id="rId54"/>
    <p:sldId id="315" r:id="rId55"/>
    <p:sldId id="316" r:id="rId56"/>
    <p:sldId id="317" r:id="rId57"/>
    <p:sldId id="257" r:id="rId58"/>
    <p:sldId id="262" r:id="rId59"/>
    <p:sldId id="264" r:id="rId60"/>
    <p:sldId id="265" r:id="rId61"/>
    <p:sldId id="266" r:id="rId62"/>
    <p:sldId id="261" r:id="rId63"/>
  </p:sldIdLst>
  <p:sldSz cx="9144000" cy="6858000" type="screen4x3"/>
  <p:notesSz cx="7104063" cy="10234613"/>
  <p:custDataLst>
    <p:tags r:id="rId66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00"/>
    <a:srgbClr val="004B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3395" autoAdjust="0"/>
  </p:normalViewPr>
  <p:slideViewPr>
    <p:cSldViewPr>
      <p:cViewPr varScale="1">
        <p:scale>
          <a:sx n="69" d="100"/>
          <a:sy n="69" d="100"/>
        </p:scale>
        <p:origin x="15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gs" Target="tags/tag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12/11/2015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12/11/2015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8E74C95-2C66-4D49-8470-3109413A7ECE}" type="slidenum">
              <a:rPr lang="el-GR" altLang="el-GR" sz="1100" b="0">
                <a:latin typeface="Arial" charset="0"/>
              </a:rPr>
              <a:pPr/>
              <a:t>25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375704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D77A8F3-124B-411D-9DD3-012B2E3BCDC9}" type="slidenum">
              <a:rPr lang="el-GR" altLang="el-GR" sz="1100" b="0">
                <a:latin typeface="Arial" charset="0"/>
              </a:rPr>
              <a:pPr/>
              <a:t>26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889868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D77A8F3-124B-411D-9DD3-012B2E3BCDC9}" type="slidenum">
              <a:rPr lang="el-GR" altLang="el-GR" sz="1100" b="0">
                <a:latin typeface="Arial" charset="0"/>
              </a:rPr>
              <a:pPr/>
              <a:t>27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9402638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7E368ED-2343-4DE2-B52E-1F4F508E6935}" type="slidenum">
              <a:rPr lang="el-GR" altLang="el-GR" sz="1100" b="0">
                <a:latin typeface="Arial" charset="0"/>
              </a:rPr>
              <a:pPr/>
              <a:t>28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7307249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16BAE37-CF61-43A8-8BD0-3D958F6E6A1C}" type="slidenum">
              <a:rPr lang="el-GR" altLang="el-GR" sz="1100" b="0">
                <a:latin typeface="Arial" charset="0"/>
              </a:rPr>
              <a:pPr/>
              <a:t>29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12625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147AB73-AA5D-4319-B1F9-1920029A0E9C}" type="slidenum">
              <a:rPr lang="el-GR" altLang="el-GR" sz="1100" b="0">
                <a:latin typeface="Arial" charset="0"/>
              </a:rPr>
              <a:pPr/>
              <a:t>30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9516129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4A61DE0-BDD0-4915-833B-9E9974FD62B6}" type="slidenum">
              <a:rPr lang="el-GR" altLang="el-GR" sz="1100" b="0">
                <a:latin typeface="Arial" charset="0"/>
              </a:rPr>
              <a:pPr/>
              <a:t>31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6700549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C062C98-277E-4C08-9A1D-9C92F1671208}" type="slidenum">
              <a:rPr lang="el-GR" altLang="el-GR" sz="1100" b="0">
                <a:latin typeface="Arial" charset="0"/>
              </a:rPr>
              <a:pPr/>
              <a:t>32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9019475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E0176C3-592F-4414-9057-9BAC60262119}" type="slidenum">
              <a:rPr lang="el-GR" altLang="el-GR" sz="1100" b="0">
                <a:latin typeface="Arial" charset="0"/>
              </a:rPr>
              <a:pPr/>
              <a:t>33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0798295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70211A8-A221-4943-AE45-F9A46A73196B}" type="slidenum">
              <a:rPr lang="el-GR" altLang="el-GR" sz="1100" b="0">
                <a:latin typeface="Arial" charset="0"/>
              </a:rPr>
              <a:pPr/>
              <a:t>34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989619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8FD18A2-5BFC-4937-9CB3-A1C808138DCC}" type="slidenum">
              <a:rPr lang="el-GR" altLang="el-GR" sz="1100" b="0">
                <a:latin typeface="Arial" charset="0"/>
              </a:rPr>
              <a:pPr/>
              <a:t>1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767934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50B4CD6-73E5-4DB7-993A-D9F3DBCD671B}" type="slidenum">
              <a:rPr lang="el-GR" altLang="el-GR" sz="1100" b="0">
                <a:latin typeface="Arial" charset="0"/>
              </a:rPr>
              <a:pPr/>
              <a:t>35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7898863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D910BB2-1AC5-45A6-AC6C-A017792BFD57}" type="slidenum">
              <a:rPr lang="el-GR" altLang="el-GR" sz="1100" b="0">
                <a:latin typeface="Arial" charset="0"/>
              </a:rPr>
              <a:pPr/>
              <a:t>36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8888924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C958C94-D433-44F8-8118-36231FB5B949}" type="slidenum">
              <a:rPr lang="el-GR" altLang="el-GR" sz="1100" b="0">
                <a:latin typeface="Arial" charset="0"/>
              </a:rPr>
              <a:pPr/>
              <a:t>37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8480868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0FAE725-7222-43AF-A457-AA96D7BC8EC1}" type="slidenum">
              <a:rPr lang="el-GR" altLang="el-GR" sz="1100" b="0">
                <a:latin typeface="Arial" charset="0"/>
              </a:rPr>
              <a:pPr/>
              <a:t>38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0861332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0FAE725-7222-43AF-A457-AA96D7BC8EC1}" type="slidenum">
              <a:rPr lang="el-GR" altLang="el-GR" sz="1100" b="0">
                <a:latin typeface="Arial" charset="0"/>
              </a:rPr>
              <a:pPr/>
              <a:t>39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1163850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02F98BE-5726-44A3-A80E-81488410CAC7}" type="slidenum">
              <a:rPr lang="el-GR" altLang="el-GR" sz="1100" b="0">
                <a:latin typeface="Arial" charset="0"/>
              </a:rPr>
              <a:pPr/>
              <a:t>40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0758909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9256515-8C58-4859-B4C3-9EB8A34BA3EC}" type="slidenum">
              <a:rPr lang="el-GR" altLang="el-GR" sz="1100" b="0">
                <a:latin typeface="Arial" charset="0"/>
              </a:rPr>
              <a:pPr/>
              <a:t>42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7048748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C233528-684B-490C-9724-285C89480F5B}" type="slidenum">
              <a:rPr lang="el-GR" altLang="el-GR" sz="1100" b="0">
                <a:latin typeface="Arial" charset="0"/>
              </a:rPr>
              <a:pPr/>
              <a:t>43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7647952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B68D090-2E5E-4196-9859-790F03A521C4}" type="slidenum">
              <a:rPr lang="el-GR" altLang="el-GR" sz="1100" b="0">
                <a:latin typeface="Arial" charset="0"/>
              </a:rPr>
              <a:pPr/>
              <a:t>44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6026136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00521E9-5618-450F-9642-22AC02E0D861}" type="slidenum">
              <a:rPr lang="el-GR" altLang="el-GR" sz="1100" b="0">
                <a:latin typeface="Arial" charset="0"/>
              </a:rPr>
              <a:pPr/>
              <a:t>47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986801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F5BB491-462B-475F-A851-8AC4DF603F8E}" type="slidenum">
              <a:rPr lang="el-GR" altLang="el-GR" sz="1100" b="0">
                <a:latin typeface="Arial" charset="0"/>
              </a:rPr>
              <a:pPr/>
              <a:t>2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49663535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36491AA-F83C-4E16-810D-CDC5D35CBBD1}" type="slidenum">
              <a:rPr lang="el-GR" altLang="el-GR" sz="1100" b="0">
                <a:latin typeface="Arial" charset="0"/>
              </a:rPr>
              <a:pPr/>
              <a:t>48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9748494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95D8A19-B9D4-4CB4-8C55-91941673D2F9}" type="slidenum">
              <a:rPr lang="el-GR" altLang="el-GR" sz="1100" b="0">
                <a:latin typeface="Arial" charset="0"/>
              </a:rPr>
              <a:pPr/>
              <a:t>49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322394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1D5FEE8-2410-4F60-A8BD-7B773E9872E9}" type="slidenum">
              <a:rPr lang="el-GR" altLang="el-GR" sz="1100" b="0">
                <a:latin typeface="Arial" charset="0"/>
              </a:rPr>
              <a:pPr/>
              <a:t>50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1062008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1D5FEE8-2410-4F60-A8BD-7B773E9872E9}" type="slidenum">
              <a:rPr lang="el-GR" altLang="el-GR" sz="1100" b="0">
                <a:latin typeface="Arial" charset="0"/>
              </a:rPr>
              <a:pPr/>
              <a:t>51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9025926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A9060EC-1E9C-424C-A7D5-FEC273D98B98}" type="slidenum">
              <a:rPr lang="el-GR" altLang="el-GR" sz="1100" b="0">
                <a:latin typeface="Arial" charset="0"/>
              </a:rPr>
              <a:pPr/>
              <a:t>52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323291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58A72ED-DA68-46DD-AADC-34A795DA68D8}" type="slidenum">
              <a:rPr lang="el-GR" altLang="el-GR" sz="1100" b="0">
                <a:latin typeface="Arial" charset="0"/>
              </a:rPr>
              <a:pPr/>
              <a:t>53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8301221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3DEB580-90BD-48AB-A0C6-AFA408E1A8A3}" type="slidenum">
              <a:rPr lang="el-GR" altLang="el-GR" sz="1100" b="0">
                <a:latin typeface="Arial" charset="0"/>
              </a:rPr>
              <a:pPr/>
              <a:t>54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1032753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53749DC-57F5-417C-8C91-ED297214E8CD}" type="slidenum">
              <a:rPr lang="el-GR" altLang="el-GR" sz="1100" b="0">
                <a:latin typeface="Arial" charset="0"/>
              </a:rPr>
              <a:pPr/>
              <a:t>55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65345244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328B973-5602-408D-87CB-9F1BB2A9E475}" type="slidenum">
              <a:rPr lang="el-GR" altLang="el-GR" sz="1100" b="0">
                <a:latin typeface="Arial" charset="0"/>
              </a:rPr>
              <a:pPr/>
              <a:t>5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1364002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94BCB89-36A3-497E-9705-E6C1642877E1}" type="slidenum">
              <a:rPr lang="el-GR" altLang="el-GR" sz="1100" b="0">
                <a:latin typeface="Arial" charset="0"/>
              </a:rPr>
              <a:pPr/>
              <a:t>6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002900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58A12D0-2BC6-4372-B35A-120CF8746395}" type="slidenum">
              <a:rPr lang="el-GR" altLang="el-GR" sz="1100" b="0">
                <a:latin typeface="Arial" charset="0"/>
              </a:rPr>
              <a:pPr/>
              <a:t>7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577729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0F11FC4-3D41-4B30-ACB3-8E26EBC7FEF5}" type="slidenum">
              <a:rPr lang="el-GR" altLang="el-GR" sz="1100" b="0">
                <a:latin typeface="Arial" charset="0"/>
              </a:rPr>
              <a:pPr/>
              <a:t>8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4299320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E9A2862-D27E-4B5A-861C-6E48F4A28042}" type="slidenum">
              <a:rPr lang="el-GR" altLang="el-GR" sz="1100" b="0">
                <a:latin typeface="Arial" charset="0"/>
              </a:rPr>
              <a:pPr/>
              <a:t>23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983178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1E4A0DC-1F93-405F-B4B6-11CC177908A0}" type="slidenum">
              <a:rPr lang="el-GR" altLang="el-GR" sz="1100" b="0">
                <a:latin typeface="Arial" charset="0"/>
              </a:rPr>
              <a:pPr/>
              <a:t>24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76255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55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ΙΙ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53808" y="3096543"/>
            <a:ext cx="7236385" cy="1752600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5100" b="1" dirty="0" smtClean="0"/>
              <a:t>Ενότητα 3</a:t>
            </a:r>
            <a:r>
              <a:rPr lang="el-GR" sz="5100" dirty="0" smtClean="0"/>
              <a:t>:</a:t>
            </a:r>
            <a:r>
              <a:rPr lang="en-US" sz="5100" dirty="0" smtClean="0"/>
              <a:t> </a:t>
            </a:r>
            <a:r>
              <a:rPr lang="el-GR" sz="5100" dirty="0"/>
              <a:t>Σχεδίαση βάσεων δεδομένων βασιζόμενη στην τεχνική των Συναρτησιακών Εξαρτήσεων </a:t>
            </a:r>
          </a:p>
          <a:p>
            <a:pPr>
              <a:spcBef>
                <a:spcPts val="0"/>
              </a:spcBef>
            </a:pPr>
            <a:r>
              <a:rPr lang="el-GR" sz="4200" dirty="0" smtClean="0"/>
              <a:t>Χ. Σκουρλάς</a:t>
            </a:r>
            <a:endParaRPr lang="el-GR" sz="4200" dirty="0"/>
          </a:p>
          <a:p>
            <a:pPr>
              <a:spcBef>
                <a:spcPts val="0"/>
              </a:spcBef>
            </a:pPr>
            <a:r>
              <a:rPr lang="el-GR" sz="4200" dirty="0"/>
              <a:t>Τμήμα </a:t>
            </a:r>
            <a:r>
              <a:rPr lang="el-GR" sz="4200" dirty="0" smtClean="0"/>
              <a:t>Μηχανικών Πληροφορικής ΤΕ</a:t>
            </a:r>
            <a:endParaRPr lang="el-GR" sz="4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Autofit/>
          </a:bodyPr>
          <a:lstStyle/>
          <a:p>
            <a:r>
              <a:rPr lang="el-GR" altLang="el-GR" sz="3200" b="0" dirty="0"/>
              <a:t>Συναρτησιακές εξαρτήσεις  και </a:t>
            </a:r>
            <a:r>
              <a:rPr lang="el-GR" altLang="el-GR" sz="3200" b="0" dirty="0" err="1"/>
              <a:t>Κανονικοποίηση</a:t>
            </a:r>
            <a:r>
              <a:rPr lang="el-GR" altLang="el-GR" sz="3200" b="0" dirty="0"/>
              <a:t> απλοποιημένης Βάσης Δεδομένων για ένα Πληροφοριακό Σύστημα Βιβλιοθήκης</a:t>
            </a:r>
            <a:endParaRPr lang="el-GR" sz="3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/>
              <a:t>Παραδείγματα για τα αξιώματα και τα </a:t>
            </a:r>
            <a:r>
              <a:rPr lang="el-GR" altLang="el-GR" dirty="0" smtClean="0"/>
              <a:t>θεωρήματα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357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1. Αν </a:t>
            </a:r>
            <a:r>
              <a:rPr lang="el-GR" dirty="0"/>
              <a:t>Υ  ⊆  Χ  τότε  Χ --&gt; </a:t>
            </a:r>
            <a:r>
              <a:rPr lang="el-GR" dirty="0" smtClean="0"/>
              <a:t>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800" dirty="0" err="1" smtClean="0"/>
              <a:t>Y</a:t>
            </a:r>
            <a:r>
              <a:rPr lang="el-GR" sz="2800" dirty="0" err="1"/>
              <a:t>={Name</a:t>
            </a:r>
            <a:r>
              <a:rPr lang="el-GR" sz="2800" dirty="0"/>
              <a:t>}</a:t>
            </a:r>
            <a:r>
              <a:rPr lang="en-US" sz="2800" dirty="0">
                <a:sym typeface="SymbolProp BT"/>
              </a:rPr>
              <a:t> </a:t>
            </a:r>
            <a:r>
              <a:rPr lang="el-GR" sz="2800" dirty="0"/>
              <a:t>⊆ X = {</a:t>
            </a:r>
            <a:r>
              <a:rPr lang="el-GR" sz="2800" dirty="0" err="1"/>
              <a:t>Surname</a:t>
            </a:r>
            <a:r>
              <a:rPr lang="el-GR" sz="2800" dirty="0"/>
              <a:t>, </a:t>
            </a:r>
            <a:r>
              <a:rPr lang="el-GR" sz="2800" dirty="0" err="1"/>
              <a:t>Name</a:t>
            </a:r>
            <a:r>
              <a:rPr lang="el-GR" sz="2800" dirty="0"/>
              <a:t>} </a:t>
            </a:r>
          </a:p>
          <a:p>
            <a:pPr marL="0" indent="0">
              <a:buNone/>
              <a:defRPr/>
            </a:pPr>
            <a:r>
              <a:rPr lang="el-GR" sz="2800" dirty="0"/>
              <a:t>(τότε ισχύει Χ= {</a:t>
            </a:r>
            <a:r>
              <a:rPr lang="el-GR" sz="2800" dirty="0" err="1"/>
              <a:t>Surname</a:t>
            </a:r>
            <a:r>
              <a:rPr lang="el-GR" sz="2800" dirty="0"/>
              <a:t>, </a:t>
            </a:r>
            <a:r>
              <a:rPr lang="el-GR" sz="2800" dirty="0" err="1"/>
              <a:t>Name</a:t>
            </a:r>
            <a:r>
              <a:rPr lang="el-GR" sz="2800" dirty="0"/>
              <a:t>} --&gt; </a:t>
            </a:r>
            <a:r>
              <a:rPr lang="el-GR" sz="2800" dirty="0" err="1"/>
              <a:t>Υ={Name</a:t>
            </a:r>
            <a:r>
              <a:rPr lang="el-GR" sz="2800" dirty="0"/>
              <a:t>})</a:t>
            </a:r>
          </a:p>
          <a:p>
            <a:pPr marL="0" indent="0">
              <a:buNone/>
              <a:defRPr/>
            </a:pPr>
            <a:endParaRPr lang="el-GR" sz="2800" dirty="0"/>
          </a:p>
          <a:p>
            <a:pPr>
              <a:defRPr/>
            </a:pPr>
            <a:r>
              <a:rPr lang="el-GR" sz="2800" dirty="0"/>
              <a:t>Δηλαδή κάθε σύνολο χαρακτηριστικών καθορίζει συναρτησιακά τα υποσύνολά του.</a:t>
            </a:r>
          </a:p>
          <a:p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58534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2. </a:t>
            </a:r>
            <a:r>
              <a:rPr lang="el-GR" dirty="0"/>
              <a:t>Αν Χ --&gt; Υ τότε ΧΖ --&gt; </a:t>
            </a:r>
            <a:r>
              <a:rPr lang="el-GR" dirty="0" smtClean="0"/>
              <a:t>ΥΖ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l-GR" sz="2400" dirty="0" smtClean="0"/>
              <a:t>Χ </a:t>
            </a:r>
            <a:r>
              <a:rPr lang="el-GR" sz="2400" dirty="0"/>
              <a:t>={</a:t>
            </a:r>
            <a:r>
              <a:rPr lang="el-GR" sz="2400" dirty="0" err="1"/>
              <a:t>AuthorNo</a:t>
            </a:r>
            <a:r>
              <a:rPr lang="el-GR" sz="2400" dirty="0"/>
              <a:t>}, </a:t>
            </a:r>
            <a:r>
              <a:rPr lang="el-GR" sz="2400" dirty="0" err="1"/>
              <a:t>Υ={Surname</a:t>
            </a:r>
            <a:r>
              <a:rPr lang="el-GR" sz="2400" dirty="0"/>
              <a:t>, </a:t>
            </a:r>
            <a:r>
              <a:rPr lang="el-GR" sz="2400" dirty="0" err="1"/>
              <a:t>Name</a:t>
            </a:r>
            <a:r>
              <a:rPr lang="el-GR" sz="2400" dirty="0"/>
              <a:t>}, Z={ISBN}</a:t>
            </a:r>
          </a:p>
          <a:p>
            <a:pPr marL="0" indent="0">
              <a:buNone/>
              <a:defRPr/>
            </a:pPr>
            <a:r>
              <a:rPr lang="el-GR" sz="2400" dirty="0"/>
              <a:t>(τότε επειδή {</a:t>
            </a:r>
            <a:r>
              <a:rPr lang="el-GR" sz="2400" dirty="0" err="1"/>
              <a:t>AuthorNo</a:t>
            </a:r>
            <a:r>
              <a:rPr lang="el-GR" sz="2400" dirty="0"/>
              <a:t>} --&gt;{</a:t>
            </a:r>
            <a:r>
              <a:rPr lang="el-GR" sz="2400" dirty="0" err="1"/>
              <a:t>Surname</a:t>
            </a:r>
            <a:r>
              <a:rPr lang="el-GR" sz="2400" dirty="0"/>
              <a:t>, </a:t>
            </a:r>
            <a:r>
              <a:rPr lang="el-GR" sz="2400" dirty="0" err="1"/>
              <a:t>Name</a:t>
            </a:r>
            <a:r>
              <a:rPr lang="el-GR" sz="2400" dirty="0"/>
              <a:t>} ισχύει και </a:t>
            </a:r>
          </a:p>
          <a:p>
            <a:pPr marL="0" indent="0">
              <a:buNone/>
              <a:defRPr/>
            </a:pPr>
            <a:r>
              <a:rPr lang="el-GR" sz="2400" dirty="0"/>
              <a:t>{</a:t>
            </a:r>
            <a:r>
              <a:rPr lang="el-GR" sz="2400" dirty="0" err="1"/>
              <a:t>AuthorNo</a:t>
            </a:r>
            <a:r>
              <a:rPr lang="el-GR" sz="2400" dirty="0"/>
              <a:t>, ISBN} --&gt;{</a:t>
            </a:r>
            <a:r>
              <a:rPr lang="el-GR" sz="2400" dirty="0" err="1"/>
              <a:t>Surname</a:t>
            </a:r>
            <a:r>
              <a:rPr lang="el-GR" sz="2400" dirty="0"/>
              <a:t>, </a:t>
            </a:r>
            <a:r>
              <a:rPr lang="el-GR" sz="2400" dirty="0" err="1"/>
              <a:t>Name</a:t>
            </a:r>
            <a:r>
              <a:rPr lang="el-GR" sz="2400" dirty="0"/>
              <a:t>, ISBN})</a:t>
            </a:r>
          </a:p>
          <a:p>
            <a:pPr>
              <a:spcBef>
                <a:spcPts val="1800"/>
              </a:spcBef>
              <a:defRPr/>
            </a:pPr>
            <a:r>
              <a:rPr lang="el-GR" sz="2400" dirty="0"/>
              <a:t>Δηλαδή αν ένα σύνολο χαρακτηριστικών καθορίζει ένα άλλο σύνολο τότε αν προσθέσουμε και στα δύο σύνολα τα ίδια χαρακτηριστικά πάλι το πρώτο σύνολο θα καθορίζει το δεύτερο. </a:t>
            </a:r>
          </a:p>
          <a:p>
            <a:pPr>
              <a:defRPr/>
            </a:pPr>
            <a:r>
              <a:rPr lang="el-GR" sz="2400" dirty="0"/>
              <a:t>Αν στην περίπτωση που έχω ένα κύριο κλειδί για κάποια χαρακτηριστικά και του προσθέσω κάποιο χαρακτηριστικό για να φτιάξω ένα νέο σύνθετο κλειδί αυτό το νέο σύνθετο κλειδί </a:t>
            </a:r>
            <a:r>
              <a:rPr lang="el-GR" sz="2400" dirty="0" smtClean="0"/>
              <a:t>θα </a:t>
            </a:r>
            <a:r>
              <a:rPr lang="el-GR" sz="2400" dirty="0"/>
              <a:t>καθορίζει πολλά άλλα χαρακτηριστικά που υπάρχουν στη βάση αλλά και τα χαρακτηριστικά που καθόριζε το παλιό κλειδί</a:t>
            </a:r>
            <a:r>
              <a:rPr lang="el-GR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69707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/>
              <a:t>3. Αν X --&gt; Υ και Υ --&gt; Ζ τότε Χ --&gt; </a:t>
            </a:r>
            <a:r>
              <a:rPr lang="el-GR" altLang="el-GR" sz="3600" dirty="0" smtClean="0"/>
              <a:t>Ζ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dirty="0" err="1" smtClean="0"/>
              <a:t>X</a:t>
            </a:r>
            <a:r>
              <a:rPr lang="el-GR" altLang="el-GR" dirty="0" err="1"/>
              <a:t>={AuthorNo</a:t>
            </a:r>
            <a:r>
              <a:rPr lang="el-GR" altLang="el-GR" dirty="0"/>
              <a:t>, ISBN}, Y={ISBN}, </a:t>
            </a:r>
            <a:r>
              <a:rPr lang="el-GR" altLang="el-GR" dirty="0" err="1"/>
              <a:t>Z={Title</a:t>
            </a:r>
            <a:r>
              <a:rPr lang="el-GR" altLang="el-GR" dirty="0"/>
              <a:t>}</a:t>
            </a:r>
          </a:p>
          <a:p>
            <a:endParaRPr lang="el-GR" altLang="el-GR" dirty="0"/>
          </a:p>
          <a:p>
            <a:r>
              <a:rPr lang="el-GR" altLang="el-GR" dirty="0"/>
              <a:t>Δηλαδή ισχύει και η μεταβατική ιδιότητα.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9409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>
                <a:cs typeface="Times New Roman" pitchFamily="18" charset="0"/>
              </a:rPr>
              <a:t>4. Αν Χ --&gt; Υ και Χ --&gt; Ζ τότε Χ --&gt; </a:t>
            </a:r>
            <a:r>
              <a:rPr lang="el-GR" altLang="el-GR" sz="3600" dirty="0" smtClean="0">
                <a:cs typeface="Times New Roman" pitchFamily="18" charset="0"/>
              </a:rPr>
              <a:t>ΥΖ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l-GR" altLang="el-GR" dirty="0" err="1">
                <a:cs typeface="Times New Roman" pitchFamily="18" charset="0"/>
              </a:rPr>
              <a:t>X={AuthorNo</a:t>
            </a:r>
            <a:r>
              <a:rPr lang="el-GR" altLang="el-GR" dirty="0">
                <a:cs typeface="Times New Roman" pitchFamily="18" charset="0"/>
              </a:rPr>
              <a:t>}, </a:t>
            </a:r>
            <a:r>
              <a:rPr lang="el-GR" altLang="el-GR" dirty="0" err="1">
                <a:cs typeface="Times New Roman" pitchFamily="18" charset="0"/>
              </a:rPr>
              <a:t>Y={Surname</a:t>
            </a:r>
            <a:r>
              <a:rPr lang="el-GR" altLang="el-GR" dirty="0">
                <a:cs typeface="Times New Roman" pitchFamily="18" charset="0"/>
              </a:rPr>
              <a:t>}, </a:t>
            </a:r>
            <a:r>
              <a:rPr lang="el-GR" altLang="el-GR" dirty="0" err="1">
                <a:cs typeface="Times New Roman" pitchFamily="18" charset="0"/>
              </a:rPr>
              <a:t>Z={Name</a:t>
            </a:r>
            <a:r>
              <a:rPr lang="el-GR" altLang="el-GR" dirty="0">
                <a:cs typeface="Times New Roman" pitchFamily="18" charset="0"/>
              </a:rPr>
              <a:t>}</a:t>
            </a:r>
            <a:endParaRPr lang="el-GR" altLang="el-GR" dirty="0"/>
          </a:p>
          <a:p>
            <a:pPr>
              <a:spcBef>
                <a:spcPct val="0"/>
              </a:spcBef>
            </a:pPr>
            <a:endParaRPr lang="el-GR" altLang="el-GR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l-GR" altLang="el-GR" dirty="0" smtClean="0">
                <a:cs typeface="Times New Roman" pitchFamily="18" charset="0"/>
              </a:rPr>
              <a:t>Δηλαδή </a:t>
            </a:r>
            <a:r>
              <a:rPr lang="el-GR" altLang="el-GR" dirty="0">
                <a:cs typeface="Times New Roman" pitchFamily="18" charset="0"/>
              </a:rPr>
              <a:t>αν έχουμε εξαρτήσεις μπορούμε και να τις συμπτύξουμε.</a:t>
            </a:r>
            <a:endParaRPr lang="el-GR" altLang="el-GR" dirty="0"/>
          </a:p>
          <a:p>
            <a:pPr>
              <a:spcBef>
                <a:spcPct val="0"/>
              </a:spcBef>
              <a:buFontTx/>
              <a:buChar char="•"/>
            </a:pPr>
            <a:endParaRPr lang="el-GR" altLang="el-GR" dirty="0">
              <a:cs typeface="Times New Roman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771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>
                <a:cs typeface="Times New Roman" pitchFamily="18" charset="0"/>
              </a:rPr>
              <a:t>5. Αν Χ --&gt; Υ και </a:t>
            </a:r>
            <a:r>
              <a:rPr lang="en-US" altLang="el-GR" sz="3600" dirty="0">
                <a:cs typeface="Times New Roman" pitchFamily="18" charset="0"/>
              </a:rPr>
              <a:t>WY</a:t>
            </a:r>
            <a:r>
              <a:rPr lang="el-GR" altLang="el-GR" sz="3600" dirty="0">
                <a:cs typeface="Times New Roman" pitchFamily="18" charset="0"/>
              </a:rPr>
              <a:t> --&gt; Ζ τότε </a:t>
            </a:r>
            <a:r>
              <a:rPr lang="en-US" altLang="el-GR" sz="3600" dirty="0">
                <a:cs typeface="Times New Roman" pitchFamily="18" charset="0"/>
              </a:rPr>
              <a:t>WX</a:t>
            </a:r>
            <a:r>
              <a:rPr lang="el-GR" altLang="el-GR" sz="3600" dirty="0">
                <a:cs typeface="Times New Roman" pitchFamily="18" charset="0"/>
              </a:rPr>
              <a:t> --&gt; </a:t>
            </a:r>
            <a:r>
              <a:rPr lang="en-US" altLang="el-GR" sz="3600" dirty="0" smtClean="0">
                <a:cs typeface="Times New Roman" pitchFamily="18" charset="0"/>
              </a:rPr>
              <a:t>Z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dirty="0">
                <a:cs typeface="Times New Roman" pitchFamily="18" charset="0"/>
              </a:rPr>
              <a:t>X={AuthorNo}, Υ={</a:t>
            </a:r>
            <a:r>
              <a:rPr lang="en-US" altLang="el-GR" dirty="0">
                <a:cs typeface="Times New Roman" pitchFamily="18" charset="0"/>
              </a:rPr>
              <a:t>Surname</a:t>
            </a:r>
            <a:r>
              <a:rPr lang="el-GR" altLang="el-GR" dirty="0">
                <a:cs typeface="Times New Roman" pitchFamily="18" charset="0"/>
              </a:rPr>
              <a:t>, </a:t>
            </a:r>
            <a:r>
              <a:rPr lang="en-US" altLang="el-GR" dirty="0">
                <a:cs typeface="Times New Roman" pitchFamily="18" charset="0"/>
              </a:rPr>
              <a:t>Name</a:t>
            </a:r>
            <a:r>
              <a:rPr lang="el-GR" altLang="el-GR" dirty="0">
                <a:cs typeface="Times New Roman" pitchFamily="18" charset="0"/>
              </a:rPr>
              <a:t>}, </a:t>
            </a:r>
            <a:r>
              <a:rPr lang="en-US" altLang="el-GR" dirty="0">
                <a:cs typeface="Times New Roman" pitchFamily="18" charset="0"/>
              </a:rPr>
              <a:t>W</a:t>
            </a:r>
            <a:r>
              <a:rPr lang="el-GR" altLang="el-GR" dirty="0">
                <a:cs typeface="Times New Roman" pitchFamily="18" charset="0"/>
              </a:rPr>
              <a:t>={</a:t>
            </a:r>
            <a:r>
              <a:rPr lang="en-US" altLang="el-GR" dirty="0">
                <a:cs typeface="Times New Roman" pitchFamily="18" charset="0"/>
              </a:rPr>
              <a:t>ISBN</a:t>
            </a:r>
            <a:r>
              <a:rPr lang="el-GR" altLang="el-GR" dirty="0">
                <a:cs typeface="Times New Roman" pitchFamily="18" charset="0"/>
              </a:rPr>
              <a:t>}, </a:t>
            </a:r>
            <a:r>
              <a:rPr lang="en-US" altLang="el-GR" dirty="0">
                <a:cs typeface="Times New Roman" pitchFamily="18" charset="0"/>
              </a:rPr>
              <a:t>Z</a:t>
            </a:r>
            <a:r>
              <a:rPr lang="el-GR" altLang="el-GR" dirty="0">
                <a:cs typeface="Times New Roman" pitchFamily="18" charset="0"/>
              </a:rPr>
              <a:t>={</a:t>
            </a:r>
            <a:r>
              <a:rPr lang="en-US" altLang="el-GR" dirty="0">
                <a:cs typeface="Times New Roman" pitchFamily="18" charset="0"/>
              </a:rPr>
              <a:t>Title</a:t>
            </a:r>
            <a:r>
              <a:rPr lang="el-GR" altLang="el-GR" dirty="0">
                <a:cs typeface="Times New Roman" pitchFamily="18" charset="0"/>
              </a:rPr>
              <a:t>}</a:t>
            </a:r>
            <a:endParaRPr lang="el-GR" altLang="el-G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>
                <a:cs typeface="Times New Roman" pitchFamily="18" charset="0"/>
              </a:rPr>
              <a:t>Επειδή {</a:t>
            </a:r>
            <a:r>
              <a:rPr lang="el-GR" altLang="el-GR" dirty="0" err="1">
                <a:cs typeface="Times New Roman" pitchFamily="18" charset="0"/>
              </a:rPr>
              <a:t>AuthorNo</a:t>
            </a:r>
            <a:r>
              <a:rPr lang="el-GR" altLang="el-GR" dirty="0">
                <a:cs typeface="Times New Roman" pitchFamily="18" charset="0"/>
              </a:rPr>
              <a:t>}--&gt;{</a:t>
            </a:r>
            <a:r>
              <a:rPr lang="en-US" altLang="el-GR" dirty="0">
                <a:cs typeface="Times New Roman" pitchFamily="18" charset="0"/>
              </a:rPr>
              <a:t>Surname</a:t>
            </a:r>
            <a:r>
              <a:rPr lang="el-GR" altLang="el-GR" dirty="0">
                <a:cs typeface="Times New Roman" pitchFamily="18" charset="0"/>
              </a:rPr>
              <a:t>, </a:t>
            </a:r>
            <a:r>
              <a:rPr lang="en-US" altLang="el-GR" dirty="0">
                <a:cs typeface="Times New Roman" pitchFamily="18" charset="0"/>
              </a:rPr>
              <a:t>Name</a:t>
            </a:r>
            <a:r>
              <a:rPr lang="el-GR" altLang="el-GR" dirty="0">
                <a:cs typeface="Times New Roman" pitchFamily="18" charset="0"/>
              </a:rPr>
              <a:t>} και  </a:t>
            </a:r>
          </a:p>
          <a:p>
            <a:pPr marL="0" indent="357188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dirty="0">
                <a:cs typeface="Times New Roman" pitchFamily="18" charset="0"/>
              </a:rPr>
              <a:t>{</a:t>
            </a:r>
            <a:r>
              <a:rPr lang="en-US" altLang="el-GR" dirty="0">
                <a:cs typeface="Times New Roman" pitchFamily="18" charset="0"/>
              </a:rPr>
              <a:t>Surname</a:t>
            </a:r>
            <a:r>
              <a:rPr lang="el-GR" altLang="el-GR" dirty="0">
                <a:cs typeface="Times New Roman" pitchFamily="18" charset="0"/>
              </a:rPr>
              <a:t>, </a:t>
            </a:r>
            <a:r>
              <a:rPr lang="en-US" altLang="el-GR" dirty="0">
                <a:cs typeface="Times New Roman" pitchFamily="18" charset="0"/>
              </a:rPr>
              <a:t>Name</a:t>
            </a:r>
            <a:r>
              <a:rPr lang="el-GR" altLang="el-GR" dirty="0">
                <a:cs typeface="Times New Roman" pitchFamily="18" charset="0"/>
              </a:rPr>
              <a:t>, </a:t>
            </a:r>
            <a:r>
              <a:rPr lang="en-US" altLang="el-GR" dirty="0">
                <a:cs typeface="Times New Roman" pitchFamily="18" charset="0"/>
              </a:rPr>
              <a:t>ISBN</a:t>
            </a:r>
            <a:r>
              <a:rPr lang="el-GR" altLang="el-GR" dirty="0">
                <a:cs typeface="Times New Roman" pitchFamily="18" charset="0"/>
              </a:rPr>
              <a:t>}--&gt; {</a:t>
            </a:r>
            <a:r>
              <a:rPr lang="en-US" altLang="el-GR" dirty="0">
                <a:cs typeface="Times New Roman" pitchFamily="18" charset="0"/>
              </a:rPr>
              <a:t>Title</a:t>
            </a:r>
            <a:r>
              <a:rPr lang="el-GR" altLang="el-GR" dirty="0" smtClean="0">
                <a:cs typeface="Times New Roman" pitchFamily="18" charset="0"/>
              </a:rPr>
              <a:t>} τότε </a:t>
            </a:r>
            <a:endParaRPr lang="el-GR" altLang="el-GR" dirty="0"/>
          </a:p>
          <a:p>
            <a:pPr marL="0" indent="357188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dirty="0">
                <a:cs typeface="Times New Roman" pitchFamily="18" charset="0"/>
              </a:rPr>
              <a:t>{</a:t>
            </a:r>
            <a:r>
              <a:rPr lang="el-GR" altLang="el-GR" dirty="0" err="1">
                <a:cs typeface="Times New Roman" pitchFamily="18" charset="0"/>
              </a:rPr>
              <a:t>AuthorNo</a:t>
            </a:r>
            <a:r>
              <a:rPr lang="el-GR" altLang="el-GR" dirty="0">
                <a:cs typeface="Times New Roman" pitchFamily="18" charset="0"/>
              </a:rPr>
              <a:t>, </a:t>
            </a:r>
            <a:r>
              <a:rPr lang="en-US" altLang="el-GR" dirty="0">
                <a:cs typeface="Times New Roman" pitchFamily="18" charset="0"/>
              </a:rPr>
              <a:t>ISBN</a:t>
            </a:r>
            <a:r>
              <a:rPr lang="el-GR" altLang="el-GR" dirty="0">
                <a:cs typeface="Times New Roman" pitchFamily="18" charset="0"/>
              </a:rPr>
              <a:t>}--&gt; {</a:t>
            </a:r>
            <a:r>
              <a:rPr lang="en-US" altLang="el-GR" dirty="0">
                <a:cs typeface="Times New Roman" pitchFamily="18" charset="0"/>
              </a:rPr>
              <a:t>Title</a:t>
            </a:r>
            <a:r>
              <a:rPr lang="el-GR" altLang="el-GR" dirty="0">
                <a:cs typeface="Times New Roman" pitchFamily="18" charset="0"/>
              </a:rPr>
              <a:t>}</a:t>
            </a:r>
            <a:endParaRPr lang="el-GR" altLang="el-G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025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>
                <a:cs typeface="Times New Roman" pitchFamily="18" charset="0"/>
              </a:rPr>
              <a:t>6. Αν Χ --&gt; Υ και Ζ </a:t>
            </a:r>
            <a:r>
              <a:rPr lang="el-GR" altLang="el-GR" sz="3600" dirty="0"/>
              <a:t>⊆</a:t>
            </a:r>
            <a:r>
              <a:rPr lang="el-GR" altLang="el-GR" sz="3600" dirty="0">
                <a:cs typeface="Times New Roman" pitchFamily="18" charset="0"/>
              </a:rPr>
              <a:t>  </a:t>
            </a:r>
            <a:r>
              <a:rPr lang="el-GR" altLang="el-GR" sz="3600" dirty="0">
                <a:latin typeface="Times New Roman" pitchFamily="18" charset="0"/>
                <a:cs typeface="Times New Roman" pitchFamily="18" charset="0"/>
                <a:sym typeface="SymbolProp BT" charset="2"/>
              </a:rPr>
              <a:t>Υ τότε Χ --&gt; </a:t>
            </a:r>
            <a:r>
              <a:rPr lang="el-GR" altLang="el-GR" sz="3600" dirty="0" smtClean="0">
                <a:latin typeface="Times New Roman" pitchFamily="18" charset="0"/>
                <a:cs typeface="Times New Roman" pitchFamily="18" charset="0"/>
                <a:sym typeface="SymbolProp BT" charset="2"/>
              </a:rPr>
              <a:t>Ζ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dirty="0">
                <a:cs typeface="Tahoma" pitchFamily="34" charset="0"/>
                <a:sym typeface="SymbolProp BT" charset="2"/>
              </a:rPr>
              <a:t>X={AuthorNo}, </a:t>
            </a:r>
            <a:r>
              <a:rPr lang="el-GR" altLang="el-GR" dirty="0" err="1">
                <a:cs typeface="Tahoma" pitchFamily="34" charset="0"/>
                <a:sym typeface="SymbolProp BT" charset="2"/>
              </a:rPr>
              <a:t>Y={Surname</a:t>
            </a:r>
            <a:r>
              <a:rPr lang="el-GR" altLang="el-GR" dirty="0">
                <a:cs typeface="Tahoma" pitchFamily="34" charset="0"/>
                <a:sym typeface="SymbolProp BT" charset="2"/>
              </a:rPr>
              <a:t>, </a:t>
            </a:r>
            <a:r>
              <a:rPr lang="el-GR" altLang="el-GR" dirty="0" err="1">
                <a:cs typeface="Tahoma" pitchFamily="34" charset="0"/>
                <a:sym typeface="SymbolProp BT" charset="2"/>
              </a:rPr>
              <a:t>Name</a:t>
            </a:r>
            <a:r>
              <a:rPr lang="el-GR" altLang="el-GR" dirty="0">
                <a:cs typeface="Tahoma" pitchFamily="34" charset="0"/>
                <a:sym typeface="SymbolProp BT" charset="2"/>
              </a:rPr>
              <a:t>}, </a:t>
            </a:r>
            <a:r>
              <a:rPr lang="el-GR" altLang="el-GR" dirty="0" err="1">
                <a:cs typeface="Tahoma" pitchFamily="34" charset="0"/>
                <a:sym typeface="SymbolProp BT" charset="2"/>
              </a:rPr>
              <a:t>Z={Name</a:t>
            </a:r>
            <a:r>
              <a:rPr lang="el-GR" altLang="el-GR" dirty="0">
                <a:cs typeface="Tahoma" pitchFamily="34" charset="0"/>
                <a:sym typeface="SymbolProp BT" charset="2"/>
              </a:rPr>
              <a:t>}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>
                <a:cs typeface="Tahoma" pitchFamily="34" charset="0"/>
                <a:sym typeface="SymbolProp BT" charset="2"/>
              </a:rPr>
              <a:t>Δηλαδή αν ένα σύνολο χαρακτηριστικών καθορίζει ένα άλλο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>
                <a:cs typeface="Tahoma" pitchFamily="34" charset="0"/>
                <a:sym typeface="SymbolProp BT" charset="2"/>
              </a:rPr>
              <a:t>Σύνολο τότε καθορίζει και όλα τα υποσύνολα του δεύτερου </a:t>
            </a:r>
            <a:r>
              <a:rPr lang="el-GR" altLang="el-GR" dirty="0" smtClean="0">
                <a:cs typeface="Tahoma" pitchFamily="34" charset="0"/>
                <a:sym typeface="SymbolProp BT" charset="2"/>
              </a:rPr>
              <a:t>συνόλου</a:t>
            </a:r>
            <a:r>
              <a:rPr lang="el-GR" altLang="el-GR" dirty="0">
                <a:cs typeface="Tahoma" pitchFamily="34" charset="0"/>
                <a:sym typeface="SymbolProp BT" charset="2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04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Εξαγωγή συναρτησιακών εξαρτήσεων από επιχειρησιακούς κανόνες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Autofit/>
          </a:bodyPr>
          <a:lstStyle/>
          <a:p>
            <a:r>
              <a:rPr lang="el-GR" sz="2100" dirty="0"/>
              <a:t>Μια εταιρεία είναι οργανωμένη σε τμήματα (</a:t>
            </a:r>
            <a:r>
              <a:rPr lang="en-US" sz="2100" dirty="0"/>
              <a:t>departments</a:t>
            </a:r>
            <a:r>
              <a:rPr lang="el-GR" sz="2100" dirty="0"/>
              <a:t>). Κάθε τμήμα έχει ένα μοναδικό όνομα, έναν μοναδικό αριθμό, έναν εργαζόμενο (</a:t>
            </a:r>
            <a:r>
              <a:rPr lang="en-US" sz="2100" dirty="0"/>
              <a:t>employee</a:t>
            </a:r>
            <a:r>
              <a:rPr lang="el-GR" sz="2100" dirty="0"/>
              <a:t>) που το διευθύνει (</a:t>
            </a:r>
            <a:r>
              <a:rPr lang="en-US" sz="2100" dirty="0"/>
              <a:t>manages</a:t>
            </a:r>
            <a:r>
              <a:rPr lang="el-GR" sz="2100" dirty="0"/>
              <a:t>) και έναν αριθμό εργαζομένων που εργάζεται σ’ αυτό. </a:t>
            </a:r>
            <a:endParaRPr lang="el-GR" sz="2100" dirty="0" smtClean="0"/>
          </a:p>
          <a:p>
            <a:r>
              <a:rPr lang="el-GR" sz="2100" dirty="0" smtClean="0"/>
              <a:t>Ένα </a:t>
            </a:r>
            <a:r>
              <a:rPr lang="el-GR" sz="2100" dirty="0"/>
              <a:t>τμήμα ελέγχει (</a:t>
            </a:r>
            <a:r>
              <a:rPr lang="en-US" sz="2100" dirty="0"/>
              <a:t>controls</a:t>
            </a:r>
            <a:r>
              <a:rPr lang="el-GR" sz="2100" dirty="0"/>
              <a:t>) αποκλειστικώς έναν αριθμό έργων (</a:t>
            </a:r>
            <a:r>
              <a:rPr lang="en-US" sz="2100" dirty="0"/>
              <a:t>projects</a:t>
            </a:r>
            <a:r>
              <a:rPr lang="el-GR" sz="2100" dirty="0"/>
              <a:t>) καθένα από τα οποία έχει ένα μοναδικό όνομα, έναν μοναδικό αριθμό και εκτελείται σε μια τοποθεσία. </a:t>
            </a:r>
            <a:endParaRPr lang="el-GR" sz="2100" dirty="0" smtClean="0"/>
          </a:p>
          <a:p>
            <a:r>
              <a:rPr lang="el-GR" sz="2100" dirty="0" smtClean="0"/>
              <a:t>Για </a:t>
            </a:r>
            <a:r>
              <a:rPr lang="el-GR" sz="2100" dirty="0"/>
              <a:t>κάθε </a:t>
            </a:r>
            <a:r>
              <a:rPr lang="el-GR" sz="2100" dirty="0" smtClean="0"/>
              <a:t>εργαζόμενο </a:t>
            </a:r>
            <a:r>
              <a:rPr lang="el-GR" sz="2100" dirty="0"/>
              <a:t>κρατούμε: αριθμό ταυτότητας, το πλήρες όνομα (επώνυμο, </a:t>
            </a:r>
            <a:r>
              <a:rPr lang="el-GR" sz="2100" dirty="0" smtClean="0"/>
              <a:t>όνομα</a:t>
            </a:r>
            <a:r>
              <a:rPr lang="el-GR" sz="2100" dirty="0"/>
              <a:t>, όνομα πατέρα), διεύθυνση, φύλο, μισθό. </a:t>
            </a:r>
            <a:endParaRPr lang="el-GR" sz="2100" dirty="0" smtClean="0"/>
          </a:p>
          <a:p>
            <a:r>
              <a:rPr lang="el-GR" sz="2100" dirty="0" smtClean="0"/>
              <a:t>Κάθε </a:t>
            </a:r>
            <a:r>
              <a:rPr lang="el-GR" sz="2100" dirty="0"/>
              <a:t>εργαζόμενος ανήκει σε ένα τμήμα αλλά δουλεύει σε διάφορα έργα που δεν ελέγχονται κατ' ανάγκη από το τμήμα του. </a:t>
            </a:r>
            <a:endParaRPr lang="el-GR" sz="2100" dirty="0" smtClean="0"/>
          </a:p>
          <a:p>
            <a:r>
              <a:rPr lang="el-GR" sz="2100" dirty="0" smtClean="0"/>
              <a:t>Για </a:t>
            </a:r>
            <a:r>
              <a:rPr lang="el-GR" sz="2100" dirty="0"/>
              <a:t>κάθε εργαζόμενο κρατούμε τις ώρες που εργάζεται για κάθε έργο. </a:t>
            </a:r>
            <a:endParaRPr lang="el-GR" sz="2100" dirty="0" smtClean="0"/>
          </a:p>
          <a:p>
            <a:r>
              <a:rPr lang="el-GR" sz="2100" dirty="0" smtClean="0"/>
              <a:t>Για </a:t>
            </a:r>
            <a:r>
              <a:rPr lang="el-GR" sz="2100" dirty="0"/>
              <a:t>ασφαλιστικούς λόγους κρατούμε τα στοιχεία των μελών της οικογένειας του κάθε εργαζόμενου που είναι εξαρτώμενα από αυτόν: όνομα, φύλο, ημερομηνία γέννησης και σχέση με τον εργαζόμενο.</a:t>
            </a:r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8537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1"/>
            <a:ext cx="8229600" cy="1642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>
                <a:solidFill>
                  <a:srgbClr val="820000"/>
                </a:solidFill>
              </a:rPr>
              <a:t>Επιχειρησιακός Κανόνας και αντίστοιχες </a:t>
            </a:r>
            <a:r>
              <a:rPr lang="el-GR" sz="2400" b="1" dirty="0" smtClean="0">
                <a:solidFill>
                  <a:srgbClr val="820000"/>
                </a:solidFill>
              </a:rPr>
              <a:t>Συναρτησιακές </a:t>
            </a:r>
            <a:r>
              <a:rPr lang="el-GR" sz="2400" b="1" dirty="0">
                <a:solidFill>
                  <a:srgbClr val="820000"/>
                </a:solidFill>
              </a:rPr>
              <a:t>Εξαρτήσεις</a:t>
            </a:r>
            <a:endParaRPr lang="el-GR" altLang="el-GR" sz="2400" b="1" dirty="0" smtClean="0">
              <a:solidFill>
                <a:srgbClr val="820000"/>
              </a:solidFill>
            </a:endParaRPr>
          </a:p>
          <a:p>
            <a:pPr marL="0" indent="0">
              <a:buNone/>
            </a:pPr>
            <a:r>
              <a:rPr lang="el-GR" altLang="el-GR" sz="2400" dirty="0" smtClean="0"/>
              <a:t>Κάθε </a:t>
            </a:r>
            <a:r>
              <a:rPr lang="el-GR" altLang="el-GR" sz="2400" dirty="0"/>
              <a:t>τμήμα έχει ένα μοναδικό όνομα, έναν μοναδικό αριθμό, έναν εργαζόμενο που το διευθύνει.</a:t>
            </a:r>
            <a:endParaRPr lang="el-GR" sz="2400" b="1" dirty="0">
              <a:solidFill>
                <a:srgbClr val="820000"/>
              </a:solidFill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2267744" y="2838997"/>
            <a:ext cx="4361771" cy="157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deptName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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deptNumber</a:t>
            </a:r>
            <a:endParaRPr lang="el-GR" altLang="el-GR" b="0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deptNumber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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deptName</a:t>
            </a:r>
            <a:endParaRPr lang="el-GR" altLang="el-GR" b="0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deptNumber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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mngrIdNum</a:t>
            </a:r>
            <a:endParaRPr lang="el-GR" altLang="el-GR" b="0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deptName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</a:t>
            </a:r>
            <a:r>
              <a:rPr lang="en-US" altLang="el-GR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mngrIdNum</a:t>
            </a:r>
            <a:endParaRPr lang="en-US" altLang="el-GR" b="0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Επιχειρησιακός Κανόνας και αντίστοιχες </a:t>
            </a:r>
            <a:br>
              <a:rPr lang="el-GR" dirty="0"/>
            </a:br>
            <a:r>
              <a:rPr lang="el-GR" dirty="0"/>
              <a:t>    Συναρτησιακές </a:t>
            </a:r>
            <a:r>
              <a:rPr lang="el-GR" dirty="0" smtClean="0"/>
              <a:t>Εξαρτήσεις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90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l-GR" altLang="el-GR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400" b="1" dirty="0" smtClean="0">
                <a:solidFill>
                  <a:srgbClr val="820000"/>
                </a:solidFill>
              </a:rPr>
              <a:t>Επιχειρησιακός </a:t>
            </a:r>
            <a:r>
              <a:rPr lang="el-GR" altLang="el-GR" sz="2400" b="1" dirty="0">
                <a:solidFill>
                  <a:srgbClr val="820000"/>
                </a:solidFill>
              </a:rPr>
              <a:t>Κανόνας </a:t>
            </a:r>
            <a:r>
              <a:rPr lang="el-GR" altLang="el-GR" sz="2400" dirty="0"/>
              <a:t/>
            </a:r>
            <a:br>
              <a:rPr lang="el-GR" altLang="el-GR" sz="2400" dirty="0"/>
            </a:br>
            <a:r>
              <a:rPr lang="el-GR" altLang="el-GR" sz="2400" dirty="0"/>
              <a:t>Κάθε τμήμα έχει ένα μοναδικό όνομα, έναν μοναδικό αριθμό, έναν εργαζόμενο που το διευθύνει </a:t>
            </a:r>
            <a:r>
              <a:rPr lang="el-GR" altLang="el-GR" sz="2400" b="1" dirty="0">
                <a:solidFill>
                  <a:srgbClr val="004B82"/>
                </a:solidFill>
              </a:rPr>
              <a:t>και έναν αριθμό εργαζομένων που εργάζεται σ’ αυτό</a:t>
            </a:r>
            <a:r>
              <a:rPr lang="el-GR" altLang="el-GR" sz="2400" dirty="0" smtClean="0"/>
              <a:t>.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/>
              <a:t>Η φράση «</a:t>
            </a:r>
            <a:r>
              <a:rPr lang="el-GR" sz="2400" i="1" dirty="0"/>
              <a:t>και έναν αριθμό εργαζομένων που εργάζεται σ’ αυτό</a:t>
            </a:r>
            <a:r>
              <a:rPr lang="el-GR" sz="2400" dirty="0"/>
              <a:t>» μας δίνει κάτι για τη σχεδίαση; Όχι! Για να μπορέσουμε να γράψουμε μια ΣΕ χρειαζόμαστε κι άλλα πράγματα και συγκεκριμένα: αν ένας εργαζόμενος ανήκει σε ένα μόνον τμήμα ή σε περισσότερα.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57842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el-GR" altLang="el-GR" sz="3200" b="1" dirty="0" smtClean="0"/>
              <a:t>Σχεδίαση βάσεων δεδομένων βασιζόμενη στην τεχνική των Συναρτησιακών Εξαρτήσεων </a:t>
            </a:r>
            <a:endParaRPr lang="el-GR" altLang="el-GR" sz="3200" b="1" dirty="0" smtClean="0">
              <a:latin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altLang="el-GR" sz="2300" b="1" dirty="0">
                <a:cs typeface="Arial" charset="0"/>
              </a:rPr>
              <a:t>Σύνοψη</a:t>
            </a:r>
            <a:r>
              <a:rPr lang="en-US" altLang="el-GR" sz="2300" b="1" dirty="0">
                <a:cs typeface="Arial" charset="0"/>
              </a:rPr>
              <a:t>: </a:t>
            </a:r>
            <a:r>
              <a:rPr lang="el-GR" altLang="el-GR" sz="2300" dirty="0">
                <a:cs typeface="Arial" charset="0"/>
              </a:rPr>
              <a:t>Εστίαση στη σχεδίαση βάσεων δεδομένων. Κατανόηση της τεχνικής των συναρτησιακών εξαρτήσεων και σύνδεση με προχωρημένα θέματα </a:t>
            </a:r>
            <a:r>
              <a:rPr lang="el-GR" altLang="el-GR" sz="2300" dirty="0" err="1">
                <a:cs typeface="Arial" charset="0"/>
              </a:rPr>
              <a:t>κανονικοποίησης</a:t>
            </a:r>
            <a:r>
              <a:rPr lang="el-GR" altLang="el-GR" sz="2300" dirty="0">
                <a:cs typeface="Arial" charset="0"/>
              </a:rPr>
              <a:t> και σχεδίασης. </a:t>
            </a:r>
          </a:p>
          <a:p>
            <a:pPr>
              <a:spcBef>
                <a:spcPts val="600"/>
              </a:spcBef>
            </a:pPr>
            <a:r>
              <a:rPr lang="el-GR" altLang="el-GR" sz="2300" b="1" dirty="0" smtClean="0">
                <a:cs typeface="Arial" charset="0"/>
              </a:rPr>
              <a:t>Σκοπός: </a:t>
            </a:r>
            <a:r>
              <a:rPr lang="el-GR" altLang="el-GR" sz="2300" dirty="0">
                <a:cs typeface="Arial" charset="0"/>
              </a:rPr>
              <a:t>Εισαγωγή σε προχωρημένα θέματα σχεδίασης βάσεων δεδομένων.</a:t>
            </a:r>
            <a:r>
              <a:rPr lang="en-US" altLang="el-GR" sz="2300" dirty="0">
                <a:cs typeface="Arial" charset="0"/>
              </a:rPr>
              <a:t> </a:t>
            </a:r>
            <a:r>
              <a:rPr lang="el-GR" altLang="el-GR" sz="2300" dirty="0">
                <a:cs typeface="Arial" charset="0"/>
              </a:rPr>
              <a:t>Κατανόηση βασικών εννοιών της τεχνικής των Συναρτησιακών Εξαρτήσεων  </a:t>
            </a:r>
          </a:p>
          <a:p>
            <a:pPr>
              <a:spcBef>
                <a:spcPts val="600"/>
              </a:spcBef>
            </a:pPr>
            <a:r>
              <a:rPr lang="el-GR" altLang="el-GR" sz="2300" b="1" dirty="0">
                <a:cs typeface="Arial" charset="0"/>
              </a:rPr>
              <a:t>Στόχοι</a:t>
            </a:r>
            <a:r>
              <a:rPr lang="en-US" altLang="el-GR" sz="2300" b="1" dirty="0">
                <a:cs typeface="Arial" charset="0"/>
              </a:rPr>
              <a:t>:</a:t>
            </a:r>
            <a:r>
              <a:rPr lang="el-GR" altLang="el-GR" sz="2300" b="1" dirty="0">
                <a:cs typeface="Arial" charset="0"/>
              </a:rPr>
              <a:t> </a:t>
            </a:r>
            <a:r>
              <a:rPr lang="el-GR" altLang="el-GR" sz="2300" dirty="0">
                <a:cs typeface="Arial" charset="0"/>
              </a:rPr>
              <a:t>να βοηθήσει τους ενδιαφερόμενους (σπουδαστές κ.λπ.)</a:t>
            </a:r>
            <a:r>
              <a:rPr lang="en-US" altLang="el-GR" sz="2300" dirty="0">
                <a:cs typeface="Arial" charset="0"/>
              </a:rPr>
              <a:t>:</a:t>
            </a:r>
            <a:r>
              <a:rPr lang="el-GR" altLang="el-GR" sz="2300" dirty="0">
                <a:cs typeface="Arial" charset="0"/>
              </a:rPr>
              <a:t> </a:t>
            </a:r>
            <a:endParaRPr lang="en-US" altLang="el-GR" sz="2300" dirty="0">
              <a:cs typeface="Arial" charset="0"/>
            </a:endParaRPr>
          </a:p>
          <a:p>
            <a:pPr lvl="1">
              <a:spcBef>
                <a:spcPts val="600"/>
              </a:spcBef>
            </a:pPr>
            <a:r>
              <a:rPr lang="el-GR" altLang="el-GR" sz="2300" dirty="0" smtClean="0">
                <a:cs typeface="Arial" charset="0"/>
              </a:rPr>
              <a:t>να</a:t>
            </a:r>
            <a:r>
              <a:rPr lang="en-US" altLang="el-GR" sz="2300" dirty="0" smtClean="0">
                <a:cs typeface="Arial" charset="0"/>
              </a:rPr>
              <a:t> </a:t>
            </a:r>
            <a:r>
              <a:rPr lang="el-GR" altLang="el-GR" sz="2300" dirty="0">
                <a:cs typeface="Arial" charset="0"/>
              </a:rPr>
              <a:t>εμπεδώσουν κρίσιμα σημεία του σχεδιασμού βάσεων δεδομένων</a:t>
            </a:r>
            <a:r>
              <a:rPr lang="en-US" altLang="el-GR" sz="2300" dirty="0">
                <a:cs typeface="Arial" charset="0"/>
              </a:rPr>
              <a:t> </a:t>
            </a:r>
            <a:r>
              <a:rPr lang="el-GR" altLang="el-GR" sz="2300" dirty="0">
                <a:cs typeface="Arial" charset="0"/>
              </a:rPr>
              <a:t>και </a:t>
            </a:r>
            <a:endParaRPr lang="en-US" altLang="el-GR" sz="2300" dirty="0">
              <a:cs typeface="Arial" charset="0"/>
            </a:endParaRPr>
          </a:p>
          <a:p>
            <a:pPr lvl="1">
              <a:spcBef>
                <a:spcPts val="600"/>
              </a:spcBef>
            </a:pPr>
            <a:r>
              <a:rPr lang="el-GR" altLang="el-GR" sz="2300" dirty="0">
                <a:cs typeface="Arial" charset="0"/>
              </a:rPr>
              <a:t>να μάθουν να χρησιμοποιούν τη μέθοδο των συναρτησιακών εξαρτήσεων.</a:t>
            </a:r>
          </a:p>
          <a:p>
            <a:pPr>
              <a:spcBef>
                <a:spcPts val="600"/>
              </a:spcBef>
            </a:pPr>
            <a:r>
              <a:rPr lang="el-GR" altLang="el-GR" sz="2300" b="1" dirty="0">
                <a:cs typeface="Arial" charset="0"/>
              </a:rPr>
              <a:t>Λέξεις κλειδιά</a:t>
            </a:r>
            <a:r>
              <a:rPr lang="en-US" altLang="el-GR" sz="2300" b="1" dirty="0">
                <a:cs typeface="Arial" charset="0"/>
              </a:rPr>
              <a:t>: </a:t>
            </a:r>
            <a:r>
              <a:rPr lang="el-GR" altLang="el-GR" sz="2300" dirty="0">
                <a:cs typeface="Arial" charset="0"/>
              </a:rPr>
              <a:t>Συναρτησιακές εξαρτήσεις, </a:t>
            </a:r>
            <a:r>
              <a:rPr lang="el-GR" altLang="el-GR" sz="2300" dirty="0" err="1">
                <a:cs typeface="Arial" charset="0"/>
              </a:rPr>
              <a:t>Κανονικοποίηση</a:t>
            </a:r>
            <a:r>
              <a:rPr lang="el-GR" altLang="el-GR" sz="2300" dirty="0">
                <a:cs typeface="Arial" charset="0"/>
              </a:rPr>
              <a:t>, Τρίτη Κανονική μορφή, Κανονική μορφή </a:t>
            </a:r>
            <a:r>
              <a:rPr lang="en-US" altLang="el-GR" sz="2300" dirty="0" smtClean="0">
                <a:cs typeface="Arial" charset="0"/>
              </a:rPr>
              <a:t>Boyce-</a:t>
            </a:r>
            <a:r>
              <a:rPr lang="en-US" altLang="el-GR" sz="2300" dirty="0" err="1" smtClean="0">
                <a:cs typeface="Arial" charset="0"/>
              </a:rPr>
              <a:t>Codd</a:t>
            </a:r>
            <a:endParaRPr lang="el-GR" altLang="el-GR" sz="23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52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l-GR" altLang="el-GR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400" b="1" dirty="0" smtClean="0">
                <a:solidFill>
                  <a:srgbClr val="820000"/>
                </a:solidFill>
              </a:rPr>
              <a:t>Επιχειρησιακός </a:t>
            </a:r>
            <a:r>
              <a:rPr lang="el-GR" altLang="el-GR" sz="2400" b="1" dirty="0">
                <a:solidFill>
                  <a:srgbClr val="820000"/>
                </a:solidFill>
              </a:rPr>
              <a:t>Κανόνας </a:t>
            </a:r>
            <a:r>
              <a:rPr lang="el-GR" altLang="el-GR" sz="2400" dirty="0"/>
              <a:t/>
            </a:r>
            <a:br>
              <a:rPr lang="el-GR" altLang="el-GR" sz="2400" dirty="0"/>
            </a:br>
            <a:r>
              <a:rPr lang="el-GR" altLang="el-GR" sz="2400" dirty="0"/>
              <a:t>Κάθε τμήμα έχει ένα μοναδικό όνομα, έναν μοναδικό αριθμό, έναν εργαζόμενο που το διευθύνει </a:t>
            </a:r>
            <a:r>
              <a:rPr lang="el-GR" altLang="el-GR" sz="2400" b="1" dirty="0">
                <a:solidFill>
                  <a:srgbClr val="004B82"/>
                </a:solidFill>
              </a:rPr>
              <a:t>και έναν αριθμό εργαζομένων που εργάζεται σ’ αυτό</a:t>
            </a:r>
            <a:r>
              <a:rPr lang="el-GR" altLang="el-GR" sz="2400" dirty="0"/>
              <a:t>.</a:t>
            </a:r>
            <a:br>
              <a:rPr lang="el-GR" altLang="el-GR" sz="2400" dirty="0"/>
            </a:br>
            <a:endParaRPr lang="el-GR" altLang="el-GR" sz="2400" dirty="0" smtClean="0"/>
          </a:p>
          <a:p>
            <a:pPr marL="0" indent="0">
              <a:buNone/>
            </a:pPr>
            <a:r>
              <a:rPr lang="el-GR" sz="2400" dirty="0" smtClean="0"/>
              <a:t>Μήπως </a:t>
            </a:r>
            <a:r>
              <a:rPr lang="el-GR" sz="2400" dirty="0"/>
              <a:t>μπορούμε να πούμε: </a:t>
            </a:r>
          </a:p>
          <a:p>
            <a:pPr marL="0" indent="0">
              <a:buNone/>
            </a:pPr>
            <a:r>
              <a:rPr lang="en-US" sz="2400" i="1" dirty="0" err="1"/>
              <a:t>deptNumber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</a:t>
            </a:r>
            <a:r>
              <a:rPr lang="en-US" sz="2400" dirty="0"/>
              <a:t> </a:t>
            </a:r>
            <a:r>
              <a:rPr lang="en-US" sz="2400" i="1" dirty="0" err="1"/>
              <a:t>deptNumOfEmployees</a:t>
            </a:r>
            <a:r>
              <a:rPr lang="el-GR" sz="2400" dirty="0"/>
              <a:t>; </a:t>
            </a:r>
          </a:p>
          <a:p>
            <a:pPr marL="0" indent="0">
              <a:buNone/>
            </a:pPr>
            <a:r>
              <a:rPr lang="el-GR" sz="2400" dirty="0"/>
              <a:t>Ναι! Πότε, όμως, θα έκανε νόημα να βάλουμε ένα τέτοιο χαρακτηριστικό; </a:t>
            </a:r>
          </a:p>
          <a:p>
            <a:pPr marL="0" indent="0">
              <a:buNone/>
            </a:pPr>
            <a:r>
              <a:rPr lang="el-GR" sz="2400" dirty="0"/>
              <a:t>Τον </a:t>
            </a:r>
            <a:r>
              <a:rPr lang="el-GR" sz="2400" i="1" dirty="0"/>
              <a:t>αριθμό εργαζομένων</a:t>
            </a:r>
            <a:r>
              <a:rPr lang="el-GR" sz="2400" dirty="0"/>
              <a:t> μπορούμε να τον </a:t>
            </a:r>
            <a:r>
              <a:rPr lang="el-GR" sz="2400" i="1" dirty="0"/>
              <a:t>υπολογίζουμε</a:t>
            </a:r>
            <a:r>
              <a:rPr lang="el-GR" sz="2400" dirty="0"/>
              <a:t> και δεν χρειάζεται –και </a:t>
            </a:r>
            <a:r>
              <a:rPr lang="el-GR" sz="2400" i="1" dirty="0"/>
              <a:t>δεν πρέπει</a:t>
            </a:r>
            <a:r>
              <a:rPr lang="el-GR" sz="2400" dirty="0"/>
              <a:t>– να τον κρατούμε στη ΒΔ.</a:t>
            </a:r>
          </a:p>
          <a:p>
            <a:pPr marL="0" indent="0">
              <a:buNone/>
            </a:pPr>
            <a:r>
              <a:rPr lang="el-GR" sz="2400" dirty="0"/>
              <a:t>Βέβαια συχνά στις εμπορικές εφαρμογές κρατάμε αυτήν την πληροφορία σε πίνακα της βάσης.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54108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l-GR" altLang="el-GR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altLang="el-GR" sz="2400" b="1" dirty="0" smtClean="0">
                <a:solidFill>
                  <a:srgbClr val="820000"/>
                </a:solidFill>
              </a:rPr>
              <a:t>Επιχειρησιακός </a:t>
            </a:r>
            <a:r>
              <a:rPr lang="el-GR" altLang="el-GR" sz="2400" b="1" dirty="0">
                <a:solidFill>
                  <a:srgbClr val="820000"/>
                </a:solidFill>
              </a:rPr>
              <a:t>Κανόνας </a:t>
            </a:r>
            <a:r>
              <a:rPr lang="el-GR" altLang="el-GR" sz="2400" b="1" dirty="0"/>
              <a:t/>
            </a:r>
            <a:br>
              <a:rPr lang="el-GR" altLang="el-GR" sz="2400" b="1" dirty="0"/>
            </a:br>
            <a:r>
              <a:rPr lang="el-GR" altLang="el-GR" sz="2400" dirty="0"/>
              <a:t>Καταχωρούμε πάντοτε την ημερομηνία που ανέλαβε τη διεύθυνση του τμήματος ο σημερινός διευθυντής, ο οποίος δεν μπορεί να διευθύνει δεύτερο Τμήμα</a:t>
            </a:r>
            <a:r>
              <a:rPr lang="el-GR" altLang="el-GR" sz="2400" dirty="0" smtClean="0"/>
              <a:t>.</a:t>
            </a:r>
          </a:p>
          <a:p>
            <a:pPr marL="0" indent="0">
              <a:buNone/>
            </a:pPr>
            <a:endParaRPr lang="el-GR" altLang="el-GR" sz="2400" dirty="0"/>
          </a:p>
          <a:p>
            <a:pPr marL="0" indent="0">
              <a:buNone/>
            </a:pPr>
            <a:r>
              <a:rPr lang="el-GR" sz="2400" dirty="0"/>
              <a:t>Ερμηνεύουμε τα παραπάνω ως εξής: Θέλουμε να ξέρουμε μόνο πότε ξεκίνησε η τρέχουσα διεύθυνση. Στην περίπτωση αυτή τα πράγματα είναι απλά:</a:t>
            </a:r>
          </a:p>
          <a:p>
            <a:pPr marL="0" indent="0">
              <a:buNone/>
            </a:pPr>
            <a:r>
              <a:rPr lang="en-US" sz="2400" i="1" dirty="0" err="1"/>
              <a:t>deptNumber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</a:t>
            </a:r>
            <a:r>
              <a:rPr lang="en-US" sz="2400" dirty="0"/>
              <a:t> </a:t>
            </a:r>
            <a:r>
              <a:rPr lang="en-US" sz="2400" i="1" dirty="0" err="1"/>
              <a:t>startDate</a:t>
            </a:r>
            <a:endParaRPr lang="el-GR" sz="2400" dirty="0"/>
          </a:p>
          <a:p>
            <a:pPr marL="0" indent="0">
              <a:buNone/>
            </a:pPr>
            <a:r>
              <a:rPr lang="en-US" sz="2400" i="1" dirty="0" err="1"/>
              <a:t>deptName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</a:t>
            </a:r>
            <a:r>
              <a:rPr lang="en-US" sz="2400" dirty="0"/>
              <a:t> </a:t>
            </a:r>
            <a:r>
              <a:rPr lang="en-US" sz="2400" i="1" dirty="0" err="1"/>
              <a:t>startDate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Αλλά προσοχή! Μπορεί να υπάρχει διαφορετική ερμηνεία - απαίτηση</a:t>
            </a:r>
          </a:p>
          <a:p>
            <a:pPr marL="0" indent="0">
              <a:buNone/>
            </a:pPr>
            <a:r>
              <a:rPr lang="el-GR" altLang="el-GR" sz="2400" dirty="0"/>
              <a:t/>
            </a:r>
            <a:br>
              <a:rPr lang="el-GR" altLang="el-GR" sz="2400" dirty="0"/>
            </a:b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59920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l-GR" altLang="el-GR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400" b="1" dirty="0" smtClean="0">
                <a:solidFill>
                  <a:srgbClr val="820000"/>
                </a:solidFill>
              </a:rPr>
              <a:t>Επιχειρησιακός </a:t>
            </a:r>
            <a:r>
              <a:rPr lang="el-GR" altLang="el-GR" sz="2400" b="1" dirty="0">
                <a:solidFill>
                  <a:srgbClr val="820000"/>
                </a:solidFill>
              </a:rPr>
              <a:t>Κανόνας </a:t>
            </a:r>
            <a:r>
              <a:rPr lang="el-GR" altLang="el-GR" sz="2400" b="1" dirty="0"/>
              <a:t/>
            </a:r>
            <a:br>
              <a:rPr lang="el-GR" altLang="el-GR" sz="2400" b="1" dirty="0"/>
            </a:br>
            <a:r>
              <a:rPr lang="el-GR" altLang="el-GR" sz="2400" dirty="0"/>
              <a:t>Καταχωρούμε πάντοτε την ημερομηνία που ανέλαβε τη διεύθυνση του τμήματος ο σημερινός διευθυντής, ο οποίος δεν μπορεί να διευθύνει δεύτερο Τμήμα.</a:t>
            </a:r>
            <a:br>
              <a:rPr lang="el-GR" altLang="el-GR" sz="2400" dirty="0"/>
            </a:br>
            <a:endParaRPr lang="el-GR" altLang="el-GR" sz="2400" dirty="0" smtClean="0"/>
          </a:p>
          <a:p>
            <a:pPr marL="0" indent="0">
              <a:buNone/>
            </a:pPr>
            <a:r>
              <a:rPr lang="el-GR" sz="2400" dirty="0"/>
              <a:t>Μήπως μας ενδιαφέρει πότε ο σημερινός διευθυντής ανέλαβε το τμήμα για πρώτη φορά; Αν μας ενδιαφέρει κάτι τέτοιο (ιστορικά στοιχεία) τότε μας ενδιαφέρει η ΣΕ:</a:t>
            </a:r>
          </a:p>
          <a:p>
            <a:pPr marL="0" indent="0">
              <a:buNone/>
            </a:pPr>
            <a:r>
              <a:rPr lang="en-US" sz="2400" i="1" dirty="0" err="1"/>
              <a:t>deptNumber</a:t>
            </a:r>
            <a:r>
              <a:rPr lang="el-GR" sz="2400" dirty="0"/>
              <a:t>, </a:t>
            </a:r>
            <a:r>
              <a:rPr lang="en-US" sz="2400" i="1" dirty="0" err="1"/>
              <a:t>mngrIdNum</a:t>
            </a:r>
            <a:r>
              <a:rPr lang="el-GR" sz="2400" dirty="0"/>
              <a:t>, </a:t>
            </a:r>
            <a:r>
              <a:rPr lang="en-US" sz="2400" i="1" dirty="0" err="1"/>
              <a:t>startDate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</a:t>
            </a:r>
            <a:r>
              <a:rPr lang="en-US" sz="2400" dirty="0"/>
              <a:t> </a:t>
            </a:r>
            <a:r>
              <a:rPr lang="el-GR" sz="2400" i="1" dirty="0"/>
              <a:t>θ</a:t>
            </a:r>
            <a:endParaRPr lang="el-GR" sz="2400" dirty="0"/>
          </a:p>
          <a:p>
            <a:pPr marL="0" indent="0">
              <a:buNone/>
            </a:pPr>
            <a:r>
              <a:rPr lang="en-GB" sz="2400" dirty="0"/>
              <a:t> 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53051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200" b="1" dirty="0">
                <a:solidFill>
                  <a:srgbClr val="820000"/>
                </a:solidFill>
              </a:rPr>
              <a:t>Επιχειρησιακός Κανόνας </a:t>
            </a:r>
            <a:endParaRPr lang="el-GR" sz="2200" dirty="0">
              <a:solidFill>
                <a:srgbClr val="820000"/>
              </a:solidFill>
            </a:endParaRPr>
          </a:p>
          <a:p>
            <a:pPr marL="0" indent="0">
              <a:buNone/>
            </a:pPr>
            <a:r>
              <a:rPr lang="el-GR" sz="2200" i="1" dirty="0"/>
              <a:t>Οι </a:t>
            </a:r>
            <a:r>
              <a:rPr lang="el-GR" sz="2200" i="1" dirty="0" smtClean="0"/>
              <a:t>δραστηριότητες </a:t>
            </a:r>
            <a:r>
              <a:rPr lang="el-GR" sz="2200" i="1" dirty="0"/>
              <a:t>του τμήματος </a:t>
            </a:r>
            <a:r>
              <a:rPr lang="el-GR" sz="2200" i="1" dirty="0" smtClean="0"/>
              <a:t>απλώνονται </a:t>
            </a:r>
            <a:r>
              <a:rPr lang="el-GR" sz="2200" i="1" dirty="0"/>
              <a:t>σε </a:t>
            </a:r>
            <a:r>
              <a:rPr lang="el-GR" sz="2200" i="1" dirty="0" smtClean="0"/>
              <a:t>πολλές </a:t>
            </a:r>
            <a:r>
              <a:rPr lang="el-GR" sz="2200" i="1" dirty="0"/>
              <a:t>τοποθεσίες.</a:t>
            </a:r>
            <a:endParaRPr lang="el-GR" sz="2200" dirty="0"/>
          </a:p>
          <a:p>
            <a:pPr marL="0" indent="0">
              <a:buNone/>
            </a:pPr>
            <a:r>
              <a:rPr lang="el-GR" sz="2200" dirty="0"/>
              <a:t>Αυτός ο ΕΚ δεν μας επιτρέπει να γράψουμε κάτι σαν: </a:t>
            </a:r>
            <a:r>
              <a:rPr lang="en-US" sz="2200" i="1" dirty="0" err="1"/>
              <a:t>deptName</a:t>
            </a:r>
            <a:r>
              <a:rPr lang="en-US" sz="2200" dirty="0"/>
              <a:t> </a:t>
            </a:r>
            <a:r>
              <a:rPr lang="en-US" sz="2200" dirty="0">
                <a:sym typeface="Symbol"/>
              </a:rPr>
              <a:t></a:t>
            </a:r>
            <a:r>
              <a:rPr lang="en-US" sz="2200" dirty="0"/>
              <a:t> </a:t>
            </a:r>
            <a:r>
              <a:rPr lang="en-US" sz="2200" i="1" dirty="0" err="1" smtClean="0"/>
              <a:t>deptLocation</a:t>
            </a:r>
            <a:r>
              <a:rPr lang="el-GR" sz="2200" dirty="0" smtClean="0"/>
              <a:t> </a:t>
            </a:r>
            <a:r>
              <a:rPr lang="el-GR" sz="2200" dirty="0"/>
              <a:t>αφού αυτό θα σήμαινε ότι το τμήμα είναι εγκατεστημένο σε ένα και μόνο μέρος. Η σωστή ΣΕ είναι:</a:t>
            </a:r>
          </a:p>
          <a:p>
            <a:pPr marL="0" indent="0">
              <a:buNone/>
            </a:pPr>
            <a:r>
              <a:rPr lang="en-US" sz="2200" i="1" dirty="0" err="1"/>
              <a:t>deptNumber</a:t>
            </a:r>
            <a:r>
              <a:rPr lang="el-GR" sz="2200" dirty="0"/>
              <a:t>, </a:t>
            </a:r>
            <a:r>
              <a:rPr lang="en-US" sz="2200" i="1" dirty="0" err="1"/>
              <a:t>deptLocation</a:t>
            </a:r>
            <a:r>
              <a:rPr lang="en-US" sz="2200" dirty="0"/>
              <a:t> </a:t>
            </a:r>
            <a:r>
              <a:rPr lang="en-US" sz="2200" dirty="0">
                <a:sym typeface="Symbol"/>
              </a:rPr>
              <a:t></a:t>
            </a:r>
            <a:r>
              <a:rPr lang="en-US" sz="2200" dirty="0"/>
              <a:t> </a:t>
            </a:r>
            <a:r>
              <a:rPr lang="el-GR" sz="2200" i="1" dirty="0"/>
              <a:t>θ</a:t>
            </a:r>
            <a:endParaRPr lang="el-GR" sz="2200" dirty="0"/>
          </a:p>
          <a:p>
            <a:pPr marL="0" indent="0">
              <a:buNone/>
            </a:pPr>
            <a:r>
              <a:rPr lang="en-US" sz="2200" i="1" dirty="0" err="1"/>
              <a:t>deptName</a:t>
            </a:r>
            <a:r>
              <a:rPr lang="el-GR" sz="2200" dirty="0"/>
              <a:t>, </a:t>
            </a:r>
            <a:r>
              <a:rPr lang="en-US" sz="2200" i="1" dirty="0" err="1"/>
              <a:t>deptLocation</a:t>
            </a:r>
            <a:r>
              <a:rPr lang="en-US" sz="2200" dirty="0"/>
              <a:t> </a:t>
            </a:r>
            <a:r>
              <a:rPr lang="en-US" sz="2200" dirty="0">
                <a:sym typeface="Symbol"/>
              </a:rPr>
              <a:t></a:t>
            </a:r>
            <a:r>
              <a:rPr lang="en-US" sz="2200" dirty="0"/>
              <a:t> </a:t>
            </a:r>
            <a:r>
              <a:rPr lang="el-GR" sz="2200" i="1" dirty="0" smtClean="0"/>
              <a:t>θ</a:t>
            </a:r>
          </a:p>
          <a:p>
            <a:pPr marL="0" indent="0">
              <a:buNone/>
            </a:pPr>
            <a:endParaRPr lang="el-GR" sz="2200" dirty="0"/>
          </a:p>
          <a:p>
            <a:pPr marL="0" indent="0">
              <a:buNone/>
            </a:pPr>
            <a:r>
              <a:rPr lang="el-GR" sz="2200" b="1" dirty="0"/>
              <a:t>Ερώτηση:</a:t>
            </a:r>
            <a:r>
              <a:rPr lang="el-GR" sz="2200" dirty="0"/>
              <a:t> Τι θα σήμαινε η </a:t>
            </a:r>
            <a:r>
              <a:rPr lang="en-US" sz="2200" i="1" dirty="0" err="1"/>
              <a:t>deptLocation</a:t>
            </a:r>
            <a:r>
              <a:rPr lang="en-US" sz="2200" dirty="0"/>
              <a:t> </a:t>
            </a:r>
            <a:r>
              <a:rPr lang="en-US" sz="2200" dirty="0">
                <a:sym typeface="Symbol"/>
              </a:rPr>
              <a:t></a:t>
            </a:r>
            <a:r>
              <a:rPr lang="en-US" sz="2200" dirty="0"/>
              <a:t> </a:t>
            </a:r>
            <a:r>
              <a:rPr lang="en-US" sz="2200" i="1" dirty="0" err="1"/>
              <a:t>deptName</a:t>
            </a:r>
            <a:r>
              <a:rPr lang="el-GR" sz="2200" dirty="0"/>
              <a:t>; Θα σήμαινε ότι σε </a:t>
            </a:r>
            <a:r>
              <a:rPr lang="el-GR" sz="2200" dirty="0" smtClean="0"/>
              <a:t>κάθε </a:t>
            </a:r>
            <a:r>
              <a:rPr lang="el-GR" sz="2200" dirty="0"/>
              <a:t>μέρος υπάρχει ένα μόνο τμήμα της εταιρίας. Π.χ. στην Πανεπιστημίου </a:t>
            </a:r>
            <a:r>
              <a:rPr lang="el-GR" sz="2200" dirty="0" smtClean="0"/>
              <a:t>έχουμε </a:t>
            </a:r>
            <a:r>
              <a:rPr lang="el-GR" sz="2200" dirty="0"/>
              <a:t>μόνον το Λογιστήριο, στην Ακαδημίας έχουμε τις Πωλήσεις, στην </a:t>
            </a:r>
            <a:r>
              <a:rPr lang="el-GR" sz="2200" dirty="0" smtClean="0"/>
              <a:t>Καλλιθέα </a:t>
            </a:r>
            <a:r>
              <a:rPr lang="el-GR" sz="2200" dirty="0"/>
              <a:t>τη Διοίκηση, στο Πικέρμι την Παραγωγή (εργοστάσιο), στα Οινόφυτα </a:t>
            </a:r>
            <a:r>
              <a:rPr lang="el-GR" sz="2200" dirty="0" smtClean="0"/>
              <a:t>έχουμε </a:t>
            </a:r>
            <a:r>
              <a:rPr lang="el-GR" sz="2200" dirty="0"/>
              <a:t>επίσης Παραγωγή (δεύτερο εργοστάσιο) κλπ.</a:t>
            </a:r>
          </a:p>
          <a:p>
            <a:pPr marL="0" indent="0">
              <a:buNone/>
            </a:pP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232252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l-GR" altLang="el-GR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>
                <a:cs typeface="Arial" charset="0"/>
              </a:rPr>
              <a:t>Από τους επιχειρησιακούς κανόνες προκύπτει μοντέλο οντοτήτων συσχετίσεων με κάποιο συμβολισμό </a:t>
            </a:r>
            <a:r>
              <a:rPr lang="el-GR" altLang="el-GR" sz="2400" dirty="0" smtClean="0">
                <a:cs typeface="Arial" charset="0"/>
              </a:rPr>
              <a:t>π.χ.  </a:t>
            </a:r>
            <a:r>
              <a:rPr lang="en-US" altLang="el-GR" sz="2400" dirty="0" err="1">
                <a:cs typeface="Arial" charset="0"/>
              </a:rPr>
              <a:t>Elmasri</a:t>
            </a:r>
            <a:r>
              <a:rPr lang="en-US" altLang="el-GR" sz="2400" dirty="0">
                <a:cs typeface="Arial" charset="0"/>
              </a:rPr>
              <a:t> – </a:t>
            </a:r>
            <a:r>
              <a:rPr lang="en-US" altLang="el-GR" sz="2400" dirty="0" err="1">
                <a:cs typeface="Arial" charset="0"/>
              </a:rPr>
              <a:t>Navathe</a:t>
            </a:r>
            <a:r>
              <a:rPr lang="el-GR" altLang="el-GR" sz="2400" dirty="0">
                <a:cs typeface="Arial" charset="0"/>
              </a:rPr>
              <a:t>. Θα μπορούσε το μοντέλο αυτό να χρησιμοποιηθεί ως αφετηρία για την κατασκευή των συναρτησιακών εξαρτήσεων. Ακολουθεί παράδειγμα. </a:t>
            </a:r>
            <a:endParaRPr lang="el-GR" sz="2400" dirty="0"/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1438275" y="1543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l-GR"/>
          </a:p>
        </p:txBody>
      </p:sp>
      <p:sp>
        <p:nvSpPr>
          <p:cNvPr id="29700" name="Rectangle 7"/>
          <p:cNvSpPr>
            <a:spLocks noChangeArrowheads="1"/>
          </p:cNvSpPr>
          <p:nvPr/>
        </p:nvSpPr>
        <p:spPr bwMode="auto">
          <a:xfrm>
            <a:off x="1438275" y="1543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786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b="1" dirty="0" smtClean="0">
                <a:latin typeface="+mn-lt"/>
                <a:cs typeface="Arial" charset="0"/>
              </a:rPr>
              <a:t>Κατασκευή απλοποιημένης βάσης παραγγελιών με χρήση τεχνικής ΣΕ</a:t>
            </a:r>
            <a:r>
              <a:rPr lang="el-GR" altLang="el-GR" sz="3600" b="1" dirty="0" smtClean="0">
                <a:latin typeface="+mn-lt"/>
              </a:rPr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None/>
            </a:pPr>
            <a:endParaRPr lang="el-GR" altLang="el-GR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CUSTOMERS</a:t>
            </a:r>
            <a:r>
              <a:rPr lang="en-US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l-GR" sz="2000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CustomerID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CustomerName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CustomerSurname</a:t>
            </a: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CustomerAddress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City,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PostalCode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	</a:t>
            </a:r>
            <a:r>
              <a:rPr lang="en-US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Country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PRODUCTS</a:t>
            </a:r>
            <a:r>
              <a:rPr lang="en-US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l-GR" sz="2000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ProductId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ProductName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ListPrice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ORDERS 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l-GR" sz="2000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OrderId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CustomerId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OrderDate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Total)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ORDERLINES</a:t>
            </a:r>
            <a:r>
              <a:rPr lang="en-US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l-GR" sz="2000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OrderId</a:t>
            </a:r>
            <a:r>
              <a:rPr lang="en-US" altLang="el-GR" sz="20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2000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ProductId</a:t>
            </a:r>
            <a:r>
              <a:rPr lang="en-US" altLang="el-GR" sz="20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Quantity, </a:t>
            </a:r>
            <a:r>
              <a:rPr lang="en-US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Ptotal</a:t>
            </a:r>
            <a:r>
              <a:rPr lang="en-US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ct val="50000"/>
              </a:spcBef>
              <a:buNone/>
            </a:pPr>
            <a:endParaRPr lang="el-GR" altLang="el-GR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903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b="1" smtClean="0">
                <a:latin typeface="+mn-lt"/>
                <a:cs typeface="Arial" charset="0"/>
              </a:rPr>
              <a:t>Αφετηρία</a:t>
            </a:r>
            <a:r>
              <a:rPr lang="en-US" altLang="el-GR" sz="3600" b="1" smtClean="0">
                <a:latin typeface="+mn-lt"/>
                <a:cs typeface="Arial" charset="0"/>
              </a:rPr>
              <a:t>:</a:t>
            </a:r>
            <a:r>
              <a:rPr lang="el-GR" altLang="el-GR" sz="3600" b="1" smtClean="0">
                <a:latin typeface="+mn-lt"/>
                <a:cs typeface="Arial" charset="0"/>
              </a:rPr>
              <a:t> </a:t>
            </a:r>
            <a:r>
              <a:rPr lang="en-US" altLang="el-GR" sz="3600" b="1" smtClean="0">
                <a:latin typeface="+mn-lt"/>
                <a:cs typeface="Arial" charset="0"/>
              </a:rPr>
              <a:t>Entity – Relationships model</a:t>
            </a:r>
            <a:endParaRPr lang="el-GR" altLang="el-GR" sz="3600" b="1" smtClean="0">
              <a:latin typeface="+mn-lt"/>
              <a:cs typeface="Arial" charset="0"/>
            </a:endParaRPr>
          </a:p>
        </p:txBody>
      </p:sp>
      <p:pic>
        <p:nvPicPr>
          <p:cNvPr id="31747" name="3 - Εικόνα" descr="orders.jpe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480175" cy="493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62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b="1" dirty="0" smtClean="0">
                <a:latin typeface="+mn-lt"/>
                <a:cs typeface="Arial" charset="0"/>
              </a:rPr>
              <a:t>Δείγμα δεδομένων (</a:t>
            </a:r>
            <a:r>
              <a:rPr lang="en-US" altLang="el-GR" sz="3600" b="1" dirty="0" smtClean="0">
                <a:latin typeface="+mn-lt"/>
                <a:cs typeface="Arial" charset="0"/>
              </a:rPr>
              <a:t>sample of data</a:t>
            </a:r>
            <a:r>
              <a:rPr lang="el-GR" altLang="el-GR" sz="3600" b="1" dirty="0" smtClean="0">
                <a:latin typeface="+mn-lt"/>
                <a:cs typeface="Arial" charset="0"/>
              </a:rPr>
              <a:t>) πινάκων της βάσης</a:t>
            </a:r>
            <a:r>
              <a:rPr lang="el-GR" altLang="el-GR" sz="3600" b="1" dirty="0" smtClean="0">
                <a:latin typeface="+mn-lt"/>
              </a:rPr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936272"/>
              </p:ext>
            </p:extLst>
          </p:nvPr>
        </p:nvGraphicFramePr>
        <p:xfrm>
          <a:off x="179512" y="1700808"/>
          <a:ext cx="8229600" cy="1547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01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PRODUCTID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PRODUCTNAME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LISTPRICE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</a:tr>
              <a:tr h="259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123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ALPHA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100</a:t>
                      </a:r>
                    </a:p>
                  </a:txBody>
                  <a:tcPr marL="85725" marR="85725" marT="28575" marB="28575" anchor="ctr"/>
                </a:tc>
              </a:tr>
              <a:tr h="259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234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BETA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200</a:t>
                      </a:r>
                    </a:p>
                  </a:txBody>
                  <a:tcPr marL="85725" marR="85725" marT="28575" marB="28575" anchor="ctr"/>
                </a:tc>
              </a:tr>
              <a:tr h="259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345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CHI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150</a:t>
                      </a: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807999"/>
              </p:ext>
            </p:extLst>
          </p:nvPr>
        </p:nvGraphicFramePr>
        <p:xfrm>
          <a:off x="179512" y="3717032"/>
          <a:ext cx="8640958" cy="1863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  <a:gridCol w="1296144"/>
                <a:gridCol w="1584176"/>
                <a:gridCol w="1008112"/>
                <a:gridCol w="936104"/>
                <a:gridCol w="122413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CUSTOMERID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CUSTOMERNAME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CUSTOMERSURNAME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CUSTOMERADDRESS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CITY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POSTALCODE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COUNTRY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11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JEFFREY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ULMAN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CRANSLEY AVE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LONDON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78976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UK 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12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JENNIFER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WIDOM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FOREST 12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LONDON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23647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UK 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13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CHRIS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DATE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THISSEUS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ATHENS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/>
                        <a:t>12345 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/>
                        <a:t>GREECE </a:t>
                      </a: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79511" y="3343364"/>
            <a:ext cx="13778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CUSTOMERS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79510" y="1340768"/>
            <a:ext cx="12323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b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PRODUCTS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9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b="1" dirty="0" smtClean="0">
                <a:latin typeface="+mn-lt"/>
                <a:cs typeface="Arial" charset="0"/>
              </a:rPr>
              <a:t>Δείγμα δεδομένων (</a:t>
            </a:r>
            <a:r>
              <a:rPr lang="en-US" altLang="el-GR" sz="3600" b="1" dirty="0" smtClean="0">
                <a:latin typeface="+mn-lt"/>
                <a:cs typeface="Arial" charset="0"/>
              </a:rPr>
              <a:t>sample of data</a:t>
            </a:r>
            <a:r>
              <a:rPr lang="el-GR" altLang="el-GR" sz="3600" b="1" dirty="0" smtClean="0">
                <a:latin typeface="+mn-lt"/>
                <a:cs typeface="Arial" charset="0"/>
              </a:rPr>
              <a:t>) πινάκων της βάσης</a:t>
            </a:r>
            <a:r>
              <a:rPr lang="el-GR" altLang="el-GR" sz="3600" b="1" dirty="0" smtClean="0">
                <a:latin typeface="+mn-lt"/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372156"/>
              </p:ext>
            </p:extLst>
          </p:nvPr>
        </p:nvGraphicFramePr>
        <p:xfrm>
          <a:off x="279168" y="1772816"/>
          <a:ext cx="8229600" cy="1175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ORDERID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CUSTOMERID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ORDERDATE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TOTAL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1000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11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01/01/2015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1000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2000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13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01/01/2015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6500</a:t>
                      </a: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743482"/>
              </p:ext>
            </p:extLst>
          </p:nvPr>
        </p:nvGraphicFramePr>
        <p:xfrm>
          <a:off x="251520" y="3573016"/>
          <a:ext cx="82296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ORDERID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PRODUCTID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QUANTITY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PTOTAL</a:t>
                      </a:r>
                    </a:p>
                  </a:txBody>
                  <a:tcPr marL="85725" marR="85725" marT="57150" marB="57150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1000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123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1000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2000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123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1000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2000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234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4000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2000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345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dirty="0"/>
                        <a:t>1500</a:t>
                      </a: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79512" y="29249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hangingPunct="0"/>
            <a:r>
              <a:rPr lang="el-GR" altLang="el-GR" dirty="0">
                <a:solidFill>
                  <a:srgbClr val="000000"/>
                </a:solidFill>
                <a:latin typeface="+mn-lt"/>
                <a:ea typeface="Calibri" pitchFamily="34" charset="0"/>
                <a:cs typeface="Arial" pitchFamily="34" charset="0"/>
              </a:rPr>
              <a:t/>
            </a:r>
            <a:br>
              <a:rPr lang="el-GR" altLang="el-GR" dirty="0">
                <a:solidFill>
                  <a:srgbClr val="000000"/>
                </a:solidFill>
                <a:latin typeface="+mn-lt"/>
                <a:ea typeface="Calibri" pitchFamily="34" charset="0"/>
                <a:cs typeface="Arial" pitchFamily="34" charset="0"/>
              </a:rPr>
            </a:br>
            <a:r>
              <a:rPr lang="el-GR" altLang="el-GR" b="1" dirty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ORDERLINES</a:t>
            </a:r>
            <a:endParaRPr lang="el-GR" altLang="el-GR" dirty="0">
              <a:latin typeface="+mn-lt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7848" y="1268759"/>
            <a:ext cx="1281992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l-GR" altLang="el-GR" sz="1100" dirty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el-GR" altLang="el-GR" sz="1100" dirty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l-GR" altLang="el-GR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ORDERS</a:t>
            </a:r>
            <a:endParaRPr lang="el-GR" altLang="el-GR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4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b="1" dirty="0" smtClean="0">
                <a:latin typeface="+mn-lt"/>
                <a:cs typeface="Arial" charset="0"/>
              </a:rPr>
              <a:t>Συναρτησιακές</a:t>
            </a:r>
            <a:r>
              <a:rPr lang="en-US" altLang="el-GR" sz="3600" b="1" dirty="0" smtClean="0">
                <a:latin typeface="+mn-lt"/>
                <a:cs typeface="Arial" charset="0"/>
              </a:rPr>
              <a:t> </a:t>
            </a:r>
            <a:r>
              <a:rPr lang="el-GR" altLang="el-GR" sz="3600" b="1" dirty="0" smtClean="0">
                <a:latin typeface="+mn-lt"/>
                <a:cs typeface="Arial" charset="0"/>
              </a:rPr>
              <a:t>εξαρτήσεις</a:t>
            </a:r>
            <a:r>
              <a:rPr lang="en-US" altLang="el-GR" sz="3600" b="1" dirty="0" smtClean="0">
                <a:latin typeface="+mn-lt"/>
                <a:cs typeface="Arial" charset="0"/>
              </a:rPr>
              <a:t> </a:t>
            </a:r>
            <a:br>
              <a:rPr lang="en-US" altLang="el-GR" sz="3600" b="1" dirty="0" smtClean="0">
                <a:latin typeface="+mn-lt"/>
                <a:cs typeface="Arial" charset="0"/>
              </a:rPr>
            </a:br>
            <a:r>
              <a:rPr lang="en-US" altLang="el-GR" sz="3600" b="1" dirty="0" smtClean="0">
                <a:latin typeface="+mn-lt"/>
                <a:cs typeface="Arial" charset="0"/>
              </a:rPr>
              <a:t>(Functional dependencies)</a:t>
            </a:r>
            <a:r>
              <a:rPr lang="el-GR" altLang="el-GR" sz="3600" dirty="0" smtClean="0">
                <a:latin typeface="+mn-lt"/>
              </a:rPr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400" b="1" dirty="0">
                <a:solidFill>
                  <a:srgbClr val="820000"/>
                </a:solidFill>
                <a:cs typeface="Times New Roman" pitchFamily="18" charset="0"/>
              </a:rPr>
              <a:t>Από τον πίνακα του </a:t>
            </a:r>
            <a:r>
              <a:rPr lang="en-US" altLang="el-GR" sz="2400" b="1" dirty="0">
                <a:solidFill>
                  <a:srgbClr val="820000"/>
                </a:solidFill>
                <a:cs typeface="Times New Roman" pitchFamily="18" charset="0"/>
              </a:rPr>
              <a:t>CUSTOMER (</a:t>
            </a:r>
            <a:r>
              <a:rPr lang="el-GR" altLang="el-GR" sz="2400" b="1" dirty="0">
                <a:solidFill>
                  <a:srgbClr val="820000"/>
                </a:solidFill>
                <a:cs typeface="Times New Roman" pitchFamily="18" charset="0"/>
              </a:rPr>
              <a:t>πελάτη)</a:t>
            </a:r>
            <a:r>
              <a:rPr lang="en-US" altLang="el-GR" sz="2400" b="1" dirty="0">
                <a:solidFill>
                  <a:srgbClr val="820000"/>
                </a:solidFill>
                <a:cs typeface="Times New Roman" pitchFamily="18" charset="0"/>
              </a:rPr>
              <a:t>, </a:t>
            </a:r>
            <a:r>
              <a:rPr lang="el-GR" altLang="el-GR" sz="2400" b="1" dirty="0">
                <a:solidFill>
                  <a:srgbClr val="820000"/>
                </a:solidFill>
                <a:cs typeface="Times New Roman" pitchFamily="18" charset="0"/>
              </a:rPr>
              <a:t> το δείγμα δεδομένων ή το μοντέλο μπορείτε εύκολα να επαληθεύσετε την ισχύ των συναρτησιακών εξαρτήσεων:</a:t>
            </a:r>
            <a:endParaRPr lang="el-GR" altLang="el-GR" sz="2400" b="1" dirty="0">
              <a:solidFill>
                <a:srgbClr val="820000"/>
              </a:solidFill>
            </a:endParaRPr>
          </a:p>
          <a:p>
            <a:pPr marL="806450" indent="-449263">
              <a:spcBef>
                <a:spcPct val="50000"/>
              </a:spcBef>
            </a:pPr>
            <a:r>
              <a:rPr lang="en-US" altLang="el-GR" sz="2400" dirty="0" err="1">
                <a:cs typeface="Times New Roman" pitchFamily="18" charset="0"/>
              </a:rPr>
              <a:t>CustomerID</a:t>
            </a:r>
            <a:r>
              <a:rPr lang="en-US" altLang="el-GR" sz="2400" dirty="0">
                <a:cs typeface="Times New Roman" pitchFamily="18" charset="0"/>
              </a:rPr>
              <a:t> ---- &gt; </a:t>
            </a:r>
            <a:r>
              <a:rPr lang="en-US" altLang="el-GR" sz="2400" dirty="0" err="1">
                <a:cs typeface="Times New Roman" pitchFamily="18" charset="0"/>
              </a:rPr>
              <a:t>CustomerName</a:t>
            </a:r>
            <a:endParaRPr lang="en-US" altLang="el-GR" sz="2400" dirty="0">
              <a:cs typeface="Times New Roman" pitchFamily="18" charset="0"/>
            </a:endParaRPr>
          </a:p>
          <a:p>
            <a:pPr marL="806450" indent="-449263">
              <a:spcBef>
                <a:spcPct val="50000"/>
              </a:spcBef>
            </a:pPr>
            <a:r>
              <a:rPr lang="en-US" altLang="el-GR" sz="2400" dirty="0" err="1">
                <a:cs typeface="Times New Roman" pitchFamily="18" charset="0"/>
              </a:rPr>
              <a:t>CustomerID</a:t>
            </a:r>
            <a:r>
              <a:rPr lang="en-US" altLang="el-GR" sz="2400" dirty="0">
                <a:cs typeface="Times New Roman" pitchFamily="18" charset="0"/>
              </a:rPr>
              <a:t> ---- &gt; </a:t>
            </a:r>
            <a:r>
              <a:rPr lang="en-US" altLang="el-GR" sz="2400" dirty="0" err="1">
                <a:cs typeface="Times New Roman" pitchFamily="18" charset="0"/>
              </a:rPr>
              <a:t>CustomerSurname</a:t>
            </a:r>
            <a:r>
              <a:rPr lang="en-US" altLang="el-GR" sz="2400" dirty="0">
                <a:cs typeface="Times New Roman" pitchFamily="18" charset="0"/>
              </a:rPr>
              <a:t>  </a:t>
            </a:r>
          </a:p>
          <a:p>
            <a:pPr marL="806450" indent="-449263">
              <a:spcBef>
                <a:spcPct val="50000"/>
              </a:spcBef>
            </a:pPr>
            <a:r>
              <a:rPr lang="en-US" altLang="el-GR" sz="2400" dirty="0" err="1">
                <a:cs typeface="Times New Roman" pitchFamily="18" charset="0"/>
              </a:rPr>
              <a:t>CustomerID</a:t>
            </a:r>
            <a:r>
              <a:rPr lang="en-US" altLang="el-GR" sz="2400" dirty="0">
                <a:cs typeface="Times New Roman" pitchFamily="18" charset="0"/>
              </a:rPr>
              <a:t> ---- &gt; </a:t>
            </a:r>
            <a:r>
              <a:rPr lang="en-US" altLang="el-GR" sz="2400" dirty="0" err="1">
                <a:cs typeface="Times New Roman" pitchFamily="18" charset="0"/>
              </a:rPr>
              <a:t>CustomerAddress</a:t>
            </a:r>
            <a:endParaRPr lang="en-US" altLang="el-GR" sz="2400" dirty="0">
              <a:cs typeface="Times New Roman" pitchFamily="18" charset="0"/>
            </a:endParaRPr>
          </a:p>
          <a:p>
            <a:pPr marL="806450" indent="-449263">
              <a:spcBef>
                <a:spcPct val="50000"/>
              </a:spcBef>
            </a:pPr>
            <a:r>
              <a:rPr lang="en-US" altLang="el-GR" sz="2400" dirty="0" err="1">
                <a:cs typeface="Times New Roman" pitchFamily="18" charset="0"/>
              </a:rPr>
              <a:t>CustomerID</a:t>
            </a:r>
            <a:r>
              <a:rPr lang="en-US" altLang="el-GR" sz="2400" dirty="0">
                <a:cs typeface="Times New Roman" pitchFamily="18" charset="0"/>
              </a:rPr>
              <a:t> ---- &gt; City</a:t>
            </a:r>
          </a:p>
          <a:p>
            <a:pPr marL="806450" indent="-449263">
              <a:spcBef>
                <a:spcPct val="50000"/>
              </a:spcBef>
            </a:pPr>
            <a:r>
              <a:rPr lang="en-US" altLang="el-GR" sz="2400" dirty="0" err="1">
                <a:cs typeface="Times New Roman" pitchFamily="18" charset="0"/>
              </a:rPr>
              <a:t>CustomerID</a:t>
            </a:r>
            <a:r>
              <a:rPr lang="en-US" altLang="el-GR" sz="2400" dirty="0">
                <a:cs typeface="Times New Roman" pitchFamily="18" charset="0"/>
              </a:rPr>
              <a:t> ---- &gt; </a:t>
            </a:r>
            <a:r>
              <a:rPr lang="en-US" altLang="el-GR" sz="2400" dirty="0" err="1">
                <a:cs typeface="Times New Roman" pitchFamily="18" charset="0"/>
              </a:rPr>
              <a:t>PostalCode</a:t>
            </a:r>
            <a:endParaRPr lang="en-US" altLang="el-GR" sz="2400" dirty="0">
              <a:cs typeface="Times New Roman" pitchFamily="18" charset="0"/>
            </a:endParaRPr>
          </a:p>
          <a:p>
            <a:pPr marL="806450" indent="-449263">
              <a:spcBef>
                <a:spcPct val="50000"/>
              </a:spcBef>
            </a:pPr>
            <a:r>
              <a:rPr lang="en-US" altLang="el-GR" sz="2400" dirty="0" err="1">
                <a:cs typeface="Times New Roman" pitchFamily="18" charset="0"/>
              </a:rPr>
              <a:t>CustomerID</a:t>
            </a:r>
            <a:r>
              <a:rPr lang="en-US" altLang="el-GR" sz="2400" dirty="0">
                <a:cs typeface="Times New Roman" pitchFamily="18" charset="0"/>
              </a:rPr>
              <a:t> ---- &gt; Country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63859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b="1" smtClean="0">
                <a:latin typeface="+mn-lt"/>
                <a:cs typeface="Arial" charset="0"/>
              </a:rPr>
              <a:t>Ορισμός συναρτησιακής εξάρτησης</a:t>
            </a:r>
            <a:r>
              <a:rPr lang="el-GR" altLang="el-GR" sz="3600" smtClean="0">
                <a:latin typeface="+mn-lt"/>
              </a:rPr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l-GR" altLang="el-GR" sz="2200" dirty="0">
                <a:cs typeface="Arial" charset="0"/>
              </a:rPr>
              <a:t>Αν  </a:t>
            </a:r>
            <a:r>
              <a:rPr lang="en-US" altLang="el-GR" sz="2200" dirty="0">
                <a:cs typeface="Arial" charset="0"/>
              </a:rPr>
              <a:t>R</a:t>
            </a:r>
            <a:r>
              <a:rPr lang="el-GR" altLang="el-GR" sz="2200" dirty="0">
                <a:cs typeface="Arial" charset="0"/>
              </a:rPr>
              <a:t>(</a:t>
            </a:r>
            <a:r>
              <a:rPr lang="en-US" altLang="el-GR" sz="2200" dirty="0">
                <a:cs typeface="Arial" charset="0"/>
              </a:rPr>
              <a:t>A</a:t>
            </a:r>
            <a:r>
              <a:rPr lang="el-GR" altLang="el-GR" sz="2200" dirty="0">
                <a:cs typeface="Arial" charset="0"/>
              </a:rPr>
              <a:t>1, </a:t>
            </a:r>
            <a:r>
              <a:rPr lang="en-US" altLang="el-GR" sz="2200" dirty="0">
                <a:cs typeface="Arial" charset="0"/>
              </a:rPr>
              <a:t>A</a:t>
            </a:r>
            <a:r>
              <a:rPr lang="el-GR" altLang="el-GR" sz="2200" dirty="0">
                <a:cs typeface="Arial" charset="0"/>
              </a:rPr>
              <a:t>2,...</a:t>
            </a:r>
            <a:r>
              <a:rPr lang="en-US" altLang="el-GR" sz="2200" dirty="0">
                <a:cs typeface="Arial" charset="0"/>
              </a:rPr>
              <a:t>AN</a:t>
            </a:r>
            <a:r>
              <a:rPr lang="el-GR" altLang="el-GR" sz="2200" dirty="0">
                <a:cs typeface="Arial" charset="0"/>
              </a:rPr>
              <a:t>) ένα σχήμα σχέσης και Χ, Υ υποσύνολα του {Α1,Α2, ..., Αν} τότε λέμε ότι:</a:t>
            </a:r>
            <a:endParaRPr lang="en-US" altLang="el-GR" sz="2200" dirty="0">
              <a:cs typeface="Times New Roman" pitchFamily="18" charset="0"/>
            </a:endParaRPr>
          </a:p>
          <a:p>
            <a:pPr marL="0" indent="357188">
              <a:spcBef>
                <a:spcPct val="50000"/>
              </a:spcBef>
              <a:buNone/>
            </a:pPr>
            <a:r>
              <a:rPr lang="el-GR" altLang="el-GR" sz="2200" dirty="0">
                <a:cs typeface="Arial" charset="0"/>
              </a:rPr>
              <a:t> </a:t>
            </a:r>
            <a:r>
              <a:rPr lang="el-GR" altLang="el-GR" sz="2200" dirty="0" smtClean="0">
                <a:cs typeface="Arial" charset="0"/>
              </a:rPr>
              <a:t>   </a:t>
            </a:r>
            <a:r>
              <a:rPr lang="el-GR" altLang="el-GR" sz="2200" dirty="0">
                <a:cs typeface="Arial" charset="0"/>
              </a:rPr>
              <a:t>"</a:t>
            </a:r>
            <a:r>
              <a:rPr lang="el-GR" altLang="el-GR" sz="2200" dirty="0"/>
              <a:t> </a:t>
            </a: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το Χ καθορίζει συναρτησιακά το Υ</a:t>
            </a:r>
            <a:r>
              <a:rPr lang="el-GR" altLang="el-GR" sz="2200" dirty="0">
                <a:solidFill>
                  <a:srgbClr val="6666FF"/>
                </a:solidFill>
              </a:rPr>
              <a:t> </a:t>
            </a:r>
            <a:r>
              <a:rPr lang="el-GR" altLang="el-GR" sz="2200" dirty="0">
                <a:cs typeface="Arial" charset="0"/>
              </a:rPr>
              <a:t>"</a:t>
            </a:r>
            <a:r>
              <a:rPr lang="el-GR" altLang="el-GR" sz="2200" dirty="0"/>
              <a:t> </a:t>
            </a:r>
            <a:r>
              <a:rPr lang="el-GR" altLang="el-GR" sz="2200" dirty="0">
                <a:cs typeface="Arial" charset="0"/>
              </a:rPr>
              <a:t> ή</a:t>
            </a:r>
            <a:endParaRPr lang="en-US" altLang="el-GR" sz="2200" dirty="0">
              <a:cs typeface="Times New Roman" pitchFamily="18" charset="0"/>
            </a:endParaRPr>
          </a:p>
          <a:p>
            <a:pPr marL="0" indent="357188">
              <a:spcBef>
                <a:spcPct val="50000"/>
              </a:spcBef>
              <a:buNone/>
            </a:pPr>
            <a:r>
              <a:rPr lang="el-GR" altLang="el-GR" sz="2200" dirty="0">
                <a:cs typeface="Arial" charset="0"/>
              </a:rPr>
              <a:t>   "</a:t>
            </a:r>
            <a:r>
              <a:rPr lang="el-GR" altLang="el-GR" sz="2200" dirty="0"/>
              <a:t> </a:t>
            </a: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το Υ εξαρτάται συναρτησιακά από το Χ</a:t>
            </a:r>
            <a:r>
              <a:rPr lang="el-GR" altLang="el-GR" sz="2200" b="1" dirty="0">
                <a:solidFill>
                  <a:srgbClr val="820000"/>
                </a:solidFill>
              </a:rPr>
              <a:t> </a:t>
            </a:r>
            <a:r>
              <a:rPr lang="el-GR" altLang="el-GR" sz="2200" dirty="0">
                <a:cs typeface="Arial" charset="0"/>
              </a:rPr>
              <a:t>"</a:t>
            </a:r>
            <a:endParaRPr lang="en-US" altLang="el-GR" sz="2200" dirty="0">
              <a:cs typeface="Times New Roman" pitchFamily="18" charset="0"/>
            </a:endParaRPr>
          </a:p>
          <a:p>
            <a:pPr marL="0" indent="357188">
              <a:spcBef>
                <a:spcPct val="50000"/>
              </a:spcBef>
              <a:buNone/>
            </a:pPr>
            <a:r>
              <a:rPr lang="el-GR" altLang="el-GR" sz="2200" dirty="0">
                <a:cs typeface="Arial" charset="0"/>
              </a:rPr>
              <a:t> </a:t>
            </a:r>
            <a:r>
              <a:rPr lang="el-GR" altLang="el-GR" sz="2200" dirty="0"/>
              <a:t> </a:t>
            </a:r>
            <a:r>
              <a:rPr lang="el-GR" altLang="el-GR" sz="2200" dirty="0" smtClean="0"/>
              <a:t>      </a:t>
            </a:r>
            <a:r>
              <a:rPr lang="el-GR" altLang="el-GR" sz="2200" dirty="0">
                <a:cs typeface="Arial" charset="0"/>
              </a:rPr>
              <a:t>και γράφουμε:</a:t>
            </a:r>
            <a:endParaRPr lang="en-US" altLang="el-GR" sz="2200" dirty="0">
              <a:cs typeface="Times New Roman" pitchFamily="18" charset="0"/>
            </a:endParaRPr>
          </a:p>
          <a:p>
            <a:pPr marL="0" indent="357188">
              <a:spcBef>
                <a:spcPct val="50000"/>
              </a:spcBef>
              <a:buNone/>
            </a:pPr>
            <a:r>
              <a:rPr lang="el-GR" altLang="el-GR" sz="2200" dirty="0">
                <a:cs typeface="Arial" charset="0"/>
              </a:rPr>
              <a:t> </a:t>
            </a:r>
            <a:r>
              <a:rPr lang="el-GR" altLang="el-GR" sz="2200" b="1" dirty="0">
                <a:solidFill>
                  <a:srgbClr val="004B82"/>
                </a:solidFill>
                <a:cs typeface="Arial" charset="0"/>
              </a:rPr>
              <a:t>                     Χ -----&gt; Υ</a:t>
            </a:r>
            <a:endParaRPr lang="en-US" altLang="el-GR" sz="2200" b="1" dirty="0">
              <a:solidFill>
                <a:srgbClr val="004B82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2200" dirty="0" smtClean="0">
                <a:cs typeface="Arial" charset="0"/>
              </a:rPr>
              <a:t>Αν </a:t>
            </a:r>
            <a:r>
              <a:rPr lang="el-GR" altLang="el-GR" sz="2200" dirty="0">
                <a:cs typeface="Arial" charset="0"/>
              </a:rPr>
              <a:t>και μόνον αν οποιοδήποτε και αν είναι το περιεχόμενο της </a:t>
            </a:r>
            <a:r>
              <a:rPr lang="en-US" altLang="el-GR" sz="2200" dirty="0">
                <a:cs typeface="Arial" charset="0"/>
              </a:rPr>
              <a:t>R</a:t>
            </a:r>
            <a:r>
              <a:rPr lang="el-GR" altLang="el-GR" sz="2200" dirty="0">
                <a:cs typeface="Arial" charset="0"/>
              </a:rPr>
              <a:t> είναι αδύνατο να βρούμε δύο πλειάδες που να έχουν τις ίδιες τιμές για τα χαρακτηριστικά που περιλαμβάνονται στο Χ και διαφορετικές για αυτά που περιλαμβάνονται στο Υ.</a:t>
            </a:r>
            <a:endParaRPr lang="en-US" altLang="el-GR" sz="22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2200" dirty="0" smtClean="0">
                <a:cs typeface="Arial" charset="0"/>
              </a:rPr>
              <a:t>Οι </a:t>
            </a:r>
            <a:r>
              <a:rPr lang="el-GR" altLang="el-GR" sz="2200" dirty="0">
                <a:cs typeface="Arial" charset="0"/>
              </a:rPr>
              <a:t>συναρτησιακές εξαρτήσεις που ισχύουν σε ένα σύνολο χαρακτηριστικών καθορίζονται από το φυσικό νόημα των μεγεθών που παριστάνονται</a:t>
            </a:r>
            <a:r>
              <a:rPr lang="el-GR" altLang="el-GR" sz="2200" dirty="0" smtClean="0">
                <a:cs typeface="Arial" charset="0"/>
              </a:rPr>
              <a:t>.</a:t>
            </a:r>
            <a:endParaRPr lang="en-US" altLang="el-GR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9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>
                <a:cs typeface="Arial" charset="0"/>
              </a:rPr>
              <a:t>Συναρτησιακές</a:t>
            </a:r>
            <a:r>
              <a:rPr lang="en-US" altLang="el-GR" dirty="0">
                <a:cs typeface="Arial" charset="0"/>
              </a:rPr>
              <a:t> </a:t>
            </a:r>
            <a:r>
              <a:rPr lang="el-GR" altLang="el-GR" dirty="0">
                <a:cs typeface="Arial" charset="0"/>
              </a:rPr>
              <a:t>εξαρτήσεις</a:t>
            </a:r>
            <a:r>
              <a:rPr lang="en-US" altLang="el-GR" dirty="0">
                <a:cs typeface="Arial" charset="0"/>
              </a:rPr>
              <a:t> </a:t>
            </a:r>
            <a:br>
              <a:rPr lang="en-US" altLang="el-GR" dirty="0">
                <a:cs typeface="Arial" charset="0"/>
              </a:rPr>
            </a:br>
            <a:r>
              <a:rPr lang="en-US" altLang="el-GR" dirty="0">
                <a:cs typeface="Arial" charset="0"/>
              </a:rPr>
              <a:t>(Functional dependencies)</a:t>
            </a:r>
            <a:r>
              <a:rPr lang="el-GR" altLang="el-GR" dirty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>
                <a:solidFill>
                  <a:srgbClr val="820000"/>
                </a:solidFill>
                <a:cs typeface="Times New Roman" pitchFamily="18" charset="0"/>
              </a:rPr>
              <a:t>Άρα κάποια στιγμή θα πρέπει να συμπτυχθούν όλες αυτές οι ισχύουσες ΣΕ σε μία που θα αντιστοιχεί σε Πίνακα της βάσης δεδομένων:</a:t>
            </a:r>
            <a:endParaRPr lang="el-GR" altLang="el-GR" sz="2200" b="1" dirty="0">
              <a:solidFill>
                <a:srgbClr val="820000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>
                <a:cs typeface="Times New Roman" pitchFamily="18" charset="0"/>
              </a:rPr>
              <a:t> </a:t>
            </a:r>
            <a:r>
              <a:rPr lang="en-US" altLang="el-GR" sz="2200" dirty="0" err="1">
                <a:cs typeface="Times New Roman" pitchFamily="18" charset="0"/>
              </a:rPr>
              <a:t>CustomerID</a:t>
            </a:r>
            <a:r>
              <a:rPr lang="en-US" altLang="el-GR" sz="2200" dirty="0">
                <a:cs typeface="Times New Roman" pitchFamily="18" charset="0"/>
              </a:rPr>
              <a:t> ---- &gt; </a:t>
            </a:r>
            <a:r>
              <a:rPr lang="en-US" altLang="el-GR" sz="2200" dirty="0" err="1">
                <a:cs typeface="Times New Roman" pitchFamily="18" charset="0"/>
              </a:rPr>
              <a:t>CustomerName</a:t>
            </a:r>
            <a:r>
              <a:rPr lang="en-US" altLang="el-GR" sz="2200" dirty="0">
                <a:cs typeface="Times New Roman" pitchFamily="18" charset="0"/>
              </a:rPr>
              <a:t>, </a:t>
            </a:r>
            <a:r>
              <a:rPr lang="en-US" altLang="el-GR" sz="2200" dirty="0" err="1">
                <a:cs typeface="Times New Roman" pitchFamily="18" charset="0"/>
              </a:rPr>
              <a:t>CustomerSurname</a:t>
            </a:r>
            <a:r>
              <a:rPr lang="en-US" altLang="el-GR" sz="2200" dirty="0">
                <a:cs typeface="Times New Roman" pitchFamily="18" charset="0"/>
              </a:rPr>
              <a:t>, 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200" dirty="0">
                <a:cs typeface="Times New Roman" pitchFamily="18" charset="0"/>
              </a:rPr>
              <a:t>                         </a:t>
            </a:r>
            <a:r>
              <a:rPr lang="en-US" altLang="el-GR" sz="2200" dirty="0" err="1">
                <a:cs typeface="Times New Roman" pitchFamily="18" charset="0"/>
              </a:rPr>
              <a:t>CustomerAddress</a:t>
            </a:r>
            <a:r>
              <a:rPr lang="en-US" altLang="el-GR" sz="2200" dirty="0">
                <a:cs typeface="Times New Roman" pitchFamily="18" charset="0"/>
              </a:rPr>
              <a:t>, City, </a:t>
            </a:r>
            <a:r>
              <a:rPr lang="en-US" altLang="el-GR" sz="2200" dirty="0" err="1">
                <a:cs typeface="Times New Roman" pitchFamily="18" charset="0"/>
              </a:rPr>
              <a:t>PostalCode</a:t>
            </a:r>
            <a:r>
              <a:rPr lang="en-US" altLang="el-GR" sz="2200" dirty="0">
                <a:cs typeface="Times New Roman" pitchFamily="18" charset="0"/>
              </a:rPr>
              <a:t>, Country</a:t>
            </a:r>
            <a:endParaRPr lang="el-GR" altLang="el-GR" sz="2200" dirty="0"/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  <a:cs typeface="Arial" charset="0"/>
              </a:rPr>
              <a:t>οπότε </a:t>
            </a: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και θα προκύψει ο πίνακας</a:t>
            </a:r>
            <a:endParaRPr lang="el-GR" altLang="el-GR" sz="2200" b="1" dirty="0">
              <a:solidFill>
                <a:srgbClr val="820000"/>
              </a:solidFill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200" dirty="0" smtClean="0">
                <a:cs typeface="Times New Roman" pitchFamily="18" charset="0"/>
              </a:rPr>
              <a:t>CUSTOMERS </a:t>
            </a:r>
            <a:r>
              <a:rPr lang="en-US" altLang="el-GR" sz="2200" dirty="0">
                <a:cs typeface="Times New Roman" pitchFamily="18" charset="0"/>
              </a:rPr>
              <a:t>(</a:t>
            </a:r>
            <a:r>
              <a:rPr lang="en-US" altLang="el-GR" sz="2200" u="sng" dirty="0" err="1">
                <a:cs typeface="Times New Roman" pitchFamily="18" charset="0"/>
              </a:rPr>
              <a:t>CustomerID</a:t>
            </a:r>
            <a:r>
              <a:rPr lang="en-US" altLang="el-GR" sz="2200" dirty="0">
                <a:cs typeface="Times New Roman" pitchFamily="18" charset="0"/>
              </a:rPr>
              <a:t>, </a:t>
            </a:r>
            <a:r>
              <a:rPr lang="en-US" altLang="el-GR" sz="2200" dirty="0" err="1">
                <a:cs typeface="Times New Roman" pitchFamily="18" charset="0"/>
              </a:rPr>
              <a:t>CustomerName</a:t>
            </a:r>
            <a:r>
              <a:rPr lang="en-US" altLang="el-GR" sz="2200" dirty="0">
                <a:cs typeface="Times New Roman" pitchFamily="18" charset="0"/>
              </a:rPr>
              <a:t>, </a:t>
            </a:r>
            <a:r>
              <a:rPr lang="en-US" altLang="el-GR" sz="2200" dirty="0" err="1">
                <a:cs typeface="Times New Roman" pitchFamily="18" charset="0"/>
              </a:rPr>
              <a:t>CustomerSurname</a:t>
            </a:r>
            <a:r>
              <a:rPr lang="en-US" altLang="el-GR" sz="2200" dirty="0">
                <a:cs typeface="Times New Roman" pitchFamily="18" charset="0"/>
              </a:rPr>
              <a:t>, 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200" dirty="0">
                <a:cs typeface="Times New Roman" pitchFamily="18" charset="0"/>
              </a:rPr>
              <a:t>                         </a:t>
            </a:r>
            <a:r>
              <a:rPr lang="en-US" altLang="el-GR" sz="2200" dirty="0" err="1">
                <a:cs typeface="Times New Roman" pitchFamily="18" charset="0"/>
              </a:rPr>
              <a:t>CustomerAddress</a:t>
            </a:r>
            <a:r>
              <a:rPr lang="en-US" altLang="el-GR" sz="2200" dirty="0">
                <a:cs typeface="Times New Roman" pitchFamily="18" charset="0"/>
              </a:rPr>
              <a:t>, City, </a:t>
            </a:r>
            <a:r>
              <a:rPr lang="en-US" altLang="el-GR" sz="2200" dirty="0" err="1">
                <a:cs typeface="Times New Roman" pitchFamily="18" charset="0"/>
              </a:rPr>
              <a:t>PostalCode</a:t>
            </a:r>
            <a:r>
              <a:rPr lang="en-US" altLang="el-GR" sz="2200" dirty="0">
                <a:cs typeface="Times New Roman" pitchFamily="18" charset="0"/>
              </a:rPr>
              <a:t>, Country)</a:t>
            </a:r>
            <a:endParaRPr lang="el-GR" altLang="el-GR" sz="2200" dirty="0"/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200" b="1" dirty="0">
                <a:solidFill>
                  <a:srgbClr val="820000"/>
                </a:solidFill>
                <a:cs typeface="Arial" charset="0"/>
              </a:rPr>
              <a:t> </a:t>
            </a:r>
            <a:r>
              <a:rPr lang="el-GR" altLang="el-GR" sz="2200" b="1" dirty="0" smtClean="0">
                <a:solidFill>
                  <a:srgbClr val="820000"/>
                </a:solidFill>
                <a:cs typeface="Arial" charset="0"/>
              </a:rPr>
              <a:t>Επομένως</a:t>
            </a: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, χρειαζόμαστε μία ιδιότητα σύμπτυξης της μορφής: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>
                <a:cs typeface="Arial" charset="0"/>
              </a:rPr>
              <a:t> </a:t>
            </a:r>
            <a:r>
              <a:rPr lang="el-GR" altLang="el-GR" sz="2200" dirty="0" smtClean="0">
                <a:cs typeface="Arial" charset="0"/>
              </a:rPr>
              <a:t>Αν </a:t>
            </a:r>
            <a:r>
              <a:rPr lang="el-GR" altLang="el-GR" sz="2200" dirty="0" smtClean="0"/>
              <a:t>  </a:t>
            </a:r>
            <a:r>
              <a:rPr lang="el-GR" altLang="el-GR" sz="2200" dirty="0">
                <a:cs typeface="Arial" charset="0"/>
              </a:rPr>
              <a:t>Χ --&gt; Υ </a:t>
            </a:r>
            <a:r>
              <a:rPr lang="el-GR" altLang="el-GR" sz="2200" dirty="0"/>
              <a:t>  </a:t>
            </a:r>
            <a:r>
              <a:rPr lang="el-GR" altLang="el-GR" sz="2200" dirty="0">
                <a:cs typeface="Arial" charset="0"/>
              </a:rPr>
              <a:t>και </a:t>
            </a:r>
            <a:r>
              <a:rPr lang="el-GR" altLang="el-GR" sz="2200" dirty="0"/>
              <a:t>  </a:t>
            </a:r>
            <a:r>
              <a:rPr lang="el-GR" altLang="el-GR" sz="2200" dirty="0">
                <a:cs typeface="Arial" charset="0"/>
              </a:rPr>
              <a:t>Χ --&gt; Ζ </a:t>
            </a:r>
            <a:r>
              <a:rPr lang="el-GR" altLang="el-GR" sz="2200" dirty="0"/>
              <a:t>  </a:t>
            </a:r>
            <a:r>
              <a:rPr lang="el-GR" altLang="el-GR" sz="2200" dirty="0">
                <a:cs typeface="Arial" charset="0"/>
              </a:rPr>
              <a:t>τότε </a:t>
            </a:r>
            <a:r>
              <a:rPr lang="el-GR" altLang="el-GR" sz="2200" dirty="0"/>
              <a:t>  </a:t>
            </a:r>
            <a:r>
              <a:rPr lang="el-GR" altLang="el-GR" sz="2200" dirty="0">
                <a:cs typeface="Arial" charset="0"/>
              </a:rPr>
              <a:t>Χ --&gt; ΥΖ (βλέπε θεωρήματα)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endParaRPr lang="en-US" altLang="el-GR" sz="2200" dirty="0">
              <a:cs typeface="Times New Roman" pitchFamily="18" charset="0"/>
            </a:endParaRPr>
          </a:p>
          <a:p>
            <a:pPr marL="0" indent="0">
              <a:buNone/>
            </a:pP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95228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Μια μικρή </a:t>
            </a:r>
            <a:r>
              <a:rPr lang="el-GR" dirty="0" smtClean="0"/>
              <a:t>διερεύνηση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altLang="el-GR" sz="1800" b="1" dirty="0"/>
              <a:t>Ας δούμε τον πίνακα </a:t>
            </a:r>
          </a:p>
          <a:p>
            <a:pPr marL="0" indent="0">
              <a:buNone/>
            </a:pPr>
            <a:r>
              <a:rPr lang="el-GR" altLang="el-GR" sz="1800" b="1" dirty="0"/>
              <a:t>    </a:t>
            </a:r>
            <a:r>
              <a:rPr lang="en-US" altLang="el-GR" sz="1800" b="1" dirty="0"/>
              <a:t>CUSTOMERS </a:t>
            </a:r>
            <a:r>
              <a:rPr lang="en-US" altLang="el-GR" sz="1800" dirty="0"/>
              <a:t>(</a:t>
            </a:r>
            <a:r>
              <a:rPr lang="en-US" altLang="el-GR" sz="1800" u="sng" dirty="0" err="1"/>
              <a:t>CustomerID</a:t>
            </a:r>
            <a:r>
              <a:rPr lang="en-US" altLang="el-GR" sz="1800" dirty="0"/>
              <a:t>, </a:t>
            </a:r>
            <a:r>
              <a:rPr lang="en-US" altLang="el-GR" sz="1800" dirty="0" err="1"/>
              <a:t>CustomerName</a:t>
            </a:r>
            <a:r>
              <a:rPr lang="en-US" altLang="el-GR" sz="1800" dirty="0"/>
              <a:t>, </a:t>
            </a:r>
            <a:r>
              <a:rPr lang="en-US" altLang="el-GR" sz="1800" dirty="0" err="1"/>
              <a:t>CustomerSurname</a:t>
            </a:r>
            <a:r>
              <a:rPr lang="en-US" altLang="el-GR" sz="1800" dirty="0"/>
              <a:t>,  </a:t>
            </a:r>
          </a:p>
          <a:p>
            <a:pPr marL="0" indent="0">
              <a:buNone/>
            </a:pPr>
            <a:r>
              <a:rPr lang="en-US" altLang="el-GR" sz="1800" dirty="0"/>
              <a:t>                         </a:t>
            </a:r>
            <a:r>
              <a:rPr lang="el-GR" altLang="el-GR" sz="1800" dirty="0"/>
              <a:t>                          </a:t>
            </a:r>
            <a:r>
              <a:rPr lang="en-US" altLang="el-GR" sz="1800" dirty="0" err="1"/>
              <a:t>CustomerAddress</a:t>
            </a:r>
            <a:r>
              <a:rPr lang="en-US" altLang="el-GR" sz="1800" dirty="0"/>
              <a:t>, City, </a:t>
            </a:r>
            <a:r>
              <a:rPr lang="en-US" altLang="el-GR" sz="1800" dirty="0" err="1"/>
              <a:t>PostalCode</a:t>
            </a:r>
            <a:r>
              <a:rPr lang="en-US" altLang="el-GR" sz="1800" dirty="0"/>
              <a:t>, Country)</a:t>
            </a:r>
            <a:r>
              <a:rPr lang="el-GR" altLang="el-GR" sz="1800" dirty="0"/>
              <a:t>.</a:t>
            </a:r>
            <a:endParaRPr lang="en-US" altLang="el-GR" sz="1800" dirty="0"/>
          </a:p>
          <a:p>
            <a:pPr>
              <a:spcBef>
                <a:spcPct val="50000"/>
              </a:spcBef>
            </a:pPr>
            <a:r>
              <a:rPr lang="el-GR" altLang="el-GR" sz="1800" dirty="0">
                <a:cs typeface="Arial" charset="0"/>
              </a:rPr>
              <a:t>Σίγουρα δεν έχει νόημα να γράψουμε συναρτησιακές συναρτήσεις που ικανοποιούν τα εξής «αξιώματα» </a:t>
            </a:r>
            <a:r>
              <a:rPr lang="en-US" altLang="el-GR" sz="1800" dirty="0">
                <a:cs typeface="Arial" charset="0"/>
              </a:rPr>
              <a:t>Armstrong</a:t>
            </a:r>
            <a:r>
              <a:rPr lang="el-GR" altLang="el-GR" sz="1800" dirty="0">
                <a:cs typeface="Arial" charset="0"/>
              </a:rPr>
              <a:t>:</a:t>
            </a:r>
            <a:endParaRPr lang="el-GR" altLang="el-GR" sz="1800" dirty="0"/>
          </a:p>
          <a:p>
            <a:pPr>
              <a:spcBef>
                <a:spcPct val="50000"/>
              </a:spcBef>
              <a:buFont typeface="+mj-lt"/>
              <a:buAutoNum type="arabicPeriod"/>
            </a:pPr>
            <a:r>
              <a:rPr lang="el-GR" altLang="el-GR" sz="1800" dirty="0" smtClean="0">
                <a:cs typeface="Arial" charset="0"/>
              </a:rPr>
              <a:t>Αν </a:t>
            </a:r>
            <a:r>
              <a:rPr lang="el-GR" altLang="el-GR" sz="1800" dirty="0">
                <a:cs typeface="Arial" charset="0"/>
              </a:rPr>
              <a:t>Υ </a:t>
            </a:r>
            <a:r>
              <a:rPr lang="el-GR" altLang="el-GR" sz="1800" dirty="0"/>
              <a:t>⊆</a:t>
            </a:r>
            <a:r>
              <a:rPr lang="el-GR" altLang="el-GR" sz="1800" dirty="0">
                <a:cs typeface="Arial" charset="0"/>
              </a:rPr>
              <a:t>  Χ  τότε  Χ --&gt; Υ</a:t>
            </a:r>
            <a:endParaRPr lang="en-US" altLang="el-GR" sz="1800" dirty="0"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+mj-lt"/>
              <a:buAutoNum type="arabicPeriod"/>
            </a:pPr>
            <a:r>
              <a:rPr lang="el-GR" altLang="el-GR" sz="1800" dirty="0" smtClean="0">
                <a:cs typeface="Arial" charset="0"/>
              </a:rPr>
              <a:t>Αν </a:t>
            </a:r>
            <a:r>
              <a:rPr lang="el-GR" altLang="el-GR" sz="1800" dirty="0">
                <a:cs typeface="Arial" charset="0"/>
              </a:rPr>
              <a:t>Χ --&gt; Υ τότε ΧΖ --&gt; ΥΖ</a:t>
            </a:r>
            <a:endParaRPr lang="en-US" altLang="el-GR" sz="18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 Δηλαδή να γράψουμε τη συναρτησιακή εξάρτηση</a:t>
            </a:r>
            <a:r>
              <a:rPr lang="en-US" altLang="el-GR" sz="1800" b="1" dirty="0">
                <a:solidFill>
                  <a:srgbClr val="820000"/>
                </a:solidFill>
                <a:cs typeface="Arial" charset="0"/>
              </a:rPr>
              <a:t>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(ΣΕ)</a:t>
            </a:r>
            <a:endParaRPr lang="en-US" altLang="el-GR" sz="18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357188" indent="0">
              <a:spcBef>
                <a:spcPct val="50000"/>
              </a:spcBef>
              <a:buNone/>
            </a:pPr>
            <a:r>
              <a:rPr lang="en-US" altLang="el-GR" sz="1800" dirty="0" err="1" smtClean="0">
                <a:cs typeface="Times New Roman" pitchFamily="18" charset="0"/>
              </a:rPr>
              <a:t>CustomerName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CustomerSurname</a:t>
            </a:r>
            <a:r>
              <a:rPr lang="en-US" altLang="el-GR" sz="1800" dirty="0">
                <a:cs typeface="Arial" charset="0"/>
              </a:rPr>
              <a:t> ---- &gt; </a:t>
            </a:r>
            <a:r>
              <a:rPr lang="en-US" altLang="el-GR" sz="1800" dirty="0" err="1">
                <a:cs typeface="Arial" charset="0"/>
              </a:rPr>
              <a:t>CustomerName</a:t>
            </a:r>
            <a:r>
              <a:rPr lang="en-US" altLang="el-GR" sz="1800" dirty="0">
                <a:cs typeface="Arial" charset="0"/>
              </a:rPr>
              <a:t>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και τη ΣΕ </a:t>
            </a:r>
            <a:endParaRPr lang="en-US" altLang="el-GR" sz="18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357188" indent="0">
              <a:spcBef>
                <a:spcPct val="50000"/>
              </a:spcBef>
              <a:buNone/>
            </a:pPr>
            <a:r>
              <a:rPr lang="en-US" altLang="el-GR" sz="1800" dirty="0" err="1" smtClean="0">
                <a:cs typeface="Times New Roman" pitchFamily="18" charset="0"/>
              </a:rPr>
              <a:t>CustomerID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CustomerName</a:t>
            </a:r>
            <a:r>
              <a:rPr lang="en-US" altLang="el-GR" sz="1800" dirty="0">
                <a:cs typeface="Times New Roman" pitchFamily="18" charset="0"/>
              </a:rPr>
              <a:t> ---- &gt; </a:t>
            </a:r>
            <a:r>
              <a:rPr lang="en-US" altLang="el-GR" sz="1800" dirty="0" err="1">
                <a:cs typeface="Times New Roman" pitchFamily="18" charset="0"/>
              </a:rPr>
              <a:t>CustomerName</a:t>
            </a:r>
            <a:endParaRPr lang="en-US" altLang="el-GR" sz="18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1800" b="1" dirty="0" smtClean="0">
                <a:solidFill>
                  <a:srgbClr val="820000"/>
                </a:solidFill>
                <a:cs typeface="Arial" charset="0"/>
              </a:rPr>
              <a:t>Δείτε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και το εξής παράδειγμα. Ενώ</a:t>
            </a:r>
            <a:r>
              <a:rPr lang="en-US" altLang="el-GR" sz="1800" b="1" dirty="0">
                <a:solidFill>
                  <a:srgbClr val="820000"/>
                </a:solidFill>
                <a:cs typeface="Arial" charset="0"/>
              </a:rPr>
              <a:t>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ισχύει η ΣΕ,</a:t>
            </a:r>
            <a:endParaRPr lang="en-US" altLang="el-GR" sz="18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357188" indent="0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CustomerID</a:t>
            </a:r>
            <a:r>
              <a:rPr lang="en-US" altLang="el-GR" sz="1800" dirty="0">
                <a:cs typeface="Times New Roman" pitchFamily="18" charset="0"/>
              </a:rPr>
              <a:t> ---- &gt; </a:t>
            </a:r>
            <a:r>
              <a:rPr lang="en-US" altLang="el-GR" sz="1800" dirty="0" err="1">
                <a:cs typeface="Times New Roman" pitchFamily="18" charset="0"/>
              </a:rPr>
              <a:t>CustomerSurname</a:t>
            </a:r>
            <a:r>
              <a:rPr lang="en-US" altLang="el-GR" sz="1800" dirty="0">
                <a:cs typeface="Arial" charset="0"/>
              </a:rPr>
              <a:t> </a:t>
            </a:r>
            <a:endParaRPr lang="el-GR" altLang="el-GR" sz="1800" dirty="0"/>
          </a:p>
          <a:p>
            <a:pPr>
              <a:spcBef>
                <a:spcPct val="50000"/>
              </a:spcBef>
            </a:pPr>
            <a:r>
              <a:rPr lang="el-GR" altLang="el-GR" sz="1800" b="1" dirty="0" smtClean="0">
                <a:solidFill>
                  <a:srgbClr val="820000"/>
                </a:solidFill>
                <a:cs typeface="Arial" charset="0"/>
              </a:rPr>
              <a:t>Δεν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έχει νόημα να</a:t>
            </a:r>
            <a:r>
              <a:rPr lang="en-US" altLang="el-GR" sz="1800" b="1" dirty="0">
                <a:solidFill>
                  <a:srgbClr val="820000"/>
                </a:solidFill>
                <a:cs typeface="Arial" charset="0"/>
              </a:rPr>
              <a:t>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γράφουμε</a:t>
            </a:r>
            <a:r>
              <a:rPr lang="en-US" altLang="el-GR" sz="1800" b="1" dirty="0">
                <a:solidFill>
                  <a:srgbClr val="820000"/>
                </a:solidFill>
                <a:cs typeface="Arial" charset="0"/>
              </a:rPr>
              <a:t> </a:t>
            </a:r>
            <a:r>
              <a:rPr lang="el-GR" altLang="el-GR" sz="1800" b="1" dirty="0">
                <a:solidFill>
                  <a:srgbClr val="820000"/>
                </a:solidFill>
                <a:cs typeface="Arial" charset="0"/>
              </a:rPr>
              <a:t>και τη ΣΕ,</a:t>
            </a:r>
            <a:endParaRPr lang="en-US" altLang="el-GR" sz="18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357188" indent="0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CustomerID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CustomerName</a:t>
            </a:r>
            <a:r>
              <a:rPr lang="en-US" altLang="el-GR" sz="1800" dirty="0">
                <a:cs typeface="Times New Roman" pitchFamily="18" charset="0"/>
              </a:rPr>
              <a:t> ---- &gt; </a:t>
            </a:r>
            <a:r>
              <a:rPr lang="en-US" altLang="el-GR" sz="1800" dirty="0" err="1">
                <a:cs typeface="Times New Roman" pitchFamily="18" charset="0"/>
              </a:rPr>
              <a:t>CustomerName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CustomerSurname</a:t>
            </a:r>
            <a:r>
              <a:rPr lang="en-US" altLang="el-GR" sz="1800" dirty="0">
                <a:cs typeface="Arial" charset="0"/>
              </a:rPr>
              <a:t> </a:t>
            </a:r>
            <a:endParaRPr lang="en-US" altLang="el-GR" sz="18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endParaRPr lang="el-GR" altLang="el-GR" sz="1800" dirty="0"/>
          </a:p>
          <a:p>
            <a:pPr marL="0" indent="0">
              <a:buNone/>
            </a:pP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298637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</a:t>
            </a:r>
            <a:r>
              <a:rPr lang="el-GR" dirty="0" smtClean="0"/>
              <a:t>υνέχεια </a:t>
            </a:r>
            <a:r>
              <a:rPr lang="el-GR" dirty="0"/>
              <a:t>διερεύνησης </a:t>
            </a:r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 smtClean="0">
                <a:solidFill>
                  <a:srgbClr val="820000"/>
                </a:solidFill>
                <a:cs typeface="Arial" charset="0"/>
              </a:rPr>
              <a:t>Έχοντας 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υπόψη ότι</a:t>
            </a:r>
            <a:endParaRPr lang="en-US" altLang="el-GR" sz="20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l-GR" altLang="el-GR" sz="2000" dirty="0">
                <a:cs typeface="Arial" charset="0"/>
              </a:rPr>
              <a:t>Χ --&gt; Υ και Ζ </a:t>
            </a:r>
            <a:r>
              <a:rPr lang="el-GR" altLang="el-GR" sz="2000" dirty="0"/>
              <a:t>⊆</a:t>
            </a:r>
            <a:r>
              <a:rPr lang="el-GR" altLang="el-GR" sz="2000" dirty="0">
                <a:cs typeface="Arial" charset="0"/>
              </a:rPr>
              <a:t> Υ τότε Χ --&gt; Ζ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 smtClean="0">
                <a:solidFill>
                  <a:srgbClr val="820000"/>
                </a:solidFill>
              </a:rPr>
              <a:t>π.χ</a:t>
            </a:r>
            <a:r>
              <a:rPr lang="el-GR" altLang="el-GR" sz="2000" b="1" dirty="0">
                <a:solidFill>
                  <a:srgbClr val="820000"/>
                </a:solidFill>
              </a:rPr>
              <a:t>.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 </a:t>
            </a:r>
            <a:endParaRPr lang="en-US" altLang="el-GR" sz="20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dirty="0" err="1">
                <a:cs typeface="Times New Roman" pitchFamily="18" charset="0"/>
              </a:rPr>
              <a:t>CustomerID</a:t>
            </a:r>
            <a:r>
              <a:rPr lang="en-US" altLang="el-GR" sz="2000" dirty="0">
                <a:cs typeface="Times New Roman" pitchFamily="18" charset="0"/>
              </a:rPr>
              <a:t> ---- &gt; </a:t>
            </a:r>
            <a:r>
              <a:rPr lang="en-US" altLang="el-GR" sz="2000" dirty="0" err="1">
                <a:cs typeface="Times New Roman" pitchFamily="18" charset="0"/>
              </a:rPr>
              <a:t>CustomerName</a:t>
            </a:r>
            <a:r>
              <a:rPr lang="en-US" altLang="el-GR" sz="2000" dirty="0">
                <a:cs typeface="Times New Roman" pitchFamily="18" charset="0"/>
              </a:rPr>
              <a:t>, </a:t>
            </a:r>
            <a:r>
              <a:rPr lang="en-US" altLang="el-GR" sz="2000" dirty="0" err="1">
                <a:cs typeface="Times New Roman" pitchFamily="18" charset="0"/>
              </a:rPr>
              <a:t>CustomerSurname</a:t>
            </a:r>
            <a:r>
              <a:rPr lang="en-US" altLang="el-GR" sz="2000" dirty="0">
                <a:cs typeface="Arial" charset="0"/>
              </a:rPr>
              <a:t> και 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dirty="0" err="1">
                <a:cs typeface="Times New Roman" pitchFamily="18" charset="0"/>
              </a:rPr>
              <a:t>CustomerSurname</a:t>
            </a:r>
            <a:r>
              <a:rPr lang="en-US" altLang="el-GR" sz="2000" dirty="0">
                <a:cs typeface="Arial" charset="0"/>
              </a:rPr>
              <a:t> </a:t>
            </a:r>
            <a:r>
              <a:rPr lang="el-GR" altLang="el-GR" sz="2000" dirty="0"/>
              <a:t>⊆</a:t>
            </a:r>
            <a:r>
              <a:rPr lang="en-US" altLang="el-GR" sz="2000" dirty="0">
                <a:cs typeface="Arial" charset="0"/>
              </a:rPr>
              <a:t>  </a:t>
            </a:r>
            <a:r>
              <a:rPr lang="en-US" altLang="el-GR" sz="2000" dirty="0" err="1">
                <a:cs typeface="Times New Roman" pitchFamily="18" charset="0"/>
              </a:rPr>
              <a:t>CustomerName</a:t>
            </a:r>
            <a:r>
              <a:rPr lang="en-US" altLang="el-GR" sz="2000" dirty="0">
                <a:cs typeface="Times New Roman" pitchFamily="18" charset="0"/>
              </a:rPr>
              <a:t>, </a:t>
            </a:r>
            <a:r>
              <a:rPr lang="en-US" altLang="el-GR" sz="2000" dirty="0" err="1">
                <a:cs typeface="Times New Roman" pitchFamily="18" charset="0"/>
              </a:rPr>
              <a:t>CustomerSurname</a:t>
            </a:r>
            <a:r>
              <a:rPr lang="en-US" altLang="el-GR" sz="2000" dirty="0">
                <a:cs typeface="Arial" charset="0"/>
              </a:rPr>
              <a:t> 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 smtClean="0">
                <a:solidFill>
                  <a:srgbClr val="820000"/>
                </a:solidFill>
              </a:rPr>
              <a:t>τότε </a:t>
            </a:r>
            <a:endParaRPr lang="el-GR" altLang="el-GR" sz="2000" b="1" dirty="0">
              <a:solidFill>
                <a:srgbClr val="820000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dirty="0" err="1">
                <a:cs typeface="Times New Roman" pitchFamily="18" charset="0"/>
              </a:rPr>
              <a:t>CustomerID</a:t>
            </a:r>
            <a:r>
              <a:rPr lang="en-US" altLang="el-GR" sz="2000" dirty="0">
                <a:cs typeface="Times New Roman" pitchFamily="18" charset="0"/>
              </a:rPr>
              <a:t> ---- &gt; </a:t>
            </a:r>
            <a:r>
              <a:rPr lang="en-US" altLang="el-GR" sz="2000" dirty="0" err="1">
                <a:cs typeface="Times New Roman" pitchFamily="18" charset="0"/>
              </a:rPr>
              <a:t>CustomerSurname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 smtClean="0">
                <a:solidFill>
                  <a:srgbClr val="820000"/>
                </a:solidFill>
                <a:cs typeface="Arial" charset="0"/>
              </a:rPr>
              <a:t>Τελικά 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μπορούμε να γράφουμε απ’ ευθείας συνεπτυγμένες μορφές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;</a:t>
            </a:r>
            <a:endParaRPr lang="en-US" altLang="el-GR" sz="20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>
                <a:cs typeface="Arial" charset="0"/>
              </a:rPr>
              <a:t> </a:t>
            </a:r>
            <a:r>
              <a:rPr lang="en-US" altLang="el-GR" sz="2000" dirty="0" err="1" smtClean="0">
                <a:cs typeface="Times New Roman" pitchFamily="18" charset="0"/>
              </a:rPr>
              <a:t>CustomerID</a:t>
            </a:r>
            <a:r>
              <a:rPr lang="en-US" altLang="el-GR" sz="2000" dirty="0" smtClean="0">
                <a:cs typeface="Times New Roman" pitchFamily="18" charset="0"/>
              </a:rPr>
              <a:t> </a:t>
            </a:r>
            <a:r>
              <a:rPr lang="en-US" altLang="el-GR" sz="2000" dirty="0">
                <a:cs typeface="Times New Roman" pitchFamily="18" charset="0"/>
              </a:rPr>
              <a:t>---- &gt; </a:t>
            </a:r>
            <a:r>
              <a:rPr lang="en-US" altLang="el-GR" sz="2000" dirty="0" err="1">
                <a:cs typeface="Times New Roman" pitchFamily="18" charset="0"/>
              </a:rPr>
              <a:t>CustomerName</a:t>
            </a:r>
            <a:r>
              <a:rPr lang="en-US" altLang="el-GR" sz="2000" dirty="0">
                <a:cs typeface="Times New Roman" pitchFamily="18" charset="0"/>
              </a:rPr>
              <a:t>, </a:t>
            </a:r>
            <a:r>
              <a:rPr lang="en-US" altLang="el-GR" sz="2000" dirty="0" err="1">
                <a:cs typeface="Times New Roman" pitchFamily="18" charset="0"/>
              </a:rPr>
              <a:t>CustomerSurname</a:t>
            </a:r>
            <a:r>
              <a:rPr lang="en-US" altLang="el-GR" sz="2000" dirty="0">
                <a:cs typeface="Times New Roman" pitchFamily="18" charset="0"/>
              </a:rPr>
              <a:t>, 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000" dirty="0">
                <a:cs typeface="Times New Roman" pitchFamily="18" charset="0"/>
              </a:rPr>
              <a:t>                         </a:t>
            </a:r>
            <a:r>
              <a:rPr lang="el-GR" altLang="el-GR" sz="2000" dirty="0"/>
              <a:t>        </a:t>
            </a:r>
            <a:r>
              <a:rPr lang="en-US" altLang="el-GR" sz="2000" dirty="0" err="1">
                <a:cs typeface="Times New Roman" pitchFamily="18" charset="0"/>
              </a:rPr>
              <a:t>CustomerAddress</a:t>
            </a:r>
            <a:r>
              <a:rPr lang="en-US" altLang="el-GR" sz="2000" dirty="0">
                <a:cs typeface="Times New Roman" pitchFamily="18" charset="0"/>
              </a:rPr>
              <a:t>, City, </a:t>
            </a:r>
            <a:r>
              <a:rPr lang="en-US" altLang="el-GR" sz="2000" dirty="0" err="1">
                <a:cs typeface="Times New Roman" pitchFamily="18" charset="0"/>
              </a:rPr>
              <a:t>PostalCode</a:t>
            </a:r>
            <a:r>
              <a:rPr lang="en-US" altLang="el-GR" sz="2000" dirty="0">
                <a:cs typeface="Times New Roman" pitchFamily="18" charset="0"/>
              </a:rPr>
              <a:t>, Country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‘Όχι όπως θα δούμε στην προτεινόμενη συνταγή </a:t>
            </a:r>
            <a:r>
              <a:rPr lang="el-GR" altLang="el-GR" sz="2000" b="1" dirty="0" err="1">
                <a:solidFill>
                  <a:srgbClr val="820000"/>
                </a:solidFill>
                <a:cs typeface="Arial" charset="0"/>
              </a:rPr>
              <a:t>κανονικοποίησης</a:t>
            </a:r>
            <a:endParaRPr lang="el-GR" altLang="el-GR" sz="2000" b="1" dirty="0">
              <a:solidFill>
                <a:srgbClr val="820000"/>
              </a:solidFill>
            </a:endParaRPr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8736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Με τον ίδιο τρόπο μπορούμε να εργαστούμε και για άλλες οντότητες όπως η PRODUCT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2400" b="1" dirty="0" smtClean="0">
                <a:solidFill>
                  <a:srgbClr val="820000"/>
                </a:solidFill>
                <a:cs typeface="Tahoma" pitchFamily="34" charset="0"/>
              </a:rPr>
              <a:t>Ισχύουν </a:t>
            </a:r>
            <a:r>
              <a:rPr lang="el-GR" altLang="el-GR" sz="2400" b="1" dirty="0">
                <a:solidFill>
                  <a:srgbClr val="820000"/>
                </a:solidFill>
                <a:cs typeface="Tahoma" pitchFamily="34" charset="0"/>
              </a:rPr>
              <a:t>οι ΣΕ</a:t>
            </a:r>
            <a:endParaRPr lang="el-GR" altLang="el-GR" sz="2400" b="1" dirty="0">
              <a:solidFill>
                <a:srgbClr val="820000"/>
              </a:solidFill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400" dirty="0" err="1"/>
              <a:t>ProductId</a:t>
            </a:r>
            <a:r>
              <a:rPr lang="en-US" altLang="el-GR" sz="2400" dirty="0"/>
              <a:t> --- &gt; </a:t>
            </a:r>
            <a:r>
              <a:rPr lang="en-US" altLang="el-GR" sz="2400" dirty="0" err="1"/>
              <a:t>ProductName</a:t>
            </a:r>
            <a:endParaRPr lang="el-GR" altLang="el-GR" sz="2400" dirty="0"/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400" dirty="0" err="1">
                <a:cs typeface="Times New Roman" pitchFamily="18" charset="0"/>
              </a:rPr>
              <a:t>ProductId</a:t>
            </a:r>
            <a:r>
              <a:rPr lang="en-US" altLang="el-GR" sz="2400" dirty="0">
                <a:cs typeface="Times New Roman" pitchFamily="18" charset="0"/>
              </a:rPr>
              <a:t> --- &gt; </a:t>
            </a:r>
            <a:r>
              <a:rPr lang="en-US" altLang="el-GR" sz="2400" dirty="0" err="1">
                <a:cs typeface="Times New Roman" pitchFamily="18" charset="0"/>
              </a:rPr>
              <a:t>ListPrice</a:t>
            </a:r>
            <a:endParaRPr lang="en-US" altLang="el-GR" sz="24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endParaRPr lang="el-GR" altLang="el-GR" sz="2400" dirty="0"/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2400" b="1" dirty="0">
                <a:solidFill>
                  <a:srgbClr val="820000"/>
                </a:solidFill>
              </a:rPr>
              <a:t> </a:t>
            </a:r>
            <a:r>
              <a:rPr lang="el-GR" altLang="el-GR" sz="2400" b="1" dirty="0">
                <a:solidFill>
                  <a:srgbClr val="820000"/>
                </a:solidFill>
                <a:cs typeface="Tahoma" pitchFamily="34" charset="0"/>
              </a:rPr>
              <a:t>Άρα</a:t>
            </a:r>
            <a:r>
              <a:rPr lang="en-US" altLang="el-GR" sz="2400" b="1" dirty="0">
                <a:solidFill>
                  <a:srgbClr val="820000"/>
                </a:solidFill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400" dirty="0" err="1" smtClean="0">
                <a:cs typeface="Times New Roman" pitchFamily="18" charset="0"/>
              </a:rPr>
              <a:t>ProductId</a:t>
            </a:r>
            <a:r>
              <a:rPr lang="en-US" altLang="el-GR" sz="2400" dirty="0" smtClean="0">
                <a:cs typeface="Times New Roman" pitchFamily="18" charset="0"/>
              </a:rPr>
              <a:t> </a:t>
            </a:r>
            <a:r>
              <a:rPr lang="en-US" altLang="el-GR" sz="2400" dirty="0">
                <a:cs typeface="Times New Roman" pitchFamily="18" charset="0"/>
              </a:rPr>
              <a:t>--- &gt; </a:t>
            </a:r>
            <a:r>
              <a:rPr lang="en-US" altLang="el-GR" sz="2400" dirty="0" err="1">
                <a:cs typeface="Times New Roman" pitchFamily="18" charset="0"/>
              </a:rPr>
              <a:t>ProductName</a:t>
            </a:r>
            <a:r>
              <a:rPr lang="en-US" altLang="el-GR" sz="2400" dirty="0">
                <a:cs typeface="Times New Roman" pitchFamily="18" charset="0"/>
              </a:rPr>
              <a:t>, </a:t>
            </a:r>
            <a:r>
              <a:rPr lang="en-US" altLang="el-GR" sz="2400" dirty="0" err="1">
                <a:cs typeface="Times New Roman" pitchFamily="18" charset="0"/>
              </a:rPr>
              <a:t>ListPrice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2400" b="1" dirty="0">
                <a:solidFill>
                  <a:srgbClr val="820000"/>
                </a:solidFill>
                <a:cs typeface="Tahoma" pitchFamily="34" charset="0"/>
              </a:rPr>
              <a:t>οπότε και θα προκύψει ο πίνακας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2400" dirty="0" smtClean="0">
                <a:cs typeface="Times New Roman" pitchFamily="18" charset="0"/>
              </a:rPr>
              <a:t>PRODUCTS </a:t>
            </a:r>
            <a:r>
              <a:rPr lang="en-US" altLang="el-GR" sz="2400" dirty="0">
                <a:cs typeface="Times New Roman" pitchFamily="18" charset="0"/>
              </a:rPr>
              <a:t>(</a:t>
            </a:r>
            <a:r>
              <a:rPr lang="en-US" altLang="el-GR" sz="2400" u="sng" dirty="0" err="1">
                <a:cs typeface="Times New Roman" pitchFamily="18" charset="0"/>
              </a:rPr>
              <a:t>ProductId</a:t>
            </a:r>
            <a:r>
              <a:rPr lang="en-US" altLang="el-GR" sz="2400" dirty="0">
                <a:cs typeface="Times New Roman" pitchFamily="18" charset="0"/>
              </a:rPr>
              <a:t>, </a:t>
            </a:r>
            <a:r>
              <a:rPr lang="en-US" altLang="el-GR" sz="2400" dirty="0" err="1">
                <a:cs typeface="Times New Roman" pitchFamily="18" charset="0"/>
              </a:rPr>
              <a:t>ProductName</a:t>
            </a:r>
            <a:r>
              <a:rPr lang="en-US" altLang="el-GR" sz="2400" dirty="0">
                <a:cs typeface="Times New Roman" pitchFamily="18" charset="0"/>
              </a:rPr>
              <a:t>, </a:t>
            </a:r>
            <a:r>
              <a:rPr lang="en-US" altLang="el-GR" sz="2400" dirty="0" err="1">
                <a:cs typeface="Times New Roman" pitchFamily="18" charset="0"/>
              </a:rPr>
              <a:t>ListPrice</a:t>
            </a:r>
            <a:r>
              <a:rPr lang="en-US" altLang="el-GR" sz="2400" dirty="0">
                <a:cs typeface="Times New Roman" pitchFamily="18" charset="0"/>
              </a:rPr>
              <a:t>)</a:t>
            </a:r>
          </a:p>
          <a:p>
            <a:pPr marL="0" indent="0">
              <a:spcBef>
                <a:spcPct val="50000"/>
              </a:spcBef>
              <a:buNone/>
            </a:pPr>
            <a:endParaRPr lang="el-GR" altLang="el-GR" sz="2400" dirty="0"/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1784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Autofit/>
          </a:bodyPr>
          <a:lstStyle/>
          <a:p>
            <a:r>
              <a:rPr lang="el-GR" altLang="el-GR" sz="3000" dirty="0"/>
              <a:t>Στην περίπτωση της  οντότητας </a:t>
            </a:r>
            <a:r>
              <a:rPr lang="en-US" altLang="el-GR" sz="3000" dirty="0"/>
              <a:t>ORDERS (</a:t>
            </a:r>
            <a:r>
              <a:rPr lang="el-GR" altLang="el-GR" sz="3000" dirty="0"/>
              <a:t>παραγγελίες) πρέπει να γίνει εκτενέστερη </a:t>
            </a:r>
            <a:r>
              <a:rPr lang="el-GR" altLang="el-GR" sz="3000" dirty="0" smtClean="0"/>
              <a:t>συζήτηση</a:t>
            </a:r>
            <a:endParaRPr lang="el-GR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077" y="1188148"/>
            <a:ext cx="4258816" cy="5040560"/>
          </a:xfrm>
        </p:spPr>
        <p:txBody>
          <a:bodyPr>
            <a:noAutofit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 </a:t>
            </a:r>
            <a:r>
              <a:rPr lang="en-US" altLang="el-GR" sz="1800" dirty="0" err="1">
                <a:cs typeface="Times New Roman" pitchFamily="18" charset="0"/>
              </a:rPr>
              <a:t>CustomerId</a:t>
            </a:r>
            <a:endParaRPr lang="en-US" altLang="el-GR" sz="18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 </a:t>
            </a:r>
            <a:r>
              <a:rPr lang="en-US" altLang="el-GR" sz="1800" dirty="0" err="1">
                <a:cs typeface="Times New Roman" pitchFamily="18" charset="0"/>
              </a:rPr>
              <a:t>OrderDate</a:t>
            </a:r>
            <a:endParaRPr lang="en-US" altLang="el-GR" sz="18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1800" b="1" dirty="0" smtClean="0">
                <a:solidFill>
                  <a:srgbClr val="820000"/>
                </a:solidFill>
              </a:rPr>
              <a:t>Και </a:t>
            </a:r>
            <a:r>
              <a:rPr lang="el-GR" altLang="el-GR" sz="1800" b="1" dirty="0">
                <a:solidFill>
                  <a:srgbClr val="820000"/>
                </a:solidFill>
              </a:rPr>
              <a:t>τελικά:</a:t>
            </a:r>
            <a:endParaRPr lang="en-US" altLang="el-GR" sz="1800" b="1" dirty="0">
              <a:solidFill>
                <a:srgbClr val="820000"/>
              </a:solidFill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>
                <a:cs typeface="Times New Roman" pitchFamily="18" charset="0"/>
              </a:rPr>
              <a:t> </a:t>
            </a:r>
            <a:r>
              <a:rPr lang="en-US" altLang="el-GR" sz="1800" dirty="0" err="1" smtClean="0">
                <a:cs typeface="Times New Roman" pitchFamily="18" charset="0"/>
              </a:rPr>
              <a:t>OrderId</a:t>
            </a:r>
            <a:r>
              <a:rPr lang="en-US" altLang="el-GR" sz="1800" dirty="0" smtClean="0">
                <a:cs typeface="Times New Roman" pitchFamily="18" charset="0"/>
              </a:rPr>
              <a:t> </a:t>
            </a:r>
            <a:r>
              <a:rPr lang="en-US" altLang="el-GR" sz="1800" dirty="0">
                <a:cs typeface="Times New Roman" pitchFamily="18" charset="0"/>
              </a:rPr>
              <a:t>---- &gt;  </a:t>
            </a:r>
            <a:r>
              <a:rPr lang="en-US" altLang="el-GR" sz="1800" dirty="0" err="1">
                <a:cs typeface="Times New Roman" pitchFamily="18" charset="0"/>
              </a:rPr>
              <a:t>CustomerId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OrderDate</a:t>
            </a:r>
            <a:endParaRPr lang="en-US" altLang="el-GR" sz="18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>
                <a:cs typeface="Times New Roman" pitchFamily="18" charset="0"/>
              </a:rPr>
              <a:t>ORDERS (</a:t>
            </a:r>
            <a:r>
              <a:rPr lang="en-US" altLang="el-GR" sz="1800" u="sng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CustomerId</a:t>
            </a:r>
            <a:r>
              <a:rPr lang="en-US" altLang="el-GR" sz="1800" dirty="0">
                <a:cs typeface="Times New Roman" pitchFamily="18" charset="0"/>
              </a:rPr>
              <a:t>, </a:t>
            </a:r>
            <a:r>
              <a:rPr lang="en-US" altLang="el-GR" sz="1800" dirty="0" err="1">
                <a:cs typeface="Times New Roman" pitchFamily="18" charset="0"/>
              </a:rPr>
              <a:t>OrderDate</a:t>
            </a:r>
            <a:r>
              <a:rPr lang="en-US" altLang="el-GR" sz="1800" dirty="0">
                <a:cs typeface="Times New Roman" pitchFamily="18" charset="0"/>
              </a:rPr>
              <a:t>)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1800" b="1" dirty="0" smtClean="0">
                <a:solidFill>
                  <a:srgbClr val="820000"/>
                </a:solidFill>
              </a:rPr>
              <a:t>Βέβαια </a:t>
            </a:r>
            <a:r>
              <a:rPr lang="el-GR" altLang="el-GR" sz="1800" b="1" dirty="0">
                <a:solidFill>
                  <a:srgbClr val="820000"/>
                </a:solidFill>
              </a:rPr>
              <a:t>ισχύουν επίσης οι επόμενες ΣΕ:</a:t>
            </a:r>
            <a:endParaRPr lang="en-US" altLang="el-GR" sz="1800" b="1" dirty="0">
              <a:solidFill>
                <a:srgbClr val="820000"/>
              </a:solidFill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 smtClean="0">
                <a:cs typeface="Times New Roman" pitchFamily="18" charset="0"/>
              </a:rPr>
              <a:t>OrderId</a:t>
            </a:r>
            <a:r>
              <a:rPr lang="en-US" altLang="el-GR" sz="1800" dirty="0" smtClean="0">
                <a:cs typeface="Times New Roman" pitchFamily="18" charset="0"/>
              </a:rPr>
              <a:t> </a:t>
            </a:r>
            <a:r>
              <a:rPr lang="en-US" altLang="el-GR" sz="1800" dirty="0">
                <a:cs typeface="Times New Roman" pitchFamily="18" charset="0"/>
              </a:rPr>
              <a:t>---- &gt; </a:t>
            </a:r>
            <a:r>
              <a:rPr lang="en-US" altLang="el-GR" sz="1800" dirty="0" err="1">
                <a:cs typeface="Times New Roman" pitchFamily="18" charset="0"/>
              </a:rPr>
              <a:t>CustomerName</a:t>
            </a:r>
            <a:endParaRPr lang="en-US" altLang="el-GR" sz="18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</a:t>
            </a:r>
            <a:r>
              <a:rPr lang="en-US" altLang="el-GR" sz="1800" dirty="0" err="1">
                <a:cs typeface="Times New Roman" pitchFamily="18" charset="0"/>
              </a:rPr>
              <a:t>CustomerSurname</a:t>
            </a:r>
            <a:r>
              <a:rPr lang="en-US" altLang="el-GR" sz="1800" dirty="0">
                <a:cs typeface="Times New Roman" pitchFamily="18" charset="0"/>
              </a:rPr>
              <a:t> 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</a:t>
            </a:r>
            <a:r>
              <a:rPr lang="en-US" altLang="el-GR" sz="1800" dirty="0" err="1">
                <a:cs typeface="Times New Roman" pitchFamily="18" charset="0"/>
              </a:rPr>
              <a:t>CustomerAddress</a:t>
            </a:r>
            <a:endParaRPr lang="en-US" altLang="el-GR" sz="18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City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</a:t>
            </a:r>
            <a:r>
              <a:rPr lang="en-US" altLang="el-GR" sz="1800" dirty="0" err="1">
                <a:cs typeface="Times New Roman" pitchFamily="18" charset="0"/>
              </a:rPr>
              <a:t>PostalCode</a:t>
            </a:r>
            <a:endParaRPr lang="en-US" altLang="el-GR" sz="18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Country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el-GR" sz="1800" dirty="0" err="1">
                <a:cs typeface="Times New Roman" pitchFamily="18" charset="0"/>
              </a:rPr>
              <a:t>OrderId</a:t>
            </a:r>
            <a:r>
              <a:rPr lang="en-US" altLang="el-GR" sz="1800" dirty="0">
                <a:cs typeface="Times New Roman" pitchFamily="18" charset="0"/>
              </a:rPr>
              <a:t> ---- &gt; Total</a:t>
            </a:r>
          </a:p>
          <a:p>
            <a:pPr marL="0" indent="0">
              <a:buNone/>
            </a:pPr>
            <a:endParaRPr lang="el-GR" sz="1800" dirty="0"/>
          </a:p>
        </p:txBody>
      </p:sp>
      <p:sp>
        <p:nvSpPr>
          <p:cNvPr id="10" name="Text Box 1029"/>
          <p:cNvSpPr txBox="1">
            <a:spLocks noChangeArrowheads="1"/>
          </p:cNvSpPr>
          <p:nvPr/>
        </p:nvSpPr>
        <p:spPr bwMode="auto">
          <a:xfrm>
            <a:off x="4355976" y="1202826"/>
            <a:ext cx="4648200" cy="494045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l-GR" altLang="el-GR" sz="1800" dirty="0">
                <a:latin typeface="+mn-lt"/>
                <a:cs typeface="Times New Roman" pitchFamily="18" charset="0"/>
              </a:rPr>
              <a:t>Πρέπει επομένως με κάποιο τρόπο να μην «ενδιαφερθούμε» για αυτές τις συσχετίσεις </a:t>
            </a:r>
            <a:r>
              <a:rPr lang="el-GR" altLang="el-GR" sz="1800" dirty="0">
                <a:latin typeface="+mn-lt"/>
              </a:rPr>
              <a:t>          </a:t>
            </a:r>
            <a:r>
              <a:rPr lang="el-GR" altLang="el-GR" sz="1800" dirty="0">
                <a:latin typeface="+mn-lt"/>
                <a:cs typeface="Times New Roman" pitchFamily="18" charset="0"/>
              </a:rPr>
              <a:t>γιατί διαφορετικά καταλήγουμε σε βάση που περιλαμβάνει τα εξής:</a:t>
            </a:r>
            <a:endParaRPr lang="el-GR" altLang="el-GR" sz="1800" dirty="0">
              <a:latin typeface="+mn-lt"/>
            </a:endParaRPr>
          </a:p>
          <a:p>
            <a:pPr algn="l">
              <a:spcBef>
                <a:spcPct val="50000"/>
              </a:spcBef>
            </a:pPr>
            <a:r>
              <a:rPr lang="en-US" altLang="el-GR" sz="1800" b="0" dirty="0" smtClean="0">
                <a:latin typeface="+mn-lt"/>
                <a:cs typeface="Times New Roman" pitchFamily="18" charset="0"/>
              </a:rPr>
              <a:t>CUSTOMERS 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(</a:t>
            </a:r>
            <a:r>
              <a:rPr lang="en-US" altLang="el-GR" sz="1800" b="0" u="sng" dirty="0" err="1">
                <a:latin typeface="+mn-lt"/>
                <a:cs typeface="Times New Roman" pitchFamily="18" charset="0"/>
              </a:rPr>
              <a:t>CustomerID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CustomerName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l-GR" altLang="el-GR" sz="1800" b="0" dirty="0">
                <a:latin typeface="+mn-lt"/>
                <a:cs typeface="Times New Roman" pitchFamily="18" charset="0"/>
              </a:rPr>
              <a:t> 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CustomerSurname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CustomerAddress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City,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PostalCode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Country)</a:t>
            </a:r>
          </a:p>
          <a:p>
            <a:pPr algn="l">
              <a:spcBef>
                <a:spcPct val="50000"/>
              </a:spcBef>
            </a:pPr>
            <a:r>
              <a:rPr lang="en-US" altLang="el-GR" sz="1800" b="0" dirty="0">
                <a:latin typeface="+mn-lt"/>
                <a:cs typeface="Times New Roman" pitchFamily="18" charset="0"/>
              </a:rPr>
              <a:t>PRODUCTS (</a:t>
            </a:r>
            <a:r>
              <a:rPr lang="en-US" altLang="el-GR" sz="1800" b="0" u="sng" dirty="0" err="1">
                <a:latin typeface="+mn-lt"/>
                <a:cs typeface="Times New Roman" pitchFamily="18" charset="0"/>
              </a:rPr>
              <a:t>ProductId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ProductName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ListPrice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)</a:t>
            </a:r>
          </a:p>
          <a:p>
            <a:pPr algn="l">
              <a:spcBef>
                <a:spcPct val="50000"/>
              </a:spcBef>
            </a:pPr>
            <a:r>
              <a:rPr lang="en-US" altLang="el-GR" sz="1800" b="0" dirty="0">
                <a:latin typeface="+mn-lt"/>
                <a:cs typeface="Times New Roman" pitchFamily="18" charset="0"/>
              </a:rPr>
              <a:t>ORDERS (</a:t>
            </a:r>
            <a:r>
              <a:rPr lang="en-US" altLang="el-GR" sz="1800" b="0" u="sng" dirty="0" err="1">
                <a:latin typeface="+mn-lt"/>
                <a:cs typeface="Times New Roman" pitchFamily="18" charset="0"/>
              </a:rPr>
              <a:t>OrderId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CustomerId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OrderDate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solidFill>
                  <a:srgbClr val="820000"/>
                </a:solidFill>
                <a:latin typeface="+mn-lt"/>
                <a:cs typeface="Times New Roman" pitchFamily="18" charset="0"/>
              </a:rPr>
              <a:t>CustomerName</a:t>
            </a:r>
            <a:r>
              <a:rPr lang="en-US" altLang="el-GR" sz="1800" b="0" dirty="0">
                <a:solidFill>
                  <a:srgbClr val="820000"/>
                </a:solidFill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solidFill>
                  <a:srgbClr val="820000"/>
                </a:solidFill>
                <a:latin typeface="+mn-lt"/>
                <a:cs typeface="Times New Roman" pitchFamily="18" charset="0"/>
              </a:rPr>
              <a:t>CustomerSurname</a:t>
            </a:r>
            <a:r>
              <a:rPr lang="en-US" altLang="el-GR" sz="1800" b="0" dirty="0">
                <a:solidFill>
                  <a:srgbClr val="820000"/>
                </a:solidFill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dirty="0" err="1">
                <a:solidFill>
                  <a:srgbClr val="820000"/>
                </a:solidFill>
                <a:latin typeface="+mn-lt"/>
                <a:cs typeface="Times New Roman" pitchFamily="18" charset="0"/>
              </a:rPr>
              <a:t>CustomerAddress</a:t>
            </a:r>
            <a:r>
              <a:rPr lang="en-US" altLang="el-GR" sz="1800" b="0" dirty="0">
                <a:solidFill>
                  <a:srgbClr val="820000"/>
                </a:solidFill>
                <a:latin typeface="+mn-lt"/>
                <a:cs typeface="Times New Roman" pitchFamily="18" charset="0"/>
              </a:rPr>
              <a:t>, City, </a:t>
            </a:r>
            <a:r>
              <a:rPr lang="en-US" altLang="el-GR" sz="1800" b="0" dirty="0" err="1">
                <a:solidFill>
                  <a:srgbClr val="820000"/>
                </a:solidFill>
                <a:latin typeface="+mn-lt"/>
                <a:cs typeface="Times New Roman" pitchFamily="18" charset="0"/>
              </a:rPr>
              <a:t>PostalCode</a:t>
            </a:r>
            <a:r>
              <a:rPr lang="en-US" altLang="el-GR" sz="1800" b="0" dirty="0">
                <a:solidFill>
                  <a:srgbClr val="820000"/>
                </a:solidFill>
                <a:latin typeface="+mn-lt"/>
                <a:cs typeface="Times New Roman" pitchFamily="18" charset="0"/>
              </a:rPr>
              <a:t>, Country, 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Total)</a:t>
            </a:r>
          </a:p>
          <a:p>
            <a:pPr algn="l">
              <a:spcBef>
                <a:spcPct val="50000"/>
              </a:spcBef>
            </a:pPr>
            <a:r>
              <a:rPr lang="en-US" altLang="el-GR" sz="1800" b="0" dirty="0">
                <a:latin typeface="+mn-lt"/>
                <a:cs typeface="Times New Roman" pitchFamily="18" charset="0"/>
              </a:rPr>
              <a:t>ORDERLINES (</a:t>
            </a:r>
            <a:r>
              <a:rPr lang="en-US" altLang="el-GR" sz="1800" b="0" u="sng" dirty="0" err="1">
                <a:latin typeface="+mn-lt"/>
                <a:cs typeface="Times New Roman" pitchFamily="18" charset="0"/>
              </a:rPr>
              <a:t>OrderId</a:t>
            </a:r>
            <a:r>
              <a:rPr lang="en-US" altLang="el-GR" sz="1800" b="0" u="sng" dirty="0">
                <a:latin typeface="+mn-lt"/>
                <a:cs typeface="Times New Roman" pitchFamily="18" charset="0"/>
              </a:rPr>
              <a:t>, </a:t>
            </a:r>
            <a:r>
              <a:rPr lang="en-US" altLang="el-GR" sz="1800" b="0" u="sng" dirty="0" err="1">
                <a:latin typeface="+mn-lt"/>
                <a:cs typeface="Times New Roman" pitchFamily="18" charset="0"/>
              </a:rPr>
              <a:t>ProductId</a:t>
            </a:r>
            <a:r>
              <a:rPr lang="en-US" altLang="el-GR" sz="1800" b="0" u="sng" dirty="0">
                <a:latin typeface="+mn-lt"/>
                <a:cs typeface="Times New Roman" pitchFamily="18" charset="0"/>
              </a:rPr>
              <a:t>,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 Quantity, </a:t>
            </a:r>
            <a:r>
              <a:rPr lang="en-US" altLang="el-GR" sz="1800" b="0" dirty="0" err="1">
                <a:latin typeface="+mn-lt"/>
                <a:cs typeface="Times New Roman" pitchFamily="18" charset="0"/>
              </a:rPr>
              <a:t>Ptotal</a:t>
            </a:r>
            <a:r>
              <a:rPr lang="en-US" altLang="el-GR" sz="1800" b="0" dirty="0">
                <a:latin typeface="+mn-lt"/>
                <a:cs typeface="Times New Roman" pitchFamily="18" charset="0"/>
              </a:rPr>
              <a:t>)</a:t>
            </a:r>
          </a:p>
          <a:p>
            <a:pPr algn="l">
              <a:spcBef>
                <a:spcPct val="50000"/>
              </a:spcBef>
            </a:pPr>
            <a:endParaRPr lang="el-GR" alt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833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Autofit/>
          </a:bodyPr>
          <a:lstStyle/>
          <a:p>
            <a:r>
              <a:rPr lang="el-GR" sz="3200" dirty="0"/>
              <a:t>Στην περίπτωση της  οντότητας ΠΑΡΑΓΓΕΛΙΕΣ πρέπει να γίνει εκτενέστερη συζήτηση (συνέχεια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/>
              <a:t>Το</a:t>
            </a:r>
            <a:r>
              <a:rPr lang="en-US" altLang="el-GR" sz="2200" dirty="0"/>
              <a:t> </a:t>
            </a:r>
            <a:r>
              <a:rPr lang="el-GR" altLang="el-GR" sz="2200" dirty="0"/>
              <a:t>τρίτο</a:t>
            </a:r>
            <a:r>
              <a:rPr lang="en-US" altLang="el-GR" sz="2200" dirty="0"/>
              <a:t> </a:t>
            </a:r>
            <a:r>
              <a:rPr lang="el-GR" altLang="el-GR" sz="2200" dirty="0"/>
              <a:t>αξίωμα</a:t>
            </a:r>
            <a:r>
              <a:rPr lang="en-US" altLang="el-GR" sz="2200" dirty="0"/>
              <a:t> </a:t>
            </a:r>
            <a:r>
              <a:rPr lang="en-US" altLang="el-GR" sz="2200" b="1" dirty="0">
                <a:solidFill>
                  <a:srgbClr val="004B82"/>
                </a:solidFill>
              </a:rPr>
              <a:t>Armstrong</a:t>
            </a:r>
            <a:r>
              <a:rPr lang="en-US" altLang="el-GR" sz="2200" dirty="0"/>
              <a:t> </a:t>
            </a:r>
            <a:r>
              <a:rPr lang="el-GR" altLang="el-GR" sz="2200" dirty="0"/>
              <a:t>μας</a:t>
            </a:r>
            <a:r>
              <a:rPr lang="en-US" altLang="el-GR" sz="2200" dirty="0"/>
              <a:t> </a:t>
            </a:r>
            <a:r>
              <a:rPr lang="el-GR" altLang="el-GR" sz="2200" dirty="0"/>
              <a:t>δίνει</a:t>
            </a:r>
            <a:r>
              <a:rPr lang="en-US" altLang="el-GR" sz="2200" dirty="0"/>
              <a:t> </a:t>
            </a:r>
            <a:r>
              <a:rPr lang="el-GR" altLang="el-GR" sz="2200" dirty="0"/>
              <a:t>τη</a:t>
            </a:r>
            <a:r>
              <a:rPr lang="en-US" altLang="el-GR" sz="2200" dirty="0"/>
              <a:t> </a:t>
            </a:r>
            <a:r>
              <a:rPr lang="el-GR" altLang="el-GR" sz="2200" dirty="0"/>
              <a:t>λύση</a:t>
            </a:r>
            <a:r>
              <a:rPr lang="en-US" altLang="el-GR" sz="2200" dirty="0"/>
              <a:t> </a:t>
            </a:r>
            <a:r>
              <a:rPr lang="el-GR" altLang="el-GR" sz="2200" dirty="0"/>
              <a:t>υπό</a:t>
            </a:r>
            <a:r>
              <a:rPr lang="en-US" altLang="el-GR" sz="2200" dirty="0"/>
              <a:t> </a:t>
            </a:r>
            <a:r>
              <a:rPr lang="el-GR" altLang="el-GR" sz="2200" dirty="0"/>
              <a:t>τη μορφή</a:t>
            </a:r>
            <a:r>
              <a:rPr lang="en-US" altLang="el-GR" sz="2200" dirty="0"/>
              <a:t> </a:t>
            </a:r>
            <a:r>
              <a:rPr lang="el-GR" altLang="el-GR" sz="2200" dirty="0"/>
              <a:t>ενός</a:t>
            </a:r>
            <a:r>
              <a:rPr lang="en-US" altLang="el-GR" sz="2200" dirty="0"/>
              <a:t> </a:t>
            </a:r>
            <a:r>
              <a:rPr lang="el-GR" altLang="el-GR" sz="2200" dirty="0"/>
              <a:t>κανόνα</a:t>
            </a:r>
            <a:r>
              <a:rPr lang="en-US" altLang="el-GR" sz="2200" dirty="0"/>
              <a:t>: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Αν </a:t>
            </a:r>
            <a:r>
              <a:rPr lang="en-US" altLang="el-GR" sz="2200" dirty="0"/>
              <a:t>X</a:t>
            </a:r>
            <a:r>
              <a:rPr lang="el-GR" altLang="el-GR" sz="2200" dirty="0"/>
              <a:t> --&gt; Υ </a:t>
            </a:r>
            <a:r>
              <a:rPr lang="el-GR" altLang="el-GR" sz="2200" b="1" dirty="0">
                <a:solidFill>
                  <a:srgbClr val="820000"/>
                </a:solidFill>
              </a:rPr>
              <a:t>και</a:t>
            </a:r>
            <a:r>
              <a:rPr lang="el-GR" altLang="el-GR" sz="2200" dirty="0"/>
              <a:t> Υ --&gt; Ζ </a:t>
            </a:r>
            <a:r>
              <a:rPr lang="el-GR" altLang="el-GR" sz="2200" b="1" dirty="0">
                <a:solidFill>
                  <a:srgbClr val="820000"/>
                </a:solidFill>
              </a:rPr>
              <a:t>τότε</a:t>
            </a:r>
            <a:r>
              <a:rPr lang="el-GR" altLang="el-GR" sz="2200" dirty="0"/>
              <a:t> Χ --&gt; </a:t>
            </a:r>
            <a:r>
              <a:rPr lang="el-GR" altLang="el-GR" sz="2200" dirty="0" smtClean="0"/>
              <a:t>Ζ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2200" dirty="0" smtClean="0"/>
              <a:t>Στο</a:t>
            </a:r>
            <a:r>
              <a:rPr lang="en-US" altLang="el-GR" sz="2200" dirty="0" smtClean="0"/>
              <a:t> </a:t>
            </a:r>
            <a:r>
              <a:rPr lang="el-GR" altLang="el-GR" sz="2200" dirty="0"/>
              <a:t>παράδειγμά</a:t>
            </a:r>
            <a:r>
              <a:rPr lang="en-US" altLang="el-GR" sz="2200" dirty="0"/>
              <a:t> </a:t>
            </a:r>
            <a:r>
              <a:rPr lang="el-GR" altLang="el-GR" sz="2200" dirty="0"/>
              <a:t>μας</a:t>
            </a:r>
            <a:r>
              <a:rPr lang="en-US" altLang="el-GR" sz="2200" dirty="0"/>
              <a:t> 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Αν</a:t>
            </a:r>
            <a:r>
              <a:rPr lang="en-US" altLang="el-GR" sz="2200" dirty="0" smtClean="0"/>
              <a:t> </a:t>
            </a:r>
            <a:r>
              <a:rPr lang="en-US" altLang="el-GR" sz="2200" dirty="0" err="1"/>
              <a:t>OrderId</a:t>
            </a:r>
            <a:r>
              <a:rPr lang="en-US" altLang="el-GR" sz="2200" dirty="0"/>
              <a:t> ---- &gt;  </a:t>
            </a:r>
            <a:r>
              <a:rPr lang="en-US" altLang="el-GR" sz="2200" dirty="0" err="1"/>
              <a:t>CustomerId</a:t>
            </a:r>
            <a:r>
              <a:rPr lang="en-US" altLang="el-GR" sz="2200" dirty="0"/>
              <a:t> και </a:t>
            </a:r>
            <a:r>
              <a:rPr lang="en-US" altLang="el-GR" sz="2200" dirty="0" err="1"/>
              <a:t>CustomerID</a:t>
            </a:r>
            <a:r>
              <a:rPr lang="en-US" altLang="el-GR" sz="2200" dirty="0"/>
              <a:t> ---- &gt; </a:t>
            </a:r>
            <a:r>
              <a:rPr lang="en-US" altLang="el-GR" sz="2200" dirty="0" err="1"/>
              <a:t>CustomerSurname</a:t>
            </a:r>
            <a:endParaRPr lang="en-US" altLang="el-GR" sz="2200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τότε</a:t>
            </a:r>
            <a:r>
              <a:rPr lang="en-US" altLang="el-GR" sz="2200" dirty="0" smtClean="0"/>
              <a:t>  </a:t>
            </a:r>
            <a:r>
              <a:rPr lang="en-US" altLang="el-GR" sz="2200" dirty="0" err="1"/>
              <a:t>OrderId</a:t>
            </a:r>
            <a:r>
              <a:rPr lang="en-US" altLang="el-GR" sz="2200" dirty="0"/>
              <a:t> ---- &gt; </a:t>
            </a:r>
            <a:r>
              <a:rPr lang="en-US" altLang="el-GR" sz="2200" dirty="0" err="1" smtClean="0"/>
              <a:t>CustomerSurname</a:t>
            </a:r>
            <a:endParaRPr lang="el-GR" altLang="el-GR" sz="2200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i="1" dirty="0" smtClean="0"/>
              <a:t>Κανόνας</a:t>
            </a:r>
            <a:endParaRPr lang="en-US" altLang="el-GR" sz="2200" i="1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>
                <a:solidFill>
                  <a:srgbClr val="820000"/>
                </a:solidFill>
              </a:rPr>
              <a:t>Αν ισχύουν οι εξαρτήσεις </a:t>
            </a:r>
            <a:r>
              <a:rPr lang="en-US" altLang="el-GR" sz="2200" dirty="0"/>
              <a:t>X</a:t>
            </a:r>
            <a:r>
              <a:rPr lang="el-GR" altLang="el-GR" sz="2200" dirty="0"/>
              <a:t> --&gt; Υ </a:t>
            </a:r>
            <a:r>
              <a:rPr lang="el-GR" altLang="el-GR" sz="2200" b="1" dirty="0">
                <a:solidFill>
                  <a:srgbClr val="820000"/>
                </a:solidFill>
              </a:rPr>
              <a:t>και</a:t>
            </a:r>
            <a:r>
              <a:rPr lang="el-GR" altLang="el-GR" sz="2200" dirty="0"/>
              <a:t> Υ --&gt; Ζ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>
                <a:solidFill>
                  <a:srgbClr val="820000"/>
                </a:solidFill>
              </a:rPr>
              <a:t>- αποδεικνύεται - δε χρειάζεται να γράφουμε και την </a:t>
            </a:r>
            <a:r>
              <a:rPr lang="el-GR" altLang="el-GR" sz="2200" dirty="0"/>
              <a:t>Χ --&gt; Ζ.</a:t>
            </a:r>
            <a:endParaRPr lang="en-US" altLang="el-GR" sz="2200" dirty="0"/>
          </a:p>
          <a:p>
            <a:pPr marL="0" indent="0">
              <a:buNone/>
            </a:pP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269478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Autofit/>
          </a:bodyPr>
          <a:lstStyle/>
          <a:p>
            <a:r>
              <a:rPr lang="el-GR" sz="3200" dirty="0"/>
              <a:t>Πως θα διαχειριστούμε συναρτησιακές εξαρτήσεις που έχουν να κάνουν με συσχετίσεις (</a:t>
            </a:r>
            <a:r>
              <a:rPr lang="el-GR" sz="3200" dirty="0" err="1"/>
              <a:t>relationships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/>
              <a:t>Εξετάζουμε τη συσχέτιση </a:t>
            </a:r>
            <a:r>
              <a:rPr lang="en-US" altLang="el-GR" sz="2200" dirty="0"/>
              <a:t>CUSTOMERS – has </a:t>
            </a:r>
            <a:r>
              <a:rPr lang="en-US" altLang="el-GR" sz="2200" dirty="0">
                <a:sym typeface="Wingdings" pitchFamily="2" charset="2"/>
              </a:rPr>
              <a:t></a:t>
            </a:r>
            <a:r>
              <a:rPr lang="en-US" altLang="el-GR" sz="2200" dirty="0"/>
              <a:t> ORDERS (TYPE 1:N)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Ήδη </a:t>
            </a:r>
            <a:r>
              <a:rPr lang="el-GR" altLang="el-GR" sz="2200" b="1" dirty="0">
                <a:solidFill>
                  <a:srgbClr val="820000"/>
                </a:solidFill>
              </a:rPr>
              <a:t>η εξάρτηση </a:t>
            </a:r>
            <a:r>
              <a:rPr lang="en-US" altLang="el-GR" sz="2200" dirty="0" err="1"/>
              <a:t>OrderId</a:t>
            </a:r>
            <a:r>
              <a:rPr lang="el-GR" altLang="el-GR" sz="2200" dirty="0"/>
              <a:t> ---- &gt; </a:t>
            </a:r>
            <a:r>
              <a:rPr lang="en-US" altLang="el-GR" sz="2200" dirty="0" err="1"/>
              <a:t>CustomerID</a:t>
            </a:r>
            <a:r>
              <a:rPr lang="en-US" altLang="el-GR" sz="2200" dirty="0"/>
              <a:t> </a:t>
            </a:r>
            <a:r>
              <a:rPr lang="el-GR" altLang="el-GR" sz="2200" b="1" dirty="0">
                <a:solidFill>
                  <a:srgbClr val="820000"/>
                </a:solidFill>
              </a:rPr>
              <a:t>έχει καταγραφεί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 smtClean="0"/>
              <a:t>Εξετάζουμε </a:t>
            </a:r>
            <a:r>
              <a:rPr lang="el-GR" altLang="el-GR" sz="2200" dirty="0"/>
              <a:t>τη συσχέτιση </a:t>
            </a:r>
            <a:r>
              <a:rPr lang="en-US" altLang="el-GR" sz="2200" dirty="0"/>
              <a:t>ORDERS – has </a:t>
            </a:r>
            <a:r>
              <a:rPr lang="en-US" altLang="el-GR" sz="2200" dirty="0">
                <a:sym typeface="Wingdings" pitchFamily="2" charset="2"/>
              </a:rPr>
              <a:t></a:t>
            </a:r>
            <a:r>
              <a:rPr lang="en-US" altLang="el-GR" sz="2200" dirty="0"/>
              <a:t> PRODUCTS (type M:N)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Πρέπει </a:t>
            </a:r>
            <a:r>
              <a:rPr lang="el-GR" altLang="el-GR" sz="2200" b="1" dirty="0">
                <a:solidFill>
                  <a:srgbClr val="820000"/>
                </a:solidFill>
              </a:rPr>
              <a:t>να γραφούν συναρτησιακές εξαρτήσεις της μορφής: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200" dirty="0" err="1" smtClean="0"/>
              <a:t>OrderId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ProductID</a:t>
            </a:r>
            <a:r>
              <a:rPr lang="en-US" altLang="el-GR" sz="2200" dirty="0"/>
              <a:t> ----- &gt; </a:t>
            </a:r>
            <a:r>
              <a:rPr lang="el-GR" altLang="el-GR" sz="2200" dirty="0"/>
              <a:t>θ</a:t>
            </a:r>
            <a:r>
              <a:rPr lang="en-US" altLang="el-GR" sz="2200" dirty="0"/>
              <a:t> 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>
                <a:solidFill>
                  <a:srgbClr val="820000"/>
                </a:solidFill>
              </a:rPr>
              <a:t>π.</a:t>
            </a:r>
            <a:r>
              <a:rPr lang="en-US" altLang="el-GR" sz="2200" b="1" dirty="0">
                <a:solidFill>
                  <a:srgbClr val="820000"/>
                </a:solidFill>
              </a:rPr>
              <a:t>χ</a:t>
            </a:r>
            <a:r>
              <a:rPr lang="el-GR" altLang="el-GR" sz="2200" b="1" dirty="0">
                <a:solidFill>
                  <a:srgbClr val="820000"/>
                </a:solidFill>
              </a:rPr>
              <a:t>.</a:t>
            </a:r>
            <a:r>
              <a:rPr lang="en-US" altLang="el-GR" sz="2200" b="1" dirty="0">
                <a:solidFill>
                  <a:srgbClr val="820000"/>
                </a:solidFill>
              </a:rPr>
              <a:t> 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200" dirty="0" err="1"/>
              <a:t>OrderId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ProductID</a:t>
            </a:r>
            <a:r>
              <a:rPr lang="en-US" altLang="el-GR" sz="2200" dirty="0"/>
              <a:t> ----- &gt; Quantity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200" dirty="0" err="1" smtClean="0"/>
              <a:t>OrderId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ProductID</a:t>
            </a:r>
            <a:r>
              <a:rPr lang="en-US" altLang="el-GR" sz="2200" dirty="0"/>
              <a:t> ----- &gt; </a:t>
            </a:r>
            <a:r>
              <a:rPr lang="en-US" altLang="el-GR" sz="2200" dirty="0" err="1"/>
              <a:t>Ptotal</a:t>
            </a:r>
            <a:r>
              <a:rPr lang="en-US" altLang="el-GR" sz="2200" dirty="0"/>
              <a:t> 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200" dirty="0"/>
              <a:t> 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endParaRPr lang="el-GR" altLang="el-GR" sz="2200" dirty="0"/>
          </a:p>
          <a:p>
            <a:pPr marL="0" indent="0">
              <a:buNone/>
            </a:pP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10905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>
                <a:solidFill>
                  <a:srgbClr val="820000"/>
                </a:solidFill>
              </a:rPr>
              <a:t>Επειδή ισχύει το εξής: 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 smtClean="0"/>
              <a:t>Αν </a:t>
            </a:r>
            <a:r>
              <a:rPr lang="el-GR" altLang="el-GR" sz="2200" dirty="0"/>
              <a:t>Χ --&gt; Υ και </a:t>
            </a:r>
            <a:r>
              <a:rPr lang="en-US" altLang="el-GR" sz="2200" dirty="0"/>
              <a:t>WY</a:t>
            </a:r>
            <a:r>
              <a:rPr lang="el-GR" altLang="el-GR" sz="2200" dirty="0"/>
              <a:t> --&gt; Ζ τότε </a:t>
            </a:r>
            <a:r>
              <a:rPr lang="en-US" altLang="el-GR" sz="2200" dirty="0"/>
              <a:t>WX</a:t>
            </a:r>
            <a:r>
              <a:rPr lang="el-GR" altLang="el-GR" sz="2200" dirty="0"/>
              <a:t> --&gt; </a:t>
            </a:r>
            <a:r>
              <a:rPr lang="en-US" altLang="el-GR" sz="2200" dirty="0"/>
              <a:t>Z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δε </a:t>
            </a:r>
            <a:r>
              <a:rPr lang="el-GR" altLang="el-GR" sz="2200" b="1" dirty="0">
                <a:solidFill>
                  <a:srgbClr val="820000"/>
                </a:solidFill>
              </a:rPr>
              <a:t>γράφουμε την  προκύπτουσα συναρτησιακή εξάρτηση </a:t>
            </a:r>
            <a:r>
              <a:rPr lang="en-US" altLang="el-GR" sz="2200" dirty="0"/>
              <a:t>WX</a:t>
            </a:r>
            <a:r>
              <a:rPr lang="el-GR" altLang="el-GR" sz="2200" dirty="0"/>
              <a:t> --&gt; </a:t>
            </a:r>
            <a:r>
              <a:rPr lang="en-US" altLang="el-GR" sz="2200" dirty="0"/>
              <a:t>Z</a:t>
            </a:r>
            <a:endParaRPr lang="en-US" altLang="el-GR" sz="2200" dirty="0">
              <a:solidFill>
                <a:srgbClr val="FF9933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/>
              <a:t>Άλλο </a:t>
            </a:r>
            <a:r>
              <a:rPr lang="el-GR" altLang="el-GR" sz="2200" b="1" dirty="0"/>
              <a:t>παράδειγμα </a:t>
            </a:r>
            <a:r>
              <a:rPr lang="el-GR" altLang="el-GR" sz="2200" b="1" dirty="0">
                <a:solidFill>
                  <a:srgbClr val="820000"/>
                </a:solidFill>
              </a:rPr>
              <a:t> 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Ισχύει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 err="1" smtClean="0"/>
              <a:t>OrderId</a:t>
            </a:r>
            <a:r>
              <a:rPr lang="el-GR" altLang="el-GR" sz="2200" dirty="0"/>
              <a:t>, </a:t>
            </a:r>
            <a:r>
              <a:rPr lang="el-GR" altLang="el-GR" sz="2200" dirty="0" err="1"/>
              <a:t>ProductID</a:t>
            </a:r>
            <a:r>
              <a:rPr lang="el-GR" altLang="el-GR" sz="2200" dirty="0"/>
              <a:t> ----- &gt; </a:t>
            </a:r>
            <a:r>
              <a:rPr lang="el-GR" altLang="el-GR" sz="2200" dirty="0" err="1"/>
              <a:t>Quantity</a:t>
            </a:r>
            <a:r>
              <a:rPr lang="el-GR" altLang="el-GR" sz="2200" dirty="0"/>
              <a:t> </a:t>
            </a:r>
            <a:endParaRPr lang="en-US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 err="1"/>
              <a:t>Quantity</a:t>
            </a:r>
            <a:r>
              <a:rPr lang="el-GR" altLang="el-GR" sz="2200" dirty="0"/>
              <a:t>, </a:t>
            </a:r>
            <a:r>
              <a:rPr lang="el-GR" altLang="el-GR" sz="2200" dirty="0" err="1"/>
              <a:t>ListPrice</a:t>
            </a:r>
            <a:r>
              <a:rPr lang="el-GR" altLang="el-GR" sz="2200" dirty="0"/>
              <a:t> ----- &gt;  </a:t>
            </a:r>
            <a:r>
              <a:rPr lang="el-GR" altLang="el-GR" sz="2200" dirty="0" err="1"/>
              <a:t>Ptotal</a:t>
            </a:r>
            <a:r>
              <a:rPr lang="el-GR" altLang="el-GR" sz="2200" dirty="0"/>
              <a:t> </a:t>
            </a:r>
            <a:r>
              <a:rPr lang="el-GR" altLang="el-GR" sz="2200" b="1" dirty="0">
                <a:solidFill>
                  <a:srgbClr val="004B82"/>
                </a:solidFill>
              </a:rPr>
              <a:t>(τελικά και αυτή η ΣΕ δε θα χρειαστεί)</a:t>
            </a:r>
            <a:endParaRPr lang="en-US" altLang="el-GR" sz="2200" b="1" dirty="0">
              <a:solidFill>
                <a:srgbClr val="004B82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b="1" dirty="0" smtClean="0">
                <a:solidFill>
                  <a:srgbClr val="820000"/>
                </a:solidFill>
              </a:rPr>
              <a:t>άρα </a:t>
            </a:r>
            <a:r>
              <a:rPr lang="el-GR" altLang="el-GR" sz="2200" b="1" dirty="0">
                <a:solidFill>
                  <a:srgbClr val="820000"/>
                </a:solidFill>
              </a:rPr>
              <a:t>δε γράφουμε την προκύπτουσα ΣΕ</a:t>
            </a:r>
            <a:endParaRPr lang="en-US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sz="2200" dirty="0" err="1" smtClean="0"/>
              <a:t>OrderId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ProductID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ListPrice</a:t>
            </a:r>
            <a:r>
              <a:rPr lang="en-US" altLang="el-GR" sz="2200" dirty="0"/>
              <a:t> ----- &gt; </a:t>
            </a:r>
            <a:r>
              <a:rPr lang="en-US" altLang="el-GR" sz="2200" dirty="0" err="1" smtClean="0"/>
              <a:t>Ptotal</a:t>
            </a:r>
            <a:endParaRPr lang="el-GR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Μικρή διερεύνηση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12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b="1" dirty="0" smtClean="0">
                <a:latin typeface="+mn-lt"/>
                <a:cs typeface="Arial" charset="0"/>
              </a:rPr>
              <a:t>Επισκόπηση της σχεδίασης βάσης δεδομένων με τη μέθοδο των συναρτησιακών εξαρτήσεων</a:t>
            </a:r>
            <a:endParaRPr lang="el-GR" altLang="el-GR" sz="3200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100" b="1" dirty="0" smtClean="0">
                <a:cs typeface="Arial" charset="0"/>
              </a:rPr>
              <a:t>Συμπέρασμα</a:t>
            </a:r>
            <a:r>
              <a:rPr lang="en-US" altLang="el-GR" sz="2100" b="1" dirty="0">
                <a:cs typeface="Arial" charset="0"/>
              </a:rPr>
              <a:t>: </a:t>
            </a:r>
            <a:r>
              <a:rPr lang="el-GR" altLang="el-GR" sz="2100" b="1" dirty="0">
                <a:cs typeface="Arial" charset="0"/>
              </a:rPr>
              <a:t>Είναι απαραίτητο να χρησιμοποιηθούν τα «αξιώματα» αλλά και τα θεωρήματα</a:t>
            </a:r>
            <a:r>
              <a:rPr lang="el-GR" altLang="el-GR" sz="2100" b="1" dirty="0" smtClean="0">
                <a:cs typeface="Arial" charset="0"/>
              </a:rPr>
              <a:t>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l-GR" altLang="el-GR" sz="2100" b="1" dirty="0" smtClean="0">
                <a:solidFill>
                  <a:srgbClr val="820000"/>
                </a:solidFill>
                <a:cs typeface="Arial" charset="0"/>
              </a:rPr>
              <a:t>Τα «Αξιώματα» του </a:t>
            </a:r>
            <a:r>
              <a:rPr lang="en-US" altLang="el-GR" sz="2100" b="1" dirty="0" smtClean="0">
                <a:solidFill>
                  <a:srgbClr val="820000"/>
                </a:solidFill>
                <a:cs typeface="Arial" charset="0"/>
              </a:rPr>
              <a:t>Armstrong </a:t>
            </a:r>
            <a:endParaRPr lang="en-US" altLang="el-GR" sz="2100" b="1" dirty="0" smtClean="0">
              <a:solidFill>
                <a:srgbClr val="820000"/>
              </a:solidFill>
              <a:cs typeface="Times New Roman" pitchFamily="18" charset="0"/>
            </a:endParaRP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2100" dirty="0" smtClean="0">
                <a:cs typeface="Arial" charset="0"/>
              </a:rPr>
              <a:t>Αν </a:t>
            </a:r>
            <a:r>
              <a:rPr lang="el-GR" altLang="el-GR" sz="2100" dirty="0">
                <a:cs typeface="Arial" charset="0"/>
              </a:rPr>
              <a:t>Υ </a:t>
            </a:r>
            <a:r>
              <a:rPr lang="el-GR" altLang="el-GR" sz="2100" dirty="0"/>
              <a:t>⊆</a:t>
            </a:r>
            <a:r>
              <a:rPr lang="el-GR" altLang="el-GR" sz="2100" dirty="0">
                <a:cs typeface="Arial" charset="0"/>
              </a:rPr>
              <a:t>  Χ  τότε  Χ --&gt; Υ</a:t>
            </a:r>
            <a:endParaRPr lang="en-US" altLang="el-GR" sz="2100" dirty="0">
              <a:cs typeface="Times New Roman" pitchFamily="18" charset="0"/>
            </a:endParaRP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2100" dirty="0" smtClean="0">
                <a:cs typeface="Arial" charset="0"/>
              </a:rPr>
              <a:t>Αν </a:t>
            </a:r>
            <a:r>
              <a:rPr lang="el-GR" altLang="el-GR" sz="2100" dirty="0">
                <a:cs typeface="Arial" charset="0"/>
              </a:rPr>
              <a:t>Χ --&gt; Υ τότε ΧΖ --&gt; ΥΖ</a:t>
            </a:r>
            <a:endParaRPr lang="en-US" altLang="el-GR" sz="2100" dirty="0">
              <a:cs typeface="Times New Roman" pitchFamily="18" charset="0"/>
            </a:endParaRP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2100" dirty="0" smtClean="0">
                <a:cs typeface="Arial" charset="0"/>
              </a:rPr>
              <a:t>Αν </a:t>
            </a:r>
            <a:r>
              <a:rPr lang="en-US" altLang="el-GR" sz="2100" dirty="0">
                <a:cs typeface="Arial" charset="0"/>
              </a:rPr>
              <a:t>X</a:t>
            </a:r>
            <a:r>
              <a:rPr lang="el-GR" altLang="el-GR" sz="2100" dirty="0">
                <a:cs typeface="Arial" charset="0"/>
              </a:rPr>
              <a:t> --&gt; Υ και Υ --&gt; Ζ τότε Χ --&gt; Ζ</a:t>
            </a:r>
            <a:endParaRPr lang="en-US" altLang="el-GR" sz="2100" dirty="0">
              <a:cs typeface="Times New Roman" pitchFamily="18" charset="0"/>
            </a:endParaRPr>
          </a:p>
          <a:p>
            <a:pPr marL="0" indent="0" algn="just">
              <a:spcBef>
                <a:spcPts val="2400"/>
              </a:spcBef>
              <a:buNone/>
            </a:pPr>
            <a:r>
              <a:rPr lang="el-GR" altLang="el-GR" sz="2100" b="1" dirty="0" smtClean="0">
                <a:solidFill>
                  <a:srgbClr val="820000"/>
                </a:solidFill>
                <a:cs typeface="Arial" charset="0"/>
              </a:rPr>
              <a:t>Τα </a:t>
            </a:r>
            <a:r>
              <a:rPr lang="el-GR" altLang="el-GR" sz="2100" b="1" dirty="0">
                <a:solidFill>
                  <a:srgbClr val="820000"/>
                </a:solidFill>
                <a:cs typeface="Arial" charset="0"/>
              </a:rPr>
              <a:t>Θεωρήματα</a:t>
            </a:r>
            <a:endParaRPr lang="en-US" altLang="el-GR" sz="21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 startAt="4"/>
            </a:pPr>
            <a:r>
              <a:rPr lang="el-GR" altLang="el-GR" sz="2100" dirty="0" smtClean="0">
                <a:cs typeface="Arial" charset="0"/>
              </a:rPr>
              <a:t>Αν </a:t>
            </a:r>
            <a:r>
              <a:rPr lang="el-GR" altLang="el-GR" sz="2100" dirty="0">
                <a:cs typeface="Arial" charset="0"/>
              </a:rPr>
              <a:t>Χ --&gt; Υ και Χ --&gt; Ζ τότε Χ --&gt; ΥΖ</a:t>
            </a:r>
            <a:endParaRPr lang="en-US" altLang="el-GR" sz="2100" dirty="0">
              <a:cs typeface="Times New Roman" pitchFamily="18" charset="0"/>
            </a:endParaRP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 startAt="4"/>
            </a:pPr>
            <a:r>
              <a:rPr lang="el-GR" altLang="el-GR" sz="2100" dirty="0" smtClean="0">
                <a:cs typeface="Arial" charset="0"/>
              </a:rPr>
              <a:t>Αν </a:t>
            </a:r>
            <a:r>
              <a:rPr lang="el-GR" altLang="el-GR" sz="2100" dirty="0">
                <a:cs typeface="Arial" charset="0"/>
              </a:rPr>
              <a:t>Χ --&gt; Υ και </a:t>
            </a:r>
            <a:r>
              <a:rPr lang="en-US" altLang="el-GR" sz="2100" dirty="0">
                <a:cs typeface="Arial" charset="0"/>
              </a:rPr>
              <a:t>WY</a:t>
            </a:r>
            <a:r>
              <a:rPr lang="el-GR" altLang="el-GR" sz="2100" dirty="0">
                <a:cs typeface="Arial" charset="0"/>
              </a:rPr>
              <a:t> --&gt; Ζ τότε </a:t>
            </a:r>
            <a:r>
              <a:rPr lang="en-US" altLang="el-GR" sz="2100" dirty="0">
                <a:cs typeface="Arial" charset="0"/>
              </a:rPr>
              <a:t>WX</a:t>
            </a:r>
            <a:r>
              <a:rPr lang="el-GR" altLang="el-GR" sz="2100" dirty="0">
                <a:cs typeface="Arial" charset="0"/>
              </a:rPr>
              <a:t> --&gt; </a:t>
            </a:r>
            <a:r>
              <a:rPr lang="en-US" altLang="el-GR" sz="2100" dirty="0">
                <a:cs typeface="Arial" charset="0"/>
              </a:rPr>
              <a:t>Z</a:t>
            </a:r>
            <a:endParaRPr lang="en-US" altLang="el-GR" sz="2100" dirty="0">
              <a:cs typeface="Times New Roman" pitchFamily="18" charset="0"/>
            </a:endParaRPr>
          </a:p>
          <a:p>
            <a:pPr marL="457200" indent="-457200" algn="just">
              <a:spcBef>
                <a:spcPct val="50000"/>
              </a:spcBef>
              <a:buFont typeface="+mj-lt"/>
              <a:buAutoNum type="arabicPeriod" startAt="4"/>
            </a:pPr>
            <a:r>
              <a:rPr lang="el-GR" altLang="el-GR" sz="2100" dirty="0" smtClean="0">
                <a:cs typeface="Arial" charset="0"/>
              </a:rPr>
              <a:t>Αν </a:t>
            </a:r>
            <a:r>
              <a:rPr lang="el-GR" altLang="el-GR" sz="2100" dirty="0">
                <a:cs typeface="Arial" charset="0"/>
              </a:rPr>
              <a:t>Χ --&gt; Υ και Ζ </a:t>
            </a:r>
            <a:r>
              <a:rPr lang="el-GR" altLang="el-GR" sz="2100" dirty="0"/>
              <a:t>⊆</a:t>
            </a:r>
            <a:r>
              <a:rPr lang="el-GR" altLang="el-GR" sz="2100" dirty="0">
                <a:cs typeface="Arial" charset="0"/>
              </a:rPr>
              <a:t> Υ τότε Χ --&gt; Ζ</a:t>
            </a:r>
            <a:endParaRPr lang="en-US" altLang="el-GR" sz="2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endParaRPr lang="el-GR" altLang="el-GR" sz="2100" dirty="0"/>
          </a:p>
          <a:p>
            <a:pPr marL="0" indent="0">
              <a:buNone/>
            </a:pPr>
            <a:endParaRPr lang="el-GR" sz="2100" dirty="0"/>
          </a:p>
        </p:txBody>
      </p:sp>
    </p:spTree>
    <p:extLst>
      <p:ext uri="{BB962C8B-B14F-4D97-AF65-F5344CB8AC3E}">
        <p14:creationId xmlns:p14="http://schemas.microsoft.com/office/powerpoint/2010/main" val="418806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…και η συνταγή  μας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altLang="el-GR" sz="2400" dirty="0" smtClean="0">
                <a:cs typeface="Arial" charset="0"/>
              </a:rPr>
              <a:t>Γράφουμε </a:t>
            </a:r>
            <a:r>
              <a:rPr lang="el-GR" altLang="el-GR" sz="2400" dirty="0">
                <a:cs typeface="Arial" charset="0"/>
              </a:rPr>
              <a:t>όλες τις συναρτησιακές εξαρτήσεις.</a:t>
            </a:r>
            <a:endParaRPr lang="en-US" altLang="el-GR" sz="2400" dirty="0">
              <a:cs typeface="Times New Roman" pitchFamily="18" charset="0"/>
            </a:endParaRPr>
          </a:p>
          <a:p>
            <a:pPr marL="35718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sz="2400" b="1" dirty="0" smtClean="0">
                <a:solidFill>
                  <a:srgbClr val="820000"/>
                </a:solidFill>
                <a:cs typeface="Arial" charset="0"/>
              </a:rPr>
              <a:t>Σημείωση </a:t>
            </a:r>
            <a:r>
              <a:rPr lang="el-GR" altLang="el-GR" sz="2400" b="1" dirty="0">
                <a:solidFill>
                  <a:srgbClr val="820000"/>
                </a:solidFill>
                <a:cs typeface="Arial" charset="0"/>
              </a:rPr>
              <a:t>- διευκρίνηση</a:t>
            </a:r>
            <a:endParaRPr lang="el-GR" altLang="el-GR" sz="2400" b="1" dirty="0">
              <a:solidFill>
                <a:srgbClr val="820000"/>
              </a:solidFill>
            </a:endParaRPr>
          </a:p>
          <a:p>
            <a:pPr marL="35718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sz="2400" dirty="0" smtClean="0">
                <a:cs typeface="Arial" charset="0"/>
              </a:rPr>
              <a:t>Υπάρχει </a:t>
            </a:r>
            <a:r>
              <a:rPr lang="el-GR" altLang="el-GR" sz="2400" dirty="0">
                <a:cs typeface="Arial" charset="0"/>
              </a:rPr>
              <a:t>περίπτωση η αντιστοίχιση δύο (2) χαρακτηριστικών (</a:t>
            </a:r>
            <a:r>
              <a:rPr lang="en-US" altLang="el-GR" sz="2400" dirty="0">
                <a:cs typeface="Arial" charset="0"/>
              </a:rPr>
              <a:t>attributes</a:t>
            </a:r>
            <a:r>
              <a:rPr lang="el-GR" altLang="el-GR" sz="2400" dirty="0">
                <a:cs typeface="Arial" charset="0"/>
              </a:rPr>
              <a:t>) να είναι απαραίτητη χωρίς οποιοδήποτε από αυτά να είναι εξηρτημένο από το άλλο. Τότε </a:t>
            </a:r>
            <a:r>
              <a:rPr lang="el-GR" altLang="el-GR" sz="2400" dirty="0"/>
              <a:t> </a:t>
            </a:r>
            <a:r>
              <a:rPr lang="el-GR" altLang="el-GR" sz="2400" dirty="0">
                <a:cs typeface="Arial" charset="0"/>
              </a:rPr>
              <a:t>τα χαρακτηριστικά (</a:t>
            </a:r>
            <a:r>
              <a:rPr lang="en-US" altLang="el-GR" sz="2400" dirty="0">
                <a:cs typeface="Arial" charset="0"/>
              </a:rPr>
              <a:t>attributes</a:t>
            </a:r>
            <a:r>
              <a:rPr lang="el-GR" altLang="el-GR" sz="2400" dirty="0">
                <a:cs typeface="Arial" charset="0"/>
              </a:rPr>
              <a:t>)  αυτά αποτελούν  ξεχωριστό σχήμα σχέσης (</a:t>
            </a:r>
            <a:r>
              <a:rPr lang="en-US" altLang="el-GR" sz="2400" dirty="0">
                <a:cs typeface="Arial" charset="0"/>
              </a:rPr>
              <a:t>relation scheme</a:t>
            </a:r>
            <a:r>
              <a:rPr lang="el-GR" altLang="el-GR" sz="2400" dirty="0">
                <a:cs typeface="Arial" charset="0"/>
              </a:rPr>
              <a:t>).</a:t>
            </a:r>
            <a:endParaRPr lang="en-US" altLang="el-GR" sz="2400" dirty="0">
              <a:cs typeface="Times New Roman" pitchFamily="18" charset="0"/>
            </a:endParaRPr>
          </a:p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l-GR" altLang="el-GR" sz="2400" dirty="0" smtClean="0">
                <a:cs typeface="Arial" charset="0"/>
              </a:rPr>
              <a:t>Διαγράφουμε </a:t>
            </a:r>
            <a:r>
              <a:rPr lang="el-GR" altLang="el-GR" sz="2400" dirty="0">
                <a:cs typeface="Arial" charset="0"/>
              </a:rPr>
              <a:t>όσες από αυτές τις ΣΕ έπονται από τις άλλες (με τις ιδιότητες των </a:t>
            </a:r>
            <a:r>
              <a:rPr lang="el-GR" altLang="el-GR" sz="2400" dirty="0" smtClean="0">
                <a:cs typeface="Arial" charset="0"/>
              </a:rPr>
              <a:t>συναρτησιακών </a:t>
            </a:r>
            <a:r>
              <a:rPr lang="el-GR" altLang="el-GR" sz="2400" dirty="0">
                <a:cs typeface="Arial" charset="0"/>
              </a:rPr>
              <a:t>εξαρτήσεων – βλέπε «αξιώματα» και θεωρήματα</a:t>
            </a:r>
            <a:r>
              <a:rPr lang="el-GR" altLang="el-GR" sz="2400" dirty="0" smtClean="0">
                <a:cs typeface="Arial" charset="0"/>
              </a:rPr>
              <a:t>).</a:t>
            </a:r>
            <a:endParaRPr lang="en-US" altLang="el-GR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10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 smtClean="0"/>
              <a:t>Σωστή συναρτησιακή εξάρτηση</a:t>
            </a:r>
            <a:r>
              <a:rPr lang="en-US" altLang="el-GR" sz="3600" dirty="0" smtClean="0"/>
              <a:t>:</a:t>
            </a:r>
            <a:endParaRPr lang="el-GR" altLang="el-GR" sz="3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008112"/>
          </a:xfrm>
        </p:spPr>
        <p:txBody>
          <a:bodyPr>
            <a:normAutofit/>
          </a:bodyPr>
          <a:lstStyle/>
          <a:p>
            <a:r>
              <a:rPr lang="el-GR" altLang="el-GR" sz="2400" dirty="0"/>
              <a:t>Αριθμός_μητρώου -- </a:t>
            </a:r>
            <a:r>
              <a:rPr lang="el-GR" altLang="el-GR" sz="2400" dirty="0" smtClean="0"/>
              <a:t>&gt;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επώνυμο</a:t>
            </a:r>
            <a:r>
              <a:rPr lang="el-GR" altLang="el-GR" sz="2400" dirty="0"/>
              <a:t/>
            </a:r>
            <a:br>
              <a:rPr lang="el-GR" altLang="el-GR" sz="2400" dirty="0"/>
            </a:br>
            <a:r>
              <a:rPr lang="el-GR" altLang="el-GR" sz="2400" dirty="0"/>
              <a:t>Λανθασμένη</a:t>
            </a:r>
            <a:r>
              <a:rPr lang="en-US" altLang="el-GR" sz="2400" dirty="0"/>
              <a:t>:</a:t>
            </a:r>
            <a:r>
              <a:rPr lang="el-GR" altLang="el-GR" sz="2400" dirty="0"/>
              <a:t> εξάμηνο -- &gt; επώνυμο </a:t>
            </a:r>
            <a:endParaRPr lang="el-GR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884136"/>
              </p:ext>
            </p:extLst>
          </p:nvPr>
        </p:nvGraphicFramePr>
        <p:xfrm>
          <a:off x="1259632" y="2420888"/>
          <a:ext cx="6624736" cy="3315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005"/>
                <a:gridCol w="1916081"/>
                <a:gridCol w="1332926"/>
                <a:gridCol w="1209724"/>
              </a:tblGrid>
              <a:tr h="67082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Επώνυμο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Όνομα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Αριθμός Μητρώου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Εξάμηνο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</a:tr>
              <a:tr h="67082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Κυριακόπουλος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Νικηφόρος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213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Δ</a:t>
                      </a:r>
                    </a:p>
                  </a:txBody>
                  <a:tcPr marL="6350" marR="6350" marT="0" marB="0" anchor="ctr"/>
                </a:tc>
              </a:tr>
              <a:tr h="484043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Αποστόλου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Ζωή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816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A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</a:tr>
              <a:tr h="47352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Παπαπέτρου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Νικόλαος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450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Β</a:t>
                      </a:r>
                    </a:p>
                  </a:txBody>
                  <a:tcPr marL="6350" marR="6350" marT="0" marB="0" anchor="ctr"/>
                </a:tc>
              </a:tr>
              <a:tr h="49325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Ζευναρίδης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Ορέστης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346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Γ</a:t>
                      </a:r>
                    </a:p>
                  </a:txBody>
                  <a:tcPr marL="6350" marR="6350" marT="0" marB="0" anchor="ctr"/>
                </a:tc>
              </a:tr>
              <a:tr h="523503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Κοταμανίδου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Ειρήνη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610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A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65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…και η συνταγή  μας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l-GR" altLang="el-GR" sz="2400" dirty="0" smtClean="0">
                <a:cs typeface="Arial" charset="0"/>
              </a:rPr>
              <a:t>Συμπτύσσουμε </a:t>
            </a:r>
            <a:r>
              <a:rPr lang="el-GR" altLang="el-GR" sz="2400" dirty="0">
                <a:cs typeface="Arial" charset="0"/>
              </a:rPr>
              <a:t>σε μια, όλες τις συναρτησιακές εξαρτήσεις που έχουν το ίδιο  αριστερό μέρος (με την ιδιότητα 4).</a:t>
            </a:r>
            <a:endParaRPr lang="en-US" altLang="el-GR" sz="2400" dirty="0">
              <a:cs typeface="Times New Roman" pitchFamily="18" charset="0"/>
            </a:endParaRPr>
          </a:p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l-GR" altLang="el-GR" sz="2400" dirty="0" smtClean="0">
                <a:cs typeface="Arial" charset="0"/>
              </a:rPr>
              <a:t>Αν </a:t>
            </a:r>
            <a:r>
              <a:rPr lang="el-GR" altLang="el-GR" sz="2400" dirty="0">
                <a:cs typeface="Arial" charset="0"/>
              </a:rPr>
              <a:t>έχουμε ζεύγη της μορφής Χ --&gt; Υ, Υ --&gt; Χ κρατούμε το ένα από αυτά.</a:t>
            </a:r>
            <a:endParaRPr lang="en-US" altLang="el-GR" sz="2400" dirty="0">
              <a:cs typeface="Times New Roman" pitchFamily="18" charset="0"/>
            </a:endParaRPr>
          </a:p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l-GR" altLang="el-GR" sz="2400" dirty="0" smtClean="0">
                <a:cs typeface="Arial" charset="0"/>
              </a:rPr>
              <a:t>Κάθε </a:t>
            </a:r>
            <a:r>
              <a:rPr lang="el-GR" altLang="el-GR" sz="2400" dirty="0">
                <a:cs typeface="Arial" charset="0"/>
              </a:rPr>
              <a:t>μια «σχέση εξάρτησης» μας δίνει μια σχέση / πίνακα. Τα χαρακτηριστικά που </a:t>
            </a:r>
            <a:r>
              <a:rPr lang="el-GR" altLang="el-GR" sz="2400" dirty="0" smtClean="0">
                <a:cs typeface="Arial" charset="0"/>
              </a:rPr>
              <a:t>βρίσκονται </a:t>
            </a:r>
            <a:r>
              <a:rPr lang="el-GR" altLang="el-GR" sz="2400" dirty="0">
                <a:cs typeface="Arial" charset="0"/>
              </a:rPr>
              <a:t>στο αριστερό μέρος μας δίνουν το κλειδί.</a:t>
            </a:r>
            <a:endParaRPr lang="en-US" altLang="el-GR" sz="2400" dirty="0">
              <a:cs typeface="Times New Roman" pitchFamily="18" charset="0"/>
            </a:endParaRPr>
          </a:p>
          <a:p>
            <a:pPr marL="35718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altLang="el-GR" sz="2400" b="1" dirty="0" smtClean="0">
                <a:solidFill>
                  <a:srgbClr val="820000"/>
                </a:solidFill>
                <a:cs typeface="Arial" charset="0"/>
              </a:rPr>
              <a:t>Η </a:t>
            </a:r>
            <a:r>
              <a:rPr lang="el-GR" altLang="el-GR" sz="2400" b="1" dirty="0">
                <a:solidFill>
                  <a:srgbClr val="820000"/>
                </a:solidFill>
                <a:cs typeface="Arial" charset="0"/>
              </a:rPr>
              <a:t>συνταγή αυτή κατασκευάζει την κανονική μορφή </a:t>
            </a:r>
            <a:r>
              <a:rPr lang="en-US" altLang="el-GR" sz="2400" b="1" dirty="0">
                <a:solidFill>
                  <a:srgbClr val="820000"/>
                </a:solidFill>
                <a:cs typeface="Arial" charset="0"/>
              </a:rPr>
              <a:t>Boyce</a:t>
            </a:r>
            <a:r>
              <a:rPr lang="el-GR" altLang="el-GR" sz="2400" b="1" dirty="0">
                <a:solidFill>
                  <a:srgbClr val="820000"/>
                </a:solidFill>
                <a:cs typeface="Arial" charset="0"/>
              </a:rPr>
              <a:t>-</a:t>
            </a:r>
            <a:r>
              <a:rPr lang="en-US" altLang="el-GR" sz="2400" b="1" dirty="0" err="1">
                <a:solidFill>
                  <a:srgbClr val="820000"/>
                </a:solidFill>
                <a:cs typeface="Arial" charset="0"/>
              </a:rPr>
              <a:t>Codd</a:t>
            </a:r>
            <a:r>
              <a:rPr lang="el-GR" altLang="el-GR" sz="2400" b="1" dirty="0">
                <a:solidFill>
                  <a:srgbClr val="820000"/>
                </a:solidFill>
                <a:cs typeface="Arial" charset="0"/>
              </a:rPr>
              <a:t> που είναι ισχυρότερη της τρίτης κανονικής μορφής</a:t>
            </a:r>
            <a:r>
              <a:rPr lang="en-US" altLang="el-GR" sz="2400" b="1" dirty="0">
                <a:solidFill>
                  <a:srgbClr val="820000"/>
                </a:solidFill>
                <a:cs typeface="Arial" charset="0"/>
              </a:rPr>
              <a:t> </a:t>
            </a:r>
            <a:r>
              <a:rPr lang="el-GR" altLang="el-GR" sz="2400" b="1" dirty="0">
                <a:solidFill>
                  <a:srgbClr val="820000"/>
                </a:solidFill>
              </a:rPr>
              <a:t> </a:t>
            </a:r>
            <a:r>
              <a:rPr lang="el-GR" altLang="el-GR" sz="2400" b="1" dirty="0" smtClean="0">
                <a:solidFill>
                  <a:srgbClr val="820000"/>
                </a:solidFill>
              </a:rPr>
              <a:t>(</a:t>
            </a:r>
            <a:r>
              <a:rPr lang="el-GR" altLang="el-GR" sz="2400" b="1" dirty="0">
                <a:solidFill>
                  <a:srgbClr val="820000"/>
                </a:solidFill>
              </a:rPr>
              <a:t>η μορφή </a:t>
            </a:r>
            <a:r>
              <a:rPr lang="en-US" altLang="el-GR" sz="2400" b="1" dirty="0">
                <a:solidFill>
                  <a:srgbClr val="820000"/>
                </a:solidFill>
              </a:rPr>
              <a:t>Boyce-</a:t>
            </a:r>
            <a:r>
              <a:rPr lang="en-US" altLang="el-GR" sz="2400" b="1" dirty="0" err="1">
                <a:solidFill>
                  <a:srgbClr val="820000"/>
                </a:solidFill>
              </a:rPr>
              <a:t>Codd</a:t>
            </a:r>
            <a:r>
              <a:rPr lang="en-US" altLang="el-GR" sz="2400" b="1" dirty="0">
                <a:solidFill>
                  <a:srgbClr val="820000"/>
                </a:solidFill>
              </a:rPr>
              <a:t> </a:t>
            </a:r>
            <a:r>
              <a:rPr lang="el-GR" altLang="el-GR" sz="2400" b="1" dirty="0">
                <a:solidFill>
                  <a:srgbClr val="820000"/>
                </a:solidFill>
              </a:rPr>
              <a:t>συνεπάγεται την 3</a:t>
            </a:r>
            <a:r>
              <a:rPr lang="en-US" altLang="el-GR" sz="2400" b="1" dirty="0">
                <a:solidFill>
                  <a:srgbClr val="820000"/>
                </a:solidFill>
              </a:rPr>
              <a:t>NF</a:t>
            </a:r>
            <a:r>
              <a:rPr lang="el-GR" altLang="el-GR" sz="2400" b="1" dirty="0" smtClean="0">
                <a:solidFill>
                  <a:srgbClr val="820000"/>
                </a:solidFill>
              </a:rPr>
              <a:t>)</a:t>
            </a:r>
            <a:r>
              <a:rPr lang="el-GR" altLang="el-GR" sz="2400" b="1" dirty="0" smtClean="0">
                <a:solidFill>
                  <a:srgbClr val="820000"/>
                </a:solidFill>
                <a:cs typeface="Arial" charset="0"/>
              </a:rPr>
              <a:t>.</a:t>
            </a:r>
            <a:endParaRPr lang="en-US" altLang="el-GR" sz="2400" b="1" dirty="0">
              <a:solidFill>
                <a:srgbClr val="82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8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l-GR" altLang="el-GR" sz="2400" dirty="0">
                <a:cs typeface="Arial" charset="0"/>
              </a:rPr>
              <a:t>Αν έχουμε ένα σχήμα σχέσης τότε ονομάζουμε κλειδί (</a:t>
            </a:r>
            <a:r>
              <a:rPr lang="el-GR" altLang="el-GR" sz="2400" dirty="0" err="1">
                <a:cs typeface="Arial" charset="0"/>
              </a:rPr>
              <a:t>ke</a:t>
            </a:r>
            <a:r>
              <a:rPr lang="en-US" altLang="el-GR" sz="2400" dirty="0">
                <a:cs typeface="Arial" charset="0"/>
              </a:rPr>
              <a:t>y</a:t>
            </a:r>
            <a:r>
              <a:rPr lang="el-GR" altLang="el-GR" sz="2400" dirty="0">
                <a:cs typeface="Arial" charset="0"/>
              </a:rPr>
              <a:t>) της σχέσης κάθε ελάχιστο υποσύνολο των χαρακτηριστικών της που οι τιμές τους καθορίζουν μονοσήμαντα κάθε πλειάδα της σχέσης.</a:t>
            </a:r>
            <a:endParaRPr lang="el-GR" altLang="el-GR" sz="24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2400" dirty="0" smtClean="0">
                <a:cs typeface="Arial" charset="0"/>
              </a:rPr>
              <a:t>Χρησιμοποιώντας </a:t>
            </a:r>
            <a:r>
              <a:rPr lang="el-GR" altLang="el-GR" sz="2400" dirty="0">
                <a:cs typeface="Arial" charset="0"/>
              </a:rPr>
              <a:t>την έννοια της συναρτησιακής εξάρτησης, μπορούμε να πούμε ότι:</a:t>
            </a:r>
            <a:endParaRPr lang="el-GR" altLang="el-GR" sz="24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2400" dirty="0" smtClean="0">
                <a:cs typeface="Arial" charset="0"/>
              </a:rPr>
              <a:t>Αν </a:t>
            </a:r>
            <a:r>
              <a:rPr lang="el-GR" altLang="el-GR" sz="2400" dirty="0">
                <a:cs typeface="Arial" charset="0"/>
              </a:rPr>
              <a:t>έχουμε το σχήμα σχέσης  R( A</a:t>
            </a:r>
            <a:r>
              <a:rPr lang="el-GR" altLang="el-GR" sz="2400" baseline="-30000" dirty="0">
                <a:cs typeface="Arial" charset="0"/>
              </a:rPr>
              <a:t>1</a:t>
            </a:r>
            <a:r>
              <a:rPr lang="el-GR" altLang="el-GR" sz="2400" dirty="0">
                <a:cs typeface="Arial" charset="0"/>
              </a:rPr>
              <a:t>,...., </a:t>
            </a:r>
            <a:r>
              <a:rPr lang="el-GR" altLang="el-GR" sz="2400" dirty="0" err="1">
                <a:cs typeface="Arial" charset="0"/>
              </a:rPr>
              <a:t>A</a:t>
            </a:r>
            <a:r>
              <a:rPr lang="el-GR" altLang="el-GR" sz="2400" baseline="-30000" dirty="0" err="1">
                <a:cs typeface="Arial" charset="0"/>
              </a:rPr>
              <a:t>n</a:t>
            </a:r>
            <a:r>
              <a:rPr lang="el-GR" altLang="el-GR" sz="2400" dirty="0">
                <a:cs typeface="Arial" charset="0"/>
              </a:rPr>
              <a:t>) τότε το  X </a:t>
            </a:r>
            <a:r>
              <a:rPr lang="el-GR" altLang="el-GR" sz="2400" dirty="0"/>
              <a:t>⊆ </a:t>
            </a:r>
            <a:r>
              <a:rPr lang="el-GR" altLang="el-GR" sz="2400" dirty="0">
                <a:cs typeface="Arial" charset="0"/>
              </a:rPr>
              <a:t>{ A</a:t>
            </a:r>
            <a:r>
              <a:rPr lang="el-GR" altLang="el-GR" sz="2400" baseline="-30000" dirty="0">
                <a:cs typeface="Arial" charset="0"/>
              </a:rPr>
              <a:t>1</a:t>
            </a:r>
            <a:r>
              <a:rPr lang="el-GR" altLang="el-GR" sz="2400" dirty="0">
                <a:cs typeface="Arial" charset="0"/>
              </a:rPr>
              <a:t>,...., </a:t>
            </a:r>
            <a:r>
              <a:rPr lang="el-GR" altLang="el-GR" sz="2400" dirty="0" err="1">
                <a:cs typeface="Arial" charset="0"/>
              </a:rPr>
              <a:t>A</a:t>
            </a:r>
            <a:r>
              <a:rPr lang="el-GR" altLang="el-GR" sz="2400" baseline="-30000" dirty="0" err="1">
                <a:cs typeface="Arial" charset="0"/>
              </a:rPr>
              <a:t>n</a:t>
            </a:r>
            <a:r>
              <a:rPr lang="el-GR" altLang="el-GR" sz="2400" dirty="0">
                <a:cs typeface="Arial" charset="0"/>
              </a:rPr>
              <a:t> } είναι </a:t>
            </a:r>
            <a:r>
              <a:rPr lang="el-GR" altLang="el-GR" sz="2400" dirty="0"/>
              <a:t> </a:t>
            </a:r>
            <a:r>
              <a:rPr lang="el-GR" altLang="el-GR" sz="2400" dirty="0">
                <a:cs typeface="Arial" charset="0"/>
              </a:rPr>
              <a:t>κλειδί αν και μόνον αν:</a:t>
            </a:r>
            <a:endParaRPr lang="el-GR" altLang="el-GR" sz="24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400" dirty="0"/>
              <a:t>	</a:t>
            </a:r>
            <a:r>
              <a:rPr lang="el-GR" altLang="el-GR" sz="2400" dirty="0">
                <a:cs typeface="Arial" charset="0"/>
              </a:rPr>
              <a:t>ισχύει η Χ --&gt; A</a:t>
            </a:r>
            <a:r>
              <a:rPr lang="el-GR" altLang="el-GR" sz="2400" baseline="-30000" dirty="0">
                <a:cs typeface="Arial" charset="0"/>
              </a:rPr>
              <a:t>1</a:t>
            </a:r>
            <a:r>
              <a:rPr lang="el-GR" altLang="el-GR" sz="2400" dirty="0">
                <a:cs typeface="Arial" charset="0"/>
              </a:rPr>
              <a:t>,...., </a:t>
            </a:r>
            <a:r>
              <a:rPr lang="el-GR" altLang="el-GR" sz="2400" dirty="0" err="1">
                <a:cs typeface="Arial" charset="0"/>
              </a:rPr>
              <a:t>A</a:t>
            </a:r>
            <a:r>
              <a:rPr lang="el-GR" altLang="el-GR" sz="2400" baseline="-30000" dirty="0" err="1">
                <a:cs typeface="Arial" charset="0"/>
              </a:rPr>
              <a:t>n</a:t>
            </a:r>
            <a:endParaRPr lang="el-GR" altLang="el-GR" sz="24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400" dirty="0"/>
              <a:t>	και </a:t>
            </a:r>
            <a:r>
              <a:rPr lang="el-GR" altLang="el-GR" sz="2400" dirty="0">
                <a:cs typeface="Arial" charset="0"/>
              </a:rPr>
              <a:t>δεν υπάρχει Υ </a:t>
            </a:r>
            <a:r>
              <a:rPr lang="el-GR" altLang="el-GR" sz="2400" dirty="0"/>
              <a:t>⊆</a:t>
            </a:r>
            <a:r>
              <a:rPr lang="el-GR" altLang="el-GR" sz="2400" dirty="0">
                <a:cs typeface="Arial" charset="0"/>
              </a:rPr>
              <a:t> Χ τέτοιο ώστε Υ --&gt; A</a:t>
            </a:r>
            <a:r>
              <a:rPr lang="el-GR" altLang="el-GR" sz="2400" baseline="-30000" dirty="0">
                <a:cs typeface="Arial" charset="0"/>
              </a:rPr>
              <a:t>1</a:t>
            </a:r>
            <a:r>
              <a:rPr lang="el-GR" altLang="el-GR" sz="2400" dirty="0">
                <a:cs typeface="Arial" charset="0"/>
              </a:rPr>
              <a:t>,...., </a:t>
            </a:r>
            <a:r>
              <a:rPr lang="el-GR" altLang="el-GR" sz="2400" dirty="0" err="1">
                <a:cs typeface="Arial" charset="0"/>
              </a:rPr>
              <a:t>A</a:t>
            </a:r>
            <a:r>
              <a:rPr lang="el-GR" altLang="el-GR" sz="2400" baseline="-30000" dirty="0" err="1">
                <a:cs typeface="Arial" charset="0"/>
              </a:rPr>
              <a:t>n</a:t>
            </a:r>
            <a:r>
              <a:rPr lang="el-GR" altLang="el-GR" sz="2400" dirty="0"/>
              <a:t> </a:t>
            </a: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Ορισμός Κλειδιών - Ευρετηρίων με την έννοια της συναρτησιακής εξάρτησης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835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>
                <a:solidFill>
                  <a:srgbClr val="CC3300"/>
                </a:solidFill>
              </a:rPr>
              <a:t/>
            </a:r>
            <a:br>
              <a:rPr lang="el-GR" altLang="el-GR" sz="2800">
                <a:solidFill>
                  <a:srgbClr val="CC3300"/>
                </a:solidFill>
              </a:rPr>
            </a:br>
            <a:endParaRPr lang="el-GR" altLang="el-GR" sz="2800">
              <a:solidFill>
                <a:srgbClr val="CC33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Year, loser -- &gt; </a:t>
            </a:r>
            <a:r>
              <a:rPr lang="en-US" dirty="0" err="1"/>
              <a:t>l_votes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l-GR" dirty="0"/>
              <a:t>Κύριο κλειδί=(</a:t>
            </a:r>
            <a:r>
              <a:rPr lang="en-US" dirty="0"/>
              <a:t>Year, loser)</a:t>
            </a: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656000"/>
              </p:ext>
            </p:extLst>
          </p:nvPr>
        </p:nvGraphicFramePr>
        <p:xfrm>
          <a:off x="2267744" y="1481259"/>
          <a:ext cx="4608512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313"/>
                <a:gridCol w="2007063"/>
                <a:gridCol w="1224136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YEAR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LOSER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L_VOTES</a:t>
                      </a:r>
                      <a:endParaRPr lang="el-GR" sz="2000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1952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1956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1960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1964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1968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1968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1972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1976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1980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1980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1984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1988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1992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STEVENSON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STEVENSON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NIXON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GOLDWATER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HUMPHREY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WALLACE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 err="1"/>
                        <a:t>McGOVERN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FORD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CARTER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AN</a:t>
                      </a:r>
                      <a:r>
                        <a:rPr lang="en-US" sz="2000" dirty="0"/>
                        <a:t>D</a:t>
                      </a:r>
                      <a:r>
                        <a:rPr lang="en-GB" sz="2000" dirty="0"/>
                        <a:t>ERSON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MONDALE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/>
                        <a:t>DOUKAKIS</a:t>
                      </a:r>
                      <a:endParaRPr lang="el-GR" sz="2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BUSH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PERAULT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73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219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52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191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46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240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49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13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41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/>
                        <a:t>NULL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32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b="1" dirty="0">
                <a:cs typeface="Arial" charset="0"/>
              </a:rPr>
              <a:t>Για το σχήμα σχέσης: </a:t>
            </a:r>
            <a:endParaRPr lang="el-GR" altLang="el-GR" b="1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n-GB" altLang="el-GR" dirty="0" smtClean="0">
                <a:cs typeface="Arial" charset="0"/>
              </a:rPr>
              <a:t>FOITHTES(EPWNYMO</a:t>
            </a:r>
            <a:r>
              <a:rPr lang="en-GB" altLang="el-GR" dirty="0">
                <a:cs typeface="Arial" charset="0"/>
              </a:rPr>
              <a:t>, ONOMA, ARITMHT, EXAMHNO)</a:t>
            </a:r>
            <a:r>
              <a:rPr lang="en-US" altLang="el-GR" dirty="0">
                <a:cs typeface="Arial" charset="0"/>
              </a:rPr>
              <a:t> 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το ARITMHT είναι κλειδί, γιατί: 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 smtClean="0">
                <a:cs typeface="Arial" charset="0"/>
              </a:rPr>
              <a:t>ARITMHT </a:t>
            </a:r>
            <a:r>
              <a:rPr lang="el-GR" altLang="el-GR" dirty="0">
                <a:cs typeface="Arial" charset="0"/>
              </a:rPr>
              <a:t>--&gt; EPWNYMO, ONOMA, ARITMHT, EXAMHNO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 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b="1" dirty="0">
                <a:cs typeface="Arial" charset="0"/>
              </a:rPr>
              <a:t>Αν δεχτούμε τη</a:t>
            </a:r>
            <a:r>
              <a:rPr lang="el-GR" altLang="el-GR" b="1" dirty="0"/>
              <a:t>ν: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 smtClean="0">
                <a:cs typeface="Arial" charset="0"/>
              </a:rPr>
              <a:t>EPWNYMO</a:t>
            </a:r>
            <a:r>
              <a:rPr lang="el-GR" altLang="el-GR" dirty="0">
                <a:cs typeface="Arial" charset="0"/>
              </a:rPr>
              <a:t>, ONOMA --&gt; ARITMHT (δηλαδή ότι δεν υπάρχουν συνωνυμίες)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 smtClean="0">
                <a:cs typeface="Arial" charset="0"/>
              </a:rPr>
              <a:t>τότε </a:t>
            </a:r>
            <a:r>
              <a:rPr lang="el-GR" altLang="el-GR" dirty="0">
                <a:cs typeface="Arial" charset="0"/>
              </a:rPr>
              <a:t>και το EPWNYMO, ONOMA είναι κλειδί.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 </a:t>
            </a:r>
            <a:endParaRPr lang="el-GR" altLang="el-GR" dirty="0"/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Το { EPWNYMO, ONOMA, ARITMHT } δεν είναι κλειδί γιατί το γνήσιο</a:t>
            </a:r>
            <a:endParaRPr lang="el-GR" altLang="el-GR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υποσύνολό του ARITMHT είναι κλειδί.</a:t>
            </a:r>
            <a:r>
              <a:rPr lang="el-GR" altLang="el-GR" dirty="0"/>
              <a:t>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141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b="1" dirty="0">
                <a:cs typeface="Arial" charset="0"/>
              </a:rPr>
              <a:t>Για το σχήμα σχέσης: </a:t>
            </a:r>
            <a:endParaRPr lang="el-GR" altLang="el-GR" b="1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 smtClean="0">
                <a:cs typeface="Arial" charset="0"/>
              </a:rPr>
              <a:t>MATHIMATA(LEKTIKO</a:t>
            </a:r>
            <a:r>
              <a:rPr lang="el-GR" altLang="el-GR" dirty="0">
                <a:cs typeface="Arial" charset="0"/>
              </a:rPr>
              <a:t>, KWD_MAT) 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και τα δύο χαρακτηριστικά μπορούν να είναι κύρια κλειδιά.</a:t>
            </a:r>
            <a:endParaRPr lang="el-GR" altLang="el-GR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 smtClean="0">
                <a:cs typeface="Arial" charset="0"/>
              </a:rPr>
              <a:t>Επειδή </a:t>
            </a:r>
            <a:r>
              <a:rPr lang="el-GR" altLang="el-GR" dirty="0">
                <a:cs typeface="Arial" charset="0"/>
              </a:rPr>
              <a:t>για ένα σχήμα σχέσης μπορεί να υπάρχουν πολλά κλειδιά, τα ονομάζουμε συνήθως υποψήφια κλειδιά (</a:t>
            </a:r>
            <a:r>
              <a:rPr lang="el-GR" altLang="el-GR" dirty="0" err="1">
                <a:cs typeface="Arial" charset="0"/>
              </a:rPr>
              <a:t>candidate</a:t>
            </a:r>
            <a:r>
              <a:rPr lang="el-GR" altLang="el-GR" dirty="0">
                <a:cs typeface="Arial" charset="0"/>
              </a:rPr>
              <a:t> </a:t>
            </a:r>
            <a:r>
              <a:rPr lang="el-GR" altLang="el-GR" dirty="0" err="1">
                <a:cs typeface="Arial" charset="0"/>
              </a:rPr>
              <a:t>keys</a:t>
            </a:r>
            <a:r>
              <a:rPr lang="el-GR" altLang="el-GR" dirty="0">
                <a:cs typeface="Arial" charset="0"/>
              </a:rPr>
              <a:t>). Από αυτά επιλέγουμε κάποιο κύριο ή πρωτεύον κλειδί (</a:t>
            </a:r>
            <a:r>
              <a:rPr lang="el-GR" altLang="el-GR" dirty="0" err="1">
                <a:cs typeface="Arial" charset="0"/>
              </a:rPr>
              <a:t>primary</a:t>
            </a:r>
            <a:r>
              <a:rPr lang="el-GR" altLang="el-GR" dirty="0">
                <a:cs typeface="Arial" charset="0"/>
              </a:rPr>
              <a:t> </a:t>
            </a:r>
            <a:r>
              <a:rPr lang="el-GR" altLang="el-GR" dirty="0" err="1">
                <a:cs typeface="Arial" charset="0"/>
              </a:rPr>
              <a:t>key</a:t>
            </a:r>
            <a:r>
              <a:rPr lang="el-GR" altLang="el-GR" dirty="0">
                <a:cs typeface="Arial" charset="0"/>
              </a:rPr>
              <a:t>).</a:t>
            </a:r>
            <a:endParaRPr lang="el-GR" altLang="el-GR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Ο όρος δευτερεύον κλειδί (</a:t>
            </a:r>
            <a:r>
              <a:rPr lang="el-GR" altLang="el-GR" dirty="0" err="1">
                <a:cs typeface="Arial" charset="0"/>
              </a:rPr>
              <a:t>secondary</a:t>
            </a:r>
            <a:r>
              <a:rPr lang="el-GR" altLang="el-GR" dirty="0">
                <a:cs typeface="Arial" charset="0"/>
              </a:rPr>
              <a:t> </a:t>
            </a:r>
            <a:r>
              <a:rPr lang="el-GR" altLang="el-GR" dirty="0" err="1">
                <a:cs typeface="Arial" charset="0"/>
              </a:rPr>
              <a:t>key</a:t>
            </a:r>
            <a:r>
              <a:rPr lang="el-GR" altLang="el-GR" dirty="0">
                <a:cs typeface="Arial" charset="0"/>
              </a:rPr>
              <a:t>) αναφέρεται συνήθως για κάθε σύνολο χαρακτηριστικών που έχει κάποια ιδιαίτερη φυσική σημασία, χωρίς απαραίτητα να είναι κλειδί.</a:t>
            </a:r>
            <a:endParaRPr lang="el-GR" altLang="el-GR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Πολύ συχνά, για την διευκόλυνση του εντοπισμού των πλειάδων που πληρούν κάποια συνθήκη, δημιουργούμε κάποιο ευρετήριο (</a:t>
            </a:r>
            <a:r>
              <a:rPr lang="el-GR" altLang="el-GR" dirty="0" err="1">
                <a:cs typeface="Arial" charset="0"/>
              </a:rPr>
              <a:t>index</a:t>
            </a:r>
            <a:r>
              <a:rPr lang="el-GR" altLang="el-GR" dirty="0">
                <a:cs typeface="Arial" charset="0"/>
              </a:rPr>
              <a:t>).</a:t>
            </a:r>
            <a:endParaRPr lang="el-GR" altLang="el-GR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 smtClean="0">
                <a:cs typeface="Arial" charset="0"/>
              </a:rPr>
              <a:t>Μπορείτε </a:t>
            </a:r>
            <a:r>
              <a:rPr lang="el-GR" altLang="el-GR" dirty="0">
                <a:cs typeface="Arial" charset="0"/>
              </a:rPr>
              <a:t>να </a:t>
            </a:r>
            <a:r>
              <a:rPr lang="el-GR" altLang="el-GR" dirty="0" smtClean="0">
                <a:cs typeface="Arial" charset="0"/>
              </a:rPr>
              <a:t>σκέπτεσθε </a:t>
            </a:r>
            <a:r>
              <a:rPr lang="el-GR" altLang="el-GR" dirty="0">
                <a:cs typeface="Arial" charset="0"/>
              </a:rPr>
              <a:t>το ευρετήριο σαν ένα πίνακα με καταχωρίσεις της μορφής: </a:t>
            </a:r>
            <a:endParaRPr lang="el-GR" altLang="el-GR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l-GR" altLang="el-GR" dirty="0">
                <a:cs typeface="Arial" charset="0"/>
              </a:rPr>
              <a:t>          τιμή κλειδιού   ----   αριθμός πλειάδας</a:t>
            </a:r>
            <a:r>
              <a:rPr lang="el-GR" altLang="el-GR" dirty="0"/>
              <a:t> </a:t>
            </a:r>
          </a:p>
          <a:p>
            <a:pPr marL="0" indent="0">
              <a:buNone/>
            </a:pP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763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b="1" dirty="0">
                <a:cs typeface="Arial" charset="0"/>
              </a:rPr>
              <a:t>Για το σχήμα σχέσης:</a:t>
            </a:r>
            <a:endParaRPr lang="el-GR" altLang="el-GR" sz="2400" b="1" dirty="0"/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 smtClean="0">
                <a:cs typeface="Arial" charset="0"/>
              </a:rPr>
              <a:t> </a:t>
            </a:r>
            <a:r>
              <a:rPr lang="en-GB" altLang="el-GR" sz="2400" dirty="0">
                <a:cs typeface="Arial" charset="0"/>
              </a:rPr>
              <a:t>FOITHTES (EPWNYMO, ONOMA, ARITMHT, EXAMHNO)</a:t>
            </a:r>
            <a:endParaRPr lang="el-GR" altLang="el-GR" sz="2400" dirty="0"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altLang="el-GR" sz="2400" dirty="0">
                <a:cs typeface="Arial" charset="0"/>
              </a:rPr>
              <a:t> </a:t>
            </a:r>
            <a:r>
              <a:rPr lang="el-GR" altLang="el-GR" sz="2400" dirty="0">
                <a:cs typeface="Arial" charset="0"/>
              </a:rPr>
              <a:t>και για το κλειδί ARITMHT, το ευρετήριο θα είναι: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>
                <a:cs typeface="Arial" charset="0"/>
              </a:rPr>
              <a:t> </a:t>
            </a:r>
            <a:r>
              <a:rPr lang="el-GR" altLang="el-GR" sz="2400" dirty="0" smtClean="0">
                <a:cs typeface="Arial" charset="0"/>
              </a:rPr>
              <a:t>    </a:t>
            </a:r>
            <a:r>
              <a:rPr lang="el-GR" altLang="el-GR" sz="2400" dirty="0">
                <a:cs typeface="Arial" charset="0"/>
              </a:rPr>
              <a:t>213   --   1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>
                <a:cs typeface="Arial" charset="0"/>
              </a:rPr>
              <a:t>     346   --   4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>
                <a:cs typeface="Arial" charset="0"/>
              </a:rPr>
              <a:t>     450   --   3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>
                <a:cs typeface="Arial" charset="0"/>
              </a:rPr>
              <a:t>     610   --   5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>
                <a:cs typeface="Arial" charset="0"/>
              </a:rPr>
              <a:t>     816   --   </a:t>
            </a:r>
            <a:r>
              <a:rPr lang="el-GR" altLang="el-GR" sz="2400" dirty="0" smtClean="0">
                <a:cs typeface="Arial" charset="0"/>
              </a:rPr>
              <a:t>2</a:t>
            </a:r>
            <a:endParaRPr lang="el-GR" altLang="el-GR" sz="2400" dirty="0" smtClean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 smtClean="0">
                <a:cs typeface="Arial" charset="0"/>
              </a:rPr>
              <a:t>Μπορούμε να δημιουργούμε ευρετήρια για το πρωτεύον και οποιοδήποτε δευτερεύον κλειδί.</a:t>
            </a:r>
            <a:r>
              <a:rPr lang="el-GR" altLang="el-GR" sz="2400" dirty="0" smtClean="0"/>
              <a:t> </a:t>
            </a: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249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Σχέση – πίνακας «Σπουδαστή»</a:t>
            </a:r>
          </a:p>
        </p:txBody>
      </p:sp>
      <p:graphicFrame>
        <p:nvGraphicFramePr>
          <p:cNvPr id="88" name="Table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886205"/>
              </p:ext>
            </p:extLst>
          </p:nvPr>
        </p:nvGraphicFramePr>
        <p:xfrm>
          <a:off x="1259632" y="1988840"/>
          <a:ext cx="6624736" cy="3315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005"/>
                <a:gridCol w="1916081"/>
                <a:gridCol w="1332926"/>
                <a:gridCol w="1209724"/>
              </a:tblGrid>
              <a:tr h="67082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Επώνυμο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Όνομα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Αριθμός Μητρώου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Εξάμηνο</a:t>
                      </a:r>
                      <a:endParaRPr lang="el-GR" sz="2000" dirty="0"/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</a:tr>
              <a:tr h="67082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Κυριακόπουλος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Νικηφόρος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213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Δ</a:t>
                      </a:r>
                    </a:p>
                  </a:txBody>
                  <a:tcPr marL="6350" marR="6350" marT="0" marB="0" anchor="ctr"/>
                </a:tc>
              </a:tr>
              <a:tr h="484043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Αποστόλου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Ζωή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816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A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</a:tr>
              <a:tr h="47352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Παπαπέτρου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Νικόλαος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450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Β</a:t>
                      </a:r>
                    </a:p>
                  </a:txBody>
                  <a:tcPr marL="6350" marR="6350" marT="0" marB="0" anchor="ctr"/>
                </a:tc>
              </a:tr>
              <a:tr h="49325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Ζευναρίδης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Ορέστης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346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Γ</a:t>
                      </a:r>
                    </a:p>
                  </a:txBody>
                  <a:tcPr marL="6350" marR="6350" marT="0" marB="0" anchor="ctr"/>
                </a:tc>
              </a:tr>
              <a:tr h="523503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err="1"/>
                        <a:t>Κοταμανίδου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Ειρήνη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/>
                        <a:t>610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A</a:t>
                      </a:r>
                      <a:endParaRPr lang="el-GR" sz="2000" dirty="0"/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08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Σχέση – Πίνακας «Εκλογές»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829502"/>
              </p:ext>
            </p:extLst>
          </p:nvPr>
        </p:nvGraphicFramePr>
        <p:xfrm>
          <a:off x="287525" y="1556792"/>
          <a:ext cx="856895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313"/>
                <a:gridCol w="1871802"/>
                <a:gridCol w="764797"/>
                <a:gridCol w="876187"/>
                <a:gridCol w="963462"/>
                <a:gridCol w="1464140"/>
                <a:gridCol w="871594"/>
                <a:gridCol w="79465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YEAR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WINNER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W_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VOTES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W-PARTY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W_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STATE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LOSER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L_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VOTES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L_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PARTY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1952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1956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1960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1964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1968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1968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1972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1976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1980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1980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1984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1988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1992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/>
                        <a:t>EISENHOWER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/>
                        <a:t>EISENHOWER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/>
                        <a:t>KENNEDY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/>
                        <a:t>JOHNSON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/>
                        <a:t>NIXON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/>
                        <a:t>NIXON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NIXON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CARTER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REAGAN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REAGAN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REAGAN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BUSH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CLINTON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CLINTON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442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447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303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486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301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301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520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297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525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426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/>
                        <a:t>NULL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/>
                        <a:t>NULL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DEM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DEM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DEM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REP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DEM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DEM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TEXAS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TEXAS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MASS.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TEXAS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CALIF.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CALIF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CALIF.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NULL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NULL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NULL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NULL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NULL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STEVENSON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STEVENSON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NIXON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GOLDWATER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HUMPHREY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WALLACE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McGOVERN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FORD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CARTER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AN</a:t>
                      </a:r>
                      <a:r>
                        <a:rPr lang="en-US"/>
                        <a:t>D</a:t>
                      </a:r>
                      <a:r>
                        <a:rPr lang="en-GB"/>
                        <a:t>ERSON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MONDALE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DOUKAKIS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/>
                        <a:t>BUSH</a:t>
                      </a:r>
                      <a:endParaRPr lang="el-GR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PERAULT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73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219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52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191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240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13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41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/>
                        <a:t>NULL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REP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REP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IND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IND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dirty="0"/>
                        <a:t>DEM</a:t>
                      </a:r>
                      <a:endParaRPr lang="el-GR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REP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dirty="0"/>
                        <a:t>IND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018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l-GR" altLang="el-GR" sz="2000" dirty="0"/>
              <a:t>Ό</a:t>
            </a:r>
            <a:r>
              <a:rPr lang="el-GR" altLang="el-GR" sz="2000" dirty="0">
                <a:cs typeface="Arial" charset="0"/>
              </a:rPr>
              <a:t>ταν σχεδιάζουμε μια βάση δεδομένων πρέπει να προφυλαχτούμε από μερικές κακοτοπιές: </a:t>
            </a:r>
            <a:endParaRPr lang="el-GR" altLang="el-GR" sz="2000" dirty="0">
              <a:cs typeface="Times New Roman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el-GR" altLang="el-GR" sz="2000" dirty="0">
                <a:cs typeface="Arial" charset="0"/>
              </a:rPr>
              <a:t>δεν πρέπει να υπάρχει επανάληψη αποθήκευσης πληροφοριών</a:t>
            </a:r>
            <a:endParaRPr lang="el-GR" altLang="el-GR" sz="2000" dirty="0"/>
          </a:p>
          <a:p>
            <a:pPr algn="just">
              <a:spcBef>
                <a:spcPts val="600"/>
              </a:spcBef>
            </a:pPr>
            <a:r>
              <a:rPr lang="el-GR" altLang="el-GR" sz="2000" dirty="0">
                <a:cs typeface="Arial" charset="0"/>
              </a:rPr>
              <a:t>η διαχείριση της ΒΔ θα πρέπει να είναι απαλλαγμένη από ανωμαλίες ενημέρωσης, εισαγωγής, διαγραφής.</a:t>
            </a:r>
            <a:endParaRPr lang="el-GR" altLang="el-GR" sz="2000" dirty="0">
              <a:cs typeface="Times New Roman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l-GR" altLang="el-GR" sz="2000" dirty="0" smtClean="0">
                <a:cs typeface="Arial" charset="0"/>
              </a:rPr>
              <a:t>Η </a:t>
            </a:r>
            <a:r>
              <a:rPr lang="el-GR" altLang="el-GR" sz="2000" dirty="0" err="1">
                <a:cs typeface="Arial" charset="0"/>
              </a:rPr>
              <a:t>κανονικοποίηση</a:t>
            </a:r>
            <a:r>
              <a:rPr lang="el-GR" altLang="el-GR" sz="2000" dirty="0">
                <a:cs typeface="Arial" charset="0"/>
              </a:rPr>
              <a:t> (</a:t>
            </a:r>
            <a:r>
              <a:rPr lang="el-GR" altLang="el-GR" sz="2000" dirty="0" err="1">
                <a:cs typeface="Arial" charset="0"/>
              </a:rPr>
              <a:t>normalization</a:t>
            </a:r>
            <a:r>
              <a:rPr lang="el-GR" altLang="el-GR" sz="2000" dirty="0">
                <a:cs typeface="Arial" charset="0"/>
              </a:rPr>
              <a:t>) μας επιτρέπει να κάνουμε μια σωστή σχεδίαση.</a:t>
            </a:r>
            <a:r>
              <a:rPr lang="el-GR" altLang="el-GR" sz="2000" dirty="0"/>
              <a:t>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el-GR" altLang="el-GR" sz="20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el-GR" altLang="el-GR" sz="2000" dirty="0"/>
              <a:t>Έ</a:t>
            </a:r>
            <a:r>
              <a:rPr lang="el-GR" altLang="el-GR" sz="2000" dirty="0">
                <a:cs typeface="Arial" charset="0"/>
              </a:rPr>
              <a:t>να σχήμα σχέσης είναι στην:</a:t>
            </a:r>
            <a:endParaRPr lang="el-GR" altLang="el-GR" sz="2000" dirty="0"/>
          </a:p>
          <a:p>
            <a:pPr algn="just">
              <a:spcBef>
                <a:spcPts val="600"/>
              </a:spcBef>
            </a:pPr>
            <a:r>
              <a:rPr lang="el-GR" altLang="el-GR" sz="2000" b="1" i="1" dirty="0" smtClean="0">
                <a:cs typeface="Arial" charset="0"/>
              </a:rPr>
              <a:t>1η </a:t>
            </a:r>
            <a:r>
              <a:rPr lang="el-GR" altLang="el-GR" sz="2000" b="1" i="1" dirty="0">
                <a:cs typeface="Arial" charset="0"/>
              </a:rPr>
              <a:t>Κανονική</a:t>
            </a:r>
            <a:r>
              <a:rPr lang="el-GR" altLang="el-GR" sz="2000" b="1" i="1" dirty="0"/>
              <a:t> </a:t>
            </a:r>
            <a:r>
              <a:rPr lang="en-GB" altLang="el-GR" sz="2000" b="1" i="1" dirty="0">
                <a:cs typeface="Arial" charset="0"/>
              </a:rPr>
              <a:t> </a:t>
            </a:r>
            <a:r>
              <a:rPr lang="el-GR" altLang="el-GR" sz="2000" b="1" i="1" dirty="0">
                <a:cs typeface="Arial" charset="0"/>
              </a:rPr>
              <a:t>Μορφή</a:t>
            </a:r>
            <a:r>
              <a:rPr lang="en-GB" altLang="el-GR" sz="2000" b="1" i="1" dirty="0">
                <a:cs typeface="Arial" charset="0"/>
              </a:rPr>
              <a:t> (First Normal Form)</a:t>
            </a:r>
            <a:r>
              <a:rPr lang="en-GB" altLang="el-GR" sz="2000" b="1" dirty="0">
                <a:cs typeface="Arial" charset="0"/>
              </a:rPr>
              <a:t> </a:t>
            </a:r>
            <a:endParaRPr lang="el-GR" altLang="el-GR" sz="2000" b="1" dirty="0">
              <a:cs typeface="Times New Roman" pitchFamily="18" charset="0"/>
            </a:endParaRPr>
          </a:p>
          <a:p>
            <a:pPr marL="357188" indent="0" algn="just">
              <a:spcBef>
                <a:spcPts val="600"/>
              </a:spcBef>
              <a:buNone/>
            </a:pPr>
            <a:r>
              <a:rPr lang="el-GR" altLang="el-GR" sz="2000" dirty="0"/>
              <a:t>Ό</a:t>
            </a:r>
            <a:r>
              <a:rPr lang="el-GR" altLang="el-GR" sz="2000" dirty="0">
                <a:cs typeface="Arial" charset="0"/>
              </a:rPr>
              <a:t>ταν δεν υπάρχουν σε αυτήν </a:t>
            </a:r>
            <a:r>
              <a:rPr lang="el-GR" altLang="el-GR" sz="2000" dirty="0" err="1">
                <a:cs typeface="Arial" charset="0"/>
              </a:rPr>
              <a:t>επαναλήψιμα</a:t>
            </a:r>
            <a:r>
              <a:rPr lang="el-GR" altLang="el-GR" sz="2000" dirty="0">
                <a:cs typeface="Arial" charset="0"/>
              </a:rPr>
              <a:t> χαρακτηριστικά. </a:t>
            </a:r>
            <a:endParaRPr lang="el-GR" altLang="el-GR" sz="2000" dirty="0">
              <a:cs typeface="Times New Roman" pitchFamily="18" charset="0"/>
            </a:endParaRPr>
          </a:p>
          <a:p>
            <a:pPr marL="357188" indent="0" algn="just">
              <a:spcBef>
                <a:spcPts val="600"/>
              </a:spcBef>
              <a:buNone/>
            </a:pPr>
            <a:r>
              <a:rPr lang="el-GR" altLang="el-GR" sz="2000" dirty="0">
                <a:cs typeface="Arial" charset="0"/>
              </a:rPr>
              <a:t>Οι σχέσεις όπως τις είδαμε στα 2 προηγούμενα </a:t>
            </a:r>
            <a:r>
              <a:rPr lang="en-US" altLang="el-GR" sz="2000" dirty="0">
                <a:cs typeface="Arial" charset="0"/>
              </a:rPr>
              <a:t>slides</a:t>
            </a:r>
            <a:r>
              <a:rPr lang="el-GR" altLang="el-GR" sz="2000" dirty="0">
                <a:cs typeface="Arial" charset="0"/>
              </a:rPr>
              <a:t>, είναι στην 1η κανονική μορφή</a:t>
            </a:r>
            <a:r>
              <a:rPr lang="el-GR" altLang="el-GR" sz="2000" dirty="0" smtClean="0">
                <a:cs typeface="Arial" charset="0"/>
              </a:rPr>
              <a:t>.</a:t>
            </a:r>
            <a:endParaRPr lang="el-GR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Κανονικοποίηση</a:t>
            </a:r>
            <a:r>
              <a:rPr lang="el-GR" dirty="0"/>
              <a:t>, σχεδίαση                          βάσης δεδομένων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78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ct val="50000"/>
              </a:spcBef>
            </a:pPr>
            <a:r>
              <a:rPr lang="el-GR" altLang="el-GR" sz="2000" b="1" i="1" dirty="0">
                <a:cs typeface="Arial" charset="0"/>
              </a:rPr>
              <a:t>2η Κανονική Μορφή (</a:t>
            </a:r>
            <a:r>
              <a:rPr lang="el-GR" altLang="el-GR" sz="2000" b="1" i="1" dirty="0" err="1">
                <a:cs typeface="Arial" charset="0"/>
              </a:rPr>
              <a:t>Second</a:t>
            </a:r>
            <a:r>
              <a:rPr lang="el-GR" altLang="el-GR" sz="2000" b="1" i="1" dirty="0">
                <a:cs typeface="Arial" charset="0"/>
              </a:rPr>
              <a:t> </a:t>
            </a:r>
            <a:r>
              <a:rPr lang="el-GR" altLang="el-GR" sz="2000" b="1" i="1" dirty="0" err="1">
                <a:cs typeface="Arial" charset="0"/>
              </a:rPr>
              <a:t>Normal</a:t>
            </a:r>
            <a:r>
              <a:rPr lang="el-GR" altLang="el-GR" sz="2000" b="1" i="1" dirty="0">
                <a:cs typeface="Arial" charset="0"/>
              </a:rPr>
              <a:t> </a:t>
            </a:r>
            <a:r>
              <a:rPr lang="el-GR" altLang="el-GR" sz="2000" b="1" i="1" dirty="0" err="1">
                <a:cs typeface="Arial" charset="0"/>
              </a:rPr>
              <a:t>Form</a:t>
            </a:r>
            <a:r>
              <a:rPr lang="el-GR" altLang="el-GR" sz="2000" b="1" i="1" dirty="0">
                <a:cs typeface="Arial" charset="0"/>
              </a:rPr>
              <a:t>)</a:t>
            </a:r>
            <a:r>
              <a:rPr lang="el-GR" altLang="el-GR" sz="2000" b="1" dirty="0">
                <a:cs typeface="Arial" charset="0"/>
              </a:rPr>
              <a:t> </a:t>
            </a:r>
            <a:endParaRPr lang="el-GR" altLang="el-GR" sz="2000" b="1" dirty="0">
              <a:cs typeface="Times New Roman" pitchFamily="18" charset="0"/>
            </a:endParaRPr>
          </a:p>
          <a:p>
            <a:pPr marL="357188" indent="0" algn="just">
              <a:spcBef>
                <a:spcPct val="50000"/>
              </a:spcBef>
              <a:spcAft>
                <a:spcPts val="1200"/>
              </a:spcAft>
              <a:buNone/>
            </a:pPr>
            <a:r>
              <a:rPr lang="el-GR" altLang="el-GR" sz="2000" dirty="0">
                <a:cs typeface="Arial" charset="0"/>
              </a:rPr>
              <a:t>Όταν είναι στην 1η Κανονική Μορφή και όλα τα χαρακτηριστικά εξαρτώνται συναρτησιακά από ολόκληρο το κλειδί.</a:t>
            </a:r>
            <a:endParaRPr lang="el-GR" altLang="el-GR" sz="2000" dirty="0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l-GR" sz="2000" b="1" i="1" dirty="0" smtClean="0">
                <a:cs typeface="Arial" charset="0"/>
              </a:rPr>
              <a:t>3η </a:t>
            </a:r>
            <a:r>
              <a:rPr lang="el-GR" altLang="el-GR" sz="2000" b="1" i="1" dirty="0">
                <a:cs typeface="Arial" charset="0"/>
              </a:rPr>
              <a:t>Κανονική Μορφή (</a:t>
            </a:r>
            <a:r>
              <a:rPr lang="el-GR" altLang="el-GR" sz="2000" b="1" i="1" dirty="0" err="1">
                <a:cs typeface="Arial" charset="0"/>
              </a:rPr>
              <a:t>Third</a:t>
            </a:r>
            <a:r>
              <a:rPr lang="el-GR" altLang="el-GR" sz="2000" b="1" i="1" dirty="0">
                <a:cs typeface="Arial" charset="0"/>
              </a:rPr>
              <a:t> </a:t>
            </a:r>
            <a:r>
              <a:rPr lang="el-GR" altLang="el-GR" sz="2000" b="1" i="1" dirty="0" err="1">
                <a:cs typeface="Arial" charset="0"/>
              </a:rPr>
              <a:t>Normal</a:t>
            </a:r>
            <a:r>
              <a:rPr lang="el-GR" altLang="el-GR" sz="2000" b="1" i="1" dirty="0">
                <a:cs typeface="Arial" charset="0"/>
              </a:rPr>
              <a:t> </a:t>
            </a:r>
            <a:r>
              <a:rPr lang="el-GR" altLang="el-GR" sz="2000" b="1" i="1" dirty="0" err="1">
                <a:cs typeface="Arial" charset="0"/>
              </a:rPr>
              <a:t>Form</a:t>
            </a:r>
            <a:r>
              <a:rPr lang="el-GR" altLang="el-GR" sz="2000" b="1" i="1" dirty="0">
                <a:cs typeface="Arial" charset="0"/>
              </a:rPr>
              <a:t>)</a:t>
            </a:r>
            <a:r>
              <a:rPr lang="el-GR" altLang="el-GR" sz="2000" b="1" dirty="0">
                <a:cs typeface="Arial" charset="0"/>
              </a:rPr>
              <a:t> </a:t>
            </a:r>
            <a:endParaRPr lang="el-GR" altLang="el-GR" sz="2000" b="1" dirty="0">
              <a:cs typeface="Times New Roman" pitchFamily="18" charset="0"/>
            </a:endParaRPr>
          </a:p>
          <a:p>
            <a:pPr marL="357188" indent="0" algn="just"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altLang="el-GR" sz="2000" dirty="0">
                <a:cs typeface="Arial" charset="0"/>
              </a:rPr>
              <a:t>Όταν είναι στη 2η Κανονική Μορφή και όλα τα χαρακτηριστικά εξαρτώνται άμεσα από το κλειδί και όχι μέσω τρίτου χαρακτηριστικού</a:t>
            </a:r>
            <a:r>
              <a:rPr lang="el-GR" altLang="el-GR" sz="2000" dirty="0" smtClean="0">
                <a:cs typeface="Arial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l-GR" altLang="el-GR" sz="2000" b="1" i="1" dirty="0" smtClean="0">
                <a:cs typeface="Arial" charset="0"/>
              </a:rPr>
              <a:t>Κανονική </a:t>
            </a:r>
            <a:r>
              <a:rPr lang="el-GR" altLang="el-GR" sz="2000" b="1" i="1" dirty="0">
                <a:cs typeface="Arial" charset="0"/>
              </a:rPr>
              <a:t>Μορφή </a:t>
            </a:r>
            <a:r>
              <a:rPr lang="el-GR" altLang="el-GR" sz="2000" b="1" i="1" dirty="0" err="1">
                <a:cs typeface="Arial" charset="0"/>
              </a:rPr>
              <a:t>Boyce</a:t>
            </a:r>
            <a:r>
              <a:rPr lang="el-GR" altLang="el-GR" sz="2000" b="1" i="1" dirty="0">
                <a:cs typeface="Arial" charset="0"/>
              </a:rPr>
              <a:t>-</a:t>
            </a:r>
            <a:r>
              <a:rPr lang="el-GR" altLang="el-GR" sz="2000" b="1" i="1" dirty="0" err="1">
                <a:cs typeface="Arial" charset="0"/>
              </a:rPr>
              <a:t>Codd</a:t>
            </a:r>
            <a:r>
              <a:rPr lang="el-GR" altLang="el-GR" sz="2000" b="1" i="1" dirty="0">
                <a:cs typeface="Arial" charset="0"/>
              </a:rPr>
              <a:t> (BCNF)</a:t>
            </a:r>
            <a:endParaRPr lang="el-GR" altLang="el-GR" sz="2000" b="1" i="1" dirty="0"/>
          </a:p>
          <a:p>
            <a:pPr marL="357188" indent="0" algn="just"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altLang="el-GR" sz="2000" dirty="0">
                <a:cs typeface="Arial" charset="0"/>
              </a:rPr>
              <a:t>Ένα σχήμα σχέσης R είναι στην  BCNF αν για κάθε συναρτησιακή εξάρτηση Χ </a:t>
            </a:r>
            <a:r>
              <a:rPr lang="el-GR" altLang="el-GR" sz="2000" dirty="0">
                <a:cs typeface="Times New Roman" pitchFamily="18" charset="0"/>
                <a:sym typeface="Wingdings" pitchFamily="2" charset="2"/>
              </a:rPr>
              <a:t></a:t>
            </a:r>
            <a:r>
              <a:rPr lang="el-GR" altLang="el-GR" sz="2000" dirty="0">
                <a:cs typeface="Arial" charset="0"/>
              </a:rPr>
              <a:t> Α που εμφανίζεται στο R , το Χ είναι ένα </a:t>
            </a:r>
            <a:r>
              <a:rPr lang="el-GR" altLang="el-GR" sz="2000" dirty="0" err="1">
                <a:cs typeface="Arial" charset="0"/>
              </a:rPr>
              <a:t>υπερκλειδί</a:t>
            </a:r>
            <a:r>
              <a:rPr lang="el-GR" altLang="el-GR" sz="2000" dirty="0">
                <a:cs typeface="Arial" charset="0"/>
              </a:rPr>
              <a:t> του R.</a:t>
            </a:r>
            <a:endParaRPr lang="el-GR" altLang="el-GR" sz="2000" dirty="0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Παρατήρηση</a:t>
            </a:r>
            <a:endParaRPr lang="el-GR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357188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l-GR" altLang="el-GR" sz="2200" dirty="0" smtClean="0">
                <a:cs typeface="Arial" charset="0"/>
              </a:rPr>
              <a:t>Ο </a:t>
            </a:r>
            <a:r>
              <a:rPr lang="el-GR" altLang="el-GR" sz="2200" dirty="0">
                <a:cs typeface="Arial" charset="0"/>
              </a:rPr>
              <a:t>όρος </a:t>
            </a:r>
            <a:r>
              <a:rPr lang="el-GR" altLang="el-GR" sz="2200" dirty="0" err="1">
                <a:cs typeface="Arial" charset="0"/>
              </a:rPr>
              <a:t>υπερκλειδί</a:t>
            </a:r>
            <a:r>
              <a:rPr lang="el-GR" altLang="el-GR" sz="2200" dirty="0">
                <a:cs typeface="Arial" charset="0"/>
              </a:rPr>
              <a:t> (</a:t>
            </a:r>
            <a:r>
              <a:rPr lang="el-GR" altLang="el-GR" sz="2200" dirty="0" err="1">
                <a:cs typeface="Arial" charset="0"/>
              </a:rPr>
              <a:t>superkey</a:t>
            </a:r>
            <a:r>
              <a:rPr lang="el-GR" altLang="el-GR" sz="2200" dirty="0">
                <a:cs typeface="Arial" charset="0"/>
              </a:rPr>
              <a:t>) δηλώνει ένα υποσύνολο χαρακτηριστικών της σχέσης R. Ένα </a:t>
            </a:r>
            <a:r>
              <a:rPr lang="el-GR" altLang="el-GR" sz="2200" dirty="0" err="1">
                <a:cs typeface="Arial" charset="0"/>
              </a:rPr>
              <a:t>υπερκλειδί</a:t>
            </a:r>
            <a:r>
              <a:rPr lang="el-GR" altLang="el-GR" sz="2200" dirty="0">
                <a:cs typeface="Arial" charset="0"/>
              </a:rPr>
              <a:t> είναι υποψήφιο κύριο κλειδί (</a:t>
            </a:r>
            <a:r>
              <a:rPr lang="el-GR" altLang="el-GR" sz="2200" dirty="0" err="1">
                <a:cs typeface="Arial" charset="0"/>
              </a:rPr>
              <a:t>candidate</a:t>
            </a:r>
            <a:r>
              <a:rPr lang="el-GR" altLang="el-GR" sz="2200" dirty="0">
                <a:cs typeface="Arial" charset="0"/>
              </a:rPr>
              <a:t> </a:t>
            </a:r>
            <a:r>
              <a:rPr lang="el-GR" altLang="el-GR" sz="2200" dirty="0" err="1">
                <a:cs typeface="Arial" charset="0"/>
              </a:rPr>
              <a:t>ke</a:t>
            </a:r>
            <a:r>
              <a:rPr lang="en-US" altLang="el-GR" sz="2200" dirty="0">
                <a:cs typeface="Arial" charset="0"/>
              </a:rPr>
              <a:t>y</a:t>
            </a:r>
            <a:r>
              <a:rPr lang="el-GR" altLang="el-GR" sz="2200" dirty="0">
                <a:cs typeface="Arial" charset="0"/>
              </a:rPr>
              <a:t>) για τη σχέση μόνο αν είναι ταυτόχρονα ελάχιστος συνδυασμός χαρακτηριστικών για τον οποίο ισχύει η συναρτησιακή εξάρτηση.</a:t>
            </a:r>
            <a:r>
              <a:rPr lang="el-GR" altLang="el-GR" sz="2200" dirty="0"/>
              <a:t> </a:t>
            </a:r>
          </a:p>
          <a:p>
            <a:pPr>
              <a:spcBef>
                <a:spcPct val="50000"/>
              </a:spcBef>
            </a:pPr>
            <a:endParaRPr lang="el-GR" altLang="el-GR" sz="2000" dirty="0"/>
          </a:p>
          <a:p>
            <a:endParaRPr lang="el-GR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56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l-GR" dirty="0" smtClean="0"/>
              <a:t>Year, loser -- &gt; </a:t>
            </a:r>
            <a:r>
              <a:rPr lang="en-US" altLang="el-GR" dirty="0" err="1" smtClean="0"/>
              <a:t>l_votes</a:t>
            </a:r>
            <a:r>
              <a:rPr lang="en-US" altLang="el-GR" dirty="0" smtClean="0"/>
              <a:t> </a:t>
            </a:r>
            <a:r>
              <a:rPr lang="el-GR" altLang="el-GR" dirty="0" smtClean="0"/>
              <a:t>Σωστό </a:t>
            </a:r>
            <a:br>
              <a:rPr lang="el-GR" altLang="el-GR" dirty="0" smtClean="0"/>
            </a:br>
            <a:r>
              <a:rPr lang="el-GR" altLang="el-GR" dirty="0" smtClean="0"/>
              <a:t> </a:t>
            </a:r>
            <a:r>
              <a:rPr lang="en-US" altLang="el-GR" dirty="0" smtClean="0"/>
              <a:t>loser -- &gt; </a:t>
            </a:r>
            <a:r>
              <a:rPr lang="en-US" altLang="el-GR" dirty="0" err="1" smtClean="0"/>
              <a:t>l_votes</a:t>
            </a:r>
            <a:r>
              <a:rPr lang="en-US" altLang="el-GR" dirty="0" smtClean="0"/>
              <a:t> </a:t>
            </a:r>
            <a:r>
              <a:rPr lang="el-GR" altLang="el-GR" dirty="0" smtClean="0"/>
              <a:t>Λάθος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430777"/>
              </p:ext>
            </p:extLst>
          </p:nvPr>
        </p:nvGraphicFramePr>
        <p:xfrm>
          <a:off x="179512" y="1412776"/>
          <a:ext cx="8784977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9"/>
                <a:gridCol w="1656184"/>
                <a:gridCol w="1080120"/>
                <a:gridCol w="936104"/>
                <a:gridCol w="936104"/>
                <a:gridCol w="1584176"/>
                <a:gridCol w="864096"/>
                <a:gridCol w="936104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YEAR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WINNER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W_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VOTES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W-PARTY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W_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STATE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LOSER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L_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VOTES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L_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PARTY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1952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1956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1960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1964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1968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1968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1972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1976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1980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1980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1984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1988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1992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1992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EISENHOWER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EISENHOWER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KENNEDY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JOHNSON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NIXON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NIXON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NIXON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CARTER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REAGAN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REAGAN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REAGAN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BUSH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CLINTON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CLINTON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442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447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303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486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301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301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520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297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525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426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NULL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NULL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DEM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DEM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DEM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DEM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DEM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TEXAS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TEXAS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MASS.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TEXAS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CALIF.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CALIF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CALIF.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NULL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NULL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NULL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NULL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NULL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STEVENSON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STEVENSON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NIXON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GOLDWATER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HUMPHREY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WALLACE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McGOVERN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FORD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CARTER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AN</a:t>
                      </a:r>
                      <a:r>
                        <a:rPr lang="en-US" sz="2000">
                          <a:effectLst/>
                        </a:rPr>
                        <a:t>D</a:t>
                      </a:r>
                      <a:r>
                        <a:rPr lang="en-GB" sz="2000">
                          <a:effectLst/>
                        </a:rPr>
                        <a:t>ERSON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MONDALE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DOUKAKIS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BUSH</a:t>
                      </a:r>
                      <a:endParaRPr lang="el-GR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PERAULT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89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219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52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240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NULL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NULL</a:t>
                      </a:r>
                      <a:endParaRPr lang="el-G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REP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REP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IND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IND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DEM</a:t>
                      </a:r>
                      <a:endParaRPr lang="el-GR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REP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IND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0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mtClean="0"/>
              <a:t>Παράδειγμα εφαρμογής της συνταγής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 smtClean="0"/>
              <a:t>Στη </a:t>
            </a:r>
            <a:r>
              <a:rPr lang="el-GR" altLang="el-GR" dirty="0"/>
              <a:t>βάση δεδομένων του τμήματος μηχανογράφησης μιας εταιρείας έχουμε τα εξής χαρακτηριστικά:</a:t>
            </a:r>
            <a:endParaRPr lang="el-GR" altLang="el-GR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 smtClean="0"/>
              <a:t>ΟΝΟΜΑ</a:t>
            </a:r>
            <a:r>
              <a:rPr lang="el-GR" altLang="el-GR" sz="3100" dirty="0"/>
              <a:t>: </a:t>
            </a:r>
            <a:r>
              <a:rPr lang="el-GR" altLang="el-GR" sz="3100" dirty="0" smtClean="0"/>
              <a:t> ονοματεπώνυμο </a:t>
            </a:r>
            <a:r>
              <a:rPr lang="el-GR" altLang="el-GR" sz="3100" dirty="0"/>
              <a:t>εργαζόμενου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/>
              <a:t>GLWSSA</a:t>
            </a:r>
            <a:r>
              <a:rPr lang="el-GR" altLang="el-GR" sz="3100" dirty="0"/>
              <a:t>:  γλώσσα προγραμματισμού που γνωρίζει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ct val="50000"/>
              </a:spcBef>
              <a:buNone/>
            </a:pPr>
            <a:r>
              <a:rPr lang="el-GR" altLang="el-GR" sz="3100" b="1" dirty="0"/>
              <a:t>XROXRH</a:t>
            </a:r>
            <a:r>
              <a:rPr lang="el-GR" altLang="el-GR" sz="3100" dirty="0"/>
              <a:t>:  χρόνια που χρησιμοποιεί μια γλώσσα </a:t>
            </a:r>
            <a:r>
              <a:rPr lang="el-GR" altLang="el-GR" sz="3100" dirty="0" smtClean="0"/>
              <a:t>	  	 	     προγραμματισμού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/>
              <a:t>THESH</a:t>
            </a:r>
            <a:r>
              <a:rPr lang="el-GR" altLang="el-GR" sz="3100" dirty="0"/>
              <a:t>:     θέση που έχει στο τμήμα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/>
              <a:t>HMRMIS</a:t>
            </a:r>
            <a:r>
              <a:rPr lang="el-GR" altLang="el-GR" sz="3100" dirty="0" smtClean="0"/>
              <a:t>: </a:t>
            </a:r>
            <a:r>
              <a:rPr lang="el-GR" altLang="el-GR" sz="3100" dirty="0"/>
              <a:t>ημερομίσθιο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/>
              <a:t>XRYP</a:t>
            </a:r>
            <a:r>
              <a:rPr lang="el-GR" altLang="el-GR" sz="3100" dirty="0"/>
              <a:t>:      </a:t>
            </a:r>
            <a:r>
              <a:rPr lang="el-GR" altLang="el-GR" sz="3100" dirty="0" smtClean="0"/>
              <a:t>  </a:t>
            </a:r>
            <a:r>
              <a:rPr lang="el-GR" altLang="el-GR" sz="3100" dirty="0"/>
              <a:t>χρόνια υπηρεσίας στην εταιρεία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/>
              <a:t>ERGO</a:t>
            </a:r>
            <a:r>
              <a:rPr lang="el-GR" altLang="el-GR" sz="3100" dirty="0"/>
              <a:t>:       μηχανογραφικό έργο σε εξέλιξη</a:t>
            </a:r>
            <a:endParaRPr lang="el-GR" altLang="el-GR" sz="31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3100" b="1" dirty="0"/>
              <a:t>YPERG</a:t>
            </a:r>
            <a:r>
              <a:rPr lang="el-GR" altLang="el-GR" sz="3100" dirty="0"/>
              <a:t>:     υπεύθυνος έργου</a:t>
            </a:r>
            <a:endParaRPr lang="el-GR" altLang="el-GR" sz="3100" dirty="0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l-GR" altLang="el-GR" dirty="0"/>
          </a:p>
          <a:p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15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85738" indent="-185738" algn="just">
              <a:spcBef>
                <a:spcPct val="50000"/>
              </a:spcBef>
              <a:buFont typeface="+mj-lt"/>
              <a:buAutoNum type="arabicPeriod"/>
            </a:pPr>
            <a:r>
              <a:rPr lang="el-GR" altLang="el-GR" dirty="0" smtClean="0"/>
              <a:t>Συναρτησιακές </a:t>
            </a:r>
            <a:r>
              <a:rPr lang="el-GR" altLang="el-GR" dirty="0"/>
              <a:t>Εξαρτήσεις 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ΟΝΟΜΑ --&gt; THESH        </a:t>
            </a:r>
            <a:r>
              <a:rPr lang="el-GR" altLang="el-GR" dirty="0" smtClean="0"/>
              <a:t>   </a:t>
            </a:r>
            <a:r>
              <a:rPr lang="el-GR" altLang="el-GR" dirty="0"/>
              <a:t>(μια θέση για κάθε εργαζόμενο)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ONOMA --&gt; HMRMIS   </a:t>
            </a:r>
            <a:r>
              <a:rPr lang="el-GR" altLang="el-GR" dirty="0" smtClean="0"/>
              <a:t>    </a:t>
            </a:r>
            <a:r>
              <a:rPr lang="el-GR" altLang="el-GR" dirty="0"/>
              <a:t>(και ένα ημερομίσθιο)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ONOMA --&gt; XRYP          </a:t>
            </a:r>
            <a:r>
              <a:rPr lang="el-GR" altLang="el-GR" dirty="0" smtClean="0"/>
              <a:t>    </a:t>
            </a:r>
            <a:r>
              <a:rPr lang="el-GR" altLang="el-GR" dirty="0"/>
              <a:t>(και χρόνια υπηρεσίας)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ONOMA, GLWSSA --&gt; XROXRH (ένας εργαζόμενος χρησιμοποιεί μια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                                                         γλώσσα για ορισμένο διάστημα)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ONOMA, ERGO --&gt; θ   </a:t>
            </a:r>
            <a:r>
              <a:rPr lang="el-GR" altLang="el-GR" dirty="0" smtClean="0"/>
              <a:t>(«</a:t>
            </a:r>
            <a:r>
              <a:rPr lang="el-GR" altLang="el-GR" dirty="0"/>
              <a:t>εκχώρηση»  εργαζομένων στα έργα)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l-GR" altLang="el-GR" dirty="0"/>
              <a:t>    ERGO --&gt; YPERG           (κάθε έργο έχει έναν υπεύθυνο</a:t>
            </a:r>
            <a:r>
              <a:rPr lang="el-GR" altLang="el-GR" dirty="0" smtClean="0"/>
              <a:t>)</a:t>
            </a:r>
          </a:p>
          <a:p>
            <a:pPr marL="0" indent="0" algn="just">
              <a:spcBef>
                <a:spcPct val="50000"/>
              </a:spcBef>
              <a:buNone/>
            </a:pPr>
            <a:endParaRPr lang="el-GR" altLang="el-GR" dirty="0"/>
          </a:p>
          <a:p>
            <a:pPr marL="185738" indent="-185738" algn="just">
              <a:spcBef>
                <a:spcPct val="50000"/>
              </a:spcBef>
              <a:buFont typeface="+mj-lt"/>
              <a:buAutoNum type="arabicPeriod" startAt="2"/>
            </a:pPr>
            <a:r>
              <a:rPr lang="el-GR" altLang="el-GR" dirty="0" smtClean="0"/>
              <a:t>Οι </a:t>
            </a:r>
            <a:r>
              <a:rPr lang="el-GR" altLang="el-GR" dirty="0"/>
              <a:t>συναρτησιακές εξαρτήσεις είναι </a:t>
            </a:r>
            <a:r>
              <a:rPr lang="el-GR" altLang="el-GR" dirty="0" smtClean="0"/>
              <a:t>ανεξάρτητες</a:t>
            </a:r>
            <a:endParaRPr lang="el-GR" altLang="el-GR" dirty="0"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863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70000" lnSpcReduction="20000"/>
          </a:bodyPr>
          <a:lstStyle/>
          <a:p>
            <a:pPr marL="185738" indent="-185738" algn="just">
              <a:spcBef>
                <a:spcPct val="50000"/>
              </a:spcBef>
              <a:buFont typeface="+mj-lt"/>
              <a:buAutoNum type="arabicPeriod" startAt="3"/>
            </a:pPr>
            <a:r>
              <a:rPr lang="el-GR" altLang="el-GR" dirty="0" smtClean="0"/>
              <a:t>ΟΝΟΜΑ </a:t>
            </a:r>
            <a:r>
              <a:rPr lang="el-GR" altLang="el-GR" dirty="0"/>
              <a:t>--&gt; THESH, HMRMIS, XRYP </a:t>
            </a:r>
            <a:r>
              <a:rPr lang="el-GR" altLang="el-GR" dirty="0" smtClean="0"/>
              <a:t>(σύμπτυξη)</a:t>
            </a:r>
          </a:p>
          <a:p>
            <a:pPr marL="185738" indent="-185738" algn="just">
              <a:spcBef>
                <a:spcPts val="0"/>
              </a:spcBef>
              <a:buFont typeface="+mj-lt"/>
              <a:buAutoNum type="arabicPeriod" startAt="3"/>
            </a:pPr>
            <a:endParaRPr lang="el-GR" altLang="el-GR" dirty="0">
              <a:cs typeface="Times New Roman" pitchFamily="18" charset="0"/>
            </a:endParaRPr>
          </a:p>
          <a:p>
            <a:pPr marL="185738" indent="-185738" algn="just">
              <a:spcBef>
                <a:spcPct val="50000"/>
              </a:spcBef>
              <a:buFont typeface="+mj-lt"/>
              <a:buAutoNum type="arabicPeriod" startAt="3"/>
            </a:pPr>
            <a:r>
              <a:rPr lang="el-GR" altLang="el-GR" dirty="0" smtClean="0"/>
              <a:t>...</a:t>
            </a:r>
          </a:p>
          <a:p>
            <a:pPr marL="185738" indent="-185738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3"/>
            </a:pPr>
            <a:endParaRPr lang="el-GR" altLang="el-GR" dirty="0">
              <a:cs typeface="Times New Roman" pitchFamily="18" charset="0"/>
            </a:endParaRPr>
          </a:p>
          <a:p>
            <a:pPr marL="185738" indent="-185738" algn="just">
              <a:spcBef>
                <a:spcPct val="50000"/>
              </a:spcBef>
              <a:buFont typeface="+mj-lt"/>
              <a:buAutoNum type="arabicPeriod" startAt="3"/>
            </a:pPr>
            <a:r>
              <a:rPr lang="el-GR" altLang="el-GR" dirty="0" smtClean="0"/>
              <a:t>Σχήμα</a:t>
            </a:r>
            <a:r>
              <a:rPr lang="el-GR" altLang="el-GR" dirty="0"/>
              <a:t>: 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</a:t>
            </a:r>
            <a:r>
              <a:rPr lang="en-GB" altLang="el-GR" dirty="0" smtClean="0"/>
              <a:t>PROSWPIKO</a:t>
            </a:r>
            <a:r>
              <a:rPr lang="el-GR" altLang="el-GR" dirty="0" smtClean="0"/>
              <a:t> </a:t>
            </a:r>
            <a:r>
              <a:rPr lang="en-GB" altLang="el-GR" dirty="0" smtClean="0"/>
              <a:t>(</a:t>
            </a:r>
            <a:r>
              <a:rPr lang="en-GB" altLang="el-GR" dirty="0"/>
              <a:t>ONOMA, THESH, HMRMIS, XRYP)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                    </a:t>
            </a:r>
            <a:r>
              <a:rPr lang="el-GR" altLang="el-GR" dirty="0" smtClean="0"/>
              <a:t>  </a:t>
            </a:r>
            <a:r>
              <a:rPr lang="en-GB" altLang="el-GR" dirty="0" smtClean="0"/>
              <a:t>  </a:t>
            </a:r>
            <a:r>
              <a:rPr lang="en-GB" altLang="el-GR" dirty="0"/>
              <a:t>(</a:t>
            </a:r>
            <a:r>
              <a:rPr lang="el-GR" altLang="el-GR" dirty="0"/>
              <a:t>κλειδί</a:t>
            </a:r>
            <a:r>
              <a:rPr lang="en-GB" altLang="el-GR" dirty="0"/>
              <a:t>: ONOMA)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</a:t>
            </a:r>
            <a:r>
              <a:rPr lang="en-GB" altLang="el-GR" dirty="0" smtClean="0"/>
              <a:t>PROSONTA</a:t>
            </a:r>
            <a:r>
              <a:rPr lang="el-GR" altLang="el-GR" dirty="0" smtClean="0"/>
              <a:t> </a:t>
            </a:r>
            <a:r>
              <a:rPr lang="en-GB" altLang="el-GR" dirty="0" smtClean="0"/>
              <a:t>(</a:t>
            </a:r>
            <a:r>
              <a:rPr lang="en-GB" altLang="el-GR" dirty="0"/>
              <a:t>ONOMA, GLWSSA, XROXRH)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                    </a:t>
            </a:r>
            <a:r>
              <a:rPr lang="el-GR" altLang="el-GR" dirty="0" smtClean="0"/>
              <a:t>  </a:t>
            </a:r>
            <a:r>
              <a:rPr lang="en-GB" altLang="el-GR" dirty="0" smtClean="0"/>
              <a:t>  </a:t>
            </a:r>
            <a:r>
              <a:rPr lang="en-GB" altLang="el-GR" dirty="0"/>
              <a:t>(</a:t>
            </a:r>
            <a:r>
              <a:rPr lang="el-GR" altLang="el-GR" dirty="0"/>
              <a:t>κλειδί</a:t>
            </a:r>
            <a:r>
              <a:rPr lang="en-GB" altLang="el-GR" dirty="0"/>
              <a:t>: ONOMA, GLWSSA)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</a:t>
            </a:r>
            <a:r>
              <a:rPr lang="en-GB" altLang="el-GR" dirty="0" smtClean="0"/>
              <a:t>EKXWRHSEIS</a:t>
            </a:r>
            <a:r>
              <a:rPr lang="el-GR" altLang="el-GR" dirty="0" smtClean="0"/>
              <a:t> </a:t>
            </a:r>
            <a:r>
              <a:rPr lang="en-GB" altLang="el-GR" dirty="0" smtClean="0"/>
              <a:t>(</a:t>
            </a:r>
            <a:r>
              <a:rPr lang="en-GB" altLang="el-GR" dirty="0"/>
              <a:t>ONOMA, ERGO) 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                   </a:t>
            </a:r>
            <a:r>
              <a:rPr lang="el-GR" altLang="el-GR" dirty="0" smtClean="0"/>
              <a:t>  </a:t>
            </a:r>
            <a:r>
              <a:rPr lang="en-GB" altLang="el-GR" dirty="0" smtClean="0"/>
              <a:t>   </a:t>
            </a:r>
            <a:r>
              <a:rPr lang="en-GB" altLang="el-GR" dirty="0"/>
              <a:t>(</a:t>
            </a:r>
            <a:r>
              <a:rPr lang="el-GR" altLang="el-GR" dirty="0"/>
              <a:t>κλειδί</a:t>
            </a:r>
            <a:r>
              <a:rPr lang="en-GB" altLang="el-GR" dirty="0"/>
              <a:t>: ONOMA, ERGO)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</a:t>
            </a:r>
            <a:r>
              <a:rPr lang="en-GB" altLang="el-GR" dirty="0" smtClean="0"/>
              <a:t>ERGA</a:t>
            </a:r>
            <a:r>
              <a:rPr lang="el-GR" altLang="el-GR" dirty="0" smtClean="0"/>
              <a:t> </a:t>
            </a:r>
            <a:r>
              <a:rPr lang="en-GB" altLang="el-GR" dirty="0" smtClean="0"/>
              <a:t>(</a:t>
            </a:r>
            <a:r>
              <a:rPr lang="en-GB" altLang="el-GR" dirty="0"/>
              <a:t>ERGO, YPERG)</a:t>
            </a:r>
            <a:endParaRPr lang="el-GR" altLang="el-GR" dirty="0">
              <a:cs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GB" altLang="el-GR" dirty="0"/>
              <a:t>               </a:t>
            </a:r>
            <a:r>
              <a:rPr lang="el-GR" altLang="el-GR" dirty="0" smtClean="0"/>
              <a:t>        </a:t>
            </a:r>
            <a:r>
              <a:rPr lang="en-GB" altLang="el-GR" dirty="0" smtClean="0"/>
              <a:t>     </a:t>
            </a:r>
            <a:r>
              <a:rPr lang="el-GR" altLang="el-GR" dirty="0"/>
              <a:t>(κλειδί: ERGO</a:t>
            </a:r>
            <a:r>
              <a:rPr lang="el-GR" altLang="el-GR" dirty="0" smtClean="0"/>
              <a:t>)</a:t>
            </a:r>
            <a:endParaRPr lang="el-GR" altLang="el-GR" dirty="0"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67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Δεύτερο Παράδειγμα εφαρμογής της συνταγής</a:t>
            </a:r>
            <a:endParaRPr lang="el-GR" dirty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l-GR" altLang="el-GR" sz="2000" dirty="0" smtClean="0"/>
              <a:t>Για την απλοποιημένη εκπαιδευτική βάση δεδομένων δίδεται το σύνολο των χαρακτηριστικών της:</a:t>
            </a:r>
            <a:endParaRPr lang="el-GR" altLang="el-GR" sz="2000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Monotype Sorts" charset="2"/>
              <a:buNone/>
            </a:pPr>
            <a:r>
              <a:rPr lang="el-GR" altLang="el-GR" sz="1800" dirty="0" smtClean="0">
                <a:latin typeface="Tahoma" pitchFamily="34" charset="0"/>
              </a:rPr>
              <a:t> </a:t>
            </a:r>
            <a:endParaRPr lang="el-GR" altLang="el-GR" sz="1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l-GR" altLang="el-GR" sz="1800" dirty="0" smtClean="0">
                <a:latin typeface="Tahoma" pitchFamily="34" charset="0"/>
              </a:rPr>
              <a:t> {EPWNYMO, ONOMA, ARITMHT, EXAMHNO, LEKTIKO, KWD_MAT, </a:t>
            </a:r>
            <a:r>
              <a:rPr lang="en-US" altLang="el-GR" sz="1800" dirty="0" smtClean="0">
                <a:latin typeface="Tahoma" pitchFamily="34" charset="0"/>
              </a:rPr>
              <a:t>ARITMHT</a:t>
            </a:r>
            <a:r>
              <a:rPr lang="el-GR" altLang="el-GR" sz="1800" dirty="0" smtClean="0">
                <a:latin typeface="Tahoma" pitchFamily="34" charset="0"/>
              </a:rPr>
              <a:t>_</a:t>
            </a:r>
            <a:r>
              <a:rPr lang="en-US" altLang="el-GR" sz="1800" dirty="0" smtClean="0">
                <a:latin typeface="Tahoma" pitchFamily="34" charset="0"/>
              </a:rPr>
              <a:t>KAT</a:t>
            </a:r>
            <a:r>
              <a:rPr lang="el-GR" altLang="el-GR" sz="1800" dirty="0" smtClean="0">
                <a:latin typeface="Tahoma" pitchFamily="34" charset="0"/>
              </a:rPr>
              <a:t>, </a:t>
            </a:r>
            <a:r>
              <a:rPr lang="en-US" altLang="el-GR" sz="1800" dirty="0" smtClean="0">
                <a:latin typeface="Tahoma" pitchFamily="34" charset="0"/>
              </a:rPr>
              <a:t>EPWNYMO</a:t>
            </a:r>
            <a:r>
              <a:rPr lang="el-GR" altLang="el-GR" sz="1800" dirty="0" smtClean="0">
                <a:latin typeface="Tahoma" pitchFamily="34" charset="0"/>
              </a:rPr>
              <a:t>_</a:t>
            </a:r>
            <a:r>
              <a:rPr lang="en-US" altLang="el-GR" sz="1800" dirty="0" smtClean="0">
                <a:latin typeface="Tahoma" pitchFamily="34" charset="0"/>
              </a:rPr>
              <a:t>KAT</a:t>
            </a:r>
            <a:r>
              <a:rPr lang="el-GR" altLang="el-GR" sz="1800" dirty="0" smtClean="0">
                <a:latin typeface="Tahoma" pitchFamily="34" charset="0"/>
              </a:rPr>
              <a:t>, </a:t>
            </a:r>
            <a:r>
              <a:rPr lang="en-US" altLang="el-GR" sz="1800" dirty="0" smtClean="0">
                <a:latin typeface="Tahoma" pitchFamily="34" charset="0"/>
              </a:rPr>
              <a:t>ONOMA</a:t>
            </a:r>
            <a:r>
              <a:rPr lang="el-GR" altLang="el-GR" sz="1800" dirty="0" smtClean="0">
                <a:latin typeface="Tahoma" pitchFamily="34" charset="0"/>
              </a:rPr>
              <a:t>_</a:t>
            </a:r>
            <a:r>
              <a:rPr lang="en-US" altLang="el-GR" sz="1800" dirty="0" smtClean="0">
                <a:latin typeface="Tahoma" pitchFamily="34" charset="0"/>
              </a:rPr>
              <a:t>KAT</a:t>
            </a:r>
            <a:r>
              <a:rPr lang="el-GR" altLang="el-GR" sz="1800" dirty="0" smtClean="0">
                <a:latin typeface="Tahoma" pitchFamily="34" charset="0"/>
              </a:rPr>
              <a:t>, </a:t>
            </a:r>
            <a:r>
              <a:rPr lang="en-US" altLang="el-GR" sz="1800" dirty="0" smtClean="0">
                <a:latin typeface="Tahoma" pitchFamily="34" charset="0"/>
              </a:rPr>
              <a:t>DIEFTH</a:t>
            </a:r>
            <a:r>
              <a:rPr lang="el-GR" altLang="el-GR" sz="1800" dirty="0" smtClean="0">
                <a:latin typeface="Tahoma" pitchFamily="34" charset="0"/>
              </a:rPr>
              <a:t>_</a:t>
            </a:r>
            <a:r>
              <a:rPr lang="en-US" altLang="el-GR" sz="1800" dirty="0" smtClean="0">
                <a:latin typeface="Tahoma" pitchFamily="34" charset="0"/>
              </a:rPr>
              <a:t>KAT</a:t>
            </a:r>
            <a:r>
              <a:rPr lang="el-GR" altLang="el-GR" sz="1800" dirty="0" smtClean="0">
                <a:latin typeface="Tahoma" pitchFamily="34" charset="0"/>
              </a:rPr>
              <a:t> }</a:t>
            </a:r>
            <a:endParaRPr lang="el-GR" altLang="el-GR" sz="1800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Monotype Sorts" charset="2"/>
              <a:buNone/>
            </a:pPr>
            <a:r>
              <a:rPr lang="el-GR" altLang="el-GR" sz="1800" dirty="0" smtClean="0">
                <a:latin typeface="Tahoma" pitchFamily="34" charset="0"/>
              </a:rPr>
              <a:t> </a:t>
            </a:r>
            <a:endParaRPr lang="el-GR" altLang="el-GR" sz="1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l-GR" altLang="el-GR" sz="2000" dirty="0" smtClean="0"/>
              <a:t>Όπως είδαμε πιο πριν, ισχύουν οι παρακάτω συναρτησιακές εξαρτήσεις:</a:t>
            </a:r>
            <a:endParaRPr lang="el-GR" altLang="el-GR" sz="2000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Monotype Sorts" charset="2"/>
              <a:buNone/>
            </a:pPr>
            <a:r>
              <a:rPr lang="el-GR" altLang="el-GR" sz="1800" dirty="0" smtClean="0">
                <a:latin typeface="Tahoma" pitchFamily="34" charset="0"/>
              </a:rPr>
              <a:t> 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ARITMHT --&gt; EPWNYMO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ARITMHT --&gt; ONOMA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ARITMHT --&gt; EXAMHNO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LEKTIKO --&gt; KWD_MAT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KWD_MAT --&gt; LEKTIKO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ARITMHT</a:t>
            </a:r>
            <a:r>
              <a:rPr lang="en-US" altLang="el-GR" sz="1800" dirty="0" smtClean="0">
                <a:latin typeface="Tahoma" pitchFamily="34" charset="0"/>
              </a:rPr>
              <a:t>_KAT</a:t>
            </a:r>
            <a:r>
              <a:rPr lang="en-GB" altLang="el-GR" sz="1800" dirty="0" smtClean="0">
                <a:latin typeface="Tahoma" pitchFamily="34" charset="0"/>
              </a:rPr>
              <a:t> --&gt; EPWNYMO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n-GB" altLang="el-GR" sz="1800" dirty="0" smtClean="0">
                <a:latin typeface="Tahoma" pitchFamily="34" charset="0"/>
              </a:rPr>
              <a:t>ARITMHT_KAT --&gt; ONOMA</a:t>
            </a:r>
            <a:endParaRPr lang="el-GR" altLang="el-GR" sz="1800" dirty="0" smtClean="0">
              <a:cs typeface="Times New Roman" pitchFamily="18" charset="0"/>
            </a:endParaRPr>
          </a:p>
          <a:p>
            <a:pPr marL="358775" indent="-1588" algn="just">
              <a:lnSpc>
                <a:spcPct val="90000"/>
              </a:lnSpc>
              <a:buFont typeface="Monotype Sorts" charset="2"/>
              <a:buNone/>
            </a:pPr>
            <a:r>
              <a:rPr lang="el-GR" altLang="el-GR" sz="1800" dirty="0" smtClean="0">
                <a:latin typeface="Tahoma" pitchFamily="34" charset="0"/>
              </a:rPr>
              <a:t>ARITMHT_KAT --&gt; EXAMHNO</a:t>
            </a:r>
            <a:endParaRPr lang="el-GR" altLang="el-GR" sz="1800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Monotype Sorts" charset="2"/>
              <a:buNone/>
            </a:pPr>
            <a:r>
              <a:rPr lang="el-GR" altLang="el-GR" sz="1800" dirty="0" smtClean="0">
                <a:latin typeface="Tahoma" pitchFamily="34" charset="0"/>
              </a:rPr>
              <a:t> </a:t>
            </a:r>
            <a:endParaRPr lang="el-GR" altLang="el-GR" sz="1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l-GR" altLang="el-GR" sz="18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118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9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9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9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9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9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9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69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699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/>
              <a:t>Θα πρέπει ακόμα να περιγράψουμε κάπως την αντιστοίχιση φοιτητών (ή του αριθμού μητρώου που έχουν) με τα μαθήματα στα οποία εγγράφονται.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/>
              <a:t>Για </a:t>
            </a:r>
            <a:r>
              <a:rPr lang="el-GR" altLang="el-GR" sz="2000" dirty="0"/>
              <a:t>την περίπτωση αυτή χρησιμοποιούμε ένα "</a:t>
            </a:r>
            <a:r>
              <a:rPr lang="el-GR" altLang="el-GR" sz="2000" dirty="0" err="1"/>
              <a:t>ψευδοχαρακτηριστικό</a:t>
            </a:r>
            <a:r>
              <a:rPr lang="el-GR" altLang="el-GR" sz="2000" dirty="0"/>
              <a:t>" και γράφουμε: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/>
              <a:t>ARITMHT</a:t>
            </a:r>
            <a:r>
              <a:rPr lang="el-GR" altLang="el-GR" sz="2000" dirty="0"/>
              <a:t>, KWD_MAT --&gt; θ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/>
              <a:t>Το </a:t>
            </a:r>
            <a:r>
              <a:rPr lang="el-GR" altLang="el-GR" sz="2000" dirty="0"/>
              <a:t>χαρακτηριστικό αυτό (θ) θα το "ξεχάσουμε" στη συνέχεια.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/>
              <a:t>Με </a:t>
            </a:r>
            <a:r>
              <a:rPr lang="el-GR" altLang="el-GR" sz="2000" dirty="0"/>
              <a:t>όμοιο τρόπο πρέπει να περιγράψουμε την αντιστοίχιση καθηγητών  (ή του κωδικού αριθμού  που έχουν) με τα μαθήματα που διδάσκουν.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/>
              <a:t>Για </a:t>
            </a:r>
            <a:r>
              <a:rPr lang="el-GR" altLang="el-GR" sz="2000" dirty="0"/>
              <a:t>την περίπτωση αυτή χρησιμοποιούμε ένα νέο "</a:t>
            </a:r>
            <a:r>
              <a:rPr lang="el-GR" altLang="el-GR" sz="2000" dirty="0" err="1"/>
              <a:t>ψευδοχαρακτηριστικό</a:t>
            </a:r>
            <a:r>
              <a:rPr lang="el-GR" altLang="el-GR" sz="2000" dirty="0"/>
              <a:t>" και γράφουμε: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/>
              <a:t>ARITMHT_ΚΑΤ</a:t>
            </a:r>
            <a:r>
              <a:rPr lang="el-GR" altLang="el-GR" sz="2000" dirty="0"/>
              <a:t>, KWD_MAT --&gt; λ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>
                <a:cs typeface="Times New Roman" pitchFamily="18" charset="0"/>
              </a:rPr>
              <a:t>Και </a:t>
            </a:r>
            <a:r>
              <a:rPr lang="el-GR" altLang="el-GR" sz="2000" dirty="0">
                <a:cs typeface="Times New Roman" pitchFamily="18" charset="0"/>
              </a:rPr>
              <a:t>το χαρακτηριστικό αυτό (λ) θα το "ξεχάσουμε" στη συνέχεια.</a:t>
            </a:r>
            <a:r>
              <a:rPr lang="el-GR" altLang="el-GR" sz="2000" dirty="0"/>
              <a:t> </a:t>
            </a:r>
          </a:p>
          <a:p>
            <a:pPr marL="0" indent="0">
              <a:buNone/>
            </a:pPr>
            <a:endParaRPr lang="el-GR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60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/>
              <a:t>Αυτές οι συναρτησιακές εξαρτήσεις είναι ανεξάρτητες μεταξύ τους. Έτσι, στο βήμα 2 δεν έχουμε να κάνουμε τίποτε. Στο βήμα 3 οι τρεις πρώτες συμπτύσσονται στην: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 smtClean="0"/>
              <a:t>ARITMHT </a:t>
            </a:r>
            <a:r>
              <a:rPr lang="el-GR" altLang="el-GR" sz="2400" dirty="0"/>
              <a:t>--&gt; EPWNYMO, ONOMA, EXAMHNO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 smtClean="0"/>
              <a:t>και </a:t>
            </a:r>
            <a:r>
              <a:rPr lang="el-GR" altLang="el-GR" sz="2400" dirty="0"/>
              <a:t>οι τρεις τελευταίες στην: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n-GB" altLang="el-GR" sz="2400" dirty="0" smtClean="0"/>
              <a:t>ARITMHT</a:t>
            </a:r>
            <a:r>
              <a:rPr lang="en-US" altLang="el-GR" sz="2400" dirty="0"/>
              <a:t>_KAT</a:t>
            </a:r>
            <a:r>
              <a:rPr lang="en-GB" altLang="el-GR" sz="2400" dirty="0"/>
              <a:t> --&gt; EPWNYMO_KAT, ONOMA_KAT, DIEFTH_KAT</a:t>
            </a:r>
            <a:endParaRPr lang="el-GR" altLang="el-GR" sz="2400" dirty="0"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l-GR" altLang="el-GR" sz="2400" dirty="0" smtClean="0">
                <a:cs typeface="Times New Roman" pitchFamily="18" charset="0"/>
              </a:rPr>
              <a:t>Στο </a:t>
            </a:r>
            <a:r>
              <a:rPr lang="el-GR" altLang="el-GR" sz="2400" dirty="0">
                <a:cs typeface="Times New Roman" pitchFamily="18" charset="0"/>
              </a:rPr>
              <a:t>βήμα 4 απορρίπτουμε τη συναρτησιακή </a:t>
            </a:r>
            <a:r>
              <a:rPr lang="el-GR" altLang="el-GR" sz="2400">
                <a:cs typeface="Times New Roman" pitchFamily="18" charset="0"/>
              </a:rPr>
              <a:t>εξάρτηση </a:t>
            </a:r>
            <a:r>
              <a:rPr lang="el-GR" altLang="el-GR" sz="2400" smtClean="0">
                <a:cs typeface="Times New Roman" pitchFamily="18" charset="0"/>
              </a:rPr>
              <a:t>               LEKTIKO </a:t>
            </a:r>
            <a:r>
              <a:rPr lang="el-GR" altLang="el-GR" sz="2400" dirty="0">
                <a:cs typeface="Times New Roman" pitchFamily="18" charset="0"/>
              </a:rPr>
              <a:t>--&gt; KWD_MAT.</a:t>
            </a:r>
            <a:r>
              <a:rPr lang="el-GR" altLang="el-GR" sz="2400" dirty="0"/>
              <a:t> 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889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l-GR" altLang="el-GR" sz="1800" dirty="0"/>
              <a:t>Έτσι, καταλήγουμε με τις:</a:t>
            </a:r>
            <a:endParaRPr lang="el-GR" altLang="el-GR" sz="1800" dirty="0">
              <a:cs typeface="Times New Roman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l-GR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ARITMHT </a:t>
            </a:r>
            <a:r>
              <a:rPr lang="el-GR" alt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--&gt; EPWNYMO, ONOMA, EXAMHNO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GB" alt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ARITMHT_KAT --&gt; EPWNYMO_KAT, ONOMA_KAT, DIEFTH_KAT</a:t>
            </a:r>
            <a:endParaRPr lang="el-GR" alt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n-GB" alt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KWD_MAT --&gt; LEKTIKO</a:t>
            </a:r>
            <a:endParaRPr lang="el-GR" alt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n-GB" alt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ARITMHT, KWD_MAT --&gt; </a:t>
            </a:r>
            <a:r>
              <a:rPr lang="el-GR" alt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θ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l-GR" alt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ARITMHT_ΚΑΤ, KWD_MAT --&gt; λ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l-GR" altLang="el-GR" sz="1800" dirty="0" smtClean="0"/>
              <a:t>που </a:t>
            </a:r>
            <a:r>
              <a:rPr lang="el-GR" altLang="el-GR" sz="1800" dirty="0"/>
              <a:t>μας οδηγούν στα σχήματα σχέσης:</a:t>
            </a:r>
            <a:endParaRPr lang="el-GR" altLang="el-GR" sz="1800" dirty="0"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l-GR" altLang="el-GR" sz="1100" dirty="0"/>
          </a:p>
          <a:p>
            <a:pPr marL="0" indent="0">
              <a:spcBef>
                <a:spcPts val="600"/>
              </a:spcBef>
              <a:buNone/>
            </a:pPr>
            <a:endParaRPr lang="el-GR" sz="1100" dirty="0"/>
          </a:p>
        </p:txBody>
      </p:sp>
      <p:sp>
        <p:nvSpPr>
          <p:cNvPr id="4" name="Rectangle 3"/>
          <p:cNvSpPr/>
          <p:nvPr/>
        </p:nvSpPr>
        <p:spPr>
          <a:xfrm>
            <a:off x="813990" y="3714996"/>
            <a:ext cx="83164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altLang="el-G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FOITHTES(ARITMHT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, EPWNYMO, ONOMA, EXAMHNO) 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κλειδί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: ARITMHT)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MATHIMATA(KWD_MAT, LEKTIKO)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l-GR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κλειδί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: KWD_MAT </a:t>
            </a:r>
            <a:r>
              <a:rPr lang="el-GR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ή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LEKTIKO)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EGGRAFES(ARITMHT, KWD_MAT)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l-GR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κλειδί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: ARITMHT, KWD_MAT)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KATHIGHTES(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ARITMHT_KAT, EPWNYMO_KAT,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ONOMA_KAT, DIEFTH_KAT)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(</a:t>
            </a:r>
            <a:r>
              <a:rPr lang="el-GR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κλειδί</a:t>
            </a: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: ARITMHT_KAT)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DIDASKEI(ARITMHT_KAT, KWD_MHT)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l-GR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(κλειδί: ARITMHT_KAT, KWD_MHT)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43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 smtClean="0"/>
              <a:t>Ευχαριστίες </a:t>
            </a:r>
          </a:p>
          <a:p>
            <a:r>
              <a:rPr lang="el-GR" altLang="el-GR" sz="2400" dirty="0" smtClean="0"/>
              <a:t>Στο </a:t>
            </a:r>
            <a:r>
              <a:rPr lang="el-GR" altLang="el-GR" sz="2400" dirty="0"/>
              <a:t>φίλο </a:t>
            </a:r>
            <a:r>
              <a:rPr lang="el-GR" altLang="el-GR" sz="2400" dirty="0" smtClean="0"/>
              <a:t>Θεόδωρο </a:t>
            </a:r>
            <a:r>
              <a:rPr lang="el-GR" altLang="el-GR" sz="2400" dirty="0" err="1"/>
              <a:t>Αλεβίζο</a:t>
            </a:r>
            <a:r>
              <a:rPr lang="el-GR" altLang="el-GR" sz="2400" dirty="0"/>
              <a:t> για τη βοήθειά του στο περιεχόμενο της διάλεξης και όχι μόνον!</a:t>
            </a:r>
          </a:p>
          <a:p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Χρήστος </a:t>
            </a:r>
            <a:r>
              <a:rPr lang="el-GR" sz="2000" dirty="0" err="1"/>
              <a:t>Σκουρλάς</a:t>
            </a:r>
            <a:r>
              <a:rPr lang="el-GR" sz="2000" dirty="0"/>
              <a:t> 2014. Χρήστος </a:t>
            </a:r>
            <a:r>
              <a:rPr lang="el-GR" sz="2000" dirty="0" err="1"/>
              <a:t>Σκουρλάς</a:t>
            </a:r>
            <a:r>
              <a:rPr lang="el-GR" sz="2000" dirty="0"/>
              <a:t>. «Βάσεις Δεδομένων ΙΙ. Ενότητα 3: Σχεδίαση βάσεων δεδομένων βασιζόμενη στην τεχνική των Συναρτησιακών </a:t>
            </a:r>
            <a:r>
              <a:rPr lang="el-GR" sz="2000" dirty="0" smtClean="0"/>
              <a:t>Εξαρτήσεων».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Οι ΣΕ αναπαριστούν </a:t>
            </a:r>
            <a:r>
              <a:rPr lang="el-GR" dirty="0" smtClean="0"/>
              <a:t>περιορισμούς </a:t>
            </a:r>
            <a:r>
              <a:rPr lang="el-GR" dirty="0"/>
              <a:t>Παράδειγμα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l-GR" altLang="el-GR" sz="2000" dirty="0">
                <a:cs typeface="Arial" charset="0"/>
              </a:rPr>
              <a:t>Μία εκπαιδευτική βάση δεδομένων «περιγράφεται» από το σχήμα σχέσης </a:t>
            </a:r>
            <a:r>
              <a:rPr lang="en-US" altLang="el-GR" sz="2000" dirty="0">
                <a:cs typeface="Arial" charset="0"/>
              </a:rPr>
              <a:t>R</a:t>
            </a:r>
            <a:r>
              <a:rPr lang="el-GR" altLang="el-GR" sz="2000" dirty="0">
                <a:cs typeface="Arial" charset="0"/>
              </a:rPr>
              <a:t>: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R(EPWNYMO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ONOMA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ARITMHT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EXAMHNO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LEKTIKO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KWD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_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MAT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l-GR" altLang="el-GR" sz="2000" b="1" dirty="0">
                <a:solidFill>
                  <a:srgbClr val="820000"/>
                </a:solidFill>
              </a:rPr>
              <a:t>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ARITMHT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_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KAT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EPWNYMO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_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KAT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ONOMA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_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KAT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, 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DIEFTH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_</a:t>
            </a:r>
            <a:r>
              <a:rPr lang="en-US" altLang="el-GR" sz="2000" b="1" dirty="0">
                <a:solidFill>
                  <a:srgbClr val="820000"/>
                </a:solidFill>
                <a:cs typeface="Arial" charset="0"/>
              </a:rPr>
              <a:t>KAT)</a:t>
            </a:r>
            <a:endParaRPr lang="el-GR" altLang="el-GR" sz="2000" b="1" dirty="0">
              <a:solidFill>
                <a:srgbClr val="82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l-GR" altLang="el-GR" sz="2000" dirty="0">
                <a:cs typeface="Arial" charset="0"/>
              </a:rPr>
              <a:t>Χρησιμοποιώντας διαφορετική ορολογία μπορούμε αντί για σχήμα σχέσης να μιλήσουμε για σύνολο στηλών (</a:t>
            </a:r>
            <a:r>
              <a:rPr lang="en-US" altLang="el-GR" sz="2000" dirty="0">
                <a:cs typeface="Arial" charset="0"/>
              </a:rPr>
              <a:t>columns) </a:t>
            </a:r>
            <a:r>
              <a:rPr lang="el-GR" altLang="el-GR" sz="2000" dirty="0">
                <a:cs typeface="Arial" charset="0"/>
              </a:rPr>
              <a:t>ή και χαρακτηριστικών (</a:t>
            </a:r>
            <a:r>
              <a:rPr lang="en-US" altLang="el-GR" sz="2000" dirty="0">
                <a:cs typeface="Arial" charset="0"/>
              </a:rPr>
              <a:t>attributes)</a:t>
            </a:r>
            <a:r>
              <a:rPr lang="el-GR" altLang="el-GR" sz="2000" dirty="0">
                <a:cs typeface="Arial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altLang="el-GR" sz="2000" dirty="0">
                <a:cs typeface="Arial" charset="0"/>
              </a:rPr>
              <a:t>Στο </a:t>
            </a:r>
            <a:r>
              <a:rPr lang="en-US" altLang="el-GR" sz="2000" dirty="0">
                <a:cs typeface="Arial" charset="0"/>
              </a:rPr>
              <a:t>R </a:t>
            </a:r>
            <a:r>
              <a:rPr lang="el-GR" altLang="el-GR" sz="2000" dirty="0">
                <a:cs typeface="Arial" charset="0"/>
              </a:rPr>
              <a:t>μπορούμε να δούμε ότι ισχύουν συναρτησιακές εξαρτήσεις όπως:</a:t>
            </a:r>
            <a:endParaRPr lang="en-US" altLang="el-GR" sz="2000" dirty="0"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altLang="el-GR" sz="2000" dirty="0" smtClean="0">
                <a:cs typeface="Arial" charset="0"/>
              </a:rPr>
              <a:t>ARITMHT </a:t>
            </a:r>
            <a:r>
              <a:rPr lang="en-US" altLang="el-GR" sz="2000" dirty="0">
                <a:cs typeface="Arial" charset="0"/>
              </a:rPr>
              <a:t>---&gt; EPWNYMO</a:t>
            </a:r>
            <a:endParaRPr lang="el-GR" altLang="el-GR" sz="2000" dirty="0"/>
          </a:p>
          <a:p>
            <a:pPr>
              <a:spcBef>
                <a:spcPts val="600"/>
              </a:spcBef>
            </a:pPr>
            <a:r>
              <a:rPr lang="en-US" altLang="el-GR" sz="2000" dirty="0" smtClean="0">
                <a:cs typeface="Arial" charset="0"/>
              </a:rPr>
              <a:t>ARITMHT </a:t>
            </a:r>
            <a:r>
              <a:rPr lang="en-US" altLang="el-GR" sz="2000" dirty="0">
                <a:cs typeface="Arial" charset="0"/>
              </a:rPr>
              <a:t>---&gt; ONOMA</a:t>
            </a:r>
            <a:endParaRPr lang="el-GR" altLang="el-GR" sz="2000" dirty="0"/>
          </a:p>
          <a:p>
            <a:pPr>
              <a:spcBef>
                <a:spcPts val="600"/>
              </a:spcBef>
            </a:pPr>
            <a:r>
              <a:rPr lang="en-US" altLang="el-GR" sz="2000" dirty="0" smtClean="0">
                <a:cs typeface="Arial" charset="0"/>
              </a:rPr>
              <a:t>ARITMHT</a:t>
            </a:r>
            <a:r>
              <a:rPr lang="el-GR" altLang="el-GR" sz="2000" dirty="0" smtClean="0">
                <a:cs typeface="Arial" charset="0"/>
              </a:rPr>
              <a:t> </a:t>
            </a:r>
            <a:r>
              <a:rPr lang="el-GR" altLang="el-GR" sz="2000" dirty="0">
                <a:cs typeface="Arial" charset="0"/>
              </a:rPr>
              <a:t>---&gt; </a:t>
            </a:r>
            <a:r>
              <a:rPr lang="en-US" altLang="el-GR" sz="2000" dirty="0">
                <a:cs typeface="Arial" charset="0"/>
              </a:rPr>
              <a:t>EXAMHNO</a:t>
            </a:r>
            <a:endParaRPr lang="el-GR" altLang="el-GR" sz="2000" dirty="0"/>
          </a:p>
          <a:p>
            <a:pPr marL="0" indent="0">
              <a:spcBef>
                <a:spcPts val="600"/>
              </a:spcBef>
              <a:buNone/>
            </a:pPr>
            <a:r>
              <a:rPr lang="el-GR" altLang="el-GR" sz="2000" dirty="0"/>
              <a:t>ή</a:t>
            </a:r>
            <a:r>
              <a:rPr lang="el-GR" altLang="el-GR" sz="2000" dirty="0">
                <a:cs typeface="Arial" charset="0"/>
              </a:rPr>
              <a:t> συνοπτικά</a:t>
            </a:r>
            <a:endParaRPr lang="en-US" altLang="el-GR" sz="2000" dirty="0"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altLang="el-GR" sz="2000" dirty="0" smtClean="0">
                <a:cs typeface="Arial" charset="0"/>
              </a:rPr>
              <a:t>ARITMHT </a:t>
            </a:r>
            <a:r>
              <a:rPr lang="en-US" altLang="el-GR" sz="2000" dirty="0">
                <a:cs typeface="Arial" charset="0"/>
              </a:rPr>
              <a:t>---&gt; EPWNYMO, ONOMA, EXAMHNO</a:t>
            </a:r>
            <a:endParaRPr lang="en-US" altLang="el-GR" sz="2000" dirty="0">
              <a:cs typeface="Times New Roman" pitchFamily="18" charset="0"/>
            </a:endParaRPr>
          </a:p>
          <a:p>
            <a:pPr marL="357188" indent="0">
              <a:spcBef>
                <a:spcPts val="600"/>
              </a:spcBef>
              <a:buNone/>
            </a:pPr>
            <a:r>
              <a:rPr lang="el-GR" altLang="el-GR" sz="2000" b="1" dirty="0">
                <a:cs typeface="Arial" charset="0"/>
              </a:rPr>
              <a:t>φυσικό νόημα (περιορισμός – </a:t>
            </a:r>
            <a:r>
              <a:rPr lang="en-US" altLang="el-GR" sz="2000" b="1" dirty="0">
                <a:cs typeface="Arial" charset="0"/>
              </a:rPr>
              <a:t>constraint)</a:t>
            </a:r>
            <a:r>
              <a:rPr lang="el-GR" altLang="el-GR" sz="2000" b="1" dirty="0">
                <a:cs typeface="Arial" charset="0"/>
              </a:rPr>
              <a:t>:</a:t>
            </a:r>
            <a:endParaRPr lang="el-GR" altLang="el-GR" sz="2000" b="1" dirty="0"/>
          </a:p>
          <a:p>
            <a:pPr marL="357188" indent="0">
              <a:spcBef>
                <a:spcPts val="600"/>
              </a:spcBef>
              <a:buNone/>
            </a:pPr>
            <a:r>
              <a:rPr lang="el-GR" altLang="el-GR" sz="2000" dirty="0" smtClean="0">
                <a:cs typeface="Arial" charset="0"/>
              </a:rPr>
              <a:t>ο </a:t>
            </a:r>
            <a:r>
              <a:rPr lang="el-GR" altLang="el-GR" sz="2000" dirty="0">
                <a:cs typeface="Arial" charset="0"/>
              </a:rPr>
              <a:t>αριθμός μητρώου καθορίζει μονοσήμαντα το φοιτητή ή δεν υπάρχουν δύο </a:t>
            </a:r>
            <a:r>
              <a:rPr lang="el-GR" altLang="el-GR" sz="2000" dirty="0" smtClean="0">
                <a:cs typeface="Arial" charset="0"/>
              </a:rPr>
              <a:t>φοιτητές </a:t>
            </a:r>
            <a:r>
              <a:rPr lang="el-GR" altLang="el-GR" sz="2000" dirty="0">
                <a:cs typeface="Arial" charset="0"/>
              </a:rPr>
              <a:t>με τον ίδιο αριθμό μητρώου.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274033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800" dirty="0" smtClean="0"/>
              <a:t>».                     </a:t>
            </a:r>
          </a:p>
          <a:p>
            <a:pPr marL="0" indent="0">
              <a:buNone/>
            </a:pPr>
            <a:endParaRPr lang="el-GR" sz="18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55500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155448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latin typeface="+mn-lt"/>
              </a:rPr>
              <a:t>αδειοδόχο</a:t>
            </a:r>
            <a:endParaRPr lang="el-GR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 err="1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</a:t>
            </a:r>
            <a:r>
              <a:rPr lang="el-GR" dirty="0" err="1">
                <a:latin typeface="+mn-lt"/>
              </a:rPr>
              <a:t>αδειοδόχο</a:t>
            </a:r>
            <a:r>
              <a:rPr lang="el-GR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37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Παράδειγμα (συνέχεια)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>
                <a:cs typeface="Arial" charset="0"/>
              </a:rPr>
              <a:t>Για την ίδια εκπαιδευτική βάση δεδομένων και στο σύνολο χαρακτηριστικών:</a:t>
            </a:r>
            <a:endParaRPr lang="el-GR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 smtClean="0">
                <a:cs typeface="Arial" charset="0"/>
              </a:rPr>
              <a:t>{ </a:t>
            </a:r>
            <a:r>
              <a:rPr lang="el-GR" altLang="el-GR" sz="2200" dirty="0">
                <a:cs typeface="Arial" charset="0"/>
              </a:rPr>
              <a:t>EPWNYMO, ONOMA, ARITMHT, EXAMHNO, LEKTIKO, KWD_MAT, </a:t>
            </a:r>
            <a:r>
              <a:rPr lang="en-US" altLang="el-GR" sz="2200" dirty="0">
                <a:cs typeface="Arial" charset="0"/>
              </a:rPr>
              <a:t>ARITMHT</a:t>
            </a:r>
            <a:r>
              <a:rPr lang="el-GR" altLang="el-GR" sz="2200" dirty="0">
                <a:cs typeface="Arial" charset="0"/>
              </a:rPr>
              <a:t>_</a:t>
            </a:r>
            <a:r>
              <a:rPr lang="en-US" altLang="el-GR" sz="2200" dirty="0">
                <a:cs typeface="Arial" charset="0"/>
              </a:rPr>
              <a:t>KAT</a:t>
            </a:r>
            <a:r>
              <a:rPr lang="el-GR" altLang="el-GR" sz="2200" dirty="0">
                <a:cs typeface="Arial" charset="0"/>
              </a:rPr>
              <a:t>, </a:t>
            </a:r>
            <a:r>
              <a:rPr lang="en-US" altLang="el-GR" sz="2200" dirty="0">
                <a:cs typeface="Arial" charset="0"/>
              </a:rPr>
              <a:t>EPWNYMO</a:t>
            </a:r>
            <a:r>
              <a:rPr lang="el-GR" altLang="el-GR" sz="2200" dirty="0">
                <a:cs typeface="Arial" charset="0"/>
              </a:rPr>
              <a:t>_</a:t>
            </a:r>
            <a:r>
              <a:rPr lang="en-US" altLang="el-GR" sz="2200" dirty="0">
                <a:cs typeface="Arial" charset="0"/>
              </a:rPr>
              <a:t>KAT</a:t>
            </a:r>
            <a:r>
              <a:rPr lang="el-GR" altLang="el-GR" sz="2200" dirty="0">
                <a:cs typeface="Arial" charset="0"/>
              </a:rPr>
              <a:t>, </a:t>
            </a:r>
            <a:r>
              <a:rPr lang="en-US" altLang="el-GR" sz="2200" dirty="0">
                <a:cs typeface="Arial" charset="0"/>
              </a:rPr>
              <a:t>ONOMA</a:t>
            </a:r>
            <a:r>
              <a:rPr lang="el-GR" altLang="el-GR" sz="2200" dirty="0">
                <a:cs typeface="Arial" charset="0"/>
              </a:rPr>
              <a:t>_</a:t>
            </a:r>
            <a:r>
              <a:rPr lang="en-US" altLang="el-GR" sz="2200" dirty="0">
                <a:cs typeface="Arial" charset="0"/>
              </a:rPr>
              <a:t>KAT</a:t>
            </a:r>
            <a:r>
              <a:rPr lang="el-GR" altLang="el-GR" sz="2200" dirty="0">
                <a:cs typeface="Arial" charset="0"/>
              </a:rPr>
              <a:t>, </a:t>
            </a:r>
            <a:r>
              <a:rPr lang="en-US" altLang="el-GR" sz="2200" dirty="0">
                <a:cs typeface="Arial" charset="0"/>
              </a:rPr>
              <a:t>DIEFTH</a:t>
            </a:r>
            <a:r>
              <a:rPr lang="el-GR" altLang="el-GR" sz="2200" dirty="0">
                <a:cs typeface="Arial" charset="0"/>
              </a:rPr>
              <a:t>_</a:t>
            </a:r>
            <a:r>
              <a:rPr lang="en-US" altLang="el-GR" sz="2200" dirty="0" smtClean="0">
                <a:cs typeface="Arial" charset="0"/>
              </a:rPr>
              <a:t>KAT</a:t>
            </a:r>
            <a:r>
              <a:rPr lang="el-GR" altLang="el-GR" sz="2200" dirty="0" smtClean="0">
                <a:cs typeface="Arial" charset="0"/>
              </a:rPr>
              <a:t> }</a:t>
            </a:r>
            <a:endParaRPr lang="el-GR" altLang="el-GR" sz="22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200" dirty="0" smtClean="0">
                <a:cs typeface="Arial" charset="0"/>
              </a:rPr>
              <a:t>Μπορούμε </a:t>
            </a:r>
            <a:r>
              <a:rPr lang="el-GR" altLang="el-GR" sz="2200" dirty="0">
                <a:cs typeface="Arial" charset="0"/>
              </a:rPr>
              <a:t>να δούμε τις παρακάτω συναρτησιακές εξαρτήσεις:</a:t>
            </a:r>
            <a:endParaRPr lang="el-GR" altLang="el-GR" sz="22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altLang="el-GR" sz="2200" b="1" dirty="0" smtClean="0">
                <a:solidFill>
                  <a:srgbClr val="820000"/>
                </a:solidFill>
              </a:rPr>
              <a:t>  </a:t>
            </a: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LEKTIKO --&gt; KWD_MAT</a:t>
            </a:r>
            <a:endParaRPr lang="el-GR" altLang="el-GR" sz="2200" b="1" dirty="0">
              <a:solidFill>
                <a:srgbClr val="820000"/>
              </a:solidFill>
            </a:endParaRPr>
          </a:p>
          <a:p>
            <a:pPr>
              <a:spcBef>
                <a:spcPct val="50000"/>
              </a:spcBef>
            </a:pPr>
            <a:r>
              <a:rPr lang="el-GR" altLang="el-GR" sz="2200" b="1" dirty="0">
                <a:solidFill>
                  <a:srgbClr val="820000"/>
                </a:solidFill>
              </a:rPr>
              <a:t>  </a:t>
            </a:r>
            <a:r>
              <a:rPr lang="el-GR" altLang="el-GR" sz="2200" b="1" dirty="0">
                <a:solidFill>
                  <a:srgbClr val="820000"/>
                </a:solidFill>
                <a:cs typeface="Arial" charset="0"/>
              </a:rPr>
              <a:t>KWD_MAT --&gt; LEKTIKO</a:t>
            </a:r>
            <a:endParaRPr lang="el-GR" altLang="el-GR" sz="2200" b="1" dirty="0">
              <a:solidFill>
                <a:srgbClr val="820000"/>
              </a:solidFill>
              <a:cs typeface="Times New Roman" pitchFamily="18" charset="0"/>
            </a:endParaRPr>
          </a:p>
          <a:p>
            <a:pPr marL="449263" indent="0">
              <a:spcBef>
                <a:spcPct val="50000"/>
              </a:spcBef>
              <a:buNone/>
            </a:pPr>
            <a:r>
              <a:rPr lang="el-GR" altLang="el-GR" sz="2200" b="1" dirty="0">
                <a:cs typeface="Arial" charset="0"/>
              </a:rPr>
              <a:t>φυσικό νόημα:</a:t>
            </a:r>
            <a:endParaRPr lang="el-GR" altLang="el-GR" sz="2200" b="1" dirty="0">
              <a:cs typeface="Times New Roman" pitchFamily="18" charset="0"/>
            </a:endParaRPr>
          </a:p>
          <a:p>
            <a:pPr marL="449263" indent="0">
              <a:spcBef>
                <a:spcPct val="50000"/>
              </a:spcBef>
              <a:buNone/>
            </a:pPr>
            <a:r>
              <a:rPr lang="el-GR" altLang="el-GR" sz="2200" dirty="0" err="1" smtClean="0">
                <a:cs typeface="Arial" charset="0"/>
              </a:rPr>
              <a:t>αμφιμονοσήμαντη</a:t>
            </a:r>
            <a:r>
              <a:rPr lang="el-GR" altLang="el-GR" sz="2200" dirty="0" smtClean="0">
                <a:cs typeface="Arial" charset="0"/>
              </a:rPr>
              <a:t> </a:t>
            </a:r>
            <a:r>
              <a:rPr lang="el-GR" altLang="el-GR" sz="2200" dirty="0">
                <a:cs typeface="Arial" charset="0"/>
              </a:rPr>
              <a:t>αντιστοιχία κωδικού μαθήματος και λεκτικού (τίτλου μαθήματος).</a:t>
            </a:r>
            <a:endParaRPr lang="el-GR" altLang="el-GR" sz="2200" dirty="0">
              <a:cs typeface="Times New Roman" pitchFamily="18" charset="0"/>
            </a:endParaRPr>
          </a:p>
          <a:p>
            <a:endParaRPr lang="el-GR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478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smtClean="0"/>
              <a:t>Παράδειγμα</a:t>
            </a:r>
            <a:r>
              <a:rPr lang="en-US" altLang="el-GR" b="1" smtClean="0"/>
              <a:t> (</a:t>
            </a:r>
            <a:r>
              <a:rPr lang="el-GR" altLang="el-GR" b="1" smtClean="0"/>
              <a:t>συνέχεια)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altLang="el-GR" sz="2000" dirty="0">
                <a:cs typeface="Arial" charset="0"/>
              </a:rPr>
              <a:t>Για την εκπαιδευτική βάση δεδομένων και στο σύνολο χαρακτηριστικών: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dirty="0" smtClean="0">
                <a:cs typeface="Arial" charset="0"/>
              </a:rPr>
              <a:t>{ </a:t>
            </a:r>
            <a:r>
              <a:rPr lang="el-GR" altLang="el-GR" sz="2000" dirty="0">
                <a:cs typeface="Arial" charset="0"/>
              </a:rPr>
              <a:t>EPWNYMO, ONOMA, ARITMHT, EXAMHNO, LEKTIKO, KWD_MAT, </a:t>
            </a:r>
            <a:r>
              <a:rPr lang="en-US" altLang="el-GR" sz="2000" dirty="0">
                <a:cs typeface="Arial" charset="0"/>
              </a:rPr>
              <a:t>ARITMHT</a:t>
            </a:r>
            <a:r>
              <a:rPr lang="el-GR" altLang="el-GR" sz="2000" dirty="0">
                <a:cs typeface="Arial" charset="0"/>
              </a:rPr>
              <a:t>_</a:t>
            </a:r>
            <a:r>
              <a:rPr lang="en-US" altLang="el-GR" sz="2000" dirty="0">
                <a:cs typeface="Arial" charset="0"/>
              </a:rPr>
              <a:t>KAT</a:t>
            </a:r>
            <a:r>
              <a:rPr lang="el-GR" altLang="el-GR" sz="2000" dirty="0">
                <a:cs typeface="Arial" charset="0"/>
              </a:rPr>
              <a:t>, </a:t>
            </a:r>
            <a:r>
              <a:rPr lang="en-US" altLang="el-GR" sz="2000" dirty="0">
                <a:cs typeface="Arial" charset="0"/>
              </a:rPr>
              <a:t>EPWNYMO</a:t>
            </a:r>
            <a:r>
              <a:rPr lang="el-GR" altLang="el-GR" sz="2000" dirty="0">
                <a:cs typeface="Arial" charset="0"/>
              </a:rPr>
              <a:t>_</a:t>
            </a:r>
            <a:r>
              <a:rPr lang="en-US" altLang="el-GR" sz="2000" dirty="0">
                <a:cs typeface="Arial" charset="0"/>
              </a:rPr>
              <a:t>KAT</a:t>
            </a:r>
            <a:r>
              <a:rPr lang="el-GR" altLang="el-GR" sz="2000" dirty="0">
                <a:cs typeface="Arial" charset="0"/>
              </a:rPr>
              <a:t>, </a:t>
            </a:r>
            <a:r>
              <a:rPr lang="en-US" altLang="el-GR" sz="2000" dirty="0">
                <a:cs typeface="Arial" charset="0"/>
              </a:rPr>
              <a:t>ONOMA</a:t>
            </a:r>
            <a:r>
              <a:rPr lang="el-GR" altLang="el-GR" sz="2000" dirty="0">
                <a:cs typeface="Arial" charset="0"/>
              </a:rPr>
              <a:t>_</a:t>
            </a:r>
            <a:r>
              <a:rPr lang="en-US" altLang="el-GR" sz="2000" dirty="0">
                <a:cs typeface="Arial" charset="0"/>
              </a:rPr>
              <a:t>KAT</a:t>
            </a:r>
            <a:r>
              <a:rPr lang="el-GR" altLang="el-GR" sz="2000" dirty="0">
                <a:cs typeface="Arial" charset="0"/>
              </a:rPr>
              <a:t>, </a:t>
            </a:r>
            <a:r>
              <a:rPr lang="en-US" altLang="el-GR" sz="2000" dirty="0">
                <a:cs typeface="Arial" charset="0"/>
              </a:rPr>
              <a:t>DIEFTH</a:t>
            </a:r>
            <a:r>
              <a:rPr lang="el-GR" altLang="el-GR" sz="2000" dirty="0">
                <a:cs typeface="Arial" charset="0"/>
              </a:rPr>
              <a:t>_</a:t>
            </a:r>
            <a:r>
              <a:rPr lang="en-US" altLang="el-GR" sz="2000" dirty="0" smtClean="0">
                <a:cs typeface="Arial" charset="0"/>
              </a:rPr>
              <a:t>KAT</a:t>
            </a:r>
            <a:r>
              <a:rPr lang="el-GR" altLang="el-GR" sz="2000" dirty="0" smtClean="0">
                <a:cs typeface="Arial" charset="0"/>
              </a:rPr>
              <a:t> }</a:t>
            </a:r>
            <a:endParaRPr lang="el-GR" altLang="el-GR" sz="2000" dirty="0"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dirty="0">
                <a:cs typeface="Arial" charset="0"/>
              </a:rPr>
              <a:t> μπορούμε να δούμε τις παρακάτω συναρτησιακές εξαρτήσεις:</a:t>
            </a:r>
            <a:endParaRPr lang="el-GR" altLang="el-GR" sz="2000" dirty="0"/>
          </a:p>
          <a:p>
            <a:pPr>
              <a:spcBef>
                <a:spcPts val="0"/>
              </a:spcBef>
            </a:pPr>
            <a:endParaRPr lang="el-GR" altLang="el-GR" sz="2000" dirty="0"/>
          </a:p>
          <a:p>
            <a:pPr>
              <a:spcBef>
                <a:spcPts val="0"/>
              </a:spcBef>
            </a:pPr>
            <a:r>
              <a:rPr lang="el-GR" altLang="el-GR" sz="2000" b="1" dirty="0" smtClean="0">
                <a:solidFill>
                  <a:srgbClr val="820000"/>
                </a:solidFill>
                <a:cs typeface="Times New Roman" pitchFamily="18" charset="0"/>
              </a:rPr>
              <a:t>EPWNYMO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, ONOMA --&gt; ARITMHT</a:t>
            </a:r>
            <a:r>
              <a:rPr lang="el-GR" altLang="el-GR" sz="2000" b="1" dirty="0">
                <a:solidFill>
                  <a:srgbClr val="820000"/>
                </a:solidFill>
                <a:cs typeface="Arial" charset="0"/>
              </a:rPr>
              <a:t> </a:t>
            </a:r>
            <a:endParaRPr lang="el-GR" altLang="el-GR" sz="2000" b="1" dirty="0">
              <a:solidFill>
                <a:srgbClr val="820000"/>
              </a:solidFill>
            </a:endParaRPr>
          </a:p>
          <a:p>
            <a:pPr indent="14288">
              <a:spcBef>
                <a:spcPts val="0"/>
              </a:spcBef>
              <a:buClrTx/>
              <a:buSzTx/>
              <a:buFontTx/>
              <a:buNone/>
            </a:pPr>
            <a:r>
              <a:rPr lang="el-GR" altLang="el-GR" sz="2000" b="1" dirty="0" smtClean="0">
                <a:cs typeface="Arial" charset="0"/>
              </a:rPr>
              <a:t>φυσικό </a:t>
            </a:r>
            <a:r>
              <a:rPr lang="el-GR" altLang="el-GR" sz="2000" b="1" dirty="0">
                <a:cs typeface="Arial" charset="0"/>
              </a:rPr>
              <a:t>νόημα:</a:t>
            </a:r>
            <a:endParaRPr lang="el-GR" altLang="el-GR" sz="2000" b="1" dirty="0">
              <a:cs typeface="Times New Roman" pitchFamily="18" charset="0"/>
            </a:endParaRPr>
          </a:p>
          <a:p>
            <a:pPr marL="712788" indent="-355600">
              <a:spcBef>
                <a:spcPts val="0"/>
              </a:spcBef>
            </a:pPr>
            <a:r>
              <a:rPr lang="el-GR" altLang="el-GR" sz="2000" dirty="0" smtClean="0">
                <a:cs typeface="Arial" charset="0"/>
              </a:rPr>
              <a:t>δεν </a:t>
            </a:r>
            <a:r>
              <a:rPr lang="el-GR" altLang="el-GR" sz="2000" dirty="0">
                <a:cs typeface="Arial" charset="0"/>
              </a:rPr>
              <a:t>υπάρχουν δύο φοιτητές με το ίδιο επώνυμο και το ίδιο όνομα. </a:t>
            </a:r>
            <a:endParaRPr lang="el-GR" altLang="el-GR" sz="2000" dirty="0">
              <a:cs typeface="Times New Roman" pitchFamily="18" charset="0"/>
            </a:endParaRPr>
          </a:p>
          <a:p>
            <a:pPr marL="712788" indent="-355600">
              <a:spcBef>
                <a:spcPts val="0"/>
              </a:spcBef>
              <a:buNone/>
            </a:pPr>
            <a:r>
              <a:rPr lang="el-GR" altLang="el-GR" sz="2000" dirty="0" smtClean="0">
                <a:cs typeface="Arial" charset="0"/>
              </a:rPr>
              <a:t>Μια </a:t>
            </a:r>
            <a:r>
              <a:rPr lang="el-GR" altLang="el-GR" sz="2000" dirty="0">
                <a:cs typeface="Arial" charset="0"/>
              </a:rPr>
              <a:t>τέτοια υπόθεση δεν είναι και πολύ σωστή.</a:t>
            </a:r>
            <a:endParaRPr lang="el-GR" altLang="el-GR" sz="2000" dirty="0">
              <a:cs typeface="Times New Roman" pitchFamily="18" charset="0"/>
            </a:endParaRPr>
          </a:p>
          <a:p>
            <a:pPr marL="712788" indent="-355600">
              <a:spcBef>
                <a:spcPts val="0"/>
              </a:spcBef>
              <a:buNone/>
            </a:pPr>
            <a:r>
              <a:rPr lang="el-GR" altLang="el-GR" sz="2000" dirty="0" smtClean="0">
                <a:cs typeface="Arial" charset="0"/>
              </a:rPr>
              <a:t>Το </a:t>
            </a:r>
            <a:r>
              <a:rPr lang="el-GR" altLang="el-GR" sz="2000" dirty="0">
                <a:cs typeface="Arial" charset="0"/>
              </a:rPr>
              <a:t>ίδιο ισχύει και για τη συναρτησιακή εξάρτηση.</a:t>
            </a:r>
            <a:r>
              <a:rPr lang="el-GR" altLang="el-GR" sz="2000" dirty="0">
                <a:cs typeface="Times New Roman" pitchFamily="18" charset="0"/>
              </a:rPr>
              <a:t> </a:t>
            </a:r>
            <a:endParaRPr lang="el-GR" altLang="el-GR" sz="2000" dirty="0"/>
          </a:p>
          <a:p>
            <a:pPr>
              <a:spcBef>
                <a:spcPts val="0"/>
              </a:spcBef>
            </a:pPr>
            <a:endParaRPr lang="el-GR" altLang="el-GR" sz="2000" dirty="0">
              <a:solidFill>
                <a:srgbClr val="6666FF"/>
              </a:solidFill>
            </a:endParaRPr>
          </a:p>
          <a:p>
            <a:pPr>
              <a:spcBef>
                <a:spcPts val="0"/>
              </a:spcBef>
            </a:pPr>
            <a:r>
              <a:rPr lang="en-GB" altLang="el-GR" sz="2000" b="1" dirty="0" smtClean="0">
                <a:solidFill>
                  <a:srgbClr val="820000"/>
                </a:solidFill>
                <a:cs typeface="Times New Roman" pitchFamily="18" charset="0"/>
              </a:rPr>
              <a:t>ARITMHT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_</a:t>
            </a:r>
            <a:r>
              <a:rPr lang="en-GB" altLang="el-GR" sz="2000" b="1" dirty="0">
                <a:solidFill>
                  <a:srgbClr val="820000"/>
                </a:solidFill>
                <a:cs typeface="Times New Roman" pitchFamily="18" charset="0"/>
              </a:rPr>
              <a:t>KAT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 ---&gt; </a:t>
            </a:r>
            <a:r>
              <a:rPr lang="en-GB" altLang="el-GR" sz="2000" b="1" dirty="0">
                <a:solidFill>
                  <a:srgbClr val="820000"/>
                </a:solidFill>
                <a:cs typeface="Times New Roman" pitchFamily="18" charset="0"/>
              </a:rPr>
              <a:t>EPWNYMO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_</a:t>
            </a:r>
            <a:r>
              <a:rPr lang="en-GB" altLang="el-GR" sz="2000" b="1" dirty="0">
                <a:solidFill>
                  <a:srgbClr val="820000"/>
                </a:solidFill>
                <a:cs typeface="Times New Roman" pitchFamily="18" charset="0"/>
              </a:rPr>
              <a:t>KAT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, </a:t>
            </a:r>
            <a:r>
              <a:rPr lang="en-GB" altLang="el-GR" sz="2000" b="1" dirty="0">
                <a:solidFill>
                  <a:srgbClr val="820000"/>
                </a:solidFill>
                <a:cs typeface="Times New Roman" pitchFamily="18" charset="0"/>
              </a:rPr>
              <a:t>ONOMA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_</a:t>
            </a:r>
            <a:r>
              <a:rPr lang="en-GB" altLang="el-GR" sz="2000" b="1" dirty="0">
                <a:solidFill>
                  <a:srgbClr val="820000"/>
                </a:solidFill>
                <a:cs typeface="Times New Roman" pitchFamily="18" charset="0"/>
              </a:rPr>
              <a:t>KAT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,</a:t>
            </a:r>
            <a:r>
              <a:rPr lang="el-GR" altLang="el-GR" sz="2000" b="1" dirty="0">
                <a:solidFill>
                  <a:srgbClr val="820000"/>
                </a:solidFill>
              </a:rPr>
              <a:t> </a:t>
            </a:r>
            <a:r>
              <a:rPr lang="el-GR" altLang="el-GR" sz="2000" b="1" dirty="0">
                <a:solidFill>
                  <a:srgbClr val="820000"/>
                </a:solidFill>
                <a:cs typeface="Times New Roman" pitchFamily="18" charset="0"/>
              </a:rPr>
              <a:t>DIEFTH_KAT</a:t>
            </a:r>
            <a:endParaRPr lang="el-GR" altLang="el-GR" sz="2000" b="1" dirty="0">
              <a:solidFill>
                <a:srgbClr val="820000"/>
              </a:solidFill>
            </a:endParaRPr>
          </a:p>
          <a:p>
            <a:pPr marL="712788" indent="-355600">
              <a:spcBef>
                <a:spcPts val="0"/>
              </a:spcBef>
              <a:buClrTx/>
              <a:buSzTx/>
              <a:buFontTx/>
              <a:buNone/>
            </a:pPr>
            <a:r>
              <a:rPr lang="el-GR" altLang="el-GR" sz="2000" b="1" dirty="0" smtClean="0">
                <a:cs typeface="Arial" charset="0"/>
              </a:rPr>
              <a:t>φυσικό </a:t>
            </a:r>
            <a:r>
              <a:rPr lang="el-GR" altLang="el-GR" sz="2000" b="1" dirty="0">
                <a:cs typeface="Arial" charset="0"/>
              </a:rPr>
              <a:t>νόημα:</a:t>
            </a:r>
            <a:endParaRPr lang="el-GR" altLang="el-GR" sz="2000" b="1" dirty="0">
              <a:solidFill>
                <a:srgbClr val="6666FF"/>
              </a:solidFill>
            </a:endParaRPr>
          </a:p>
          <a:p>
            <a:pPr marL="712788" indent="-355600">
              <a:spcBef>
                <a:spcPts val="0"/>
              </a:spcBef>
            </a:pPr>
            <a:r>
              <a:rPr lang="el-GR" altLang="el-GR" sz="2000" dirty="0" smtClean="0">
                <a:cs typeface="Arial" charset="0"/>
              </a:rPr>
              <a:t>ο </a:t>
            </a:r>
            <a:r>
              <a:rPr lang="el-GR" altLang="el-GR" sz="2000" dirty="0">
                <a:cs typeface="Arial" charset="0"/>
              </a:rPr>
              <a:t>κωδικός αριθμός καθηγητή καθορίζει μονοσήμαντα τον καθηγητή ή δεν υπάρχουν </a:t>
            </a:r>
            <a:r>
              <a:rPr lang="el-GR" altLang="el-GR" sz="2000" dirty="0" smtClean="0">
                <a:cs typeface="Arial" charset="0"/>
              </a:rPr>
              <a:t>δύο</a:t>
            </a:r>
            <a:r>
              <a:rPr lang="en-US" altLang="el-GR" sz="2000" dirty="0" smtClean="0">
                <a:cs typeface="Arial" charset="0"/>
              </a:rPr>
              <a:t> </a:t>
            </a:r>
            <a:r>
              <a:rPr lang="el-GR" altLang="el-GR" sz="2000" dirty="0" smtClean="0">
                <a:cs typeface="Arial" charset="0"/>
              </a:rPr>
              <a:t>καθηγητές </a:t>
            </a:r>
            <a:r>
              <a:rPr lang="el-GR" altLang="el-GR" sz="2000" dirty="0">
                <a:cs typeface="Arial" charset="0"/>
              </a:rPr>
              <a:t>με τον ίδιο κωδικό αριθμό.</a:t>
            </a:r>
            <a:r>
              <a:rPr lang="el-GR" altLang="el-GR" sz="2000" dirty="0">
                <a:cs typeface="Times New Roman" pitchFamily="18" charset="0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898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b="1" smtClean="0">
                <a:latin typeface="+mn-lt"/>
                <a:cs typeface="Arial" charset="0"/>
              </a:rPr>
              <a:t>Ιδιότητες συναρτησιακών εξαρτήσεων</a:t>
            </a:r>
            <a:endParaRPr lang="el-GR" altLang="el-GR" sz="3600" smtClean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 smtClean="0">
                <a:cs typeface="Arial" charset="0"/>
              </a:rPr>
              <a:t>Αν </a:t>
            </a:r>
            <a:r>
              <a:rPr lang="en-US" altLang="el-GR" sz="2000" b="1" dirty="0">
                <a:cs typeface="Arial" charset="0"/>
              </a:rPr>
              <a:t>U</a:t>
            </a:r>
            <a:r>
              <a:rPr lang="el-GR" altLang="el-GR" sz="2000" b="1" dirty="0">
                <a:cs typeface="Arial" charset="0"/>
              </a:rPr>
              <a:t> ένα σύνολο χαρακτηριστικών και </a:t>
            </a:r>
            <a:r>
              <a:rPr lang="en-US" altLang="el-GR" sz="2000" b="1" dirty="0">
                <a:cs typeface="Arial" charset="0"/>
              </a:rPr>
              <a:t>W</a:t>
            </a:r>
            <a:r>
              <a:rPr lang="el-GR" altLang="el-GR" sz="2000" b="1" dirty="0">
                <a:cs typeface="Arial" charset="0"/>
              </a:rPr>
              <a:t>, </a:t>
            </a:r>
            <a:r>
              <a:rPr lang="en-US" altLang="el-GR" sz="2000" b="1" dirty="0">
                <a:cs typeface="Arial" charset="0"/>
              </a:rPr>
              <a:t>X</a:t>
            </a:r>
            <a:r>
              <a:rPr lang="el-GR" altLang="el-GR" sz="2000" b="1" dirty="0">
                <a:cs typeface="Arial" charset="0"/>
              </a:rPr>
              <a:t>, </a:t>
            </a:r>
            <a:r>
              <a:rPr lang="en-US" altLang="el-GR" sz="2000" b="1" dirty="0">
                <a:cs typeface="Arial" charset="0"/>
              </a:rPr>
              <a:t>Y</a:t>
            </a:r>
            <a:r>
              <a:rPr lang="el-GR" altLang="el-GR" sz="2000" b="1" dirty="0">
                <a:cs typeface="Arial" charset="0"/>
              </a:rPr>
              <a:t>, </a:t>
            </a:r>
            <a:r>
              <a:rPr lang="en-US" altLang="el-GR" sz="2000" b="1" dirty="0">
                <a:cs typeface="Arial" charset="0"/>
              </a:rPr>
              <a:t>Z</a:t>
            </a:r>
            <a:r>
              <a:rPr lang="el-GR" altLang="el-GR" sz="2000" b="1" dirty="0">
                <a:cs typeface="Arial" charset="0"/>
              </a:rPr>
              <a:t> </a:t>
            </a:r>
            <a:r>
              <a:rPr lang="el-GR" altLang="el-GR" sz="2000" b="1" dirty="0" smtClean="0"/>
              <a:t>⊆</a:t>
            </a:r>
            <a:r>
              <a:rPr lang="en-US" altLang="el-GR" sz="2000" b="1" dirty="0" smtClean="0">
                <a:cs typeface="Arial" charset="0"/>
              </a:rPr>
              <a:t> </a:t>
            </a:r>
            <a:r>
              <a:rPr lang="en-US" altLang="el-GR" sz="2000" b="1" dirty="0">
                <a:cs typeface="Arial" charset="0"/>
              </a:rPr>
              <a:t>U</a:t>
            </a:r>
            <a:r>
              <a:rPr lang="el-GR" altLang="el-GR" sz="2000" b="1" dirty="0">
                <a:cs typeface="Arial" charset="0"/>
              </a:rPr>
              <a:t> (συχνά το σχήμα σχέσης </a:t>
            </a:r>
            <a:r>
              <a:rPr lang="en-US" altLang="el-GR" sz="2000" b="1" dirty="0">
                <a:cs typeface="Arial" charset="0"/>
              </a:rPr>
              <a:t>U </a:t>
            </a:r>
            <a:r>
              <a:rPr lang="el-GR" altLang="el-GR" sz="2000" b="1" dirty="0">
                <a:cs typeface="Arial" charset="0"/>
              </a:rPr>
              <a:t>αναφέρεται και σαν παγκόσμια σχέση - </a:t>
            </a:r>
            <a:r>
              <a:rPr lang="en-US" altLang="el-GR" sz="2000" b="1" dirty="0">
                <a:cs typeface="Arial" charset="0"/>
              </a:rPr>
              <a:t>universal relation</a:t>
            </a:r>
            <a:r>
              <a:rPr lang="el-GR" altLang="el-GR" sz="2000" b="1" dirty="0">
                <a:cs typeface="Arial" charset="0"/>
              </a:rPr>
              <a:t>)  τότε ισχύουν:</a:t>
            </a:r>
            <a:endParaRPr lang="en-US" altLang="el-GR" sz="2000" b="1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 smtClean="0">
                <a:cs typeface="Arial" charset="0"/>
              </a:rPr>
              <a:t>α</a:t>
            </a:r>
            <a:r>
              <a:rPr lang="el-GR" altLang="el-GR" sz="2000" b="1" dirty="0">
                <a:cs typeface="Arial" charset="0"/>
              </a:rPr>
              <a:t>. Τα «Αξιώματα» του </a:t>
            </a:r>
            <a:r>
              <a:rPr lang="en-US" altLang="el-GR" sz="2000" b="1" dirty="0">
                <a:cs typeface="Arial" charset="0"/>
              </a:rPr>
              <a:t>Armstrong </a:t>
            </a:r>
            <a:endParaRPr lang="en-US" altLang="el-GR" sz="2000" b="1" dirty="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l-GR" altLang="el-GR" sz="2000" dirty="0">
                <a:cs typeface="Arial" charset="0"/>
              </a:rPr>
              <a:t>Υ </a:t>
            </a:r>
            <a:r>
              <a:rPr lang="el-GR" altLang="el-GR" sz="2000" dirty="0"/>
              <a:t>⊆</a:t>
            </a:r>
            <a:r>
              <a:rPr lang="el-GR" altLang="el-GR" sz="2000" dirty="0">
                <a:cs typeface="Arial" charset="0"/>
              </a:rPr>
              <a:t>  Χ  τότε  Χ --&gt; Υ</a:t>
            </a:r>
            <a:endParaRPr lang="en-US" altLang="el-GR" sz="2000" dirty="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l-GR" altLang="el-GR" sz="2000" dirty="0">
                <a:cs typeface="Arial" charset="0"/>
              </a:rPr>
              <a:t>Χ --&gt; Υ τότε ΧΖ --&gt; ΥΖ</a:t>
            </a:r>
            <a:endParaRPr lang="en-US" altLang="el-GR" sz="2000" dirty="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n-US" altLang="el-GR" sz="2000" dirty="0">
                <a:cs typeface="Arial" charset="0"/>
              </a:rPr>
              <a:t>X</a:t>
            </a:r>
            <a:r>
              <a:rPr lang="el-GR" altLang="el-GR" sz="2000" dirty="0">
                <a:cs typeface="Arial" charset="0"/>
              </a:rPr>
              <a:t> --&gt; Υ και Υ --&gt; Ζ τότε Χ --&gt; Ζ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dirty="0" smtClean="0">
                <a:cs typeface="Arial" charset="0"/>
              </a:rPr>
              <a:t>Στην </a:t>
            </a:r>
            <a:r>
              <a:rPr lang="el-GR" altLang="el-GR" sz="2000" dirty="0">
                <a:cs typeface="Arial" charset="0"/>
              </a:rPr>
              <a:t>πραγματικότητα τα «αξιώματα» του </a:t>
            </a:r>
            <a:r>
              <a:rPr lang="en-US" altLang="el-GR" sz="2000" dirty="0">
                <a:cs typeface="Arial" charset="0"/>
              </a:rPr>
              <a:t>Armstrong </a:t>
            </a:r>
            <a:r>
              <a:rPr lang="el-GR" altLang="el-GR" sz="2000" dirty="0">
                <a:cs typeface="Arial" charset="0"/>
              </a:rPr>
              <a:t>αποδεικνύονται από τον ορισμό των συναρτησιακών εξαρτήσεων.</a:t>
            </a:r>
            <a:endParaRPr lang="en-US" altLang="el-GR" sz="2000" dirty="0"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l-GR" altLang="el-GR" sz="2000" b="1" dirty="0">
                <a:cs typeface="Arial" charset="0"/>
              </a:rPr>
              <a:t>β. Τα Θεωρήματα</a:t>
            </a:r>
            <a:endParaRPr lang="en-US" altLang="el-GR" sz="2000" b="1" dirty="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 startAt="4"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l-GR" altLang="el-GR" sz="2000" dirty="0">
                <a:cs typeface="Arial" charset="0"/>
              </a:rPr>
              <a:t>Χ --&gt; Υ και Χ --&gt; Ζ τότε Χ --&gt; ΥΖ</a:t>
            </a:r>
            <a:endParaRPr lang="en-US" altLang="el-GR" sz="2000" dirty="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 startAt="4"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l-GR" altLang="el-GR" sz="2000" dirty="0">
                <a:cs typeface="Arial" charset="0"/>
              </a:rPr>
              <a:t>Χ --&gt; Υ και </a:t>
            </a:r>
            <a:r>
              <a:rPr lang="en-US" altLang="el-GR" sz="2000" dirty="0">
                <a:cs typeface="Arial" charset="0"/>
              </a:rPr>
              <a:t>WY</a:t>
            </a:r>
            <a:r>
              <a:rPr lang="el-GR" altLang="el-GR" sz="2000" dirty="0">
                <a:cs typeface="Arial" charset="0"/>
              </a:rPr>
              <a:t> --&gt; Ζ τότε </a:t>
            </a:r>
            <a:r>
              <a:rPr lang="en-US" altLang="el-GR" sz="2000" dirty="0">
                <a:cs typeface="Arial" charset="0"/>
              </a:rPr>
              <a:t>WX</a:t>
            </a:r>
            <a:r>
              <a:rPr lang="el-GR" altLang="el-GR" sz="2000" dirty="0">
                <a:cs typeface="Arial" charset="0"/>
              </a:rPr>
              <a:t> --&gt; </a:t>
            </a:r>
            <a:r>
              <a:rPr lang="en-US" altLang="el-GR" sz="2000" dirty="0">
                <a:cs typeface="Arial" charset="0"/>
              </a:rPr>
              <a:t>Z</a:t>
            </a:r>
            <a:endParaRPr lang="en-US" altLang="el-GR" sz="2000" dirty="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 startAt="4"/>
            </a:pPr>
            <a:r>
              <a:rPr lang="el-GR" altLang="el-GR" sz="2000" dirty="0" smtClean="0">
                <a:cs typeface="Arial" charset="0"/>
              </a:rPr>
              <a:t>Αν </a:t>
            </a:r>
            <a:r>
              <a:rPr lang="el-GR" altLang="el-GR" sz="2000" dirty="0">
                <a:cs typeface="Arial" charset="0"/>
              </a:rPr>
              <a:t>Χ --&gt; Υ και Ζ </a:t>
            </a:r>
            <a:r>
              <a:rPr lang="el-GR" altLang="el-GR" sz="2000" dirty="0"/>
              <a:t>⊆</a:t>
            </a:r>
            <a:r>
              <a:rPr lang="el-GR" altLang="el-GR" sz="2000" dirty="0">
                <a:cs typeface="Arial" charset="0"/>
              </a:rPr>
              <a:t> Υ τότε Χ --&gt; Ζ</a:t>
            </a:r>
            <a:endParaRPr lang="en-US" altLang="el-GR" sz="20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l-GR" altLang="el-GR" sz="1600" dirty="0"/>
          </a:p>
          <a:p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144145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9|1|0.9|0.9|0.9|0.9|1.2|0.8|0.8|0.8|0.6|0.6|0.6|0.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</TotalTime>
  <Words>3496</Words>
  <Application>Microsoft Office PowerPoint</Application>
  <PresentationFormat>On-screen Show (4:3)</PresentationFormat>
  <Paragraphs>898</Paragraphs>
  <Slides>62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2" baseType="lpstr">
      <vt:lpstr>Arial</vt:lpstr>
      <vt:lpstr>Calibri</vt:lpstr>
      <vt:lpstr>Courier New</vt:lpstr>
      <vt:lpstr>Monotype Sorts</vt:lpstr>
      <vt:lpstr>Symbol</vt:lpstr>
      <vt:lpstr>SymbolProp BT</vt:lpstr>
      <vt:lpstr>Tahoma</vt:lpstr>
      <vt:lpstr>Times New Roman</vt:lpstr>
      <vt:lpstr>Wingdings</vt:lpstr>
      <vt:lpstr>OC_template_updated</vt:lpstr>
      <vt:lpstr>Βάσεις Δεδομένων ΙΙ</vt:lpstr>
      <vt:lpstr>Σχεδίαση βάσεων δεδομένων βασιζόμενη στην τεχνική των Συναρτησιακών Εξαρτήσεων </vt:lpstr>
      <vt:lpstr>Ορισμός συναρτησιακής εξάρτησης </vt:lpstr>
      <vt:lpstr>Σωστή συναρτησιακή εξάρτηση:</vt:lpstr>
      <vt:lpstr>Year, loser -- &gt; l_votes Σωστό   loser -- &gt; l_votes Λάθος</vt:lpstr>
      <vt:lpstr>Οι ΣΕ αναπαριστούν περιορισμούς Παράδειγμα </vt:lpstr>
      <vt:lpstr>Παράδειγμα (συνέχεια)</vt:lpstr>
      <vt:lpstr>Παράδειγμα (συνέχεια)</vt:lpstr>
      <vt:lpstr>Ιδιότητες συναρτησιακών εξαρτήσεων</vt:lpstr>
      <vt:lpstr>Συναρτησιακές εξαρτήσεις  και Κανονικοποίηση απλοποιημένης Βάσης Δεδομένων για ένα Πληροφοριακό Σύστημα Βιβλιοθήκης</vt:lpstr>
      <vt:lpstr>1. Αν Υ  ⊆  Χ  τότε  Χ --&gt; Υ</vt:lpstr>
      <vt:lpstr>2. Αν Χ --&gt; Υ τότε ΧΖ --&gt; ΥΖ</vt:lpstr>
      <vt:lpstr>3. Αν X --&gt; Υ και Υ --&gt; Ζ τότε Χ --&gt; Ζ</vt:lpstr>
      <vt:lpstr>4. Αν Χ --&gt; Υ και Χ --&gt; Ζ τότε Χ --&gt; ΥΖ</vt:lpstr>
      <vt:lpstr>5. Αν Χ --&gt; Υ και WY --&gt; Ζ τότε WX --&gt; Z</vt:lpstr>
      <vt:lpstr>6. Αν Χ --&gt; Υ και Ζ ⊆  Υ τότε Χ --&gt; Ζ</vt:lpstr>
      <vt:lpstr>Εξαγωγή συναρτησιακών εξαρτήσεων από επιχειρησιακούς κανόνες</vt:lpstr>
      <vt:lpstr>Επιχειρησιακός Κανόνας και αντίστοιχες      Συναρτησιακές Εξαρτήσεις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Κατασκευή απλοποιημένης βάσης παραγγελιών με χρήση τεχνικής ΣΕ </vt:lpstr>
      <vt:lpstr>Αφετηρία: Entity – Relationships model</vt:lpstr>
      <vt:lpstr>Δείγμα δεδομένων (sample of data) πινάκων της βάσης </vt:lpstr>
      <vt:lpstr>Δείγμα δεδομένων (sample of data) πινάκων της βάσης </vt:lpstr>
      <vt:lpstr>Συναρτησιακές εξαρτήσεις  (Functional dependencies) </vt:lpstr>
      <vt:lpstr>Συναρτησιακές εξαρτήσεις  (Functional dependencies) </vt:lpstr>
      <vt:lpstr>Μια μικρή διερεύνηση</vt:lpstr>
      <vt:lpstr>Συνέχεια διερεύνησης …</vt:lpstr>
      <vt:lpstr>Με τον ίδιο τρόπο μπορούμε να εργαστούμε και για άλλες οντότητες όπως η PRODUCT </vt:lpstr>
      <vt:lpstr>Στην περίπτωση της  οντότητας ORDERS (παραγγελίες) πρέπει να γίνει εκτενέστερη συζήτηση</vt:lpstr>
      <vt:lpstr>Στην περίπτωση της  οντότητας ΠΑΡΑΓΓΕΛΙΕΣ πρέπει να γίνει εκτενέστερη συζήτηση (συνέχεια)</vt:lpstr>
      <vt:lpstr>Πως θα διαχειριστούμε συναρτησιακές εξαρτήσεις που έχουν να κάνουν με συσχετίσεις (relationships)</vt:lpstr>
      <vt:lpstr>Μικρή διερεύνηση</vt:lpstr>
      <vt:lpstr>Επισκόπηση της σχεδίασης βάσης δεδομένων με τη μέθοδο των συναρτησιακών εξαρτήσεων</vt:lpstr>
      <vt:lpstr>…και η συνταγή  μας:</vt:lpstr>
      <vt:lpstr>…και η συνταγή  μας:</vt:lpstr>
      <vt:lpstr>Ορισμός Κλειδιών - Ευρετηρίων με την έννοια της συναρτησιακής εξάρτησης </vt:lpstr>
      <vt:lpstr>Year, loser -- &gt; l_votes  Κύριο κλειδί=(Year, loser)</vt:lpstr>
      <vt:lpstr>Παράδειγμα</vt:lpstr>
      <vt:lpstr>Παράδειγμα</vt:lpstr>
      <vt:lpstr>Παράδειγμα</vt:lpstr>
      <vt:lpstr>Σχέση – πίνακας «Σπουδαστή»</vt:lpstr>
      <vt:lpstr>Σχέση – Πίνακας «Εκλογές»</vt:lpstr>
      <vt:lpstr>Κανονικοποίηση, σχεδίαση                          βάσης δεδομένων </vt:lpstr>
      <vt:lpstr>PowerPoint Presentation</vt:lpstr>
      <vt:lpstr>Παράδειγμα εφαρμογής της συνταγής</vt:lpstr>
      <vt:lpstr>PowerPoint Presentation</vt:lpstr>
      <vt:lpstr>PowerPoint Presentation</vt:lpstr>
      <vt:lpstr>Δεύτερο Παράδειγμα εφαρμογής της συνταγής</vt:lpstr>
      <vt:lpstr>PowerPoint Presentation</vt:lpstr>
      <vt:lpstr>PowerPoint Presentation</vt:lpstr>
      <vt:lpstr>PowerPoint Presentation</vt:lpstr>
      <vt:lpstr>Τέλος Ενότητας</vt:lpstr>
      <vt:lpstr>Σημειώματα</vt:lpstr>
      <vt:lpstr>Σημείωμα Αναφοράς</vt:lpstr>
      <vt:lpstr>Σημείωμα Αδειοδότησης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Christos</cp:lastModifiedBy>
  <cp:revision>74</cp:revision>
  <dcterms:created xsi:type="dcterms:W3CDTF">2013-03-04T13:35:19Z</dcterms:created>
  <dcterms:modified xsi:type="dcterms:W3CDTF">2015-11-12T09:38:35Z</dcterms:modified>
</cp:coreProperties>
</file>