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37"/>
  </p:notesMasterIdLst>
  <p:handoutMasterIdLst>
    <p:handoutMasterId r:id="rId38"/>
  </p:handout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57" r:id="rId31"/>
    <p:sldId id="262" r:id="rId32"/>
    <p:sldId id="264" r:id="rId33"/>
    <p:sldId id="265" r:id="rId34"/>
    <p:sldId id="266" r:id="rId35"/>
    <p:sldId id="261" r:id="rId36"/>
  </p:sldIdLst>
  <p:sldSz cx="9144000" cy="6858000" type="screen4x3"/>
  <p:notesSz cx="7104063" cy="10234613"/>
  <p:custDataLst>
    <p:tags r:id="rId3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00"/>
    <a:srgbClr val="004B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3395" autoAdjust="0"/>
  </p:normalViewPr>
  <p:slideViewPr>
    <p:cSldViewPr>
      <p:cViewPr varScale="1">
        <p:scale>
          <a:sx n="69" d="100"/>
          <a:sy n="69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12/11/2015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40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923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50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8387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60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2344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71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672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81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4722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4216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01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1900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12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0021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22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4623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32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645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58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7595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42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4396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52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12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63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8034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734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8747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837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449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5939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0126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041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3048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144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1174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24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6501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686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537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789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432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891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421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3993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02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096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512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198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792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4301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l-GR" altLang="el-G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29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69225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714500"/>
            <a:ext cx="3808413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14500"/>
            <a:ext cx="3808412" cy="4149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1165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ΙΙ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53808" y="3096543"/>
            <a:ext cx="7236385" cy="1752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700" b="1" dirty="0" smtClean="0"/>
              <a:t>Ενότητα </a:t>
            </a:r>
            <a:r>
              <a:rPr lang="en-US" sz="2700" b="1" dirty="0" smtClean="0"/>
              <a:t>4</a:t>
            </a:r>
            <a:r>
              <a:rPr lang="el-GR" sz="2700" dirty="0" smtClean="0"/>
              <a:t>:</a:t>
            </a:r>
            <a:r>
              <a:rPr lang="en-US" sz="2700" dirty="0" smtClean="0"/>
              <a:t> </a:t>
            </a:r>
            <a:r>
              <a:rPr lang="el-GR" sz="2700" dirty="0"/>
              <a:t>Εισαγωγή στον προγραμματισμό με χρήση </a:t>
            </a:r>
            <a:r>
              <a:rPr lang="el-GR" sz="2700" dirty="0" err="1"/>
              <a:t>triggers</a:t>
            </a:r>
            <a:r>
              <a:rPr lang="el-GR" sz="2700" dirty="0"/>
              <a:t>. Χρήση τεχνολογίας PL/SQL</a:t>
            </a:r>
          </a:p>
          <a:p>
            <a:pPr>
              <a:spcBef>
                <a:spcPts val="0"/>
              </a:spcBef>
            </a:pPr>
            <a:r>
              <a:rPr lang="el-GR" sz="2400" dirty="0" smtClean="0"/>
              <a:t>Χ. Σκουρλάς</a:t>
            </a:r>
            <a:endParaRPr lang="el-GR" sz="2400" dirty="0"/>
          </a:p>
          <a:p>
            <a:pPr>
              <a:spcBef>
                <a:spcPts val="0"/>
              </a:spcBef>
            </a:pPr>
            <a:r>
              <a:rPr lang="el-GR" sz="2400" dirty="0"/>
              <a:t>Τμήμα </a:t>
            </a:r>
            <a:r>
              <a:rPr lang="el-GR" sz="2400" dirty="0" smtClean="0"/>
              <a:t>Μηχανικών Πληροφορικής ΤΕ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Δοκιμή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testing */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department VALUES(70, 'Learn');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row created.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285601"/>
              </p:ext>
            </p:extLst>
          </p:nvPr>
        </p:nvGraphicFramePr>
        <p:xfrm>
          <a:off x="2483768" y="2924944"/>
          <a:ext cx="4207598" cy="19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6828"/>
                <a:gridCol w="166077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ACCOUNTING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LEARN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5764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Επεξήγηση 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Δίδεται η εντολή </a:t>
            </a:r>
            <a:r>
              <a:rPr lang="en-GB" altLang="el-GR" sz="2000" b="1" dirty="0" smtClean="0">
                <a:solidFill>
                  <a:srgbClr val="004B82"/>
                </a:solidFill>
              </a:rPr>
              <a:t>INSERT INTO department VALUES(70, 'Learn'); </a:t>
            </a: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err="1" smtClean="0"/>
              <a:t>Λόγω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του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γεγονότος</a:t>
            </a:r>
            <a:r>
              <a:rPr lang="en-GB" altLang="el-GR" sz="2000" dirty="0" smtClean="0"/>
              <a:t> “</a:t>
            </a:r>
            <a:r>
              <a:rPr lang="en-GB" altLang="el-GR" sz="2000" b="1" dirty="0" smtClean="0">
                <a:solidFill>
                  <a:srgbClr val="820000"/>
                </a:solidFill>
              </a:rPr>
              <a:t>BEFORE INSERT OR UPDATE ON department</a:t>
            </a:r>
            <a:r>
              <a:rPr lang="en-GB" altLang="el-GR" sz="2000" dirty="0" smtClean="0"/>
              <a:t>” π</a:t>
            </a:r>
            <a:r>
              <a:rPr lang="en-GB" altLang="el-GR" sz="2000" dirty="0" err="1" smtClean="0"/>
              <a:t>ου</a:t>
            </a:r>
            <a:r>
              <a:rPr lang="en-GB" altLang="el-GR" sz="2000" dirty="0" smtClean="0"/>
              <a:t> υπ</a:t>
            </a:r>
            <a:r>
              <a:rPr lang="en-GB" altLang="el-GR" sz="2000" dirty="0" err="1" smtClean="0"/>
              <a:t>άρχει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στον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ορισμό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του</a:t>
            </a:r>
            <a:r>
              <a:rPr lang="en-GB" altLang="el-GR" sz="2000" dirty="0" smtClean="0"/>
              <a:t> «α</a:t>
            </a:r>
            <a:r>
              <a:rPr lang="en-GB" altLang="el-GR" sz="2000" dirty="0" err="1" smtClean="0"/>
              <a:t>φυ</a:t>
            </a:r>
            <a:r>
              <a:rPr lang="en-GB" altLang="el-GR" sz="2000" dirty="0" smtClean="0"/>
              <a:t>πνίζεται» ο trigger </a:t>
            </a:r>
            <a:r>
              <a:rPr lang="en-GB" altLang="el-GR" sz="2000" b="1" dirty="0" smtClean="0">
                <a:solidFill>
                  <a:srgbClr val="820000"/>
                </a:solidFill>
              </a:rPr>
              <a:t>dept_insert_update</a:t>
            </a:r>
            <a:r>
              <a:rPr lang="en-GB" altLang="el-GR" sz="2000" dirty="0" smtClean="0"/>
              <a:t> (</a:t>
            </a:r>
            <a:r>
              <a:rPr lang="el-GR" altLang="el-GR" sz="2000" dirty="0" smtClean="0"/>
              <a:t>ο ορισμός του </a:t>
            </a:r>
            <a:r>
              <a:rPr lang="en-GB" altLang="el-GR" sz="2000" dirty="0" smtClean="0"/>
              <a:t>υπ</a:t>
            </a:r>
            <a:r>
              <a:rPr lang="en-GB" altLang="el-GR" sz="2000" dirty="0" err="1" smtClean="0"/>
              <a:t>άρχει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στο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λεξικό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δεδομένων</a:t>
            </a:r>
            <a:r>
              <a:rPr lang="en-GB" altLang="el-GR" sz="2000" dirty="0" smtClean="0"/>
              <a:t>).</a:t>
            </a: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Επ</a:t>
            </a:r>
            <a:r>
              <a:rPr lang="en-GB" altLang="el-GR" sz="2000" dirty="0" err="1" smtClean="0"/>
              <a:t>ειδή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δόθηκε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εντολή</a:t>
            </a:r>
            <a:r>
              <a:rPr lang="en-GB" altLang="el-GR" sz="2000" dirty="0" smtClean="0"/>
              <a:t> INSERT και ο trigger </a:t>
            </a:r>
            <a:r>
              <a:rPr lang="en-GB" altLang="el-GR" sz="2000" dirty="0" err="1" smtClean="0"/>
              <a:t>είν</a:t>
            </a:r>
            <a:r>
              <a:rPr lang="en-GB" altLang="el-GR" sz="2000" dirty="0" smtClean="0"/>
              <a:t>αι row type (δες και υποπρόταση FOR EACH ROW) τα ζεύγη των global μεταβλητών που αντιστοιχούν στις στήλες του πίνακα Department έχουν τις παρακάτω τιμές:</a:t>
            </a:r>
          </a:p>
          <a:p>
            <a:pPr marL="0" indent="354013">
              <a:lnSpc>
                <a:spcPct val="11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:</a:t>
            </a:r>
            <a:r>
              <a:rPr lang="en-GB" altLang="el-GR" sz="2000" dirty="0" err="1" smtClean="0"/>
              <a:t>OLD.deptno</a:t>
            </a:r>
            <a:r>
              <a:rPr lang="en-GB" altLang="el-GR" sz="2000" dirty="0" smtClean="0"/>
              <a:t> &lt; - - NULL, :</a:t>
            </a:r>
            <a:r>
              <a:rPr lang="en-GB" altLang="el-GR" sz="2000" dirty="0" err="1" smtClean="0"/>
              <a:t>OLD.dname</a:t>
            </a:r>
            <a:r>
              <a:rPr lang="en-GB" altLang="el-GR" sz="2000" dirty="0" smtClean="0"/>
              <a:t> &lt; -- NULL</a:t>
            </a:r>
          </a:p>
          <a:p>
            <a:pPr marL="0" indent="354013">
              <a:lnSpc>
                <a:spcPct val="11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:</a:t>
            </a:r>
            <a:r>
              <a:rPr lang="en-GB" altLang="el-GR" sz="2000" dirty="0" err="1" smtClean="0"/>
              <a:t>NEW.deptno</a:t>
            </a:r>
            <a:r>
              <a:rPr lang="en-GB" altLang="el-GR" sz="2000" dirty="0" smtClean="0"/>
              <a:t> &lt; - - 70, :</a:t>
            </a:r>
            <a:r>
              <a:rPr lang="en-GB" altLang="el-GR" sz="2000" dirty="0" err="1" smtClean="0"/>
              <a:t>NEW.dname</a:t>
            </a:r>
            <a:r>
              <a:rPr lang="en-GB" altLang="el-GR" sz="2000" dirty="0" smtClean="0"/>
              <a:t> &lt; -- ‘Learn’ </a:t>
            </a: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err="1" smtClean="0"/>
              <a:t>Λόγω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της</a:t>
            </a:r>
            <a:r>
              <a:rPr lang="en-GB" altLang="el-GR" sz="2000" dirty="0" smtClean="0"/>
              <a:t> </a:t>
            </a:r>
            <a:r>
              <a:rPr lang="en-GB" altLang="el-GR" sz="2000" dirty="0" err="1" smtClean="0"/>
              <a:t>εντολής</a:t>
            </a:r>
            <a:r>
              <a:rPr lang="en-GB" altLang="el-GR" sz="2000" dirty="0" smtClean="0"/>
              <a:t> :</a:t>
            </a:r>
            <a:r>
              <a:rPr lang="en-GB" altLang="el-GR" sz="2000" dirty="0" err="1" smtClean="0"/>
              <a:t>NEW.dname</a:t>
            </a:r>
            <a:r>
              <a:rPr lang="en-GB" altLang="el-GR" sz="2000" dirty="0" smtClean="0"/>
              <a:t> := UPPER(:</a:t>
            </a:r>
            <a:r>
              <a:rPr lang="en-GB" altLang="el-GR" sz="2000" dirty="0" err="1" smtClean="0"/>
              <a:t>NEW.dname</a:t>
            </a:r>
            <a:r>
              <a:rPr lang="en-GB" altLang="el-GR" sz="2000" dirty="0" smtClean="0"/>
              <a:t>);</a:t>
            </a:r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O trigger </a:t>
            </a:r>
            <a:r>
              <a:rPr lang="en-GB" altLang="el-GR" sz="2000" dirty="0" err="1" smtClean="0"/>
              <a:t>μετ</a:t>
            </a:r>
            <a:r>
              <a:rPr lang="en-GB" altLang="el-GR" sz="2000" dirty="0" smtClean="0"/>
              <a:t>αγράφει σε κεφαλαία την τιμή της μεταβλητής :NEW.dname. </a:t>
            </a:r>
            <a:endParaRPr lang="el-GR" altLang="el-GR" sz="2000" dirty="0" smtClean="0"/>
          </a:p>
          <a:p>
            <a:pPr>
              <a:lnSpc>
                <a:spcPct val="110000"/>
              </a:lnSpc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/>
              <a:t>Ο trigger </a:t>
            </a:r>
            <a:r>
              <a:rPr lang="en-GB" altLang="el-GR" sz="2000" dirty="0" err="1" smtClean="0"/>
              <a:t>τερμ</a:t>
            </a:r>
            <a:r>
              <a:rPr lang="en-GB" altLang="el-GR" sz="2000" dirty="0" smtClean="0"/>
              <a:t>ατίζεται και εκτελείται η εντολή: </a:t>
            </a:r>
          </a:p>
          <a:p>
            <a:pPr marL="0" indent="354013">
              <a:lnSpc>
                <a:spcPct val="110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b="1" dirty="0" smtClean="0">
                <a:solidFill>
                  <a:srgbClr val="004B82"/>
                </a:solidFill>
              </a:rPr>
              <a:t>INSERT INTO department VALUES(70, 'LEARN');</a:t>
            </a:r>
            <a:endParaRPr lang="en-GB" altLang="el-GR" sz="2000" dirty="0" smtClean="0">
              <a:solidFill>
                <a:srgbClr val="6666FF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0410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Δοκιμή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testing */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‘Payroll' 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=70;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dirty="0" smtClean="0">
              <a:latin typeface="Tahoma" pitchFamily="34" charset="0"/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dirty="0" smtClean="0"/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dirty="0" smtClean="0"/>
          </a:p>
        </p:txBody>
      </p:sp>
      <p:sp>
        <p:nvSpPr>
          <p:cNvPr id="7173" name="AutoShape 3"/>
          <p:cNvSpPr>
            <a:spLocks noChangeArrowheads="1"/>
          </p:cNvSpPr>
          <p:nvPr/>
        </p:nvSpPr>
        <p:spPr bwMode="auto">
          <a:xfrm>
            <a:off x="685800" y="228600"/>
            <a:ext cx="7772400" cy="1219200"/>
          </a:xfrm>
          <a:prstGeom prst="roundRect">
            <a:avLst>
              <a:gd name="adj" fmla="val 13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sp>
        <p:nvSpPr>
          <p:cNvPr id="7174" name="AutoShape 4"/>
          <p:cNvSpPr>
            <a:spLocks noChangeArrowheads="1"/>
          </p:cNvSpPr>
          <p:nvPr/>
        </p:nvSpPr>
        <p:spPr bwMode="auto">
          <a:xfrm>
            <a:off x="685800" y="1268413"/>
            <a:ext cx="6765925" cy="4598987"/>
          </a:xfrm>
          <a:prstGeom prst="roundRect">
            <a:avLst>
              <a:gd name="adj" fmla="val 3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930640"/>
              </p:ext>
            </p:extLst>
          </p:nvPr>
        </p:nvGraphicFramePr>
        <p:xfrm>
          <a:off x="2864245" y="3140968"/>
          <a:ext cx="3415510" cy="19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04735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ACCOUNTING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PAYROLL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846006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9" name="Group 2"/>
          <p:cNvGrpSpPr>
            <a:grpSpLocks/>
          </p:cNvGrpSpPr>
          <p:nvPr/>
        </p:nvGrpSpPr>
        <p:grpSpPr bwMode="auto">
          <a:xfrm>
            <a:off x="685800" y="228600"/>
            <a:ext cx="7769225" cy="676275"/>
            <a:chOff x="432" y="144"/>
            <a:chExt cx="4894" cy="426"/>
          </a:xfrm>
        </p:grpSpPr>
        <p:sp>
          <p:nvSpPr>
            <p:cNvPr id="24583" name="AutoShape 3"/>
            <p:cNvSpPr>
              <a:spLocks noChangeArrowheads="1"/>
            </p:cNvSpPr>
            <p:nvPr/>
          </p:nvSpPr>
          <p:spPr bwMode="auto">
            <a:xfrm>
              <a:off x="432" y="144"/>
              <a:ext cx="4895" cy="427"/>
            </a:xfrm>
            <a:prstGeom prst="roundRect">
              <a:avLst>
                <a:gd name="adj" fmla="val 231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endParaRPr lang="el-GR" altLang="el-GR"/>
            </a:p>
          </p:txBody>
        </p:sp>
        <p:sp>
          <p:nvSpPr>
            <p:cNvPr id="24584" name="Text Box 4"/>
            <p:cNvSpPr txBox="1">
              <a:spLocks noChangeArrowheads="1"/>
            </p:cNvSpPr>
            <p:nvPr/>
          </p:nvSpPr>
          <p:spPr bwMode="auto">
            <a:xfrm>
              <a:off x="432" y="144"/>
              <a:ext cx="4895" cy="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160" tIns="46080" rIns="92160" bIns="46080" anchor="ctr">
              <a:spAutoFit/>
            </a:bodyPr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1pPr>
              <a:lvl2pPr marL="742950" indent="-28575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2pPr>
              <a:lvl3pPr marL="1143000" indent="-22860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3pPr>
              <a:lvl4pPr marL="1600200" indent="-22860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4pPr>
              <a:lvl5pPr marL="2057400" indent="-22860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itchFamily="18" charset="0"/>
                  <a:ea typeface="Arial Unicode MS" pitchFamily="34" charset="-128"/>
                  <a:cs typeface="Arial Unicode MS" pitchFamily="34" charset="-128"/>
                </a:defRPr>
              </a:lvl9pPr>
            </a:lstStyle>
            <a:p>
              <a:pPr algn="ctr">
                <a:buClr>
                  <a:srgbClr val="000000"/>
                </a:buClr>
                <a:buSzPct val="100000"/>
                <a:buFont typeface="Tahoma" pitchFamily="34" charset="0"/>
                <a:buNone/>
              </a:pPr>
              <a:r>
                <a:rPr lang="en-GB" altLang="el-GR" sz="2800">
                  <a:solidFill>
                    <a:schemeClr val="tx1"/>
                  </a:solidFill>
                  <a:latin typeface="Tahoma" pitchFamily="34" charset="0"/>
                </a:rPr>
                <a:t> </a:t>
              </a:r>
            </a:p>
          </p:txBody>
        </p:sp>
      </p:grpSp>
      <p:sp>
        <p:nvSpPr>
          <p:cNvPr id="24581" name="AutoShape 6"/>
          <p:cNvSpPr>
            <a:spLocks noChangeArrowheads="1"/>
          </p:cNvSpPr>
          <p:nvPr/>
        </p:nvSpPr>
        <p:spPr bwMode="auto">
          <a:xfrm>
            <a:off x="685800" y="765175"/>
            <a:ext cx="7770813" cy="5100638"/>
          </a:xfrm>
          <a:prstGeom prst="roundRect">
            <a:avLst>
              <a:gd name="adj" fmla="val 2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Επεξήγηση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Autofit/>
          </a:bodyPr>
          <a:lstStyle/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/>
              <a:t>Δίδεται η </a:t>
            </a:r>
            <a:r>
              <a:rPr lang="en-GB" altLang="el-GR" sz="2000" dirty="0" err="1"/>
              <a:t>εντολή</a:t>
            </a:r>
            <a:r>
              <a:rPr lang="en-GB" altLang="el-GR" sz="2000" dirty="0"/>
              <a:t> </a:t>
            </a:r>
            <a:r>
              <a:rPr lang="en-GB" altLang="el-GR" sz="2000" b="1" dirty="0">
                <a:solidFill>
                  <a:srgbClr val="004B82"/>
                </a:solidFill>
              </a:rPr>
              <a:t>UPDATE department SET </a:t>
            </a:r>
            <a:r>
              <a:rPr lang="en-GB" altLang="el-GR" sz="2000" b="1" dirty="0" err="1">
                <a:solidFill>
                  <a:srgbClr val="004B82"/>
                </a:solidFill>
              </a:rPr>
              <a:t>dname</a:t>
            </a:r>
            <a:r>
              <a:rPr lang="en-GB" altLang="el-GR" sz="2000" b="1" dirty="0">
                <a:solidFill>
                  <a:srgbClr val="004B82"/>
                </a:solidFill>
              </a:rPr>
              <a:t> = ‘Payroll' </a:t>
            </a:r>
          </a:p>
          <a:p>
            <a:pPr marL="357188" indent="0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b="1" dirty="0">
                <a:solidFill>
                  <a:srgbClr val="004B82"/>
                </a:solidFill>
              </a:rPr>
              <a:t>WHERE </a:t>
            </a:r>
            <a:r>
              <a:rPr lang="en-GB" altLang="el-GR" sz="2000" b="1" dirty="0" err="1">
                <a:solidFill>
                  <a:srgbClr val="004B82"/>
                </a:solidFill>
              </a:rPr>
              <a:t>deptno</a:t>
            </a:r>
            <a:r>
              <a:rPr lang="en-GB" altLang="el-GR" sz="2000" b="1" dirty="0">
                <a:solidFill>
                  <a:srgbClr val="004B82"/>
                </a:solidFill>
              </a:rPr>
              <a:t>=70; </a:t>
            </a:r>
            <a:r>
              <a:rPr lang="en-GB" altLang="el-GR" sz="2000" dirty="0" err="1"/>
              <a:t>Λόγω</a:t>
            </a:r>
            <a:r>
              <a:rPr lang="en-GB" altLang="el-GR" sz="2000" dirty="0"/>
              <a:t> </a:t>
            </a:r>
            <a:r>
              <a:rPr lang="en-GB" altLang="el-GR" sz="2000" dirty="0" err="1"/>
              <a:t>του</a:t>
            </a:r>
            <a:r>
              <a:rPr lang="en-GB" altLang="el-GR" sz="2000" dirty="0"/>
              <a:t> </a:t>
            </a:r>
            <a:r>
              <a:rPr lang="en-GB" altLang="el-GR" sz="2000" dirty="0" err="1"/>
              <a:t>γεγονότος</a:t>
            </a:r>
            <a:r>
              <a:rPr lang="en-GB" altLang="el-GR" sz="2000" dirty="0"/>
              <a:t> “</a:t>
            </a:r>
            <a:r>
              <a:rPr lang="en-GB" altLang="el-GR" sz="2000" b="1" dirty="0">
                <a:solidFill>
                  <a:srgbClr val="820000"/>
                </a:solidFill>
              </a:rPr>
              <a:t>BEFORE INSERT OR UPDATE ON department</a:t>
            </a:r>
            <a:r>
              <a:rPr lang="en-GB" altLang="el-GR" sz="2000" dirty="0"/>
              <a:t>” π</a:t>
            </a:r>
            <a:r>
              <a:rPr lang="en-GB" altLang="el-GR" sz="2000" dirty="0" err="1"/>
              <a:t>ου</a:t>
            </a:r>
            <a:r>
              <a:rPr lang="en-GB" altLang="el-GR" sz="2000" dirty="0"/>
              <a:t> υπ</a:t>
            </a:r>
            <a:r>
              <a:rPr lang="en-GB" altLang="el-GR" sz="2000" dirty="0" err="1"/>
              <a:t>άρχει</a:t>
            </a:r>
            <a:r>
              <a:rPr lang="en-GB" altLang="el-GR" sz="2000" dirty="0"/>
              <a:t> </a:t>
            </a:r>
            <a:r>
              <a:rPr lang="en-GB" altLang="el-GR" sz="2000" dirty="0" err="1"/>
              <a:t>στον</a:t>
            </a:r>
            <a:r>
              <a:rPr lang="en-GB" altLang="el-GR" sz="2000" dirty="0"/>
              <a:t> </a:t>
            </a:r>
            <a:r>
              <a:rPr lang="en-GB" altLang="el-GR" sz="2000" dirty="0" err="1"/>
              <a:t>ορισμό</a:t>
            </a:r>
            <a:r>
              <a:rPr lang="en-GB" altLang="el-GR" sz="2000" dirty="0"/>
              <a:t> </a:t>
            </a:r>
            <a:r>
              <a:rPr lang="en-GB" altLang="el-GR" sz="2000" dirty="0" err="1"/>
              <a:t>του</a:t>
            </a:r>
            <a:r>
              <a:rPr lang="en-GB" altLang="el-GR" sz="2000" dirty="0"/>
              <a:t> «α</a:t>
            </a:r>
            <a:r>
              <a:rPr lang="en-GB" altLang="el-GR" sz="2000" dirty="0" err="1"/>
              <a:t>φυ</a:t>
            </a:r>
            <a:r>
              <a:rPr lang="en-GB" altLang="el-GR" sz="2000" dirty="0"/>
              <a:t>πνίζεται» ο trigger </a:t>
            </a:r>
            <a:r>
              <a:rPr lang="en-GB" altLang="el-GR" sz="2000" b="1" dirty="0">
                <a:solidFill>
                  <a:srgbClr val="820000"/>
                </a:solidFill>
              </a:rPr>
              <a:t>dept_insert_upda</a:t>
            </a:r>
            <a:r>
              <a:rPr lang="en-GB" altLang="el-GR" sz="2000" dirty="0">
                <a:solidFill>
                  <a:srgbClr val="820000"/>
                </a:solidFill>
              </a:rPr>
              <a:t>te</a:t>
            </a:r>
            <a:r>
              <a:rPr lang="en-GB" altLang="el-GR" sz="2000" dirty="0"/>
              <a:t> (υπάρχει στο λεξικό δεδομένων).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/>
              <a:t>Επ</a:t>
            </a:r>
            <a:r>
              <a:rPr lang="en-GB" altLang="el-GR" sz="2000" dirty="0" err="1"/>
              <a:t>ειδή</a:t>
            </a:r>
            <a:r>
              <a:rPr lang="en-GB" altLang="el-GR" sz="2000" dirty="0"/>
              <a:t> </a:t>
            </a:r>
            <a:r>
              <a:rPr lang="en-GB" altLang="el-GR" sz="2000" dirty="0" err="1"/>
              <a:t>δόθηκε</a:t>
            </a:r>
            <a:r>
              <a:rPr lang="en-GB" altLang="el-GR" sz="2000" dirty="0"/>
              <a:t> </a:t>
            </a:r>
            <a:r>
              <a:rPr lang="en-GB" altLang="el-GR" sz="2000" dirty="0" err="1"/>
              <a:t>εντολή</a:t>
            </a:r>
            <a:r>
              <a:rPr lang="en-GB" altLang="el-GR" sz="2000" dirty="0"/>
              <a:t> UPDATE και ο trigger </a:t>
            </a:r>
            <a:r>
              <a:rPr lang="en-GB" altLang="el-GR" sz="2000" dirty="0" err="1"/>
              <a:t>είν</a:t>
            </a:r>
            <a:r>
              <a:rPr lang="en-GB" altLang="el-GR" sz="2000" dirty="0"/>
              <a:t>αι row type (δες και υποπρόταση FOR EACH ROW) τα ζεύγη των global μεταβλητών που αντιστοιχούν στις στήλες του πίνακα Department έχουν τις παρακάτω τιμές:</a:t>
            </a:r>
          </a:p>
          <a:p>
            <a:pPr indent="14288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dirty="0"/>
              <a:t>:</a:t>
            </a:r>
            <a:r>
              <a:rPr lang="en-GB" altLang="el-GR" sz="2000" dirty="0" err="1"/>
              <a:t>OLD.deptno</a:t>
            </a:r>
            <a:r>
              <a:rPr lang="en-GB" altLang="el-GR" sz="2000" dirty="0"/>
              <a:t> &lt; - -  70, :</a:t>
            </a:r>
            <a:r>
              <a:rPr lang="en-GB" altLang="el-GR" sz="2000" dirty="0" err="1"/>
              <a:t>OLD.dname</a:t>
            </a:r>
            <a:r>
              <a:rPr lang="en-GB" altLang="el-GR" sz="2000" dirty="0"/>
              <a:t> &lt; -- ‘Learn’</a:t>
            </a:r>
          </a:p>
          <a:p>
            <a:pPr indent="14288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dirty="0"/>
              <a:t>:</a:t>
            </a:r>
            <a:r>
              <a:rPr lang="en-GB" altLang="el-GR" sz="2000" dirty="0" err="1"/>
              <a:t>NEW.deptno</a:t>
            </a:r>
            <a:r>
              <a:rPr lang="en-GB" altLang="el-GR" sz="2000" dirty="0"/>
              <a:t> &lt; - - 70, :</a:t>
            </a:r>
            <a:r>
              <a:rPr lang="en-GB" altLang="el-GR" sz="2000" dirty="0" err="1"/>
              <a:t>NEW.dname</a:t>
            </a:r>
            <a:r>
              <a:rPr lang="en-GB" altLang="el-GR" sz="2000" dirty="0"/>
              <a:t> &lt; -- ‘Payroll’ 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 err="1"/>
              <a:t>Λόγω</a:t>
            </a:r>
            <a:r>
              <a:rPr lang="en-GB" altLang="el-GR" sz="2000" dirty="0"/>
              <a:t> </a:t>
            </a:r>
            <a:r>
              <a:rPr lang="en-GB" altLang="el-GR" sz="2000" dirty="0" err="1"/>
              <a:t>της</a:t>
            </a:r>
            <a:r>
              <a:rPr lang="en-GB" altLang="el-GR" sz="2000" dirty="0"/>
              <a:t> </a:t>
            </a:r>
            <a:r>
              <a:rPr lang="en-GB" altLang="el-GR" sz="2000" dirty="0" err="1"/>
              <a:t>εντολής</a:t>
            </a:r>
            <a:r>
              <a:rPr lang="en-GB" altLang="el-GR" sz="2000" dirty="0"/>
              <a:t> :</a:t>
            </a:r>
            <a:r>
              <a:rPr lang="en-GB" altLang="el-GR" sz="2000" dirty="0" err="1"/>
              <a:t>NEW.dname</a:t>
            </a:r>
            <a:r>
              <a:rPr lang="en-GB" altLang="el-GR" sz="2000" dirty="0"/>
              <a:t> := UPPER(:</a:t>
            </a:r>
            <a:r>
              <a:rPr lang="en-GB" altLang="el-GR" sz="2000" dirty="0" err="1"/>
              <a:t>NEW.dname</a:t>
            </a:r>
            <a:r>
              <a:rPr lang="en-GB" altLang="el-GR" sz="2000" dirty="0"/>
              <a:t>);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 smtClean="0"/>
              <a:t>O </a:t>
            </a:r>
            <a:r>
              <a:rPr lang="en-GB" altLang="el-GR" sz="2000" dirty="0"/>
              <a:t>trigger </a:t>
            </a:r>
            <a:r>
              <a:rPr lang="en-GB" altLang="el-GR" sz="2000" dirty="0" err="1"/>
              <a:t>μετ</a:t>
            </a:r>
            <a:r>
              <a:rPr lang="en-GB" altLang="el-GR" sz="2000" dirty="0"/>
              <a:t>αγράφει σε κεφαλαία την τιμή της μεταβλητής :NEW.dname. </a:t>
            </a:r>
            <a:endParaRPr lang="en-GB" altLang="el-GR" sz="2000" dirty="0" smtClean="0"/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</a:pPr>
            <a:r>
              <a:rPr lang="en-GB" altLang="el-GR" sz="2000" dirty="0" smtClean="0"/>
              <a:t>Ο </a:t>
            </a:r>
            <a:r>
              <a:rPr lang="en-GB" altLang="el-GR" sz="2000" dirty="0"/>
              <a:t>trigger </a:t>
            </a:r>
            <a:r>
              <a:rPr lang="en-GB" altLang="el-GR" sz="2000" dirty="0" err="1"/>
              <a:t>τερμ</a:t>
            </a:r>
            <a:r>
              <a:rPr lang="en-GB" altLang="el-GR" sz="2000" dirty="0"/>
              <a:t>ατίζεται και εκτελείται η εντολή: </a:t>
            </a:r>
          </a:p>
          <a:p>
            <a:pPr indent="14288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b="1" dirty="0">
                <a:solidFill>
                  <a:srgbClr val="004B82"/>
                </a:solidFill>
              </a:rPr>
              <a:t>UPDATE department SET </a:t>
            </a:r>
            <a:r>
              <a:rPr lang="en-GB" altLang="el-GR" sz="2000" b="1" dirty="0" err="1">
                <a:solidFill>
                  <a:srgbClr val="004B82"/>
                </a:solidFill>
              </a:rPr>
              <a:t>dname</a:t>
            </a:r>
            <a:r>
              <a:rPr lang="en-GB" altLang="el-GR" sz="2000" b="1" dirty="0">
                <a:solidFill>
                  <a:srgbClr val="004B82"/>
                </a:solidFill>
              </a:rPr>
              <a:t> = ‘PAYROLL‘ </a:t>
            </a:r>
          </a:p>
          <a:p>
            <a:pPr indent="14288"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000" b="1" dirty="0">
                <a:solidFill>
                  <a:srgbClr val="004B82"/>
                </a:solidFill>
              </a:rPr>
              <a:t>WHERE </a:t>
            </a:r>
            <a:r>
              <a:rPr lang="en-GB" altLang="el-GR" sz="2000" b="1" dirty="0" err="1">
                <a:solidFill>
                  <a:srgbClr val="004B82"/>
                </a:solidFill>
              </a:rPr>
              <a:t>deptno</a:t>
            </a:r>
            <a:r>
              <a:rPr lang="en-GB" altLang="el-GR" sz="2000" b="1" dirty="0">
                <a:solidFill>
                  <a:srgbClr val="004B82"/>
                </a:solidFill>
              </a:rPr>
              <a:t>=70</a:t>
            </a:r>
            <a:r>
              <a:rPr lang="en-GB" altLang="el-GR" sz="2000" dirty="0">
                <a:solidFill>
                  <a:srgbClr val="6666FF"/>
                </a:solidFill>
              </a:rPr>
              <a:t>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endParaRPr lang="en-GB" altLang="el-GR" sz="2000" dirty="0">
              <a:solidFill>
                <a:srgbClr val="6666FF"/>
              </a:solidFill>
            </a:endParaRP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9167305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Γεγονότα που ενεργοποιούν triggers</a:t>
            </a:r>
          </a:p>
        </p:txBody>
      </p:sp>
      <p:sp>
        <p:nvSpPr>
          <p:cNvPr id="25603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INSERT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INSERT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UPDATE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UPDATE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DELETE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DELETE ON table</a:t>
            </a: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5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3889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Απαγορεύεται μέσα στο «σώμα» του trigger </a:t>
            </a:r>
            <a:r>
              <a:rPr lang="el-GR" altLang="el-GR" smtClean="0"/>
              <a:t>να χρησιμοποιήσετε εντολές</a:t>
            </a:r>
            <a:r>
              <a:rPr lang="en-US" altLang="el-GR" smtClean="0"/>
              <a:t>:</a:t>
            </a:r>
            <a:endParaRPr lang="en-GB" altLang="el-GR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/>
          <a:lstStyle/>
          <a:p>
            <a:pPr marL="0" indent="0">
              <a:lnSpc>
                <a:spcPct val="93000"/>
              </a:lnSpc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COMMIT</a:t>
            </a:r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AUDIT</a:t>
            </a:r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spcBef>
                <a:spcPts val="600"/>
              </a:spcBef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5100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Προσθήκη στήλης στον πίνακα department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Change TABLE department */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ALTER TABLE department ADD 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NUMBER(3));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altered.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* FROM department;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425829"/>
              </p:ext>
            </p:extLst>
          </p:nvPr>
        </p:nvGraphicFramePr>
        <p:xfrm>
          <a:off x="1943708" y="2924944"/>
          <a:ext cx="5256584" cy="198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756"/>
                <a:gridCol w="1621606"/>
                <a:gridCol w="255422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dirty="0"/>
                        <a:t>NO_OF_EMPLOYEES</a:t>
                      </a:r>
                      <a:endParaRPr lang="el-GR" dirty="0"/>
                    </a:p>
                  </a:txBody>
                  <a:tcPr marL="0" marR="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dirty="0"/>
                        <a:t>ACCOUNTING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 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 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 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 </a:t>
                      </a:r>
                    </a:p>
                  </a:txBody>
                  <a:tcPr marL="0" marR="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PAYROLL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 </a:t>
                      </a:r>
                      <a:endParaRPr lang="el-GR" dirty="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1430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2400" smtClean="0"/>
              <a:t>Αρχικοποίηση της νέας στήλης 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686800" cy="5040560"/>
          </a:xfrm>
        </p:spPr>
        <p:txBody>
          <a:bodyPr/>
          <a:lstStyle/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Initialization of the new column */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(SELECT COUNT(*)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FROM employee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WHERE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employee.deptno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department.deptno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689279"/>
              </p:ext>
            </p:extLst>
          </p:nvPr>
        </p:nvGraphicFramePr>
        <p:xfrm>
          <a:off x="765869" y="3429000"/>
          <a:ext cx="7585710" cy="2258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095"/>
                <a:gridCol w="2425700"/>
                <a:gridCol w="3510915"/>
              </a:tblGrid>
              <a:tr h="386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DEPTNO</a:t>
                      </a:r>
                      <a:endParaRPr lang="el-GR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DNAME</a:t>
                      </a:r>
                      <a:endParaRPr lang="el-GR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spc="75" dirty="0">
                          <a:effectLst/>
                        </a:rPr>
                        <a:t>NO_OF_EMPLOYEES</a:t>
                      </a:r>
                      <a:endParaRPr lang="el-GR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</a:tr>
              <a:tr h="356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ACCOUNTING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3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8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RESEARCH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3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8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SALES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2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565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OPERATIONS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   -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3863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70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PAYROLL</a:t>
                      </a:r>
                      <a:endParaRPr lang="el-GR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-</a:t>
                      </a:r>
                      <a:endParaRPr lang="el-GR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79463" y="20320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6771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dirty="0" err="1" smtClean="0"/>
              <a:t>Αυτομ</a:t>
            </a:r>
            <a:r>
              <a:rPr lang="en-GB" altLang="el-GR" dirty="0" smtClean="0"/>
              <a:t>ατοποίηση της διαχείρισης της τιμής της στήλης No_of_Employees με triggers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INSERT ON employee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EACH ROW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+ 1 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- -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νέ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α τιμή, :OLD.deptno &lt; - -  NULL */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created.</a:t>
            </a:r>
          </a:p>
        </p:txBody>
      </p:sp>
    </p:spTree>
    <p:extLst>
      <p:ext uri="{BB962C8B-B14F-4D97-AF65-F5344CB8AC3E}">
        <p14:creationId xmlns:p14="http://schemas.microsoft.com/office/powerpoint/2010/main" val="33182813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3600" dirty="0" err="1" smtClean="0"/>
              <a:t>Δοκιμή</a:t>
            </a:r>
            <a:endParaRPr lang="en-GB" altLang="el-GR" sz="32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l-GR" sz="2400" dirty="0"/>
              <a:t>INSERT INTO employee VALUES(7985, 'NAVATHE', 10);</a:t>
            </a:r>
            <a:br>
              <a:rPr lang="en-GB" altLang="el-GR" sz="2400" dirty="0"/>
            </a:br>
            <a:r>
              <a:rPr lang="en-GB" altLang="el-GR" sz="2400" dirty="0"/>
              <a:t>Η </a:t>
            </a:r>
            <a:r>
              <a:rPr lang="en-GB" altLang="el-GR" sz="2400" dirty="0" err="1"/>
              <a:t>εντολή</a:t>
            </a:r>
            <a:r>
              <a:rPr lang="en-GB" altLang="el-GR" sz="2400" dirty="0"/>
              <a:t> </a:t>
            </a:r>
            <a:r>
              <a:rPr lang="en-GB" altLang="el-GR" sz="2400" dirty="0" err="1"/>
              <a:t>ενημερώνει</a:t>
            </a:r>
            <a:r>
              <a:rPr lang="en-GB" altLang="el-GR" sz="2400" dirty="0"/>
              <a:t> </a:t>
            </a:r>
            <a:r>
              <a:rPr lang="en-GB" altLang="el-GR" sz="2400" dirty="0" err="1"/>
              <a:t>τον</a:t>
            </a:r>
            <a:r>
              <a:rPr lang="en-GB" altLang="el-GR" sz="2400" dirty="0"/>
              <a:t> π</a:t>
            </a:r>
            <a:r>
              <a:rPr lang="en-GB" altLang="el-GR" sz="2400" dirty="0" err="1"/>
              <a:t>ίν</a:t>
            </a:r>
            <a:r>
              <a:rPr lang="en-GB" altLang="el-GR" sz="2400" dirty="0"/>
              <a:t>ακα employee</a:t>
            </a:r>
            <a:endParaRPr lang="el-GR" sz="24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07972"/>
              </p:ext>
            </p:extLst>
          </p:nvPr>
        </p:nvGraphicFramePr>
        <p:xfrm>
          <a:off x="1586230" y="2204865"/>
          <a:ext cx="5971540" cy="3899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760"/>
                <a:gridCol w="1899920"/>
                <a:gridCol w="2054860"/>
              </a:tblGrid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spc="75" dirty="0">
                          <a:effectLst/>
                        </a:rPr>
                        <a:t>EMPNO</a:t>
                      </a:r>
                      <a:endParaRPr lang="el-G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spc="75" dirty="0">
                          <a:effectLst/>
                        </a:rPr>
                        <a:t>ENAME</a:t>
                      </a:r>
                      <a:endParaRPr lang="el-G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spc="75" dirty="0">
                          <a:effectLst/>
                        </a:rPr>
                        <a:t>DEPTNO</a:t>
                      </a:r>
                      <a:endParaRPr lang="el-G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7782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CLARK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7788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SCOTT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7839</a:t>
                      </a:r>
                      <a:endParaRPr lang="el-G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KING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513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7844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TURNER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7876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ADAMS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7900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JAMES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30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7902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FORD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20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7934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MILLER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10</a:t>
                      </a:r>
                      <a:endParaRPr lang="el-G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93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20000"/>
                          </a:solidFill>
                          <a:effectLst/>
                        </a:rPr>
                        <a:t>7985</a:t>
                      </a:r>
                      <a:endParaRPr lang="el-GR" sz="1000" b="1" dirty="0">
                        <a:solidFill>
                          <a:srgbClr val="82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20000"/>
                          </a:solidFill>
                          <a:effectLst/>
                        </a:rPr>
                        <a:t>NAVATHE</a:t>
                      </a:r>
                      <a:endParaRPr lang="el-GR" sz="1000" b="1" dirty="0">
                        <a:solidFill>
                          <a:srgbClr val="82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20000"/>
                          </a:solidFill>
                          <a:effectLst/>
                        </a:rPr>
                        <a:t>10</a:t>
                      </a:r>
                      <a:endParaRPr lang="el-GR" sz="1000" b="1" dirty="0">
                        <a:solidFill>
                          <a:srgbClr val="82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900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 smtClean="0">
                <a:solidFill>
                  <a:srgbClr val="820000"/>
                </a:solidFill>
              </a:rPr>
              <a:t>Σύντομη </a:t>
            </a:r>
            <a:r>
              <a:rPr lang="el-GR" altLang="el-GR" sz="2400" b="1" dirty="0">
                <a:solidFill>
                  <a:srgbClr val="820000"/>
                </a:solidFill>
              </a:rPr>
              <a:t>περιγραφή</a:t>
            </a:r>
            <a:br>
              <a:rPr lang="el-GR" altLang="el-GR" sz="2400" b="1" dirty="0">
                <a:solidFill>
                  <a:srgbClr val="820000"/>
                </a:solidFill>
              </a:rPr>
            </a:br>
            <a:r>
              <a:rPr lang="en-GB" altLang="el-GR" sz="2400" dirty="0"/>
              <a:t>Μ</a:t>
            </a:r>
            <a:r>
              <a:rPr lang="el-GR" altLang="el-GR" sz="2400" dirty="0"/>
              <a:t>ι</a:t>
            </a:r>
            <a:r>
              <a:rPr lang="en-GB" altLang="el-GR" sz="2400" dirty="0"/>
              <a:t>α </a:t>
            </a:r>
            <a:r>
              <a:rPr lang="el-GR" altLang="el-GR" sz="2400" dirty="0" smtClean="0"/>
              <a:t>περιήγηση</a:t>
            </a:r>
            <a:r>
              <a:rPr lang="en-GB" altLang="el-GR" sz="2400" dirty="0" smtClean="0"/>
              <a:t> </a:t>
            </a:r>
            <a:r>
              <a:rPr lang="en-GB" altLang="el-GR" sz="2400" dirty="0"/>
              <a:t>σ</a:t>
            </a:r>
            <a:r>
              <a:rPr lang="el-GR" altLang="el-GR" sz="2400" dirty="0"/>
              <a:t>ε </a:t>
            </a:r>
            <a:r>
              <a:rPr lang="el-GR" altLang="el-GR" sz="2400" dirty="0" err="1" smtClean="0"/>
              <a:t>αφυπνιζόμενα</a:t>
            </a:r>
            <a:r>
              <a:rPr lang="el-GR" altLang="el-GR" sz="2400" dirty="0" smtClean="0"/>
              <a:t> </a:t>
            </a:r>
            <a:r>
              <a:rPr lang="el-GR" altLang="el-GR" sz="2400" dirty="0"/>
              <a:t>προγράμματα (</a:t>
            </a:r>
            <a:r>
              <a:rPr lang="en-US" altLang="el-GR" sz="2400" dirty="0"/>
              <a:t>triggers)</a:t>
            </a:r>
            <a:r>
              <a:rPr lang="el-GR" altLang="el-GR" sz="2400" dirty="0"/>
              <a:t>, δηλαδή προγράμματα</a:t>
            </a:r>
            <a:r>
              <a:rPr lang="en-US" altLang="el-GR" sz="2400" dirty="0"/>
              <a:t> </a:t>
            </a:r>
            <a:r>
              <a:rPr lang="el-GR" altLang="el-GR" sz="2400" dirty="0"/>
              <a:t>ενεργοποιούμενα από ενέργειες </a:t>
            </a:r>
            <a:r>
              <a:rPr lang="en-US" altLang="el-GR" sz="2400" dirty="0"/>
              <a:t>INSERT, UPDATE, DELETE </a:t>
            </a:r>
            <a:r>
              <a:rPr lang="el-GR" altLang="el-GR" sz="2400" dirty="0"/>
              <a:t>στη βάση δεδομένων </a:t>
            </a:r>
            <a:r>
              <a:rPr lang="en-GB" altLang="el-GR" sz="2400" dirty="0"/>
              <a:t>- Υπ</a:t>
            </a:r>
            <a:r>
              <a:rPr lang="en-GB" altLang="el-GR" sz="2400" dirty="0" err="1"/>
              <a:t>οδείξεις</a:t>
            </a:r>
            <a:r>
              <a:rPr lang="en-GB" altLang="el-GR" sz="2400" dirty="0"/>
              <a:t> </a:t>
            </a:r>
            <a:r>
              <a:rPr lang="en-GB" altLang="el-GR" sz="2400" dirty="0" err="1"/>
              <a:t>γι</a:t>
            </a:r>
            <a:r>
              <a:rPr lang="en-GB" altLang="el-GR" sz="2400" dirty="0"/>
              <a:t>α το</a:t>
            </a:r>
            <a:r>
              <a:rPr lang="el-GR" altLang="el-GR" sz="2400" dirty="0"/>
              <a:t>ν προγραμματισμό </a:t>
            </a:r>
            <a:r>
              <a:rPr lang="el-GR" altLang="el-GR" sz="2400" dirty="0" smtClean="0"/>
              <a:t>σε περιβάλλον </a:t>
            </a:r>
            <a:r>
              <a:rPr lang="en-GB" altLang="el-GR" sz="2400" dirty="0" smtClean="0"/>
              <a:t>PL/SQL</a:t>
            </a:r>
          </a:p>
          <a:p>
            <a:pPr marL="0" indent="0">
              <a:buNone/>
            </a:pPr>
            <a:endParaRPr lang="en-GB" sz="2400" dirty="0"/>
          </a:p>
          <a:p>
            <a:pPr>
              <a:lnSpc>
                <a:spcPct val="93000"/>
              </a:lnSpc>
              <a:spcBef>
                <a:spcPts val="125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l-GR" altLang="el-GR" sz="2400" b="1" dirty="0">
                <a:cs typeface="Arial" charset="0"/>
              </a:rPr>
              <a:t>Σ</a:t>
            </a:r>
            <a:r>
              <a:rPr lang="en-GB" altLang="el-GR" sz="2400" b="1" dirty="0" err="1" smtClean="0">
                <a:cs typeface="Arial" charset="0"/>
              </a:rPr>
              <a:t>τόχος</a:t>
            </a:r>
            <a:r>
              <a:rPr lang="en-GB" altLang="el-GR" sz="2400" b="1" dirty="0" smtClean="0">
                <a:cs typeface="Arial" charset="0"/>
              </a:rPr>
              <a:t> </a:t>
            </a:r>
            <a:r>
              <a:rPr lang="en-GB" altLang="el-GR" sz="2400" b="1" dirty="0">
                <a:cs typeface="Arial" charset="0"/>
              </a:rPr>
              <a:t>/ </a:t>
            </a:r>
            <a:r>
              <a:rPr lang="el-GR" altLang="el-GR" sz="2400" b="1" dirty="0" smtClean="0">
                <a:cs typeface="Arial" charset="0"/>
              </a:rPr>
              <a:t>Σ</a:t>
            </a:r>
            <a:r>
              <a:rPr lang="en-GB" altLang="el-GR" sz="2400" b="1" dirty="0" err="1" smtClean="0">
                <a:cs typeface="Arial" charset="0"/>
              </a:rPr>
              <a:t>κο</a:t>
            </a:r>
            <a:r>
              <a:rPr lang="en-GB" altLang="el-GR" sz="2400" b="1" dirty="0" smtClean="0">
                <a:cs typeface="Arial" charset="0"/>
              </a:rPr>
              <a:t>πός:</a:t>
            </a:r>
            <a:endParaRPr lang="en-GB" altLang="el-GR" sz="2400" b="1" dirty="0">
              <a:cs typeface="Arial" charset="0"/>
            </a:endParaRPr>
          </a:p>
          <a:p>
            <a:pPr marL="0" indent="0">
              <a:spcBef>
                <a:spcPts val="1125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l-GR" altLang="el-GR" sz="2400" dirty="0" smtClean="0">
                <a:cs typeface="Arial" charset="0"/>
              </a:rPr>
              <a:t>Ν</a:t>
            </a:r>
            <a:r>
              <a:rPr lang="en-GB" altLang="el-GR" sz="2400" dirty="0" smtClean="0">
                <a:cs typeface="Arial" charset="0"/>
              </a:rPr>
              <a:t>α </a:t>
            </a:r>
            <a:r>
              <a:rPr lang="el-GR" altLang="el-GR" sz="2400" dirty="0" smtClean="0">
                <a:cs typeface="Arial" charset="0"/>
              </a:rPr>
              <a:t>β</a:t>
            </a:r>
            <a:r>
              <a:rPr lang="en-GB" altLang="el-GR" sz="2400" dirty="0" err="1" smtClean="0">
                <a:cs typeface="Arial" charset="0"/>
              </a:rPr>
              <a:t>οηθήσει</a:t>
            </a:r>
            <a:r>
              <a:rPr lang="en-GB" altLang="el-GR" sz="2400" dirty="0" smtClean="0">
                <a:cs typeface="Arial" charset="0"/>
              </a:rPr>
              <a:t> </a:t>
            </a:r>
            <a:r>
              <a:rPr lang="el-GR" altLang="el-GR" sz="2400" dirty="0" smtClean="0">
                <a:cs typeface="Arial" charset="0"/>
              </a:rPr>
              <a:t>τ</a:t>
            </a:r>
            <a:r>
              <a:rPr lang="en-GB" altLang="el-GR" sz="2400" dirty="0" err="1" smtClean="0">
                <a:cs typeface="Arial" charset="0"/>
              </a:rPr>
              <a:t>ους</a:t>
            </a:r>
            <a:r>
              <a:rPr lang="en-GB" altLang="el-GR" sz="2400" dirty="0" smtClean="0">
                <a:cs typeface="Arial" charset="0"/>
              </a:rPr>
              <a:t> σπ</a:t>
            </a:r>
            <a:r>
              <a:rPr lang="el-GR" altLang="el-GR" sz="2400" dirty="0" err="1" smtClean="0">
                <a:cs typeface="Arial" charset="0"/>
              </a:rPr>
              <a:t>ουδ</a:t>
            </a:r>
            <a:r>
              <a:rPr lang="en-GB" altLang="el-GR" sz="2400" dirty="0" smtClean="0">
                <a:cs typeface="Arial" charset="0"/>
              </a:rPr>
              <a:t>α</a:t>
            </a:r>
            <a:r>
              <a:rPr lang="en-GB" altLang="el-GR" sz="2400" dirty="0" err="1" smtClean="0">
                <a:cs typeface="Arial" charset="0"/>
              </a:rPr>
              <a:t>στές</a:t>
            </a:r>
            <a:r>
              <a:rPr lang="en-GB" altLang="el-GR" sz="2400" dirty="0" smtClean="0">
                <a:cs typeface="Arial" charset="0"/>
              </a:rPr>
              <a:t> </a:t>
            </a:r>
            <a:r>
              <a:rPr lang="el-GR" altLang="el-GR" sz="2400" dirty="0">
                <a:cs typeface="Arial" charset="0"/>
              </a:rPr>
              <a:t>να</a:t>
            </a:r>
            <a:r>
              <a:rPr lang="en-GB" altLang="el-GR" sz="2400" dirty="0">
                <a:cs typeface="Arial" charset="0"/>
              </a:rPr>
              <a:t> </a:t>
            </a:r>
            <a:r>
              <a:rPr lang="el-GR" altLang="el-GR" sz="2400" dirty="0">
                <a:cs typeface="Arial" charset="0"/>
              </a:rPr>
              <a:t>κατανοήσουν και να </a:t>
            </a:r>
            <a:r>
              <a:rPr lang="en-GB" altLang="el-GR" sz="2400" dirty="0" err="1">
                <a:cs typeface="Arial" charset="0"/>
              </a:rPr>
              <a:t>εμ</a:t>
            </a:r>
            <a:r>
              <a:rPr lang="en-GB" altLang="el-GR" sz="2400" dirty="0">
                <a:cs typeface="Arial" charset="0"/>
              </a:rPr>
              <a:t>πεδώσουν κρίσιμα σημεία της τεχνολογίας των triggers - και να μάθουν να κατασκευάζουν και να χρησιμοποιούν  triggers σύμφωνα με τις ανάγκες των εφαρμογών βάσεων δεδομένων.</a:t>
            </a:r>
          </a:p>
          <a:p>
            <a:pPr>
              <a:spcBef>
                <a:spcPts val="875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cs typeface="Arial" charset="0"/>
              </a:rPr>
              <a:t> </a:t>
            </a:r>
          </a:p>
          <a:p>
            <a:pPr>
              <a:spcBef>
                <a:spcPts val="875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endParaRPr lang="en-GB" altLang="el-GR" sz="18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19459" name="AutoShape 2"/>
          <p:cNvSpPr>
            <a:spLocks noChangeArrowheads="1"/>
          </p:cNvSpPr>
          <p:nvPr/>
        </p:nvSpPr>
        <p:spPr bwMode="auto">
          <a:xfrm>
            <a:off x="3814763" y="2428875"/>
            <a:ext cx="9144000" cy="1588"/>
          </a:xfrm>
          <a:prstGeom prst="roundRect">
            <a:avLst>
              <a:gd name="adj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97092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2400" dirty="0" smtClean="0"/>
              <a:t>O row type trigger (β</a:t>
            </a:r>
            <a:r>
              <a:rPr lang="en-GB" altLang="el-GR" sz="2400" dirty="0" err="1" smtClean="0"/>
              <a:t>λέ</a:t>
            </a:r>
            <a:r>
              <a:rPr lang="en-GB" altLang="el-GR" sz="2400" dirty="0" smtClean="0"/>
              <a:t>πε FOR EACH ROW) «αφυπνίζεται» λόγω της συνθήκης</a:t>
            </a:r>
            <a:endParaRPr lang="en-GB" altLang="el-GR" sz="2400" b="1" dirty="0" smtClean="0">
              <a:solidFill>
                <a:srgbClr val="CC33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/>
          </a:bodyPr>
          <a:lstStyle/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b="1" dirty="0">
                <a:solidFill>
                  <a:srgbClr val="820000"/>
                </a:solidFill>
              </a:rPr>
              <a:t>AFTER INSERT ON employee</a:t>
            </a:r>
            <a:endParaRPr lang="en-GB" altLang="el-GR" sz="2400" b="1" dirty="0" smtClean="0">
              <a:solidFill>
                <a:srgbClr val="820000"/>
              </a:solidFill>
            </a:endParaRPr>
          </a:p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000" b="1" dirty="0" smtClean="0"/>
          </a:p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b="1" dirty="0" err="1" smtClean="0"/>
              <a:t>Λόγω</a:t>
            </a:r>
            <a:r>
              <a:rPr lang="en-GB" altLang="el-GR" sz="2000" b="1" dirty="0" smtClean="0"/>
              <a:t> </a:t>
            </a:r>
            <a:r>
              <a:rPr lang="en-GB" altLang="el-GR" sz="2000" b="1" dirty="0" err="1" smtClean="0"/>
              <a:t>της</a:t>
            </a:r>
            <a:r>
              <a:rPr lang="en-GB" altLang="el-GR" sz="2000" b="1" dirty="0" smtClean="0"/>
              <a:t> </a:t>
            </a:r>
            <a:r>
              <a:rPr lang="en-GB" altLang="el-GR" sz="2000" b="1" dirty="0" err="1" smtClean="0"/>
              <a:t>εντολής</a:t>
            </a:r>
            <a:r>
              <a:rPr lang="en-GB" altLang="el-GR" sz="2000" b="1" dirty="0" smtClean="0"/>
              <a:t> INSERT INTO employee VALUES(7985, 'NAVATHE', 10); </a:t>
            </a:r>
            <a:r>
              <a:rPr lang="en-GB" altLang="el-GR" sz="2000" b="1" dirty="0" err="1" smtClean="0"/>
              <a:t>έχω</a:t>
            </a:r>
            <a:endParaRPr lang="en-GB" altLang="el-GR" sz="2000" b="1" dirty="0" smtClean="0"/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OLD.empno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&lt;--NULL,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OLD.ename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&lt;--NULL,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&lt;--NULL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NEW.empno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&lt;-7985,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NEW.ename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&lt;-’NAVATHE’,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&lt;-10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b="1" dirty="0" err="1" smtClean="0"/>
              <a:t>Άρ</a:t>
            </a:r>
            <a:r>
              <a:rPr lang="en-GB" altLang="el-GR" sz="2000" b="1" dirty="0" smtClean="0"/>
              <a:t>α η εντολή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+ 1 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b="1" dirty="0" err="1" smtClean="0"/>
              <a:t>Είν</a:t>
            </a:r>
            <a:r>
              <a:rPr lang="en-GB" altLang="el-GR" sz="2000" b="1" dirty="0" smtClean="0"/>
              <a:t>αι ισοδύναμη με την εντολή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+ 1 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10;</a:t>
            </a:r>
          </a:p>
        </p:txBody>
      </p:sp>
      <p:sp>
        <p:nvSpPr>
          <p:cNvPr id="28676" name="AutoShape 3"/>
          <p:cNvSpPr>
            <a:spLocks noChangeArrowheads="1"/>
          </p:cNvSpPr>
          <p:nvPr/>
        </p:nvSpPr>
        <p:spPr bwMode="auto">
          <a:xfrm>
            <a:off x="685800" y="457200"/>
            <a:ext cx="7772400" cy="533400"/>
          </a:xfrm>
          <a:prstGeom prst="roundRect">
            <a:avLst>
              <a:gd name="adj" fmla="val 296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  <p:sp>
        <p:nvSpPr>
          <p:cNvPr id="28677" name="AutoShape 4"/>
          <p:cNvSpPr>
            <a:spLocks noChangeArrowheads="1"/>
          </p:cNvSpPr>
          <p:nvPr/>
        </p:nvSpPr>
        <p:spPr bwMode="auto">
          <a:xfrm>
            <a:off x="3814763" y="2428875"/>
            <a:ext cx="9144000" cy="1588"/>
          </a:xfrm>
          <a:prstGeom prst="roundRect">
            <a:avLst>
              <a:gd name="adj" fmla="val 5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2105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Και ο πίνακας department γίνεται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247098"/>
              </p:ext>
            </p:extLst>
          </p:nvPr>
        </p:nvGraphicFramePr>
        <p:xfrm>
          <a:off x="1367644" y="1844824"/>
          <a:ext cx="6408712" cy="337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2232248"/>
                <a:gridCol w="2808312"/>
              </a:tblGrid>
              <a:tr h="5765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dirty="0"/>
                        <a:t>NO_OF_EMPLOYEES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dirty="0"/>
                        <a:t>ACCOUNTING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4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76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3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76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2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32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-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76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PAYROLL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    -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3588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3200" dirty="0" smtClean="0"/>
              <a:t>Trigger π</a:t>
            </a:r>
            <a:r>
              <a:rPr lang="en-GB" altLang="el-GR" sz="3200" dirty="0" err="1" smtClean="0"/>
              <a:t>ου</a:t>
            </a:r>
            <a:r>
              <a:rPr lang="en-GB" altLang="el-GR" sz="3200" dirty="0" smtClean="0"/>
              <a:t> α</a:t>
            </a:r>
            <a:r>
              <a:rPr lang="en-GB" altLang="el-GR" sz="3200" dirty="0" err="1" smtClean="0"/>
              <a:t>φυ</a:t>
            </a:r>
            <a:r>
              <a:rPr lang="en-GB" altLang="el-GR" sz="3200" dirty="0" smtClean="0"/>
              <a:t>πνίζεται από το γεγονός </a:t>
            </a:r>
            <a:endParaRPr lang="en-GB" altLang="el-GR" sz="3200" b="1" dirty="0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b="1" dirty="0">
                <a:solidFill>
                  <a:srgbClr val="820000"/>
                </a:solidFill>
              </a:rPr>
              <a:t>AFTER DELETE ON employee</a:t>
            </a:r>
            <a:endParaRPr lang="en-GB" altLang="el-GR" sz="2400" b="1" dirty="0" smtClean="0">
              <a:solidFill>
                <a:srgbClr val="820000"/>
              </a:solidFill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b="1" dirty="0">
              <a:latin typeface="Tahoma" pitchFamily="34" charset="0"/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emp_delete</a:t>
            </a:r>
            <a:endParaRPr lang="en-GB" alt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DELETE ON employee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EACH ROW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- 1   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OLD.deptno</a:t>
            </a: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b="1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45782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2241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altLang="el-GR" sz="2400" dirty="0" err="1"/>
              <a:t>Με</a:t>
            </a:r>
            <a:r>
              <a:rPr lang="en-GB" altLang="el-GR" sz="2400" dirty="0"/>
              <a:t> </a:t>
            </a:r>
            <a:r>
              <a:rPr lang="en-GB" altLang="el-GR" sz="2400" dirty="0" err="1"/>
              <a:t>την</a:t>
            </a:r>
            <a:r>
              <a:rPr lang="en-GB" altLang="el-GR" sz="2400" dirty="0"/>
              <a:t> </a:t>
            </a:r>
            <a:r>
              <a:rPr lang="en-GB" altLang="el-GR" sz="2400" dirty="0" err="1"/>
              <a:t>εντολή</a:t>
            </a:r>
            <a:r>
              <a:rPr lang="en-GB" altLang="el-GR" sz="2400" dirty="0"/>
              <a:t> </a:t>
            </a:r>
            <a:endParaRPr lang="en-GB" altLang="el-GR" sz="2400" dirty="0" smtClean="0"/>
          </a:p>
          <a:p>
            <a:pPr marL="0" indent="0">
              <a:buNone/>
            </a:pPr>
            <a:r>
              <a:rPr lang="en-GB" altLang="el-G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DELETE 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employee WHERE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7985; </a:t>
            </a:r>
            <a:endParaRPr lang="en-GB" altLang="el-GR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altLang="el-GR" sz="2400" dirty="0" smtClean="0"/>
              <a:t>ο </a:t>
            </a:r>
            <a:r>
              <a:rPr lang="en-GB" altLang="el-GR" sz="2400" dirty="0"/>
              <a:t>π</a:t>
            </a:r>
            <a:r>
              <a:rPr lang="en-GB" altLang="el-GR" sz="2400" dirty="0" err="1"/>
              <a:t>ίν</a:t>
            </a:r>
            <a:r>
              <a:rPr lang="en-GB" altLang="el-GR" sz="2400" dirty="0"/>
              <a:t>ακας department γίνεται</a:t>
            </a:r>
          </a:p>
          <a:p>
            <a:pPr marL="0" indent="0">
              <a:buNone/>
            </a:pPr>
            <a:endParaRPr lang="el-GR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998611"/>
              </p:ext>
            </p:extLst>
          </p:nvPr>
        </p:nvGraphicFramePr>
        <p:xfrm>
          <a:off x="1187624" y="2636912"/>
          <a:ext cx="6624736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919"/>
                <a:gridCol w="2425700"/>
                <a:gridCol w="2946117"/>
              </a:tblGrid>
              <a:tr h="554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dirty="0"/>
                        <a:t>NO_OF_EMPLOYEES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</a:tr>
              <a:tr h="511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b="1" dirty="0">
                          <a:solidFill>
                            <a:srgbClr val="820000"/>
                          </a:solidFill>
                        </a:rPr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b="1" dirty="0">
                          <a:solidFill>
                            <a:srgbClr val="820000"/>
                          </a:solidFill>
                        </a:rPr>
                        <a:t>ACCOUNTING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    3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554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RESEARCH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3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54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2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11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-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543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PAYROLL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    -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3649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3200" dirty="0" smtClean="0"/>
              <a:t>Trigger π</a:t>
            </a:r>
            <a:r>
              <a:rPr lang="en-GB" altLang="el-GR" sz="3200" dirty="0" err="1" smtClean="0"/>
              <a:t>ου</a:t>
            </a:r>
            <a:r>
              <a:rPr lang="en-GB" altLang="el-GR" sz="3200" dirty="0" smtClean="0"/>
              <a:t> α</a:t>
            </a:r>
            <a:r>
              <a:rPr lang="en-GB" altLang="el-GR" sz="3200" dirty="0" err="1" smtClean="0"/>
              <a:t>φυ</a:t>
            </a:r>
            <a:r>
              <a:rPr lang="en-GB" altLang="el-GR" sz="3200" dirty="0" smtClean="0"/>
              <a:t>πνίζεται από το γεγονός </a:t>
            </a:r>
            <a:endParaRPr lang="en-GB" altLang="el-GR" sz="3200" b="1" dirty="0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3000"/>
              </a:lnSpc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2400" b="1" dirty="0">
                <a:solidFill>
                  <a:srgbClr val="820000"/>
                </a:solidFill>
              </a:rPr>
              <a:t>AFTER UPDATE ON employee</a:t>
            </a:r>
            <a:endParaRPr lang="en-GB" altLang="el-GR" sz="2400" b="1" dirty="0" smtClean="0">
              <a:solidFill>
                <a:srgbClr val="820000"/>
              </a:solidFill>
              <a:cs typeface="Courier New" panose="02070309020205020404" pitchFamily="49" charset="0"/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3000"/>
              </a:lnSpc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emp_update</a:t>
            </a: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AFTER UPDATE ON employee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EACH ROW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5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NVL(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0) + 1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UPDATE department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no_of_employees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- 1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WHERE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>
              <a:spcBef>
                <a:spcPts val="6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2555738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l-GR" sz="24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UPDATE employee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SET </a:t>
            </a:r>
            <a:r>
              <a:rPr lang="en-GB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10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GB" altLang="el-G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=20;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323643"/>
              </p:ext>
            </p:extLst>
          </p:nvPr>
        </p:nvGraphicFramePr>
        <p:xfrm>
          <a:off x="779145" y="2492896"/>
          <a:ext cx="7585710" cy="3024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9095"/>
                <a:gridCol w="2425700"/>
                <a:gridCol w="3510915"/>
              </a:tblGrid>
              <a:tr h="517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DEPTNO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l-GR" dirty="0"/>
                        <a:t>DNAME</a:t>
                      </a:r>
                    </a:p>
                  </a:txBody>
                  <a:tcPr marL="85725" marR="85725" marT="28575" marB="28575" anchor="ctr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dirty="0"/>
                        <a:t>NO_OF_EMPLOYEES</a:t>
                      </a:r>
                      <a:endParaRPr lang="el-GR" dirty="0"/>
                    </a:p>
                  </a:txBody>
                  <a:tcPr marL="0" marR="0" marT="0" marB="0" anchor="ctr">
                    <a:solidFill>
                      <a:srgbClr val="004B82"/>
                    </a:solidFill>
                  </a:tcPr>
                </a:tc>
              </a:tr>
              <a:tr h="477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b="1" dirty="0">
                          <a:solidFill>
                            <a:srgbClr val="820000"/>
                          </a:solidFill>
                        </a:rPr>
                        <a:t>10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b="1" dirty="0">
                          <a:solidFill>
                            <a:srgbClr val="820000"/>
                          </a:solidFill>
                        </a:rPr>
                        <a:t>ACCOUNTING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    6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517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dirty="0"/>
                        <a:t>RESEARCH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-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17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SALES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2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477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40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OPERATIONS</a:t>
                      </a: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    -</a:t>
                      </a:r>
                      <a:endParaRPr lang="el-GR"/>
                    </a:p>
                  </a:txBody>
                  <a:tcPr marL="0" marR="0" marT="0" marB="0" anchor="ctr"/>
                </a:tc>
              </a:tr>
              <a:tr h="517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70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PAYROLL</a:t>
                      </a:r>
                      <a:endParaRPr lang="el-GR"/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    -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1657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dirty="0" smtClean="0"/>
              <a:t>/* see triggers */</a:t>
            </a:r>
            <a:r>
              <a:rPr lang="en-GB" altLang="el-GR" b="1" dirty="0" smtClean="0"/>
              <a:t/>
            </a:r>
            <a:br>
              <a:rPr lang="en-GB" altLang="el-GR" b="1" dirty="0" smtClean="0"/>
            </a:br>
            <a:r>
              <a:rPr lang="en-GB" altLang="el-GR" b="1" dirty="0" smtClean="0"/>
              <a:t>DESCRIBE USER_TRIGGERS;</a:t>
            </a:r>
          </a:p>
        </p:txBody>
      </p:sp>
      <p:sp>
        <p:nvSpPr>
          <p:cNvPr id="4" name="Rectangle 3"/>
          <p:cNvSpPr/>
          <p:nvPr/>
        </p:nvSpPr>
        <p:spPr>
          <a:xfrm>
            <a:off x="26465" y="1844824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Name                                                  Null?    Type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----------------------------------------------------- -------- ----------------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TRIGGER_NAME                                                   VARCHAR2(30)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TRIGGER_TYPE                                                   VARCHAR2(16)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TRIGGERING_EVENT                                               VARCHAR2(75)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TABLE_OWNER                                                    VARCHAR2(30)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BASE_OBJECT_TYPE                                               VARCHAR2(16)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TABLE_NAME                                                     VARCHAR2(30)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COLUMN_NAME                                                    VARCHAR2(4000)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REFERENCING_NAMES                                              VARCHAR2(128)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WHEN_CLAUSE                                                    VARCHAR2(4000)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STATUS                                                         VARCHAR2(8)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DESCRIPTION                                                    VARCHAR2(4000)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ACTION_TYPE                                                    VARCHAR2(11)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TRIGGER_BODY                                                   LONG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189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altLang="el-GR" sz="20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TRIGGER_NAME, TRIGGERING_EVENT, TRIGGER_TYPE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USER_TRIGGERS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WHERE TABLE_NAME= 'EMPLOYEE'</a:t>
            </a:r>
            <a:b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alt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ORDER BY TRIGGER_NAME;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3028" y="2710626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TRIGGER_NAME    TRIGGERING_EVENT      TRIGGER_TYPE        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EMP_DELETE      DELETE                AFTER EACH ROW      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EMP_INSERT      INSERT                AFTER EACH ROW      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EMP_UPDATE      UPDATE                AFTER EACH ROW         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3531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/* Drop all the database objects */</a:t>
            </a:r>
          </a:p>
        </p:txBody>
      </p:sp>
      <p:sp>
        <p:nvSpPr>
          <p:cNvPr id="3174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dept_insert_update</a:t>
            </a: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emp_delete</a:t>
            </a: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emp_update</a:t>
            </a: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TABLE employee;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dropped.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DROP TABLE department;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dropped.</a:t>
            </a:r>
          </a:p>
        </p:txBody>
      </p:sp>
    </p:spTree>
    <p:extLst>
      <p:ext uri="{BB962C8B-B14F-4D97-AF65-F5344CB8AC3E}">
        <p14:creationId xmlns:p14="http://schemas.microsoft.com/office/powerpoint/2010/main" val="17189451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b="1" dirty="0" err="1"/>
              <a:t>Πως</a:t>
            </a:r>
            <a:r>
              <a:rPr lang="en-GB" altLang="el-GR" sz="2400" b="1" dirty="0"/>
              <a:t> β</a:t>
            </a:r>
            <a:r>
              <a:rPr lang="en-GB" altLang="el-GR" sz="2400" b="1" dirty="0" err="1"/>
              <a:t>λέ</a:t>
            </a:r>
            <a:r>
              <a:rPr lang="en-GB" altLang="el-GR" sz="2400" b="1" dirty="0"/>
              <a:t>πουμε τα λάθη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SHOW ERRORS TRIGGER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endParaRPr lang="en-GB" altLang="el-GR" sz="2400" b="1" dirty="0"/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b="1" dirty="0" err="1"/>
              <a:t>Ενεργο</a:t>
            </a:r>
            <a:r>
              <a:rPr lang="en-GB" altLang="el-GR" sz="2400" b="1" dirty="0"/>
              <a:t>ποίηση / απενεργοποίηση ενός trigger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ALTER TRIGGER </a:t>
            </a:r>
            <a:r>
              <a:rPr lang="en-GB" altLang="el-GR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DISABLE;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ALTER TRIGGER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ENABLE;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ALTER TABLE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my_emp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DISABLE ALL TRIGGERS;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ALTER TRIGGER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COMPILE;</a:t>
            </a:r>
          </a:p>
          <a:p>
            <a:pPr>
              <a:spcBef>
                <a:spcPts val="500"/>
              </a:spcBef>
              <a:buClr>
                <a:srgbClr val="000000"/>
              </a:buClr>
              <a:buSzPct val="75000"/>
              <a:buFont typeface="Monotype Sorts" charset="2"/>
              <a:buNone/>
            </a:pP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DROP TRIGGER </a:t>
            </a:r>
            <a:r>
              <a:rPr lang="en-GB" altLang="el-G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emp_insert</a:t>
            </a:r>
            <a:r>
              <a:rPr lang="en-GB" altLang="el-G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5199302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3000"/>
              </a:lnSpc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3200" b="1" dirty="0" err="1" smtClean="0">
                <a:latin typeface="+mn-lt"/>
                <a:cs typeface="Arial" charset="0"/>
              </a:rPr>
              <a:t>Έστω</a:t>
            </a:r>
            <a:r>
              <a:rPr lang="en-GB" altLang="el-GR" sz="3200" b="1" dirty="0" smtClean="0">
                <a:latin typeface="+mn-lt"/>
                <a:cs typeface="Arial" charset="0"/>
              </a:rPr>
              <a:t> απ</a:t>
            </a:r>
            <a:r>
              <a:rPr lang="en-GB" altLang="el-GR" sz="3200" b="1" dirty="0" err="1" smtClean="0">
                <a:latin typeface="+mn-lt"/>
                <a:cs typeface="Arial" charset="0"/>
              </a:rPr>
              <a:t>λο</a:t>
            </a:r>
            <a:r>
              <a:rPr lang="en-GB" altLang="el-GR" sz="3200" b="1" dirty="0" smtClean="0">
                <a:latin typeface="+mn-lt"/>
                <a:cs typeface="Arial" charset="0"/>
              </a:rPr>
              <a:t>ποιημένο σύστημα διαχείρισης στοιχείων προσωπικού </a:t>
            </a:r>
            <a:endParaRPr lang="en-GB" altLang="el-GR" sz="3200" b="1" dirty="0" smtClean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l-GR" sz="2000" dirty="0" err="1">
                <a:cs typeface="Arial" charset="0"/>
              </a:rPr>
              <a:t>Οι</a:t>
            </a:r>
            <a:r>
              <a:rPr lang="en-GB" altLang="el-GR" sz="2000" dirty="0">
                <a:cs typeface="Arial" charset="0"/>
              </a:rPr>
              <a:t> π</a:t>
            </a:r>
            <a:r>
              <a:rPr lang="en-GB" altLang="el-GR" sz="2000" dirty="0" err="1">
                <a:cs typeface="Arial" charset="0"/>
              </a:rPr>
              <a:t>ίν</a:t>
            </a:r>
            <a:r>
              <a:rPr lang="en-GB" altLang="el-GR" sz="2000" dirty="0">
                <a:cs typeface="Arial" charset="0"/>
              </a:rPr>
              <a:t>ακες emp, dept παρατίθενται με ενδεικτικό δείγμα δεδομένων</a:t>
            </a:r>
            <a:r>
              <a:rPr lang="en-GB" altLang="el-GR" sz="2000" dirty="0"/>
              <a:t> </a:t>
            </a:r>
            <a:endParaRPr lang="el-GR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74847"/>
              </p:ext>
            </p:extLst>
          </p:nvPr>
        </p:nvGraphicFramePr>
        <p:xfrm>
          <a:off x="179512" y="1700808"/>
          <a:ext cx="8784976" cy="4777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22"/>
                <a:gridCol w="1098122"/>
                <a:gridCol w="1098122"/>
                <a:gridCol w="1098122"/>
                <a:gridCol w="1098122"/>
                <a:gridCol w="1098122"/>
                <a:gridCol w="1098122"/>
                <a:gridCol w="109812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EMPNO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ENAME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JOB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MGR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HIREDATE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SAL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COMM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DEPTNO</a:t>
                      </a:r>
                      <a:endParaRPr lang="el-GR" sz="1600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7369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SMITH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7902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17/12/80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800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7499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ALLEN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20/02/81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1600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7521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WARD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22/02/81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1250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500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JONES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02/04/81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2975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7654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MARTIN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28/10/81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1250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1400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BLAKE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01/05/81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2850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7782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CLARK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09/06/81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2450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7788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SCOTT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ANALYST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19/04/87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KING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PRESIDENT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17/11/81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5000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7844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TURNER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08/10/81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1500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7876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ADAMS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7788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23/05/87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1100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7900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JAMES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03/12/81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950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7902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FORD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ANALYST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03/12/81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7934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MILLER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CLERK</a:t>
                      </a:r>
                      <a:endParaRPr lang="el-GR" sz="1600" dirty="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7782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23/01/82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1300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/>
                        <a:t>- </a:t>
                      </a:r>
                      <a:endParaRPr lang="el-GR" sz="1600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/>
                        <a:t>10</a:t>
                      </a:r>
                      <a:endParaRPr lang="el-GR" sz="1600" dirty="0"/>
                    </a:p>
                  </a:txBody>
                  <a:tcPr marL="57785" marR="57785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5155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Χρήστος </a:t>
            </a:r>
            <a:r>
              <a:rPr lang="el-GR" sz="2000" dirty="0" err="1"/>
              <a:t>Σκουρλάς</a:t>
            </a:r>
            <a:r>
              <a:rPr lang="el-GR" sz="2000" dirty="0"/>
              <a:t> 2014. Χρήστος </a:t>
            </a:r>
            <a:r>
              <a:rPr lang="el-GR" sz="2000" dirty="0" err="1"/>
              <a:t>Σκουρλάς</a:t>
            </a:r>
            <a:r>
              <a:rPr lang="el-GR" sz="2000" dirty="0"/>
              <a:t>. «Βάσεις Δεδομένων ΙΙ. Ενότητα 4: Εισαγωγή στον προγραμματισμό με χρήση </a:t>
            </a:r>
            <a:r>
              <a:rPr lang="el-GR" sz="2000" dirty="0" err="1"/>
              <a:t>triggers</a:t>
            </a:r>
            <a:r>
              <a:rPr lang="el-GR" sz="2000" dirty="0"/>
              <a:t>. Χρήση τεχνολογίας </a:t>
            </a:r>
            <a:r>
              <a:rPr lang="el-GR" sz="2000" dirty="0" smtClean="0"/>
              <a:t>PL/SQL».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/>
          <a:lstStyle/>
          <a:p>
            <a:r>
              <a:rPr lang="el-GR" altLang="el-GR" smtClean="0"/>
              <a:t>Πίνακας </a:t>
            </a:r>
            <a:r>
              <a:rPr lang="en-US" altLang="el-GR" smtClean="0"/>
              <a:t>Dept</a:t>
            </a:r>
            <a:endParaRPr lang="el-GR" altLang="el-GR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933527"/>
              </p:ext>
            </p:extLst>
          </p:nvPr>
        </p:nvGraphicFramePr>
        <p:xfrm>
          <a:off x="1367644" y="2132856"/>
          <a:ext cx="6408712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160240"/>
                <a:gridCol w="201622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DEPTNO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DNAME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LOC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ACCOUNTING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NEW YORK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RESEARCH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DALLAS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30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SALES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CHICAGO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40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OPERATIONS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BOSTON</a:t>
                      </a:r>
                      <a:endParaRPr lang="el-GR" dirty="0"/>
                    </a:p>
                  </a:txBody>
                  <a:tcPr marL="57785" marR="57785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1692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mtClean="0"/>
              <a:t>Δημιουργία πινάκων που βασίζεται σε υπάρχοντες πίνακες</a:t>
            </a:r>
          </a:p>
        </p:txBody>
      </p:sp>
      <p:sp>
        <p:nvSpPr>
          <p:cNvPr id="20483" name="2 - Υπότιτλος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altLang="el-GR" sz="2400" dirty="0" smtClean="0"/>
              <a:t>Η δημιουργία των πινάκων </a:t>
            </a:r>
            <a:r>
              <a:rPr lang="en-US" altLang="el-GR" sz="2400" dirty="0" smtClean="0"/>
              <a:t>Employee, Department</a:t>
            </a:r>
            <a:r>
              <a:rPr lang="el-GR" altLang="el-GR" sz="2400" dirty="0" smtClean="0"/>
              <a:t>, στη συνέχεια,</a:t>
            </a:r>
            <a:r>
              <a:rPr lang="en-US" altLang="el-GR" sz="2400" dirty="0" smtClean="0"/>
              <a:t> </a:t>
            </a:r>
            <a:r>
              <a:rPr lang="el-GR" altLang="el-GR" sz="2400" dirty="0" smtClean="0"/>
              <a:t>γίνεται για να κατανοήσουμε με κάποια παραδείγματα τη χρησιμότητα των </a:t>
            </a:r>
            <a:r>
              <a:rPr lang="en-US" altLang="el-GR" sz="2400" dirty="0" smtClean="0"/>
              <a:t>triggers. </a:t>
            </a:r>
            <a:endParaRPr lang="el-GR" altLang="el-GR" sz="2400" dirty="0" smtClean="0"/>
          </a:p>
          <a:p>
            <a:pPr algn="l"/>
            <a:r>
              <a:rPr lang="el-GR" altLang="el-GR" sz="2400" dirty="0" smtClean="0"/>
              <a:t>Μεταξύ άλλων θα κατασκευάσουμε </a:t>
            </a:r>
            <a:r>
              <a:rPr lang="en-US" altLang="el-GR" sz="2400" dirty="0" smtClean="0"/>
              <a:t>trigger </a:t>
            </a:r>
            <a:r>
              <a:rPr lang="el-GR" altLang="el-GR" sz="2400" dirty="0" smtClean="0"/>
              <a:t>που ενεργοποιείται όταν εισάγουμε γραμμές στον πίνακα </a:t>
            </a:r>
            <a:r>
              <a:rPr lang="en-US" altLang="el-GR" sz="2400" dirty="0" smtClean="0"/>
              <a:t>Employee </a:t>
            </a:r>
            <a:r>
              <a:rPr lang="el-GR" altLang="el-GR" sz="2400" dirty="0" smtClean="0"/>
              <a:t>και αναλαμβάνει την αυτόματη ενημέρωση της τιμής μιας στήλης του πίνακα </a:t>
            </a:r>
            <a:r>
              <a:rPr lang="en-US" altLang="el-GR" sz="2400" dirty="0" smtClean="0"/>
              <a:t>Department</a:t>
            </a:r>
            <a:r>
              <a:rPr lang="el-GR" altLang="el-GR" sz="2400" dirty="0" smtClean="0"/>
              <a:t>.</a:t>
            </a:r>
            <a:r>
              <a:rPr lang="en-US" altLang="el-GR" sz="2400" dirty="0" smtClean="0"/>
              <a:t> </a:t>
            </a:r>
            <a:endParaRPr lang="el-GR" altLang="el-GR" sz="2400" dirty="0" smtClean="0"/>
          </a:p>
        </p:txBody>
      </p:sp>
    </p:spTree>
    <p:extLst>
      <p:ext uri="{BB962C8B-B14F-4D97-AF65-F5344CB8AC3E}">
        <p14:creationId xmlns:p14="http://schemas.microsoft.com/office/powerpoint/2010/main" val="174732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2400" dirty="0" smtClean="0">
                <a:latin typeface="+mn-lt"/>
              </a:rPr>
              <a:t>Κατα</a:t>
            </a:r>
            <a:r>
              <a:rPr lang="en-GB" altLang="el-GR" sz="2400" dirty="0" err="1" smtClean="0">
                <a:latin typeface="+mn-lt"/>
              </a:rPr>
              <a:t>σκευάζουμε</a:t>
            </a:r>
            <a:r>
              <a:rPr lang="en-GB" altLang="el-GR" sz="2400" dirty="0" smtClean="0">
                <a:latin typeface="+mn-lt"/>
              </a:rPr>
              <a:t> α</a:t>
            </a:r>
            <a:r>
              <a:rPr lang="en-GB" altLang="el-GR" sz="2400" dirty="0" err="1" smtClean="0">
                <a:latin typeface="+mn-lt"/>
              </a:rPr>
              <a:t>ρχικά</a:t>
            </a:r>
            <a:r>
              <a:rPr lang="en-GB" altLang="el-GR" sz="2400" dirty="0" smtClean="0">
                <a:latin typeface="+mn-lt"/>
              </a:rPr>
              <a:t> </a:t>
            </a:r>
            <a:r>
              <a:rPr lang="en-GB" altLang="el-GR" sz="2400" dirty="0" err="1" smtClean="0">
                <a:latin typeface="+mn-lt"/>
              </a:rPr>
              <a:t>τους</a:t>
            </a:r>
            <a:r>
              <a:rPr lang="en-GB" altLang="el-GR" sz="2400" dirty="0" smtClean="0">
                <a:latin typeface="+mn-lt"/>
              </a:rPr>
              <a:t> π</a:t>
            </a:r>
            <a:r>
              <a:rPr lang="en-GB" altLang="el-GR" sz="2400" dirty="0" err="1" smtClean="0">
                <a:latin typeface="+mn-lt"/>
              </a:rPr>
              <a:t>ίν</a:t>
            </a:r>
            <a:r>
              <a:rPr lang="en-GB" altLang="el-GR" sz="2400" dirty="0" smtClean="0">
                <a:latin typeface="+mn-lt"/>
              </a:rPr>
              <a:t>ακες  employee, department βασιζόμενοι </a:t>
            </a:r>
            <a:r>
              <a:rPr lang="el-GR" altLang="el-GR" sz="2400" dirty="0" smtClean="0">
                <a:latin typeface="+mn-lt"/>
              </a:rPr>
              <a:t>στη δομή των πινάκων</a:t>
            </a:r>
            <a:r>
              <a:rPr lang="en-GB" altLang="el-GR" sz="2400" dirty="0" smtClean="0">
                <a:latin typeface="+mn-lt"/>
              </a:rPr>
              <a:t> </a:t>
            </a:r>
            <a:r>
              <a:rPr lang="en-GB" altLang="el-GR" sz="2400" b="1" dirty="0" err="1" smtClean="0">
                <a:solidFill>
                  <a:srgbClr val="820000"/>
                </a:solidFill>
                <a:latin typeface="+mn-lt"/>
                <a:cs typeface="Arial" charset="0"/>
              </a:rPr>
              <a:t>emp</a:t>
            </a:r>
            <a:r>
              <a:rPr lang="en-GB" altLang="el-GR" sz="2400" b="1" dirty="0" smtClean="0">
                <a:solidFill>
                  <a:srgbClr val="820000"/>
                </a:solidFill>
                <a:latin typeface="+mn-lt"/>
                <a:cs typeface="Arial" charset="0"/>
              </a:rPr>
              <a:t>, </a:t>
            </a:r>
            <a:r>
              <a:rPr lang="en-GB" altLang="el-GR" sz="2400" b="1" dirty="0" err="1" smtClean="0">
                <a:solidFill>
                  <a:srgbClr val="820000"/>
                </a:solidFill>
                <a:latin typeface="+mn-lt"/>
                <a:cs typeface="Arial" charset="0"/>
              </a:rPr>
              <a:t>dept</a:t>
            </a:r>
            <a:endParaRPr lang="en-GB" altLang="el-GR" sz="2400" b="1" dirty="0" smtClean="0">
              <a:solidFill>
                <a:srgbClr val="820000"/>
              </a:solidFill>
              <a:latin typeface="+mn-lt"/>
              <a:cs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TABLE employee(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NUMBER(4) NOT NULL,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VARCHAR2(10),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NUMBER(2));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created.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TABLE department(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NUMBER(2) NOT NULL,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r>
              <a:rPr lang="el-GR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VARCHAR2(14));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Table created.</a:t>
            </a:r>
          </a:p>
        </p:txBody>
      </p:sp>
    </p:spTree>
    <p:extLst>
      <p:ext uri="{BB962C8B-B14F-4D97-AF65-F5344CB8AC3E}">
        <p14:creationId xmlns:p14="http://schemas.microsoft.com/office/powerpoint/2010/main" val="28695494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dirty="0" err="1" smtClean="0"/>
              <a:t>Εισ</a:t>
            </a:r>
            <a:r>
              <a:rPr lang="en-GB" altLang="el-GR" dirty="0" smtClean="0"/>
              <a:t>αγωγή στοιχείων στον πίνακα Department 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department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SELECT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endParaRPr lang="en-GB" alt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FROM  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rows created.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endParaRPr lang="en-GB" altLang="el-G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department;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023684"/>
              </p:ext>
            </p:extLst>
          </p:nvPr>
        </p:nvGraphicFramePr>
        <p:xfrm>
          <a:off x="2514600" y="3501008"/>
          <a:ext cx="4114800" cy="176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DEPTNO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DNAME</a:t>
                      </a:r>
                      <a:endParaRPr lang="el-GR" dirty="0"/>
                    </a:p>
                  </a:txBody>
                  <a:tcPr marL="57785" marR="57785" marT="19050" marB="19050" anchor="b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ACCOUNTING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RESEARCH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30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SALES</a:t>
                      </a:r>
                      <a:endParaRPr lang="el-GR"/>
                    </a:p>
                  </a:txBody>
                  <a:tcPr marL="57785" marR="57785" marT="19050" marB="1905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40</a:t>
                      </a:r>
                      <a:endParaRPr lang="el-GR"/>
                    </a:p>
                  </a:txBody>
                  <a:tcPr marL="57785" marR="57785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OPERATIONS</a:t>
                      </a:r>
                      <a:endParaRPr lang="el-GR" dirty="0"/>
                    </a:p>
                  </a:txBody>
                  <a:tcPr marL="57785" marR="57785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2261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z="2400" smtClean="0"/>
              <a:t>Εισαγωγή στοιχείων στον πίνακα  Employee</a:t>
            </a:r>
            <a:r>
              <a:rPr lang="el-GR" altLang="el-GR" sz="2400" smtClean="0"/>
              <a:t>. Η χρήση της συνθήκης </a:t>
            </a:r>
            <a:r>
              <a:rPr lang="en-GB" altLang="el-GR" sz="2400" b="1" smtClean="0"/>
              <a:t>empno &gt; 7700 </a:t>
            </a:r>
            <a:r>
              <a:rPr lang="el-GR" altLang="el-GR" sz="2400" smtClean="0"/>
              <a:t>έγινε για να δούμε τις δυνατότητες που έχουμε σε εντολή </a:t>
            </a:r>
            <a:r>
              <a:rPr lang="en-US" altLang="el-GR" sz="2400" smtClean="0"/>
              <a:t>INSERT … SELECT</a:t>
            </a:r>
            <a:r>
              <a:rPr lang="el-GR" altLang="el-GR" sz="2400" smtClean="0"/>
              <a:t>.</a:t>
            </a:r>
            <a:endParaRPr lang="en-GB" altLang="el-GR" sz="2400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 INTO employee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FROM  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WHERE 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&gt; 7700;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rows created.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altLang="el-G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GB" altLang="el-G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FROM employee;</a:t>
            </a:r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600" b="1" dirty="0" smtClean="0"/>
          </a:p>
          <a:p>
            <a:pPr>
              <a:spcBef>
                <a:spcPts val="400"/>
              </a:spcBef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el-GR" sz="1600" b="1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311622"/>
              </p:ext>
            </p:extLst>
          </p:nvPr>
        </p:nvGraphicFramePr>
        <p:xfrm>
          <a:off x="1475656" y="2852936"/>
          <a:ext cx="5971540" cy="3112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760"/>
                <a:gridCol w="1899920"/>
                <a:gridCol w="2054860"/>
              </a:tblGrid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EMPNO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ENAME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spc="75" dirty="0">
                          <a:effectLst/>
                        </a:rPr>
                        <a:t>DEPTNO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b">
                    <a:solidFill>
                      <a:srgbClr val="004B82"/>
                    </a:solidFill>
                  </a:tcPr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7782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CLARK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7788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SCOTT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7839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KING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107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7844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TURNER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7876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ADAMS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7900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JAMES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7902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FORD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  <a:tr h="347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7934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MILLER</a:t>
                      </a:r>
                      <a:endParaRPr lang="el-GR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10</a:t>
                      </a:r>
                      <a:endParaRPr lang="el-GR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85725" marR="85725" marT="28575" marB="2857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8870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l-GR" smtClean="0"/>
              <a:t>Ο πρώτος row-type trigger</a:t>
            </a:r>
          </a:p>
        </p:txBody>
      </p:sp>
      <p:sp>
        <p:nvSpPr>
          <p:cNvPr id="2253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3000"/>
              </a:lnSpc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CREATE OR REPLACE TRIGGER 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dept_insert_update</a:t>
            </a:r>
            <a:endParaRPr lang="en-GB" altLang="el-GR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BEFORE INSERT OR UPDATE ON department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EACH ROW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:= UPPER(: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/* :</a:t>
            </a:r>
            <a:r>
              <a:rPr lang="en-GB" altLang="el-G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NEW.dname</a:t>
            </a: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contains the new value */      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  <a:p>
            <a:pPr>
              <a:buFont typeface="Monotype Sorts" charset="2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el-G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Trigger created.</a:t>
            </a:r>
          </a:p>
        </p:txBody>
      </p:sp>
    </p:spTree>
    <p:extLst>
      <p:ext uri="{BB962C8B-B14F-4D97-AF65-F5344CB8AC3E}">
        <p14:creationId xmlns:p14="http://schemas.microsoft.com/office/powerpoint/2010/main" val="17473078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</TotalTime>
  <Words>1816</Words>
  <Application>Microsoft Office PowerPoint</Application>
  <PresentationFormat>On-screen Show (4:3)</PresentationFormat>
  <Paragraphs>559</Paragraphs>
  <Slides>35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 Unicode MS</vt:lpstr>
      <vt:lpstr>Arial</vt:lpstr>
      <vt:lpstr>Calibri</vt:lpstr>
      <vt:lpstr>Courier New</vt:lpstr>
      <vt:lpstr>Monotype Sorts</vt:lpstr>
      <vt:lpstr>Tahoma</vt:lpstr>
      <vt:lpstr>Times New Roman</vt:lpstr>
      <vt:lpstr>Wingdings</vt:lpstr>
      <vt:lpstr>OC_template_updated</vt:lpstr>
      <vt:lpstr>Βάσεις Δεδομένων ΙΙ</vt:lpstr>
      <vt:lpstr>PowerPoint Presentation</vt:lpstr>
      <vt:lpstr>Έστω απλοποιημένο σύστημα διαχείρισης στοιχείων προσωπικού </vt:lpstr>
      <vt:lpstr>Πίνακας Dept</vt:lpstr>
      <vt:lpstr>Δημιουργία πινάκων που βασίζεται σε υπάρχοντες πίνακες</vt:lpstr>
      <vt:lpstr>Κατασκευάζουμε αρχικά τους πίνακες  employee, department βασιζόμενοι στη δομή των πινάκων emp, dept</vt:lpstr>
      <vt:lpstr>Εισαγωγή στοιχείων στον πίνακα Department </vt:lpstr>
      <vt:lpstr>Εισαγωγή στοιχείων στον πίνακα  Employee. Η χρήση της συνθήκης empno &gt; 7700 έγινε για να δούμε τις δυνατότητες που έχουμε σε εντολή INSERT … SELECT.</vt:lpstr>
      <vt:lpstr>Ο πρώτος row-type trigger</vt:lpstr>
      <vt:lpstr>Δοκιμή</vt:lpstr>
      <vt:lpstr>Επεξήγηση </vt:lpstr>
      <vt:lpstr>Δοκιμή</vt:lpstr>
      <vt:lpstr>Επεξήγηση</vt:lpstr>
      <vt:lpstr>Γεγονότα που ενεργοποιούν triggers</vt:lpstr>
      <vt:lpstr>Απαγορεύεται μέσα στο «σώμα» του trigger να χρησιμοποιήσετε εντολές:</vt:lpstr>
      <vt:lpstr>Προσθήκη στήλης στον πίνακα department</vt:lpstr>
      <vt:lpstr>Αρχικοποίηση της νέας στήλης </vt:lpstr>
      <vt:lpstr>Αυτοματοποίηση της διαχείρισης της τιμής της στήλης No_of_Employees με triggers</vt:lpstr>
      <vt:lpstr>Δοκιμή</vt:lpstr>
      <vt:lpstr>O row type trigger (βλέπε FOR EACH ROW) «αφυπνίζεται» λόγω της συνθήκης</vt:lpstr>
      <vt:lpstr>Και ο πίνακας department γίνεται</vt:lpstr>
      <vt:lpstr>Trigger που αφυπνίζεται από το γεγονός </vt:lpstr>
      <vt:lpstr>PowerPoint Presentation</vt:lpstr>
      <vt:lpstr>Trigger που αφυπνίζεται από το γεγονός </vt:lpstr>
      <vt:lpstr>PowerPoint Presentation</vt:lpstr>
      <vt:lpstr>/* see triggers */ DESCRIBE USER_TRIGGERS;</vt:lpstr>
      <vt:lpstr>PowerPoint Presentation</vt:lpstr>
      <vt:lpstr>/* Drop all the database objects */</vt:lpstr>
      <vt:lpstr>PowerPoint Presentation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76</cp:revision>
  <dcterms:created xsi:type="dcterms:W3CDTF">2013-03-04T13:35:19Z</dcterms:created>
  <dcterms:modified xsi:type="dcterms:W3CDTF">2015-11-12T09:39:13Z</dcterms:modified>
</cp:coreProperties>
</file>