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bookmarkIdSeed="2">
  <p:sldMasterIdLst>
    <p:sldMasterId id="2147483684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1" r:id="rId15"/>
    <p:sldId id="282" r:id="rId16"/>
    <p:sldId id="257" r:id="rId17"/>
    <p:sldId id="262" r:id="rId18"/>
    <p:sldId id="264" r:id="rId19"/>
    <p:sldId id="265" r:id="rId20"/>
    <p:sldId id="266" r:id="rId21"/>
    <p:sldId id="261" r:id="rId22"/>
  </p:sldIdLst>
  <p:sldSz cx="9144000" cy="6858000" type="screen4x3"/>
  <p:notesSz cx="7104063" cy="10234613"/>
  <p:custDataLst>
    <p:tags r:id="rId25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B82"/>
    <a:srgbClr val="820000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3395" autoAdjust="0"/>
  </p:normalViewPr>
  <p:slideViewPr>
    <p:cSldViewPr>
      <p:cViewPr varScale="1">
        <p:scale>
          <a:sx n="69" d="100"/>
          <a:sy n="69" d="100"/>
        </p:scale>
        <p:origin x="155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12/11/2015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12/11/2015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2048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2263338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2150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1532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8552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69225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14500"/>
            <a:ext cx="3808413" cy="4149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714500"/>
            <a:ext cx="3808412" cy="4149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1650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Βάσεις Δεδομένων ΙΙ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953808" y="3096543"/>
            <a:ext cx="7236385" cy="1752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700" b="1" dirty="0" smtClean="0"/>
              <a:t>Ενότητα </a:t>
            </a:r>
            <a:r>
              <a:rPr lang="en-US" sz="2700" b="1" dirty="0" smtClean="0"/>
              <a:t>6</a:t>
            </a:r>
            <a:r>
              <a:rPr lang="el-GR" sz="2700" dirty="0" smtClean="0"/>
              <a:t>:</a:t>
            </a:r>
            <a:r>
              <a:rPr lang="en-US" sz="2700" dirty="0" smtClean="0"/>
              <a:t> </a:t>
            </a:r>
            <a:r>
              <a:rPr lang="el-GR" sz="2700" dirty="0"/>
              <a:t>Τεχνολογία </a:t>
            </a:r>
            <a:r>
              <a:rPr lang="en-US" sz="2700" dirty="0"/>
              <a:t>PL/SQL - </a:t>
            </a:r>
            <a:r>
              <a:rPr lang="en-US" sz="2700" dirty="0" smtClean="0"/>
              <a:t>cursors</a:t>
            </a:r>
            <a:endParaRPr lang="el-GR" sz="2700" dirty="0"/>
          </a:p>
          <a:p>
            <a:pPr>
              <a:spcBef>
                <a:spcPts val="0"/>
              </a:spcBef>
            </a:pPr>
            <a:r>
              <a:rPr lang="el-GR" sz="2400" dirty="0" smtClean="0"/>
              <a:t>Χ. Σκουρλάς</a:t>
            </a:r>
            <a:endParaRPr lang="el-GR" sz="2400" dirty="0"/>
          </a:p>
          <a:p>
            <a:pPr>
              <a:spcBef>
                <a:spcPts val="0"/>
              </a:spcBef>
            </a:pPr>
            <a:r>
              <a:rPr lang="el-GR" sz="2400" dirty="0"/>
              <a:t>Τμήμα </a:t>
            </a:r>
            <a:r>
              <a:rPr lang="el-GR" sz="2400" dirty="0" smtClean="0"/>
              <a:t>Μηχανικών Πληροφορικής ΤΕ</a:t>
            </a:r>
            <a:endParaRPr lang="el-GR" sz="24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026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251520" y="1484784"/>
            <a:ext cx="3026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</a:rPr>
              <a:t>FETCH </a:t>
            </a:r>
            <a:r>
              <a:rPr lang="en-US" dirty="0" err="1">
                <a:latin typeface="+mn-lt"/>
              </a:rPr>
              <a:t>scoCursor</a:t>
            </a:r>
            <a:r>
              <a:rPr lang="en-US" dirty="0">
                <a:latin typeface="+mn-lt"/>
              </a:rPr>
              <a:t> INTO </a:t>
            </a:r>
            <a:r>
              <a:rPr lang="en-US" dirty="0" err="1">
                <a:latin typeface="+mn-lt"/>
              </a:rPr>
              <a:t>scoRec</a:t>
            </a:r>
            <a:r>
              <a:rPr lang="en-US" dirty="0">
                <a:latin typeface="+mn-lt"/>
              </a:rPr>
              <a:t>;</a:t>
            </a:r>
            <a:endParaRPr lang="el-GR" dirty="0">
              <a:latin typeface="+mn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10852"/>
              </p:ext>
            </p:extLst>
          </p:nvPr>
        </p:nvGraphicFramePr>
        <p:xfrm>
          <a:off x="348771" y="2348880"/>
          <a:ext cx="2153962" cy="1311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972"/>
                <a:gridCol w="1081990"/>
              </a:tblGrid>
              <a:tr h="238125">
                <a:tc>
                  <a:txBody>
                    <a:bodyPr/>
                    <a:lstStyle/>
                    <a:p>
                      <a:pPr marR="15240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ENAME</a:t>
                      </a:r>
                      <a:endParaRPr lang="el-GR" dirty="0"/>
                    </a:p>
                  </a:txBody>
                  <a:tcPr marL="6350" marR="635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SAL</a:t>
                      </a:r>
                      <a:endParaRPr lang="el-GR" dirty="0"/>
                    </a:p>
                  </a:txBody>
                  <a:tcPr marL="6350" marR="6350" marT="0" marB="0">
                    <a:solidFill>
                      <a:srgbClr val="004B82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SMITH</a:t>
                      </a:r>
                      <a:endParaRPr lang="el-GR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5240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800</a:t>
                      </a:r>
                      <a:endParaRPr lang="el-GR" dirty="0"/>
                    </a:p>
                  </a:txBody>
                  <a:tcPr marL="6350" marR="6350" marT="0" marB="0"/>
                </a:tc>
              </a:tr>
              <a:tr h="481330"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ALLEN</a:t>
                      </a:r>
                      <a:endParaRPr lang="el-GR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5240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1600 </a:t>
                      </a:r>
                      <a:endParaRPr lang="el-GR" dirty="0"/>
                    </a:p>
                  </a:txBody>
                  <a:tcPr marL="6350" marR="6350" marT="0" marB="0"/>
                </a:tc>
              </a:tr>
              <a:tr h="281305"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BATES</a:t>
                      </a:r>
                      <a:endParaRPr lang="el-GR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 smtClean="0"/>
                        <a:t>1300</a:t>
                      </a:r>
                      <a:endParaRPr lang="el-GR" dirty="0"/>
                    </a:p>
                  </a:txBody>
                  <a:tcPr marL="6350" marR="6350" marT="0" marB="0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682545"/>
              </p:ext>
            </p:extLst>
          </p:nvPr>
        </p:nvGraphicFramePr>
        <p:xfrm>
          <a:off x="251520" y="4849786"/>
          <a:ext cx="2232248" cy="72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24"/>
                <a:gridCol w="1116124"/>
              </a:tblGrid>
              <a:tr h="3597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775"/>
                        </a:spcAft>
                      </a:pPr>
                      <a:r>
                        <a:rPr lang="en-US" dirty="0" smtClean="0"/>
                        <a:t>ENAME</a:t>
                      </a:r>
                      <a:endParaRPr lang="el-GR" dirty="0"/>
                    </a:p>
                  </a:txBody>
                  <a:tcPr marL="0" marR="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R="101600" algn="ctr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SAL</a:t>
                      </a:r>
                      <a:endParaRPr lang="el-GR" dirty="0"/>
                    </a:p>
                  </a:txBody>
                  <a:tcPr marL="0" marR="0" marT="0" marB="0">
                    <a:solidFill>
                      <a:srgbClr val="004B82"/>
                    </a:solidFill>
                  </a:tcPr>
                </a:tc>
              </a:tr>
              <a:tr h="360302">
                <a:tc>
                  <a:txBody>
                    <a:bodyPr/>
                    <a:lstStyle/>
                    <a:p>
                      <a:pPr marR="101600" algn="ctr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SMITH</a:t>
                      </a:r>
                      <a:endParaRPr lang="el-GR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1600" algn="r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800</a:t>
                      </a:r>
                      <a:endParaRPr lang="el-GR" dirty="0"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251520" y="1880154"/>
            <a:ext cx="1121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+mn-lt"/>
              </a:rPr>
              <a:t>ScoCursor</a:t>
            </a:r>
            <a:endParaRPr lang="el-GR" dirty="0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65672" y="4577917"/>
            <a:ext cx="849400" cy="2718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400"/>
              </a:lnSpc>
              <a:spcAft>
                <a:spcPts val="565"/>
              </a:spcAft>
            </a:pPr>
            <a:r>
              <a:rPr lang="en-US" spc="30" dirty="0" err="1">
                <a:latin typeface="+mn-lt"/>
              </a:rPr>
              <a:t>scoRec</a:t>
            </a:r>
            <a:endParaRPr lang="el-GR" spc="40" dirty="0">
              <a:latin typeface="+mn-lt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2555776" y="2780929"/>
            <a:ext cx="220240" cy="2664295"/>
            <a:chOff x="2555776" y="2780929"/>
            <a:chExt cx="220240" cy="2448271"/>
          </a:xfrm>
        </p:grpSpPr>
        <p:cxnSp>
          <p:nvCxnSpPr>
            <p:cNvPr id="15" name="Elbow Connector 14"/>
            <p:cNvCxnSpPr/>
            <p:nvPr/>
          </p:nvCxnSpPr>
          <p:spPr>
            <a:xfrm rot="16200000" flipH="1">
              <a:off x="1551880" y="4005064"/>
              <a:ext cx="2448271" cy="1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2555776" y="2780929"/>
              <a:ext cx="21602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2555776" y="5229200"/>
              <a:ext cx="21602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3131840" y="2064820"/>
            <a:ext cx="601216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DECLARE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CURSOR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SELECT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FROM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scoEmp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scoCursor%ROWTYPE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OPEN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LOOP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FETCH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INTO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EXIT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WHEN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scoCursor%NOTFOUND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scoRec.sal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&gt; 2000 THEN INSERT INTO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scoTop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VALUES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l-G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σύνολο=',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scoRec.sal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scoRec.ename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END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IF;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END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LOOP;</a:t>
            </a:r>
          </a:p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CLOSE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END;</a:t>
            </a:r>
          </a:p>
        </p:txBody>
      </p:sp>
    </p:spTree>
    <p:extLst>
      <p:ext uri="{BB962C8B-B14F-4D97-AF65-F5344CB8AC3E}">
        <p14:creationId xmlns:p14="http://schemas.microsoft.com/office/powerpoint/2010/main" val="423824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DECLARE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CURSOR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IS SELECT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FROM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scoEmp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scoCursor%ROWTYPE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OPEN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LOOP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FETCH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INTO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EXIT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WHEN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scoCursor%NOTFOUND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IF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scoRec.sal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&gt; 2000 THEN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INSERT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INTO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scoTop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  VALUES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l-G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σύνολο=',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scoRec.sal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scoRec.ename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END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IF;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END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LOOP;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CLOSE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END;</a:t>
            </a:r>
          </a:p>
          <a:p>
            <a:pPr marL="0" indent="0">
              <a:buNone/>
            </a:pPr>
            <a:endParaRPr lang="el-G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43" name="Rectangle 14342"/>
          <p:cNvSpPr/>
          <p:nvPr/>
        </p:nvSpPr>
        <p:spPr>
          <a:xfrm>
            <a:off x="3851920" y="4797151"/>
            <a:ext cx="4572000" cy="1846659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r>
              <a:rPr lang="en-US" sz="2000" dirty="0" smtClean="0">
                <a:latin typeface="+mn-lt"/>
              </a:rPr>
              <a:t>M</a:t>
            </a:r>
            <a:r>
              <a:rPr lang="el-GR" sz="2000" dirty="0" smtClean="0">
                <a:latin typeface="+mn-lt"/>
              </a:rPr>
              <a:t>ε </a:t>
            </a:r>
            <a:r>
              <a:rPr lang="el-GR" sz="2000" dirty="0">
                <a:latin typeface="+mn-lt"/>
              </a:rPr>
              <a:t>τον παρακάτω βρόγχο μπορούμε να περάσουμε όλες τις γραμμές των αποτελεσμάτων διαδοχικά στην εγγραφή:</a:t>
            </a:r>
          </a:p>
          <a:p>
            <a:r>
              <a:rPr 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LOOP</a:t>
            </a:r>
          </a:p>
          <a:p>
            <a:r>
              <a:rPr 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FETCH </a:t>
            </a:r>
            <a:r>
              <a:rPr lang="el-G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</a:t>
            </a:r>
            <a:r>
              <a:rPr 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 INTO </a:t>
            </a:r>
            <a:r>
              <a:rPr lang="el-G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</a:t>
            </a:r>
            <a:r>
              <a:rPr lang="el-G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EXIT WHEN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scoCursor%NOTFOUND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60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DECLARE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CURSOR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IS SELECT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FROM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scoEmp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scoCursor%ROWTYPE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OPEN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LOOP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FETCH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INTO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	   EXIT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WHEN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scoCursor%NOTFOUND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IF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scoRec.sal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&gt; 2000 THEN 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INSERT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INTO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scoTop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VALUES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l-G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σύνολο=',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scoRec.sal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scoRec.ename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END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IF;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END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LOOP;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CLOSE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END;</a:t>
            </a:r>
          </a:p>
          <a:p>
            <a:pPr marL="0" indent="0">
              <a:buNone/>
            </a:pPr>
            <a:endParaRPr lang="el-G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31840" y="4588931"/>
            <a:ext cx="5832648" cy="2185214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l-GR" dirty="0">
                <a:latin typeface="+mn-lt"/>
              </a:rPr>
              <a:t>Μέσα στον βρόγχο και για κάθε γραμμή του </a:t>
            </a:r>
            <a:r>
              <a:rPr lang="el-GR" dirty="0" err="1">
                <a:latin typeface="+mn-lt"/>
              </a:rPr>
              <a:t>cursor</a:t>
            </a:r>
            <a:r>
              <a:rPr lang="el-GR" dirty="0">
                <a:latin typeface="+mn-lt"/>
              </a:rPr>
              <a:t> εξετάζουμε το μισθό </a:t>
            </a:r>
            <a:r>
              <a:rPr lang="el-GR" dirty="0" err="1">
                <a:latin typeface="+mn-lt"/>
              </a:rPr>
              <a:t>sal</a:t>
            </a:r>
            <a:r>
              <a:rPr lang="el-GR" dirty="0">
                <a:latin typeface="+mn-lt"/>
              </a:rPr>
              <a:t> και αν είναι μεγαλύτερος των 2000 ευρώ τότε καταχωρούμε όνομα και αμοιβή υπαλλήλου στον πίνακα </a:t>
            </a:r>
            <a:r>
              <a:rPr lang="el-GR" dirty="0" err="1">
                <a:latin typeface="+mn-lt"/>
              </a:rPr>
              <a:t>scoTop</a:t>
            </a:r>
            <a:r>
              <a:rPr lang="el-GR" dirty="0" smtClean="0">
                <a:latin typeface="+mn-lt"/>
              </a:rPr>
              <a:t>:</a:t>
            </a:r>
            <a:endParaRPr lang="en-US" dirty="0" smtClean="0">
              <a:latin typeface="+mn-lt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scoRec.sal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&gt; 2000 THEN INSERT INTO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scoTop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(‘</a:t>
            </a:r>
            <a:r>
              <a:rPr 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σύνολο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=':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scoRec.sal:scoRec.ename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DBMS OUTPUT.PUT_LINE(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scoRec.sal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||’ ’||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scoRec.ename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END IF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604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805264"/>
          </a:xfrm>
        </p:spPr>
        <p:txBody>
          <a:bodyPr>
            <a:noAutofit/>
          </a:bodyPr>
          <a:lstStyle/>
          <a:p>
            <a:pPr marL="263525" indent="-263525">
              <a:spcBef>
                <a:spcPts val="500"/>
              </a:spcBef>
              <a:buFont typeface="+mj-lt"/>
              <a:buAutoNum type="arabicParenR"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%NOTFOUND</a:t>
            </a:r>
          </a:p>
          <a:p>
            <a:pPr marL="0" indent="449263">
              <a:spcBef>
                <a:spcPts val="100"/>
              </a:spcBef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LOOP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49263" indent="0">
              <a:spcBef>
                <a:spcPts val="100"/>
              </a:spcBef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FETCH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INTO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49263" indent="0">
              <a:spcBef>
                <a:spcPts val="100"/>
              </a:spcBef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EXIT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WHEN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scoCursor%NOTFOUND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; 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49263" indent="0">
              <a:spcBef>
                <a:spcPts val="100"/>
              </a:spcBef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other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statements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eg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IF ... THEN... END IF;</a:t>
            </a:r>
          </a:p>
          <a:p>
            <a:pPr marL="449263" indent="0">
              <a:spcBef>
                <a:spcPts val="100"/>
              </a:spcBef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END LOOP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49263" indent="0">
              <a:spcBef>
                <a:spcPts val="100"/>
              </a:spcBef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63525" indent="-263525">
              <a:spcBef>
                <a:spcPts val="500"/>
              </a:spcBef>
              <a:buFont typeface="+mj-lt"/>
              <a:buAutoNum type="arabicParenR" startAt="2"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FOUND 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449263">
              <a:spcBef>
                <a:spcPts val="100"/>
              </a:spcBef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LOOP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49263" indent="0">
              <a:spcBef>
                <a:spcPts val="100"/>
              </a:spcBef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FETCH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INTO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49263" indent="0">
              <a:spcBef>
                <a:spcPts val="100"/>
              </a:spcBef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scoCursor%FOUND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THEN 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49263" indent="0">
              <a:spcBef>
                <a:spcPts val="100"/>
              </a:spcBef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other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statements 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49263" indent="0">
              <a:spcBef>
                <a:spcPts val="100"/>
              </a:spcBef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ELSE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EXIT;</a:t>
            </a:r>
          </a:p>
          <a:p>
            <a:pPr marL="449263" indent="0">
              <a:spcBef>
                <a:spcPts val="100"/>
              </a:spcBef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END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IF;</a:t>
            </a:r>
          </a:p>
          <a:p>
            <a:pPr marL="449263" indent="0">
              <a:spcBef>
                <a:spcPts val="100"/>
              </a:spcBef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END LOOP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97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052736"/>
            <a:ext cx="8568952" cy="5805264"/>
          </a:xfrm>
        </p:spPr>
        <p:txBody>
          <a:bodyPr>
            <a:noAutofit/>
          </a:bodyPr>
          <a:lstStyle/>
          <a:p>
            <a:pPr marL="263525" indent="-263525">
              <a:spcBef>
                <a:spcPts val="500"/>
              </a:spcBef>
              <a:buFont typeface="+mj-lt"/>
              <a:buAutoNum type="arabicParenR" startAt="3"/>
            </a:pP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ROWCOUNT</a:t>
            </a:r>
          </a:p>
          <a:p>
            <a:pPr marL="449263" indent="0">
              <a:spcBef>
                <a:spcPts val="100"/>
              </a:spcBef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LOOP</a:t>
            </a:r>
          </a:p>
          <a:p>
            <a:pPr marL="449263" indent="0">
              <a:spcBef>
                <a:spcPts val="100"/>
              </a:spcBef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FETCH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INTO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49263" indent="0">
              <a:spcBef>
                <a:spcPts val="100"/>
              </a:spcBef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scoCursor%ROWCOUNT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v_num_rec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-1 THEN</a:t>
            </a:r>
          </a:p>
          <a:p>
            <a:pPr marL="449263" indent="0">
              <a:spcBef>
                <a:spcPts val="100"/>
              </a:spcBef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/* 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v_num_rec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-1 is the number of the rows */</a:t>
            </a:r>
          </a:p>
          <a:p>
            <a:pPr marL="449263" indent="0">
              <a:spcBef>
                <a:spcPts val="100"/>
              </a:spcBef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/* </a:t>
            </a:r>
            <a:r>
              <a:rPr lang="el-GR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Στην ενότητα 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DECLARE </a:t>
            </a:r>
            <a:r>
              <a:rPr lang="el-GR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δηλώνεται η μεταβλητή */ </a:t>
            </a:r>
            <a:endParaRPr lang="en-US" sz="19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49263" indent="0">
              <a:spcBef>
                <a:spcPts val="100"/>
              </a:spcBef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l-GR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l-GR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πχ.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v_num_rec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NUMBER(3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)*/ </a:t>
            </a:r>
          </a:p>
          <a:p>
            <a:pPr marL="449263" indent="0">
              <a:spcBef>
                <a:spcPts val="100"/>
              </a:spcBef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other 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statements ELSE EXIT;</a:t>
            </a:r>
          </a:p>
          <a:p>
            <a:pPr marL="449263" indent="0">
              <a:spcBef>
                <a:spcPts val="100"/>
              </a:spcBef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END IF;</a:t>
            </a:r>
          </a:p>
          <a:p>
            <a:pPr marL="449263" indent="0">
              <a:spcBef>
                <a:spcPts val="100"/>
              </a:spcBef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END LOOP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49263" indent="0">
              <a:spcBef>
                <a:spcPts val="100"/>
              </a:spcBef>
              <a:buNone/>
            </a:pP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spcBef>
                <a:spcPts val="100"/>
              </a:spcBef>
              <a:buAutoNum type="arabicParenR" startAt="4"/>
            </a:pP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condition 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LOOP</a:t>
            </a: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49263" indent="0">
              <a:spcBef>
                <a:spcPts val="100"/>
              </a:spcBef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FETCH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INTO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sz="19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49263" indent="0">
              <a:spcBef>
                <a:spcPts val="100"/>
              </a:spcBef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other 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statements;</a:t>
            </a:r>
          </a:p>
          <a:p>
            <a:pPr marL="449263" indent="0">
              <a:spcBef>
                <a:spcPts val="100"/>
              </a:spcBef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END LOOP;</a:t>
            </a:r>
          </a:p>
          <a:p>
            <a:pPr marL="449263" indent="0">
              <a:spcBef>
                <a:spcPts val="100"/>
              </a:spcBef>
              <a:buNone/>
            </a:pPr>
            <a:endParaRPr lang="el-GR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55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052736"/>
            <a:ext cx="8568952" cy="5805264"/>
          </a:xfrm>
        </p:spPr>
        <p:txBody>
          <a:bodyPr>
            <a:noAutofit/>
          </a:bodyPr>
          <a:lstStyle/>
          <a:p>
            <a:pPr marL="457200" indent="-457200">
              <a:spcBef>
                <a:spcPts val="100"/>
              </a:spcBef>
              <a:buAutoNum type="arabicParenR" startAt="5"/>
            </a:pP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1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scoCursor%ROWCOUNT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v_num_rec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-1 LOOP END LOOP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indent="-457200">
              <a:spcBef>
                <a:spcPts val="100"/>
              </a:spcBef>
              <a:buAutoNum type="arabicParenR" startAt="5"/>
            </a:pP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49263" indent="-449263">
              <a:spcBef>
                <a:spcPts val="100"/>
              </a:spcBef>
              <a:buNone/>
            </a:pP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6)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v_counter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:= 1;</a:t>
            </a:r>
          </a:p>
          <a:p>
            <a:pPr marL="449263" indent="-449263">
              <a:spcBef>
                <a:spcPts val="100"/>
              </a:spcBef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FOR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v_counterIN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l..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v_num_rec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9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49263" indent="-449263">
              <a:spcBef>
                <a:spcPts val="100"/>
              </a:spcBef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LOOP </a:t>
            </a:r>
          </a:p>
          <a:p>
            <a:pPr marL="449263" indent="-449263">
              <a:spcBef>
                <a:spcPts val="100"/>
              </a:spcBef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FETCH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INTO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sz="19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49263" indent="-449263">
              <a:spcBef>
                <a:spcPts val="100"/>
              </a:spcBef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9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v_counter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:=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v_counter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pPr marL="449263" indent="-449263">
              <a:spcBef>
                <a:spcPts val="100"/>
              </a:spcBef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END 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LOOP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49263" indent="-449263">
              <a:spcBef>
                <a:spcPts val="100"/>
              </a:spcBef>
              <a:buNone/>
            </a:pP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spcBef>
                <a:spcPts val="100"/>
              </a:spcBef>
              <a:buAutoNum type="arabicParenR" startAt="7"/>
            </a:pP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1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scoCursor%FOUND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9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100"/>
              </a:spcBef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LOOP</a:t>
            </a: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49263" indent="-449263">
              <a:spcBef>
                <a:spcPts val="100"/>
              </a:spcBef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FETCH 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marL="449263" indent="-449263">
              <a:spcBef>
                <a:spcPts val="100"/>
              </a:spcBef>
              <a:buNone/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END 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LOOP;</a:t>
            </a:r>
          </a:p>
          <a:p>
            <a:pPr marL="449263" indent="0">
              <a:spcBef>
                <a:spcPts val="100"/>
              </a:spcBef>
              <a:buNone/>
            </a:pP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49263" indent="0">
              <a:spcBef>
                <a:spcPts val="100"/>
              </a:spcBef>
              <a:buNone/>
            </a:pPr>
            <a:endParaRPr lang="el-GR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61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grpSp>
        <p:nvGrpSpPr>
          <p:cNvPr id="2" name="Ομάδα 1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6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9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Χρήστος </a:t>
            </a:r>
            <a:r>
              <a:rPr lang="el-GR" sz="2000" dirty="0" err="1"/>
              <a:t>Σκουρλάς</a:t>
            </a:r>
            <a:r>
              <a:rPr lang="el-GR" sz="2000" dirty="0"/>
              <a:t> 2014. Χρήστος </a:t>
            </a:r>
            <a:r>
              <a:rPr lang="el-GR" sz="2000" dirty="0" err="1"/>
              <a:t>Σκουρλάς</a:t>
            </a:r>
            <a:r>
              <a:rPr lang="el-GR" sz="2000" dirty="0"/>
              <a:t>. «Βάσεις Δεδομένων ΙΙ. </a:t>
            </a:r>
            <a:r>
              <a:rPr lang="el-GR" sz="2000" dirty="0" smtClean="0"/>
              <a:t>Ενότητα </a:t>
            </a:r>
            <a:r>
              <a:rPr lang="el-GR" sz="2000" dirty="0"/>
              <a:t>6: Τεχνολογία PL/SQL - </a:t>
            </a:r>
            <a:r>
              <a:rPr lang="el-GR" sz="2000" dirty="0" err="1" smtClean="0"/>
              <a:t>cursors</a:t>
            </a:r>
            <a:r>
              <a:rPr lang="el-GR" sz="2000" dirty="0" smtClean="0"/>
              <a:t>». 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17281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1800" dirty="0" smtClean="0"/>
              <a:t>».                     </a:t>
            </a:r>
          </a:p>
          <a:p>
            <a:pPr marL="0" indent="0">
              <a:buNone/>
            </a:pPr>
            <a:endParaRPr lang="el-GR" sz="18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55500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155448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>
                <a:latin typeface="+mn-lt"/>
              </a:rPr>
              <a:t>[1] http://creativecommons.org/licenses/by-nc-sa/4.0/ </a:t>
            </a:r>
            <a:endParaRPr lang="en-US" dirty="0" smtClean="0">
              <a:latin typeface="+mn-lt"/>
            </a:endParaRP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Ως </a:t>
            </a:r>
            <a:r>
              <a:rPr lang="el-GR" b="1" dirty="0">
                <a:latin typeface="+mn-lt"/>
              </a:rPr>
              <a:t>Μη Εμπορική</a:t>
            </a:r>
            <a:r>
              <a:rPr lang="el-GR" dirty="0">
                <a:latin typeface="+mn-lt"/>
              </a:rPr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latin typeface="+mn-lt"/>
              </a:rPr>
              <a:t>αδειοδόχο</a:t>
            </a:r>
            <a:endParaRPr lang="el-GR" dirty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προσπορίζει στο διανομέα του έργου και</a:t>
            </a:r>
            <a:r>
              <a:rPr lang="en-GB" dirty="0">
                <a:latin typeface="+mn-lt"/>
              </a:rPr>
              <a:t> </a:t>
            </a:r>
            <a:r>
              <a:rPr lang="el-GR" dirty="0" err="1">
                <a:latin typeface="+mn-lt"/>
              </a:rPr>
              <a:t>αδειοδόχο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latin typeface="+mn-lt"/>
              </a:rPr>
              <a:t>τόπο</a:t>
            </a:r>
            <a:endParaRPr lang="en-US" dirty="0" smtClean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>
              <a:latin typeface="+mn-lt"/>
            </a:endParaRPr>
          </a:p>
          <a:p>
            <a:r>
              <a:rPr lang="el-GR" dirty="0" smtClean="0">
                <a:latin typeface="+mn-lt"/>
              </a:rPr>
              <a:t>Ο </a:t>
            </a:r>
            <a:r>
              <a:rPr lang="el-GR" dirty="0">
                <a:latin typeface="+mn-lt"/>
              </a:rPr>
              <a:t>δικαιούχος μπορεί να παρέχει στον </a:t>
            </a:r>
            <a:r>
              <a:rPr lang="el-GR" dirty="0" err="1">
                <a:latin typeface="+mn-lt"/>
              </a:rPr>
              <a:t>αδειοδόχο</a:t>
            </a:r>
            <a:r>
              <a:rPr lang="el-GR" dirty="0">
                <a:latin typeface="+mn-lt"/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latin typeface="+mn-lt"/>
              </a:rPr>
              <a:t>.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9371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buClr>
                <a:srgbClr val="CC33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altLang="el-GR" sz="3600" b="1" dirty="0" smtClean="0"/>
              <a:t>Τεχνολογία </a:t>
            </a:r>
            <a:r>
              <a:rPr lang="en-GB" altLang="el-GR" sz="3600" b="1" dirty="0" smtClean="0"/>
              <a:t>PL/SQL</a:t>
            </a:r>
            <a:r>
              <a:rPr lang="el-GR" altLang="el-GR" sz="3600" b="1" dirty="0" smtClean="0"/>
              <a:t> - </a:t>
            </a:r>
            <a:r>
              <a:rPr lang="en-US" altLang="el-GR" sz="3600" b="1" dirty="0" smtClean="0"/>
              <a:t>cursors</a:t>
            </a:r>
            <a:endParaRPr lang="en-GB" altLang="el-GR" sz="36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b="1" dirty="0" smtClean="0"/>
              <a:t>Στόχος </a:t>
            </a:r>
            <a:r>
              <a:rPr lang="el-GR" sz="2800" b="1" dirty="0"/>
              <a:t>/ </a:t>
            </a:r>
            <a:r>
              <a:rPr lang="el-GR" sz="2800" b="1" dirty="0" smtClean="0"/>
              <a:t>Σκοπός:</a:t>
            </a:r>
            <a:endParaRPr lang="el-GR" sz="2800" b="1" dirty="0"/>
          </a:p>
          <a:p>
            <a:pPr marL="0" indent="0">
              <a:buNone/>
            </a:pPr>
            <a:r>
              <a:rPr lang="el-GR" sz="2400" dirty="0" smtClean="0"/>
              <a:t>Να </a:t>
            </a:r>
            <a:r>
              <a:rPr lang="el-GR" sz="2400" dirty="0"/>
              <a:t>βοηθήσει τους σπουδαστές να μάθουν να κατασκευάζουν και να χρησιμοποιούν </a:t>
            </a:r>
            <a:r>
              <a:rPr lang="el-GR" sz="2400" dirty="0" err="1"/>
              <a:t>cursors</a:t>
            </a:r>
            <a:r>
              <a:rPr lang="el-GR" sz="2400" dirty="0"/>
              <a:t> σε περιβάλλον PL/SQL σύμφωνα με τις ανάγκες των εφαρμογών βάσεων δεδομένων</a:t>
            </a:r>
            <a:r>
              <a:rPr lang="el-GR" sz="2400" dirty="0" smtClean="0"/>
              <a:t>.</a:t>
            </a:r>
            <a:endParaRPr lang="el-GR" sz="2400" dirty="0"/>
          </a:p>
        </p:txBody>
      </p:sp>
      <p:sp>
        <p:nvSpPr>
          <p:cNvPr id="5123" name="AutoShape 2"/>
          <p:cNvSpPr>
            <a:spLocks noChangeArrowheads="1"/>
          </p:cNvSpPr>
          <p:nvPr/>
        </p:nvSpPr>
        <p:spPr bwMode="auto">
          <a:xfrm>
            <a:off x="3814763" y="2428875"/>
            <a:ext cx="9144000" cy="1588"/>
          </a:xfrm>
          <a:prstGeom prst="roundRect">
            <a:avLst>
              <a:gd name="adj" fmla="val 500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8439516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</a:t>
            </a:r>
            <a:r>
              <a:rPr lang="el-GR" sz="2000" b="1" smtClean="0"/>
              <a:t>ΤΕΙ Αθήνας</a:t>
            </a:r>
            <a:r>
              <a:rPr lang="el-GR" sz="2000" smtClean="0"/>
              <a:t>» </a:t>
            </a:r>
            <a:r>
              <a:rPr lang="el-GR" sz="2000" dirty="0" smtClean="0"/>
              <a:t>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altLang="el-GR" sz="3200" dirty="0"/>
              <a:t>Παράδειγμα προγράμματος που χρησιμοποιεί </a:t>
            </a:r>
            <a:r>
              <a:rPr lang="el-GR" altLang="el-GR" sz="3200" dirty="0" err="1"/>
              <a:t>Cursor</a:t>
            </a:r>
            <a:endParaRPr lang="en-GB" altLang="el-GR" sz="3200" b="1" dirty="0" smtClean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altLang="el-GR" sz="2000" b="1" dirty="0" smtClean="0"/>
              <a:t>Το </a:t>
            </a:r>
            <a:r>
              <a:rPr lang="el-GR" altLang="el-GR" sz="2000" b="1" dirty="0"/>
              <a:t>πρόγραμμα βρίσκει όλους τους υπαλλήλους με μηνιαία αμοιβή μεγαλύτερη των 2000 ευρώ και ενημερώνει σχετικά τον πίνακα </a:t>
            </a:r>
            <a:r>
              <a:rPr lang="el-GR" altLang="el-GR" sz="2000" b="1" dirty="0" err="1"/>
              <a:t>scoTop</a:t>
            </a:r>
            <a:r>
              <a:rPr lang="el-GR" altLang="el-GR" sz="2000" b="1" dirty="0"/>
              <a:t>.</a:t>
            </a:r>
            <a:endParaRPr lang="en-US" altLang="el-GR" sz="2000" dirty="0"/>
          </a:p>
          <a:p>
            <a:pPr marL="0" indent="0">
              <a:buNone/>
            </a:pPr>
            <a:r>
              <a:rPr lang="el-GR" altLang="el-GR" sz="2000" dirty="0" smtClean="0"/>
              <a:t>Δημιουργούμε τον πίνακα της βάσης. </a:t>
            </a:r>
          </a:p>
          <a:p>
            <a:pPr marL="0" indent="0">
              <a:buNone/>
            </a:pPr>
            <a:r>
              <a:rPr lang="el-GR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CREATE TABLE </a:t>
            </a:r>
            <a:r>
              <a:rPr lang="el-GR" altLang="el-G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scoEMP(EMPNO</a:t>
            </a:r>
            <a:r>
              <a:rPr lang="el-GR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NUMBER(4) NOT NULL, </a:t>
            </a:r>
          </a:p>
          <a:p>
            <a:pPr marL="0" indent="0">
              <a:buNone/>
            </a:pPr>
            <a:r>
              <a:rPr lang="el-GR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ENAME VARCHAR2(10), JOB VARCHAR2(9), </a:t>
            </a:r>
          </a:p>
          <a:p>
            <a:pPr marL="0" indent="0">
              <a:buNone/>
            </a:pPr>
            <a:r>
              <a:rPr lang="el-GR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MGR NUMBER(4), HIREDATE DATE,  </a:t>
            </a:r>
          </a:p>
          <a:p>
            <a:pPr marL="0" indent="0">
              <a:buNone/>
            </a:pPr>
            <a:r>
              <a:rPr lang="el-GR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SAL NUMBER(7,2), COMM NUMBER(7,2),</a:t>
            </a:r>
          </a:p>
          <a:p>
            <a:pPr marL="0" indent="0">
              <a:buNone/>
            </a:pPr>
            <a:r>
              <a:rPr lang="el-GR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DEPTNO NUMBER(2), </a:t>
            </a:r>
          </a:p>
          <a:p>
            <a:pPr marL="0" indent="0">
              <a:buNone/>
            </a:pPr>
            <a:r>
              <a:rPr lang="el-GR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PRIMARY KEY(EMPNO))</a:t>
            </a:r>
            <a:r>
              <a:rPr lang="en-US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l-GR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el-GR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l-GR" altLang="el-GR" sz="2000" dirty="0" smtClean="0"/>
              <a:t>Εισάγουμε τα στοιχεία του πίνακα. </a:t>
            </a:r>
          </a:p>
          <a:p>
            <a:pPr marL="0" indent="0">
              <a:buNone/>
            </a:pPr>
            <a:r>
              <a:rPr lang="el-GR" altLang="el-GR" sz="2000" dirty="0" smtClean="0"/>
              <a:t>Για να λειτουργήσει το πρόγραμμά μας πρέπει αρχικά να δημιουργήσουμε τον πίνακα </a:t>
            </a:r>
            <a:r>
              <a:rPr lang="el-GR" altLang="el-GR" sz="2000" dirty="0" err="1" smtClean="0"/>
              <a:t>scoTop</a:t>
            </a:r>
            <a:r>
              <a:rPr lang="el-GR" altLang="el-GR" sz="2000" dirty="0" smtClean="0"/>
              <a:t>:</a:t>
            </a:r>
          </a:p>
          <a:p>
            <a:pPr marL="0" indent="0">
              <a:buNone/>
            </a:pPr>
            <a:r>
              <a:rPr lang="el-GR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CREATE TABLE </a:t>
            </a:r>
            <a:r>
              <a:rPr lang="el-GR" altLang="el-G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scoTop(msg</a:t>
            </a:r>
            <a:r>
              <a:rPr lang="el-GR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VARCHAR2(20), </a:t>
            </a:r>
          </a:p>
          <a:p>
            <a:pPr marL="0" indent="0">
              <a:buNone/>
            </a:pPr>
            <a:r>
              <a:rPr lang="el-GR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l-GR" altLang="el-G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l-GR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NUMBER(6), </a:t>
            </a:r>
            <a:r>
              <a:rPr lang="el-GR" altLang="el-G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l-GR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CHAR(10))</a:t>
            </a:r>
            <a:r>
              <a:rPr lang="en-US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l-GR" altLang="el-GR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l-GR" altLang="el-GR" sz="2000" dirty="0" smtClean="0"/>
          </a:p>
          <a:p>
            <a:pPr marL="0" indent="0">
              <a:buNone/>
            </a:pPr>
            <a:endParaRPr lang="el-GR" altLang="el-GR" sz="2000" dirty="0" smtClean="0"/>
          </a:p>
        </p:txBody>
      </p:sp>
    </p:spTree>
    <p:extLst>
      <p:ext uri="{BB962C8B-B14F-4D97-AF65-F5344CB8AC3E}">
        <p14:creationId xmlns:p14="http://schemas.microsoft.com/office/powerpoint/2010/main" val="11306338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081327"/>
              </p:ext>
            </p:extLst>
          </p:nvPr>
        </p:nvGraphicFramePr>
        <p:xfrm>
          <a:off x="431540" y="1484784"/>
          <a:ext cx="8280921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1533"/>
                <a:gridCol w="1145258"/>
                <a:gridCol w="1209923"/>
                <a:gridCol w="829728"/>
                <a:gridCol w="1326785"/>
                <a:gridCol w="724552"/>
                <a:gridCol w="911533"/>
                <a:gridCol w="1221609"/>
              </a:tblGrid>
              <a:tr h="238125">
                <a:tc>
                  <a:txBody>
                    <a:bodyPr/>
                    <a:lstStyle/>
                    <a:p>
                      <a:pPr marL="1143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70" dirty="0">
                          <a:effectLst/>
                        </a:rPr>
                        <a:t>EMPNO</a:t>
                      </a:r>
                      <a:endParaRPr lang="el-GR" sz="1800" spc="30" dirty="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R="16510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70" dirty="0">
                          <a:effectLst/>
                        </a:rPr>
                        <a:t>ENAME</a:t>
                      </a:r>
                      <a:endParaRPr lang="el-GR" sz="1800" spc="30" dirty="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70" dirty="0">
                          <a:effectLst/>
                        </a:rPr>
                        <a:t>JOB</a:t>
                      </a:r>
                      <a:endParaRPr lang="el-GR" sz="1800" spc="30" dirty="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203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70" dirty="0">
                          <a:effectLst/>
                        </a:rPr>
                        <a:t>MGR</a:t>
                      </a:r>
                      <a:endParaRPr lang="el-GR" sz="1800" spc="30" dirty="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70" dirty="0">
                          <a:effectLst/>
                        </a:rPr>
                        <a:t>HIREDATE</a:t>
                      </a:r>
                      <a:endParaRPr lang="el-GR" sz="1800" spc="30" dirty="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70" dirty="0">
                          <a:effectLst/>
                        </a:rPr>
                        <a:t>SAL</a:t>
                      </a:r>
                      <a:endParaRPr lang="el-GR" sz="1800" spc="30" dirty="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70" dirty="0">
                          <a:effectLst/>
                        </a:rPr>
                        <a:t>COMM</a:t>
                      </a:r>
                      <a:endParaRPr lang="el-GR" sz="1800" spc="30" dirty="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marL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70" dirty="0">
                          <a:effectLst/>
                        </a:rPr>
                        <a:t>DEPTNO</a:t>
                      </a:r>
                      <a:endParaRPr lang="el-GR" sz="1800" spc="30" dirty="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>
                    <a:solidFill>
                      <a:srgbClr val="004B82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1143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7369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SMITH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CLERK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203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7902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17/12/80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800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0">
                          <a:effectLst/>
                        </a:rPr>
                        <a:t>-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20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</a:tr>
              <a:tr h="238125">
                <a:tc>
                  <a:txBody>
                    <a:bodyPr/>
                    <a:lstStyle/>
                    <a:p>
                      <a:pPr marL="1143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7499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ALLEN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SALESMAN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203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7698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20/02/81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1600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300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30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</a:tr>
              <a:tr h="243205">
                <a:tc>
                  <a:txBody>
                    <a:bodyPr/>
                    <a:lstStyle/>
                    <a:p>
                      <a:pPr marL="1143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7521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WARD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SALESMAN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203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7698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22/02/81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1250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500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30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</a:tr>
              <a:tr h="243205">
                <a:tc>
                  <a:txBody>
                    <a:bodyPr/>
                    <a:lstStyle/>
                    <a:p>
                      <a:pPr marL="1143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7566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JONES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MANAGER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203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7839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02/04/81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2975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0">
                          <a:effectLst/>
                        </a:rPr>
                        <a:t>-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20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</a:tr>
              <a:tr h="238125">
                <a:tc>
                  <a:txBody>
                    <a:bodyPr/>
                    <a:lstStyle/>
                    <a:p>
                      <a:pPr marL="1143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7654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MARTIN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SALESMAN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203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7698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28/10/81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1250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1400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30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</a:tr>
              <a:tr h="243205">
                <a:tc>
                  <a:txBody>
                    <a:bodyPr/>
                    <a:lstStyle/>
                    <a:p>
                      <a:pPr marL="1143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7698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BLAKE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MANAGER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203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7839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01/05/81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2850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0">
                          <a:effectLst/>
                        </a:rPr>
                        <a:t>-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30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</a:tr>
              <a:tr h="243205">
                <a:tc>
                  <a:txBody>
                    <a:bodyPr/>
                    <a:lstStyle/>
                    <a:p>
                      <a:pPr marL="1143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7782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CLARK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MANAGER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203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7839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09/06/81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2450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0">
                          <a:effectLst/>
                        </a:rPr>
                        <a:t>-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10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</a:tr>
              <a:tr h="238125">
                <a:tc>
                  <a:txBody>
                    <a:bodyPr/>
                    <a:lstStyle/>
                    <a:p>
                      <a:pPr marL="1143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7788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SCOTT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ANALYST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203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7566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19/04/87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3000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0">
                          <a:effectLst/>
                        </a:rPr>
                        <a:t>-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20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</a:tr>
              <a:tr h="247650">
                <a:tc>
                  <a:txBody>
                    <a:bodyPr/>
                    <a:lstStyle/>
                    <a:p>
                      <a:pPr marL="1143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7839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KING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PRESIDENT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203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0">
                          <a:effectLst/>
                        </a:rPr>
                        <a:t>-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17/11/81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5000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0">
                          <a:effectLst/>
                        </a:rPr>
                        <a:t>-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10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</a:tr>
              <a:tr h="238125">
                <a:tc>
                  <a:txBody>
                    <a:bodyPr/>
                    <a:lstStyle/>
                    <a:p>
                      <a:pPr marL="1143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7844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TURNER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SALESMAN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203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7698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08/10/81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1500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30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</a:tr>
              <a:tr h="247650">
                <a:tc>
                  <a:txBody>
                    <a:bodyPr/>
                    <a:lstStyle/>
                    <a:p>
                      <a:pPr marL="1143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7876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ADAMS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CLERK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203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7788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23/05/87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1100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0">
                          <a:effectLst/>
                        </a:rPr>
                        <a:t>-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20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</a:tr>
              <a:tr h="233680">
                <a:tc>
                  <a:txBody>
                    <a:bodyPr/>
                    <a:lstStyle/>
                    <a:p>
                      <a:pPr marL="1143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7900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JAMES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CLERK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203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7698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03/12/81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950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0">
                          <a:effectLst/>
                        </a:rPr>
                        <a:t>-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30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</a:tr>
              <a:tr h="243205">
                <a:tc>
                  <a:txBody>
                    <a:bodyPr/>
                    <a:lstStyle/>
                    <a:p>
                      <a:pPr marL="1143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7902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FORD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ANALYST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203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7566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03/12/81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3000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0">
                          <a:effectLst/>
                        </a:rPr>
                        <a:t>-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20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</a:tr>
              <a:tr h="247650">
                <a:tc>
                  <a:txBody>
                    <a:bodyPr/>
                    <a:lstStyle/>
                    <a:p>
                      <a:pPr marL="1143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7934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MILLER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CLERK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203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7782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23/01/82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1300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0">
                          <a:effectLst/>
                        </a:rPr>
                        <a:t>-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10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</a:tr>
              <a:tr h="262255">
                <a:tc>
                  <a:txBody>
                    <a:bodyPr/>
                    <a:lstStyle/>
                    <a:p>
                      <a:pPr marL="1143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7999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BATES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ANALYST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203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7566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23/01/04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35">
                          <a:effectLst/>
                        </a:rPr>
                        <a:t>1300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0">
                          <a:effectLst/>
                        </a:rPr>
                        <a:t>-</a:t>
                      </a:r>
                      <a:endParaRPr lang="el-GR" sz="1800" spc="3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0" dirty="0">
                          <a:effectLst/>
                        </a:rPr>
                        <a:t>-</a:t>
                      </a:r>
                      <a:endParaRPr lang="el-GR" sz="1800" spc="30" dirty="0">
                        <a:effectLst/>
                        <a:latin typeface="Angsana New"/>
                        <a:ea typeface="Angsana New"/>
                      </a:endParaRPr>
                    </a:p>
                  </a:txBody>
                  <a:tcPr marL="6350" marR="6350" marT="0" marB="0" anchor="ctr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95536" y="1124744"/>
            <a:ext cx="24343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</a:rPr>
              <a:t>SELECT * FROM </a:t>
            </a:r>
            <a:r>
              <a:rPr lang="en-US" dirty="0" err="1">
                <a:latin typeface="+mn-lt"/>
              </a:rPr>
              <a:t>scoEMP</a:t>
            </a:r>
            <a:endParaRPr lang="el-GR" dirty="0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5536" y="5877272"/>
            <a:ext cx="3086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</a:rPr>
              <a:t>15 rows selected. 0,12 seconds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7408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600" dirty="0" smtClean="0"/>
              <a:t>Πρόγραμμα με </a:t>
            </a:r>
            <a:r>
              <a:rPr lang="en-US" altLang="el-GR" sz="3600" dirty="0" smtClean="0"/>
              <a:t>cursor</a:t>
            </a:r>
            <a:endParaRPr lang="el-GR" altLang="el-GR" sz="36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DECLARE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CURSOR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IS SELECT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FROM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scoEmp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l-GR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scoRec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scoCursor%ROWTYPE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 marL="0" indent="0">
              <a:buNone/>
            </a:pPr>
            <a:r>
              <a:rPr 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OPEN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LOOP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FETCH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INTO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EXIT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WHEN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Scocursor%NOTFOUND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scoRec.sal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&gt; 2000 THEN INSERT INTO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SCOTop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(’</a:t>
            </a:r>
            <a:r>
              <a:rPr lang="el-G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σύνολο=’,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scoRec.sal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scoRec.ename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IF;</a:t>
            </a:r>
          </a:p>
          <a:p>
            <a:pPr marL="0" indent="0">
              <a:buNone/>
            </a:pPr>
            <a:r>
              <a:rPr 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LOOP;</a:t>
            </a:r>
          </a:p>
          <a:p>
            <a:pPr marL="0" indent="0">
              <a:buNone/>
            </a:pPr>
            <a:r>
              <a:rPr 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CLOSE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END;</a:t>
            </a:r>
          </a:p>
          <a:p>
            <a:pPr marL="0" indent="0">
              <a:buNone/>
            </a:pP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1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600" smtClean="0"/>
              <a:t>Πρόγραμμα με </a:t>
            </a:r>
            <a:r>
              <a:rPr lang="en-US" altLang="el-GR" sz="3600" smtClean="0"/>
              <a:t>cursor</a:t>
            </a:r>
            <a:endParaRPr lang="el-GR" altLang="el-GR" sz="360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182125"/>
              </p:ext>
            </p:extLst>
          </p:nvPr>
        </p:nvGraphicFramePr>
        <p:xfrm>
          <a:off x="323528" y="1052736"/>
          <a:ext cx="3672408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944216"/>
              </a:tblGrid>
              <a:tr h="216024">
                <a:tc>
                  <a:txBody>
                    <a:bodyPr/>
                    <a:lstStyle/>
                    <a:p>
                      <a:pPr marL="889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MSG SAL</a:t>
                      </a:r>
                      <a:endParaRPr lang="el-GR" dirty="0"/>
                    </a:p>
                  </a:txBody>
                  <a:tcPr marL="6350" marR="635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dirty="0"/>
                        <a:t>ΕΝΑΜΕ</a:t>
                      </a:r>
                    </a:p>
                  </a:txBody>
                  <a:tcPr marL="6350" marR="6350" marT="0" marB="0">
                    <a:solidFill>
                      <a:srgbClr val="004B82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889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/>
                        <a:t>σύνολο= 2975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635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/>
                        <a:t>JONES</a:t>
                      </a:r>
                    </a:p>
                  </a:txBody>
                  <a:tcPr marL="6350" marR="6350" marT="0" marB="0"/>
                </a:tc>
              </a:tr>
              <a:tr h="216024">
                <a:tc>
                  <a:txBody>
                    <a:bodyPr/>
                    <a:lstStyle/>
                    <a:p>
                      <a:pPr marL="889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/>
                        <a:t>σύνολο= 2850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635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/>
                        <a:t>BLAKE</a:t>
                      </a:r>
                    </a:p>
                  </a:txBody>
                  <a:tcPr marL="6350" marR="6350" marT="0" marB="0"/>
                </a:tc>
              </a:tr>
              <a:tr h="216024">
                <a:tc>
                  <a:txBody>
                    <a:bodyPr/>
                    <a:lstStyle/>
                    <a:p>
                      <a:pPr marL="889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/>
                        <a:t>σύνολο= 2450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635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dirty="0"/>
                        <a:t>CLARK</a:t>
                      </a:r>
                    </a:p>
                  </a:txBody>
                  <a:tcPr marL="6350" marR="6350" marT="0" marB="0"/>
                </a:tc>
              </a:tr>
              <a:tr h="216024">
                <a:tc>
                  <a:txBody>
                    <a:bodyPr/>
                    <a:lstStyle/>
                    <a:p>
                      <a:pPr marL="889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/>
                        <a:t>σύνολο= 3000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635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/>
                        <a:t>SCOTT</a:t>
                      </a:r>
                    </a:p>
                  </a:txBody>
                  <a:tcPr marL="6350" marR="6350" marT="0" marB="0"/>
                </a:tc>
              </a:tr>
              <a:tr h="216024">
                <a:tc>
                  <a:txBody>
                    <a:bodyPr/>
                    <a:lstStyle/>
                    <a:p>
                      <a:pPr marL="889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/>
                        <a:t>σύνολο= 5000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635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/>
                        <a:t>KING</a:t>
                      </a:r>
                    </a:p>
                  </a:txBody>
                  <a:tcPr marL="6350" marR="6350" marT="0" marB="0"/>
                </a:tc>
              </a:tr>
              <a:tr h="216024">
                <a:tc>
                  <a:txBody>
                    <a:bodyPr/>
                    <a:lstStyle/>
                    <a:p>
                      <a:pPr marL="889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/>
                        <a:t>σύνολο= 3000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635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dirty="0"/>
                        <a:t>FORD</a:t>
                      </a:r>
                    </a:p>
                  </a:txBody>
                  <a:tcPr marL="6350" marR="6350" marT="0" marB="0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23528" y="3068960"/>
            <a:ext cx="799288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DECLARE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CURSOR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IS SELECT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FROM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scoEmp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scoCursor%ROWTYPE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OPEN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LOOP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FETCH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INTO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EXIT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WHEN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scoCursor%NOTFOUND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scoRec.sal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&gt; 2000 THEN INSERT INTO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scoTop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(*</a:t>
            </a:r>
            <a:r>
              <a:rPr lang="el-G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συνολο</a:t>
            </a:r>
            <a:r>
              <a:rPr lang="el-G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=* 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scoRec.sal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scoRec.ename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IF;</a:t>
            </a:r>
          </a:p>
          <a:p>
            <a:r>
              <a:rPr 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LOOP;</a:t>
            </a:r>
          </a:p>
          <a:p>
            <a:r>
              <a:rPr 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CLOSE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END;</a:t>
            </a:r>
          </a:p>
        </p:txBody>
      </p:sp>
    </p:spTree>
    <p:extLst>
      <p:ext uri="{BB962C8B-B14F-4D97-AF65-F5344CB8AC3E}">
        <p14:creationId xmlns:p14="http://schemas.microsoft.com/office/powerpoint/2010/main" val="380800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600" dirty="0"/>
              <a:t>Η δήλωση του </a:t>
            </a:r>
            <a:r>
              <a:rPr lang="en-US" sz="2600" dirty="0"/>
              <a:t>cursor </a:t>
            </a:r>
            <a:r>
              <a:rPr lang="el-GR" sz="2600" dirty="0"/>
              <a:t>γίνεται με την εντολή: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DECLARE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CURSOR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IS SELECT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FROM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scoEmp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600" dirty="0"/>
              <a:t>Η δήλωση του </a:t>
            </a:r>
            <a:r>
              <a:rPr lang="en-US" sz="2600" dirty="0" err="1"/>
              <a:t>scoRec</a:t>
            </a:r>
            <a:r>
              <a:rPr lang="en-US" sz="2600" dirty="0"/>
              <a:t> </a:t>
            </a:r>
            <a:r>
              <a:rPr lang="el-GR" sz="2600" dirty="0"/>
              <a:t>γίνεται με την </a:t>
            </a:r>
            <a:r>
              <a:rPr lang="el-GR" sz="2600" dirty="0" smtClean="0"/>
              <a:t>εντολή</a:t>
            </a:r>
            <a:r>
              <a:rPr lang="el-GR" sz="2300" dirty="0" smtClean="0">
                <a:cs typeface="Courier New" panose="02070309020205020404" pitchFamily="49" charset="0"/>
              </a:rPr>
              <a:t>: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scoRec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scoCursor%ROWTYPE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600" dirty="0"/>
              <a:t>Η μορφή της εγγραφής «ταιριάζει» με τον </a:t>
            </a:r>
            <a:r>
              <a:rPr lang="en-US" sz="2600" dirty="0"/>
              <a:t>cursor </a:t>
            </a:r>
            <a:r>
              <a:rPr lang="el-GR" sz="2600" dirty="0"/>
              <a:t>αφού χρησιμοποιήσαμε τον τύπο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ROWTYPE</a:t>
            </a:r>
            <a:r>
              <a:rPr lang="en-US" sz="2300" dirty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l-GR" sz="20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DECLARE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CURSOR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IS SELECT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FROM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scoEmp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scoRec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scoCursor%ROWTYPE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OPEN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LOOP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FETCH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INTO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EXIT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WHEN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scoCursor%NOTFOUND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scoRec.sal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&gt; 2000 THEN </a:t>
            </a:r>
            <a:endParaRPr lang="el-GR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INTO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scoTop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  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(*</a:t>
            </a:r>
            <a:r>
              <a:rPr lang="el-G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συνολο</a:t>
            </a:r>
            <a:r>
              <a:rPr 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=* 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scoRec.sal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scoRec.ename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IF;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LOOP;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CLOSE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7375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1296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OPEN </a:t>
            </a:r>
            <a:r>
              <a:rPr lang="en-US" sz="2200" dirty="0" err="1"/>
              <a:t>scoCursor</a:t>
            </a:r>
            <a:r>
              <a:rPr lang="en-US" sz="2200" dirty="0"/>
              <a:t>; - </a:t>
            </a:r>
            <a:r>
              <a:rPr lang="el-GR" sz="2200" dirty="0"/>
              <a:t>Άνοιγμα </a:t>
            </a:r>
            <a:r>
              <a:rPr lang="en-US" sz="2200" dirty="0" smtClean="0"/>
              <a:t>Cursor</a:t>
            </a:r>
            <a:endParaRPr lang="el-GR" sz="2200" dirty="0" smtClean="0"/>
          </a:p>
          <a:p>
            <a:pPr marL="0" indent="0">
              <a:buNone/>
            </a:pPr>
            <a:r>
              <a:rPr lang="el-GR" sz="2200" dirty="0"/>
              <a:t>Να ποιό είναι το περιεχόμενό του:</a:t>
            </a:r>
          </a:p>
          <a:p>
            <a:pPr marL="0" indent="0">
              <a:buNone/>
            </a:pPr>
            <a:r>
              <a:rPr lang="el-GR" sz="2200" dirty="0"/>
              <a:t>(</a:t>
            </a:r>
            <a:r>
              <a:rPr lang="el-GR" sz="2200" dirty="0" err="1"/>
              <a:t>cursor</a:t>
            </a:r>
            <a:r>
              <a:rPr lang="el-GR" sz="2200" dirty="0"/>
              <a:t>) </a:t>
            </a:r>
            <a:r>
              <a:rPr lang="el-GR" sz="2200" dirty="0" err="1" smtClean="0"/>
              <a:t>scoCursor</a:t>
            </a:r>
            <a:endParaRPr lang="el-GR" sz="2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477606"/>
              </p:ext>
            </p:extLst>
          </p:nvPr>
        </p:nvGraphicFramePr>
        <p:xfrm>
          <a:off x="539552" y="2468880"/>
          <a:ext cx="2304256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1152128"/>
              </a:tblGrid>
              <a:tr h="224155">
                <a:tc>
                  <a:txBody>
                    <a:bodyPr/>
                    <a:lstStyle/>
                    <a:p>
                      <a:pPr marR="10160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dirty="0"/>
                        <a:t>ΕΝΑΜΕ</a:t>
                      </a: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dirty="0"/>
                        <a:t>SAL</a:t>
                      </a:r>
                    </a:p>
                  </a:txBody>
                  <a:tcPr marL="6350" marR="6350" marT="0" marB="0"/>
                </a:tc>
              </a:tr>
              <a:tr h="23368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SMITH</a:t>
                      </a:r>
                      <a:endParaRPr lang="el-GR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800</a:t>
                      </a:r>
                      <a:endParaRPr lang="el-GR"/>
                    </a:p>
                  </a:txBody>
                  <a:tcPr marL="6350" marR="6350" marT="0" marB="0"/>
                </a:tc>
              </a:tr>
              <a:tr h="224155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ALLEN</a:t>
                      </a:r>
                      <a:endParaRPr lang="el-GR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1600</a:t>
                      </a:r>
                      <a:endParaRPr lang="el-GR" dirty="0"/>
                    </a:p>
                  </a:txBody>
                  <a:tcPr marL="6350" marR="635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WARD</a:t>
                      </a:r>
                      <a:endParaRPr lang="el-GR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1250</a:t>
                      </a:r>
                      <a:endParaRPr lang="el-GR"/>
                    </a:p>
                  </a:txBody>
                  <a:tcPr marL="6350" marR="6350" marT="0" marB="0"/>
                </a:tc>
              </a:tr>
              <a:tr h="224155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JONES</a:t>
                      </a:r>
                      <a:endParaRPr lang="el-GR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2975</a:t>
                      </a:r>
                      <a:endParaRPr lang="el-GR"/>
                    </a:p>
                  </a:txBody>
                  <a:tcPr marL="6350" marR="6350" marT="0" marB="0"/>
                </a:tc>
              </a:tr>
              <a:tr h="224155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MARTIN</a:t>
                      </a:r>
                      <a:endParaRPr lang="el-GR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1250</a:t>
                      </a:r>
                      <a:endParaRPr lang="el-GR"/>
                    </a:p>
                  </a:txBody>
                  <a:tcPr marL="6350" marR="635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BLAKE</a:t>
                      </a:r>
                      <a:endParaRPr lang="el-GR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2850</a:t>
                      </a:r>
                      <a:endParaRPr lang="el-GR"/>
                    </a:p>
                  </a:txBody>
                  <a:tcPr marL="6350" marR="6350" marT="0" marB="0"/>
                </a:tc>
              </a:tr>
              <a:tr h="224155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CLARK</a:t>
                      </a:r>
                      <a:endParaRPr lang="el-GR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2450</a:t>
                      </a:r>
                      <a:endParaRPr lang="el-GR"/>
                    </a:p>
                  </a:txBody>
                  <a:tcPr marL="6350" marR="6350" marT="0" marB="0"/>
                </a:tc>
              </a:tr>
              <a:tr h="219075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SCOTT</a:t>
                      </a:r>
                      <a:endParaRPr lang="el-GR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3000</a:t>
                      </a:r>
                      <a:endParaRPr lang="el-GR"/>
                    </a:p>
                  </a:txBody>
                  <a:tcPr marL="6350" marR="6350" marT="0" marB="0"/>
                </a:tc>
              </a:tr>
              <a:tr h="23368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KING</a:t>
                      </a:r>
                      <a:endParaRPr lang="el-GR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5000</a:t>
                      </a:r>
                      <a:endParaRPr lang="el-GR"/>
                    </a:p>
                  </a:txBody>
                  <a:tcPr marL="6350" marR="6350" marT="0" marB="0"/>
                </a:tc>
              </a:tr>
              <a:tr h="224155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TURNER</a:t>
                      </a:r>
                      <a:endParaRPr lang="el-GR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1500</a:t>
                      </a:r>
                      <a:endParaRPr lang="el-GR"/>
                    </a:p>
                  </a:txBody>
                  <a:tcPr marL="6350" marR="6350" marT="0" marB="0"/>
                </a:tc>
              </a:tr>
              <a:tr h="224155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ADAMS</a:t>
                      </a:r>
                      <a:endParaRPr lang="el-GR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1100</a:t>
                      </a:r>
                      <a:endParaRPr lang="el-GR"/>
                    </a:p>
                  </a:txBody>
                  <a:tcPr marL="6350" marR="6350" marT="0" marB="0"/>
                </a:tc>
              </a:tr>
              <a:tr h="224155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JAMES</a:t>
                      </a:r>
                      <a:endParaRPr lang="el-GR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950</a:t>
                      </a:r>
                      <a:endParaRPr lang="el-GR"/>
                    </a:p>
                  </a:txBody>
                  <a:tcPr marL="6350" marR="6350" marT="0" marB="0"/>
                </a:tc>
              </a:tr>
              <a:tr h="224155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FORD</a:t>
                      </a:r>
                      <a:endParaRPr lang="el-GR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3000</a:t>
                      </a:r>
                      <a:endParaRPr lang="el-GR"/>
                    </a:p>
                  </a:txBody>
                  <a:tcPr marL="6350" marR="6350" marT="0" marB="0"/>
                </a:tc>
              </a:tr>
              <a:tr h="224155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MILLER</a:t>
                      </a:r>
                      <a:endParaRPr lang="el-GR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1300</a:t>
                      </a:r>
                      <a:endParaRPr lang="el-GR"/>
                    </a:p>
                  </a:txBody>
                  <a:tcPr marL="6350" marR="6350" marT="0" marB="0"/>
                </a:tc>
              </a:tr>
              <a:tr h="25273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BATES</a:t>
                      </a:r>
                      <a:endParaRPr lang="el-GR"/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14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1300</a:t>
                      </a:r>
                      <a:endParaRPr lang="el-GR" dirty="0"/>
                    </a:p>
                  </a:txBody>
                  <a:tcPr marL="6350" marR="6350" marT="0" marB="0"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3059832" y="2420888"/>
            <a:ext cx="590465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DECLARE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CURSOR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SELECT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FROM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scoEmp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scoCursor%ROWTYPE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l-G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OPEN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l-G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LOOP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FETCH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INTO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l-G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EXIT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WHEN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scoCursor%NOTFOUND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l-G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scoRec.sal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&gt; 2000 THEN </a:t>
            </a:r>
            <a:endParaRPr lang="el-GR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INTO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scoTop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l-G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σύνολο=',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scoRec.sal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scoRec.ename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l-G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IF;</a:t>
            </a:r>
          </a:p>
          <a:p>
            <a:r>
              <a:rPr lang="el-G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LOOP;</a:t>
            </a:r>
          </a:p>
          <a:p>
            <a:r>
              <a:rPr lang="el-GR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CLOSE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END;</a:t>
            </a:r>
          </a:p>
        </p:txBody>
      </p:sp>
    </p:spTree>
    <p:extLst>
      <p:ext uri="{BB962C8B-B14F-4D97-AF65-F5344CB8AC3E}">
        <p14:creationId xmlns:p14="http://schemas.microsoft.com/office/powerpoint/2010/main" val="27147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l-GR" sz="2400" dirty="0"/>
              <a:t>Τώρα θέλουμε να περάσουμε με τη σειρά όλες τις γραμμές αυτές στην εγγραφή </a:t>
            </a:r>
            <a:r>
              <a:rPr lang="el-GR" sz="2400" dirty="0" smtClean="0"/>
              <a:t>ScoRec </a:t>
            </a:r>
            <a:r>
              <a:rPr lang="el-GR" sz="2400" dirty="0"/>
              <a:t>που ορίσαμε</a:t>
            </a:r>
            <a:r>
              <a:rPr lang="el-GR" sz="2400" dirty="0" smtClean="0"/>
              <a:t>: 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DECLARE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CURSOR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IS SELECT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FROM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scoEmp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l-GR" sz="17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1700" smtClean="0">
                <a:latin typeface="Courier New" panose="02070309020205020404" pitchFamily="49" charset="0"/>
                <a:cs typeface="Courier New" panose="02070309020205020404" pitchFamily="49" charset="0"/>
              </a:rPr>
              <a:t>scoRec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scoCursor%ROWTYPE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 marL="0" indent="0">
              <a:buNone/>
            </a:pPr>
            <a:r>
              <a:rPr lang="el-GR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OPEN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l-GR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LOOP</a:t>
            </a:r>
            <a:endParaRPr lang="en-US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l-GR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FETCH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INTO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l-GR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EXIT 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WHEN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scoCursor%NOTFOUND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l-GR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scoRec.sal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&gt; 2000 THEN </a:t>
            </a:r>
            <a:endParaRPr lang="el-GR" sz="17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l-G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 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INTO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scoTop</a:t>
            </a:r>
            <a:endParaRPr lang="en-US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l-GR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l-G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σύνολο=',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scoRec.sal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scoRec.ename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l-GR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IF;</a:t>
            </a:r>
          </a:p>
          <a:p>
            <a:pPr marL="0" indent="0">
              <a:buNone/>
            </a:pPr>
            <a:r>
              <a:rPr lang="el-GR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LOOP;</a:t>
            </a:r>
          </a:p>
          <a:p>
            <a:pPr marL="0" indent="0">
              <a:buNone/>
            </a:pPr>
            <a:r>
              <a:rPr lang="el-GR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CLOSE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scoCursor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END;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87083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OC_template_updat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1008</TotalTime>
  <Words>1118</Words>
  <Application>Microsoft Office PowerPoint</Application>
  <PresentationFormat>On-screen Show (4:3)</PresentationFormat>
  <Paragraphs>421</Paragraphs>
  <Slides>21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Angsana New</vt:lpstr>
      <vt:lpstr>Arial</vt:lpstr>
      <vt:lpstr>Calibri</vt:lpstr>
      <vt:lpstr>Courier New</vt:lpstr>
      <vt:lpstr>Times New Roman</vt:lpstr>
      <vt:lpstr>Wingdings</vt:lpstr>
      <vt:lpstr>OC_template_updated</vt:lpstr>
      <vt:lpstr>Βάσεις Δεδομένων ΙΙ</vt:lpstr>
      <vt:lpstr>Τεχνολογία PL/SQL - cursors</vt:lpstr>
      <vt:lpstr>Παράδειγμα προγράμματος που χρησιμοποιεί Cursor</vt:lpstr>
      <vt:lpstr>PowerPoint Presentation</vt:lpstr>
      <vt:lpstr>Πρόγραμμα με cursor</vt:lpstr>
      <vt:lpstr>Πρόγραμμα με cursor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Τέλος Ενότητας</vt:lpstr>
      <vt:lpstr>Σημειώματα</vt:lpstr>
      <vt:lpstr>Σημείωμα Αναφοράς</vt:lpstr>
      <vt:lpstr>Σημείωμα Αδειοδότησης</vt:lpstr>
      <vt:lpstr>Διατήρηση Σημειωμάτων</vt:lpstr>
      <vt:lpstr>Χρηματοδότηση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Μαθήματος</dc:title>
  <dc:creator>opencourses@teiath.gr</dc:creator>
  <cp:lastModifiedBy>Christos</cp:lastModifiedBy>
  <cp:revision>119</cp:revision>
  <dcterms:created xsi:type="dcterms:W3CDTF">2013-03-04T13:35:19Z</dcterms:created>
  <dcterms:modified xsi:type="dcterms:W3CDTF">2015-11-12T09:40:35Z</dcterms:modified>
</cp:coreProperties>
</file>