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68"/>
  </p:notesMasterIdLst>
  <p:handoutMasterIdLst>
    <p:handoutMasterId r:id="rId69"/>
  </p:handoutMasterIdLst>
  <p:sldIdLst>
    <p:sldId id="256" r:id="rId2"/>
    <p:sldId id="319" r:id="rId3"/>
    <p:sldId id="320" r:id="rId4"/>
    <p:sldId id="321" r:id="rId5"/>
    <p:sldId id="322" r:id="rId6"/>
    <p:sldId id="323" r:id="rId7"/>
    <p:sldId id="324" r:id="rId8"/>
    <p:sldId id="326" r:id="rId9"/>
    <p:sldId id="325"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375" r:id="rId59"/>
    <p:sldId id="376" r:id="rId60"/>
    <p:sldId id="257" r:id="rId61"/>
    <p:sldId id="262" r:id="rId62"/>
    <p:sldId id="264" r:id="rId63"/>
    <p:sldId id="265" r:id="rId64"/>
    <p:sldId id="266" r:id="rId65"/>
    <p:sldId id="318"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3395" autoAdjust="0"/>
  </p:normalViewPr>
  <p:slideViewPr>
    <p:cSldViewPr>
      <p:cViewPr varScale="1">
        <p:scale>
          <a:sx n="69" d="100"/>
          <a:sy n="69" d="100"/>
        </p:scale>
        <p:origin x="15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25E6F1A9-A68C-4B63-8F4B-35730A6F49B4}" type="slidenum">
              <a:rPr lang="el-GR" altLang="el-GR" sz="1300">
                <a:solidFill>
                  <a:srgbClr val="000000"/>
                </a:solidFill>
              </a:rPr>
              <a:pPr>
                <a:buFont typeface="Times New Roman" pitchFamily="18" charset="0"/>
                <a:buNone/>
              </a:pPr>
              <a:t>10</a:t>
            </a:fld>
            <a:endParaRPr lang="el-GR" altLang="el-GR" sz="1300">
              <a:solidFill>
                <a:srgbClr val="000000"/>
              </a:solidFill>
            </a:endParaRPr>
          </a:p>
        </p:txBody>
      </p:sp>
      <p:sp>
        <p:nvSpPr>
          <p:cNvPr id="8601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602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5846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14BBB3A-F98D-4D5F-988A-5BF7AF08FE45}" type="slidenum">
              <a:rPr lang="el-GR" altLang="el-GR" sz="1300">
                <a:solidFill>
                  <a:srgbClr val="000000"/>
                </a:solidFill>
              </a:rPr>
              <a:pPr>
                <a:buFont typeface="Times New Roman" pitchFamily="18" charset="0"/>
                <a:buNone/>
              </a:pPr>
              <a:t>11</a:t>
            </a:fld>
            <a:endParaRPr lang="el-GR" altLang="el-GR" sz="1300">
              <a:solidFill>
                <a:srgbClr val="000000"/>
              </a:solidFill>
            </a:endParaRPr>
          </a:p>
        </p:txBody>
      </p:sp>
      <p:sp>
        <p:nvSpPr>
          <p:cNvPr id="8704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704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0904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F28D4FF-EB63-406D-8A80-E7448AACE1DB}" type="slidenum">
              <a:rPr lang="el-GR" altLang="el-GR" sz="1300">
                <a:solidFill>
                  <a:srgbClr val="000000"/>
                </a:solidFill>
              </a:rPr>
              <a:pPr>
                <a:buFont typeface="Times New Roman" pitchFamily="18" charset="0"/>
                <a:buNone/>
              </a:pPr>
              <a:t>12</a:t>
            </a:fld>
            <a:endParaRPr lang="el-GR" altLang="el-GR" sz="1300">
              <a:solidFill>
                <a:srgbClr val="000000"/>
              </a:solidFill>
            </a:endParaRPr>
          </a:p>
        </p:txBody>
      </p:sp>
      <p:sp>
        <p:nvSpPr>
          <p:cNvPr id="8806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806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3686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A1EFE19-91A3-4306-B5F5-DC743F99899E}" type="slidenum">
              <a:rPr lang="el-GR" altLang="el-GR" sz="1300">
                <a:solidFill>
                  <a:srgbClr val="000000"/>
                </a:solidFill>
              </a:rPr>
              <a:pPr>
                <a:buFont typeface="Times New Roman" pitchFamily="18" charset="0"/>
                <a:buNone/>
              </a:pPr>
              <a:t>13</a:t>
            </a:fld>
            <a:endParaRPr lang="el-GR" altLang="el-GR" sz="1300">
              <a:solidFill>
                <a:srgbClr val="000000"/>
              </a:solidFill>
            </a:endParaRPr>
          </a:p>
        </p:txBody>
      </p:sp>
      <p:sp>
        <p:nvSpPr>
          <p:cNvPr id="8909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909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4972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9970DE1-ECB3-437A-82C8-E274053DAAE4}" type="slidenum">
              <a:rPr lang="el-GR" altLang="el-GR" sz="1300">
                <a:solidFill>
                  <a:srgbClr val="000000"/>
                </a:solidFill>
              </a:rPr>
              <a:pPr>
                <a:buFont typeface="Times New Roman" pitchFamily="18" charset="0"/>
                <a:buNone/>
              </a:pPr>
              <a:t>14</a:t>
            </a:fld>
            <a:endParaRPr lang="el-GR" altLang="el-GR" sz="1300">
              <a:solidFill>
                <a:srgbClr val="000000"/>
              </a:solidFill>
            </a:endParaRPr>
          </a:p>
        </p:txBody>
      </p:sp>
      <p:sp>
        <p:nvSpPr>
          <p:cNvPr id="9011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011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7987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8BFA50B-D814-490E-A218-66DAC6B4A59C}" type="slidenum">
              <a:rPr lang="el-GR" altLang="el-GR" sz="1300">
                <a:solidFill>
                  <a:srgbClr val="000000"/>
                </a:solidFill>
              </a:rPr>
              <a:pPr>
                <a:buFont typeface="Times New Roman" pitchFamily="18" charset="0"/>
                <a:buNone/>
              </a:pPr>
              <a:t>15</a:t>
            </a:fld>
            <a:endParaRPr lang="el-GR" altLang="el-GR" sz="1300">
              <a:solidFill>
                <a:srgbClr val="000000"/>
              </a:solidFill>
            </a:endParaRPr>
          </a:p>
        </p:txBody>
      </p:sp>
      <p:sp>
        <p:nvSpPr>
          <p:cNvPr id="9113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114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4589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2CC5EACD-FB37-46DF-B72C-6F7B426930DB}" type="slidenum">
              <a:rPr lang="el-GR" altLang="el-GR" sz="1300">
                <a:solidFill>
                  <a:srgbClr val="000000"/>
                </a:solidFill>
              </a:rPr>
              <a:pPr>
                <a:buFont typeface="Times New Roman" pitchFamily="18" charset="0"/>
                <a:buNone/>
              </a:pPr>
              <a:t>16</a:t>
            </a:fld>
            <a:endParaRPr lang="el-GR" altLang="el-GR" sz="1300">
              <a:solidFill>
                <a:srgbClr val="000000"/>
              </a:solidFill>
            </a:endParaRPr>
          </a:p>
        </p:txBody>
      </p:sp>
      <p:sp>
        <p:nvSpPr>
          <p:cNvPr id="9216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216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0291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9E8EA3C-C19F-4DD6-A9C5-5C4F065F0A01}" type="slidenum">
              <a:rPr lang="el-GR" altLang="el-GR" sz="1300">
                <a:solidFill>
                  <a:srgbClr val="000000"/>
                </a:solidFill>
              </a:rPr>
              <a:pPr>
                <a:buFont typeface="Times New Roman" pitchFamily="18" charset="0"/>
                <a:buNone/>
              </a:pPr>
              <a:t>17</a:t>
            </a:fld>
            <a:endParaRPr lang="el-GR" altLang="el-GR" sz="1300">
              <a:solidFill>
                <a:srgbClr val="000000"/>
              </a:solidFill>
            </a:endParaRPr>
          </a:p>
        </p:txBody>
      </p:sp>
      <p:sp>
        <p:nvSpPr>
          <p:cNvPr id="9318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318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5081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CCAB701F-7CD6-46D6-9CFF-AD7B8AD82BFA}" type="slidenum">
              <a:rPr lang="el-GR" altLang="el-GR" sz="1300">
                <a:solidFill>
                  <a:srgbClr val="000000"/>
                </a:solidFill>
              </a:rPr>
              <a:pPr>
                <a:buFont typeface="Times New Roman" pitchFamily="18" charset="0"/>
                <a:buNone/>
              </a:pPr>
              <a:t>18</a:t>
            </a:fld>
            <a:endParaRPr lang="el-GR" altLang="el-GR" sz="1300">
              <a:solidFill>
                <a:srgbClr val="000000"/>
              </a:solidFill>
            </a:endParaRPr>
          </a:p>
        </p:txBody>
      </p:sp>
      <p:sp>
        <p:nvSpPr>
          <p:cNvPr id="9421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421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337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46AC5CF-DB35-4BEC-A54E-C75BE04433D6}" type="slidenum">
              <a:rPr lang="el-GR" altLang="el-GR" sz="1300">
                <a:solidFill>
                  <a:srgbClr val="000000"/>
                </a:solidFill>
              </a:rPr>
              <a:pPr>
                <a:buFont typeface="Times New Roman" pitchFamily="18" charset="0"/>
                <a:buNone/>
              </a:pPr>
              <a:t>19</a:t>
            </a:fld>
            <a:endParaRPr lang="el-GR" altLang="el-GR" sz="1300">
              <a:solidFill>
                <a:srgbClr val="000000"/>
              </a:solidFill>
            </a:endParaRPr>
          </a:p>
        </p:txBody>
      </p:sp>
      <p:sp>
        <p:nvSpPr>
          <p:cNvPr id="9523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523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1009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25B6F6C-AB6F-43F0-9B62-DEC473ECD744}" type="slidenum">
              <a:rPr lang="el-GR" altLang="el-GR" sz="1300">
                <a:solidFill>
                  <a:srgbClr val="000000"/>
                </a:solidFill>
              </a:rPr>
              <a:pPr>
                <a:buFont typeface="Times New Roman" pitchFamily="18" charset="0"/>
                <a:buNone/>
              </a:pPr>
              <a:t>1</a:t>
            </a:fld>
            <a:endParaRPr lang="el-GR" altLang="el-GR" sz="1300">
              <a:solidFill>
                <a:srgbClr val="000000"/>
              </a:solidFill>
            </a:endParaRPr>
          </a:p>
        </p:txBody>
      </p:sp>
      <p:sp>
        <p:nvSpPr>
          <p:cNvPr id="778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78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5424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56BD02F-6F50-4070-9D8A-B058D884A9AA}" type="slidenum">
              <a:rPr lang="el-GR" altLang="el-GR" sz="1300">
                <a:solidFill>
                  <a:srgbClr val="000000"/>
                </a:solidFill>
              </a:rPr>
              <a:pPr>
                <a:buFont typeface="Times New Roman" pitchFamily="18" charset="0"/>
                <a:buNone/>
              </a:pPr>
              <a:t>20</a:t>
            </a:fld>
            <a:endParaRPr lang="el-GR" altLang="el-GR" sz="1300">
              <a:solidFill>
                <a:srgbClr val="000000"/>
              </a:solidFill>
            </a:endParaRPr>
          </a:p>
        </p:txBody>
      </p:sp>
      <p:sp>
        <p:nvSpPr>
          <p:cNvPr id="9625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626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2852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C02419A-D0B9-4A40-A51A-5E3724CEE1F9}" type="slidenum">
              <a:rPr lang="el-GR" altLang="el-GR" sz="1300">
                <a:solidFill>
                  <a:srgbClr val="000000"/>
                </a:solidFill>
              </a:rPr>
              <a:pPr>
                <a:buFont typeface="Times New Roman" pitchFamily="18" charset="0"/>
                <a:buNone/>
              </a:pPr>
              <a:t>21</a:t>
            </a:fld>
            <a:endParaRPr lang="el-GR" altLang="el-GR" sz="1300">
              <a:solidFill>
                <a:srgbClr val="000000"/>
              </a:solidFill>
            </a:endParaRPr>
          </a:p>
        </p:txBody>
      </p:sp>
      <p:sp>
        <p:nvSpPr>
          <p:cNvPr id="9728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728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8833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370AE6B-8425-42D4-B1EA-30773344A7D7}" type="slidenum">
              <a:rPr lang="el-GR" altLang="el-GR" sz="1300">
                <a:solidFill>
                  <a:srgbClr val="000000"/>
                </a:solidFill>
              </a:rPr>
              <a:pPr>
                <a:buFont typeface="Times New Roman" pitchFamily="18" charset="0"/>
                <a:buNone/>
              </a:pPr>
              <a:t>22</a:t>
            </a:fld>
            <a:endParaRPr lang="el-GR" altLang="el-GR" sz="1300">
              <a:solidFill>
                <a:srgbClr val="000000"/>
              </a:solidFill>
            </a:endParaRPr>
          </a:p>
        </p:txBody>
      </p:sp>
      <p:sp>
        <p:nvSpPr>
          <p:cNvPr id="9830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830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3586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2AB2B2A-C340-4058-918C-E7AB0BE48E3F}" type="slidenum">
              <a:rPr lang="el-GR" altLang="el-GR" sz="1300">
                <a:solidFill>
                  <a:srgbClr val="000000"/>
                </a:solidFill>
              </a:rPr>
              <a:pPr>
                <a:buFont typeface="Times New Roman" pitchFamily="18" charset="0"/>
                <a:buNone/>
              </a:pPr>
              <a:t>23</a:t>
            </a:fld>
            <a:endParaRPr lang="el-GR" altLang="el-GR" sz="1300">
              <a:solidFill>
                <a:srgbClr val="000000"/>
              </a:solidFill>
            </a:endParaRPr>
          </a:p>
        </p:txBody>
      </p:sp>
      <p:sp>
        <p:nvSpPr>
          <p:cNvPr id="9933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9933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74188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F1B0231-31FB-4C75-8051-BDE91D869D5D}" type="slidenum">
              <a:rPr lang="el-GR" altLang="el-GR" sz="1300">
                <a:solidFill>
                  <a:srgbClr val="000000"/>
                </a:solidFill>
              </a:rPr>
              <a:pPr>
                <a:buFont typeface="Times New Roman" pitchFamily="18" charset="0"/>
                <a:buNone/>
              </a:pPr>
              <a:t>24</a:t>
            </a:fld>
            <a:endParaRPr lang="el-GR" altLang="el-GR" sz="1300">
              <a:solidFill>
                <a:srgbClr val="000000"/>
              </a:solidFill>
            </a:endParaRPr>
          </a:p>
        </p:txBody>
      </p:sp>
      <p:sp>
        <p:nvSpPr>
          <p:cNvPr id="10035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035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95523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41DF1F0-FF37-40A6-99CE-21F1F54D74D8}" type="slidenum">
              <a:rPr lang="el-GR" altLang="el-GR" sz="1300">
                <a:solidFill>
                  <a:srgbClr val="000000"/>
                </a:solidFill>
              </a:rPr>
              <a:pPr>
                <a:buFont typeface="Times New Roman" pitchFamily="18" charset="0"/>
                <a:buNone/>
              </a:pPr>
              <a:t>25</a:t>
            </a:fld>
            <a:endParaRPr lang="el-GR" altLang="el-GR" sz="1300">
              <a:solidFill>
                <a:srgbClr val="000000"/>
              </a:solidFill>
            </a:endParaRPr>
          </a:p>
        </p:txBody>
      </p:sp>
      <p:sp>
        <p:nvSpPr>
          <p:cNvPr id="10137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138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51149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F59ECFA-E9E9-44E8-B554-DC6AFB91F32D}" type="slidenum">
              <a:rPr lang="el-GR" altLang="el-GR" sz="1300">
                <a:solidFill>
                  <a:srgbClr val="000000"/>
                </a:solidFill>
              </a:rPr>
              <a:pPr>
                <a:buFont typeface="Times New Roman" pitchFamily="18" charset="0"/>
                <a:buNone/>
              </a:pPr>
              <a:t>26</a:t>
            </a:fld>
            <a:endParaRPr lang="el-GR" altLang="el-GR" sz="1300">
              <a:solidFill>
                <a:srgbClr val="000000"/>
              </a:solidFill>
            </a:endParaRPr>
          </a:p>
        </p:txBody>
      </p:sp>
      <p:sp>
        <p:nvSpPr>
          <p:cNvPr id="10240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240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36245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1FDAE07F-2579-4255-B36A-D5657372E6FE}" type="slidenum">
              <a:rPr lang="el-GR" altLang="el-GR" sz="1300">
                <a:solidFill>
                  <a:srgbClr val="000000"/>
                </a:solidFill>
              </a:rPr>
              <a:pPr algn="r"/>
              <a:t>27</a:t>
            </a:fld>
            <a:endParaRPr lang="el-GR" altLang="el-GR" sz="1300">
              <a:solidFill>
                <a:srgbClr val="000000"/>
              </a:solidFill>
            </a:endParaRPr>
          </a:p>
        </p:txBody>
      </p:sp>
      <p:sp>
        <p:nvSpPr>
          <p:cNvPr id="1034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34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0235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DEE12D4F-CE61-446F-9C4A-80822B218D0F}" type="slidenum">
              <a:rPr lang="el-GR" altLang="el-GR" sz="1300">
                <a:solidFill>
                  <a:srgbClr val="000000"/>
                </a:solidFill>
              </a:rPr>
              <a:pPr algn="r"/>
              <a:t>28</a:t>
            </a:fld>
            <a:endParaRPr lang="el-GR" altLang="el-GR" sz="1300">
              <a:solidFill>
                <a:srgbClr val="000000"/>
              </a:solidFill>
            </a:endParaRPr>
          </a:p>
        </p:txBody>
      </p:sp>
      <p:sp>
        <p:nvSpPr>
          <p:cNvPr id="1044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44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26561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059DC232-53B9-4A2E-AF35-3407531DC010}" type="slidenum">
              <a:rPr lang="el-GR" altLang="el-GR" sz="1300">
                <a:solidFill>
                  <a:srgbClr val="000000"/>
                </a:solidFill>
              </a:rPr>
              <a:pPr algn="r"/>
              <a:t>29</a:t>
            </a:fld>
            <a:endParaRPr lang="el-GR" altLang="el-GR" sz="1300">
              <a:solidFill>
                <a:srgbClr val="000000"/>
              </a:solidFill>
            </a:endParaRPr>
          </a:p>
        </p:txBody>
      </p:sp>
      <p:sp>
        <p:nvSpPr>
          <p:cNvPr id="1054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54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1886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6401164-57D7-43A3-BF1A-0B1331B977AB}" type="slidenum">
              <a:rPr lang="el-GR" altLang="el-GR" sz="1300">
                <a:solidFill>
                  <a:srgbClr val="000000"/>
                </a:solidFill>
              </a:rPr>
              <a:pPr>
                <a:buFont typeface="Times New Roman" pitchFamily="18" charset="0"/>
                <a:buNone/>
              </a:pPr>
              <a:t>3</a:t>
            </a:fld>
            <a:endParaRPr lang="el-GR" altLang="el-GR" sz="1300">
              <a:solidFill>
                <a:srgbClr val="000000"/>
              </a:solidFill>
            </a:endParaRPr>
          </a:p>
        </p:txBody>
      </p:sp>
      <p:sp>
        <p:nvSpPr>
          <p:cNvPr id="788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88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5319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03935651-8862-4567-9766-82808713E5BD}" type="slidenum">
              <a:rPr lang="el-GR" altLang="el-GR" sz="1300">
                <a:solidFill>
                  <a:srgbClr val="000000"/>
                </a:solidFill>
              </a:rPr>
              <a:pPr algn="r"/>
              <a:t>30</a:t>
            </a:fld>
            <a:endParaRPr lang="el-GR" altLang="el-GR" sz="1300">
              <a:solidFill>
                <a:srgbClr val="000000"/>
              </a:solidFill>
            </a:endParaRPr>
          </a:p>
        </p:txBody>
      </p:sp>
      <p:sp>
        <p:nvSpPr>
          <p:cNvPr id="1064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65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81250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E3773218-3524-4D55-AD9D-436ADE6F6CFF}" type="slidenum">
              <a:rPr lang="el-GR" altLang="el-GR" sz="1300">
                <a:solidFill>
                  <a:srgbClr val="000000"/>
                </a:solidFill>
              </a:rPr>
              <a:pPr algn="r"/>
              <a:t>31</a:t>
            </a:fld>
            <a:endParaRPr lang="el-GR" altLang="el-GR" sz="1300">
              <a:solidFill>
                <a:srgbClr val="000000"/>
              </a:solidFill>
            </a:endParaRPr>
          </a:p>
        </p:txBody>
      </p:sp>
      <p:sp>
        <p:nvSpPr>
          <p:cNvPr id="10752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752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9705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498C20A9-720B-4060-9197-5E327E0AD45C}" type="slidenum">
              <a:rPr lang="el-GR" altLang="el-GR" sz="1300">
                <a:solidFill>
                  <a:srgbClr val="000000"/>
                </a:solidFill>
              </a:rPr>
              <a:pPr algn="r"/>
              <a:t>32</a:t>
            </a:fld>
            <a:endParaRPr lang="el-GR" altLang="el-GR" sz="1300">
              <a:solidFill>
                <a:srgbClr val="000000"/>
              </a:solidFill>
            </a:endParaRPr>
          </a:p>
        </p:txBody>
      </p:sp>
      <p:sp>
        <p:nvSpPr>
          <p:cNvPr id="10854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854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78227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BCDDF88-7F9E-4A89-A89E-02AEB0050BF9}" type="slidenum">
              <a:rPr lang="el-GR" altLang="el-GR" sz="1300">
                <a:solidFill>
                  <a:srgbClr val="000000"/>
                </a:solidFill>
              </a:rPr>
              <a:pPr>
                <a:buFont typeface="Times New Roman" pitchFamily="18" charset="0"/>
                <a:buNone/>
              </a:pPr>
              <a:t>33</a:t>
            </a:fld>
            <a:endParaRPr lang="el-GR" altLang="el-GR" sz="1300">
              <a:solidFill>
                <a:srgbClr val="000000"/>
              </a:solidFill>
            </a:endParaRPr>
          </a:p>
        </p:txBody>
      </p:sp>
      <p:sp>
        <p:nvSpPr>
          <p:cNvPr id="10957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0957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90126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46607AF-839C-4203-A796-C3BCF2BD0B2F}" type="slidenum">
              <a:rPr lang="el-GR" altLang="el-GR" sz="1300">
                <a:solidFill>
                  <a:srgbClr val="000000"/>
                </a:solidFill>
              </a:rPr>
              <a:pPr>
                <a:buFont typeface="Times New Roman" pitchFamily="18" charset="0"/>
                <a:buNone/>
              </a:pPr>
              <a:t>34</a:t>
            </a:fld>
            <a:endParaRPr lang="el-GR" altLang="el-GR" sz="1300">
              <a:solidFill>
                <a:srgbClr val="000000"/>
              </a:solidFill>
            </a:endParaRPr>
          </a:p>
        </p:txBody>
      </p:sp>
      <p:sp>
        <p:nvSpPr>
          <p:cNvPr id="11059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059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66967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3A098C82-CE64-46EC-B49A-7A0224C94B9B}" type="slidenum">
              <a:rPr lang="el-GR" altLang="el-GR" sz="1300">
                <a:solidFill>
                  <a:srgbClr val="000000"/>
                </a:solidFill>
              </a:rPr>
              <a:pPr>
                <a:buFont typeface="Times New Roman" pitchFamily="18" charset="0"/>
                <a:buNone/>
              </a:pPr>
              <a:t>35</a:t>
            </a:fld>
            <a:endParaRPr lang="el-GR" altLang="el-GR" sz="1300">
              <a:solidFill>
                <a:srgbClr val="000000"/>
              </a:solidFill>
            </a:endParaRPr>
          </a:p>
        </p:txBody>
      </p:sp>
      <p:sp>
        <p:nvSpPr>
          <p:cNvPr id="11161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162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28555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6218A49-6491-43F2-BD13-CE10F951CBFA}" type="slidenum">
              <a:rPr lang="el-GR" altLang="el-GR" sz="1300">
                <a:solidFill>
                  <a:srgbClr val="000000"/>
                </a:solidFill>
              </a:rPr>
              <a:pPr>
                <a:buFont typeface="Times New Roman" pitchFamily="18" charset="0"/>
                <a:buNone/>
              </a:pPr>
              <a:t>36</a:t>
            </a:fld>
            <a:endParaRPr lang="el-GR" altLang="el-GR" sz="1300">
              <a:solidFill>
                <a:srgbClr val="000000"/>
              </a:solidFill>
            </a:endParaRPr>
          </a:p>
        </p:txBody>
      </p:sp>
      <p:sp>
        <p:nvSpPr>
          <p:cNvPr id="11264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264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12756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6CC74B24-A40A-4473-BC3B-2391940ED6E4}" type="slidenum">
              <a:rPr lang="el-GR" altLang="el-GR" sz="1300">
                <a:solidFill>
                  <a:srgbClr val="000000"/>
                </a:solidFill>
              </a:rPr>
              <a:pPr>
                <a:buFont typeface="Times New Roman" pitchFamily="18" charset="0"/>
                <a:buNone/>
              </a:pPr>
              <a:t>37</a:t>
            </a:fld>
            <a:endParaRPr lang="el-GR" altLang="el-GR" sz="1300">
              <a:solidFill>
                <a:srgbClr val="000000"/>
              </a:solidFill>
            </a:endParaRPr>
          </a:p>
        </p:txBody>
      </p:sp>
      <p:sp>
        <p:nvSpPr>
          <p:cNvPr id="11366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366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3827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F459299-B80A-4DF6-9610-DE64F8962012}" type="slidenum">
              <a:rPr lang="el-GR" altLang="el-GR" sz="1300">
                <a:solidFill>
                  <a:srgbClr val="000000"/>
                </a:solidFill>
              </a:rPr>
              <a:pPr>
                <a:buFont typeface="Times New Roman" pitchFamily="18" charset="0"/>
                <a:buNone/>
              </a:pPr>
              <a:t>38</a:t>
            </a:fld>
            <a:endParaRPr lang="el-GR" altLang="el-GR" sz="1300">
              <a:solidFill>
                <a:srgbClr val="000000"/>
              </a:solidFill>
            </a:endParaRPr>
          </a:p>
        </p:txBody>
      </p:sp>
      <p:sp>
        <p:nvSpPr>
          <p:cNvPr id="11469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469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6309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762FEBB-01C7-42B2-A4BC-1FF64EDE073E}" type="slidenum">
              <a:rPr lang="el-GR" altLang="el-GR" sz="1300">
                <a:solidFill>
                  <a:srgbClr val="000000"/>
                </a:solidFill>
              </a:rPr>
              <a:pPr>
                <a:buFont typeface="Times New Roman" pitchFamily="18" charset="0"/>
                <a:buNone/>
              </a:pPr>
              <a:t>39</a:t>
            </a:fld>
            <a:endParaRPr lang="el-GR" altLang="el-GR" sz="1300">
              <a:solidFill>
                <a:srgbClr val="000000"/>
              </a:solidFill>
            </a:endParaRPr>
          </a:p>
        </p:txBody>
      </p:sp>
      <p:sp>
        <p:nvSpPr>
          <p:cNvPr id="11571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571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2512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240A740-46EA-4BF6-AB50-2CD1B889335F}" type="slidenum">
              <a:rPr lang="el-GR" altLang="el-GR" sz="1300">
                <a:solidFill>
                  <a:srgbClr val="000000"/>
                </a:solidFill>
              </a:rPr>
              <a:pPr>
                <a:buFont typeface="Times New Roman" pitchFamily="18" charset="0"/>
                <a:buNone/>
              </a:pPr>
              <a:t>4</a:t>
            </a:fld>
            <a:endParaRPr lang="el-GR" altLang="el-GR" sz="1300">
              <a:solidFill>
                <a:srgbClr val="000000"/>
              </a:solidFill>
            </a:endParaRPr>
          </a:p>
        </p:txBody>
      </p:sp>
      <p:sp>
        <p:nvSpPr>
          <p:cNvPr id="798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798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63783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3B4FD63C-BC0D-440D-B5C0-4DE1C50653D9}" type="slidenum">
              <a:rPr lang="el-GR" altLang="el-GR" sz="1300">
                <a:solidFill>
                  <a:srgbClr val="000000"/>
                </a:solidFill>
              </a:rPr>
              <a:pPr>
                <a:buFont typeface="Times New Roman" pitchFamily="18" charset="0"/>
                <a:buNone/>
              </a:pPr>
              <a:t>40</a:t>
            </a:fld>
            <a:endParaRPr lang="el-GR" altLang="el-GR" sz="1300">
              <a:solidFill>
                <a:srgbClr val="000000"/>
              </a:solidFill>
            </a:endParaRPr>
          </a:p>
        </p:txBody>
      </p:sp>
      <p:sp>
        <p:nvSpPr>
          <p:cNvPr id="11673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674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28878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ECB2519B-5C51-49AB-91BF-2075900A25C1}" type="slidenum">
              <a:rPr lang="el-GR" altLang="el-GR" sz="1300">
                <a:solidFill>
                  <a:srgbClr val="000000"/>
                </a:solidFill>
              </a:rPr>
              <a:pPr>
                <a:buFont typeface="Times New Roman" pitchFamily="18" charset="0"/>
                <a:buNone/>
              </a:pPr>
              <a:t>41</a:t>
            </a:fld>
            <a:endParaRPr lang="el-GR" altLang="el-GR" sz="1300">
              <a:solidFill>
                <a:srgbClr val="000000"/>
              </a:solidFill>
            </a:endParaRPr>
          </a:p>
        </p:txBody>
      </p:sp>
      <p:sp>
        <p:nvSpPr>
          <p:cNvPr id="11776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776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86325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B8FC2FB-D223-4B8B-98BE-9FA4F6FD173D}" type="slidenum">
              <a:rPr lang="el-GR" altLang="el-GR" sz="1300">
                <a:solidFill>
                  <a:srgbClr val="000000"/>
                </a:solidFill>
              </a:rPr>
              <a:pPr>
                <a:buFont typeface="Times New Roman" pitchFamily="18" charset="0"/>
                <a:buNone/>
              </a:pPr>
              <a:t>42</a:t>
            </a:fld>
            <a:endParaRPr lang="el-GR" altLang="el-GR" sz="1300">
              <a:solidFill>
                <a:srgbClr val="000000"/>
              </a:solidFill>
            </a:endParaRPr>
          </a:p>
        </p:txBody>
      </p:sp>
      <p:sp>
        <p:nvSpPr>
          <p:cNvPr id="11878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878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87910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A32FC92-37C0-4CD8-A584-4866644EA563}" type="slidenum">
              <a:rPr lang="el-GR" altLang="el-GR" sz="1300">
                <a:solidFill>
                  <a:srgbClr val="000000"/>
                </a:solidFill>
              </a:rPr>
              <a:pPr>
                <a:buFont typeface="Times New Roman" pitchFamily="18" charset="0"/>
                <a:buNone/>
              </a:pPr>
              <a:t>43</a:t>
            </a:fld>
            <a:endParaRPr lang="el-GR" altLang="el-GR" sz="1300">
              <a:solidFill>
                <a:srgbClr val="000000"/>
              </a:solidFill>
            </a:endParaRPr>
          </a:p>
        </p:txBody>
      </p:sp>
      <p:sp>
        <p:nvSpPr>
          <p:cNvPr id="11981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1981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65800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928A91B-5D2A-4A04-B04B-CF398BA92950}" type="slidenum">
              <a:rPr lang="el-GR" altLang="el-GR" sz="1300">
                <a:solidFill>
                  <a:srgbClr val="000000"/>
                </a:solidFill>
              </a:rPr>
              <a:pPr>
                <a:buFont typeface="Times New Roman" pitchFamily="18" charset="0"/>
                <a:buNone/>
              </a:pPr>
              <a:t>44</a:t>
            </a:fld>
            <a:endParaRPr lang="el-GR" altLang="el-GR" sz="1300">
              <a:solidFill>
                <a:srgbClr val="000000"/>
              </a:solidFill>
            </a:endParaRPr>
          </a:p>
        </p:txBody>
      </p:sp>
      <p:sp>
        <p:nvSpPr>
          <p:cNvPr id="12083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083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873250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D33396B0-63AA-43C1-B232-27D67A193988}" type="slidenum">
              <a:rPr lang="el-GR" altLang="el-GR" sz="1300">
                <a:solidFill>
                  <a:srgbClr val="000000"/>
                </a:solidFill>
              </a:rPr>
              <a:pPr>
                <a:buFont typeface="Times New Roman" pitchFamily="18" charset="0"/>
                <a:buNone/>
              </a:pPr>
              <a:t>45</a:t>
            </a:fld>
            <a:endParaRPr lang="el-GR" altLang="el-GR" sz="1300">
              <a:solidFill>
                <a:srgbClr val="000000"/>
              </a:solidFill>
            </a:endParaRPr>
          </a:p>
        </p:txBody>
      </p:sp>
      <p:sp>
        <p:nvSpPr>
          <p:cNvPr id="12185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186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2074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10D40344-60C2-4F1E-8636-B03F172FA6AD}" type="slidenum">
              <a:rPr lang="el-GR" altLang="el-GR" sz="1300">
                <a:solidFill>
                  <a:srgbClr val="000000"/>
                </a:solidFill>
              </a:rPr>
              <a:pPr>
                <a:buFont typeface="Times New Roman" pitchFamily="18" charset="0"/>
                <a:buNone/>
              </a:pPr>
              <a:t>46</a:t>
            </a:fld>
            <a:endParaRPr lang="el-GR" altLang="el-GR" sz="1300">
              <a:solidFill>
                <a:srgbClr val="000000"/>
              </a:solidFill>
            </a:endParaRPr>
          </a:p>
        </p:txBody>
      </p:sp>
      <p:sp>
        <p:nvSpPr>
          <p:cNvPr id="12288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288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60713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BEB5C0A-0F05-4B98-A798-2C8622552133}" type="slidenum">
              <a:rPr lang="el-GR" altLang="el-GR" sz="1300">
                <a:solidFill>
                  <a:srgbClr val="000000"/>
                </a:solidFill>
              </a:rPr>
              <a:pPr>
                <a:buFont typeface="Times New Roman" pitchFamily="18" charset="0"/>
                <a:buNone/>
              </a:pPr>
              <a:t>47</a:t>
            </a:fld>
            <a:endParaRPr lang="el-GR" altLang="el-GR" sz="1300">
              <a:solidFill>
                <a:srgbClr val="000000"/>
              </a:solidFill>
            </a:endParaRPr>
          </a:p>
        </p:txBody>
      </p:sp>
      <p:sp>
        <p:nvSpPr>
          <p:cNvPr id="12390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390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07489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EA6C0A4-805A-4B6C-97C2-42844BC9C7BF}" type="slidenum">
              <a:rPr lang="el-GR" altLang="el-GR" sz="1300">
                <a:solidFill>
                  <a:srgbClr val="000000"/>
                </a:solidFill>
              </a:rPr>
              <a:pPr>
                <a:buFont typeface="Times New Roman" pitchFamily="18" charset="0"/>
                <a:buNone/>
              </a:pPr>
              <a:t>48</a:t>
            </a:fld>
            <a:endParaRPr lang="el-GR" altLang="el-GR" sz="1300">
              <a:solidFill>
                <a:srgbClr val="000000"/>
              </a:solidFill>
            </a:endParaRPr>
          </a:p>
        </p:txBody>
      </p:sp>
      <p:sp>
        <p:nvSpPr>
          <p:cNvPr id="12493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493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29869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FCB98AE2-5632-4D1E-8F4B-5145C53E4AF7}" type="slidenum">
              <a:rPr lang="el-GR" altLang="el-GR" sz="1300">
                <a:solidFill>
                  <a:srgbClr val="000000"/>
                </a:solidFill>
              </a:rPr>
              <a:pPr>
                <a:buFont typeface="Times New Roman" pitchFamily="18" charset="0"/>
                <a:buNone/>
              </a:pPr>
              <a:t>50</a:t>
            </a:fld>
            <a:endParaRPr lang="el-GR" altLang="el-GR" sz="1300">
              <a:solidFill>
                <a:srgbClr val="000000"/>
              </a:solidFill>
            </a:endParaRPr>
          </a:p>
        </p:txBody>
      </p:sp>
      <p:sp>
        <p:nvSpPr>
          <p:cNvPr id="12595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595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5712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821EC4E8-2E89-4422-A8CD-F2B56AA5B13A}" type="slidenum">
              <a:rPr lang="el-GR" altLang="el-GR" sz="1300">
                <a:solidFill>
                  <a:srgbClr val="000000"/>
                </a:solidFill>
              </a:rPr>
              <a:pPr>
                <a:buFont typeface="Times New Roman" pitchFamily="18" charset="0"/>
                <a:buNone/>
              </a:pPr>
              <a:t>5</a:t>
            </a:fld>
            <a:endParaRPr lang="el-GR" altLang="el-GR" sz="1300">
              <a:solidFill>
                <a:srgbClr val="000000"/>
              </a:solidFill>
            </a:endParaRPr>
          </a:p>
        </p:txBody>
      </p:sp>
      <p:sp>
        <p:nvSpPr>
          <p:cNvPr id="808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09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8986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7E228BEA-A976-42D2-AA70-58CA0DF607C0}" type="slidenum">
              <a:rPr lang="el-GR" altLang="el-GR" sz="1300">
                <a:solidFill>
                  <a:srgbClr val="000000"/>
                </a:solidFill>
              </a:rPr>
              <a:pPr algn="r"/>
              <a:t>52</a:t>
            </a:fld>
            <a:endParaRPr lang="el-GR" altLang="el-GR" sz="1300">
              <a:solidFill>
                <a:srgbClr val="000000"/>
              </a:solidFill>
            </a:endParaRPr>
          </a:p>
        </p:txBody>
      </p:sp>
      <p:sp>
        <p:nvSpPr>
          <p:cNvPr id="12697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698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447105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D1A1B29B-458F-4B1D-A6E6-D8B3F814A462}" type="slidenum">
              <a:rPr lang="el-GR" altLang="el-GR" sz="1300">
                <a:solidFill>
                  <a:srgbClr val="000000"/>
                </a:solidFill>
              </a:rPr>
              <a:pPr algn="r"/>
              <a:t>53</a:t>
            </a:fld>
            <a:endParaRPr lang="el-GR" altLang="el-GR" sz="1300">
              <a:solidFill>
                <a:srgbClr val="000000"/>
              </a:solidFill>
            </a:endParaRPr>
          </a:p>
        </p:txBody>
      </p:sp>
      <p:sp>
        <p:nvSpPr>
          <p:cNvPr id="12800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800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48902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01073359-D798-4195-977E-78D7506A9D8B}" type="slidenum">
              <a:rPr lang="el-GR" altLang="el-GR" sz="1300">
                <a:solidFill>
                  <a:srgbClr val="000000"/>
                </a:solidFill>
              </a:rPr>
              <a:pPr>
                <a:buFont typeface="Times New Roman" pitchFamily="18" charset="0"/>
                <a:buNone/>
              </a:pPr>
              <a:t>54</a:t>
            </a:fld>
            <a:endParaRPr lang="el-GR" altLang="el-GR" sz="1300">
              <a:solidFill>
                <a:srgbClr val="000000"/>
              </a:solidFill>
            </a:endParaRPr>
          </a:p>
        </p:txBody>
      </p:sp>
      <p:sp>
        <p:nvSpPr>
          <p:cNvPr id="12902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2902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08251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AE04A6BD-0CCD-4621-9D61-6A5575AFD09B}" type="slidenum">
              <a:rPr lang="el-GR" altLang="el-GR" sz="1300">
                <a:solidFill>
                  <a:srgbClr val="000000"/>
                </a:solidFill>
              </a:rPr>
              <a:pPr algn="r"/>
              <a:t>55</a:t>
            </a:fld>
            <a:endParaRPr lang="el-GR" altLang="el-GR" sz="1300">
              <a:solidFill>
                <a:srgbClr val="000000"/>
              </a:solidFill>
            </a:endParaRPr>
          </a:p>
        </p:txBody>
      </p:sp>
      <p:sp>
        <p:nvSpPr>
          <p:cNvPr id="13005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005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74993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94D04044-1ADF-4834-9EC7-FE3704145479}" type="slidenum">
              <a:rPr lang="el-GR" altLang="el-GR" sz="1300">
                <a:solidFill>
                  <a:srgbClr val="000000"/>
                </a:solidFill>
              </a:rPr>
              <a:pPr algn="r"/>
              <a:t>56</a:t>
            </a:fld>
            <a:endParaRPr lang="el-GR" altLang="el-GR" sz="1300">
              <a:solidFill>
                <a:srgbClr val="000000"/>
              </a:solidFill>
            </a:endParaRPr>
          </a:p>
        </p:txBody>
      </p:sp>
      <p:sp>
        <p:nvSpPr>
          <p:cNvPr id="13107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107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85920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22"/>
          <p:cNvSpPr txBox="1">
            <a:spLocks noGrp="1" noChangeArrowheads="1"/>
          </p:cNvSpPr>
          <p:nvPr/>
        </p:nvSpPr>
        <p:spPr bwMode="auto">
          <a:xfrm>
            <a:off x="4025636" y="9724295"/>
            <a:ext cx="3052116"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818" tIns="48409" rIns="96818" bIns="4840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cs typeface="Arial" charset="0"/>
              </a:defRPr>
            </a:lvl9pPr>
          </a:lstStyle>
          <a:p>
            <a:pPr algn="r"/>
            <a:fld id="{4ED0FD50-783D-425E-86F8-BB457190CCFA}" type="slidenum">
              <a:rPr lang="el-GR" altLang="el-GR" sz="1300">
                <a:solidFill>
                  <a:srgbClr val="000000"/>
                </a:solidFill>
              </a:rPr>
              <a:pPr algn="r"/>
              <a:t>57</a:t>
            </a:fld>
            <a:endParaRPr lang="el-GR" altLang="el-GR" sz="1300">
              <a:solidFill>
                <a:srgbClr val="000000"/>
              </a:solidFill>
            </a:endParaRPr>
          </a:p>
        </p:txBody>
      </p:sp>
      <p:sp>
        <p:nvSpPr>
          <p:cNvPr id="132099"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132100"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11808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B27F51E6-5F21-43B9-AE99-D2F3E40892F6}" type="slidenum">
              <a:rPr lang="el-GR" altLang="el-GR" sz="1300">
                <a:solidFill>
                  <a:srgbClr val="000000"/>
                </a:solidFill>
              </a:rPr>
              <a:pPr>
                <a:buFont typeface="Times New Roman" pitchFamily="18" charset="0"/>
                <a:buNone/>
              </a:pPr>
              <a:t>6</a:t>
            </a:fld>
            <a:endParaRPr lang="el-GR" altLang="el-GR" sz="1300">
              <a:solidFill>
                <a:srgbClr val="000000"/>
              </a:solidFill>
            </a:endParaRPr>
          </a:p>
        </p:txBody>
      </p:sp>
      <p:sp>
        <p:nvSpPr>
          <p:cNvPr id="81923"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1924"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81775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AFF512E6-ED06-4BD9-A6FC-AE9453E61D50}" type="slidenum">
              <a:rPr lang="el-GR" altLang="el-GR" sz="1300">
                <a:solidFill>
                  <a:srgbClr val="000000"/>
                </a:solidFill>
              </a:rPr>
              <a:pPr>
                <a:buFont typeface="Times New Roman" pitchFamily="18" charset="0"/>
                <a:buNone/>
              </a:pPr>
              <a:t>7</a:t>
            </a:fld>
            <a:endParaRPr lang="el-GR" altLang="el-GR" sz="1300">
              <a:solidFill>
                <a:srgbClr val="000000"/>
              </a:solidFill>
            </a:endParaRPr>
          </a:p>
        </p:txBody>
      </p:sp>
      <p:sp>
        <p:nvSpPr>
          <p:cNvPr id="83971"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3972"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6324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E609F3A7-3D9A-4C3B-BFE0-C1DF4C8F3C9F}" type="slidenum">
              <a:rPr lang="el-GR" altLang="el-GR" sz="1300">
                <a:solidFill>
                  <a:srgbClr val="000000"/>
                </a:solidFill>
              </a:rPr>
              <a:pPr>
                <a:buFont typeface="Times New Roman" pitchFamily="18" charset="0"/>
                <a:buNone/>
              </a:pPr>
              <a:t>8</a:t>
            </a:fld>
            <a:endParaRPr lang="el-GR" altLang="el-GR" sz="1300">
              <a:solidFill>
                <a:srgbClr val="000000"/>
              </a:solidFill>
            </a:endParaRPr>
          </a:p>
        </p:txBody>
      </p:sp>
      <p:sp>
        <p:nvSpPr>
          <p:cNvPr id="82947"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2948"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2661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1pPr>
            <a:lvl2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2pPr>
            <a:lvl3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3pPr>
            <a:lvl4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4pPr>
            <a:lvl5pPr>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5pPr>
            <a:lvl6pPr marL="2621219"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6pPr>
            <a:lvl7pPr marL="3097804"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7pPr>
            <a:lvl8pPr marL="3574390"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8pPr>
            <a:lvl9pPr marL="4050975" indent="-238293" defTabSz="476585" eaLnBrk="0" fontAlgn="base" hangingPunct="0">
              <a:spcBef>
                <a:spcPct val="0"/>
              </a:spcBef>
              <a:spcAft>
                <a:spcPct val="0"/>
              </a:spcAft>
              <a:buClr>
                <a:srgbClr val="000000"/>
              </a:buClr>
              <a:buSzPct val="100000"/>
              <a:buFont typeface="Times New Roman" pitchFamily="18" charset="0"/>
              <a:tabLst>
                <a:tab pos="0" algn="l"/>
                <a:tab pos="476585" algn="l"/>
                <a:tab pos="953171" algn="l"/>
                <a:tab pos="1429756" algn="l"/>
                <a:tab pos="1906341" algn="l"/>
                <a:tab pos="2382926" algn="l"/>
                <a:tab pos="2859512" algn="l"/>
                <a:tab pos="3336097" algn="l"/>
                <a:tab pos="3812682" algn="l"/>
                <a:tab pos="4289268" algn="l"/>
                <a:tab pos="4765853" algn="l"/>
                <a:tab pos="5242438" algn="l"/>
                <a:tab pos="5719023" algn="l"/>
                <a:tab pos="6195609" algn="l"/>
                <a:tab pos="6672194" algn="l"/>
                <a:tab pos="7148779" algn="l"/>
                <a:tab pos="7625364" algn="l"/>
                <a:tab pos="8101950" algn="l"/>
                <a:tab pos="8578535" algn="l"/>
                <a:tab pos="9055120" algn="l"/>
                <a:tab pos="9531706" algn="l"/>
              </a:tabLst>
              <a:defRPr sz="2500">
                <a:solidFill>
                  <a:schemeClr val="bg1"/>
                </a:solidFill>
                <a:latin typeface="Times New Roman" pitchFamily="18" charset="0"/>
                <a:cs typeface="Arial" charset="0"/>
              </a:defRPr>
            </a:lvl9pPr>
          </a:lstStyle>
          <a:p>
            <a:pPr>
              <a:buFont typeface="Times New Roman" pitchFamily="18" charset="0"/>
              <a:buNone/>
            </a:pPr>
            <a:fld id="{9E809150-7258-4D50-929F-3EF0771AD8DC}" type="slidenum">
              <a:rPr lang="el-GR" altLang="el-GR" sz="1300">
                <a:solidFill>
                  <a:srgbClr val="000000"/>
                </a:solidFill>
              </a:rPr>
              <a:pPr>
                <a:buFont typeface="Times New Roman" pitchFamily="18" charset="0"/>
                <a:buNone/>
              </a:pPr>
              <a:t>9</a:t>
            </a:fld>
            <a:endParaRPr lang="el-GR" altLang="el-GR" sz="1300">
              <a:solidFill>
                <a:srgbClr val="000000"/>
              </a:solidFill>
            </a:endParaRPr>
          </a:p>
        </p:txBody>
      </p:sp>
      <p:sp>
        <p:nvSpPr>
          <p:cNvPr id="84995" name="Text Box 1"/>
          <p:cNvSpPr txBox="1">
            <a:spLocks noChangeArrowheads="1"/>
          </p:cNvSpPr>
          <p:nvPr/>
        </p:nvSpPr>
        <p:spPr bwMode="auto">
          <a:xfrm>
            <a:off x="1021210" y="767970"/>
            <a:ext cx="5061645" cy="3836525"/>
          </a:xfrm>
          <a:prstGeom prst="rect">
            <a:avLst/>
          </a:prstGeom>
          <a:solidFill>
            <a:srgbClr val="FFFFFF"/>
          </a:solidFill>
          <a:ln w="9360">
            <a:solidFill>
              <a:srgbClr val="000000"/>
            </a:solidFill>
            <a:miter lim="800000"/>
            <a:headEnd/>
            <a:tailEnd/>
          </a:ln>
        </p:spPr>
        <p:txBody>
          <a:bodyPr wrap="none" lIns="95317" tIns="47659" rIns="95317" bIns="47659" anchor="ctr"/>
          <a:lstStyle/>
          <a:p>
            <a:endParaRPr lang="en-US" altLang="el-GR"/>
          </a:p>
        </p:txBody>
      </p:sp>
      <p:sp>
        <p:nvSpPr>
          <p:cNvPr id="84996" name="Text Box 2"/>
          <p:cNvSpPr>
            <a:spLocks noGrp="1" noChangeArrowheads="1"/>
          </p:cNvSpPr>
          <p:nvPr>
            <p:ph type="body"/>
          </p:nvPr>
        </p:nvSpPr>
        <p:spPr>
          <a:xfrm>
            <a:off x="947208" y="4860486"/>
            <a:ext cx="5184980" cy="46792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5593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hyperlink" Target="http://dev.mysql.com/doc/refman/5.7/en/get-diagnostic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7.wdp"/></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3.wdp"/></Relationships>
</file>

<file path=ppt/slides/_rels/slide5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nc-sa/3.0/deed.el" TargetMode="External"/><Relationship Id="rId2" Type="http://schemas.openxmlformats.org/officeDocument/2006/relationships/hyperlink" Target="http://www.dbtechnet.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ΙΙ</a:t>
            </a:r>
            <a:endParaRPr lang="el-GR" sz="3600" b="1" dirty="0">
              <a:solidFill>
                <a:schemeClr val="tx1"/>
              </a:solidFill>
              <a:latin typeface="+mn-lt"/>
            </a:endParaRPr>
          </a:p>
        </p:txBody>
      </p:sp>
      <p:sp>
        <p:nvSpPr>
          <p:cNvPr id="3" name="Υπότιτλος 2"/>
          <p:cNvSpPr>
            <a:spLocks noGrp="1"/>
          </p:cNvSpPr>
          <p:nvPr>
            <p:ph type="subTitle" idx="1"/>
          </p:nvPr>
        </p:nvSpPr>
        <p:spPr>
          <a:xfrm>
            <a:off x="953808" y="3096543"/>
            <a:ext cx="7236385" cy="1752600"/>
          </a:xfrm>
        </p:spPr>
        <p:txBody>
          <a:bodyPr>
            <a:normAutofit fontScale="77500" lnSpcReduction="20000"/>
          </a:bodyPr>
          <a:lstStyle/>
          <a:p>
            <a:pPr>
              <a:spcBef>
                <a:spcPct val="50000"/>
              </a:spcBef>
            </a:pPr>
            <a:r>
              <a:rPr lang="el-GR" sz="2700" b="1" dirty="0" smtClean="0"/>
              <a:t>Ενότητα </a:t>
            </a:r>
            <a:r>
              <a:rPr lang="en-US" sz="2700" b="1" dirty="0" smtClean="0"/>
              <a:t>1</a:t>
            </a:r>
            <a:r>
              <a:rPr lang="el-GR" sz="2700" b="1" dirty="0" smtClean="0"/>
              <a:t>2</a:t>
            </a:r>
            <a:r>
              <a:rPr lang="el-GR" sz="2700" dirty="0" smtClean="0"/>
              <a:t>:</a:t>
            </a:r>
            <a:r>
              <a:rPr lang="en-US" sz="2700" dirty="0" smtClean="0"/>
              <a:t> </a:t>
            </a:r>
            <a:r>
              <a:rPr lang="en-US" altLang="el-GR" sz="2800" dirty="0"/>
              <a:t>SQL </a:t>
            </a:r>
            <a:r>
              <a:rPr lang="el-GR" altLang="el-GR" sz="2800" dirty="0"/>
              <a:t>διαγνωστικά σφαλμάτων </a:t>
            </a:r>
          </a:p>
          <a:p>
            <a:pPr>
              <a:spcBef>
                <a:spcPct val="50000"/>
              </a:spcBef>
            </a:pPr>
            <a:r>
              <a:rPr lang="el-GR" altLang="el-GR" sz="2800" dirty="0"/>
              <a:t>(</a:t>
            </a:r>
            <a:r>
              <a:rPr lang="en-US" altLang="el-GR" sz="2800" dirty="0"/>
              <a:t>SQL error diagnostics), </a:t>
            </a:r>
            <a:r>
              <a:rPr lang="el-GR" altLang="el-GR" sz="2800" dirty="0"/>
              <a:t>δήλωση </a:t>
            </a:r>
            <a:r>
              <a:rPr lang="en-US" altLang="el-GR" sz="2800" dirty="0"/>
              <a:t>Get Diagnostics </a:t>
            </a:r>
            <a:endParaRPr lang="el-GR" altLang="el-GR" sz="2800" dirty="0" smtClean="0"/>
          </a:p>
          <a:p>
            <a:pPr>
              <a:spcBef>
                <a:spcPct val="50000"/>
              </a:spcBef>
            </a:pP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 y="873125"/>
            <a:ext cx="861853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6" name="4 - Ορθογώνιο"/>
          <p:cNvSpPr>
            <a:spLocks noChangeArrowheads="1"/>
          </p:cNvSpPr>
          <p:nvPr/>
        </p:nvSpPr>
        <p:spPr bwMode="auto">
          <a:xfrm>
            <a:off x="107950" y="6073775"/>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fontScale="90000"/>
          </a:bodyPr>
          <a:lstStyle/>
          <a:p>
            <a:r>
              <a:rPr lang="en-US" dirty="0"/>
              <a:t>Client-Server perspective - </a:t>
            </a:r>
            <a:r>
              <a:rPr lang="el-GR" dirty="0"/>
              <a:t>οπτική πελάτη </a:t>
            </a:r>
            <a:r>
              <a:rPr lang="el-GR" dirty="0" err="1" smtClean="0"/>
              <a:t>διακομιστή</a:t>
            </a:r>
            <a:endParaRPr lang="el-GR" dirty="0"/>
          </a:p>
        </p:txBody>
      </p:sp>
    </p:spTree>
    <p:extLst>
      <p:ext uri="{BB962C8B-B14F-4D97-AF65-F5344CB8AC3E}">
        <p14:creationId xmlns:p14="http://schemas.microsoft.com/office/powerpoint/2010/main" val="12170835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Client-Server perspective - </a:t>
            </a:r>
            <a:r>
              <a:rPr lang="el-GR" dirty="0"/>
              <a:t>οπτική πελάτη </a:t>
            </a:r>
            <a:r>
              <a:rPr lang="el-GR" dirty="0" err="1"/>
              <a:t>διακομιστή</a:t>
            </a:r>
            <a:r>
              <a:rPr lang="el-GR" dirty="0"/>
              <a:t> </a:t>
            </a:r>
          </a:p>
        </p:txBody>
      </p:sp>
      <p:sp>
        <p:nvSpPr>
          <p:cNvPr id="3" name="Content Placeholder 2"/>
          <p:cNvSpPr>
            <a:spLocks noGrp="1"/>
          </p:cNvSpPr>
          <p:nvPr>
            <p:ph idx="1"/>
          </p:nvPr>
        </p:nvSpPr>
        <p:spPr/>
        <p:txBody>
          <a:bodyPr>
            <a:normAutofit/>
          </a:bodyPr>
          <a:lstStyle/>
          <a:p>
            <a:r>
              <a:rPr lang="el-GR" sz="2400" dirty="0"/>
              <a:t>Η εκτέλεση μίας εισαγόμενης SQL εντολής στον </a:t>
            </a:r>
            <a:r>
              <a:rPr lang="el-GR" sz="2400" dirty="0" err="1"/>
              <a:t>διακομιστή</a:t>
            </a:r>
            <a:r>
              <a:rPr lang="el-GR" sz="2400" dirty="0"/>
              <a:t> είναι ατομική με την έννοια ότι θα πρέπει ολόκληρη η SQL εντολή (όλες οι SQL δηλώσεις της) να εκτελεστεί επιτυχώς αλλιώς όλη η εντολή θα αναιρεθεί (</a:t>
            </a:r>
            <a:r>
              <a:rPr lang="el-GR" sz="2400" dirty="0" err="1"/>
              <a:t>rolled</a:t>
            </a:r>
            <a:r>
              <a:rPr lang="el-GR" sz="2400" dirty="0"/>
              <a:t> </a:t>
            </a:r>
            <a:r>
              <a:rPr lang="el-GR" sz="2400" dirty="0" err="1"/>
              <a:t>back</a:t>
            </a:r>
            <a:r>
              <a:rPr lang="el-GR" sz="2400" dirty="0"/>
              <a:t>). </a:t>
            </a:r>
            <a:endParaRPr lang="el-GR" sz="2400" dirty="0" smtClean="0"/>
          </a:p>
          <a:p>
            <a:r>
              <a:rPr lang="el-GR" sz="2400" dirty="0" smtClean="0"/>
              <a:t>Ως </a:t>
            </a:r>
            <a:r>
              <a:rPr lang="el-GR" sz="2400" dirty="0"/>
              <a:t>απόκριση στην SQL εντολή (αίτηση από τον πελάτη) ο </a:t>
            </a:r>
            <a:r>
              <a:rPr lang="el-GR" sz="2400" dirty="0" err="1"/>
              <a:t>διακομιστής</a:t>
            </a:r>
            <a:r>
              <a:rPr lang="el-GR" sz="2400" dirty="0"/>
              <a:t> στέλνει διαγνωστικά μηνύματα αναφέροντας την επιτυχημένη ή αποτυχημένη εκτέλεση της εντολής. </a:t>
            </a:r>
            <a:endParaRPr lang="el-GR" sz="2400" dirty="0" smtClean="0"/>
          </a:p>
          <a:p>
            <a:r>
              <a:rPr lang="el-GR" sz="2400" dirty="0" smtClean="0"/>
              <a:t>Η </a:t>
            </a:r>
            <a:r>
              <a:rPr lang="el-GR" sz="2400" dirty="0"/>
              <a:t>αποτυχημένη εκτέλεση μίας εντολής εμφανίζεται στον πελάτη ως μία σειρά </a:t>
            </a:r>
            <a:r>
              <a:rPr lang="el-GR" sz="2400" dirty="0" smtClean="0"/>
              <a:t>εξαιρέσεων</a:t>
            </a:r>
            <a:r>
              <a:rPr lang="en-US" sz="2400" dirty="0" smtClean="0"/>
              <a:t> (exceptions)</a:t>
            </a:r>
            <a:r>
              <a:rPr lang="el-GR" sz="2400" dirty="0" smtClean="0"/>
              <a:t>.</a:t>
            </a:r>
            <a:endParaRPr lang="el-GR" sz="2400" dirty="0"/>
          </a:p>
        </p:txBody>
      </p:sp>
    </p:spTree>
    <p:extLst>
      <p:ext uri="{BB962C8B-B14F-4D97-AF65-F5344CB8AC3E}">
        <p14:creationId xmlns:p14="http://schemas.microsoft.com/office/powerpoint/2010/main" val="38013339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DB </a:t>
            </a:r>
            <a:r>
              <a:rPr lang="el-GR" dirty="0" err="1"/>
              <a:t>application</a:t>
            </a:r>
            <a:r>
              <a:rPr lang="el-GR" dirty="0"/>
              <a:t> </a:t>
            </a:r>
            <a:r>
              <a:rPr lang="el-GR" dirty="0" err="1"/>
              <a:t>perspective</a:t>
            </a:r>
            <a:r>
              <a:rPr lang="el-GR" dirty="0"/>
              <a:t> - οπτική εφαρμογών βάσεων </a:t>
            </a:r>
            <a:r>
              <a:rPr lang="el-GR" dirty="0" smtClean="0"/>
              <a:t>δεδομένων</a:t>
            </a:r>
            <a:endParaRPr lang="el-GR" dirty="0"/>
          </a:p>
        </p:txBody>
      </p:sp>
      <p:sp>
        <p:nvSpPr>
          <p:cNvPr id="3" name="Content Placeholder 2"/>
          <p:cNvSpPr>
            <a:spLocks noGrp="1"/>
          </p:cNvSpPr>
          <p:nvPr>
            <p:ph idx="1"/>
          </p:nvPr>
        </p:nvSpPr>
        <p:spPr/>
        <p:txBody>
          <a:bodyPr/>
          <a:lstStyle/>
          <a:p>
            <a:pPr marL="0" indent="0">
              <a:buNone/>
            </a:pPr>
            <a:r>
              <a:rPr lang="el-GR" altLang="el-GR" sz="2800" dirty="0">
                <a:solidFill>
                  <a:srgbClr val="000000"/>
                </a:solidFill>
              </a:rPr>
              <a:t>Οι </a:t>
            </a:r>
            <a:r>
              <a:rPr lang="en-US" altLang="el-GR" sz="2800" dirty="0">
                <a:solidFill>
                  <a:srgbClr val="000000"/>
                </a:solidFill>
              </a:rPr>
              <a:t>SQL</a:t>
            </a:r>
            <a:r>
              <a:rPr lang="el-GR" altLang="el-GR" sz="2800" dirty="0">
                <a:solidFill>
                  <a:srgbClr val="000000"/>
                </a:solidFill>
              </a:rPr>
              <a:t> συναλλαγές (</a:t>
            </a:r>
            <a:r>
              <a:rPr lang="en-US" altLang="el-GR" sz="2800" b="1" dirty="0">
                <a:solidFill>
                  <a:srgbClr val="000000"/>
                </a:solidFill>
              </a:rPr>
              <a:t>SQL Transactions) </a:t>
            </a:r>
            <a:r>
              <a:rPr lang="el-GR" altLang="el-GR" sz="2800" dirty="0" smtClean="0">
                <a:solidFill>
                  <a:srgbClr val="000000"/>
                </a:solidFill>
              </a:rPr>
              <a:t>είναι οργανωμένες σε /αποτελούν / επικεντρώνονται </a:t>
            </a:r>
            <a:r>
              <a:rPr lang="el-GR" altLang="el-GR" sz="2800" dirty="0">
                <a:solidFill>
                  <a:srgbClr val="000000"/>
                </a:solidFill>
              </a:rPr>
              <a:t>σε</a:t>
            </a:r>
            <a:r>
              <a:rPr lang="el-GR" altLang="el-GR" sz="2800" dirty="0" smtClean="0">
                <a:solidFill>
                  <a:srgbClr val="000000"/>
                </a:solidFill>
              </a:rPr>
              <a:t>:</a:t>
            </a:r>
          </a:p>
          <a:p>
            <a:pPr>
              <a:buSzPct val="45000"/>
              <a:buFont typeface="Wingdings" pitchFamily="2" charset="2"/>
              <a:buChar char=""/>
            </a:pPr>
            <a:r>
              <a:rPr lang="el-GR" altLang="el-GR" sz="2800" dirty="0" smtClean="0">
                <a:solidFill>
                  <a:srgbClr val="000000"/>
                </a:solidFill>
              </a:rPr>
              <a:t> Λογική </a:t>
            </a:r>
            <a:r>
              <a:rPr lang="el-GR" altLang="el-GR" sz="2800" dirty="0">
                <a:solidFill>
                  <a:srgbClr val="000000"/>
                </a:solidFill>
              </a:rPr>
              <a:t>μονάδα εργασίας </a:t>
            </a:r>
            <a:r>
              <a:rPr lang="en-US" altLang="el-GR" sz="2800" dirty="0">
                <a:solidFill>
                  <a:srgbClr val="000000"/>
                </a:solidFill>
              </a:rPr>
              <a:t>- Logical unit of work (LUW)</a:t>
            </a:r>
          </a:p>
          <a:p>
            <a:pPr>
              <a:buSzPct val="45000"/>
              <a:buFont typeface="Wingdings" pitchFamily="2" charset="2"/>
              <a:buChar char=""/>
            </a:pPr>
            <a:r>
              <a:rPr lang="en-US" altLang="el-GR" sz="2800" dirty="0">
                <a:solidFill>
                  <a:srgbClr val="000000"/>
                </a:solidFill>
              </a:rPr>
              <a:t> </a:t>
            </a:r>
            <a:r>
              <a:rPr lang="el-GR" altLang="el-GR" sz="2800" dirty="0">
                <a:solidFill>
                  <a:srgbClr val="000000"/>
                </a:solidFill>
              </a:rPr>
              <a:t>Μονάδα συνέπειας </a:t>
            </a:r>
            <a:r>
              <a:rPr lang="en-US" altLang="el-GR" sz="2800" dirty="0">
                <a:solidFill>
                  <a:srgbClr val="000000"/>
                </a:solidFill>
              </a:rPr>
              <a:t>- Unit of consistency</a:t>
            </a:r>
          </a:p>
          <a:p>
            <a:pPr>
              <a:buSzPct val="45000"/>
              <a:buFont typeface="Wingdings" pitchFamily="2" charset="2"/>
              <a:buChar char=""/>
            </a:pPr>
            <a:r>
              <a:rPr lang="en-US" altLang="el-GR" sz="2800" dirty="0">
                <a:solidFill>
                  <a:srgbClr val="000000"/>
                </a:solidFill>
              </a:rPr>
              <a:t> </a:t>
            </a:r>
            <a:r>
              <a:rPr lang="en-US" altLang="el-GR" sz="2800" dirty="0" err="1">
                <a:solidFill>
                  <a:srgbClr val="000000"/>
                </a:solidFill>
              </a:rPr>
              <a:t>Μονάδ</a:t>
            </a:r>
            <a:r>
              <a:rPr lang="en-US" altLang="el-GR" sz="2800" dirty="0">
                <a:solidFill>
                  <a:srgbClr val="000000"/>
                </a:solidFill>
              </a:rPr>
              <a:t>α ανάκτησης - Unit of recovery</a:t>
            </a:r>
          </a:p>
          <a:p>
            <a:pPr marL="0" indent="0">
              <a:buNone/>
            </a:pPr>
            <a:endParaRPr lang="en-US" altLang="el-GR" sz="2800" b="1" dirty="0">
              <a:solidFill>
                <a:srgbClr val="000000"/>
              </a:solidFill>
            </a:endParaRPr>
          </a:p>
        </p:txBody>
      </p:sp>
    </p:spTree>
    <p:extLst>
      <p:ext uri="{BB962C8B-B14F-4D97-AF65-F5344CB8AC3E}">
        <p14:creationId xmlns:p14="http://schemas.microsoft.com/office/powerpoint/2010/main" val="2027000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Καλοσχεδιασμένη συναλλαγή (</a:t>
            </a:r>
            <a:r>
              <a:rPr lang="el-GR" dirty="0" err="1"/>
              <a:t>Well</a:t>
            </a:r>
            <a:r>
              <a:rPr lang="el-GR" dirty="0"/>
              <a:t> </a:t>
            </a:r>
            <a:r>
              <a:rPr lang="el-GR" dirty="0" err="1"/>
              <a:t>designed</a:t>
            </a:r>
            <a:r>
              <a:rPr lang="el-GR" dirty="0"/>
              <a:t> </a:t>
            </a:r>
            <a:r>
              <a:rPr lang="el-GR" dirty="0" err="1"/>
              <a:t>transaction</a:t>
            </a:r>
            <a:r>
              <a:rPr lang="el-GR" dirty="0" smtClean="0"/>
              <a:t>)</a:t>
            </a:r>
            <a:endParaRPr lang="el-GR" dirty="0"/>
          </a:p>
        </p:txBody>
      </p:sp>
      <p:sp>
        <p:nvSpPr>
          <p:cNvPr id="3" name="Content Placeholder 2"/>
          <p:cNvSpPr>
            <a:spLocks noGrp="1"/>
          </p:cNvSpPr>
          <p:nvPr>
            <p:ph idx="1"/>
          </p:nvPr>
        </p:nvSpPr>
        <p:spPr/>
        <p:txBody>
          <a:bodyPr>
            <a:noAutofit/>
          </a:bodyPr>
          <a:lstStyle/>
          <a:p>
            <a:r>
              <a:rPr lang="el-GR" sz="2400" dirty="0" smtClean="0"/>
              <a:t>Περιλαμβάνει </a:t>
            </a:r>
            <a:r>
              <a:rPr lang="el-GR" sz="2400" dirty="0"/>
              <a:t>σύντομες, συνοπτικές, συνεκτικές περιπτώσεις αλληλεπίδρασης (</a:t>
            </a:r>
            <a:r>
              <a:rPr lang="en-US" sz="2400" dirty="0"/>
              <a:t>interaction instances</a:t>
            </a:r>
            <a:r>
              <a:rPr lang="el-GR" sz="2400" dirty="0"/>
              <a:t>) με τον </a:t>
            </a:r>
            <a:r>
              <a:rPr lang="el-GR" sz="2400" dirty="0" err="1"/>
              <a:t>διακομιστή</a:t>
            </a:r>
            <a:r>
              <a:rPr lang="el-GR" sz="2400" dirty="0"/>
              <a:t> </a:t>
            </a:r>
            <a:r>
              <a:rPr lang="en-US" sz="2400" dirty="0"/>
              <a:t>DB</a:t>
            </a:r>
            <a:endParaRPr lang="el-GR" sz="2400" dirty="0"/>
          </a:p>
          <a:p>
            <a:r>
              <a:rPr lang="el-GR" sz="2400" dirty="0" smtClean="0"/>
              <a:t>Δεν </a:t>
            </a:r>
            <a:r>
              <a:rPr lang="el-GR" sz="2400" dirty="0"/>
              <a:t>περιέχει συνεδρία (-ες) με παρέμβαση-συμμετοχή του χρήστη </a:t>
            </a:r>
          </a:p>
          <a:p>
            <a:r>
              <a:rPr lang="el-GR" sz="2400" dirty="0" smtClean="0"/>
              <a:t>Επιθεωρεί </a:t>
            </a:r>
            <a:r>
              <a:rPr lang="el-GR" sz="2400" dirty="0"/>
              <a:t>τα διαγνωστικά μηνύματα που δημιουργούνται από τις υπηρεσίες πρόσβασης στα δεδομένα (</a:t>
            </a:r>
            <a:r>
              <a:rPr lang="en-US" sz="2400" dirty="0"/>
              <a:t>data access services</a:t>
            </a:r>
            <a:r>
              <a:rPr lang="el-GR" sz="2400" dirty="0"/>
              <a:t>), και ενσωματώνει τη λογική για τη λήψη των κατάλληλων μέτρων εφόσον αυτό είναι αναγκαίο </a:t>
            </a:r>
          </a:p>
          <a:p>
            <a:r>
              <a:rPr lang="el-GR" sz="2400" dirty="0" smtClean="0"/>
              <a:t>Διαχειρίζεται </a:t>
            </a:r>
            <a:r>
              <a:rPr lang="el-GR" sz="2400" dirty="0"/>
              <a:t>εξαιρέσεις</a:t>
            </a:r>
          </a:p>
          <a:p>
            <a:endParaRPr lang="el-GR" sz="2400" dirty="0"/>
          </a:p>
        </p:txBody>
      </p:sp>
    </p:spTree>
    <p:extLst>
      <p:ext uri="{BB962C8B-B14F-4D97-AF65-F5344CB8AC3E}">
        <p14:creationId xmlns:p14="http://schemas.microsoft.com/office/powerpoint/2010/main" val="39035721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050" y="1357313"/>
            <a:ext cx="57245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4 - Ορθογώνιο"/>
          <p:cNvSpPr>
            <a:spLocks noChangeArrowheads="1"/>
          </p:cNvSpPr>
          <p:nvPr/>
        </p:nvSpPr>
        <p:spPr bwMode="auto">
          <a:xfrm>
            <a:off x="179388" y="6092825"/>
            <a:ext cx="111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a:bodyPr>
          <a:lstStyle/>
          <a:p>
            <a:r>
              <a:rPr lang="en-US" dirty="0"/>
              <a:t>SQL </a:t>
            </a:r>
            <a:r>
              <a:rPr lang="en-US" dirty="0" smtClean="0"/>
              <a:t>Transaction</a:t>
            </a:r>
            <a:endParaRPr lang="el-GR" dirty="0"/>
          </a:p>
        </p:txBody>
      </p:sp>
    </p:spTree>
    <p:extLst>
      <p:ext uri="{BB962C8B-B14F-4D97-AF65-F5344CB8AC3E}">
        <p14:creationId xmlns:p14="http://schemas.microsoft.com/office/powerpoint/2010/main" val="10379302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n-US" dirty="0" err="1"/>
              <a:t>Έμμεση</a:t>
            </a:r>
            <a:r>
              <a:rPr lang="en-US" dirty="0"/>
              <a:t> και </a:t>
            </a:r>
            <a:r>
              <a:rPr lang="en-US" dirty="0" err="1"/>
              <a:t>Ρητή</a:t>
            </a:r>
            <a:r>
              <a:rPr lang="en-US" dirty="0"/>
              <a:t> </a:t>
            </a:r>
            <a:r>
              <a:rPr lang="en-US" dirty="0" err="1"/>
              <a:t>έν</a:t>
            </a:r>
            <a:r>
              <a:rPr lang="en-US" dirty="0"/>
              <a:t>αρξη συναλλαγής </a:t>
            </a:r>
            <a:br>
              <a:rPr lang="en-US" dirty="0"/>
            </a:br>
            <a:r>
              <a:rPr lang="en-US" dirty="0"/>
              <a:t>( Implicit and Explicit  start of Transactions) </a:t>
            </a:r>
            <a:endParaRPr lang="el-GR" dirty="0"/>
          </a:p>
        </p:txBody>
      </p:sp>
      <p:sp>
        <p:nvSpPr>
          <p:cNvPr id="3" name="Content Placeholder 2"/>
          <p:cNvSpPr>
            <a:spLocks noGrp="1"/>
          </p:cNvSpPr>
          <p:nvPr>
            <p:ph idx="1"/>
          </p:nvPr>
        </p:nvSpPr>
        <p:spPr/>
        <p:txBody>
          <a:bodyPr>
            <a:normAutofit/>
          </a:bodyPr>
          <a:lstStyle/>
          <a:p>
            <a:r>
              <a:rPr lang="el-GR" sz="2800" dirty="0"/>
              <a:t>Κάποια προϊόντα ΣΔΒΔ όπως, SQL Server, </a:t>
            </a:r>
            <a:r>
              <a:rPr lang="el-GR" sz="2800" dirty="0" err="1"/>
              <a:t>MySQL</a:t>
            </a:r>
            <a:r>
              <a:rPr lang="el-GR" sz="2800" dirty="0"/>
              <a:t>/</a:t>
            </a:r>
            <a:r>
              <a:rPr lang="el-GR" sz="2800" dirty="0" err="1"/>
              <a:t>InnoDB</a:t>
            </a:r>
            <a:r>
              <a:rPr lang="el-GR" sz="2800" dirty="0"/>
              <a:t>, </a:t>
            </a:r>
            <a:r>
              <a:rPr lang="el-GR" sz="2800" dirty="0" err="1"/>
              <a:t>PostgreSQL</a:t>
            </a:r>
            <a:r>
              <a:rPr lang="el-GR" sz="2800" dirty="0"/>
              <a:t> έχουν ως προεπιλογή τη λειτουργία </a:t>
            </a:r>
            <a:r>
              <a:rPr lang="el-GR" sz="2800" b="1" dirty="0"/>
              <a:t>AUTOCOMMIT</a:t>
            </a:r>
            <a:r>
              <a:rPr lang="el-GR" sz="2800" dirty="0"/>
              <a:t>: η εκτέλεση κάθε SQL δήλωσης επικυρώνεται αυτόματα και οι αλλαγές στη βάση δεδομένων </a:t>
            </a:r>
            <a:r>
              <a:rPr lang="el-GR" sz="2800" b="1" dirty="0">
                <a:solidFill>
                  <a:srgbClr val="820000"/>
                </a:solidFill>
              </a:rPr>
              <a:t>δεν είναι δυνατόν </a:t>
            </a:r>
            <a:r>
              <a:rPr lang="el-GR" sz="2800" dirty="0"/>
              <a:t>να αναιρεθούν. </a:t>
            </a:r>
          </a:p>
          <a:p>
            <a:endParaRPr lang="el-GR" sz="2800" dirty="0"/>
          </a:p>
        </p:txBody>
      </p:sp>
    </p:spTree>
    <p:extLst>
      <p:ext uri="{BB962C8B-B14F-4D97-AF65-F5344CB8AC3E}">
        <p14:creationId xmlns:p14="http://schemas.microsoft.com/office/powerpoint/2010/main" val="39042632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Autocommit</a:t>
            </a:r>
            <a:r>
              <a:rPr lang="en-US" sz="3600" dirty="0"/>
              <a:t> on/off - </a:t>
            </a:r>
            <a:r>
              <a:rPr lang="el-GR" sz="3600" dirty="0"/>
              <a:t>Παράδειγμα </a:t>
            </a:r>
          </a:p>
        </p:txBody>
      </p:sp>
      <p:sp>
        <p:nvSpPr>
          <p:cNvPr id="3" name="Content Placeholder 2"/>
          <p:cNvSpPr>
            <a:spLocks noGrp="1"/>
          </p:cNvSpPr>
          <p:nvPr>
            <p:ph idx="1"/>
          </p:nvPr>
        </p:nvSpPr>
        <p:spPr/>
        <p:txBody>
          <a:bodyPr>
            <a:normAutofit fontScale="70000" lnSpcReduction="20000"/>
          </a:bodyPr>
          <a:lstStyle/>
          <a:p>
            <a:pPr marL="0" indent="0">
              <a:buNone/>
            </a:pPr>
            <a:r>
              <a:rPr lang="en-US" sz="2800" b="1" dirty="0"/>
              <a:t>-- SQL Transactions in My SQL/</a:t>
            </a:r>
            <a:r>
              <a:rPr lang="en-US" sz="2800" b="1" dirty="0" err="1"/>
              <a:t>InnoDB</a:t>
            </a:r>
            <a:r>
              <a:rPr lang="en-US" sz="2800" b="1" dirty="0"/>
              <a:t> </a:t>
            </a:r>
            <a:endParaRPr lang="el-GR" sz="2800" b="1" dirty="0" smtClean="0"/>
          </a:p>
          <a:p>
            <a:pPr marL="0" indent="0">
              <a:buNone/>
            </a:pPr>
            <a:endParaRPr lang="el-GR" sz="2800" b="1" dirty="0" smtClean="0"/>
          </a:p>
          <a:p>
            <a:pPr marL="0" indent="0">
              <a:buNone/>
            </a:pPr>
            <a:r>
              <a:rPr lang="en-US" altLang="el-GR" sz="2800" dirty="0" err="1">
                <a:latin typeface="Courier New" panose="02070309020205020404" pitchFamily="49" charset="0"/>
                <a:cs typeface="Courier New" panose="02070309020205020404" pitchFamily="49" charset="0"/>
              </a:rPr>
              <a:t>Autocommit</a:t>
            </a:r>
            <a:r>
              <a:rPr lang="en-US" altLang="el-GR" sz="2800" dirty="0">
                <a:latin typeface="Courier New" panose="02070309020205020404" pitchFamily="49" charset="0"/>
                <a:cs typeface="Courier New" panose="02070309020205020404" pitchFamily="49" charset="0"/>
              </a:rPr>
              <a:t> mode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USE </a:t>
            </a:r>
            <a:r>
              <a:rPr lang="en-US" altLang="el-GR" sz="2800" dirty="0" err="1">
                <a:latin typeface="Courier New" panose="02070309020205020404" pitchFamily="49" charset="0"/>
                <a:cs typeface="Courier New" panose="02070309020205020404" pitchFamily="49" charset="0"/>
              </a:rPr>
              <a:t>TestDB</a:t>
            </a:r>
            <a:r>
              <a:rPr lang="en-US" altLang="el-GR" sz="2800" dirty="0">
                <a:latin typeface="Courier New" panose="02070309020205020404" pitchFamily="49" charset="0"/>
                <a:cs typeface="Courier New" panose="02070309020205020404" pitchFamily="49" charset="0"/>
              </a:rPr>
              <a: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CREATE TABLE T (id INT NOT NULL PRIMARY KEY,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                         </a:t>
            </a:r>
            <a:r>
              <a:rPr lang="en-US" altLang="el-GR" sz="2800" dirty="0" smtClean="0">
                <a:latin typeface="Courier New" panose="02070309020205020404" pitchFamily="49" charset="0"/>
                <a:cs typeface="Courier New" panose="02070309020205020404" pitchFamily="49" charset="0"/>
              </a:rPr>
              <a:t>s </a:t>
            </a:r>
            <a:r>
              <a:rPr lang="en-US" altLang="el-GR" sz="2800" dirty="0">
                <a:latin typeface="Courier New" panose="02070309020205020404" pitchFamily="49" charset="0"/>
                <a:cs typeface="Courier New" panose="02070309020205020404" pitchFamily="49" charset="0"/>
              </a:rPr>
              <a:t>VARCHAR(30));</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INSERT INTO T (id, s) VALUES (1, 'first');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ROLLBACK;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 Turning transactional mode on</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SET AUTOCOMMIT=0;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INSERT INTO T (id, s) VALUES (2, 'second');</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 ;</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ROLLBACK;</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SELECT * FROM T;</a:t>
            </a:r>
            <a:endParaRPr lang="el-GR" altLang="el-GR" sz="2800" dirty="0">
              <a:latin typeface="Courier New" panose="02070309020205020404" pitchFamily="49" charset="0"/>
              <a:cs typeface="Courier New" panose="02070309020205020404" pitchFamily="49" charset="0"/>
            </a:endParaRPr>
          </a:p>
          <a:p>
            <a:pPr marL="0" indent="0">
              <a:buNone/>
            </a:pPr>
            <a:r>
              <a:rPr lang="en-US" altLang="el-GR" sz="2800" dirty="0">
                <a:latin typeface="Courier New" panose="02070309020205020404" pitchFamily="49" charset="0"/>
                <a:cs typeface="Courier New" panose="02070309020205020404" pitchFamily="49" charset="0"/>
              </a:rPr>
              <a:t>COMMIT;</a:t>
            </a:r>
            <a:endParaRPr lang="el-GR" altLang="el-GR" sz="2800" dirty="0">
              <a:latin typeface="Courier New" panose="02070309020205020404" pitchFamily="49" charset="0"/>
              <a:cs typeface="Courier New" panose="02070309020205020404" pitchFamily="49" charset="0"/>
            </a:endParaRPr>
          </a:p>
          <a:p>
            <a:endParaRPr lang="el-GR" sz="2800" b="1" dirty="0"/>
          </a:p>
        </p:txBody>
      </p:sp>
    </p:spTree>
    <p:extLst>
      <p:ext uri="{BB962C8B-B14F-4D97-AF65-F5344CB8AC3E}">
        <p14:creationId xmlns:p14="http://schemas.microsoft.com/office/powerpoint/2010/main" val="34032983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Λογική συναλλαγής (</a:t>
            </a:r>
            <a:r>
              <a:rPr lang="el-GR" dirty="0" err="1"/>
              <a:t>Transaction</a:t>
            </a:r>
            <a:r>
              <a:rPr lang="el-GR" dirty="0"/>
              <a:t> </a:t>
            </a:r>
            <a:r>
              <a:rPr lang="el-GR" dirty="0" err="1"/>
              <a:t>Logic</a:t>
            </a:r>
            <a:r>
              <a:rPr lang="el-GR" dirty="0"/>
              <a:t>): Επισήμανση </a:t>
            </a:r>
            <a:r>
              <a:rPr lang="el-GR" dirty="0" smtClean="0"/>
              <a:t>προβλημάτων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a:solidFill>
                  <a:srgbClr val="004B82"/>
                </a:solidFill>
              </a:rPr>
              <a:t>Παράδειγμα αναξιόπιστης συναλλαγής </a:t>
            </a:r>
          </a:p>
          <a:p>
            <a:pPr marL="0" indent="0">
              <a:buNone/>
            </a:pPr>
            <a:r>
              <a:rPr lang="el-GR" altLang="el-GR" sz="2200" dirty="0">
                <a:solidFill>
                  <a:srgbClr val="000000"/>
                </a:solidFill>
                <a:cs typeface="Courier New" panose="02070309020205020404" pitchFamily="49" charset="0"/>
              </a:rPr>
              <a:t>Μεταφορά </a:t>
            </a:r>
            <a:r>
              <a:rPr lang="en-US" altLang="el-GR" sz="2200" dirty="0">
                <a:cs typeface="Courier New" panose="02070309020205020404" pitchFamily="49" charset="0"/>
              </a:rPr>
              <a:t>100 euros </a:t>
            </a:r>
            <a:r>
              <a:rPr lang="el-GR" altLang="el-GR" sz="2200" dirty="0">
                <a:cs typeface="Courier New" panose="02070309020205020404" pitchFamily="49" charset="0"/>
              </a:rPr>
              <a:t>μεταξύ δύο λογαριασμών</a:t>
            </a:r>
            <a:r>
              <a:rPr lang="en-US" altLang="el-GR" sz="2200" dirty="0">
                <a:cs typeface="Courier New" panose="02070309020205020404" pitchFamily="49" charset="0"/>
              </a:rPr>
              <a:t> </a:t>
            </a:r>
            <a:endParaRPr lang="el-GR" altLang="el-GR" sz="2200" dirty="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r>
            <a:br>
              <a:rPr lang="en-US" altLang="el-GR" sz="2000" dirty="0">
                <a:latin typeface="Courier New" panose="02070309020205020404" pitchFamily="49" charset="0"/>
                <a:cs typeface="Courier New" panose="02070309020205020404" pitchFamily="49" charset="0"/>
              </a:rPr>
            </a:br>
            <a:r>
              <a:rPr lang="en-GB" altLang="el-GR" sz="2000" dirty="0">
                <a:latin typeface="Courier New" panose="02070309020205020404" pitchFamily="49" charset="0"/>
                <a:cs typeface="Courier New" panose="02070309020205020404" pitchFamily="49" charset="0"/>
              </a:rPr>
              <a:t>CREATE TABLE Accounts (</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     </a:t>
            </a:r>
            <a:r>
              <a:rPr lang="en-GB" altLang="el-GR" sz="2000" dirty="0" err="1" smtClean="0">
                <a:latin typeface="Courier New" panose="02070309020205020404" pitchFamily="49" charset="0"/>
                <a:cs typeface="Courier New" panose="02070309020205020404" pitchFamily="49" charset="0"/>
              </a:rPr>
              <a:t>acctId</a:t>
            </a:r>
            <a:r>
              <a:rPr lang="en-GB" altLang="el-GR" sz="2000" dirty="0" smtClean="0">
                <a:latin typeface="Courier New" panose="02070309020205020404" pitchFamily="49" charset="0"/>
                <a:cs typeface="Courier New" panose="02070309020205020404" pitchFamily="49" charset="0"/>
              </a:rPr>
              <a:t>  </a:t>
            </a:r>
            <a:r>
              <a:rPr lang="en-GB" altLang="el-GR" sz="2000" dirty="0">
                <a:latin typeface="Courier New" panose="02070309020205020404" pitchFamily="49" charset="0"/>
                <a:cs typeface="Courier New" panose="02070309020205020404" pitchFamily="49" charset="0"/>
              </a:rPr>
              <a:t>INTEGER NOT NULL PRIMARY KEY,</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     </a:t>
            </a:r>
            <a:r>
              <a:rPr lang="en-GB" altLang="el-GR" sz="2000" dirty="0" smtClean="0">
                <a:latin typeface="Courier New" panose="02070309020205020404" pitchFamily="49" charset="0"/>
                <a:cs typeface="Courier New" panose="02070309020205020404" pitchFamily="49" charset="0"/>
              </a:rPr>
              <a:t>balance </a:t>
            </a:r>
            <a:r>
              <a:rPr lang="en-GB" altLang="el-GR" sz="2000" dirty="0">
                <a:latin typeface="Courier New" panose="02070309020205020404" pitchFamily="49" charset="0"/>
                <a:cs typeface="Courier New" panose="02070309020205020404" pitchFamily="49" charset="0"/>
              </a:rPr>
              <a:t>DECIMAL(11,2) CHECK (balance &gt;= 0.00));</a:t>
            </a:r>
            <a:r>
              <a:rPr lang="en-US" altLang="el-GR" sz="2000" dirty="0">
                <a:latin typeface="Courier New" panose="02070309020205020404" pitchFamily="49" charset="0"/>
                <a:cs typeface="Courier New" panose="02070309020205020404" pitchFamily="49" charset="0"/>
              </a:rPr>
              <a:t>  </a:t>
            </a:r>
          </a:p>
          <a:p>
            <a:pPr marL="0" indent="0">
              <a:buNone/>
            </a:pPr>
            <a:r>
              <a:rPr lang="en-GB" altLang="el-GR" sz="2000" dirty="0">
                <a:latin typeface="Courier New" panose="02070309020205020404" pitchFamily="49" charset="0"/>
                <a:cs typeface="Courier New" panose="02070309020205020404" pitchFamily="49" charset="0"/>
              </a:rPr>
              <a:t>BEGIN TRANSACTION;</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UPDATE Accounts SET balance = balance - 100 </a:t>
            </a:r>
          </a:p>
          <a:p>
            <a:pPr marL="0" indent="0">
              <a:buNone/>
            </a:pPr>
            <a:r>
              <a:rPr lang="en-GB" altLang="el-GR" sz="2000" dirty="0">
                <a:latin typeface="Courier New" panose="02070309020205020404" pitchFamily="49" charset="0"/>
                <a:cs typeface="Courier New" panose="02070309020205020404" pitchFamily="49" charset="0"/>
              </a:rPr>
              <a:t>WHERE </a:t>
            </a:r>
            <a:r>
              <a:rPr lang="en-GB" altLang="el-GR" sz="2000" dirty="0" err="1">
                <a:latin typeface="Courier New" panose="02070309020205020404" pitchFamily="49" charset="0"/>
                <a:cs typeface="Courier New" panose="02070309020205020404" pitchFamily="49" charset="0"/>
              </a:rPr>
              <a:t>acctId</a:t>
            </a:r>
            <a:r>
              <a:rPr lang="en-GB" altLang="el-GR" sz="2000" dirty="0">
                <a:latin typeface="Courier New" panose="02070309020205020404" pitchFamily="49" charset="0"/>
                <a:cs typeface="Courier New" panose="02070309020205020404" pitchFamily="49" charset="0"/>
              </a:rPr>
              <a:t> = 101;</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UPDATE Accounts SET balance = balance + 100 </a:t>
            </a:r>
          </a:p>
          <a:p>
            <a:pPr marL="0" indent="0">
              <a:buNone/>
            </a:pPr>
            <a:r>
              <a:rPr lang="en-GB" altLang="el-GR" sz="2000" dirty="0">
                <a:latin typeface="Courier New" panose="02070309020205020404" pitchFamily="49" charset="0"/>
                <a:cs typeface="Courier New" panose="02070309020205020404" pitchFamily="49" charset="0"/>
              </a:rPr>
              <a:t>WHERE </a:t>
            </a:r>
            <a:r>
              <a:rPr lang="en-GB" altLang="el-GR" sz="2000" dirty="0" err="1">
                <a:latin typeface="Courier New" panose="02070309020205020404" pitchFamily="49" charset="0"/>
                <a:cs typeface="Courier New" panose="02070309020205020404" pitchFamily="49" charset="0"/>
              </a:rPr>
              <a:t>acctId</a:t>
            </a:r>
            <a:r>
              <a:rPr lang="en-GB" altLang="el-GR" sz="2000" dirty="0">
                <a:latin typeface="Courier New" panose="02070309020205020404" pitchFamily="49" charset="0"/>
                <a:cs typeface="Courier New" panose="02070309020205020404" pitchFamily="49" charset="0"/>
              </a:rPr>
              <a:t> = 202;</a:t>
            </a:r>
            <a:endParaRPr lang="el-GR" altLang="el-GR" sz="2000" dirty="0">
              <a:latin typeface="Courier New" panose="02070309020205020404" pitchFamily="49" charset="0"/>
              <a:cs typeface="Courier New" panose="02070309020205020404" pitchFamily="49" charset="0"/>
            </a:endParaRPr>
          </a:p>
          <a:p>
            <a:pPr marL="0" indent="0">
              <a:buNone/>
            </a:pPr>
            <a:r>
              <a:rPr lang="en-GB" altLang="el-GR" sz="2000" dirty="0">
                <a:latin typeface="Courier New" panose="02070309020205020404" pitchFamily="49" charset="0"/>
                <a:cs typeface="Courier New" panose="02070309020205020404" pitchFamily="49" charset="0"/>
              </a:rPr>
              <a:t>COMMIT;</a:t>
            </a:r>
            <a:endParaRPr lang="en-US" altLang="el-GR" sz="2000" dirty="0">
              <a:latin typeface="Courier New" panose="02070309020205020404" pitchFamily="49" charset="0"/>
              <a:cs typeface="Courier New" panose="02070309020205020404" pitchFamily="49" charset="0"/>
            </a:endParaRPr>
          </a:p>
          <a:p>
            <a:pPr marL="0" indent="0">
              <a:buNone/>
            </a:pPr>
            <a:endParaRPr lang="el-GR" sz="2400" b="1" dirty="0">
              <a:solidFill>
                <a:srgbClr val="004B82"/>
              </a:solidFill>
            </a:endParaRPr>
          </a:p>
        </p:txBody>
      </p:sp>
    </p:spTree>
    <p:extLst>
      <p:ext uri="{BB962C8B-B14F-4D97-AF65-F5344CB8AC3E}">
        <p14:creationId xmlns:p14="http://schemas.microsoft.com/office/powerpoint/2010/main" val="3409780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2555776" cy="2060848"/>
          </a:xfrm>
        </p:spPr>
        <p:txBody>
          <a:bodyPr>
            <a:normAutofit fontScale="90000"/>
          </a:bodyPr>
          <a:lstStyle/>
          <a:p>
            <a:r>
              <a:rPr lang="el-GR" sz="3200" dirty="0"/>
              <a:t>Παράδειγμα </a:t>
            </a:r>
            <a:r>
              <a:rPr lang="el-GR" sz="3200" dirty="0" smtClean="0"/>
              <a:t>λύσης</a:t>
            </a:r>
            <a:r>
              <a:rPr lang="en-US" sz="3200" dirty="0" smtClean="0"/>
              <a:t> (</a:t>
            </a:r>
            <a:r>
              <a:rPr lang="en-US" sz="3200" dirty="0" err="1" smtClean="0"/>
              <a:t>mySQL</a:t>
            </a:r>
            <a:r>
              <a:rPr lang="en-US" sz="3200" dirty="0" smtClean="0"/>
              <a:t>)</a:t>
            </a:r>
            <a:r>
              <a:rPr lang="el-GR" sz="3200" dirty="0" smtClean="0"/>
              <a:t> προβλήματος</a:t>
            </a:r>
            <a:r>
              <a:rPr lang="en-US" sz="3200" dirty="0" smtClean="0"/>
              <a:t>:</a:t>
            </a:r>
            <a:r>
              <a:rPr lang="el-GR" sz="3200" dirty="0" smtClean="0"/>
              <a:t/>
            </a:r>
            <a:br>
              <a:rPr lang="el-GR" sz="3200" dirty="0" smtClean="0"/>
            </a:br>
            <a:r>
              <a:rPr lang="el-GR" sz="3200" dirty="0" smtClean="0"/>
              <a:t>Μία λύση ευανάγνωστη αλλά πρόχειρα γραμμένη, </a:t>
            </a:r>
            <a:br>
              <a:rPr lang="el-GR" sz="3200" dirty="0" smtClean="0"/>
            </a:br>
            <a:r>
              <a:rPr lang="el-GR" sz="3200" dirty="0" smtClean="0"/>
              <a:t>χρήσιμη για την κατανόηση της  βασικής αρχής αντιμετώπισης</a:t>
            </a:r>
            <a:endParaRPr lang="el-GR" sz="3200" dirty="0"/>
          </a:p>
        </p:txBody>
      </p:sp>
      <p:sp>
        <p:nvSpPr>
          <p:cNvPr id="3" name="Content Placeholder 2"/>
          <p:cNvSpPr>
            <a:spLocks noGrp="1"/>
          </p:cNvSpPr>
          <p:nvPr>
            <p:ph idx="1"/>
          </p:nvPr>
        </p:nvSpPr>
        <p:spPr>
          <a:xfrm>
            <a:off x="2843808" y="0"/>
            <a:ext cx="6300192" cy="6858000"/>
          </a:xfrm>
        </p:spPr>
        <p:txBody>
          <a:bodyPr>
            <a:noAutofit/>
          </a:bodyPr>
          <a:lstStyle/>
          <a:p>
            <a:pPr marL="0" indent="0">
              <a:spcBef>
                <a:spcPts val="200"/>
              </a:spcBef>
              <a:buNone/>
            </a:pPr>
            <a:r>
              <a:rPr lang="en-US" altLang="el-GR" sz="1200" dirty="0">
                <a:solidFill>
                  <a:srgbClr val="000000"/>
                </a:solidFill>
                <a:latin typeface="Arial" charset="0"/>
              </a:rPr>
              <a:t> </a:t>
            </a:r>
            <a:r>
              <a:rPr lang="en-US" altLang="el-GR" sz="1200" dirty="0">
                <a:latin typeface="Arial" charset="0"/>
              </a:rPr>
              <a:t>DELIMITER //</a:t>
            </a:r>
          </a:p>
          <a:p>
            <a:pPr marL="0" indent="0">
              <a:spcBef>
                <a:spcPts val="200"/>
              </a:spcBef>
              <a:buNone/>
            </a:pPr>
            <a:r>
              <a:rPr lang="en-US" altLang="el-GR" sz="1200" dirty="0">
                <a:latin typeface="Arial" charset="0"/>
              </a:rPr>
              <a:t>DROP PROCEDURE </a:t>
            </a:r>
            <a:r>
              <a:rPr lang="en-US" altLang="el-GR" sz="1200" dirty="0" err="1">
                <a:latin typeface="Arial" charset="0"/>
              </a:rPr>
              <a:t>BankTransfer</a:t>
            </a:r>
            <a:r>
              <a:rPr lang="en-US" altLang="el-GR" sz="1200" dirty="0">
                <a:latin typeface="Arial" charset="0"/>
              </a:rPr>
              <a:t> //</a:t>
            </a:r>
          </a:p>
          <a:p>
            <a:pPr marL="0" indent="0">
              <a:spcBef>
                <a:spcPts val="200"/>
              </a:spcBef>
              <a:buNone/>
            </a:pPr>
            <a:r>
              <a:rPr lang="en-US" altLang="el-GR" sz="1200" dirty="0">
                <a:latin typeface="Arial" charset="0"/>
              </a:rPr>
              <a:t>CREATE PROCEDURE </a:t>
            </a:r>
            <a:r>
              <a:rPr lang="en-US" altLang="el-GR" sz="1200" dirty="0" err="1">
                <a:latin typeface="Arial" charset="0"/>
              </a:rPr>
              <a:t>BankTransfer</a:t>
            </a:r>
            <a:r>
              <a:rPr lang="en-US" altLang="el-GR" sz="1200" dirty="0">
                <a:latin typeface="Arial" charset="0"/>
              </a:rPr>
              <a:t> (IN </a:t>
            </a:r>
            <a:r>
              <a:rPr lang="en-US" altLang="el-GR" sz="1200" dirty="0" err="1">
                <a:latin typeface="Arial" charset="0"/>
              </a:rPr>
              <a:t>fromAcct</a:t>
            </a:r>
            <a:r>
              <a:rPr lang="en-US" altLang="el-GR" sz="1200" dirty="0">
                <a:latin typeface="Arial" charset="0"/>
              </a:rPr>
              <a:t> INT,</a:t>
            </a:r>
          </a:p>
          <a:p>
            <a:pPr marL="0" indent="0">
              <a:spcBef>
                <a:spcPts val="200"/>
              </a:spcBef>
              <a:buNone/>
            </a:pPr>
            <a:r>
              <a:rPr lang="en-US" altLang="el-GR" sz="1200" dirty="0">
                <a:latin typeface="Arial" charset="0"/>
              </a:rPr>
              <a:t>                               IN </a:t>
            </a:r>
            <a:r>
              <a:rPr lang="en-US" altLang="el-GR" sz="1200" dirty="0" err="1">
                <a:latin typeface="Arial" charset="0"/>
              </a:rPr>
              <a:t>toAcct</a:t>
            </a:r>
            <a:r>
              <a:rPr lang="en-US" altLang="el-GR" sz="1200" dirty="0">
                <a:latin typeface="Arial" charset="0"/>
              </a:rPr>
              <a:t>   INT,</a:t>
            </a:r>
          </a:p>
          <a:p>
            <a:pPr marL="0" indent="0">
              <a:spcBef>
                <a:spcPts val="200"/>
              </a:spcBef>
              <a:buNone/>
            </a:pPr>
            <a:r>
              <a:rPr lang="en-US" altLang="el-GR" sz="1200" dirty="0">
                <a:latin typeface="Arial" charset="0"/>
              </a:rPr>
              <a:t>                               IN amount   INT,</a:t>
            </a:r>
          </a:p>
          <a:p>
            <a:pPr marL="0" indent="0">
              <a:spcBef>
                <a:spcPts val="200"/>
              </a:spcBef>
              <a:buNone/>
            </a:pPr>
            <a:r>
              <a:rPr lang="en-US" altLang="el-GR" sz="1200" dirty="0">
                <a:latin typeface="Arial" charset="0"/>
              </a:rPr>
              <a:t>                               OUT </a:t>
            </a:r>
            <a:r>
              <a:rPr lang="en-US" altLang="el-GR" sz="1200" dirty="0" err="1">
                <a:latin typeface="Arial" charset="0"/>
              </a:rPr>
              <a:t>msg</a:t>
            </a:r>
            <a:r>
              <a:rPr lang="en-US" altLang="el-GR" sz="1200" dirty="0">
                <a:latin typeface="Arial" charset="0"/>
              </a:rPr>
              <a:t>     VARCHAR(100)</a:t>
            </a:r>
          </a:p>
          <a:p>
            <a:pPr marL="0" indent="0">
              <a:spcBef>
                <a:spcPts val="200"/>
              </a:spcBef>
              <a:buNone/>
            </a:pPr>
            <a:r>
              <a:rPr lang="en-US" altLang="el-GR" sz="1200" dirty="0">
                <a:latin typeface="Arial" charset="0"/>
              </a:rPr>
              <a:t>                              )</a:t>
            </a:r>
          </a:p>
          <a:p>
            <a:pPr marL="0" indent="0">
              <a:spcBef>
                <a:spcPts val="200"/>
              </a:spcBef>
              <a:buNone/>
            </a:pPr>
            <a:r>
              <a:rPr lang="en-US" altLang="el-GR" sz="1200" dirty="0">
                <a:latin typeface="Arial" charset="0"/>
              </a:rPr>
              <a:t>P1: BEGIN</a:t>
            </a:r>
          </a:p>
          <a:p>
            <a:pPr marL="0" indent="0">
              <a:spcBef>
                <a:spcPts val="200"/>
              </a:spcBef>
              <a:buNone/>
            </a:pPr>
            <a:r>
              <a:rPr lang="en-US" altLang="el-GR" sz="1200" dirty="0">
                <a:latin typeface="Arial" charset="0"/>
              </a:rPr>
              <a:t>    DECLARE rows INT ;</a:t>
            </a:r>
          </a:p>
          <a:p>
            <a:pPr marL="0" indent="0">
              <a:spcBef>
                <a:spcPts val="200"/>
              </a:spcBef>
              <a:buNone/>
            </a:pPr>
            <a:r>
              <a:rPr lang="en-US" altLang="el-GR" sz="1200" dirty="0">
                <a:latin typeface="Arial" charset="0"/>
              </a:rPr>
              <a:t>    DECLARE </a:t>
            </a:r>
            <a:r>
              <a:rPr lang="en-US" altLang="el-GR" sz="1200" dirty="0" err="1">
                <a:latin typeface="Arial" charset="0"/>
              </a:rPr>
              <a:t>newbalance</a:t>
            </a:r>
            <a:r>
              <a:rPr lang="en-US" altLang="el-GR" sz="1200" dirty="0">
                <a:latin typeface="Arial" charset="0"/>
              </a:rPr>
              <a:t> INT;</a:t>
            </a:r>
          </a:p>
          <a:p>
            <a:pPr marL="0" indent="0">
              <a:spcBef>
                <a:spcPts val="200"/>
              </a:spcBef>
              <a:buNone/>
            </a:pPr>
            <a:r>
              <a:rPr lang="en-US" altLang="el-GR" sz="1200" dirty="0">
                <a:latin typeface="Arial" charset="0"/>
              </a:rPr>
              <a:t>    SELECT COUNT(*) INTO rows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UPDATE Accounts SET balance = balance - amount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SELECT balance INTO </a:t>
            </a:r>
            <a:r>
              <a:rPr lang="en-US" altLang="el-GR" sz="1200" dirty="0" err="1">
                <a:latin typeface="Arial" charset="0"/>
              </a:rPr>
              <a:t>newbalance</a:t>
            </a:r>
            <a:r>
              <a:rPr lang="en-US" altLang="el-GR" sz="1200" dirty="0">
                <a:latin typeface="Arial" charset="0"/>
              </a:rPr>
              <a:t>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IF rows = 0 THEN </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CONCAT('rolled back because of missing account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ELSEIF </a:t>
            </a:r>
            <a:r>
              <a:rPr lang="en-US" altLang="el-GR" sz="1200" dirty="0" err="1">
                <a:latin typeface="Arial" charset="0"/>
              </a:rPr>
              <a:t>newbalance</a:t>
            </a:r>
            <a:r>
              <a:rPr lang="en-US" altLang="el-GR" sz="1200" dirty="0">
                <a:latin typeface="Arial" charset="0"/>
              </a:rPr>
              <a:t> &lt; 0 THEN</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a:t>
            </a:r>
            <a:r>
              <a:rPr lang="en-US" altLang="el-GR" sz="1200" dirty="0" smtClean="0">
                <a:latin typeface="Arial" charset="0"/>
              </a:rPr>
              <a:t>SET </a:t>
            </a:r>
            <a:r>
              <a:rPr lang="en-US" altLang="el-GR" sz="1200" dirty="0" err="1">
                <a:latin typeface="Arial" charset="0"/>
              </a:rPr>
              <a:t>msg</a:t>
            </a:r>
            <a:r>
              <a:rPr lang="en-US" altLang="el-GR" sz="1200" dirty="0">
                <a:latin typeface="Arial" charset="0"/>
              </a:rPr>
              <a:t> = CONCAT('rolled back because of negative balance of account ', </a:t>
            </a:r>
            <a:r>
              <a:rPr lang="en-US" altLang="el-GR" sz="1200" dirty="0" err="1">
                <a:latin typeface="Arial" charset="0"/>
              </a:rPr>
              <a:t>fromAcct</a:t>
            </a:r>
            <a:r>
              <a:rPr lang="en-US" altLang="el-GR" sz="1200" dirty="0">
                <a:latin typeface="Arial" charset="0"/>
              </a:rPr>
              <a:t>);</a:t>
            </a:r>
          </a:p>
          <a:p>
            <a:pPr marL="0" indent="0">
              <a:spcBef>
                <a:spcPts val="200"/>
              </a:spcBef>
              <a:buNone/>
            </a:pPr>
            <a:r>
              <a:rPr lang="en-US" altLang="el-GR" sz="1200" dirty="0">
                <a:latin typeface="Arial" charset="0"/>
              </a:rPr>
              <a:t>        ELSE </a:t>
            </a:r>
          </a:p>
          <a:p>
            <a:pPr marL="0" indent="0">
              <a:spcBef>
                <a:spcPts val="200"/>
              </a:spcBef>
              <a:buNone/>
            </a:pPr>
            <a:r>
              <a:rPr lang="en-US" altLang="el-GR" sz="1200" dirty="0">
                <a:latin typeface="Arial" charset="0"/>
              </a:rPr>
              <a:t>            SELECT COUNT(*) INTO rows FROM Accounts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UPDATE Accounts SET balance = balance + amount WHERE </a:t>
            </a:r>
            <a:r>
              <a:rPr lang="en-US" altLang="el-GR" sz="1200" dirty="0" err="1">
                <a:latin typeface="Arial" charset="0"/>
              </a:rPr>
              <a:t>acctID</a:t>
            </a:r>
            <a:r>
              <a:rPr lang="en-US" altLang="el-GR" sz="1200" dirty="0">
                <a:latin typeface="Arial" charset="0"/>
              </a:rPr>
              <a: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IF rows = 0 THEN </a:t>
            </a:r>
          </a:p>
          <a:p>
            <a:pPr marL="0" indent="0">
              <a:spcBef>
                <a:spcPts val="200"/>
              </a:spcBef>
              <a:buNone/>
            </a:pPr>
            <a:r>
              <a:rPr lang="en-US" altLang="el-GR" sz="1200" dirty="0">
                <a:latin typeface="Arial" charset="0"/>
              </a:rPr>
              <a:t>                ROLLBACK;</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CONCAT('rolled back because of missing account ', </a:t>
            </a:r>
            <a:r>
              <a:rPr lang="en-US" altLang="el-GR" sz="1200" dirty="0" err="1">
                <a:latin typeface="Arial" charset="0"/>
              </a:rPr>
              <a:t>toAcct</a:t>
            </a:r>
            <a:r>
              <a:rPr lang="en-US" altLang="el-GR" sz="1200" dirty="0">
                <a:latin typeface="Arial" charset="0"/>
              </a:rPr>
              <a:t>);</a:t>
            </a:r>
          </a:p>
          <a:p>
            <a:pPr marL="0" indent="0">
              <a:spcBef>
                <a:spcPts val="200"/>
              </a:spcBef>
              <a:buNone/>
            </a:pPr>
            <a:r>
              <a:rPr lang="en-US" altLang="el-GR" sz="1200" dirty="0">
                <a:latin typeface="Arial" charset="0"/>
              </a:rPr>
              <a:t>            ELSE </a:t>
            </a:r>
          </a:p>
          <a:p>
            <a:pPr marL="0" indent="0">
              <a:spcBef>
                <a:spcPts val="200"/>
              </a:spcBef>
              <a:buNone/>
            </a:pPr>
            <a:r>
              <a:rPr lang="en-US" altLang="el-GR" sz="1200" dirty="0">
                <a:latin typeface="Arial" charset="0"/>
              </a:rPr>
              <a:t>                COMMIT;</a:t>
            </a:r>
          </a:p>
          <a:p>
            <a:pPr marL="0" indent="0">
              <a:spcBef>
                <a:spcPts val="200"/>
              </a:spcBef>
              <a:buNone/>
            </a:pPr>
            <a:r>
              <a:rPr lang="en-US" altLang="el-GR" sz="1200" dirty="0">
                <a:latin typeface="Arial" charset="0"/>
              </a:rPr>
              <a:t>                SET </a:t>
            </a:r>
            <a:r>
              <a:rPr lang="en-US" altLang="el-GR" sz="1200" dirty="0" err="1">
                <a:latin typeface="Arial" charset="0"/>
              </a:rPr>
              <a:t>msg</a:t>
            </a:r>
            <a:r>
              <a:rPr lang="en-US" altLang="el-GR" sz="1200" dirty="0">
                <a:latin typeface="Arial" charset="0"/>
              </a:rPr>
              <a:t> = 'committed';</a:t>
            </a:r>
          </a:p>
          <a:p>
            <a:pPr marL="0" indent="0">
              <a:spcBef>
                <a:spcPts val="200"/>
              </a:spcBef>
              <a:buNone/>
            </a:pPr>
            <a:r>
              <a:rPr lang="en-US" altLang="el-GR" sz="1200" dirty="0">
                <a:latin typeface="Arial" charset="0"/>
              </a:rPr>
              <a:t>            END IF;     </a:t>
            </a:r>
          </a:p>
          <a:p>
            <a:pPr marL="0" indent="0">
              <a:spcBef>
                <a:spcPts val="200"/>
              </a:spcBef>
              <a:buNone/>
            </a:pPr>
            <a:r>
              <a:rPr lang="en-US" altLang="el-GR" sz="1200" dirty="0">
                <a:latin typeface="Arial" charset="0"/>
              </a:rPr>
              <a:t>        END IF;</a:t>
            </a:r>
          </a:p>
          <a:p>
            <a:pPr marL="0" indent="0">
              <a:spcBef>
                <a:spcPts val="200"/>
              </a:spcBef>
              <a:buNone/>
            </a:pPr>
            <a:r>
              <a:rPr lang="en-US" altLang="el-GR" sz="1200" dirty="0">
                <a:latin typeface="Arial" charset="0"/>
              </a:rPr>
              <a:t>END P1 //</a:t>
            </a:r>
          </a:p>
          <a:p>
            <a:pPr marL="0" indent="0">
              <a:spcBef>
                <a:spcPts val="200"/>
              </a:spcBef>
              <a:buNone/>
            </a:pPr>
            <a:r>
              <a:rPr lang="en-US" altLang="el-GR" sz="1200" dirty="0">
                <a:latin typeface="Arial" charset="0"/>
              </a:rPr>
              <a:t>DELIMITER </a:t>
            </a:r>
            <a:r>
              <a:rPr lang="en-US" altLang="el-GR" sz="1200" dirty="0" smtClean="0">
                <a:latin typeface="Arial" charset="0"/>
              </a:rPr>
              <a:t>;</a:t>
            </a:r>
            <a:endParaRPr lang="el-GR" sz="1200" dirty="0"/>
          </a:p>
        </p:txBody>
      </p:sp>
    </p:spTree>
    <p:extLst>
      <p:ext uri="{BB962C8B-B14F-4D97-AF65-F5344CB8AC3E}">
        <p14:creationId xmlns:p14="http://schemas.microsoft.com/office/powerpoint/2010/main" val="9961829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98759" y="3100892"/>
            <a:ext cx="4733681" cy="325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Testing</a:t>
            </a:r>
            <a:endParaRPr lang="el-GR" dirty="0"/>
          </a:p>
        </p:txBody>
      </p:sp>
      <p:sp>
        <p:nvSpPr>
          <p:cNvPr id="3" name="Content Placeholder 2"/>
          <p:cNvSpPr>
            <a:spLocks noGrp="1"/>
          </p:cNvSpPr>
          <p:nvPr>
            <p:ph idx="1"/>
          </p:nvPr>
        </p:nvSpPr>
        <p:spPr>
          <a:xfrm>
            <a:off x="457200" y="1196752"/>
            <a:ext cx="8229600" cy="2736304"/>
          </a:xfrm>
        </p:spPr>
        <p:txBody>
          <a:bodyPr>
            <a:normAutofit/>
          </a:bodyPr>
          <a:lstStyle/>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SET AUTOCOMMIT=0;</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SET @out = ' ';</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202, 100, @out);</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SELECT @OUT;</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Select * from accounts;</a:t>
            </a:r>
          </a:p>
          <a:p>
            <a:pPr marL="0" indent="0">
              <a:buNone/>
            </a:pPr>
            <a:r>
              <a:rPr lang="en-US" altLang="el-GR" sz="2000" dirty="0">
                <a:solidFill>
                  <a:srgbClr val="000000"/>
                </a:solidFill>
                <a:latin typeface="Courier New" panose="02070309020205020404" pitchFamily="49" charset="0"/>
                <a:cs typeface="Courier New" panose="02070309020205020404" pitchFamily="49" charset="0"/>
              </a:rPr>
              <a:t>COMMIT;</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37795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dirty="0"/>
              <a:t>Σκοπός του μαθήματος είναι η παρουσίαση των τριών </a:t>
            </a:r>
          </a:p>
          <a:p>
            <a:pPr marL="0" indent="0">
              <a:buNone/>
            </a:pPr>
            <a:r>
              <a:rPr lang="el-GR" dirty="0"/>
              <a:t>Διαφορετικών θεωρήσεων των συναλλαγών (</a:t>
            </a:r>
            <a:r>
              <a:rPr lang="en-US" dirty="0"/>
              <a:t>Transaction </a:t>
            </a:r>
          </a:p>
          <a:p>
            <a:pPr marL="0" indent="0">
              <a:buNone/>
            </a:pPr>
            <a:r>
              <a:rPr lang="en-US" dirty="0"/>
              <a:t>perspectives of): user, client-server, </a:t>
            </a:r>
            <a:r>
              <a:rPr lang="en-US" dirty="0" smtClean="0"/>
              <a:t>database. </a:t>
            </a:r>
            <a:r>
              <a:rPr lang="el-GR" dirty="0"/>
              <a:t>Επιπλέον, </a:t>
            </a:r>
          </a:p>
          <a:p>
            <a:pPr marL="0" indent="0">
              <a:buNone/>
            </a:pPr>
            <a:r>
              <a:rPr lang="el-GR" dirty="0"/>
              <a:t>αποσκοπεί στην παρουσίαση των </a:t>
            </a:r>
            <a:r>
              <a:rPr lang="en-US" dirty="0"/>
              <a:t>SQL </a:t>
            </a:r>
            <a:r>
              <a:rPr lang="el-GR" dirty="0"/>
              <a:t>διαγνωστικών σφαλμάτων </a:t>
            </a:r>
          </a:p>
          <a:p>
            <a:pPr marL="0" indent="0">
              <a:buNone/>
            </a:pPr>
            <a:r>
              <a:rPr lang="el-GR" dirty="0"/>
              <a:t>(</a:t>
            </a:r>
            <a:r>
              <a:rPr lang="en-US" dirty="0"/>
              <a:t>SQL error diagnostics) </a:t>
            </a:r>
            <a:r>
              <a:rPr lang="el-GR" dirty="0"/>
              <a:t>και της δήλωσης </a:t>
            </a:r>
            <a:r>
              <a:rPr lang="en-US" dirty="0"/>
              <a:t>Get Diagnostics </a:t>
            </a:r>
            <a:r>
              <a:rPr lang="el-GR" dirty="0"/>
              <a:t>σε </a:t>
            </a:r>
          </a:p>
          <a:p>
            <a:pPr marL="0" indent="0">
              <a:buNone/>
            </a:pPr>
            <a:r>
              <a:rPr lang="el-GR" dirty="0"/>
              <a:t>περιβάλλον </a:t>
            </a:r>
            <a:r>
              <a:rPr lang="en-US" dirty="0"/>
              <a:t>MySQL/</a:t>
            </a:r>
            <a:r>
              <a:rPr lang="en-US" dirty="0" err="1"/>
              <a:t>InnoDB</a:t>
            </a:r>
            <a:r>
              <a:rPr lang="en-US" dirty="0"/>
              <a:t>. </a:t>
            </a:r>
            <a:r>
              <a:rPr lang="el-GR" dirty="0"/>
              <a:t>Έμφαση δίνεται σε παραδείγματα </a:t>
            </a:r>
          </a:p>
          <a:p>
            <a:pPr marL="0" indent="0">
              <a:buNone/>
            </a:pPr>
            <a:r>
              <a:rPr lang="el-GR" dirty="0"/>
              <a:t>χρήσης </a:t>
            </a:r>
            <a:r>
              <a:rPr lang="en-US" dirty="0"/>
              <a:t>GET DIAGNOSTICS.</a:t>
            </a:r>
          </a:p>
          <a:p>
            <a:endParaRPr lang="en-US" dirty="0"/>
          </a:p>
          <a:p>
            <a:pPr marL="0" indent="0">
              <a:buNone/>
            </a:pPr>
            <a:r>
              <a:rPr lang="el-GR" b="1" dirty="0"/>
              <a:t>Λέξεις κλειδιά: </a:t>
            </a:r>
          </a:p>
          <a:p>
            <a:pPr marL="0" indent="0">
              <a:buNone/>
            </a:pPr>
            <a:r>
              <a:rPr lang="el-GR" dirty="0"/>
              <a:t>Συναλλαγές χρηστών, </a:t>
            </a:r>
            <a:r>
              <a:rPr lang="en-US" dirty="0"/>
              <a:t>User transactions, </a:t>
            </a:r>
            <a:r>
              <a:rPr lang="el-GR" dirty="0"/>
              <a:t>Συναλλαγές Πελάτη – </a:t>
            </a:r>
          </a:p>
          <a:p>
            <a:pPr marL="0" indent="0">
              <a:buNone/>
            </a:pPr>
            <a:r>
              <a:rPr lang="el-GR" dirty="0"/>
              <a:t>Εξυπηρετητή, </a:t>
            </a:r>
            <a:r>
              <a:rPr lang="en-US" dirty="0"/>
              <a:t>client-server transactions, </a:t>
            </a:r>
            <a:r>
              <a:rPr lang="el-GR" dirty="0"/>
              <a:t>Συναλλαγές βάσεων </a:t>
            </a:r>
          </a:p>
          <a:p>
            <a:pPr marL="0" indent="0">
              <a:buNone/>
            </a:pPr>
            <a:r>
              <a:rPr lang="el-GR" dirty="0"/>
              <a:t>Δεδομένων, </a:t>
            </a:r>
            <a:r>
              <a:rPr lang="en-US" dirty="0"/>
              <a:t>database transactions, SQL </a:t>
            </a:r>
            <a:r>
              <a:rPr lang="el-GR" dirty="0"/>
              <a:t>διαγνωστικά σφάλματα,</a:t>
            </a:r>
          </a:p>
          <a:p>
            <a:pPr marL="0" indent="0">
              <a:buNone/>
            </a:pPr>
            <a:r>
              <a:rPr lang="en-US" dirty="0"/>
              <a:t>SQL error diagnostics, Get Diagnostics, MySQL/</a:t>
            </a:r>
            <a:r>
              <a:rPr lang="en-US" dirty="0" err="1"/>
              <a:t>InnoDB</a:t>
            </a:r>
            <a:r>
              <a:rPr lang="en-US" dirty="0"/>
              <a:t>.  </a:t>
            </a:r>
          </a:p>
          <a:p>
            <a:endParaRPr lang="en-US" dirty="0"/>
          </a:p>
          <a:p>
            <a:endParaRPr lang="en-US" dirty="0"/>
          </a:p>
          <a:p>
            <a:endParaRPr lang="el-GR" dirty="0"/>
          </a:p>
        </p:txBody>
      </p:sp>
    </p:spTree>
    <p:extLst>
      <p:ext uri="{BB962C8B-B14F-4D97-AF65-F5344CB8AC3E}">
        <p14:creationId xmlns:p14="http://schemas.microsoft.com/office/powerpoint/2010/main" val="3644540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9952" y="3284984"/>
            <a:ext cx="4608512"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Testing</a:t>
            </a:r>
            <a:endParaRPr lang="el-GR" dirty="0"/>
          </a:p>
        </p:txBody>
      </p:sp>
      <p:sp>
        <p:nvSpPr>
          <p:cNvPr id="3" name="Content Placeholder 2"/>
          <p:cNvSpPr>
            <a:spLocks noGrp="1"/>
          </p:cNvSpPr>
          <p:nvPr>
            <p:ph idx="1"/>
          </p:nvPr>
        </p:nvSpPr>
        <p:spPr>
          <a:xfrm>
            <a:off x="457200" y="1196752"/>
            <a:ext cx="8229600" cy="2592288"/>
          </a:xfrm>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SET </a:t>
            </a:r>
            <a:r>
              <a:rPr lang="en-US" altLang="el-GR" sz="2000" dirty="0" err="1">
                <a:solidFill>
                  <a:srgbClr val="000000"/>
                </a:solidFill>
                <a:latin typeface="Courier New" panose="02070309020205020404" pitchFamily="49" charset="0"/>
                <a:cs typeface="Courier New" panose="02070309020205020404" pitchFamily="49" charset="0"/>
              </a:rPr>
              <a:t>autocommit</a:t>
            </a:r>
            <a:r>
              <a:rPr lang="en-US" altLang="el-GR" sz="2000" dirty="0">
                <a:solidFill>
                  <a:srgbClr val="000000"/>
                </a:solidFill>
                <a:latin typeface="Courier New" panose="02070309020205020404" pitchFamily="49" charset="0"/>
                <a:cs typeface="Courier New" panose="02070309020205020404" pitchFamily="49" charset="0"/>
              </a:rPr>
              <a:t>=0;</a:t>
            </a:r>
          </a:p>
          <a:p>
            <a:r>
              <a:rPr lang="en-US" altLang="el-GR" sz="2000" dirty="0">
                <a:solidFill>
                  <a:srgbClr val="000000"/>
                </a:solidFill>
                <a:latin typeface="Courier New" panose="02070309020205020404" pitchFamily="49" charset="0"/>
                <a:cs typeface="Courier New" panose="02070309020205020404" pitchFamily="49" charset="0"/>
              </a:rPr>
              <a:t>SET @out = ' ';</a:t>
            </a:r>
          </a:p>
          <a:p>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(100, 201, 100, @out);</a:t>
            </a:r>
          </a:p>
          <a:p>
            <a:r>
              <a:rPr lang="en-US" altLang="el-GR" sz="2000" dirty="0">
                <a:solidFill>
                  <a:srgbClr val="000000"/>
                </a:solidFill>
                <a:latin typeface="Courier New" panose="02070309020205020404" pitchFamily="49" charset="0"/>
                <a:cs typeface="Courier New" panose="02070309020205020404" pitchFamily="49" charset="0"/>
              </a:rPr>
              <a:t>SELECT @OUT;</a:t>
            </a:r>
          </a:p>
          <a:p>
            <a:r>
              <a:rPr lang="en-US" altLang="el-GR" sz="2000" dirty="0">
                <a:solidFill>
                  <a:srgbClr val="000000"/>
                </a:solidFill>
                <a:latin typeface="Courier New" panose="02070309020205020404" pitchFamily="49" charset="0"/>
                <a:cs typeface="Courier New" panose="02070309020205020404" pitchFamily="49" charset="0"/>
              </a:rPr>
              <a:t>Select * from accounts;</a:t>
            </a:r>
          </a:p>
          <a:p>
            <a:r>
              <a:rPr lang="en-US" altLang="el-GR" sz="2000" dirty="0">
                <a:solidFill>
                  <a:srgbClr val="000000"/>
                </a:solidFill>
                <a:latin typeface="Courier New" panose="02070309020205020404" pitchFamily="49" charset="0"/>
                <a:cs typeface="Courier New" panose="02070309020205020404" pitchFamily="49" charset="0"/>
              </a:rPr>
              <a:t>commit;</a:t>
            </a: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n-US" altLang="el-GR" sz="2000" dirty="0">
              <a:latin typeface="Courier New" panose="02070309020205020404" pitchFamily="49" charset="0"/>
              <a:cs typeface="Courier New" panose="02070309020205020404" pitchFamily="49" charset="0"/>
            </a:endParaRP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9877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55976" y="3284984"/>
            <a:ext cx="43402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Testing</a:t>
            </a:r>
            <a:endParaRPr lang="el-GR" dirty="0"/>
          </a:p>
        </p:txBody>
      </p:sp>
      <p:sp>
        <p:nvSpPr>
          <p:cNvPr id="3" name="Content Placeholder 2"/>
          <p:cNvSpPr>
            <a:spLocks noGrp="1"/>
          </p:cNvSpPr>
          <p:nvPr>
            <p:ph idx="1"/>
          </p:nvPr>
        </p:nvSpPr>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SET </a:t>
            </a:r>
            <a:r>
              <a:rPr lang="en-US" altLang="el-GR" sz="2000" dirty="0">
                <a:solidFill>
                  <a:srgbClr val="000000"/>
                </a:solidFill>
                <a:latin typeface="Courier New" panose="02070309020205020404" pitchFamily="49" charset="0"/>
                <a:cs typeface="Courier New" panose="02070309020205020404" pitchFamily="49" charset="0"/>
              </a:rPr>
              <a:t>AUTOCOMMIT=0;</a:t>
            </a:r>
          </a:p>
          <a:p>
            <a:r>
              <a:rPr lang="en-US" altLang="el-GR" sz="2000" dirty="0">
                <a:solidFill>
                  <a:srgbClr val="000000"/>
                </a:solidFill>
                <a:latin typeface="Courier New" panose="02070309020205020404" pitchFamily="49" charset="0"/>
                <a:cs typeface="Courier New" panose="02070309020205020404" pitchFamily="49" charset="0"/>
              </a:rPr>
              <a:t>SET @out = ' ';</a:t>
            </a:r>
          </a:p>
          <a:p>
            <a:r>
              <a:rPr lang="en-US" altLang="el-GR" sz="2000" dirty="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201, 1500, @out);</a:t>
            </a:r>
          </a:p>
          <a:p>
            <a:r>
              <a:rPr lang="en-US" altLang="el-GR" sz="2000" dirty="0">
                <a:solidFill>
                  <a:srgbClr val="000000"/>
                </a:solidFill>
                <a:latin typeface="Courier New" panose="02070309020205020404" pitchFamily="49" charset="0"/>
                <a:cs typeface="Courier New" panose="02070309020205020404" pitchFamily="49" charset="0"/>
              </a:rPr>
              <a:t>SELECT @OUT;</a:t>
            </a:r>
          </a:p>
          <a:p>
            <a:r>
              <a:rPr lang="en-US" altLang="el-GR" sz="2000" dirty="0">
                <a:solidFill>
                  <a:srgbClr val="000000"/>
                </a:solidFill>
                <a:latin typeface="Courier New" panose="02070309020205020404" pitchFamily="49" charset="0"/>
                <a:cs typeface="Courier New" panose="02070309020205020404" pitchFamily="49" charset="0"/>
              </a:rPr>
              <a:t>Select * from accounts;</a:t>
            </a:r>
          </a:p>
          <a:p>
            <a:r>
              <a:rPr lang="en-US" altLang="el-GR" sz="2000" dirty="0">
                <a:solidFill>
                  <a:srgbClr val="000000"/>
                </a:solidFill>
                <a:latin typeface="Courier New" panose="02070309020205020404" pitchFamily="49" charset="0"/>
                <a:cs typeface="Courier New" panose="02070309020205020404" pitchFamily="49" charset="0"/>
              </a:rPr>
              <a:t>COMMIT;</a:t>
            </a: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n-US" altLang="el-GR" sz="2000" dirty="0">
              <a:latin typeface="Courier New" panose="02070309020205020404" pitchFamily="49" charset="0"/>
              <a:cs typeface="Courier New" panose="02070309020205020404" pitchFamily="49" charset="0"/>
            </a:endParaRPr>
          </a:p>
          <a:p>
            <a:endParaRPr lang="en-US" altLang="el-GR" sz="2000" dirty="0">
              <a:solidFill>
                <a:srgbClr val="000000"/>
              </a:solidFill>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338464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Διάγνωση </a:t>
            </a:r>
            <a:r>
              <a:rPr lang="en-US" dirty="0"/>
              <a:t>SQL </a:t>
            </a:r>
            <a:r>
              <a:rPr lang="el-GR" dirty="0" smtClean="0"/>
              <a:t>σφαλμάτων</a:t>
            </a:r>
            <a:endParaRPr lang="el-GR" dirty="0"/>
          </a:p>
        </p:txBody>
      </p:sp>
      <p:sp>
        <p:nvSpPr>
          <p:cNvPr id="3" name="Content Placeholder 2"/>
          <p:cNvSpPr>
            <a:spLocks noGrp="1"/>
          </p:cNvSpPr>
          <p:nvPr>
            <p:ph idx="1"/>
          </p:nvPr>
        </p:nvSpPr>
        <p:spPr/>
        <p:txBody>
          <a:bodyPr>
            <a:normAutofit/>
          </a:bodyPr>
          <a:lstStyle/>
          <a:p>
            <a:r>
              <a:rPr lang="el-GR" sz="2800" dirty="0" smtClean="0"/>
              <a:t>Τα </a:t>
            </a:r>
            <a:r>
              <a:rPr lang="el-GR" sz="2800" dirty="0"/>
              <a:t>SQL πρότυπα έχουν καθορίσει διαγνωστικούς δείκτες ορισμένοι από τους οποίους υλοποιούνται στα περισσότερα προϊόντα ΣΔΒΔ.   </a:t>
            </a:r>
          </a:p>
          <a:p>
            <a:r>
              <a:rPr lang="el-GR" sz="2800" dirty="0" smtClean="0"/>
              <a:t>Κάποιοι </a:t>
            </a:r>
            <a:r>
              <a:rPr lang="el-GR" sz="2800" dirty="0"/>
              <a:t>δείκτες δεν υλοποιούνται, ενώ τα προϊόντα DBMS έχουν υλοποιήσει και δείκτες ή μεθόδους χειρισμού εξαιρέσεων με </a:t>
            </a:r>
            <a:r>
              <a:rPr lang="el-GR" sz="2800" dirty="0" smtClean="0"/>
              <a:t>«δικό» </a:t>
            </a:r>
            <a:r>
              <a:rPr lang="el-GR" sz="2800" dirty="0"/>
              <a:t>τους </a:t>
            </a:r>
            <a:r>
              <a:rPr lang="el-GR" sz="2800" dirty="0" smtClean="0"/>
              <a:t>(</a:t>
            </a:r>
            <a:r>
              <a:rPr lang="en-US" sz="2800" dirty="0" smtClean="0"/>
              <a:t>proprietary) </a:t>
            </a:r>
            <a:r>
              <a:rPr lang="el-GR" sz="2800" dirty="0" smtClean="0"/>
              <a:t>τρόπο</a:t>
            </a:r>
            <a:r>
              <a:rPr lang="el-GR" sz="2800" dirty="0"/>
              <a:t>. </a:t>
            </a:r>
          </a:p>
          <a:p>
            <a:endParaRPr lang="el-GR" sz="2800" dirty="0"/>
          </a:p>
        </p:txBody>
      </p:sp>
    </p:spTree>
    <p:extLst>
      <p:ext uri="{BB962C8B-B14F-4D97-AF65-F5344CB8AC3E}">
        <p14:creationId xmlns:p14="http://schemas.microsoft.com/office/powerpoint/2010/main" val="32672369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SQL πρότυπα και SQL σφάλματα</a:t>
            </a:r>
          </a:p>
        </p:txBody>
      </p:sp>
      <p:sp>
        <p:nvSpPr>
          <p:cNvPr id="3" name="Content Placeholder 2"/>
          <p:cNvSpPr>
            <a:spLocks noGrp="1"/>
          </p:cNvSpPr>
          <p:nvPr>
            <p:ph idx="1"/>
          </p:nvPr>
        </p:nvSpPr>
        <p:spPr/>
        <p:txBody>
          <a:bodyPr>
            <a:normAutofit/>
          </a:bodyPr>
          <a:lstStyle/>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SQL-89: </a:t>
            </a:r>
            <a:r>
              <a:rPr lang="el-GR" altLang="el-GR" sz="2800" dirty="0">
                <a:cs typeface="Courier New" panose="02070309020205020404" pitchFamily="49" charset="0"/>
              </a:rPr>
              <a:t>ορίζει τον δείκτη (</a:t>
            </a:r>
            <a:r>
              <a:rPr lang="en-US" altLang="el-GR" sz="2800" dirty="0">
                <a:cs typeface="Courier New" panose="02070309020205020404" pitchFamily="49" charset="0"/>
              </a:rPr>
              <a:t>integer typed indicator</a:t>
            </a:r>
            <a:r>
              <a:rPr lang="el-GR" altLang="el-GR" sz="2800" dirty="0">
                <a:cs typeface="Courier New" panose="02070309020205020404" pitchFamily="49" charset="0"/>
              </a:rPr>
              <a:t>)</a:t>
            </a:r>
            <a:r>
              <a:rPr lang="en-US" altLang="el-GR" sz="2800" dirty="0">
                <a:cs typeface="Courier New" panose="02070309020205020404" pitchFamily="49" charset="0"/>
              </a:rPr>
              <a:t> SQLCODE</a:t>
            </a:r>
          </a:p>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SQL-92:</a:t>
            </a:r>
            <a:r>
              <a:rPr lang="el-GR" altLang="el-GR" sz="2800" dirty="0">
                <a:cs typeface="Courier New" panose="02070309020205020404" pitchFamily="49" charset="0"/>
              </a:rPr>
              <a:t> «Παραμερίζεται» ο δείκτης </a:t>
            </a:r>
            <a:r>
              <a:rPr lang="en-US" altLang="el-GR" sz="2800" dirty="0">
                <a:cs typeface="Courier New" panose="02070309020205020404" pitchFamily="49" charset="0"/>
              </a:rPr>
              <a:t>SQLCODE </a:t>
            </a:r>
            <a:r>
              <a:rPr lang="el-GR" altLang="el-GR" sz="2800" dirty="0">
                <a:cs typeface="Courier New" panose="02070309020205020404" pitchFamily="49" charset="0"/>
              </a:rPr>
              <a:t>και εισάγεται ο νέος δείκτης (</a:t>
            </a:r>
            <a:r>
              <a:rPr lang="en-US" altLang="el-GR" sz="2800" dirty="0">
                <a:cs typeface="Courier New" panose="02070309020205020404" pitchFamily="49" charset="0"/>
              </a:rPr>
              <a:t>indicator</a:t>
            </a:r>
            <a:r>
              <a:rPr lang="el-GR" altLang="el-GR" sz="2800" dirty="0">
                <a:cs typeface="Courier New" panose="02070309020205020404" pitchFamily="49" charset="0"/>
              </a:rPr>
              <a:t>)</a:t>
            </a:r>
            <a:r>
              <a:rPr lang="en-US" altLang="el-GR" sz="2800" dirty="0">
                <a:cs typeface="Courier New" panose="02070309020205020404" pitchFamily="49" charset="0"/>
              </a:rPr>
              <a:t> SQLSTATE </a:t>
            </a:r>
          </a:p>
          <a:p>
            <a:pPr>
              <a:buFont typeface="Arial" charset="0"/>
              <a:buChar char="•"/>
            </a:pPr>
            <a:r>
              <a:rPr lang="en-US" altLang="el-GR" sz="2800" dirty="0" smtClean="0">
                <a:cs typeface="Courier New" panose="02070309020205020404" pitchFamily="49" charset="0"/>
              </a:rPr>
              <a:t>ISO </a:t>
            </a:r>
            <a:r>
              <a:rPr lang="en-US" altLang="el-GR" sz="2800" dirty="0">
                <a:cs typeface="Courier New" panose="02070309020205020404" pitchFamily="49" charset="0"/>
              </a:rPr>
              <a:t>SQL</a:t>
            </a:r>
            <a:r>
              <a:rPr lang="el-GR" altLang="el-GR" sz="2800" dirty="0">
                <a:cs typeface="Courier New" panose="02070309020205020404" pitchFamily="49" charset="0"/>
              </a:rPr>
              <a:t>-</a:t>
            </a:r>
            <a:r>
              <a:rPr lang="en-US" altLang="el-GR" sz="2800" dirty="0">
                <a:cs typeface="Courier New" panose="02070309020205020404" pitchFamily="49" charset="0"/>
              </a:rPr>
              <a:t>99: </a:t>
            </a:r>
            <a:r>
              <a:rPr lang="el-GR" altLang="el-GR" sz="2800" dirty="0">
                <a:cs typeface="Courier New" panose="02070309020205020404" pitchFamily="49" charset="0"/>
              </a:rPr>
              <a:t>Κατάργηση του </a:t>
            </a:r>
            <a:r>
              <a:rPr lang="en-US" altLang="el-GR" sz="2800" dirty="0">
                <a:cs typeface="Courier New" panose="02070309020205020404" pitchFamily="49" charset="0"/>
              </a:rPr>
              <a:t>SQLCODE</a:t>
            </a:r>
            <a:r>
              <a:rPr lang="el-GR" altLang="el-GR" sz="2800" dirty="0">
                <a:cs typeface="Courier New" panose="02070309020205020404" pitchFamily="49" charset="0"/>
              </a:rPr>
              <a:t>. Πλήθος προϊόντων υποστηρίζουν ακόμη τον δείκτη</a:t>
            </a:r>
            <a:endParaRPr lang="en-US" altLang="el-GR" sz="2800" dirty="0">
              <a:cs typeface="Courier New" panose="02070309020205020404" pitchFamily="49" charset="0"/>
            </a:endParaRPr>
          </a:p>
          <a:p>
            <a:pPr>
              <a:buFont typeface="Arial" charset="0"/>
              <a:buChar char="•"/>
            </a:pPr>
            <a:endParaRPr lang="el-GR" altLang="el-GR" sz="2800" dirty="0">
              <a:cs typeface="Courier New" panose="02070309020205020404" pitchFamily="49" charset="0"/>
            </a:endParaRPr>
          </a:p>
          <a:p>
            <a:endParaRPr lang="el-GR" sz="2800" dirty="0">
              <a:cs typeface="Courier New" panose="02070309020205020404" pitchFamily="49" charset="0"/>
            </a:endParaRPr>
          </a:p>
        </p:txBody>
      </p:sp>
    </p:spTree>
    <p:extLst>
      <p:ext uri="{BB962C8B-B14F-4D97-AF65-F5344CB8AC3E}">
        <p14:creationId xmlns:p14="http://schemas.microsoft.com/office/powerpoint/2010/main" val="28806897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Διαχείριση σφαλμάτων σε </a:t>
            </a:r>
            <a:r>
              <a:rPr lang="en-US" dirty="0"/>
              <a:t>Oracle</a:t>
            </a:r>
            <a:br>
              <a:rPr lang="en-US" dirty="0"/>
            </a:br>
            <a:r>
              <a:rPr lang="en-US" dirty="0"/>
              <a:t>(Error handling in Oracle PL/SQL language</a:t>
            </a:r>
            <a:r>
              <a:rPr lang="en-US" dirty="0" smtClean="0"/>
              <a:t>)</a:t>
            </a:r>
            <a:endParaRPr lang="el-GR" dirty="0"/>
          </a:p>
        </p:txBody>
      </p:sp>
      <p:sp>
        <p:nvSpPr>
          <p:cNvPr id="3" name="Content Placeholder 2"/>
          <p:cNvSpPr>
            <a:spLocks noGrp="1"/>
          </p:cNvSpPr>
          <p:nvPr>
            <p:ph idx="1"/>
          </p:nvPr>
        </p:nvSpPr>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BEGIN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&lt;processing&gt;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EXCEPTION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WHEN &lt;exception name&gt;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&lt;exception handling&gt;;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WHEN OTHERS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err_code</a:t>
            </a:r>
            <a:r>
              <a:rPr lang="en-US" altLang="el-GR" sz="2000" dirty="0">
                <a:latin typeface="Courier New" panose="02070309020205020404" pitchFamily="49" charset="0"/>
                <a:cs typeface="Courier New" panose="02070309020205020404" pitchFamily="49" charset="0"/>
              </a:rPr>
              <a:t> := </a:t>
            </a:r>
            <a:r>
              <a:rPr lang="en-US" altLang="el-GR" sz="2000" dirty="0" err="1">
                <a:latin typeface="Courier New" panose="02070309020205020404" pitchFamily="49" charset="0"/>
                <a:cs typeface="Courier New" panose="02070309020205020404" pitchFamily="49" charset="0"/>
              </a:rPr>
              <a:t>sqlcode</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err_text</a:t>
            </a:r>
            <a:r>
              <a:rPr lang="en-US" altLang="el-GR" sz="2000" dirty="0">
                <a:latin typeface="Courier New" panose="02070309020205020404" pitchFamily="49" charset="0"/>
                <a:cs typeface="Courier New" panose="02070309020205020404" pitchFamily="49" charset="0"/>
              </a:rPr>
              <a:t> := </a:t>
            </a:r>
            <a:r>
              <a:rPr lang="en-US" altLang="el-GR" sz="2000" dirty="0" err="1">
                <a:latin typeface="Courier New" panose="02070309020205020404" pitchFamily="49" charset="0"/>
                <a:cs typeface="Courier New" panose="02070309020205020404" pitchFamily="49" charset="0"/>
              </a:rPr>
              <a:t>sqlerrm</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&lt;exception handling&gt;;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END;</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endParaRPr lang="el-GR" altLang="el-GR" sz="2000" dirty="0">
              <a:latin typeface="Courier New" panose="02070309020205020404" pitchFamily="49" charset="0"/>
              <a:cs typeface="Courier New" panose="02070309020205020404" pitchFamily="49" charset="0"/>
            </a:endParaRP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400579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Παράδειγμα (</a:t>
            </a:r>
            <a:r>
              <a:rPr lang="en-US" sz="3600" dirty="0"/>
              <a:t>Oracle</a:t>
            </a:r>
            <a:r>
              <a:rPr lang="en-US" sz="3600" dirty="0" smtClean="0"/>
              <a:t>)</a:t>
            </a:r>
            <a:endParaRPr lang="el-GR" sz="3600" dirty="0"/>
          </a:p>
        </p:txBody>
      </p:sp>
      <p:sp>
        <p:nvSpPr>
          <p:cNvPr id="3" name="Content Placeholder 2"/>
          <p:cNvSpPr>
            <a:spLocks noGrp="1"/>
          </p:cNvSpPr>
          <p:nvPr>
            <p:ph idx="1"/>
          </p:nvPr>
        </p:nvSpPr>
        <p:spPr>
          <a:xfrm>
            <a:off x="457200" y="1196752"/>
            <a:ext cx="8507288" cy="5040560"/>
          </a:xfrm>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Transaction logic depending on SQLCODE in PL/SQL!</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SET SERVEROUTPUT 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PL/SQL</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procedure </a:t>
            </a:r>
            <a:r>
              <a:rPr lang="en-US" altLang="el-GR" sz="2000" dirty="0">
                <a:latin typeface="Courier New" panose="02070309020205020404" pitchFamily="49" charset="0"/>
                <a:cs typeface="Courier New" panose="02070309020205020404" pitchFamily="49" charset="0"/>
              </a:rPr>
              <a:t>script </a:t>
            </a:r>
            <a:r>
              <a:rPr lang="en-US" altLang="el-GR" sz="2000" dirty="0" smtClean="0">
                <a:latin typeface="Courier New" panose="02070309020205020404" pitchFamily="49" charset="0"/>
                <a:cs typeface="Courier New" panose="02070309020205020404" pitchFamily="49" charset="0"/>
              </a:rPr>
              <a:t>declaring </a:t>
            </a:r>
            <a:r>
              <a:rPr lang="en-US" altLang="el-GR" sz="2000" dirty="0">
                <a:latin typeface="Courier New" panose="02070309020205020404" pitchFamily="49" charset="0"/>
                <a:cs typeface="Courier New" panose="02070309020205020404" pitchFamily="49" charset="0"/>
              </a:rPr>
              <a:t>local variables</a:t>
            </a:r>
            <a:endParaRPr lang="el-GR" altLang="el-GR" sz="2000" dirty="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DBMS_OUTPUT </a:t>
            </a:r>
            <a:r>
              <a:rPr lang="en-US" altLang="el-GR" sz="2000" dirty="0">
                <a:latin typeface="Courier New" panose="02070309020205020404" pitchFamily="49" charset="0"/>
                <a:cs typeface="Courier New" panose="02070309020205020404" pitchFamily="49" charset="0"/>
              </a:rPr>
              <a:t>package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DECLARE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v_result</a:t>
            </a:r>
            <a:r>
              <a:rPr lang="en-US" altLang="el-GR" sz="2000" dirty="0">
                <a:latin typeface="Courier New" panose="02070309020205020404" pitchFamily="49" charset="0"/>
                <a:cs typeface="Courier New" panose="02070309020205020404" pitchFamily="49" charset="0"/>
              </a:rPr>
              <a:t> NUMBER;</a:t>
            </a:r>
          </a:p>
          <a:p>
            <a:pPr marL="0" indent="0">
              <a:buNone/>
            </a:pPr>
            <a:r>
              <a:rPr lang="en-US" altLang="el-GR" sz="2000" dirty="0">
                <a:latin typeface="Courier New" panose="02070309020205020404" pitchFamily="49" charset="0"/>
                <a:cs typeface="Courier New" panose="02070309020205020404" pitchFamily="49" charset="0"/>
              </a:rPr>
              <a:t>BEGIN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SELECT (1/0) INTO </a:t>
            </a:r>
            <a:r>
              <a:rPr lang="en-US" altLang="el-GR" sz="2000" dirty="0" err="1">
                <a:latin typeface="Courier New" panose="02070309020205020404" pitchFamily="49" charset="0"/>
                <a:cs typeface="Courier New" panose="02070309020205020404" pitchFamily="49" charset="0"/>
              </a:rPr>
              <a:t>v_result</a:t>
            </a:r>
            <a:r>
              <a:rPr lang="en-US" altLang="el-GR" sz="2000" dirty="0">
                <a:latin typeface="Courier New" panose="02070309020205020404" pitchFamily="49" charset="0"/>
                <a:cs typeface="Courier New" panose="02070309020205020404" pitchFamily="49" charset="0"/>
              </a:rPr>
              <a:t> FROM DUAL;</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EXCEPTION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WHEN OTHERS THEN</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DBMS_OUTPUT.PUT_LINE('** SQLCODE= ' || SQLCODE </a:t>
            </a:r>
          </a:p>
          <a:p>
            <a:pPr marL="0" indent="0">
              <a:buNone/>
            </a:pPr>
            <a:r>
              <a:rPr lang="en-US" altLang="el-GR" sz="2000" dirty="0">
                <a:latin typeface="Courier New" panose="02070309020205020404" pitchFamily="49" charset="0"/>
                <a:cs typeface="Courier New" panose="02070309020205020404" pitchFamily="49" charset="0"/>
              </a:rPr>
              <a:t>             || ' - ' || SQLERRM);</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END;</a:t>
            </a:r>
            <a:endParaRPr lang="el-GR" altLang="el-GR" sz="2000" dirty="0">
              <a:latin typeface="Courier New" panose="02070309020205020404" pitchFamily="49" charset="0"/>
              <a:cs typeface="Courier New" panose="02070309020205020404" pitchFamily="49" charset="0"/>
            </a:endParaRPr>
          </a:p>
          <a:p>
            <a:pPr marL="0" indent="0">
              <a:buNone/>
            </a:pPr>
            <a:endParaRPr lang="el-GR" altLang="el-GR" sz="2000" dirty="0">
              <a:latin typeface="Courier New" panose="02070309020205020404" pitchFamily="49" charset="0"/>
              <a:cs typeface="Courier New" panose="02070309020205020404" pitchFamily="49" charset="0"/>
            </a:endParaRP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14503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ISO SQL diagnostic indicators: SQLCODE, </a:t>
            </a:r>
            <a:r>
              <a:rPr lang="it-IT" dirty="0" smtClean="0"/>
              <a:t>SQLSTATE</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Οι δείκτες χρησιμοποιούνται στις </a:t>
            </a:r>
            <a:r>
              <a:rPr lang="el-GR" sz="2400" dirty="0" err="1"/>
              <a:t>διαδικασιακές</a:t>
            </a:r>
            <a:r>
              <a:rPr lang="el-GR" sz="2400" dirty="0"/>
              <a:t> επεκτάσεις της </a:t>
            </a:r>
            <a:r>
              <a:rPr lang="en-US" sz="2400" dirty="0" smtClean="0"/>
              <a:t>SQL  </a:t>
            </a:r>
            <a:r>
              <a:rPr lang="en-US" sz="2400" dirty="0"/>
              <a:t>(SQL language’s procedural extension) </a:t>
            </a:r>
            <a:r>
              <a:rPr lang="el-GR" sz="2400" dirty="0"/>
              <a:t>για αποθηκευμένες </a:t>
            </a:r>
            <a:r>
              <a:rPr lang="el-GR" sz="2400" dirty="0" smtClean="0"/>
              <a:t>ρουτίνες </a:t>
            </a:r>
            <a:r>
              <a:rPr lang="el-GR" sz="2400" dirty="0"/>
              <a:t>(</a:t>
            </a:r>
            <a:r>
              <a:rPr lang="en-US" sz="2400" dirty="0"/>
              <a:t>stored procedures):</a:t>
            </a:r>
          </a:p>
          <a:p>
            <a:pPr marL="0" indent="0">
              <a:buNone/>
            </a:pPr>
            <a:endParaRPr lang="en-US" sz="2000" dirty="0"/>
          </a:p>
          <a:p>
            <a:pPr marL="0" indent="0">
              <a:buNone/>
            </a:pPr>
            <a:r>
              <a:rPr lang="en-US" sz="2000" dirty="0">
                <a:latin typeface="Courier New" panose="02070309020205020404" pitchFamily="49" charset="0"/>
                <a:cs typeface="Courier New" panose="02070309020205020404" pitchFamily="49" charset="0"/>
              </a:rPr>
              <a:t>&lt;SQL statement&gt;</a:t>
            </a:r>
          </a:p>
          <a:p>
            <a:pPr marL="0" indent="0">
              <a:buNone/>
            </a:pPr>
            <a:r>
              <a:rPr lang="en-US" sz="2000" dirty="0">
                <a:latin typeface="Courier New" panose="02070309020205020404" pitchFamily="49" charset="0"/>
                <a:cs typeface="Courier New" panose="02070309020205020404" pitchFamily="49" charset="0"/>
              </a:rPr>
              <a:t>IF (SQLSTATE &lt;&gt; '00000') THEN</a:t>
            </a:r>
          </a:p>
          <a:p>
            <a:pPr marL="0" indent="0">
              <a:buNone/>
            </a:pPr>
            <a:r>
              <a:rPr lang="en-US" sz="2000" dirty="0">
                <a:latin typeface="Courier New" panose="02070309020205020404" pitchFamily="49" charset="0"/>
                <a:cs typeface="Courier New" panose="02070309020205020404" pitchFamily="49" charset="0"/>
              </a:rPr>
              <a:t>     &lt;error handling&gt;</a:t>
            </a:r>
          </a:p>
          <a:p>
            <a:pPr marL="0" indent="0">
              <a:buNone/>
            </a:pPr>
            <a:r>
              <a:rPr lang="en-US" sz="2000" dirty="0">
                <a:latin typeface="Courier New" panose="02070309020205020404" pitchFamily="49" charset="0"/>
                <a:cs typeface="Courier New" panose="02070309020205020404" pitchFamily="49" charset="0"/>
              </a:rPr>
              <a:t>END IF;</a:t>
            </a:r>
          </a:p>
          <a:p>
            <a:pPr marL="0" indent="0">
              <a:buNone/>
            </a:pPr>
            <a:endParaRPr lang="en-US" sz="2000" dirty="0"/>
          </a:p>
          <a:p>
            <a:pPr marL="0" indent="0">
              <a:buNone/>
            </a:pPr>
            <a:endParaRPr lang="en-US" sz="2000" dirty="0"/>
          </a:p>
          <a:p>
            <a:pPr marL="0" indent="0">
              <a:buNone/>
            </a:pPr>
            <a:endParaRPr lang="el-GR" sz="2000" dirty="0"/>
          </a:p>
        </p:txBody>
      </p:sp>
    </p:spTree>
    <p:extLst>
      <p:ext uri="{BB962C8B-B14F-4D97-AF65-F5344CB8AC3E}">
        <p14:creationId xmlns:p14="http://schemas.microsoft.com/office/powerpoint/2010/main" val="1275182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Δήλωση </a:t>
            </a:r>
            <a:r>
              <a:rPr lang="en-US" sz="3600" dirty="0"/>
              <a:t>Get </a:t>
            </a:r>
            <a:r>
              <a:rPr lang="en-US" sz="3600" dirty="0" smtClean="0"/>
              <a:t>Diagnostics</a:t>
            </a:r>
            <a:endParaRPr lang="el-GR" sz="3600" dirty="0"/>
          </a:p>
        </p:txBody>
      </p:sp>
      <p:sp>
        <p:nvSpPr>
          <p:cNvPr id="3" name="Content Placeholder 2"/>
          <p:cNvSpPr>
            <a:spLocks noGrp="1"/>
          </p:cNvSpPr>
          <p:nvPr>
            <p:ph idx="1"/>
          </p:nvPr>
        </p:nvSpPr>
        <p:spPr/>
        <p:txBody>
          <a:bodyPr>
            <a:normAutofit/>
          </a:bodyPr>
          <a:lstStyle/>
          <a:p>
            <a:r>
              <a:rPr lang="el-GR" sz="2800" dirty="0"/>
              <a:t>Προδιαγράφεται στο ISO SQL πρότυπο του 1999, αλλά </a:t>
            </a:r>
            <a:r>
              <a:rPr lang="el-GR" sz="2800" dirty="0" smtClean="0"/>
              <a:t>μόνο μερικώς </a:t>
            </a:r>
            <a:r>
              <a:rPr lang="el-GR" sz="2800" dirty="0"/>
              <a:t>υποστηρίζεται σε προϊόντα </a:t>
            </a:r>
            <a:r>
              <a:rPr lang="el-GR" sz="2800" dirty="0" smtClean="0"/>
              <a:t>(DBMS products).</a:t>
            </a:r>
            <a:endParaRPr lang="el-GR" sz="2800" dirty="0"/>
          </a:p>
          <a:p>
            <a:r>
              <a:rPr lang="el-GR" sz="2800" dirty="0"/>
              <a:t>Προϊόντα που το υποστηρίζουν είναι, για παράδειγμα, DB2</a:t>
            </a:r>
            <a:r>
              <a:rPr lang="el-GR" sz="2800" dirty="0" smtClean="0"/>
              <a:t>, και </a:t>
            </a:r>
            <a:r>
              <a:rPr lang="el-GR" sz="2800" dirty="0" err="1"/>
              <a:t>MySQL</a:t>
            </a:r>
            <a:r>
              <a:rPr lang="el-GR" sz="2800" dirty="0"/>
              <a:t> 5.6, 5.7 </a:t>
            </a:r>
          </a:p>
          <a:p>
            <a:endParaRPr lang="el-GR" sz="2800" dirty="0"/>
          </a:p>
          <a:p>
            <a:endParaRPr lang="el-GR" sz="2800" dirty="0"/>
          </a:p>
        </p:txBody>
      </p:sp>
    </p:spTree>
    <p:extLst>
      <p:ext uri="{BB962C8B-B14F-4D97-AF65-F5344CB8AC3E}">
        <p14:creationId xmlns:p14="http://schemas.microsoft.com/office/powerpoint/2010/main" val="3619815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Diagnostics Area (DA) – </a:t>
            </a:r>
            <a:r>
              <a:rPr lang="el-GR" dirty="0"/>
              <a:t>Περιοχή </a:t>
            </a:r>
            <a:r>
              <a:rPr lang="el-GR" dirty="0" smtClean="0"/>
              <a:t>διαγνωστικών</a:t>
            </a:r>
            <a:endParaRPr lang="el-GR" dirty="0"/>
          </a:p>
        </p:txBody>
      </p:sp>
      <p:sp>
        <p:nvSpPr>
          <p:cNvPr id="3" name="Content Placeholder 2"/>
          <p:cNvSpPr>
            <a:spLocks noGrp="1"/>
          </p:cNvSpPr>
          <p:nvPr>
            <p:ph idx="1"/>
          </p:nvPr>
        </p:nvSpPr>
        <p:spPr/>
        <p:txBody>
          <a:bodyPr>
            <a:normAutofit fontScale="92500"/>
          </a:bodyPr>
          <a:lstStyle/>
          <a:p>
            <a:pPr>
              <a:spcBef>
                <a:spcPts val="600"/>
              </a:spcBef>
              <a:spcAft>
                <a:spcPts val="600"/>
              </a:spcAft>
            </a:pPr>
            <a:r>
              <a:rPr lang="el-GR" sz="2400" dirty="0"/>
              <a:t>Η περιοχή διαγνωστικών περιλαμβάνει “</a:t>
            </a:r>
            <a:r>
              <a:rPr lang="el-GR" sz="2400" dirty="0" err="1"/>
              <a:t>statement</a:t>
            </a:r>
            <a:r>
              <a:rPr lang="el-GR" sz="2400" dirty="0"/>
              <a:t> </a:t>
            </a:r>
            <a:r>
              <a:rPr lang="el-GR" sz="2400" dirty="0" err="1"/>
              <a:t>information</a:t>
            </a:r>
            <a:r>
              <a:rPr lang="el-GR" sz="2400" dirty="0"/>
              <a:t> </a:t>
            </a:r>
            <a:r>
              <a:rPr lang="el-GR" sz="2400" dirty="0" err="1" smtClean="0"/>
              <a:t>Items</a:t>
            </a:r>
            <a:r>
              <a:rPr lang="el-GR" sz="2400" dirty="0"/>
              <a:t>” και “</a:t>
            </a:r>
            <a:r>
              <a:rPr lang="el-GR" sz="2400" dirty="0" err="1"/>
              <a:t>condition</a:t>
            </a:r>
            <a:r>
              <a:rPr lang="el-GR" sz="2400" dirty="0"/>
              <a:t> </a:t>
            </a:r>
            <a:r>
              <a:rPr lang="el-GR" sz="2400" dirty="0" err="1"/>
              <a:t>information</a:t>
            </a:r>
            <a:r>
              <a:rPr lang="el-GR" sz="2400" dirty="0"/>
              <a:t> </a:t>
            </a:r>
            <a:r>
              <a:rPr lang="el-GR" sz="2400" dirty="0" err="1"/>
              <a:t>items</a:t>
            </a:r>
            <a:r>
              <a:rPr lang="el-GR" sz="2400" dirty="0"/>
              <a:t>” που συσχετίζονται με </a:t>
            </a:r>
            <a:r>
              <a:rPr lang="el-GR" sz="2400" dirty="0" smtClean="0"/>
              <a:t>τη </a:t>
            </a:r>
            <a:r>
              <a:rPr lang="el-GR" sz="2400" dirty="0"/>
              <a:t>συγκεκριμένη δήλωση SQL (</a:t>
            </a:r>
            <a:r>
              <a:rPr lang="el-GR" sz="2400" dirty="0" err="1"/>
              <a:t>statement</a:t>
            </a:r>
            <a:r>
              <a:rPr lang="el-GR" sz="2400" dirty="0"/>
              <a:t>) που εκτελείται. </a:t>
            </a:r>
          </a:p>
          <a:p>
            <a:pPr>
              <a:spcBef>
                <a:spcPts val="600"/>
              </a:spcBef>
              <a:spcAft>
                <a:spcPts val="600"/>
              </a:spcAft>
            </a:pPr>
            <a:r>
              <a:rPr lang="el-GR" sz="2400" dirty="0"/>
              <a:t>Στην περίπτωση του προϊόντος </a:t>
            </a:r>
            <a:r>
              <a:rPr lang="el-GR" sz="2400" dirty="0" err="1"/>
              <a:t>mySQL</a:t>
            </a:r>
            <a:r>
              <a:rPr lang="el-GR" sz="2400" dirty="0"/>
              <a:t> κάθε SQL δήλωση </a:t>
            </a:r>
            <a:r>
              <a:rPr lang="el-GR" sz="2400" dirty="0" smtClean="0"/>
              <a:t> </a:t>
            </a:r>
            <a:r>
              <a:rPr lang="el-GR" sz="2400" dirty="0"/>
              <a:t>καθαρίζει την</a:t>
            </a:r>
            <a:r>
              <a:rPr lang="el-GR" sz="2400" b="1" dirty="0">
                <a:solidFill>
                  <a:srgbClr val="004B82"/>
                </a:solidFill>
              </a:rPr>
              <a:t> DA </a:t>
            </a:r>
            <a:r>
              <a:rPr lang="el-GR" sz="2400" dirty="0"/>
              <a:t>και στη συνέχεια γράφει σε αυτήν την </a:t>
            </a:r>
            <a:r>
              <a:rPr lang="el-GR" sz="2400" dirty="0" smtClean="0"/>
              <a:t>προειδοποίηση </a:t>
            </a:r>
            <a:r>
              <a:rPr lang="el-GR" sz="2400" dirty="0"/>
              <a:t>(</a:t>
            </a:r>
            <a:r>
              <a:rPr lang="el-GR" sz="2400" dirty="0" err="1"/>
              <a:t>warning</a:t>
            </a:r>
            <a:r>
              <a:rPr lang="el-GR" sz="2400" dirty="0"/>
              <a:t>), </a:t>
            </a:r>
            <a:r>
              <a:rPr lang="el-GR" sz="2400" dirty="0" err="1"/>
              <a:t>the</a:t>
            </a:r>
            <a:r>
              <a:rPr lang="el-GR" sz="2400" dirty="0"/>
              <a:t> </a:t>
            </a:r>
            <a:r>
              <a:rPr lang="el-GR" sz="2400" dirty="0" err="1"/>
              <a:t>produced</a:t>
            </a:r>
            <a:r>
              <a:rPr lang="el-GR" sz="2400" dirty="0"/>
              <a:t> </a:t>
            </a:r>
            <a:r>
              <a:rPr lang="el-GR" sz="2400" dirty="0" err="1"/>
              <a:t>diagnostic</a:t>
            </a:r>
            <a:r>
              <a:rPr lang="el-GR" sz="2400" dirty="0"/>
              <a:t> </a:t>
            </a:r>
            <a:r>
              <a:rPr lang="el-GR" sz="2400" dirty="0" err="1"/>
              <a:t>information</a:t>
            </a:r>
            <a:r>
              <a:rPr lang="el-GR" sz="2400" dirty="0"/>
              <a:t>).</a:t>
            </a:r>
          </a:p>
          <a:p>
            <a:pPr>
              <a:spcBef>
                <a:spcPts val="600"/>
              </a:spcBef>
              <a:spcAft>
                <a:spcPts val="600"/>
              </a:spcAft>
            </a:pPr>
            <a:r>
              <a:rPr lang="el-GR" sz="2400" dirty="0"/>
              <a:t>Η δήλωση SET και η δήλωση GET DIAGNOSTICS δεν γράφουν </a:t>
            </a:r>
            <a:r>
              <a:rPr lang="el-GR" sz="2400" dirty="0" smtClean="0"/>
              <a:t>στην </a:t>
            </a:r>
            <a:r>
              <a:rPr lang="el-GR" sz="2400" b="1" dirty="0">
                <a:solidFill>
                  <a:srgbClr val="004B82"/>
                </a:solidFill>
              </a:rPr>
              <a:t>DA</a:t>
            </a:r>
            <a:r>
              <a:rPr lang="el-GR" sz="2400" dirty="0"/>
              <a:t> εκτός εάν παράγουν κάποια προειδοποίηση (</a:t>
            </a:r>
            <a:r>
              <a:rPr lang="el-GR" sz="2400" dirty="0" err="1"/>
              <a:t>warning</a:t>
            </a:r>
            <a:r>
              <a:rPr lang="el-GR" sz="2400" dirty="0"/>
              <a:t>). </a:t>
            </a:r>
          </a:p>
          <a:p>
            <a:pPr>
              <a:spcBef>
                <a:spcPts val="600"/>
              </a:spcBef>
              <a:spcAft>
                <a:spcPts val="600"/>
              </a:spcAft>
            </a:pPr>
            <a:r>
              <a:rPr lang="el-GR" sz="2400" dirty="0"/>
              <a:t>Αλλά και στην περίπτωση αυτή η δήλωση GET DIAGNOSTICS </a:t>
            </a:r>
            <a:r>
              <a:rPr lang="el-GR" sz="2400" dirty="0" smtClean="0"/>
              <a:t>δεν </a:t>
            </a:r>
            <a:r>
              <a:rPr lang="el-GR" sz="2400" dirty="0"/>
              <a:t>καθαρίζει την DA πριν γράψει. </a:t>
            </a:r>
          </a:p>
          <a:p>
            <a:pPr>
              <a:spcBef>
                <a:spcPts val="600"/>
              </a:spcBef>
              <a:spcAft>
                <a:spcPts val="600"/>
              </a:spcAft>
            </a:pPr>
            <a:r>
              <a:rPr lang="el-GR" sz="2400" dirty="0"/>
              <a:t>Μπορούμε να δούμε τα σφάλματα (</a:t>
            </a:r>
            <a:r>
              <a:rPr lang="el-GR" sz="2400" dirty="0" err="1"/>
              <a:t>errors</a:t>
            </a:r>
            <a:r>
              <a:rPr lang="el-GR" sz="2400" dirty="0"/>
              <a:t>) χρησιμοποιώντας </a:t>
            </a:r>
            <a:r>
              <a:rPr lang="el-GR" sz="2400" dirty="0" smtClean="0"/>
              <a:t>δήλωση </a:t>
            </a:r>
            <a:r>
              <a:rPr lang="el-GR" sz="2400" dirty="0"/>
              <a:t>SHOW WARNINGS.</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052160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Περιεχόμενο της </a:t>
            </a:r>
            <a:r>
              <a:rPr lang="en-US" sz="3600" dirty="0"/>
              <a:t>Diagnostics </a:t>
            </a:r>
            <a:r>
              <a:rPr lang="en-US" sz="3600" dirty="0" smtClean="0"/>
              <a:t>Area</a:t>
            </a:r>
            <a:endParaRPr lang="el-GR" sz="3600" dirty="0"/>
          </a:p>
        </p:txBody>
      </p:sp>
      <p:sp>
        <p:nvSpPr>
          <p:cNvPr id="3" name="Content Placeholder 2"/>
          <p:cNvSpPr>
            <a:spLocks noGrp="1"/>
          </p:cNvSpPr>
          <p:nvPr>
            <p:ph idx="1"/>
          </p:nvPr>
        </p:nvSpPr>
        <p:spPr/>
        <p:txBody>
          <a:bodyPr>
            <a:noAutofit/>
          </a:bodyPr>
          <a:lstStyle/>
          <a:p>
            <a:pPr marL="0" indent="0">
              <a:buNone/>
            </a:pPr>
            <a:r>
              <a:rPr lang="el-GR" altLang="el-GR" sz="2400" dirty="0">
                <a:cs typeface="Courier New" panose="02070309020205020404" pitchFamily="49" charset="0"/>
              </a:rPr>
              <a:t>Παράδειγμα εξαγωγής </a:t>
            </a:r>
            <a:r>
              <a:rPr lang="en-US" altLang="el-GR" sz="2400" dirty="0">
                <a:cs typeface="Courier New" panose="02070309020205020404" pitchFamily="49" charset="0"/>
              </a:rPr>
              <a:t>“statement information” </a:t>
            </a:r>
            <a:r>
              <a:rPr lang="el-GR" altLang="el-GR" sz="2400" dirty="0">
                <a:cs typeface="Courier New" panose="02070309020205020404" pitchFamily="49" charset="0"/>
              </a:rPr>
              <a:t>με χρήση</a:t>
            </a:r>
          </a:p>
          <a:p>
            <a:pPr marL="0" indent="0">
              <a:buNone/>
            </a:pPr>
            <a:r>
              <a:rPr lang="en-US" altLang="el-GR" sz="2000" dirty="0">
                <a:latin typeface="Courier New" panose="02070309020205020404" pitchFamily="49" charset="0"/>
                <a:cs typeface="Courier New" panose="02070309020205020404" pitchFamily="49" charset="0"/>
              </a:rPr>
              <a:t>GET DIAGNOSTICS</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insert statement</a:t>
            </a:r>
          </a:p>
          <a:p>
            <a:pPr marL="0" indent="0">
              <a:buNone/>
            </a:pPr>
            <a:r>
              <a:rPr lang="en-US" altLang="el-GR" sz="2000" dirty="0">
                <a:latin typeface="Courier New" panose="02070309020205020404" pitchFamily="49" charset="0"/>
                <a:cs typeface="Courier New" panose="02070309020205020404" pitchFamily="49" charset="0"/>
              </a:rPr>
              <a:t>INSERT INTO accounts VALUES (</a:t>
            </a:r>
            <a:r>
              <a:rPr lang="en-US" altLang="el-GR" sz="2000" dirty="0" smtClean="0">
                <a:latin typeface="Courier New" panose="02070309020205020404" pitchFamily="49" charset="0"/>
                <a:cs typeface="Courier New" panose="02070309020205020404" pitchFamily="49" charset="0"/>
              </a:rPr>
              <a:t>101,1000),(</a:t>
            </a:r>
            <a:r>
              <a:rPr lang="en-US" altLang="el-GR" sz="2000" dirty="0">
                <a:latin typeface="Courier New" panose="02070309020205020404" pitchFamily="49" charset="0"/>
                <a:cs typeface="Courier New" panose="02070309020205020404" pitchFamily="49" charset="0"/>
              </a:rPr>
              <a:t>201, 2500);</a:t>
            </a:r>
          </a:p>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 @cn1 = ROW_COUNT;</a:t>
            </a: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@cn1;</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00736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 Μαθήματος</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Οι φοιτητές </a:t>
            </a:r>
          </a:p>
          <a:p>
            <a:r>
              <a:rPr lang="el-GR" sz="2400" dirty="0" smtClean="0"/>
              <a:t>να κατανοήσουν τις </a:t>
            </a:r>
            <a:r>
              <a:rPr lang="el-GR" sz="2400" dirty="0"/>
              <a:t>διαφορετικές «γωνίες» θέασης της συναλλαγής: η οπτική του χρήστη, η οπτική των εφαρμογών βάσεων δεδομένων και η οπτική του περιβάλλοντος πελάτη-εξυπηρετητή (</a:t>
            </a:r>
            <a:r>
              <a:rPr lang="el-GR" sz="2400" dirty="0" err="1"/>
              <a:t>client</a:t>
            </a:r>
            <a:r>
              <a:rPr lang="el-GR" sz="2400" dirty="0"/>
              <a:t>-</a:t>
            </a:r>
            <a:r>
              <a:rPr lang="el-GR" sz="2400" dirty="0" err="1"/>
              <a:t>server</a:t>
            </a:r>
            <a:r>
              <a:rPr lang="el-GR" sz="2400" dirty="0"/>
              <a:t>). </a:t>
            </a:r>
          </a:p>
          <a:p>
            <a:r>
              <a:rPr lang="el-GR" sz="2400" dirty="0" smtClean="0"/>
              <a:t>να κατανοήσουν το </a:t>
            </a:r>
            <a:r>
              <a:rPr lang="el-GR" sz="2400" dirty="0"/>
              <a:t>σωστό σχεδιασμός μιας συναλλαγής</a:t>
            </a:r>
          </a:p>
          <a:p>
            <a:r>
              <a:rPr lang="el-GR" sz="2400" dirty="0" smtClean="0"/>
              <a:t>να μάθουν </a:t>
            </a:r>
            <a:r>
              <a:rPr lang="el-GR" sz="2400" dirty="0"/>
              <a:t>να </a:t>
            </a:r>
            <a:r>
              <a:rPr lang="el-GR" sz="2400" dirty="0" smtClean="0"/>
              <a:t>χρησιμοποιούν </a:t>
            </a:r>
            <a:r>
              <a:rPr lang="el-GR" sz="2400" dirty="0"/>
              <a:t>σωστά τις δηλώσεις COMMIT και ROLLBACK</a:t>
            </a:r>
          </a:p>
          <a:p>
            <a:r>
              <a:rPr lang="el-GR" sz="2400" dirty="0" smtClean="0"/>
              <a:t>να κατανοήσουν </a:t>
            </a:r>
            <a:r>
              <a:rPr lang="el-GR" sz="2400" dirty="0"/>
              <a:t>τα διαγνωστικά μηνύματα στο πρότυπο SQL και τη χρήση τους στη διαχείριση των </a:t>
            </a:r>
            <a:r>
              <a:rPr lang="el-GR" sz="2400" dirty="0" smtClean="0"/>
              <a:t>συναλλαγών: </a:t>
            </a:r>
            <a:r>
              <a:rPr lang="el-GR" sz="2400" dirty="0"/>
              <a:t>περιπτώσεις </a:t>
            </a:r>
            <a:r>
              <a:rPr lang="el-GR" sz="2400" dirty="0" err="1"/>
              <a:t>MySQL</a:t>
            </a:r>
            <a:r>
              <a:rPr lang="el-GR" sz="2400" dirty="0"/>
              <a:t>/</a:t>
            </a:r>
            <a:r>
              <a:rPr lang="el-GR" sz="2400" dirty="0" err="1"/>
              <a:t>InnoDB</a:t>
            </a:r>
            <a:r>
              <a:rPr lang="el-GR" sz="2400" dirty="0"/>
              <a:t> και </a:t>
            </a:r>
            <a:r>
              <a:rPr lang="el-GR" sz="2400" dirty="0" err="1"/>
              <a:t>Oracle</a:t>
            </a:r>
            <a:r>
              <a:rPr lang="el-GR" sz="2400" dirty="0"/>
              <a:t> RDBMS</a:t>
            </a:r>
            <a:r>
              <a:rPr lang="el-GR" sz="2400" dirty="0" smtClean="0"/>
              <a:t>.</a:t>
            </a:r>
            <a:endParaRPr lang="el-GR" sz="2400" dirty="0"/>
          </a:p>
        </p:txBody>
      </p:sp>
    </p:spTree>
    <p:extLst>
      <p:ext uri="{BB962C8B-B14F-4D97-AF65-F5344CB8AC3E}">
        <p14:creationId xmlns:p14="http://schemas.microsoft.com/office/powerpoint/2010/main" val="1257831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Περιεχόμενο της </a:t>
            </a:r>
            <a:r>
              <a:rPr lang="en-US" sz="3600" dirty="0"/>
              <a:t>Diagnostics </a:t>
            </a:r>
            <a:r>
              <a:rPr lang="en-US" sz="3600" dirty="0" smtClean="0"/>
              <a:t>Area</a:t>
            </a:r>
            <a:endParaRPr lang="el-GR" sz="3600" dirty="0"/>
          </a:p>
        </p:txBody>
      </p:sp>
      <p:sp>
        <p:nvSpPr>
          <p:cNvPr id="3" name="Content Placeholder 2"/>
          <p:cNvSpPr>
            <a:spLocks noGrp="1"/>
          </p:cNvSpPr>
          <p:nvPr>
            <p:ph idx="1"/>
          </p:nvPr>
        </p:nvSpPr>
        <p:spPr/>
        <p:txBody>
          <a:bodyPr>
            <a:noAutofit/>
          </a:bodyPr>
          <a:lstStyle/>
          <a:p>
            <a:pPr marL="0" indent="0">
              <a:buNone/>
            </a:pPr>
            <a:r>
              <a:rPr lang="el-GR" altLang="el-GR" sz="2400" dirty="0">
                <a:cs typeface="Courier New" panose="02070309020205020404" pitchFamily="49" charset="0"/>
              </a:rPr>
              <a:t>Παράδειγμα εξαγωγής </a:t>
            </a:r>
            <a:r>
              <a:rPr lang="en-US" altLang="el-GR" sz="2400" dirty="0">
                <a:cs typeface="Courier New" panose="02070309020205020404" pitchFamily="49" charset="0"/>
              </a:rPr>
              <a:t>“condition information” </a:t>
            </a:r>
            <a:r>
              <a:rPr lang="el-GR" altLang="el-GR" sz="2400" dirty="0">
                <a:cs typeface="Courier New" panose="02070309020205020404" pitchFamily="49" charset="0"/>
              </a:rPr>
              <a:t>με χρήση</a:t>
            </a:r>
          </a:p>
          <a:p>
            <a:pPr marL="0" indent="0">
              <a:buNone/>
            </a:pPr>
            <a:r>
              <a:rPr lang="en-US" altLang="el-GR" sz="2000" dirty="0">
                <a:latin typeface="Courier New" panose="02070309020205020404" pitchFamily="49" charset="0"/>
                <a:cs typeface="Courier New" panose="02070309020205020404" pitchFamily="49" charset="0"/>
              </a:rPr>
              <a:t>GET DIAGNOSTICS</a:t>
            </a:r>
            <a:endParaRPr lang="el-GR" altLang="el-GR" sz="2000" dirty="0">
              <a:latin typeface="Courier New" panose="02070309020205020404" pitchFamily="49" charset="0"/>
              <a:cs typeface="Courier New" panose="02070309020205020404" pitchFamily="49" charset="0"/>
            </a:endParaRP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Try to drop a non-existing table </a:t>
            </a:r>
          </a:p>
          <a:p>
            <a:pPr marL="0" indent="0">
              <a:buNone/>
            </a:pPr>
            <a:r>
              <a:rPr lang="en-US" altLang="el-GR" sz="2000" dirty="0">
                <a:latin typeface="Courier New" panose="02070309020205020404" pitchFamily="49" charset="0"/>
                <a:cs typeface="Courier New" panose="02070309020205020404" pitchFamily="49" charset="0"/>
              </a:rPr>
              <a:t>Drop table new; </a:t>
            </a:r>
          </a:p>
          <a:p>
            <a:pPr marL="0" indent="0">
              <a:buNone/>
            </a:pPr>
            <a:r>
              <a:rPr lang="en-US" altLang="el-GR" sz="2000" dirty="0">
                <a:latin typeface="Courier New" panose="02070309020205020404" pitchFamily="49" charset="0"/>
                <a:cs typeface="Courier New" panose="02070309020205020404" pitchFamily="49" charset="0"/>
              </a:rPr>
              <a:t>GET DIAGNOSTICS condition 1</a:t>
            </a:r>
          </a:p>
          <a:p>
            <a:pPr marL="0" indent="0">
              <a:buNone/>
            </a:pPr>
            <a:r>
              <a:rPr lang="en-US" altLang="el-GR" sz="2000" dirty="0">
                <a:latin typeface="Courier New" panose="02070309020205020404" pitchFamily="49" charset="0"/>
                <a:cs typeface="Courier New" panose="02070309020205020404" pitchFamily="49" charset="0"/>
              </a:rPr>
              <a:t>  @p1 = MESSAGE_TEXT,</a:t>
            </a:r>
          </a:p>
          <a:p>
            <a:pPr marL="0" indent="0">
              <a:buNone/>
            </a:pPr>
            <a:r>
              <a:rPr lang="en-US" altLang="el-GR" sz="2000" dirty="0">
                <a:latin typeface="Courier New" panose="02070309020205020404" pitchFamily="49" charset="0"/>
                <a:cs typeface="Courier New" panose="02070309020205020404" pitchFamily="49" charset="0"/>
              </a:rPr>
              <a:t>  @p2 = RETURNED_SQLSTATE,</a:t>
            </a:r>
          </a:p>
          <a:p>
            <a:pPr marL="0" indent="0">
              <a:buNone/>
            </a:pPr>
            <a:r>
              <a:rPr lang="en-US" altLang="el-GR" sz="2000" dirty="0">
                <a:latin typeface="Courier New" panose="02070309020205020404" pitchFamily="49" charset="0"/>
                <a:cs typeface="Courier New" panose="02070309020205020404" pitchFamily="49" charset="0"/>
              </a:rPr>
              <a:t>  @p3 = MYSQL_ERRNO,</a:t>
            </a:r>
          </a:p>
          <a:p>
            <a:pPr marL="0" indent="0">
              <a:buNone/>
            </a:pPr>
            <a:r>
              <a:rPr lang="en-US" altLang="el-GR" sz="2000" dirty="0">
                <a:latin typeface="Courier New" panose="02070309020205020404" pitchFamily="49" charset="0"/>
                <a:cs typeface="Courier New" panose="02070309020205020404" pitchFamily="49" charset="0"/>
              </a:rPr>
              <a:t>  @p4 = SCHEMA_NAME,</a:t>
            </a:r>
          </a:p>
          <a:p>
            <a:pPr marL="0" indent="0">
              <a:buNone/>
            </a:pPr>
            <a:r>
              <a:rPr lang="en-US" altLang="el-GR" sz="2000" dirty="0">
                <a:latin typeface="Courier New" panose="02070309020205020404" pitchFamily="49" charset="0"/>
                <a:cs typeface="Courier New" panose="02070309020205020404" pitchFamily="49" charset="0"/>
              </a:rPr>
              <a:t>  @p5 = TABLE_NAME;</a:t>
            </a:r>
          </a:p>
          <a:p>
            <a:pPr marL="0" indent="0">
              <a:buNone/>
            </a:pPr>
            <a:r>
              <a:rPr lang="en-US" altLang="el-GR" sz="2000" dirty="0">
                <a:latin typeface="Courier New" panose="02070309020205020404" pitchFamily="49" charset="0"/>
                <a:cs typeface="Courier New" panose="02070309020205020404" pitchFamily="49" charset="0"/>
              </a:rPr>
              <a:t>SELECT @p1, @p2, @p3, @p4, @p5;</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51314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Χρήση </a:t>
            </a:r>
            <a:r>
              <a:rPr lang="en-US" sz="3600" dirty="0"/>
              <a:t>Show warnings – </a:t>
            </a:r>
            <a:r>
              <a:rPr lang="el-GR" sz="3600" dirty="0"/>
              <a:t>Παράδειγμα </a:t>
            </a:r>
          </a:p>
        </p:txBody>
      </p:sp>
      <p:sp>
        <p:nvSpPr>
          <p:cNvPr id="3" name="Content Placeholder 2"/>
          <p:cNvSpPr>
            <a:spLocks noGrp="1"/>
          </p:cNvSpPr>
          <p:nvPr>
            <p:ph idx="1"/>
          </p:nvPr>
        </p:nvSpPr>
        <p:spPr/>
        <p:txBody>
          <a:bodyPr>
            <a:normAutofit fontScale="55000" lnSpcReduction="20000"/>
          </a:bodyPr>
          <a:lstStyle/>
          <a:p>
            <a:pPr marL="0" indent="0">
              <a:buNone/>
            </a:pPr>
            <a:r>
              <a:rPr lang="en-US" altLang="el-GR" dirty="0">
                <a:latin typeface="Courier New" panose="02070309020205020404" pitchFamily="49" charset="0"/>
                <a:cs typeface="Courier New" panose="02070309020205020404" pitchFamily="49" charset="0"/>
              </a:rPr>
              <a:t>-- Initialize database and table accounts  </a:t>
            </a:r>
          </a:p>
          <a:p>
            <a:pPr marL="0" indent="0">
              <a:buNone/>
            </a:pPr>
            <a:r>
              <a:rPr lang="en-US" altLang="el-GR" dirty="0">
                <a:latin typeface="Courier New" panose="02070309020205020404" pitchFamily="49" charset="0"/>
                <a:cs typeface="Courier New" panose="02070309020205020404" pitchFamily="49" charset="0"/>
              </a:rPr>
              <a:t>DROP DATABASE IF EXISTS bank;</a:t>
            </a:r>
          </a:p>
          <a:p>
            <a:pPr marL="0" indent="0">
              <a:buNone/>
            </a:pPr>
            <a:r>
              <a:rPr lang="en-US" altLang="el-GR" dirty="0">
                <a:latin typeface="Courier New" panose="02070309020205020404" pitchFamily="49" charset="0"/>
                <a:cs typeface="Courier New" panose="02070309020205020404" pitchFamily="49" charset="0"/>
              </a:rPr>
              <a:t>CREATE DATABASE bank;</a:t>
            </a:r>
          </a:p>
          <a:p>
            <a:pPr marL="0" indent="0">
              <a:buNone/>
            </a:pPr>
            <a:r>
              <a:rPr lang="en-US" altLang="el-GR" dirty="0">
                <a:latin typeface="Courier New" panose="02070309020205020404" pitchFamily="49" charset="0"/>
                <a:cs typeface="Courier New" panose="02070309020205020404" pitchFamily="49" charset="0"/>
              </a:rPr>
              <a:t>USE bank;</a:t>
            </a:r>
          </a:p>
          <a:p>
            <a:pPr marL="0" indent="0">
              <a:buNone/>
            </a:pPr>
            <a:r>
              <a:rPr lang="en-US" altLang="el-GR" dirty="0">
                <a:latin typeface="Courier New" panose="02070309020205020404" pitchFamily="49" charset="0"/>
                <a:cs typeface="Courier New" panose="02070309020205020404" pitchFamily="49" charset="0"/>
              </a:rPr>
              <a:t>CREATE TABLE accounts (</a:t>
            </a:r>
            <a:r>
              <a:rPr lang="en-US" altLang="el-GR" dirty="0" err="1">
                <a:latin typeface="Courier New" panose="02070309020205020404" pitchFamily="49" charset="0"/>
                <a:cs typeface="Courier New" panose="02070309020205020404" pitchFamily="49" charset="0"/>
              </a:rPr>
              <a:t>acctID</a:t>
            </a:r>
            <a:r>
              <a:rPr lang="en-US" altLang="el-GR" dirty="0">
                <a:latin typeface="Courier New" panose="02070309020205020404" pitchFamily="49" charset="0"/>
                <a:cs typeface="Courier New" panose="02070309020205020404" pitchFamily="49" charset="0"/>
              </a:rPr>
              <a:t> </a:t>
            </a:r>
            <a:r>
              <a:rPr lang="en-US" altLang="el-GR" dirty="0" err="1">
                <a:latin typeface="Courier New" panose="02070309020205020404" pitchFamily="49" charset="0"/>
                <a:cs typeface="Courier New" panose="02070309020205020404" pitchFamily="49" charset="0"/>
              </a:rPr>
              <a:t>int</a:t>
            </a:r>
            <a:r>
              <a:rPr lang="en-US" altLang="el-GR" dirty="0">
                <a:latin typeface="Courier New" panose="02070309020205020404" pitchFamily="49" charset="0"/>
                <a:cs typeface="Courier New" panose="02070309020205020404" pitchFamily="49" charset="0"/>
              </a:rPr>
              <a:t>, balance </a:t>
            </a:r>
            <a:r>
              <a:rPr lang="en-US" altLang="el-GR" dirty="0" err="1">
                <a:latin typeface="Courier New" panose="02070309020205020404" pitchFamily="49" charset="0"/>
                <a:cs typeface="Courier New" panose="02070309020205020404" pitchFamily="49" charset="0"/>
              </a:rPr>
              <a:t>int</a:t>
            </a:r>
            <a:r>
              <a:rPr lang="en-US" altLang="el-GR" dirty="0">
                <a:latin typeface="Courier New" panose="02070309020205020404" pitchFamily="49" charset="0"/>
                <a:cs typeface="Courier New" panose="02070309020205020404" pitchFamily="49" charset="0"/>
              </a:rPr>
              <a:t>);</a:t>
            </a:r>
          </a:p>
          <a:p>
            <a:pPr marL="0" indent="0">
              <a:buNone/>
            </a:pPr>
            <a:endParaRPr lang="en-US" altLang="el-GR" dirty="0">
              <a:latin typeface="Courier New" panose="02070309020205020404" pitchFamily="49" charset="0"/>
              <a:cs typeface="Courier New" panose="02070309020205020404" pitchFamily="49" charset="0"/>
            </a:endParaRPr>
          </a:p>
          <a:p>
            <a:pPr marL="0" indent="0">
              <a:buNone/>
            </a:pPr>
            <a:r>
              <a:rPr lang="en-US" altLang="el-GR" dirty="0" err="1">
                <a:latin typeface="Courier New" panose="02070309020205020404" pitchFamily="49" charset="0"/>
                <a:cs typeface="Courier New" panose="02070309020205020404" pitchFamily="49" charset="0"/>
              </a:rPr>
              <a:t>mysql</a:t>
            </a:r>
            <a:r>
              <a:rPr lang="en-US" altLang="el-GR" dirty="0">
                <a:latin typeface="Courier New" panose="02070309020205020404" pitchFamily="49" charset="0"/>
                <a:cs typeface="Courier New" panose="02070309020205020404" pitchFamily="49" charset="0"/>
              </a:rPr>
              <a:t>&gt; </a:t>
            </a:r>
            <a:r>
              <a:rPr lang="en-US" altLang="el-GR" b="1" dirty="0">
                <a:latin typeface="Courier New" panose="02070309020205020404" pitchFamily="49" charset="0"/>
                <a:cs typeface="Courier New" panose="02070309020205020404" pitchFamily="49" charset="0"/>
              </a:rPr>
              <a:t>DROP TABLE IF EXISTS </a:t>
            </a:r>
            <a:r>
              <a:rPr lang="en-US" altLang="el-GR" b="1" dirty="0" err="1">
                <a:latin typeface="Courier New" panose="02070309020205020404" pitchFamily="49" charset="0"/>
                <a:cs typeface="Courier New" panose="02070309020205020404" pitchFamily="49" charset="0"/>
              </a:rPr>
              <a:t>bank.new</a:t>
            </a:r>
            <a:r>
              <a:rPr lang="en-US" altLang="el-GR" b="1" dirty="0">
                <a:latin typeface="Courier New" panose="02070309020205020404" pitchFamily="49" charset="0"/>
                <a:cs typeface="Courier New" panose="02070309020205020404" pitchFamily="49" charset="0"/>
              </a:rPr>
              <a:t>;</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Query OK, 0 rows affected, 1 warning (0.01 sec)</a:t>
            </a:r>
          </a:p>
          <a:p>
            <a:pPr marL="0" indent="0">
              <a:buNone/>
            </a:pPr>
            <a:r>
              <a:rPr lang="en-US" altLang="el-GR" dirty="0" err="1">
                <a:latin typeface="Courier New" panose="02070309020205020404" pitchFamily="49" charset="0"/>
                <a:cs typeface="Courier New" panose="02070309020205020404" pitchFamily="49" charset="0"/>
              </a:rPr>
              <a:t>mysql</a:t>
            </a:r>
            <a:r>
              <a:rPr lang="en-US" altLang="el-GR" dirty="0">
                <a:latin typeface="Courier New" panose="02070309020205020404" pitchFamily="49" charset="0"/>
                <a:cs typeface="Courier New" panose="02070309020205020404" pitchFamily="49" charset="0"/>
              </a:rPr>
              <a:t>&gt; </a:t>
            </a:r>
            <a:r>
              <a:rPr lang="en-US" altLang="el-GR" b="1" dirty="0">
                <a:latin typeface="Courier New" panose="02070309020205020404" pitchFamily="49" charset="0"/>
                <a:cs typeface="Courier New" panose="02070309020205020404" pitchFamily="49" charset="0"/>
              </a:rPr>
              <a:t>SHOW WARNINGS;</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 Level | Code | Message                                  |</a:t>
            </a: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 Note  | 1051 | Unknown table '</a:t>
            </a:r>
            <a:r>
              <a:rPr lang="en-US" altLang="el-GR" dirty="0" err="1">
                <a:latin typeface="Courier New" panose="02070309020205020404" pitchFamily="49" charset="0"/>
                <a:cs typeface="Courier New" panose="02070309020205020404" pitchFamily="49" charset="0"/>
              </a:rPr>
              <a:t>bank.new</a:t>
            </a:r>
            <a:r>
              <a:rPr lang="en-US" altLang="el-GR" dirty="0">
                <a:latin typeface="Courier New" panose="02070309020205020404" pitchFamily="49" charset="0"/>
                <a:cs typeface="Courier New" panose="02070309020205020404" pitchFamily="49" charset="0"/>
              </a:rPr>
              <a:t>'      </a:t>
            </a:r>
            <a:r>
              <a:rPr lang="el-GR" altLang="el-GR" dirty="0" smtClean="0">
                <a:latin typeface="Courier New" panose="02070309020205020404" pitchFamily="49" charset="0"/>
                <a:cs typeface="Courier New" panose="02070309020205020404" pitchFamily="49" charset="0"/>
              </a:rPr>
              <a:t>     </a:t>
            </a:r>
            <a:r>
              <a:rPr lang="en-US" altLang="el-GR" dirty="0" smtClean="0">
                <a:latin typeface="Courier New" panose="02070309020205020404" pitchFamily="49" charset="0"/>
                <a:cs typeface="Courier New" panose="02070309020205020404" pitchFamily="49" charset="0"/>
              </a:rPr>
              <a:t>|</a:t>
            </a:r>
            <a:endParaRPr lang="en-US" altLang="el-GR" dirty="0">
              <a:latin typeface="Courier New" panose="02070309020205020404" pitchFamily="49" charset="0"/>
              <a:cs typeface="Courier New" panose="02070309020205020404" pitchFamily="49" charset="0"/>
            </a:endParaRPr>
          </a:p>
          <a:p>
            <a:pPr marL="0" indent="0">
              <a:buNone/>
            </a:pPr>
            <a:r>
              <a:rPr lang="en-US" altLang="el-GR" dirty="0">
                <a:latin typeface="Courier New" panose="02070309020205020404" pitchFamily="49" charset="0"/>
                <a:cs typeface="Courier New" panose="02070309020205020404" pitchFamily="49" charset="0"/>
              </a:rPr>
              <a:t>+-------+------+------------------------------------+</a:t>
            </a:r>
          </a:p>
          <a:p>
            <a:pPr marL="0" indent="0">
              <a:buNone/>
            </a:pPr>
            <a:r>
              <a:rPr lang="en-US" altLang="el-GR" dirty="0">
                <a:latin typeface="Courier New" panose="02070309020205020404" pitchFamily="49" charset="0"/>
                <a:cs typeface="Courier New" panose="02070309020205020404" pitchFamily="49" charset="0"/>
              </a:rPr>
              <a:t>1 row in set (0.00 sec)</a:t>
            </a:r>
            <a:endParaRPr lang="el-GR" altLang="el-GR" dirty="0">
              <a:latin typeface="Courier New" panose="02070309020205020404" pitchFamily="49" charset="0"/>
              <a:cs typeface="Courier New" panose="02070309020205020404" pitchFamily="49" charset="0"/>
            </a:endParaRPr>
          </a:p>
          <a:p>
            <a:pPr marL="0" indent="0">
              <a:buSzPct val="45000"/>
              <a:buNone/>
            </a:pPr>
            <a:endParaRPr lang="en-US" altLang="el-GR" dirty="0">
              <a:solidFill>
                <a:srgbClr val="000000"/>
              </a:solidFill>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31359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Autofit/>
          </a:bodyPr>
          <a:lstStyle/>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SET @y = 10;</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Query OK, 0 rows affected (0.00 sec)</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SHOW WARNINGS;</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Level | Code | Message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Note  | 1051 | Unknown table '</a:t>
            </a:r>
            <a:r>
              <a:rPr lang="en-US" altLang="el-GR" sz="1600" dirty="0" err="1">
                <a:latin typeface="Courier New" panose="02070309020205020404" pitchFamily="49" charset="0"/>
                <a:cs typeface="Courier New" panose="02070309020205020404" pitchFamily="49" charset="0"/>
              </a:rPr>
              <a:t>bank.new</a:t>
            </a:r>
            <a:r>
              <a:rPr lang="en-US" altLang="el-GR" sz="1600" dirty="0">
                <a:latin typeface="Courier New" panose="02070309020205020404" pitchFamily="49" charset="0"/>
                <a:cs typeface="Courier New" panose="02070309020205020404" pitchFamily="49" charset="0"/>
              </a:rPr>
              <a:t>'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1 row in set (0.00 sec)</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SET @y = @@qwerty;</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ERROR 1193 (HY000): Unknown system variable ‘qwerty'</a:t>
            </a:r>
          </a:p>
          <a:p>
            <a:pPr marL="0" indent="0">
              <a:buNone/>
            </a:pPr>
            <a:r>
              <a:rPr lang="en-US" altLang="el-GR" sz="1600" dirty="0" err="1">
                <a:latin typeface="Courier New" panose="02070309020205020404" pitchFamily="49" charset="0"/>
                <a:cs typeface="Courier New" panose="02070309020205020404" pitchFamily="49" charset="0"/>
              </a:rPr>
              <a:t>mysql</a:t>
            </a:r>
            <a:r>
              <a:rPr lang="en-US" altLang="el-GR" sz="1600" dirty="0">
                <a:latin typeface="Courier New" panose="02070309020205020404" pitchFamily="49" charset="0"/>
                <a:cs typeface="Courier New" panose="02070309020205020404" pitchFamily="49" charset="0"/>
              </a:rPr>
              <a:t>&gt; </a:t>
            </a:r>
            <a:r>
              <a:rPr lang="en-US" altLang="el-GR" sz="1600" b="1" dirty="0">
                <a:latin typeface="Courier New" panose="02070309020205020404" pitchFamily="49" charset="0"/>
                <a:cs typeface="Courier New" panose="02070309020205020404" pitchFamily="49" charset="0"/>
              </a:rPr>
              <a:t>SHOW WARNINGS;</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Level | Code | Message                                          |</a:t>
            </a: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 Error | 1193 | Unknown system variable ‘qwerty' </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t>
            </a:r>
            <a:endParaRPr lang="en-US" altLang="el-GR" sz="1600" dirty="0">
              <a:latin typeface="Courier New" panose="02070309020205020404" pitchFamily="49" charset="0"/>
              <a:cs typeface="Courier New" panose="02070309020205020404" pitchFamily="49" charset="0"/>
            </a:endParaRPr>
          </a:p>
          <a:p>
            <a:pPr marL="0" indent="0">
              <a:buNone/>
            </a:pPr>
            <a:r>
              <a:rPr lang="en-US" altLang="el-GR" sz="1600" dirty="0">
                <a:latin typeface="Courier New" panose="02070309020205020404" pitchFamily="49" charset="0"/>
                <a:cs typeface="Courier New" panose="02070309020205020404" pitchFamily="49" charset="0"/>
              </a:rPr>
              <a:t>+-------+------+------------------------------------------+</a:t>
            </a:r>
          </a:p>
          <a:p>
            <a:pPr marL="0" indent="0">
              <a:buNone/>
            </a:pPr>
            <a:r>
              <a:rPr lang="en-US" altLang="el-GR" sz="1600" dirty="0">
                <a:latin typeface="Courier New" panose="02070309020205020404" pitchFamily="49" charset="0"/>
                <a:cs typeface="Courier New" panose="02070309020205020404" pitchFamily="49" charset="0"/>
              </a:rPr>
              <a:t>1 row in set (0.00 sec)</a:t>
            </a:r>
          </a:p>
          <a:p>
            <a:pPr marL="0" indent="0">
              <a:buNone/>
            </a:pPr>
            <a:endParaRPr lang="el-G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388223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a:t>
            </a:r>
            <a:r>
              <a:rPr lang="en-US" dirty="0" smtClean="0"/>
              <a:t>Diagnostics</a:t>
            </a:r>
            <a:endParaRPr lang="el-GR" dirty="0"/>
          </a:p>
        </p:txBody>
      </p:sp>
      <p:sp>
        <p:nvSpPr>
          <p:cNvPr id="4" name="Content Placeholder 3"/>
          <p:cNvSpPr>
            <a:spLocks noGrp="1"/>
          </p:cNvSpPr>
          <p:nvPr>
            <p:ph idx="1"/>
          </p:nvPr>
        </p:nvSpPr>
        <p:spPr>
          <a:xfrm>
            <a:off x="457200" y="1196752"/>
            <a:ext cx="8363272" cy="5040560"/>
          </a:xfrm>
        </p:spPr>
        <p:txBody>
          <a:bodyPr>
            <a:normAutofit fontScale="85000" lnSpcReduction="10000"/>
          </a:bodyPr>
          <a:lstStyle/>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The GET DIAGNOSTICS statement writes a warning </a:t>
            </a:r>
          </a:p>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to the diagnostics area: </a:t>
            </a:r>
          </a:p>
          <a:p>
            <a:pPr marL="0" indent="0">
              <a:buNone/>
            </a:pPr>
            <a:r>
              <a:rPr lang="en-US" altLang="el-GR" sz="2000" dirty="0" err="1">
                <a:latin typeface="Courier New" panose="02070309020205020404" pitchFamily="49" charset="0"/>
                <a:cs typeface="Courier New" panose="02070309020205020404" pitchFamily="49" charset="0"/>
              </a:rPr>
              <a:t>mysql</a:t>
            </a:r>
            <a:r>
              <a:rPr lang="en-US" altLang="el-GR" sz="2000" dirty="0">
                <a:latin typeface="Courier New" panose="02070309020205020404" pitchFamily="49" charset="0"/>
                <a:cs typeface="Courier New" panose="02070309020205020404" pitchFamily="49" charset="0"/>
              </a:rPr>
              <a:t>&gt; </a:t>
            </a:r>
            <a:r>
              <a:rPr lang="en-US" altLang="el-GR" sz="2000" b="1" dirty="0">
                <a:latin typeface="Courier New" panose="02070309020205020404" pitchFamily="49" charset="0"/>
                <a:cs typeface="Courier New" panose="02070309020205020404" pitchFamily="49" charset="0"/>
              </a:rPr>
              <a:t>GET DIAGNOSTICS CONDITION 2 @p = MESSAGE_TEXT;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Query OK, 0 rows affected, 1 warning (0.00 sec)</a:t>
            </a:r>
          </a:p>
          <a:p>
            <a:pPr marL="0" indent="0">
              <a:buNone/>
            </a:pPr>
            <a:r>
              <a:rPr lang="en-US" altLang="el-GR" sz="2000" dirty="0" err="1">
                <a:latin typeface="Courier New" panose="02070309020205020404" pitchFamily="49" charset="0"/>
                <a:cs typeface="Courier New" panose="02070309020205020404" pitchFamily="49" charset="0"/>
              </a:rPr>
              <a:t>mysql</a:t>
            </a:r>
            <a:r>
              <a:rPr lang="en-US" altLang="el-GR" sz="2000" dirty="0">
                <a:latin typeface="Courier New" panose="02070309020205020404" pitchFamily="49" charset="0"/>
                <a:cs typeface="Courier New" panose="02070309020205020404" pitchFamily="49" charset="0"/>
              </a:rPr>
              <a:t>&gt; </a:t>
            </a:r>
            <a:r>
              <a:rPr lang="en-US" altLang="el-GR" sz="2000" b="1" dirty="0">
                <a:latin typeface="Courier New" panose="02070309020205020404" pitchFamily="49" charset="0"/>
                <a:cs typeface="Courier New" panose="02070309020205020404" pitchFamily="49" charset="0"/>
              </a:rPr>
              <a:t>SHOW WARNINGS;</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Level | Code | Message                                          |</a:t>
            </a:r>
          </a:p>
          <a:p>
            <a:pPr marL="0" indent="0">
              <a:buNone/>
            </a:pP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Error | 1193 | Unknown system variable ‘qwerty‘ </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Error | 1753 | Invalid condition number                 |</a:t>
            </a:r>
          </a:p>
          <a:p>
            <a:pPr marL="0" indent="0">
              <a:buNone/>
            </a:pPr>
            <a:r>
              <a:rPr lang="en-US" altLang="el-GR" sz="2000" dirty="0" smtClean="0">
                <a:latin typeface="Courier New" panose="02070309020205020404" pitchFamily="49" charset="0"/>
                <a:cs typeface="Courier New" panose="02070309020205020404" pitchFamily="49" charset="0"/>
              </a:rPr>
              <a:t>+-------+------+------------------------------------------+</a:t>
            </a: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2 rows in set (0.00 sec)</a:t>
            </a:r>
          </a:p>
          <a:p>
            <a:pPr marL="0" indent="0">
              <a:buNone/>
            </a:pPr>
            <a:r>
              <a:rPr lang="el-GR" altLang="el-GR" sz="2000" dirty="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In this case we have two conditions in the diagnostics </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area</a:t>
            </a: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207668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στη </a:t>
            </a:r>
            <a:r>
              <a:rPr lang="en-US" dirty="0" err="1"/>
              <a:t>Mysql</a:t>
            </a:r>
            <a:r>
              <a:rPr lang="en-US" dirty="0"/>
              <a:t> 5.6, </a:t>
            </a:r>
            <a:r>
              <a:rPr lang="en-US" dirty="0" smtClean="0"/>
              <a:t>5.7</a:t>
            </a:r>
            <a:endParaRPr lang="el-GR" dirty="0"/>
          </a:p>
        </p:txBody>
      </p:sp>
      <p:sp>
        <p:nvSpPr>
          <p:cNvPr id="3" name="Content Placeholder 2"/>
          <p:cNvSpPr>
            <a:spLocks noGrp="1"/>
          </p:cNvSpPr>
          <p:nvPr>
            <p:ph idx="1"/>
          </p:nvPr>
        </p:nvSpPr>
        <p:spPr/>
        <p:txBody>
          <a:bodyPr>
            <a:noAutofit/>
          </a:bodyPr>
          <a:lstStyle/>
          <a:p>
            <a:pPr marL="0" indent="0">
              <a:buSzPct val="45000"/>
              <a:buNone/>
            </a:pPr>
            <a:r>
              <a:rPr lang="el-GR" altLang="el-GR" sz="2400" dirty="0">
                <a:solidFill>
                  <a:srgbClr val="000000"/>
                </a:solidFill>
                <a:cs typeface="Courier New" panose="02070309020205020404" pitchFamily="49" charset="0"/>
              </a:rPr>
              <a:t>Παρουσίαση της </a:t>
            </a:r>
            <a:r>
              <a:rPr lang="el-GR" altLang="el-GR" sz="2400" dirty="0" smtClean="0">
                <a:solidFill>
                  <a:srgbClr val="000000"/>
                </a:solidFill>
                <a:cs typeface="Courier New" panose="02070309020205020404" pitchFamily="49" charset="0"/>
              </a:rPr>
              <a:t>ιδέας της </a:t>
            </a:r>
            <a:r>
              <a:rPr lang="el-GR" altLang="el-GR" sz="2400" dirty="0">
                <a:solidFill>
                  <a:srgbClr val="000000"/>
                </a:solidFill>
                <a:cs typeface="Courier New" panose="02070309020205020404" pitchFamily="49" charset="0"/>
              </a:rPr>
              <a:t>ανάγνωσης </a:t>
            </a:r>
            <a:r>
              <a:rPr lang="en-US" altLang="el-GR" sz="2000" dirty="0">
                <a:solidFill>
                  <a:srgbClr val="000000"/>
                </a:solidFill>
                <a:latin typeface="Courier New" panose="02070309020205020404" pitchFamily="49" charset="0"/>
                <a:cs typeface="Courier New" panose="02070309020205020404" pitchFamily="49" charset="0"/>
              </a:rPr>
              <a:t>“diagnostic items”</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GET DIAGNOSTICS @</a:t>
            </a:r>
            <a:r>
              <a:rPr lang="en-US" altLang="el-GR" sz="2000" dirty="0" err="1">
                <a:solidFill>
                  <a:srgbClr val="000000"/>
                </a:solidFill>
                <a:latin typeface="Courier New" panose="02070309020205020404" pitchFamily="49" charset="0"/>
                <a:cs typeface="Courier New" panose="02070309020205020404" pitchFamily="49" charset="0"/>
              </a:rPr>
              <a:t>rowcount</a:t>
            </a:r>
            <a:r>
              <a:rPr lang="en-US" altLang="el-GR" sz="2000" dirty="0">
                <a:solidFill>
                  <a:srgbClr val="000000"/>
                </a:solidFill>
                <a:latin typeface="Courier New" panose="02070309020205020404" pitchFamily="49" charset="0"/>
                <a:cs typeface="Courier New" panose="02070309020205020404" pitchFamily="49" charset="0"/>
              </a:rPr>
              <a:t> = ROW_COUNT;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GET DIAGNOSTICS CONDITION 1 </a:t>
            </a: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sqlstate</a:t>
            </a:r>
            <a:r>
              <a:rPr lang="en-US" altLang="el-GR" sz="2000" dirty="0">
                <a:solidFill>
                  <a:srgbClr val="000000"/>
                </a:solidFill>
                <a:latin typeface="Courier New" panose="02070309020205020404" pitchFamily="49" charset="0"/>
                <a:cs typeface="Courier New" panose="02070309020205020404" pitchFamily="49" charset="0"/>
              </a:rPr>
              <a:t> = RETURNED_SQLSTATE, </a:t>
            </a: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sqlcode</a:t>
            </a:r>
            <a:r>
              <a:rPr lang="en-US" altLang="el-GR" sz="2000" dirty="0">
                <a:solidFill>
                  <a:srgbClr val="000000"/>
                </a:solidFill>
                <a:latin typeface="Courier New" panose="02070309020205020404" pitchFamily="49" charset="0"/>
                <a:cs typeface="Courier New" panose="02070309020205020404" pitchFamily="49" charset="0"/>
              </a:rPr>
              <a:t> = MYSQL_ERRNO;</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SzPct val="45000"/>
              <a:buNone/>
            </a:pPr>
            <a:r>
              <a:rPr lang="en-US" altLang="el-GR" sz="2000" dirty="0">
                <a:solidFill>
                  <a:srgbClr val="000000"/>
                </a:solidFill>
                <a:latin typeface="Courier New" panose="02070309020205020404" pitchFamily="49" charset="0"/>
                <a:cs typeface="Courier New" panose="02070309020205020404" pitchFamily="49" charset="0"/>
              </a:rPr>
              <a:t>  SELECT @</a:t>
            </a:r>
            <a:r>
              <a:rPr lang="en-US" altLang="el-GR" sz="2000" dirty="0" err="1">
                <a:solidFill>
                  <a:srgbClr val="000000"/>
                </a:solidFill>
                <a:latin typeface="Courier New" panose="02070309020205020404" pitchFamily="49" charset="0"/>
                <a:cs typeface="Courier New" panose="02070309020205020404" pitchFamily="49" charset="0"/>
              </a:rPr>
              <a:t>sqlstate</a:t>
            </a: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sqlcode</a:t>
            </a:r>
            <a:r>
              <a:rPr lang="en-US" altLang="el-GR" sz="2000" dirty="0">
                <a:solidFill>
                  <a:srgbClr val="000000"/>
                </a:solidFill>
                <a:latin typeface="Courier New" panose="02070309020205020404" pitchFamily="49" charset="0"/>
                <a:cs typeface="Courier New" panose="02070309020205020404" pitchFamily="49" charset="0"/>
              </a:rPr>
              <a:t>, @</a:t>
            </a:r>
            <a:r>
              <a:rPr lang="en-US" altLang="el-GR" sz="2000" dirty="0" err="1">
                <a:solidFill>
                  <a:srgbClr val="000000"/>
                </a:solidFill>
                <a:latin typeface="Courier New" panose="02070309020205020404" pitchFamily="49" charset="0"/>
                <a:cs typeface="Courier New" panose="02070309020205020404" pitchFamily="49" charset="0"/>
              </a:rPr>
              <a:t>rowcount</a:t>
            </a:r>
            <a:r>
              <a:rPr lang="en-US" altLang="el-GR" sz="2000" dirty="0">
                <a:solidFill>
                  <a:srgbClr val="000000"/>
                </a:solidFill>
                <a:latin typeface="Courier New" panose="02070309020205020404" pitchFamily="49" charset="0"/>
                <a:cs typeface="Courier New" panose="02070309020205020404" pitchFamily="49" charset="0"/>
              </a:rPr>
              <a: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0853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στη </a:t>
            </a:r>
            <a:r>
              <a:rPr lang="en-US" dirty="0" err="1"/>
              <a:t>Mysql</a:t>
            </a:r>
            <a:r>
              <a:rPr lang="en-US" dirty="0"/>
              <a:t> 5.6, </a:t>
            </a:r>
            <a:r>
              <a:rPr lang="en-US" dirty="0" smtClean="0"/>
              <a:t>5.7</a:t>
            </a:r>
            <a:endParaRPr lang="el-GR"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Η δήλωση </a:t>
            </a:r>
            <a:r>
              <a:rPr lang="en-US" altLang="el-GR" sz="2400" dirty="0">
                <a:solidFill>
                  <a:srgbClr val="000000"/>
                </a:solidFill>
              </a:rPr>
              <a:t>GET DIAGNOSTICS </a:t>
            </a:r>
            <a:r>
              <a:rPr lang="el-GR" altLang="el-GR" sz="2400" dirty="0">
                <a:solidFill>
                  <a:srgbClr val="000000"/>
                </a:solidFill>
              </a:rPr>
              <a:t>μπορεί να χρησιμοποιηθεί από </a:t>
            </a:r>
            <a:r>
              <a:rPr lang="en-US" altLang="el-GR" sz="2400" dirty="0" smtClean="0">
                <a:solidFill>
                  <a:srgbClr val="000000"/>
                </a:solidFill>
              </a:rPr>
              <a:t>developer </a:t>
            </a:r>
            <a:r>
              <a:rPr lang="el-GR" altLang="el-GR" sz="2400" dirty="0">
                <a:solidFill>
                  <a:srgbClr val="000000"/>
                </a:solidFill>
              </a:rPr>
              <a:t>για να εξετάσει (</a:t>
            </a:r>
            <a:r>
              <a:rPr lang="en-US" altLang="el-GR" sz="2400" dirty="0">
                <a:solidFill>
                  <a:srgbClr val="000000"/>
                </a:solidFill>
              </a:rPr>
              <a:t>to inspect</a:t>
            </a:r>
            <a:r>
              <a:rPr lang="el-GR" altLang="el-GR" sz="2400" dirty="0">
                <a:solidFill>
                  <a:srgbClr val="000000"/>
                </a:solidFill>
              </a:rPr>
              <a:t>) τα διαγνωστικά </a:t>
            </a:r>
            <a:r>
              <a:rPr lang="el-GR" altLang="el-GR" sz="2400" dirty="0" smtClean="0">
                <a:solidFill>
                  <a:srgbClr val="000000"/>
                </a:solidFill>
              </a:rPr>
              <a:t>σφάλματα (</a:t>
            </a:r>
            <a:r>
              <a:rPr lang="en-US" altLang="el-GR" sz="2400" dirty="0">
                <a:solidFill>
                  <a:srgbClr val="000000"/>
                </a:solidFill>
              </a:rPr>
              <a:t>the diagnostic errors</a:t>
            </a:r>
            <a:r>
              <a:rPr lang="el-GR" altLang="el-GR" sz="2400" dirty="0">
                <a:solidFill>
                  <a:srgbClr val="000000"/>
                </a:solidFill>
              </a:rPr>
              <a:t>) που στέλνει ο </a:t>
            </a:r>
            <a:r>
              <a:rPr lang="el-GR" altLang="el-GR" sz="2400" dirty="0" err="1">
                <a:solidFill>
                  <a:srgbClr val="000000"/>
                </a:solidFill>
              </a:rPr>
              <a:t>διακομιστής</a:t>
            </a:r>
            <a:r>
              <a:rPr lang="el-GR" altLang="el-GR" sz="2400" dirty="0">
                <a:solidFill>
                  <a:srgbClr val="000000"/>
                </a:solidFill>
              </a:rPr>
              <a:t> μετά την </a:t>
            </a:r>
            <a:r>
              <a:rPr lang="el-GR" altLang="el-GR" sz="2400" dirty="0" smtClean="0">
                <a:solidFill>
                  <a:srgbClr val="000000"/>
                </a:solidFill>
              </a:rPr>
              <a:t>εκτέλεση </a:t>
            </a:r>
            <a:r>
              <a:rPr lang="en-US" altLang="el-GR" sz="2400" dirty="0" smtClean="0">
                <a:solidFill>
                  <a:srgbClr val="000000"/>
                </a:solidFill>
              </a:rPr>
              <a:t> </a:t>
            </a:r>
            <a:r>
              <a:rPr lang="en-US" altLang="el-GR" sz="2400" dirty="0">
                <a:solidFill>
                  <a:srgbClr val="000000"/>
                </a:solidFill>
              </a:rPr>
              <a:t>SQL </a:t>
            </a:r>
            <a:r>
              <a:rPr lang="el-GR" altLang="el-GR" sz="2400" dirty="0">
                <a:solidFill>
                  <a:srgbClr val="000000"/>
                </a:solidFill>
              </a:rPr>
              <a:t>δήλωσης</a:t>
            </a:r>
            <a:r>
              <a:rPr lang="en-US" altLang="el-GR" sz="2400" dirty="0">
                <a:solidFill>
                  <a:srgbClr val="000000"/>
                </a:solidFill>
              </a:rPr>
              <a:t>.</a:t>
            </a:r>
            <a:endParaRPr lang="el-GR" altLang="el-GR" sz="2400" dirty="0">
              <a:solidFill>
                <a:srgbClr val="000000"/>
              </a:solidFill>
            </a:endParaRPr>
          </a:p>
          <a:p>
            <a:pPr>
              <a:buSzPct val="80000"/>
            </a:pPr>
            <a:r>
              <a:rPr lang="el-GR" altLang="el-GR" sz="2400" dirty="0">
                <a:solidFill>
                  <a:srgbClr val="000000"/>
                </a:solidFill>
              </a:rPr>
              <a:t>Στην περίπτωση του προϊόντος </a:t>
            </a:r>
            <a:r>
              <a:rPr lang="en-US" altLang="el-GR" sz="2400" dirty="0">
                <a:solidFill>
                  <a:srgbClr val="000000"/>
                </a:solidFill>
              </a:rPr>
              <a:t>MySQL </a:t>
            </a:r>
            <a:r>
              <a:rPr lang="el-GR" altLang="el-GR" sz="2400" dirty="0">
                <a:solidFill>
                  <a:srgbClr val="000000"/>
                </a:solidFill>
              </a:rPr>
              <a:t>η δήλωση </a:t>
            </a:r>
            <a:r>
              <a:rPr lang="en-US" altLang="el-GR" sz="2400" dirty="0">
                <a:solidFill>
                  <a:srgbClr val="000000"/>
                </a:solidFill>
              </a:rPr>
              <a:t>GET </a:t>
            </a:r>
            <a:r>
              <a:rPr lang="en-US" altLang="el-GR" sz="2400" dirty="0" smtClean="0">
                <a:solidFill>
                  <a:srgbClr val="000000"/>
                </a:solidFill>
              </a:rPr>
              <a:t>DIAGNOSTICS </a:t>
            </a:r>
            <a:r>
              <a:rPr lang="el-GR" altLang="el-GR" sz="2400" dirty="0" smtClean="0">
                <a:solidFill>
                  <a:srgbClr val="000000"/>
                </a:solidFill>
              </a:rPr>
              <a:t> </a:t>
            </a:r>
            <a:r>
              <a:rPr lang="el-GR" altLang="el-GR" sz="2400" dirty="0">
                <a:solidFill>
                  <a:srgbClr val="000000"/>
                </a:solidFill>
              </a:rPr>
              <a:t>χρησιμοποιείται όχι μόνο στη διαχείριση </a:t>
            </a:r>
            <a:r>
              <a:rPr lang="el-GR" altLang="el-GR" sz="2400" dirty="0" smtClean="0">
                <a:solidFill>
                  <a:srgbClr val="000000"/>
                </a:solidFill>
              </a:rPr>
              <a:t>Εξαιρέσεων </a:t>
            </a:r>
            <a:r>
              <a:rPr lang="el-GR" altLang="el-GR" sz="2400" dirty="0">
                <a:solidFill>
                  <a:srgbClr val="000000"/>
                </a:solidFill>
              </a:rPr>
              <a:t>(</a:t>
            </a:r>
            <a:r>
              <a:rPr lang="en-US" altLang="el-GR" sz="2400" dirty="0">
                <a:solidFill>
                  <a:srgbClr val="000000"/>
                </a:solidFill>
              </a:rPr>
              <a:t>In the exception  handler context</a:t>
            </a:r>
            <a:r>
              <a:rPr lang="el-GR" altLang="el-GR" sz="2400" dirty="0">
                <a:solidFill>
                  <a:srgbClr val="000000"/>
                </a:solidFill>
              </a:rPr>
              <a:t>) αλλά </a:t>
            </a:r>
            <a:r>
              <a:rPr lang="el-GR" altLang="el-GR" sz="2400" dirty="0" smtClean="0">
                <a:solidFill>
                  <a:srgbClr val="000000"/>
                </a:solidFill>
              </a:rPr>
              <a:t>επιπλέον και </a:t>
            </a:r>
            <a:r>
              <a:rPr lang="el-GR" altLang="el-GR" sz="2400" dirty="0">
                <a:solidFill>
                  <a:srgbClr val="000000"/>
                </a:solidFill>
              </a:rPr>
              <a:t>εκτός (</a:t>
            </a:r>
            <a:r>
              <a:rPr lang="en-US" altLang="el-GR" sz="2400" dirty="0">
                <a:solidFill>
                  <a:srgbClr val="000000"/>
                </a:solidFill>
              </a:rPr>
              <a:t>Outside the handler context</a:t>
            </a:r>
            <a:r>
              <a:rPr lang="el-GR" altLang="el-GR" sz="2400" dirty="0">
                <a:solidFill>
                  <a:srgbClr val="000000"/>
                </a:solidFill>
              </a:rPr>
              <a:t>)</a:t>
            </a:r>
            <a:r>
              <a:rPr lang="en-US" altLang="el-GR" sz="2400" dirty="0">
                <a:solidFill>
                  <a:srgbClr val="000000"/>
                </a:solidFill>
              </a:rPr>
              <a:t>, </a:t>
            </a:r>
            <a:r>
              <a:rPr lang="el-GR" altLang="el-GR" sz="2400" dirty="0">
                <a:solidFill>
                  <a:srgbClr val="000000"/>
                </a:solidFill>
              </a:rPr>
              <a:t>γεγονός που αποτελεί </a:t>
            </a:r>
            <a:r>
              <a:rPr lang="el-GR" altLang="el-GR" sz="2400" dirty="0" smtClean="0">
                <a:solidFill>
                  <a:srgbClr val="000000"/>
                </a:solidFill>
              </a:rPr>
              <a:t>επέκταση </a:t>
            </a:r>
            <a:r>
              <a:rPr lang="el-GR" altLang="el-GR" sz="2400" dirty="0">
                <a:solidFill>
                  <a:srgbClr val="000000"/>
                </a:solidFill>
              </a:rPr>
              <a:t>της </a:t>
            </a:r>
            <a:r>
              <a:rPr lang="en-US" altLang="el-GR" sz="2400" dirty="0">
                <a:solidFill>
                  <a:srgbClr val="000000"/>
                </a:solidFill>
              </a:rPr>
              <a:t>MySQL</a:t>
            </a:r>
            <a:r>
              <a:rPr lang="el-GR" altLang="el-GR" sz="2400" dirty="0">
                <a:solidFill>
                  <a:srgbClr val="000000"/>
                </a:solidFill>
              </a:rPr>
              <a:t>.</a:t>
            </a:r>
            <a:endParaRPr lang="en-US" altLang="el-GR" sz="2400" dirty="0">
              <a:solidFill>
                <a:srgbClr val="000000"/>
              </a:solidFill>
            </a:endParaRPr>
          </a:p>
          <a:p>
            <a:pPr marL="0" indent="0">
              <a:buSzPct val="45000"/>
              <a:buNone/>
            </a:pPr>
            <a:endParaRPr lang="en-US" altLang="el-GR" sz="2400" dirty="0">
              <a:solidFill>
                <a:srgbClr val="000000"/>
              </a:solidFill>
            </a:endParaRPr>
          </a:p>
          <a:p>
            <a:pPr marL="0" indent="0">
              <a:buNone/>
            </a:pPr>
            <a:endParaRPr lang="el-GR" sz="2400" dirty="0"/>
          </a:p>
        </p:txBody>
      </p:sp>
    </p:spTree>
    <p:extLst>
      <p:ext uri="{BB962C8B-B14F-4D97-AF65-F5344CB8AC3E}">
        <p14:creationId xmlns:p14="http://schemas.microsoft.com/office/powerpoint/2010/main" val="3200744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GET DIAGNOSTICS </a:t>
            </a:r>
            <a:r>
              <a:rPr lang="el-GR" dirty="0" smtClean="0"/>
              <a:t>στα προϊόντα </a:t>
            </a:r>
            <a:r>
              <a:rPr lang="el-GR" dirty="0"/>
              <a:t>Mysql 5.6, 5.7 - Παράδειγμα </a:t>
            </a:r>
          </a:p>
        </p:txBody>
      </p:sp>
      <p:sp>
        <p:nvSpPr>
          <p:cNvPr id="3" name="Content Placeholder 2"/>
          <p:cNvSpPr>
            <a:spLocks noGrp="1"/>
          </p:cNvSpPr>
          <p:nvPr>
            <p:ph idx="1"/>
          </p:nvPr>
        </p:nvSpPr>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Use bank;</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Show tables;</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Drop table new; -- not existing table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rowcount</a:t>
            </a:r>
            <a:r>
              <a:rPr lang="en-US" altLang="el-GR" sz="2000" dirty="0">
                <a:latin typeface="Courier New" panose="02070309020205020404" pitchFamily="49" charset="0"/>
                <a:cs typeface="Courier New" panose="02070309020205020404" pitchFamily="49" charset="0"/>
              </a:rPr>
              <a:t> = ROW_COUNT;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CONDITION 1</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@code = RETURNED_SQLSTATE,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 = MESSAGE_TEXT;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@code,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p>
          <a:p>
            <a:pPr marL="0" indent="0">
              <a:buSzPct val="45000"/>
              <a:buNone/>
            </a:pPr>
            <a:endParaRPr lang="en-US" altLang="el-GR" sz="2000" dirty="0">
              <a:solidFill>
                <a:srgbClr val="000000"/>
              </a:solidFill>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40516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9500" y="1340768"/>
            <a:ext cx="69850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Παράδειγμα </a:t>
            </a:r>
          </a:p>
        </p:txBody>
      </p:sp>
    </p:spTree>
    <p:extLst>
      <p:ext uri="{BB962C8B-B14F-4D97-AF65-F5344CB8AC3E}">
        <p14:creationId xmlns:p14="http://schemas.microsoft.com/office/powerpoint/2010/main" val="2029394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DIAGNOSTICS syntax </a:t>
            </a:r>
            <a:endParaRPr lang="el-GR" dirty="0"/>
          </a:p>
        </p:txBody>
      </p:sp>
      <p:sp>
        <p:nvSpPr>
          <p:cNvPr id="3" name="Content Placeholder 2"/>
          <p:cNvSpPr>
            <a:spLocks noGrp="1"/>
          </p:cNvSpPr>
          <p:nvPr>
            <p:ph idx="1"/>
          </p:nvPr>
        </p:nvSpPr>
        <p:spPr/>
        <p:txBody>
          <a:bodyPr>
            <a:normAutofit fontScale="47500" lnSpcReduction="20000"/>
          </a:bodyPr>
          <a:lstStyle/>
          <a:p>
            <a:pPr marL="0" indent="0">
              <a:buNone/>
            </a:pPr>
            <a:r>
              <a:rPr lang="en-US" altLang="el-GR" dirty="0">
                <a:latin typeface="Courier New" pitchFamily="49" charset="0"/>
              </a:rPr>
              <a:t>GET [CURRENT | STACKED] DIAGNOSTICS</a:t>
            </a:r>
          </a:p>
          <a:p>
            <a:pPr marL="0" indent="0">
              <a:buNone/>
            </a:pPr>
            <a:r>
              <a:rPr lang="en-US" altLang="el-GR" dirty="0">
                <a:latin typeface="Courier New" pitchFamily="49" charset="0"/>
              </a:rPr>
              <a:t>{</a:t>
            </a:r>
          </a:p>
          <a:p>
            <a:pPr marL="0" indent="0">
              <a:buNone/>
            </a:pPr>
            <a:r>
              <a:rPr lang="en-US" altLang="el-GR" dirty="0">
                <a:latin typeface="Courier New" pitchFamily="49" charset="0"/>
              </a:rPr>
              <a:t>    </a:t>
            </a:r>
            <a:r>
              <a:rPr lang="en-US" altLang="el-GR" i="1" dirty="0" err="1">
                <a:latin typeface="Courier New" pitchFamily="49" charset="0"/>
              </a:rPr>
              <a:t>statement_information_item</a:t>
            </a:r>
            <a:endParaRPr lang="en-US" altLang="el-GR" i="1" dirty="0">
              <a:latin typeface="Courier New" pitchFamily="49" charset="0"/>
            </a:endParaRPr>
          </a:p>
          <a:p>
            <a:pPr marL="0" indent="0">
              <a:buNone/>
            </a:pPr>
            <a:r>
              <a:rPr lang="en-US" altLang="el-GR" dirty="0">
                <a:latin typeface="Courier New" pitchFamily="49" charset="0"/>
              </a:rPr>
              <a:t>    [, </a:t>
            </a:r>
            <a:r>
              <a:rPr lang="en-US" altLang="el-GR" i="1" dirty="0" err="1">
                <a:latin typeface="Courier New" pitchFamily="49" charset="0"/>
              </a:rPr>
              <a:t>statement_information_item</a:t>
            </a:r>
            <a:r>
              <a:rPr lang="en-US" altLang="el-GR" i="1" dirty="0">
                <a:latin typeface="Courier New" pitchFamily="49" charset="0"/>
              </a:rPr>
              <a:t>] ... </a:t>
            </a:r>
          </a:p>
          <a:p>
            <a:pPr marL="0" indent="0">
              <a:buNone/>
            </a:pPr>
            <a:r>
              <a:rPr lang="en-US" altLang="el-GR" dirty="0">
                <a:latin typeface="Courier New" pitchFamily="49" charset="0"/>
              </a:rPr>
              <a:t>  | CONDITION </a:t>
            </a:r>
            <a:r>
              <a:rPr lang="en-US" altLang="el-GR" i="1" dirty="0" err="1">
                <a:latin typeface="Courier New" pitchFamily="49" charset="0"/>
              </a:rPr>
              <a:t>condition_number</a:t>
            </a:r>
            <a:endParaRPr lang="en-US" altLang="el-GR" i="1" dirty="0">
              <a:latin typeface="Courier New" pitchFamily="49" charset="0"/>
            </a:endParaRPr>
          </a:p>
          <a:p>
            <a:pPr marL="0" indent="0">
              <a:buNone/>
            </a:pPr>
            <a:r>
              <a:rPr lang="en-US" altLang="el-GR" dirty="0">
                <a:latin typeface="Courier New" pitchFamily="49" charset="0"/>
              </a:rPr>
              <a:t>    </a:t>
            </a:r>
            <a:r>
              <a:rPr lang="en-US" altLang="el-GR" i="1" dirty="0" err="1">
                <a:latin typeface="Courier New" pitchFamily="49" charset="0"/>
              </a:rPr>
              <a:t>condition_information_item</a:t>
            </a:r>
            <a:endParaRPr lang="en-US" altLang="el-GR" i="1" dirty="0">
              <a:latin typeface="Courier New" pitchFamily="49" charset="0"/>
            </a:endParaRPr>
          </a:p>
          <a:p>
            <a:pPr marL="0" indent="0">
              <a:buNone/>
            </a:pPr>
            <a:r>
              <a:rPr lang="en-US" altLang="el-GR" dirty="0">
                <a:latin typeface="Courier New" pitchFamily="49" charset="0"/>
              </a:rPr>
              <a:t>    [, </a:t>
            </a:r>
            <a:r>
              <a:rPr lang="en-US" altLang="el-GR" i="1" dirty="0" err="1">
                <a:latin typeface="Courier New" pitchFamily="49" charset="0"/>
              </a:rPr>
              <a:t>condition_information_item</a:t>
            </a:r>
            <a:r>
              <a:rPr lang="en-US" altLang="el-GR" i="1" dirty="0">
                <a:latin typeface="Courier New" pitchFamily="49" charset="0"/>
              </a:rPr>
              <a:t>] ...</a:t>
            </a:r>
          </a:p>
          <a:p>
            <a:pPr marL="0" indent="0">
              <a:buNone/>
            </a:pPr>
            <a:r>
              <a:rPr lang="en-US" altLang="el-GR" dirty="0">
                <a:latin typeface="Courier New" pitchFamily="49" charset="0"/>
              </a:rPr>
              <a:t>}</a:t>
            </a:r>
          </a:p>
          <a:p>
            <a:pPr marL="0" indent="0">
              <a:buNone/>
            </a:pPr>
            <a:r>
              <a:rPr lang="en-US" altLang="el-GR" i="1" dirty="0" err="1">
                <a:latin typeface="Courier New" pitchFamily="49" charset="0"/>
              </a:rPr>
              <a:t>statement_information_item</a:t>
            </a:r>
            <a:r>
              <a:rPr lang="en-US" altLang="el-GR" i="1" dirty="0">
                <a:latin typeface="Courier New" pitchFamily="49" charset="0"/>
              </a:rPr>
              <a:t>:</a:t>
            </a:r>
          </a:p>
          <a:p>
            <a:pPr marL="0" indent="0">
              <a:buNone/>
            </a:pPr>
            <a:r>
              <a:rPr lang="en-US" altLang="el-GR" dirty="0">
                <a:latin typeface="Courier New" pitchFamily="49" charset="0"/>
              </a:rPr>
              <a:t>    </a:t>
            </a:r>
            <a:r>
              <a:rPr lang="en-US" altLang="el-GR" i="1" dirty="0">
                <a:latin typeface="Courier New" pitchFamily="49" charset="0"/>
              </a:rPr>
              <a:t>target = </a:t>
            </a:r>
            <a:r>
              <a:rPr lang="en-US" altLang="el-GR" i="1" dirty="0" err="1">
                <a:latin typeface="Courier New" pitchFamily="49" charset="0"/>
              </a:rPr>
              <a:t>statement_information_item_name</a:t>
            </a:r>
            <a:endParaRPr lang="en-US" altLang="el-GR" i="1" dirty="0">
              <a:latin typeface="Courier New" pitchFamily="49" charset="0"/>
            </a:endParaRPr>
          </a:p>
          <a:p>
            <a:pPr marL="0" indent="0">
              <a:buNone/>
            </a:pPr>
            <a:r>
              <a:rPr lang="en-US" altLang="el-GR" i="1" dirty="0" err="1">
                <a:latin typeface="Courier New" pitchFamily="49" charset="0"/>
              </a:rPr>
              <a:t>condition_information_item</a:t>
            </a:r>
            <a:r>
              <a:rPr lang="en-US" altLang="el-GR" i="1" dirty="0">
                <a:latin typeface="Courier New" pitchFamily="49" charset="0"/>
              </a:rPr>
              <a:t>:</a:t>
            </a:r>
          </a:p>
          <a:p>
            <a:pPr marL="0" indent="0">
              <a:buNone/>
            </a:pPr>
            <a:r>
              <a:rPr lang="en-US" altLang="el-GR" dirty="0">
                <a:latin typeface="Courier New" pitchFamily="49" charset="0"/>
              </a:rPr>
              <a:t>    </a:t>
            </a:r>
            <a:r>
              <a:rPr lang="en-US" altLang="el-GR" i="1" dirty="0">
                <a:latin typeface="Courier New" pitchFamily="49" charset="0"/>
              </a:rPr>
              <a:t>target = </a:t>
            </a:r>
            <a:r>
              <a:rPr lang="en-US" altLang="el-GR" i="1" dirty="0" err="1">
                <a:latin typeface="Courier New" pitchFamily="49" charset="0"/>
              </a:rPr>
              <a:t>condition_information_item_name</a:t>
            </a:r>
            <a:endParaRPr lang="en-US" altLang="el-GR" i="1" dirty="0">
              <a:latin typeface="Courier New" pitchFamily="49" charset="0"/>
            </a:endParaRPr>
          </a:p>
          <a:p>
            <a:pPr marL="0" indent="0">
              <a:buNone/>
            </a:pPr>
            <a:r>
              <a:rPr lang="en-US" altLang="el-GR" i="1" dirty="0" err="1">
                <a:latin typeface="Courier New" pitchFamily="49" charset="0"/>
              </a:rPr>
              <a:t>statement_information_item_name</a:t>
            </a:r>
            <a:r>
              <a:rPr lang="en-US" altLang="el-GR" i="1" dirty="0">
                <a:latin typeface="Courier New" pitchFamily="49" charset="0"/>
              </a:rPr>
              <a:t>:</a:t>
            </a:r>
          </a:p>
          <a:p>
            <a:pPr marL="0" indent="0">
              <a:buNone/>
            </a:pPr>
            <a:r>
              <a:rPr lang="en-US" altLang="el-GR" dirty="0">
                <a:latin typeface="Courier New" pitchFamily="49" charset="0"/>
              </a:rPr>
              <a:t>    NUMBER</a:t>
            </a:r>
          </a:p>
          <a:p>
            <a:pPr marL="0" indent="0">
              <a:buNone/>
            </a:pPr>
            <a:r>
              <a:rPr lang="en-US" altLang="el-GR" dirty="0">
                <a:latin typeface="Courier New" pitchFamily="49" charset="0"/>
              </a:rPr>
              <a:t>  | ROW_COUNT</a:t>
            </a:r>
          </a:p>
          <a:p>
            <a:pPr marL="0" indent="0">
              <a:buNone/>
            </a:pPr>
            <a:r>
              <a:rPr lang="en-US" altLang="el-GR" i="1" dirty="0" err="1">
                <a:latin typeface="Courier New" pitchFamily="49" charset="0"/>
              </a:rPr>
              <a:t>condition_information_item_name</a:t>
            </a:r>
            <a:r>
              <a:rPr lang="en-US" altLang="el-GR" i="1" dirty="0">
                <a:latin typeface="Courier New" pitchFamily="49" charset="0"/>
              </a:rPr>
              <a:t>:</a:t>
            </a:r>
          </a:p>
          <a:p>
            <a:pPr marL="0" indent="0">
              <a:buNone/>
            </a:pPr>
            <a:r>
              <a:rPr lang="en-US" altLang="el-GR" dirty="0">
                <a:latin typeface="Courier New" pitchFamily="49" charset="0"/>
              </a:rPr>
              <a:t>  CLASS_ORIGIN | SUBCLASS_ORIGIN | RETURNED_SQLSTATE | MESSAGE_TEXT |</a:t>
            </a:r>
          </a:p>
          <a:p>
            <a:pPr marL="0" indent="0">
              <a:buNone/>
            </a:pPr>
            <a:r>
              <a:rPr lang="en-US" altLang="el-GR" dirty="0">
                <a:latin typeface="Courier New" pitchFamily="49" charset="0"/>
              </a:rPr>
              <a:t>MYSQL_ERRNO | CONSTRAINT_CATALOG | CONSTRAINT_SCHEMA | CONSTRAINT_NAME |</a:t>
            </a:r>
          </a:p>
          <a:p>
            <a:pPr marL="0" indent="0">
              <a:buNone/>
            </a:pPr>
            <a:r>
              <a:rPr lang="en-US" altLang="el-GR" dirty="0">
                <a:latin typeface="Courier New" pitchFamily="49" charset="0"/>
              </a:rPr>
              <a:t>CATALOG_NAME | SCHEMA_NAME | TABLE_NAME | COLUMN_NAME | CURSOR_NAME</a:t>
            </a:r>
          </a:p>
          <a:p>
            <a:pPr marL="0" indent="0">
              <a:buNone/>
            </a:pPr>
            <a:r>
              <a:rPr lang="en-US" altLang="el-GR" i="1" dirty="0" err="1">
                <a:latin typeface="Courier New" pitchFamily="49" charset="0"/>
              </a:rPr>
              <a:t>condition_number</a:t>
            </a:r>
            <a:r>
              <a:rPr lang="en-US" altLang="el-GR" i="1" dirty="0">
                <a:latin typeface="Calibri" pitchFamily="34" charset="0"/>
              </a:rPr>
              <a:t>, </a:t>
            </a:r>
            <a:r>
              <a:rPr lang="en-US" altLang="el-GR" i="1" dirty="0">
                <a:latin typeface="Courier New" pitchFamily="49" charset="0"/>
              </a:rPr>
              <a:t>target</a:t>
            </a:r>
            <a:r>
              <a:rPr lang="en-US" altLang="el-GR" i="1" dirty="0">
                <a:latin typeface="Calibri" pitchFamily="34" charset="0"/>
              </a:rPr>
              <a:t>:</a:t>
            </a:r>
            <a:endParaRPr lang="en-US" altLang="el-GR" dirty="0">
              <a:latin typeface="Arial" charset="0"/>
            </a:endParaRPr>
          </a:p>
          <a:p>
            <a:pPr marL="0" indent="0">
              <a:buNone/>
            </a:pPr>
            <a:endParaRPr lang="el-GR" dirty="0"/>
          </a:p>
        </p:txBody>
      </p:sp>
      <p:sp>
        <p:nvSpPr>
          <p:cNvPr id="4" name="Rectangle 3"/>
          <p:cNvSpPr/>
          <p:nvPr/>
        </p:nvSpPr>
        <p:spPr>
          <a:xfrm>
            <a:off x="5220072" y="6124654"/>
            <a:ext cx="3363100" cy="369332"/>
          </a:xfrm>
          <a:prstGeom prst="rect">
            <a:avLst/>
          </a:prstGeom>
        </p:spPr>
        <p:txBody>
          <a:bodyPr wrap="none">
            <a:spAutoFit/>
          </a:bodyPr>
          <a:lstStyle/>
          <a:p>
            <a:r>
              <a:rPr lang="en-US" dirty="0">
                <a:latin typeface="+mn-lt"/>
                <a:hlinkClick r:id="rId3"/>
              </a:rPr>
              <a:t>13.6.7.3 GET DIAGNOSTICS Syntax</a:t>
            </a:r>
            <a:endParaRPr lang="el-GR" dirty="0">
              <a:latin typeface="+mn-lt"/>
            </a:endParaRPr>
          </a:p>
        </p:txBody>
      </p:sp>
    </p:spTree>
    <p:extLst>
      <p:ext uri="{BB962C8B-B14F-4D97-AF65-F5344CB8AC3E}">
        <p14:creationId xmlns:p14="http://schemas.microsoft.com/office/powerpoint/2010/main" val="84899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DIAGNOSTICS syntax </a:t>
            </a:r>
            <a:endParaRPr lang="el-GR" dirty="0"/>
          </a:p>
        </p:txBody>
      </p:sp>
      <p:sp>
        <p:nvSpPr>
          <p:cNvPr id="3" name="Content Placeholder 2"/>
          <p:cNvSpPr>
            <a:spLocks noGrp="1"/>
          </p:cNvSpPr>
          <p:nvPr>
            <p:ph idx="1"/>
          </p:nvPr>
        </p:nvSpPr>
        <p:spPr/>
        <p:txBody>
          <a:bodyPr>
            <a:noAutofit/>
          </a:bodyPr>
          <a:lstStyle/>
          <a:p>
            <a:pPr marL="0" indent="0">
              <a:buNone/>
            </a:pPr>
            <a:r>
              <a:rPr lang="el-GR" altLang="el-GR" sz="2400" dirty="0"/>
              <a:t>Η σύνταξη της δήλωσης </a:t>
            </a:r>
            <a:r>
              <a:rPr lang="en-US" altLang="el-GR" sz="2400" dirty="0"/>
              <a:t>GET DIAGNOSTICS </a:t>
            </a:r>
            <a:r>
              <a:rPr lang="el-GR" altLang="el-GR" sz="2400" dirty="0"/>
              <a:t>περιλαμβάνει</a:t>
            </a:r>
            <a:r>
              <a:rPr lang="en-US" altLang="el-GR" sz="2000" dirty="0"/>
              <a:t>:</a:t>
            </a:r>
          </a:p>
          <a:p>
            <a:pPr marL="0" indent="0">
              <a:buNone/>
            </a:pPr>
            <a:r>
              <a:rPr lang="en-US" altLang="el-GR" sz="2000" dirty="0">
                <a:latin typeface="Courier New" panose="02070309020205020404" pitchFamily="49" charset="0"/>
                <a:cs typeface="Courier New" panose="02070309020205020404" pitchFamily="49" charset="0"/>
              </a:rPr>
              <a:t> “Statement information items”, </a:t>
            </a:r>
          </a:p>
          <a:p>
            <a:pPr marL="0" indent="0">
              <a:buNone/>
            </a:pPr>
            <a:r>
              <a:rPr lang="en-US" altLang="el-GR" sz="2000" dirty="0">
                <a:latin typeface="Courier New" panose="02070309020205020404" pitchFamily="49" charset="0"/>
                <a:cs typeface="Courier New" panose="02070309020205020404" pitchFamily="49" charset="0"/>
              </a:rPr>
              <a:t>    NUMBER (the number of conditions that occurred) or </a:t>
            </a:r>
          </a:p>
          <a:p>
            <a:pPr marL="0" indent="0">
              <a:buNone/>
            </a:pPr>
            <a:r>
              <a:rPr lang="en-US" altLang="el-GR" sz="2000" dirty="0">
                <a:latin typeface="Courier New" panose="02070309020205020404" pitchFamily="49" charset="0"/>
                <a:cs typeface="Courier New" panose="02070309020205020404" pitchFamily="49" charset="0"/>
              </a:rPr>
              <a:t>    ROW_COUNT (the affected-rows count)</a:t>
            </a:r>
          </a:p>
          <a:p>
            <a:pPr marL="0" indent="0">
              <a:buNone/>
            </a:pPr>
            <a:r>
              <a:rPr lang="en-US" altLang="el-GR" sz="2000" dirty="0">
                <a:latin typeface="Courier New" panose="02070309020205020404" pitchFamily="49" charset="0"/>
                <a:cs typeface="Courier New" panose="02070309020205020404" pitchFamily="49" charset="0"/>
              </a:rPr>
              <a:t> “Condition information items” </a:t>
            </a:r>
          </a:p>
          <a:p>
            <a:pPr marL="0" indent="0">
              <a:buNone/>
            </a:pPr>
            <a:r>
              <a:rPr lang="en-US" altLang="el-GR" sz="2000" dirty="0">
                <a:latin typeface="Courier New" panose="02070309020205020404" pitchFamily="49" charset="0"/>
                <a:cs typeface="Courier New" panose="02070309020205020404" pitchFamily="49" charset="0"/>
              </a:rPr>
              <a:t>  </a:t>
            </a:r>
            <a:r>
              <a:rPr lang="el-GR" altLang="el-GR" sz="2000" dirty="0">
                <a:latin typeface="Courier New" panose="02070309020205020404" pitchFamily="49" charset="0"/>
                <a:cs typeface="Courier New" panose="02070309020205020404" pitchFamily="49" charset="0"/>
              </a:rPr>
              <a:t>πχ</a:t>
            </a:r>
            <a:r>
              <a:rPr lang="en-US" altLang="el-GR" sz="2000" dirty="0">
                <a:latin typeface="Courier New" panose="02070309020205020404" pitchFamily="49" charset="0"/>
                <a:cs typeface="Courier New" panose="02070309020205020404" pitchFamily="49" charset="0"/>
              </a:rPr>
              <a:t>.  RETURNED_SQLSTATE, MESSAGE_TEXT, </a:t>
            </a:r>
          </a:p>
          <a:p>
            <a:pPr marL="0" indent="0">
              <a:buNone/>
            </a:pPr>
            <a:r>
              <a:rPr lang="en-US" altLang="el-GR" sz="2000" dirty="0">
                <a:latin typeface="Courier New" panose="02070309020205020404" pitchFamily="49" charset="0"/>
                <a:cs typeface="Courier New" panose="02070309020205020404" pitchFamily="49" charset="0"/>
              </a:rPr>
              <a:t>          MYSQL_ERRNO, SCHEMA_NAME, TABLE_NAME, </a:t>
            </a:r>
          </a:p>
          <a:p>
            <a:pPr marL="0" indent="0">
              <a:buNone/>
            </a:pPr>
            <a:r>
              <a:rPr lang="en-US" altLang="el-GR" sz="2000" dirty="0">
                <a:latin typeface="Courier New" panose="02070309020205020404" pitchFamily="49" charset="0"/>
                <a:cs typeface="Courier New" panose="02070309020205020404" pitchFamily="49" charset="0"/>
              </a:rPr>
              <a:t>          COLUMN_NAME</a:t>
            </a:r>
          </a:p>
          <a:p>
            <a:pPr marL="0" indent="0">
              <a:buNone/>
            </a:pPr>
            <a:endParaRPr lang="en-US" altLang="el-GR" sz="2000" dirty="0"/>
          </a:p>
          <a:p>
            <a:pPr marL="0" indent="0">
              <a:buNone/>
            </a:pPr>
            <a:r>
              <a:rPr lang="el-GR" altLang="el-GR" sz="2400" b="1" dirty="0">
                <a:solidFill>
                  <a:srgbClr val="820000"/>
                </a:solidFill>
              </a:rPr>
              <a:t>Προσοχή</a:t>
            </a:r>
            <a:r>
              <a:rPr lang="en-US" altLang="el-GR" sz="2400" b="1" dirty="0">
                <a:solidFill>
                  <a:srgbClr val="820000"/>
                </a:solidFill>
              </a:rPr>
              <a:t>! </a:t>
            </a:r>
            <a:r>
              <a:rPr lang="el-GR" altLang="el-GR" sz="2400" dirty="0"/>
              <a:t>Το προϊόν </a:t>
            </a:r>
            <a:r>
              <a:rPr lang="en-US" altLang="el-GR" sz="2400" dirty="0" err="1"/>
              <a:t>MySQL</a:t>
            </a:r>
            <a:r>
              <a:rPr lang="en-US" altLang="el-GR" sz="2400" dirty="0"/>
              <a:t> </a:t>
            </a:r>
            <a:r>
              <a:rPr lang="el-GR" altLang="el-GR" sz="2400" dirty="0" smtClean="0"/>
              <a:t>«δείχνει» </a:t>
            </a:r>
            <a:r>
              <a:rPr lang="el-GR" altLang="el-GR" sz="2400" dirty="0"/>
              <a:t>(</a:t>
            </a:r>
            <a:r>
              <a:rPr lang="en-US" altLang="el-GR" sz="2400" dirty="0"/>
              <a:t>populate</a:t>
            </a:r>
            <a:r>
              <a:rPr lang="el-GR" altLang="el-GR" sz="2400" dirty="0"/>
              <a:t>) μερικά μόνο </a:t>
            </a:r>
          </a:p>
          <a:p>
            <a:pPr marL="0" indent="0">
              <a:buNone/>
            </a:pPr>
            <a:r>
              <a:rPr lang="en-US" altLang="el-GR" sz="2400" dirty="0"/>
              <a:t>“condition items” </a:t>
            </a:r>
            <a:r>
              <a:rPr lang="el-GR" altLang="el-GR" sz="2400" dirty="0"/>
              <a:t>από αυτά που αναγνωρίζει η δήλωση </a:t>
            </a:r>
            <a:r>
              <a:rPr lang="en-US" altLang="el-GR" sz="2400" dirty="0"/>
              <a:t>GET </a:t>
            </a:r>
            <a:endParaRPr lang="el-GR" altLang="el-GR" sz="2400" dirty="0"/>
          </a:p>
          <a:p>
            <a:pPr marL="0" indent="0">
              <a:buNone/>
            </a:pPr>
            <a:r>
              <a:rPr lang="en-US" altLang="el-GR" sz="2400" dirty="0" smtClean="0"/>
              <a:t>DIAGNOSTICS </a:t>
            </a:r>
            <a:r>
              <a:rPr lang="el-GR" altLang="el-GR" sz="2400" smtClean="0"/>
              <a:t>(σύμφωνα </a:t>
            </a:r>
            <a:r>
              <a:rPr lang="el-GR" altLang="el-GR" sz="2400" dirty="0" smtClean="0"/>
              <a:t>με </a:t>
            </a:r>
            <a:r>
              <a:rPr lang="el-GR" altLang="el-GR" sz="2400" smtClean="0"/>
              <a:t>το πρότυπο)</a:t>
            </a:r>
            <a:r>
              <a:rPr lang="en-US" altLang="el-GR" sz="2400" smtClean="0"/>
              <a:t>.</a:t>
            </a:r>
            <a:endParaRPr lang="en-US" altLang="el-GR" sz="2400" dirty="0">
              <a:latin typeface="Arial" charset="0"/>
            </a:endParaRPr>
          </a:p>
          <a:p>
            <a:pPr marL="0" indent="0">
              <a:buSzPct val="45000"/>
              <a:buNone/>
            </a:pPr>
            <a:endParaRPr lang="en-US" altLang="el-GR" sz="2000" dirty="0">
              <a:solidFill>
                <a:srgbClr val="000000"/>
              </a:solidFill>
              <a:latin typeface="Arial" charset="0"/>
            </a:endParaRPr>
          </a:p>
          <a:p>
            <a:pPr marL="0" indent="0">
              <a:buNone/>
            </a:pPr>
            <a:endParaRPr lang="el-GR" sz="2000" dirty="0"/>
          </a:p>
        </p:txBody>
      </p:sp>
    </p:spTree>
    <p:extLst>
      <p:ext uri="{BB962C8B-B14F-4D97-AF65-F5344CB8AC3E}">
        <p14:creationId xmlns:p14="http://schemas.microsoft.com/office/powerpoint/2010/main" val="215447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Αναγκαιότητα συναλλαγών (</a:t>
            </a:r>
            <a:r>
              <a:rPr lang="en-US" dirty="0"/>
              <a:t>Transactions</a:t>
            </a:r>
            <a:r>
              <a:rPr lang="en-US" dirty="0" smtClean="0"/>
              <a:t>)</a:t>
            </a:r>
            <a:endParaRPr lang="el-GR" dirty="0"/>
          </a:p>
        </p:txBody>
      </p:sp>
      <p:sp>
        <p:nvSpPr>
          <p:cNvPr id="3" name="Content Placeholder 2"/>
          <p:cNvSpPr>
            <a:spLocks noGrp="1"/>
          </p:cNvSpPr>
          <p:nvPr>
            <p:ph idx="1"/>
          </p:nvPr>
        </p:nvSpPr>
        <p:spPr>
          <a:xfrm>
            <a:off x="457200" y="1196752"/>
            <a:ext cx="8229600" cy="5661248"/>
          </a:xfrm>
        </p:spPr>
        <p:txBody>
          <a:bodyPr>
            <a:noAutofit/>
          </a:bodyPr>
          <a:lstStyle/>
          <a:p>
            <a:r>
              <a:rPr lang="el-GR" sz="2200" dirty="0" smtClean="0"/>
              <a:t>Η </a:t>
            </a:r>
            <a:r>
              <a:rPr lang="el-GR" sz="2200" dirty="0"/>
              <a:t>ακατάλληλη χρήση των συναλλαγών στις εφαρμογές λογισμικού, μπορεί να οδηγήσει σε μεγάλα προβλήματα όπως απώλεια παραγγελιών ή πληρωμών πελάτη, </a:t>
            </a:r>
            <a:r>
              <a:rPr lang="el-GR" sz="2200" dirty="0" err="1"/>
              <a:t>διπλοκρατήσεις</a:t>
            </a:r>
            <a:r>
              <a:rPr lang="el-GR" sz="2200" dirty="0"/>
              <a:t> στην κράτηση θέσεων για αεροπλάνα κτλ. </a:t>
            </a:r>
          </a:p>
          <a:p>
            <a:r>
              <a:rPr lang="el-GR" sz="2200" dirty="0" smtClean="0"/>
              <a:t>Σχεδόν </a:t>
            </a:r>
            <a:r>
              <a:rPr lang="el-GR" sz="2200" dirty="0"/>
              <a:t>όλα τα πληροφοριακά συστήματα χρησιμοποιούν κάποιο Σύστημα Διαχείρισης Βάσεων Δεδομένων (ΣΔΒΔ) για την αποθήκευση και ανάκτηση δεδομένων. Τα σύγχρονα ΣΔΒΔ είναι τεχνικά εξελιγμένα, εξασφαλίζοντας την ακεραιότητα των δεδομένων και παρέχουν γρήγορη πρόσβαση στα δεδομένα από ταυτόχρονους χρήστες. Όμως, η παροχή αξιόπιστων υπηρεσιών στις εφαρμογές διαχείρισης των δεδομένων εξασφαλίζεται μόνο αν υλοποιηθούν τα τμήματα της αρχιτεκτονικής λογισμικού για τη </a:t>
            </a:r>
            <a:r>
              <a:rPr lang="el-GR" sz="2200" b="1" dirty="0"/>
              <a:t>πρόσβαση στα δεδομένα</a:t>
            </a:r>
            <a:r>
              <a:rPr lang="el-GR" sz="2200" dirty="0"/>
              <a:t> χρησιμοποιώντας </a:t>
            </a:r>
            <a:r>
              <a:rPr lang="el-GR" sz="2200" b="1" dirty="0"/>
              <a:t>συναλλαγές βάσεων δεδομένων</a:t>
            </a:r>
            <a:r>
              <a:rPr lang="el-GR" sz="2200" b="1" dirty="0" smtClean="0"/>
              <a:t>.</a:t>
            </a:r>
            <a:endParaRPr lang="el-GR" sz="2200" dirty="0"/>
          </a:p>
        </p:txBody>
      </p:sp>
    </p:spTree>
    <p:extLst>
      <p:ext uri="{BB962C8B-B14F-4D97-AF65-F5344CB8AC3E}">
        <p14:creationId xmlns:p14="http://schemas.microsoft.com/office/powerpoint/2010/main" val="8769725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items – </a:t>
            </a:r>
            <a:r>
              <a:rPr lang="el-GR" dirty="0" smtClean="0"/>
              <a:t>Παράδειγμα</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 table new does not exist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Drop table new;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get diagnostics condition 1</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@p1 = MESSAGE_TEXT,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@p2 = RETURNED_SQLSTATE,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@p3 = MYSQL_ERRNO,</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@p4 = SCHEMA_NAME,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@p5 = TABLE_NAME;</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@p1, @p2, @p3, @p4, @p5; </a:t>
            </a:r>
          </a:p>
        </p:txBody>
      </p:sp>
    </p:spTree>
    <p:extLst>
      <p:ext uri="{BB962C8B-B14F-4D97-AF65-F5344CB8AC3E}">
        <p14:creationId xmlns:p14="http://schemas.microsoft.com/office/powerpoint/2010/main" val="1341098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7219" y="1772816"/>
            <a:ext cx="792956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Παράδειγμα </a:t>
            </a:r>
          </a:p>
        </p:txBody>
      </p:sp>
    </p:spTree>
    <p:extLst>
      <p:ext uri="{BB962C8B-B14F-4D97-AF65-F5344CB8AC3E}">
        <p14:creationId xmlns:p14="http://schemas.microsoft.com/office/powerpoint/2010/main" val="4036780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Σημείωση</a:t>
            </a: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l-GR" altLang="el-GR" sz="3100" dirty="0"/>
              <a:t>Η ίδια δήλωση </a:t>
            </a:r>
            <a:r>
              <a:rPr lang="en-US" altLang="el-GR" sz="3100" dirty="0"/>
              <a:t>GET DIAGNOSTICS</a:t>
            </a:r>
            <a:r>
              <a:rPr lang="el-GR" altLang="el-GR" sz="3100" dirty="0"/>
              <a:t> δεν ανακτά ταυτόχρονα</a:t>
            </a:r>
            <a:endParaRPr lang="en-US" altLang="el-GR" sz="3100" dirty="0"/>
          </a:p>
          <a:p>
            <a:pPr marL="0" indent="0">
              <a:buNone/>
            </a:pPr>
            <a:r>
              <a:rPr lang="en-US" altLang="el-GR" sz="3100" dirty="0"/>
              <a:t>“statement information”, “condition information” </a:t>
            </a:r>
            <a:r>
              <a:rPr lang="el-GR" altLang="el-GR" sz="3100" dirty="0"/>
              <a:t>για τη δήλωση </a:t>
            </a:r>
            <a:r>
              <a:rPr lang="en-US" altLang="el-GR" sz="3100" dirty="0"/>
              <a:t>SQL.</a:t>
            </a:r>
          </a:p>
          <a:p>
            <a:pPr marL="0" indent="0">
              <a:buNone/>
            </a:pPr>
            <a:r>
              <a:rPr lang="el-GR" altLang="el-GR" sz="3100" dirty="0"/>
              <a:t>Άρα</a:t>
            </a:r>
            <a:r>
              <a:rPr lang="en-US" altLang="el-GR" sz="3100" dirty="0"/>
              <a:t>:</a:t>
            </a:r>
          </a:p>
          <a:p>
            <a:pPr marL="514350" indent="-514350">
              <a:buFont typeface="+mj-lt"/>
              <a:buAutoNum type="arabicPeriod"/>
            </a:pPr>
            <a:r>
              <a:rPr lang="el-GR" altLang="el-GR" sz="3100" dirty="0"/>
              <a:t>Η δήλωση </a:t>
            </a:r>
            <a:r>
              <a:rPr lang="en-US" altLang="el-GR" sz="3100" dirty="0"/>
              <a:t>GET DIAGNOSTICS </a:t>
            </a:r>
            <a:r>
              <a:rPr lang="el-GR" altLang="el-GR" sz="3100" dirty="0"/>
              <a:t>ανακτά ΜΟΝΟ </a:t>
            </a:r>
            <a:r>
              <a:rPr lang="en-US" altLang="el-GR" sz="3100" dirty="0"/>
              <a:t>“statement </a:t>
            </a:r>
            <a:r>
              <a:rPr lang="en-US" altLang="el-GR" sz="3100" dirty="0" smtClean="0"/>
              <a:t>information </a:t>
            </a:r>
            <a:r>
              <a:rPr lang="en-US" altLang="el-GR" sz="3100" dirty="0"/>
              <a:t>items</a:t>
            </a:r>
            <a:r>
              <a:rPr lang="en-US" altLang="el-GR" sz="3100" dirty="0" smtClean="0"/>
              <a:t>”:  </a:t>
            </a:r>
            <a:endParaRPr lang="en-US" altLang="el-GR" sz="3100" dirty="0"/>
          </a:p>
          <a:p>
            <a:pPr marL="449263" indent="93663">
              <a:buNone/>
            </a:pPr>
            <a:r>
              <a:rPr lang="en-US" altLang="el-GR" sz="2600" b="1" dirty="0" smtClean="0">
                <a:solidFill>
                  <a:srgbClr val="004B82"/>
                </a:solidFill>
                <a:latin typeface="Courier New" panose="02070309020205020404" pitchFamily="49" charset="0"/>
                <a:cs typeface="Courier New" panose="02070309020205020404" pitchFamily="49" charset="0"/>
              </a:rPr>
              <a:t>GET </a:t>
            </a:r>
            <a:r>
              <a:rPr lang="en-US" altLang="el-GR" sz="2600" b="1" dirty="0">
                <a:solidFill>
                  <a:srgbClr val="004B82"/>
                </a:solidFill>
                <a:latin typeface="Courier New" panose="02070309020205020404" pitchFamily="49" charset="0"/>
                <a:cs typeface="Courier New" panose="02070309020205020404" pitchFamily="49" charset="0"/>
              </a:rPr>
              <a:t>DIAGNOSTICS @p1 = NUMBER, @p2 = ROW_COUNT;</a:t>
            </a:r>
            <a:r>
              <a:rPr lang="en-US" altLang="el-GR" sz="2600" dirty="0">
                <a:solidFill>
                  <a:srgbClr val="004B82"/>
                </a:solidFill>
                <a:latin typeface="Courier New" panose="02070309020205020404" pitchFamily="49" charset="0"/>
                <a:cs typeface="Courier New" panose="02070309020205020404" pitchFamily="49" charset="0"/>
              </a:rPr>
              <a:t> </a:t>
            </a:r>
          </a:p>
          <a:p>
            <a:pPr marL="0" indent="0">
              <a:buNone/>
            </a:pPr>
            <a:endParaRPr lang="en-US" altLang="el-GR" dirty="0"/>
          </a:p>
          <a:p>
            <a:pPr marL="514350" indent="-514350">
              <a:buFont typeface="+mj-lt"/>
              <a:buAutoNum type="arabicPeriod" startAt="2"/>
            </a:pPr>
            <a:r>
              <a:rPr lang="el-GR" altLang="el-GR" sz="3100" dirty="0"/>
              <a:t>Η δήλωση </a:t>
            </a:r>
            <a:r>
              <a:rPr lang="en-US" altLang="el-GR" sz="3100" dirty="0"/>
              <a:t>GET DIAGNOSTICS </a:t>
            </a:r>
            <a:r>
              <a:rPr lang="el-GR" altLang="el-GR" sz="3100" dirty="0"/>
              <a:t>ανακτά ΜΟΝΟ</a:t>
            </a:r>
            <a:r>
              <a:rPr lang="en-US" altLang="el-GR" sz="3100" dirty="0"/>
              <a:t> “condition </a:t>
            </a:r>
            <a:r>
              <a:rPr lang="en-US" altLang="el-GR" sz="3100" dirty="0" smtClean="0"/>
              <a:t>information </a:t>
            </a:r>
            <a:r>
              <a:rPr lang="en-US" altLang="el-GR" sz="3100" dirty="0"/>
              <a:t>items” (, </a:t>
            </a:r>
            <a:r>
              <a:rPr lang="el-GR" altLang="el-GR" sz="3100" dirty="0"/>
              <a:t>καθορίζοντας  </a:t>
            </a:r>
            <a:r>
              <a:rPr lang="en-US" altLang="el-GR" sz="3100" dirty="0"/>
              <a:t>“condition number</a:t>
            </a:r>
            <a:r>
              <a:rPr lang="en-US" altLang="el-GR" dirty="0"/>
              <a:t>”)</a:t>
            </a:r>
          </a:p>
          <a:p>
            <a:pPr marL="0" indent="542925">
              <a:buNone/>
            </a:pPr>
            <a:r>
              <a:rPr lang="en-US" altLang="el-GR" sz="2400" b="1" dirty="0" smtClean="0">
                <a:solidFill>
                  <a:srgbClr val="004B82"/>
                </a:solidFill>
                <a:latin typeface="Courier New" panose="02070309020205020404" pitchFamily="49" charset="0"/>
                <a:cs typeface="Courier New" panose="02070309020205020404" pitchFamily="49" charset="0"/>
              </a:rPr>
              <a:t>GET </a:t>
            </a:r>
            <a:r>
              <a:rPr lang="en-US" altLang="el-GR" sz="2400" b="1" dirty="0">
                <a:solidFill>
                  <a:srgbClr val="004B82"/>
                </a:solidFill>
                <a:latin typeface="Courier New" panose="02070309020205020404" pitchFamily="49" charset="0"/>
                <a:cs typeface="Courier New" panose="02070309020205020404" pitchFamily="49" charset="0"/>
              </a:rPr>
              <a:t>DIAGNOSTICS CONDITION 1 </a:t>
            </a:r>
          </a:p>
          <a:p>
            <a:pPr marL="0" indent="542925">
              <a:buNone/>
            </a:pPr>
            <a:r>
              <a:rPr lang="en-US" altLang="el-GR" sz="2400" b="1" dirty="0">
                <a:solidFill>
                  <a:srgbClr val="004B82"/>
                </a:solidFill>
                <a:latin typeface="Courier New" panose="02070309020205020404" pitchFamily="49" charset="0"/>
                <a:cs typeface="Courier New" panose="02070309020205020404" pitchFamily="49" charset="0"/>
              </a:rPr>
              <a:t>       @p3 = RETURNED_SQLSTATE, @p4 = MESSAGE_TEXT;</a:t>
            </a:r>
          </a:p>
          <a:p>
            <a:pPr marL="0" indent="0">
              <a:buSzPct val="45000"/>
              <a:buNone/>
            </a:pPr>
            <a:endParaRPr lang="en-US" altLang="el-GR" dirty="0">
              <a:solidFill>
                <a:srgbClr val="000000"/>
              </a:solidFill>
              <a:latin typeface="Arial" charset="0"/>
            </a:endParaRPr>
          </a:p>
          <a:p>
            <a:pPr marL="0" indent="0">
              <a:buNone/>
            </a:pPr>
            <a:endParaRPr lang="el-GR" dirty="0"/>
          </a:p>
        </p:txBody>
      </p:sp>
    </p:spTree>
    <p:extLst>
      <p:ext uri="{BB962C8B-B14F-4D97-AF65-F5344CB8AC3E}">
        <p14:creationId xmlns:p14="http://schemas.microsoft.com/office/powerpoint/2010/main" val="233054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07904" y="4221088"/>
            <a:ext cx="47307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3240360"/>
          </a:xfrm>
        </p:spPr>
        <p:txBody>
          <a:bodyPr>
            <a:normAutofit/>
          </a:bodyPr>
          <a:lstStyle/>
          <a:p>
            <a:pPr marL="0" indent="0">
              <a:buNone/>
            </a:pPr>
            <a:r>
              <a:rPr lang="en-US" altLang="el-GR" sz="2000" dirty="0">
                <a:latin typeface="Courier New" panose="02070309020205020404" pitchFamily="49" charset="0"/>
                <a:cs typeface="Courier New" panose="02070309020205020404" pitchFamily="49" charset="0"/>
              </a:rPr>
              <a:t>-- Initialize table accounts  </a:t>
            </a:r>
          </a:p>
          <a:p>
            <a:pPr marL="0" indent="0">
              <a:buNone/>
            </a:pPr>
            <a:r>
              <a:rPr lang="en-US" altLang="el-GR" sz="2000" dirty="0">
                <a:latin typeface="Courier New" panose="02070309020205020404" pitchFamily="49" charset="0"/>
                <a:cs typeface="Courier New" panose="02070309020205020404" pitchFamily="49" charset="0"/>
              </a:rPr>
              <a:t>DROP DATABASE IF EXISTS bank;</a:t>
            </a:r>
          </a:p>
          <a:p>
            <a:pPr marL="0" indent="0">
              <a:buNone/>
            </a:pPr>
            <a:r>
              <a:rPr lang="en-US" altLang="el-GR" sz="2000" dirty="0">
                <a:latin typeface="Courier New" panose="02070309020205020404" pitchFamily="49" charset="0"/>
                <a:cs typeface="Courier New" panose="02070309020205020404" pitchFamily="49" charset="0"/>
              </a:rPr>
              <a:t>CREATE DATABASE bank;</a:t>
            </a:r>
          </a:p>
          <a:p>
            <a:pPr marL="0" indent="0">
              <a:buNone/>
            </a:pPr>
            <a:r>
              <a:rPr lang="en-US" altLang="el-GR" sz="2000" dirty="0">
                <a:latin typeface="Courier New" panose="02070309020205020404" pitchFamily="49" charset="0"/>
                <a:cs typeface="Courier New" panose="02070309020205020404" pitchFamily="49" charset="0"/>
              </a:rPr>
              <a:t>USE bank;</a:t>
            </a:r>
          </a:p>
          <a:p>
            <a:pPr marL="0" indent="0">
              <a:buNone/>
            </a:pPr>
            <a:r>
              <a:rPr lang="en-US" altLang="el-GR" sz="2000" dirty="0">
                <a:latin typeface="Courier New" panose="02070309020205020404" pitchFamily="49" charset="0"/>
                <a:cs typeface="Courier New" panose="02070309020205020404" pitchFamily="49" charset="0"/>
              </a:rPr>
              <a:t>CREATE TABLE accounts (</a:t>
            </a:r>
            <a:r>
              <a:rPr lang="en-US" altLang="el-GR" sz="2000" dirty="0" err="1">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int</a:t>
            </a:r>
            <a:r>
              <a:rPr lang="en-US" altLang="el-GR" sz="2000" dirty="0">
                <a:latin typeface="Courier New" panose="02070309020205020404" pitchFamily="49" charset="0"/>
                <a:cs typeface="Courier New" panose="02070309020205020404" pitchFamily="49" charset="0"/>
              </a:rPr>
              <a:t>, balance </a:t>
            </a:r>
            <a:r>
              <a:rPr lang="en-US" altLang="el-GR" sz="2000" dirty="0" err="1">
                <a:latin typeface="Courier New" panose="02070309020205020404" pitchFamily="49" charset="0"/>
                <a:cs typeface="Courier New" panose="02070309020205020404" pitchFamily="49" charset="0"/>
              </a:rPr>
              <a:t>int</a:t>
            </a: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INSERT INTO accounts VALUES (101, 1000), (201, 2500);</a:t>
            </a:r>
          </a:p>
          <a:p>
            <a:pPr marL="0" indent="0">
              <a:buNone/>
            </a:pPr>
            <a:r>
              <a:rPr lang="en-US" altLang="el-GR" sz="2000" dirty="0">
                <a:latin typeface="Courier New" panose="02070309020205020404" pitchFamily="49" charset="0"/>
                <a:cs typeface="Courier New" panose="02070309020205020404" pitchFamily="49" charset="0"/>
              </a:rPr>
              <a:t> SELECT * FROM accounts</a:t>
            </a:r>
            <a:r>
              <a:rPr lang="en-US" alt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761160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79712" y="3649621"/>
            <a:ext cx="64373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2232248"/>
          </a:xfrm>
        </p:spPr>
        <p:txBody>
          <a:bodyPr>
            <a:normAutofit fontScale="92500" lnSpcReduction="20000"/>
          </a:bodyPr>
          <a:lstStyle/>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a:t>
            </a:r>
          </a:p>
          <a:p>
            <a:pPr marL="0" indent="0">
              <a:buNone/>
            </a:pPr>
            <a:r>
              <a:rPr lang="en-US" altLang="el-GR" sz="2000" dirty="0">
                <a:latin typeface="Courier New" panose="02070309020205020404" pitchFamily="49" charset="0"/>
                <a:cs typeface="Courier New" panose="02070309020205020404" pitchFamily="49" charset="0"/>
              </a:rPr>
              <a:t>GET DIAGNOSTICS CONDITION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err="1">
                <a:latin typeface="Courier New" panose="02070309020205020404" pitchFamily="49" charset="0"/>
                <a:cs typeface="Courier New" panose="02070309020205020404" pitchFamily="49" charset="0"/>
              </a:rPr>
              <a:t>errno</a:t>
            </a:r>
            <a:r>
              <a:rPr lang="en-US" altLang="el-GR" sz="2000" dirty="0">
                <a:latin typeface="Courier New" panose="02070309020205020404" pitchFamily="49" charset="0"/>
                <a:cs typeface="Courier New" panose="02070309020205020404" pitchFamily="49" charset="0"/>
              </a:rPr>
              <a:t> = MYSQL_ERRNO;</a:t>
            </a:r>
          </a:p>
          <a:p>
            <a:pPr marL="0" indent="0">
              <a:buNone/>
            </a:pPr>
            <a:r>
              <a:rPr lang="en-US" altLang="el-GR" sz="2000" dirty="0">
                <a:latin typeface="Courier New" panose="02070309020205020404" pitchFamily="49" charset="0"/>
                <a:cs typeface="Courier New" panose="02070309020205020404" pitchFamily="49" charset="0"/>
              </a:rPr>
              <a:t>SELECT @CNO;</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44363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72603" y="3828686"/>
            <a:ext cx="7056438"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idx="1"/>
          </p:nvPr>
        </p:nvSpPr>
        <p:spPr>
          <a:xfrm>
            <a:off x="457200" y="1196752"/>
            <a:ext cx="8229600" cy="2880320"/>
          </a:xfrm>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Wrong insert statement</a:t>
            </a:r>
          </a:p>
          <a:p>
            <a:pPr marL="0" indent="0">
              <a:buNone/>
            </a:pPr>
            <a:r>
              <a:rPr lang="en-US" altLang="el-GR" sz="2000" dirty="0">
                <a:latin typeface="Courier New" panose="02070309020205020404" pitchFamily="49" charset="0"/>
                <a:cs typeface="Courier New" panose="02070309020205020404" pitchFamily="49" charset="0"/>
              </a:rPr>
              <a:t>INSERT INTO ACCOUNTS VALUES(303);</a:t>
            </a:r>
          </a:p>
          <a:p>
            <a:pPr marL="0" indent="0">
              <a:buNone/>
            </a:pPr>
            <a:r>
              <a:rPr lang="en-US" altLang="el-GR" sz="2000" dirty="0">
                <a:latin typeface="Courier New" panose="02070309020205020404" pitchFamily="49" charset="0"/>
                <a:cs typeface="Courier New" panose="02070309020205020404" pitchFamily="49" charset="0"/>
              </a:rPr>
              <a:t>-- inspect the diagnostic errors</a:t>
            </a:r>
          </a:p>
          <a:p>
            <a:pPr marL="0" indent="0">
              <a:buNone/>
            </a:pPr>
            <a:r>
              <a:rPr lang="en-US" altLang="el-GR" sz="2000" dirty="0">
                <a:latin typeface="Courier New" panose="02070309020205020404" pitchFamily="49" charset="0"/>
                <a:cs typeface="Courier New" panose="02070309020205020404" pitchFamily="49" charset="0"/>
              </a:rPr>
              <a:t>GET DIAGNOSTICS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 NUMBER;</a:t>
            </a:r>
          </a:p>
          <a:p>
            <a:pPr marL="0" indent="0">
              <a:buNone/>
            </a:pPr>
            <a:r>
              <a:rPr lang="en-US" altLang="el-GR" sz="2000" dirty="0">
                <a:latin typeface="Courier New" panose="02070309020205020404" pitchFamily="49" charset="0"/>
                <a:cs typeface="Courier New" panose="02070309020205020404" pitchFamily="49" charset="0"/>
              </a:rPr>
              <a:t>GET DIAGNOSTICS CONDITION @</a:t>
            </a:r>
            <a:r>
              <a:rPr lang="en-US" altLang="el-GR" sz="2000" dirty="0" err="1">
                <a:latin typeface="Courier New" panose="02070309020205020404" pitchFamily="49" charset="0"/>
                <a:cs typeface="Courier New" panose="02070309020205020404" pitchFamily="49" charset="0"/>
              </a:rPr>
              <a:t>cno</a:t>
            </a: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a:t>
            </a:r>
            <a:r>
              <a:rPr lang="en-US" altLang="el-GR" sz="2000" dirty="0" err="1">
                <a:latin typeface="Courier New" panose="02070309020205020404" pitchFamily="49" charset="0"/>
                <a:cs typeface="Courier New" panose="02070309020205020404" pitchFamily="49" charset="0"/>
              </a:rPr>
              <a:t>errno</a:t>
            </a:r>
            <a:r>
              <a:rPr lang="en-US" altLang="el-GR" sz="2000" dirty="0">
                <a:latin typeface="Courier New" panose="02070309020205020404" pitchFamily="49" charset="0"/>
                <a:cs typeface="Courier New" panose="02070309020205020404" pitchFamily="49" charset="0"/>
              </a:rPr>
              <a:t> = MYSQL_ERRNO;</a:t>
            </a:r>
          </a:p>
          <a:p>
            <a:pPr marL="0" indent="0">
              <a:buNone/>
            </a:pPr>
            <a:r>
              <a:rPr lang="en-US" altLang="el-GR" sz="2000" dirty="0">
                <a:latin typeface="Courier New" panose="02070309020205020404" pitchFamily="49" charset="0"/>
                <a:cs typeface="Courier New" panose="02070309020205020404" pitchFamily="49" charset="0"/>
              </a:rPr>
              <a:t>SELECT @CNO;</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30452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4063" y="1340768"/>
            <a:ext cx="76358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Παράδειγμα </a:t>
            </a:r>
          </a:p>
        </p:txBody>
      </p:sp>
    </p:spTree>
    <p:extLst>
      <p:ext uri="{BB962C8B-B14F-4D97-AF65-F5344CB8AC3E}">
        <p14:creationId xmlns:p14="http://schemas.microsoft.com/office/powerpoint/2010/main" val="31255847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σε διαχειριστή εξαίρεσης (</a:t>
            </a:r>
            <a:r>
              <a:rPr lang="en-US" dirty="0"/>
              <a:t>in exception handler</a:t>
            </a:r>
            <a:r>
              <a:rPr lang="en-US" dirty="0" smtClean="0"/>
              <a:t>)</a:t>
            </a:r>
            <a:endParaRPr lang="el-GR" dirty="0"/>
          </a:p>
        </p:txBody>
      </p:sp>
      <p:sp>
        <p:nvSpPr>
          <p:cNvPr id="3" name="Content Placeholder 2"/>
          <p:cNvSpPr>
            <a:spLocks noGrp="1"/>
          </p:cNvSpPr>
          <p:nvPr>
            <p:ph idx="1"/>
          </p:nvPr>
        </p:nvSpPr>
        <p:spPr/>
        <p:txBody>
          <a:bodyPr>
            <a:normAutofit/>
          </a:bodyPr>
          <a:lstStyle/>
          <a:p>
            <a:r>
              <a:rPr lang="el-GR" altLang="el-GR" sz="2800" dirty="0" smtClean="0"/>
              <a:t>Μεταφορά </a:t>
            </a:r>
            <a:r>
              <a:rPr lang="el-GR" altLang="el-GR" sz="2800" dirty="0"/>
              <a:t>χρημάτων (</a:t>
            </a:r>
            <a:r>
              <a:rPr lang="en-US" altLang="el-GR" sz="2800" dirty="0" err="1"/>
              <a:t>BankTransfe</a:t>
            </a:r>
            <a:r>
              <a:rPr lang="el-GR" altLang="el-GR" sz="2800" dirty="0"/>
              <a:t>) με χρήση </a:t>
            </a:r>
            <a:r>
              <a:rPr lang="en-US" altLang="el-GR" sz="2800" dirty="0" smtClean="0"/>
              <a:t>Condition </a:t>
            </a:r>
            <a:r>
              <a:rPr lang="en-US" altLang="el-GR" sz="2800" dirty="0"/>
              <a:t>Handlers. </a:t>
            </a:r>
          </a:p>
          <a:p>
            <a:r>
              <a:rPr lang="el-GR" altLang="el-GR" sz="2800" dirty="0" smtClean="0"/>
              <a:t>Χρήση </a:t>
            </a:r>
            <a:r>
              <a:rPr lang="el-GR" altLang="el-GR" sz="2800" dirty="0"/>
              <a:t>δήλωσης </a:t>
            </a:r>
            <a:r>
              <a:rPr lang="en-US" altLang="el-GR" sz="2800" dirty="0"/>
              <a:t>GET DIAGNOSTICS</a:t>
            </a:r>
            <a:r>
              <a:rPr lang="el-GR" altLang="el-GR" sz="2800" dirty="0"/>
              <a:t> και </a:t>
            </a:r>
            <a:r>
              <a:rPr lang="en-US" altLang="el-GR" sz="2800" dirty="0"/>
              <a:t>exception </a:t>
            </a:r>
            <a:r>
              <a:rPr lang="en-US" altLang="el-GR" sz="2800" dirty="0" smtClean="0"/>
              <a:t>handler </a:t>
            </a:r>
            <a:r>
              <a:rPr lang="el-GR" altLang="el-GR" sz="2800" dirty="0"/>
              <a:t>για τη διαχείριση σφαλμάτων μετά από </a:t>
            </a:r>
            <a:r>
              <a:rPr lang="el-GR" altLang="el-GR" sz="2800" dirty="0" smtClean="0"/>
              <a:t>δήλωση </a:t>
            </a:r>
            <a:r>
              <a:rPr lang="en-US" altLang="el-GR" sz="2800" dirty="0" smtClean="0"/>
              <a:t>insert</a:t>
            </a:r>
            <a:r>
              <a:rPr lang="en-US" altLang="el-GR" sz="2800" dirty="0"/>
              <a:t>. </a:t>
            </a:r>
          </a:p>
          <a:p>
            <a:pPr marL="0" indent="0">
              <a:buNone/>
            </a:pPr>
            <a:endParaRPr lang="el-GR" sz="2400" dirty="0"/>
          </a:p>
        </p:txBody>
      </p:sp>
    </p:spTree>
    <p:extLst>
      <p:ext uri="{BB962C8B-B14F-4D97-AF65-F5344CB8AC3E}">
        <p14:creationId xmlns:p14="http://schemas.microsoft.com/office/powerpoint/2010/main" val="145929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Χρήση </a:t>
            </a:r>
            <a:r>
              <a:rPr lang="en-US" dirty="0"/>
              <a:t>GET DIAGNOSTICS </a:t>
            </a:r>
            <a:r>
              <a:rPr lang="el-GR" dirty="0"/>
              <a:t>σε διαχειριστή εξαίρεσης (</a:t>
            </a:r>
            <a:r>
              <a:rPr lang="en-US" dirty="0"/>
              <a:t>in exception handler</a:t>
            </a:r>
            <a:r>
              <a:rPr lang="en-US" dirty="0" smtClean="0"/>
              <a:t>)</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1900" dirty="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DROP </a:t>
            </a:r>
            <a:r>
              <a:rPr lang="en-US" altLang="el-GR" sz="1900" dirty="0">
                <a:latin typeface="Courier New" panose="02070309020205020404" pitchFamily="49" charset="0"/>
                <a:cs typeface="Courier New" panose="02070309020205020404" pitchFamily="49" charset="0"/>
              </a:rPr>
              <a:t>TABLE IF EXISTS Accounts;</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CREATE TABLE Accounts ( </a:t>
            </a:r>
            <a:r>
              <a:rPr lang="en-US" altLang="el-GR" sz="1900" dirty="0" err="1">
                <a:latin typeface="Courier New" panose="02070309020205020404" pitchFamily="49" charset="0"/>
                <a:cs typeface="Courier New" panose="02070309020205020404" pitchFamily="49" charset="0"/>
              </a:rPr>
              <a:t>acctID</a:t>
            </a:r>
            <a:r>
              <a:rPr lang="en-US" altLang="el-GR" sz="1900" dirty="0">
                <a:latin typeface="Courier New" panose="02070309020205020404" pitchFamily="49" charset="0"/>
                <a:cs typeface="Courier New" panose="02070309020205020404" pitchFamily="49" charset="0"/>
              </a:rPr>
              <a:t> INTEGER NOT NULL </a:t>
            </a:r>
          </a:p>
          <a:p>
            <a:pPr marL="0" indent="0">
              <a:buNone/>
            </a:pPr>
            <a:r>
              <a:rPr lang="en-US" altLang="el-GR" sz="1900" dirty="0">
                <a:latin typeface="Courier New" panose="02070309020205020404" pitchFamily="49" charset="0"/>
                <a:cs typeface="Courier New" panose="02070309020205020404" pitchFamily="49" charset="0"/>
              </a:rPr>
              <a:t>    PRIMARY KEY, balance INTEGER NOT NULL,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CONSTRAINT </a:t>
            </a:r>
            <a:r>
              <a:rPr lang="en-US" altLang="el-GR" sz="1900" dirty="0" err="1">
                <a:latin typeface="Courier New" panose="02070309020205020404" pitchFamily="49" charset="0"/>
                <a:cs typeface="Courier New" panose="02070309020205020404" pitchFamily="49" charset="0"/>
              </a:rPr>
              <a:t>unloanable_account</a:t>
            </a:r>
            <a:r>
              <a:rPr lang="en-US" altLang="el-GR" sz="1900" dirty="0">
                <a:latin typeface="Courier New" panose="02070309020205020404" pitchFamily="49" charset="0"/>
                <a:cs typeface="Courier New" panose="02070309020205020404" pitchFamily="49" charset="0"/>
              </a:rPr>
              <a:t> CHECK (balance &gt;= 0) );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INSERT INTO </a:t>
            </a:r>
            <a:r>
              <a:rPr lang="en-US" altLang="el-GR" sz="1900" dirty="0" smtClean="0">
                <a:latin typeface="Courier New" panose="02070309020205020404" pitchFamily="49" charset="0"/>
                <a:cs typeface="Courier New" panose="02070309020205020404" pitchFamily="49" charset="0"/>
              </a:rPr>
              <a:t>Accounts</a:t>
            </a:r>
            <a:r>
              <a:rPr lang="el-GR" altLang="el-GR" sz="1900" dirty="0" smtClean="0">
                <a:latin typeface="Courier New" panose="02070309020205020404" pitchFamily="49" charset="0"/>
                <a:cs typeface="Courier New" panose="02070309020205020404" pitchFamily="49" charset="0"/>
              </a:rPr>
              <a:t>(</a:t>
            </a:r>
            <a:r>
              <a:rPr lang="en-US" altLang="el-GR" sz="1900" dirty="0" err="1" smtClean="0">
                <a:latin typeface="Courier New" panose="02070309020205020404" pitchFamily="49" charset="0"/>
                <a:cs typeface="Courier New" panose="02070309020205020404" pitchFamily="49" charset="0"/>
              </a:rPr>
              <a:t>acctID</a:t>
            </a:r>
            <a:r>
              <a:rPr lang="en-US" altLang="el-GR" sz="1900" dirty="0" smtClean="0">
                <a:latin typeface="Courier New" panose="02070309020205020404" pitchFamily="49" charset="0"/>
                <a:cs typeface="Courier New" panose="02070309020205020404" pitchFamily="49" charset="0"/>
              </a:rPr>
              <a:t>,</a:t>
            </a:r>
            <a:r>
              <a:rPr lang="el-GR" altLang="el-GR" sz="1900" dirty="0" smtClean="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balance)VALUES(101,1000</a:t>
            </a: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INSERT INTO </a:t>
            </a:r>
            <a:r>
              <a:rPr lang="en-US" altLang="el-GR" sz="1900" dirty="0" smtClean="0">
                <a:latin typeface="Courier New" panose="02070309020205020404" pitchFamily="49" charset="0"/>
                <a:cs typeface="Courier New" panose="02070309020205020404" pitchFamily="49" charset="0"/>
              </a:rPr>
              <a:t>Accounts(</a:t>
            </a:r>
            <a:r>
              <a:rPr lang="en-US" altLang="el-GR" sz="1900" dirty="0" err="1" smtClean="0">
                <a:latin typeface="Courier New" panose="02070309020205020404" pitchFamily="49" charset="0"/>
                <a:cs typeface="Courier New" panose="02070309020205020404" pitchFamily="49" charset="0"/>
              </a:rPr>
              <a:t>acctID</a:t>
            </a:r>
            <a:r>
              <a:rPr lang="en-US" altLang="el-GR" sz="1900" dirty="0" smtClean="0">
                <a:latin typeface="Courier New" panose="02070309020205020404" pitchFamily="49" charset="0"/>
                <a:cs typeface="Courier New" panose="02070309020205020404" pitchFamily="49" charset="0"/>
              </a:rPr>
              <a:t>,</a:t>
            </a:r>
            <a:r>
              <a:rPr lang="el-GR" altLang="el-GR" sz="1900" dirty="0" smtClean="0">
                <a:latin typeface="Courier New" panose="02070309020205020404" pitchFamily="49" charset="0"/>
                <a:cs typeface="Courier New" panose="02070309020205020404" pitchFamily="49" charset="0"/>
              </a:rPr>
              <a:t> </a:t>
            </a:r>
            <a:r>
              <a:rPr lang="en-US" altLang="el-GR" sz="1900" dirty="0" smtClean="0">
                <a:latin typeface="Courier New" panose="02070309020205020404" pitchFamily="49" charset="0"/>
                <a:cs typeface="Courier New" panose="02070309020205020404" pitchFamily="49" charset="0"/>
              </a:rPr>
              <a:t>balance)VALUES(202,2000</a:t>
            </a: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COMMIT;</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 </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DROP PROCEDURE IF EXISTS </a:t>
            </a:r>
            <a:r>
              <a:rPr lang="en-US" altLang="el-GR" sz="1900" dirty="0" err="1">
                <a:latin typeface="Courier New" panose="02070309020205020404" pitchFamily="49" charset="0"/>
                <a:cs typeface="Courier New" panose="02070309020205020404" pitchFamily="49" charset="0"/>
              </a:rPr>
              <a:t>BankTransfer</a:t>
            </a:r>
            <a:r>
              <a:rPr lang="en-US" altLang="el-GR" sz="1900" dirty="0">
                <a:latin typeface="Courier New" panose="02070309020205020404" pitchFamily="49" charset="0"/>
                <a:cs typeface="Courier New" panose="02070309020205020404" pitchFamily="49" charset="0"/>
              </a:rPr>
              <a:t>;</a:t>
            </a:r>
            <a:endParaRPr lang="el-GR" altLang="el-GR" sz="1900" dirty="0">
              <a:latin typeface="Courier New" panose="02070309020205020404" pitchFamily="49" charset="0"/>
              <a:cs typeface="Courier New" panose="02070309020205020404" pitchFamily="49" charset="0"/>
            </a:endParaRPr>
          </a:p>
          <a:p>
            <a:pPr marL="0" indent="0">
              <a:buNone/>
            </a:pPr>
            <a:r>
              <a:rPr lang="en-US" altLang="el-GR" sz="1900" dirty="0">
                <a:latin typeface="Courier New" panose="02070309020205020404" pitchFamily="49" charset="0"/>
                <a:cs typeface="Courier New" panose="02070309020205020404" pitchFamily="49" charset="0"/>
              </a:rPr>
              <a:t>SET AUTOCOMMIT = 0;</a:t>
            </a:r>
          </a:p>
          <a:p>
            <a:pPr marL="0" indent="0">
              <a:buNone/>
            </a:pPr>
            <a:endParaRPr lang="el-GR" sz="19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22398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52936"/>
            <a:ext cx="1872208" cy="908720"/>
          </a:xfrm>
        </p:spPr>
        <p:txBody>
          <a:bodyPr/>
          <a:lstStyle/>
          <a:p>
            <a:endParaRPr lang="el-GR" dirty="0"/>
          </a:p>
        </p:txBody>
      </p:sp>
      <p:sp>
        <p:nvSpPr>
          <p:cNvPr id="5" name="Rectangle 4"/>
          <p:cNvSpPr/>
          <p:nvPr/>
        </p:nvSpPr>
        <p:spPr>
          <a:xfrm>
            <a:off x="2424747" y="0"/>
            <a:ext cx="6804248" cy="7109639"/>
          </a:xfrm>
          <a:prstGeom prst="rect">
            <a:avLst/>
          </a:prstGeom>
        </p:spPr>
        <p:txBody>
          <a:bodyPr wrap="square">
            <a:spAutoFit/>
          </a:bodyPr>
          <a:lstStyle/>
          <a:p>
            <a:pPr>
              <a:defRPr/>
            </a:pPr>
            <a:r>
              <a:rPr lang="en-US" sz="1200" dirty="0">
                <a:solidFill>
                  <a:srgbClr val="000000"/>
                </a:solidFill>
                <a:latin typeface="Arial" panose="020B0604020202020204" pitchFamily="34" charset="0"/>
                <a:cs typeface="Arial" panose="020B0604020202020204" pitchFamily="34" charset="0"/>
              </a:rPr>
              <a:t>DELIMITER !</a:t>
            </a:r>
          </a:p>
          <a:p>
            <a:pPr>
              <a:defRPr/>
            </a:pPr>
            <a:r>
              <a:rPr lang="en-US" sz="1200" dirty="0">
                <a:solidFill>
                  <a:srgbClr val="000000"/>
                </a:solidFill>
                <a:latin typeface="Arial" panose="020B0604020202020204" pitchFamily="34" charset="0"/>
                <a:cs typeface="Arial" panose="020B0604020202020204" pitchFamily="34" charset="0"/>
              </a:rPr>
              <a:t>CREATE PROCEDURE </a:t>
            </a:r>
            <a:r>
              <a:rPr lang="en-US" sz="1200" dirty="0" err="1">
                <a:solidFill>
                  <a:srgbClr val="000000"/>
                </a:solidFill>
                <a:latin typeface="Arial" panose="020B0604020202020204" pitchFamily="34" charset="0"/>
                <a:cs typeface="Arial" panose="020B0604020202020204" pitchFamily="34" charset="0"/>
              </a:rPr>
              <a:t>BankTransfer</a:t>
            </a:r>
            <a:r>
              <a:rPr lang="en-US" sz="1200" dirty="0">
                <a:solidFill>
                  <a:srgbClr val="000000"/>
                </a:solidFill>
                <a:latin typeface="Arial" panose="020B0604020202020204" pitchFamily="34" charset="0"/>
                <a:cs typeface="Arial" panose="020B0604020202020204" pitchFamily="34" charset="0"/>
              </a:rPr>
              <a:t> (IN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INT, </a:t>
            </a:r>
          </a:p>
          <a:p>
            <a:pPr>
              <a:defRPr/>
            </a:pPr>
            <a:r>
              <a:rPr lang="en-US" sz="1200" dirty="0">
                <a:solidFill>
                  <a:srgbClr val="000000"/>
                </a:solidFill>
                <a:latin typeface="Arial" panose="020B0604020202020204" pitchFamily="34" charset="0"/>
                <a:cs typeface="Arial" panose="020B0604020202020204" pitchFamily="34" charset="0"/>
              </a:rPr>
              <a:t>IN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INT, </a:t>
            </a:r>
          </a:p>
          <a:p>
            <a:pPr>
              <a:defRPr/>
            </a:pPr>
            <a:r>
              <a:rPr lang="en-US" sz="1200" dirty="0">
                <a:solidFill>
                  <a:srgbClr val="000000"/>
                </a:solidFill>
                <a:latin typeface="Arial" panose="020B0604020202020204" pitchFamily="34" charset="0"/>
                <a:cs typeface="Arial" panose="020B0604020202020204" pitchFamily="34" charset="0"/>
              </a:rPr>
              <a:t>IN amount INT, </a:t>
            </a:r>
          </a:p>
          <a:p>
            <a:pPr>
              <a:defRPr/>
            </a:pPr>
            <a:r>
              <a:rPr lang="en-US" sz="1200" dirty="0">
                <a:solidFill>
                  <a:srgbClr val="000000"/>
                </a:solidFill>
                <a:latin typeface="Arial" panose="020B0604020202020204" pitchFamily="34" charset="0"/>
                <a:cs typeface="Arial" panose="020B0604020202020204" pitchFamily="34" charset="0"/>
              </a:rPr>
              <a:t>OUT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VARCHAR(100)) </a:t>
            </a:r>
          </a:p>
          <a:p>
            <a:pPr>
              <a:defRPr/>
            </a:pPr>
            <a:r>
              <a:rPr lang="en-US" sz="1200" dirty="0">
                <a:solidFill>
                  <a:srgbClr val="000000"/>
                </a:solidFill>
                <a:latin typeface="Arial" panose="020B0604020202020204" pitchFamily="34" charset="0"/>
                <a:cs typeface="Arial" panose="020B0604020202020204" pitchFamily="34" charset="0"/>
              </a:rPr>
              <a:t>LANGUAGE SQL MODIFIES SQL DATA </a:t>
            </a:r>
          </a:p>
          <a:p>
            <a:pPr>
              <a:defRPr/>
            </a:pPr>
            <a:r>
              <a:rPr lang="en-US" sz="1200" dirty="0">
                <a:solidFill>
                  <a:srgbClr val="000000"/>
                </a:solidFill>
                <a:latin typeface="Arial" panose="020B0604020202020204" pitchFamily="34" charset="0"/>
                <a:cs typeface="Arial" panose="020B0604020202020204" pitchFamily="34" charset="0"/>
              </a:rPr>
              <a:t>P1: BEGIN </a:t>
            </a:r>
          </a:p>
          <a:p>
            <a:pPr>
              <a:defRPr/>
            </a:pPr>
            <a:r>
              <a:rPr lang="en-US" sz="1200" dirty="0">
                <a:solidFill>
                  <a:srgbClr val="000000"/>
                </a:solidFill>
                <a:latin typeface="Arial" panose="020B0604020202020204" pitchFamily="34" charset="0"/>
                <a:cs typeface="Arial" panose="020B0604020202020204" pitchFamily="34" charset="0"/>
              </a:rPr>
              <a:t>DECLARE acct INT; </a:t>
            </a:r>
          </a:p>
          <a:p>
            <a:pPr>
              <a:defRPr/>
            </a:pPr>
            <a:r>
              <a:rPr lang="en-US" sz="1200" dirty="0">
                <a:solidFill>
                  <a:srgbClr val="000000"/>
                </a:solidFill>
                <a:latin typeface="Arial" panose="020B0604020202020204" pitchFamily="34" charset="0"/>
                <a:cs typeface="Arial" panose="020B0604020202020204" pitchFamily="34" charset="0"/>
              </a:rPr>
              <a:t>DECLARE </a:t>
            </a:r>
            <a:r>
              <a:rPr lang="en-US" sz="1200" dirty="0" err="1">
                <a:solidFill>
                  <a:srgbClr val="000000"/>
                </a:solidFill>
                <a:latin typeface="Arial" panose="020B0604020202020204" pitchFamily="34" charset="0"/>
                <a:cs typeface="Arial" panose="020B0604020202020204" pitchFamily="34" charset="0"/>
              </a:rPr>
              <a:t>balance_v</a:t>
            </a:r>
            <a:r>
              <a:rPr lang="en-US" sz="1200" dirty="0">
                <a:solidFill>
                  <a:srgbClr val="000000"/>
                </a:solidFill>
                <a:latin typeface="Arial" panose="020B0604020202020204" pitchFamily="34" charset="0"/>
                <a:cs typeface="Arial" panose="020B0604020202020204" pitchFamily="34" charset="0"/>
              </a:rPr>
              <a:t> INT;</a:t>
            </a:r>
          </a:p>
          <a:p>
            <a:pPr>
              <a:defRPr/>
            </a:pPr>
            <a:r>
              <a:rPr lang="en-US" sz="1200" dirty="0">
                <a:solidFill>
                  <a:srgbClr val="000000"/>
                </a:solidFill>
                <a:latin typeface="Arial" panose="020B0604020202020204" pitchFamily="34" charset="0"/>
                <a:cs typeface="Arial" panose="020B0604020202020204" pitchFamily="34" charset="0"/>
              </a:rPr>
              <a:t>DECLARE EXIT HANDLER FOR NOT FOUND </a:t>
            </a:r>
          </a:p>
          <a:p>
            <a:pPr>
              <a:defRPr/>
            </a:pPr>
            <a:r>
              <a:rPr lang="en-US" sz="1200" dirty="0">
                <a:solidFill>
                  <a:srgbClr val="000000"/>
                </a:solidFill>
                <a:latin typeface="Arial" panose="020B0604020202020204" pitchFamily="34" charset="0"/>
                <a:cs typeface="Arial" panose="020B0604020202020204" pitchFamily="34" charset="0"/>
              </a:rPr>
              <a:t>     BEGIN ROLLBACK;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CONCAT('missing account ', CAST(acct AS CHAR)); </a:t>
            </a:r>
          </a:p>
          <a:p>
            <a:pPr>
              <a:defRPr/>
            </a:pPr>
            <a:r>
              <a:rPr lang="en-US" sz="1200" dirty="0">
                <a:solidFill>
                  <a:srgbClr val="000000"/>
                </a:solidFill>
                <a:latin typeface="Arial" panose="020B0604020202020204" pitchFamily="34" charset="0"/>
                <a:cs typeface="Arial" panose="020B0604020202020204" pitchFamily="34" charset="0"/>
              </a:rPr>
              <a:t>     END; </a:t>
            </a:r>
          </a:p>
          <a:p>
            <a:pPr>
              <a:defRPr/>
            </a:pPr>
            <a:r>
              <a:rPr lang="en-US" sz="1200" dirty="0">
                <a:solidFill>
                  <a:srgbClr val="000000"/>
                </a:solidFill>
                <a:latin typeface="Arial" panose="020B0604020202020204" pitchFamily="34" charset="0"/>
                <a:cs typeface="Arial" panose="020B0604020202020204" pitchFamily="34" charset="0"/>
              </a:rPr>
              <a:t>DECLARE EXIT HANDLER FOR SQLEXCEPTION </a:t>
            </a:r>
          </a:p>
          <a:p>
            <a:pPr>
              <a:defRPr/>
            </a:pPr>
            <a:r>
              <a:rPr lang="en-US" sz="1200" dirty="0">
                <a:solidFill>
                  <a:srgbClr val="000000"/>
                </a:solidFill>
                <a:latin typeface="Arial" panose="020B0604020202020204" pitchFamily="34" charset="0"/>
                <a:cs typeface="Arial" panose="020B0604020202020204" pitchFamily="34" charset="0"/>
              </a:rPr>
              <a:t>     BEGIN ROLLBACK;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CONCAT('negative balance (?) in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     END; </a:t>
            </a:r>
          </a:p>
          <a:p>
            <a:pPr>
              <a:defRPr/>
            </a:pPr>
            <a:r>
              <a:rPr lang="en-US" sz="1200" dirty="0">
                <a:solidFill>
                  <a:srgbClr val="000000"/>
                </a:solidFill>
                <a:latin typeface="Arial" panose="020B0604020202020204" pitchFamily="34" charset="0"/>
                <a:cs typeface="Arial" panose="020B0604020202020204" pitchFamily="34" charset="0"/>
              </a:rPr>
              <a:t>SET acct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SELECT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INTO acct FROM Accounts 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 </a:t>
            </a:r>
          </a:p>
          <a:p>
            <a:pPr>
              <a:defRPr/>
            </a:pPr>
            <a:r>
              <a:rPr lang="en-US" sz="1200" dirty="0">
                <a:solidFill>
                  <a:srgbClr val="000000"/>
                </a:solidFill>
                <a:latin typeface="Arial" panose="020B0604020202020204" pitchFamily="34" charset="0"/>
                <a:cs typeface="Arial" panose="020B0604020202020204" pitchFamily="34" charset="0"/>
              </a:rPr>
              <a:t>UPDATE Accounts SET balance = balance - amount </a:t>
            </a:r>
          </a:p>
          <a:p>
            <a:pPr>
              <a:defRPr/>
            </a:pPr>
            <a:r>
              <a:rPr lang="en-US" sz="1200" dirty="0">
                <a:solidFill>
                  <a:srgbClr val="000000"/>
                </a:solidFill>
                <a:latin typeface="Arial" panose="020B0604020202020204" pitchFamily="34" charset="0"/>
                <a:cs typeface="Arial" panose="020B0604020202020204" pitchFamily="34" charset="0"/>
              </a:rPr>
              <a:t>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fromAcct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SET acct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dirty="0">
                <a:solidFill>
                  <a:srgbClr val="000000"/>
                </a:solidFill>
                <a:latin typeface="Arial" panose="020B0604020202020204" pitchFamily="34" charset="0"/>
                <a:cs typeface="Arial" panose="020B0604020202020204" pitchFamily="34" charset="0"/>
              </a:rPr>
              <a:t>SELECT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INTO acct FROM Accounts 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 </a:t>
            </a:r>
          </a:p>
          <a:p>
            <a:pPr>
              <a:defRPr/>
            </a:pPr>
            <a:r>
              <a:rPr lang="en-US" sz="1200" dirty="0">
                <a:solidFill>
                  <a:srgbClr val="000000"/>
                </a:solidFill>
                <a:latin typeface="Arial" panose="020B0604020202020204" pitchFamily="34" charset="0"/>
                <a:cs typeface="Arial" panose="020B0604020202020204" pitchFamily="34" charset="0"/>
              </a:rPr>
              <a:t>UPDATE Accounts SET balance = balance + amount </a:t>
            </a:r>
          </a:p>
          <a:p>
            <a:pPr>
              <a:defRPr/>
            </a:pPr>
            <a:r>
              <a:rPr lang="en-US" sz="1200" dirty="0">
                <a:solidFill>
                  <a:srgbClr val="000000"/>
                </a:solidFill>
                <a:latin typeface="Arial" panose="020B0604020202020204" pitchFamily="34" charset="0"/>
                <a:cs typeface="Arial" panose="020B0604020202020204" pitchFamily="34" charset="0"/>
              </a:rPr>
              <a:t>WHERE </a:t>
            </a:r>
            <a:r>
              <a:rPr lang="en-US" sz="1200" dirty="0" err="1">
                <a:solidFill>
                  <a:srgbClr val="000000"/>
                </a:solidFill>
                <a:latin typeface="Arial" panose="020B0604020202020204" pitchFamily="34" charset="0"/>
                <a:cs typeface="Arial" panose="020B0604020202020204" pitchFamily="34" charset="0"/>
              </a:rPr>
              <a:t>acctID</a:t>
            </a:r>
            <a:r>
              <a:rPr lang="en-US" sz="1200" dirty="0">
                <a:solidFill>
                  <a:srgbClr val="000000"/>
                </a:solidFill>
                <a:latin typeface="Arial" panose="020B0604020202020204" pitchFamily="34" charset="0"/>
                <a:cs typeface="Arial" panose="020B0604020202020204" pitchFamily="34" charset="0"/>
              </a:rPr>
              <a:t> = </a:t>
            </a:r>
            <a:r>
              <a:rPr lang="en-US" sz="1200" dirty="0" err="1">
                <a:solidFill>
                  <a:srgbClr val="000000"/>
                </a:solidFill>
                <a:latin typeface="Arial" panose="020B0604020202020204" pitchFamily="34" charset="0"/>
                <a:cs typeface="Arial" panose="020B0604020202020204" pitchFamily="34" charset="0"/>
              </a:rPr>
              <a:t>toAcct</a:t>
            </a:r>
            <a:r>
              <a:rPr lang="en-US" sz="1200" dirty="0">
                <a:solidFill>
                  <a:srgbClr val="000000"/>
                </a:solidFill>
                <a:latin typeface="Arial" panose="020B0604020202020204" pitchFamily="34" charset="0"/>
                <a:cs typeface="Arial" panose="020B0604020202020204" pitchFamily="34" charset="0"/>
              </a:rPr>
              <a:t>; </a:t>
            </a:r>
          </a:p>
          <a:p>
            <a:pPr>
              <a:defRPr/>
            </a:pPr>
            <a:r>
              <a:rPr lang="en-US" sz="1200" b="1" dirty="0">
                <a:solidFill>
                  <a:srgbClr val="820000"/>
                </a:solidFill>
              </a:rPr>
              <a:t>   SELECT balance INTO </a:t>
            </a:r>
            <a:r>
              <a:rPr lang="en-US" sz="1200" b="1" dirty="0" err="1">
                <a:solidFill>
                  <a:srgbClr val="820000"/>
                </a:solidFill>
              </a:rPr>
              <a:t>balance_v</a:t>
            </a:r>
            <a:r>
              <a:rPr lang="en-US" sz="1200" b="1" dirty="0">
                <a:solidFill>
                  <a:srgbClr val="820000"/>
                </a:solidFill>
              </a:rPr>
              <a:t> </a:t>
            </a:r>
          </a:p>
          <a:p>
            <a:pPr>
              <a:defRPr/>
            </a:pPr>
            <a:r>
              <a:rPr lang="en-US" sz="1200" b="1" dirty="0">
                <a:solidFill>
                  <a:srgbClr val="820000"/>
                </a:solidFill>
              </a:rPr>
              <a:t>   FROM accounts</a:t>
            </a:r>
          </a:p>
          <a:p>
            <a:pPr>
              <a:defRPr/>
            </a:pPr>
            <a:r>
              <a:rPr lang="en-US" sz="1200" b="1" dirty="0">
                <a:solidFill>
                  <a:srgbClr val="820000"/>
                </a:solidFill>
              </a:rPr>
              <a:t>   WHERE </a:t>
            </a:r>
            <a:r>
              <a:rPr lang="en-US" sz="1200" b="1" dirty="0" err="1">
                <a:solidFill>
                  <a:srgbClr val="820000"/>
                </a:solidFill>
              </a:rPr>
              <a:t>acctID</a:t>
            </a:r>
            <a:r>
              <a:rPr lang="en-US" sz="1200" b="1" dirty="0">
                <a:solidFill>
                  <a:srgbClr val="820000"/>
                </a:solidFill>
              </a:rPr>
              <a:t> = </a:t>
            </a:r>
            <a:r>
              <a:rPr lang="en-US" sz="1200" b="1" dirty="0" err="1">
                <a:solidFill>
                  <a:srgbClr val="820000"/>
                </a:solidFill>
              </a:rPr>
              <a:t>fromAcct</a:t>
            </a:r>
            <a:r>
              <a:rPr lang="en-US" sz="1200" b="1" dirty="0">
                <a:solidFill>
                  <a:srgbClr val="820000"/>
                </a:solidFill>
              </a:rPr>
              <a:t>; </a:t>
            </a:r>
          </a:p>
          <a:p>
            <a:pPr>
              <a:defRPr/>
            </a:pPr>
            <a:r>
              <a:rPr lang="en-US" sz="1200" b="1" dirty="0">
                <a:solidFill>
                  <a:srgbClr val="820000"/>
                </a:solidFill>
              </a:rPr>
              <a:t>    IF </a:t>
            </a:r>
            <a:r>
              <a:rPr lang="en-US" sz="1200" b="1" dirty="0" err="1">
                <a:solidFill>
                  <a:srgbClr val="820000"/>
                </a:solidFill>
              </a:rPr>
              <a:t>balance_v</a:t>
            </a:r>
            <a:r>
              <a:rPr lang="en-US" sz="1200" b="1" dirty="0">
                <a:solidFill>
                  <a:srgbClr val="820000"/>
                </a:solidFill>
              </a:rPr>
              <a:t> &lt; 0 THEN</a:t>
            </a:r>
          </a:p>
          <a:p>
            <a:pPr>
              <a:defRPr/>
            </a:pPr>
            <a:r>
              <a:rPr lang="en-US" sz="1200" b="1" dirty="0">
                <a:solidFill>
                  <a:srgbClr val="820000"/>
                </a:solidFill>
              </a:rPr>
              <a:t>             ROLLBACK; </a:t>
            </a:r>
          </a:p>
          <a:p>
            <a:pPr>
              <a:defRPr/>
            </a:pPr>
            <a:r>
              <a:rPr lang="en-US" sz="1200" b="1" dirty="0">
                <a:solidFill>
                  <a:srgbClr val="820000"/>
                </a:solidFill>
              </a:rPr>
              <a:t>             SET </a:t>
            </a:r>
            <a:r>
              <a:rPr lang="en-US" sz="1200" b="1" dirty="0" err="1">
                <a:solidFill>
                  <a:srgbClr val="820000"/>
                </a:solidFill>
              </a:rPr>
              <a:t>msg</a:t>
            </a:r>
            <a:r>
              <a:rPr lang="en-US" sz="1200" b="1" dirty="0">
                <a:solidFill>
                  <a:srgbClr val="820000"/>
                </a:solidFill>
              </a:rPr>
              <a:t> = CONCAT(' negative balance in ', </a:t>
            </a:r>
            <a:r>
              <a:rPr lang="en-US" sz="1200" b="1" dirty="0" err="1">
                <a:solidFill>
                  <a:srgbClr val="820000"/>
                </a:solidFill>
              </a:rPr>
              <a:t>fromAcct</a:t>
            </a:r>
            <a:r>
              <a:rPr lang="en-US" sz="1200" b="1" dirty="0">
                <a:solidFill>
                  <a:srgbClr val="820000"/>
                </a:solidFill>
              </a:rPr>
              <a:t>);</a:t>
            </a:r>
            <a:endParaRPr lang="en-US" sz="1200" b="1" dirty="0">
              <a:solidFill>
                <a:srgbClr val="820000"/>
              </a:solidFill>
              <a:highlight>
                <a:srgbClr val="FFFF00"/>
              </a:highlight>
              <a:latin typeface="Arial" panose="020B0604020202020204" pitchFamily="34" charset="0"/>
              <a:cs typeface="Arial" panose="020B0604020202020204" pitchFamily="34" charset="0"/>
            </a:endParaRPr>
          </a:p>
          <a:p>
            <a:pPr>
              <a:defRPr/>
            </a:pPr>
            <a:r>
              <a:rPr lang="en-US" sz="1200" dirty="0">
                <a:solidFill>
                  <a:srgbClr val="000000"/>
                </a:solidFill>
                <a:latin typeface="Arial" panose="020B0604020202020204" pitchFamily="34" charset="0"/>
                <a:cs typeface="Arial" panose="020B0604020202020204" pitchFamily="34" charset="0"/>
              </a:rPr>
              <a:t>    ELSE </a:t>
            </a:r>
          </a:p>
          <a:p>
            <a:pPr>
              <a:defRPr/>
            </a:pPr>
            <a:r>
              <a:rPr lang="en-US" sz="1200" dirty="0">
                <a:solidFill>
                  <a:srgbClr val="000000"/>
                </a:solidFill>
                <a:latin typeface="Arial" panose="020B0604020202020204" pitchFamily="34" charset="0"/>
                <a:cs typeface="Arial" panose="020B0604020202020204" pitchFamily="34" charset="0"/>
              </a:rPr>
              <a:t>      COMMIT; </a:t>
            </a:r>
          </a:p>
          <a:p>
            <a:pPr>
              <a:defRPr/>
            </a:pPr>
            <a:r>
              <a:rPr lang="en-US" sz="1200" dirty="0">
                <a:solidFill>
                  <a:srgbClr val="000000"/>
                </a:solidFill>
                <a:latin typeface="Arial" panose="020B0604020202020204" pitchFamily="34" charset="0"/>
                <a:cs typeface="Arial" panose="020B0604020202020204" pitchFamily="34" charset="0"/>
              </a:rPr>
              <a:t>      SET </a:t>
            </a:r>
            <a:r>
              <a:rPr lang="en-US" sz="1200" dirty="0" err="1">
                <a:solidFill>
                  <a:srgbClr val="000000"/>
                </a:solidFill>
                <a:latin typeface="Arial" panose="020B0604020202020204" pitchFamily="34" charset="0"/>
                <a:cs typeface="Arial" panose="020B0604020202020204" pitchFamily="34" charset="0"/>
              </a:rPr>
              <a:t>msg</a:t>
            </a:r>
            <a:r>
              <a:rPr lang="en-US" sz="1200" dirty="0">
                <a:solidFill>
                  <a:srgbClr val="000000"/>
                </a:solidFill>
                <a:latin typeface="Arial" panose="020B0604020202020204" pitchFamily="34" charset="0"/>
                <a:cs typeface="Arial" panose="020B0604020202020204" pitchFamily="34" charset="0"/>
              </a:rPr>
              <a:t> = 'committed';</a:t>
            </a:r>
          </a:p>
          <a:p>
            <a:pPr>
              <a:defRPr/>
            </a:pPr>
            <a:r>
              <a:rPr lang="en-US" sz="1200" dirty="0">
                <a:solidFill>
                  <a:srgbClr val="000000"/>
                </a:solidFill>
                <a:latin typeface="Arial" panose="020B0604020202020204" pitchFamily="34" charset="0"/>
                <a:cs typeface="Arial" panose="020B0604020202020204" pitchFamily="34" charset="0"/>
              </a:rPr>
              <a:t>END IF; </a:t>
            </a:r>
          </a:p>
          <a:p>
            <a:pPr>
              <a:defRPr/>
            </a:pPr>
            <a:r>
              <a:rPr lang="en-US" sz="1200" dirty="0">
                <a:solidFill>
                  <a:srgbClr val="000000"/>
                </a:solidFill>
                <a:latin typeface="Arial" panose="020B0604020202020204" pitchFamily="34" charset="0"/>
                <a:cs typeface="Arial" panose="020B0604020202020204" pitchFamily="34" charset="0"/>
              </a:rPr>
              <a:t>END P1 !</a:t>
            </a:r>
          </a:p>
          <a:p>
            <a:pPr>
              <a:defRPr/>
            </a:pPr>
            <a:r>
              <a:rPr lang="en-US" sz="1200" dirty="0">
                <a:latin typeface="Arial" panose="020B0604020202020204" pitchFamily="34" charset="0"/>
                <a:cs typeface="Arial" panose="020B0604020202020204" pitchFamily="34" charset="0"/>
              </a:rPr>
              <a:t>DELIMITER ;</a:t>
            </a: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3568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συναλλαγή</a:t>
            </a:r>
          </a:p>
        </p:txBody>
      </p:sp>
      <p:sp>
        <p:nvSpPr>
          <p:cNvPr id="3" name="Content Placeholder 2"/>
          <p:cNvSpPr>
            <a:spLocks noGrp="1"/>
          </p:cNvSpPr>
          <p:nvPr>
            <p:ph idx="1"/>
          </p:nvPr>
        </p:nvSpPr>
        <p:spPr/>
        <p:txBody>
          <a:bodyPr>
            <a:normAutofit/>
          </a:bodyPr>
          <a:lstStyle/>
          <a:p>
            <a:r>
              <a:rPr lang="el-GR" sz="2400" dirty="0" smtClean="0"/>
              <a:t>Συναλλαγή </a:t>
            </a:r>
            <a:r>
              <a:rPr lang="el-GR" sz="2400" dirty="0"/>
              <a:t>είναι μια σειρά από δραστηριότητες πελάτη που περιλαμβάνονται σε μια λογική μονάδα εργασίας που πρέπει να εκτελείται με τη λογική «όλα ή τίποτα». </a:t>
            </a:r>
          </a:p>
          <a:p>
            <a:r>
              <a:rPr lang="el-GR" sz="2400" dirty="0" smtClean="0"/>
              <a:t>Όσον </a:t>
            </a:r>
            <a:r>
              <a:rPr lang="el-GR" sz="2400" dirty="0"/>
              <a:t>αφορά την κατάσταση στην οποία αφήνει τη βάση δεδομένων, μια συναλλαγή φαίνεται να εκτελείται σε απομόνωση σε σχέση με τις συναλλαγές των άλλων πελατών που εκτελούνται ταυτόχρονα</a:t>
            </a:r>
          </a:p>
          <a:p>
            <a:r>
              <a:rPr lang="el-GR" sz="2400" dirty="0" smtClean="0"/>
              <a:t>Μετά </a:t>
            </a:r>
            <a:r>
              <a:rPr lang="el-GR" sz="2400" dirty="0"/>
              <a:t>την ανάκτηση από μια κατάρρευση του συστήματος, η συναλλαγή αφήνει τη βάση δεδομένων σε μια συνεπή κατάσταση, δηλαδή είτε όπως ήταν πριν από την έναρξη της εκτέλεσής της, ή όπως είναι προδιαγεγραμμένο να γίνει μετά την εκτέλεση της συναλλαγής στο σύνολό της.</a:t>
            </a:r>
          </a:p>
          <a:p>
            <a:endParaRPr lang="el-GR" sz="2400" dirty="0"/>
          </a:p>
        </p:txBody>
      </p:sp>
    </p:spTree>
    <p:extLst>
      <p:ext uri="{BB962C8B-B14F-4D97-AF65-F5344CB8AC3E}">
        <p14:creationId xmlns:p14="http://schemas.microsoft.com/office/powerpoint/2010/main" val="1676776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Εικόνα 19"/>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4011"/>
          <a:stretch/>
        </p:blipFill>
        <p:spPr bwMode="auto">
          <a:xfrm>
            <a:off x="2409626" y="188640"/>
            <a:ext cx="6704822"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2204864"/>
            <a:ext cx="1944216" cy="2808312"/>
          </a:xfrm>
        </p:spPr>
        <p:txBody>
          <a:bodyPr/>
          <a:lstStyle/>
          <a:p>
            <a:endParaRPr lang="el-GR"/>
          </a:p>
        </p:txBody>
      </p:sp>
    </p:spTree>
    <p:extLst>
      <p:ext uri="{BB962C8B-B14F-4D97-AF65-F5344CB8AC3E}">
        <p14:creationId xmlns:p14="http://schemas.microsoft.com/office/powerpoint/2010/main" val="26613970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l-GR" dirty="0"/>
          </a:p>
        </p:txBody>
      </p:sp>
      <p:sp>
        <p:nvSpPr>
          <p:cNvPr id="3" name="Content Placeholder 2"/>
          <p:cNvSpPr>
            <a:spLocks noGrp="1"/>
          </p:cNvSpPr>
          <p:nvPr>
            <p:ph idx="1"/>
          </p:nvPr>
        </p:nvSpPr>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 testing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201,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(100,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88102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Εικόνα 20"/>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9992" y="260648"/>
            <a:ext cx="44640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512" y="2967000"/>
            <a:ext cx="3744416" cy="908720"/>
          </a:xfrm>
        </p:spPr>
        <p:txBody>
          <a:bodyPr/>
          <a:lstStyle/>
          <a:p>
            <a:endParaRPr lang="el-GR"/>
          </a:p>
        </p:txBody>
      </p:sp>
    </p:spTree>
    <p:extLst>
      <p:ext uri="{BB962C8B-B14F-4D97-AF65-F5344CB8AC3E}">
        <p14:creationId xmlns:p14="http://schemas.microsoft.com/office/powerpoint/2010/main" val="3059383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100" dirty="0">
                <a:latin typeface="+mn-lt"/>
              </a:rPr>
              <a:t>Μεταφορά χρημάτων (</a:t>
            </a:r>
            <a:r>
              <a:rPr lang="el-GR" sz="3100" dirty="0" err="1">
                <a:latin typeface="+mn-lt"/>
              </a:rPr>
              <a:t>Bank</a:t>
            </a:r>
            <a:r>
              <a:rPr lang="el-GR" sz="3100" dirty="0">
                <a:latin typeface="+mn-lt"/>
              </a:rPr>
              <a:t> </a:t>
            </a:r>
            <a:r>
              <a:rPr lang="el-GR" sz="3100" dirty="0" err="1">
                <a:latin typeface="+mn-lt"/>
              </a:rPr>
              <a:t>transfer</a:t>
            </a:r>
            <a:r>
              <a:rPr lang="el-GR" sz="3100" dirty="0">
                <a:latin typeface="+mn-lt"/>
              </a:rPr>
              <a:t>) και συνέπεια </a:t>
            </a:r>
            <a:r>
              <a:rPr lang="el-GR" sz="3100" dirty="0" smtClean="0">
                <a:latin typeface="+mn-lt"/>
              </a:rPr>
              <a:t>ΒΔ (</a:t>
            </a:r>
            <a:r>
              <a:rPr lang="el-GR" sz="3100" dirty="0" err="1" smtClean="0">
                <a:latin typeface="+mn-lt"/>
              </a:rPr>
              <a:t>Database</a:t>
            </a:r>
            <a:r>
              <a:rPr lang="el-GR" sz="3100" dirty="0" smtClean="0">
                <a:latin typeface="+mn-lt"/>
              </a:rPr>
              <a:t> </a:t>
            </a:r>
            <a:r>
              <a:rPr lang="el-GR" sz="3100" dirty="0" err="1">
                <a:latin typeface="+mn-lt"/>
              </a:rPr>
              <a:t>Consistency</a:t>
            </a:r>
            <a:r>
              <a:rPr lang="el-GR" sz="3100" dirty="0">
                <a:latin typeface="+mn-lt"/>
              </a:rPr>
              <a:t>) με χρήση GET DIAGNOSTICS </a:t>
            </a:r>
          </a:p>
        </p:txBody>
      </p:sp>
      <p:sp>
        <p:nvSpPr>
          <p:cNvPr id="3" name="Content Placeholder 2"/>
          <p:cNvSpPr>
            <a:spLocks noGrp="1"/>
          </p:cNvSpPr>
          <p:nvPr>
            <p:ph idx="1"/>
          </p:nvPr>
        </p:nvSpPr>
        <p:spPr/>
        <p:txBody>
          <a:bodyPr>
            <a:noAutofit/>
          </a:bodyPr>
          <a:lstStyle/>
          <a:p>
            <a:pPr marL="0" indent="0">
              <a:buNone/>
            </a:pPr>
            <a:r>
              <a:rPr lang="en-US" altLang="el-GR" sz="2000" dirty="0">
                <a:latin typeface="Courier New" panose="02070309020205020404" pitchFamily="49" charset="0"/>
                <a:cs typeface="Courier New" panose="02070309020205020404" pitchFamily="49" charset="0"/>
              </a:rPr>
              <a:t>DROP TABLE IF EXISTS Accounts;</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CREATE TABLE Accounts ( </a:t>
            </a:r>
            <a:r>
              <a:rPr lang="en-US" altLang="el-GR" sz="2000" dirty="0" err="1">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INTEGER NOT NULL PRIMARY KEY,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     balance INTEGER NOT NULL,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smtClean="0">
                <a:latin typeface="Courier New" panose="02070309020205020404" pitchFamily="49" charset="0"/>
                <a:cs typeface="Courier New" panose="02070309020205020404" pitchFamily="49" charset="0"/>
              </a:rPr>
              <a:t>CONSTRAINT </a:t>
            </a:r>
            <a:r>
              <a:rPr lang="en-US" altLang="el-GR" sz="2000" dirty="0" err="1">
                <a:latin typeface="Courier New" panose="02070309020205020404" pitchFamily="49" charset="0"/>
                <a:cs typeface="Courier New" panose="02070309020205020404" pitchFamily="49" charset="0"/>
              </a:rPr>
              <a:t>unloanable_account</a:t>
            </a:r>
            <a:r>
              <a:rPr lang="en-US" altLang="el-GR" sz="2000" dirty="0">
                <a:latin typeface="Courier New" panose="02070309020205020404" pitchFamily="49" charset="0"/>
                <a:cs typeface="Courier New" panose="02070309020205020404" pitchFamily="49" charset="0"/>
              </a:rPr>
              <a:t> CHECK (</a:t>
            </a:r>
            <a:r>
              <a:rPr lang="en-US" altLang="el-GR" sz="2000" dirty="0" smtClean="0">
                <a:latin typeface="Courier New" panose="02070309020205020404" pitchFamily="49" charset="0"/>
                <a:cs typeface="Courier New" panose="02070309020205020404" pitchFamily="49" charset="0"/>
              </a:rPr>
              <a:t>balance</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&gt;= </a:t>
            </a:r>
            <a:r>
              <a:rPr lang="en-US" altLang="el-GR" sz="2000" dirty="0">
                <a:latin typeface="Courier New" panose="02070309020205020404" pitchFamily="49" charset="0"/>
                <a:cs typeface="Courier New" panose="02070309020205020404" pitchFamily="49" charset="0"/>
              </a:rPr>
              <a:t>0));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INSERT </a:t>
            </a:r>
            <a:r>
              <a:rPr lang="en-US" altLang="el-GR" sz="2000" dirty="0" smtClean="0">
                <a:latin typeface="Courier New" panose="02070309020205020404" pitchFamily="49" charset="0"/>
                <a:cs typeface="Courier New" panose="02070309020205020404" pitchFamily="49" charset="0"/>
              </a:rPr>
              <a:t>INTO</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Accounts</a:t>
            </a:r>
            <a:r>
              <a:rPr lang="el-GR" altLang="el-GR" sz="2000" dirty="0" smtClean="0">
                <a:latin typeface="Courier New" panose="02070309020205020404" pitchFamily="49" charset="0"/>
                <a:cs typeface="Courier New" panose="02070309020205020404" pitchFamily="49" charset="0"/>
              </a:rPr>
              <a:t>(</a:t>
            </a:r>
            <a:r>
              <a:rPr lang="en-US" altLang="el-GR" sz="2000" dirty="0" err="1" smtClean="0">
                <a:latin typeface="Courier New" panose="02070309020205020404" pitchFamily="49" charset="0"/>
                <a:cs typeface="Courier New" panose="02070309020205020404" pitchFamily="49" charset="0"/>
              </a:rPr>
              <a:t>acctID</a:t>
            </a:r>
            <a:r>
              <a:rPr lang="en-US" altLang="el-GR" sz="2000" dirty="0" smtClean="0">
                <a:latin typeface="Courier New" panose="02070309020205020404" pitchFamily="49" charset="0"/>
                <a:cs typeface="Courier New" panose="02070309020205020404" pitchFamily="49" charset="0"/>
              </a:rPr>
              <a:t>,</a:t>
            </a: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balance)</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VALUES(101,1000</a:t>
            </a: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INSERT INTO </a:t>
            </a:r>
            <a:r>
              <a:rPr lang="en-US" altLang="el-GR" sz="2000" dirty="0" smtClean="0">
                <a:latin typeface="Courier New" panose="02070309020205020404" pitchFamily="49" charset="0"/>
                <a:cs typeface="Courier New" panose="02070309020205020404" pitchFamily="49" charset="0"/>
              </a:rPr>
              <a:t>Accounts(</a:t>
            </a:r>
            <a:r>
              <a:rPr lang="en-US" altLang="el-GR" sz="2000" dirty="0" err="1" smtClean="0">
                <a:latin typeface="Courier New" panose="02070309020205020404" pitchFamily="49" charset="0"/>
                <a:cs typeface="Courier New" panose="02070309020205020404" pitchFamily="49" charset="0"/>
              </a:rPr>
              <a:t>acctID</a:t>
            </a:r>
            <a:r>
              <a:rPr lang="en-US" altLang="el-GR" sz="2000" dirty="0">
                <a:latin typeface="Courier New" panose="02070309020205020404" pitchFamily="49" charset="0"/>
                <a:cs typeface="Courier New" panose="02070309020205020404" pitchFamily="49" charset="0"/>
              </a:rPr>
              <a:t>, balance) </a:t>
            </a:r>
            <a:endParaRPr lang="el-GR" altLang="el-GR" sz="2000" dirty="0" smtClean="0">
              <a:latin typeface="Courier New" panose="02070309020205020404" pitchFamily="49" charset="0"/>
              <a:cs typeface="Courier New" panose="02070309020205020404" pitchFamily="49" charset="0"/>
            </a:endParaRPr>
          </a:p>
          <a:p>
            <a:pPr marL="0" indent="0">
              <a:buNone/>
            </a:pPr>
            <a:r>
              <a:rPr lang="el-GR" altLang="el-GR" sz="2000" dirty="0" smtClean="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VALUES(202,2000</a:t>
            </a:r>
            <a:r>
              <a:rPr lang="en-US" altLang="el-GR" sz="2000" dirty="0">
                <a:latin typeface="Courier New" panose="02070309020205020404" pitchFamily="49" charset="0"/>
                <a:cs typeface="Courier New" panose="02070309020205020404" pitchFamily="49" charset="0"/>
              </a:rPr>
              <a:t>);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COMMIT;</a:t>
            </a: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98149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100" dirty="0">
                <a:solidFill>
                  <a:prstClr val="black"/>
                </a:solidFill>
              </a:rPr>
              <a:t>Μεταφορά χρημάτων (</a:t>
            </a:r>
            <a:r>
              <a:rPr lang="el-GR" sz="3100" dirty="0" err="1">
                <a:solidFill>
                  <a:prstClr val="black"/>
                </a:solidFill>
              </a:rPr>
              <a:t>Bank</a:t>
            </a:r>
            <a:r>
              <a:rPr lang="el-GR" sz="3100" dirty="0">
                <a:solidFill>
                  <a:prstClr val="black"/>
                </a:solidFill>
              </a:rPr>
              <a:t> </a:t>
            </a:r>
            <a:r>
              <a:rPr lang="el-GR" sz="3100" dirty="0" err="1">
                <a:solidFill>
                  <a:prstClr val="black"/>
                </a:solidFill>
              </a:rPr>
              <a:t>transfer</a:t>
            </a:r>
            <a:r>
              <a:rPr lang="el-GR" sz="3100" dirty="0">
                <a:solidFill>
                  <a:prstClr val="black"/>
                </a:solidFill>
              </a:rPr>
              <a:t>) και συνέπεια ΒΔ (</a:t>
            </a:r>
            <a:r>
              <a:rPr lang="el-GR" sz="3100" dirty="0" err="1">
                <a:solidFill>
                  <a:prstClr val="black"/>
                </a:solidFill>
              </a:rPr>
              <a:t>Database</a:t>
            </a:r>
            <a:r>
              <a:rPr lang="el-GR" sz="3100" dirty="0">
                <a:solidFill>
                  <a:prstClr val="black"/>
                </a:solidFill>
              </a:rPr>
              <a:t> </a:t>
            </a:r>
            <a:r>
              <a:rPr lang="el-GR" sz="3100" dirty="0" err="1">
                <a:solidFill>
                  <a:prstClr val="black"/>
                </a:solidFill>
              </a:rPr>
              <a:t>Consistency</a:t>
            </a:r>
            <a:r>
              <a:rPr lang="el-GR" sz="3100" dirty="0">
                <a:solidFill>
                  <a:prstClr val="black"/>
                </a:solidFill>
              </a:rPr>
              <a:t>) με χρήση GET DIAGNOSTICS </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2400" dirty="0" smtClean="0">
                <a:latin typeface="Courier New" panose="02070309020205020404" pitchFamily="49" charset="0"/>
                <a:cs typeface="Courier New" panose="02070309020205020404" pitchFamily="49" charset="0"/>
              </a:rPr>
              <a:t>-- </a:t>
            </a:r>
            <a:r>
              <a:rPr lang="en-US" altLang="el-GR" sz="2400" dirty="0">
                <a:latin typeface="Courier New" panose="02070309020205020404" pitchFamily="49" charset="0"/>
                <a:cs typeface="Courier New" panose="02070309020205020404" pitchFamily="49" charset="0"/>
              </a:rPr>
              <a:t>create procedure </a:t>
            </a:r>
            <a:r>
              <a:rPr lang="en-US" altLang="el-GR" sz="2400" dirty="0" err="1">
                <a:latin typeface="Courier New" panose="02070309020205020404" pitchFamily="49" charset="0"/>
                <a:cs typeface="Courier New" panose="02070309020205020404" pitchFamily="49" charset="0"/>
              </a:rPr>
              <a:t>BankTransfer</a:t>
            </a:r>
            <a:endParaRPr lang="el-GR" altLang="el-GR" sz="2400" dirty="0">
              <a:latin typeface="Courier New" panose="02070309020205020404" pitchFamily="49" charset="0"/>
              <a:cs typeface="Courier New" panose="02070309020205020404" pitchFamily="49" charset="0"/>
            </a:endParaRPr>
          </a:p>
          <a:p>
            <a:pPr marL="0" indent="0">
              <a:buNone/>
            </a:pPr>
            <a:r>
              <a:rPr lang="en-US" altLang="el-GR" sz="2400" dirty="0">
                <a:latin typeface="Courier New" panose="02070309020205020404" pitchFamily="49" charset="0"/>
                <a:cs typeface="Courier New" panose="02070309020205020404" pitchFamily="49" charset="0"/>
              </a:rPr>
              <a:t>DROP PROCEDURE IF EXISTS </a:t>
            </a:r>
            <a:r>
              <a:rPr lang="en-US" altLang="el-GR" sz="2400" dirty="0" err="1">
                <a:latin typeface="Courier New" panose="02070309020205020404" pitchFamily="49" charset="0"/>
                <a:cs typeface="Courier New" panose="02070309020205020404" pitchFamily="49" charset="0"/>
              </a:rPr>
              <a:t>BankTransfer</a:t>
            </a:r>
            <a:r>
              <a:rPr lang="en-US" altLang="el-GR" sz="2400" dirty="0">
                <a:latin typeface="Courier New" panose="02070309020205020404" pitchFamily="49" charset="0"/>
                <a:cs typeface="Courier New" panose="02070309020205020404" pitchFamily="49" charset="0"/>
              </a:rPr>
              <a:t>;</a:t>
            </a:r>
            <a:endParaRPr lang="el-GR" altLang="el-GR" sz="2400" dirty="0">
              <a:latin typeface="Courier New" panose="02070309020205020404" pitchFamily="49" charset="0"/>
              <a:cs typeface="Courier New" panose="02070309020205020404" pitchFamily="49" charset="0"/>
            </a:endParaRPr>
          </a:p>
          <a:p>
            <a:pPr marL="0" indent="0">
              <a:buNone/>
            </a:pPr>
            <a:r>
              <a:rPr lang="en-US" altLang="el-GR" sz="2400" dirty="0">
                <a:latin typeface="Courier New" panose="02070309020205020404" pitchFamily="49" charset="0"/>
                <a:cs typeface="Courier New" panose="02070309020205020404" pitchFamily="49" charset="0"/>
              </a:rPr>
              <a:t>SET AUTOCOMMIT = 0;</a:t>
            </a:r>
            <a:r>
              <a:rPr lang="en-US" altLang="el-GR" sz="2400" dirty="0">
                <a:solidFill>
                  <a:schemeClr val="tx2"/>
                </a:solidFill>
                <a:latin typeface="Courier New" panose="02070309020205020404" pitchFamily="49" charset="0"/>
                <a:cs typeface="Courier New" panose="02070309020205020404" pitchFamily="49" charset="0"/>
              </a:rPr>
              <a:t> </a:t>
            </a:r>
          </a:p>
          <a:p>
            <a:pPr marL="0" indent="0">
              <a:buNone/>
            </a:pPr>
            <a:endParaRPr lang="el-GR"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781384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2088232" cy="2952328"/>
          </a:xfrm>
        </p:spPr>
        <p:txBody>
          <a:bodyPr/>
          <a:lstStyle/>
          <a:p>
            <a:endParaRPr lang="el-GR"/>
          </a:p>
        </p:txBody>
      </p:sp>
      <p:sp>
        <p:nvSpPr>
          <p:cNvPr id="3" name="Content Placeholder 2"/>
          <p:cNvSpPr>
            <a:spLocks noGrp="1"/>
          </p:cNvSpPr>
          <p:nvPr>
            <p:ph idx="1"/>
          </p:nvPr>
        </p:nvSpPr>
        <p:spPr>
          <a:xfrm>
            <a:off x="3923928" y="116632"/>
            <a:ext cx="5220072" cy="6741368"/>
          </a:xfrm>
        </p:spPr>
        <p:txBody>
          <a:bodyPr>
            <a:normAutofit lnSpcReduction="10000"/>
          </a:bodyPr>
          <a:lstStyle/>
          <a:p>
            <a:pPr marL="0" indent="0">
              <a:buNone/>
              <a:defRPr/>
            </a:pPr>
            <a:r>
              <a:rPr lang="en-US" sz="1000" dirty="0">
                <a:solidFill>
                  <a:srgbClr val="000000"/>
                </a:solidFill>
                <a:latin typeface="Arial" panose="020B0604020202020204" pitchFamily="34" charset="0"/>
                <a:cs typeface="Arial" panose="020B0604020202020204" pitchFamily="34" charset="0"/>
              </a:rPr>
              <a:t>CREATE PROCEDURE </a:t>
            </a:r>
            <a:r>
              <a:rPr lang="en-US" sz="1000" dirty="0" err="1">
                <a:solidFill>
                  <a:srgbClr val="000000"/>
                </a:solidFill>
                <a:latin typeface="Arial" panose="020B0604020202020204" pitchFamily="34" charset="0"/>
                <a:cs typeface="Arial" panose="020B0604020202020204" pitchFamily="34" charset="0"/>
              </a:rPr>
              <a:t>BankTransfer</a:t>
            </a:r>
            <a:r>
              <a:rPr lang="en-US" sz="1000" dirty="0">
                <a:solidFill>
                  <a:srgbClr val="000000"/>
                </a:solidFill>
                <a:latin typeface="Arial" panose="020B0604020202020204" pitchFamily="34" charset="0"/>
                <a:cs typeface="Arial" panose="020B0604020202020204" pitchFamily="34" charset="0"/>
              </a:rPr>
              <a:t> (IN </a:t>
            </a:r>
            <a:r>
              <a:rPr lang="en-US" sz="1000" dirty="0" err="1">
                <a:solidFill>
                  <a:srgbClr val="000000"/>
                </a:solidFill>
                <a:latin typeface="Arial" panose="020B0604020202020204" pitchFamily="34" charset="0"/>
                <a:cs typeface="Arial" panose="020B0604020202020204" pitchFamily="34" charset="0"/>
              </a:rPr>
              <a:t>fromAcct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IN </a:t>
            </a:r>
            <a:r>
              <a:rPr lang="en-US" sz="1000" dirty="0" err="1">
                <a:solidFill>
                  <a:srgbClr val="000000"/>
                </a:solidFill>
                <a:latin typeface="Arial" panose="020B0604020202020204" pitchFamily="34" charset="0"/>
                <a:cs typeface="Arial" panose="020B0604020202020204" pitchFamily="34" charset="0"/>
              </a:rPr>
              <a:t>toAcct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IN amount INT, </a:t>
            </a:r>
          </a:p>
          <a:p>
            <a:pPr marL="0" indent="0">
              <a:buNone/>
              <a:defRPr/>
            </a:pPr>
            <a:r>
              <a:rPr lang="en-US" sz="1000" dirty="0">
                <a:solidFill>
                  <a:srgbClr val="000000"/>
                </a:solidFill>
                <a:latin typeface="Arial" panose="020B0604020202020204" pitchFamily="34" charset="0"/>
                <a:cs typeface="Arial" panose="020B0604020202020204" pitchFamily="34" charset="0"/>
              </a:rPr>
              <a:t>OUT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VARCHAR(100)) </a:t>
            </a:r>
          </a:p>
          <a:p>
            <a:pPr marL="0" indent="0">
              <a:buNone/>
              <a:defRPr/>
            </a:pPr>
            <a:r>
              <a:rPr lang="en-US" sz="1000" dirty="0">
                <a:solidFill>
                  <a:srgbClr val="000000"/>
                </a:solidFill>
                <a:latin typeface="Arial" panose="020B0604020202020204" pitchFamily="34" charset="0"/>
                <a:cs typeface="Arial" panose="020B0604020202020204" pitchFamily="34" charset="0"/>
              </a:rPr>
              <a:t>LANGUAGE SQL </a:t>
            </a:r>
          </a:p>
          <a:p>
            <a:pPr marL="0" indent="0">
              <a:buNone/>
              <a:defRPr/>
            </a:pPr>
            <a:r>
              <a:rPr lang="en-US" sz="1000" dirty="0">
                <a:solidFill>
                  <a:srgbClr val="000000"/>
                </a:solidFill>
                <a:latin typeface="Arial" panose="020B0604020202020204" pitchFamily="34" charset="0"/>
                <a:cs typeface="Arial" panose="020B0604020202020204" pitchFamily="34" charset="0"/>
              </a:rPr>
              <a:t>P1: BEGIN </a:t>
            </a:r>
          </a:p>
          <a:p>
            <a:pPr marL="0" indent="0">
              <a:buNone/>
              <a:defRPr/>
            </a:pPr>
            <a:r>
              <a:rPr lang="en-US" sz="1000" dirty="0">
                <a:solidFill>
                  <a:srgbClr val="000000"/>
                </a:solidFill>
                <a:latin typeface="Arial" panose="020B0604020202020204" pitchFamily="34" charset="0"/>
                <a:cs typeface="Arial" panose="020B0604020202020204" pitchFamily="34" charset="0"/>
              </a:rPr>
              <a:t>DECLARE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000" dirty="0">
                <a:solidFill>
                  <a:srgbClr val="000000"/>
                </a:solidFill>
                <a:latin typeface="Arial" panose="020B0604020202020204" pitchFamily="34" charset="0"/>
                <a:cs typeface="Arial" panose="020B0604020202020204" pitchFamily="34" charset="0"/>
              </a:rPr>
              <a:t>DECLARE </a:t>
            </a:r>
            <a:r>
              <a:rPr lang="en-US" sz="1000" dirty="0" err="1">
                <a:solidFill>
                  <a:srgbClr val="000000"/>
                </a:solidFill>
                <a:latin typeface="Arial" panose="020B0604020202020204" pitchFamily="34" charset="0"/>
                <a:cs typeface="Arial" panose="020B0604020202020204" pitchFamily="34" charset="0"/>
              </a:rPr>
              <a:t>balance_v</a:t>
            </a:r>
            <a:r>
              <a:rPr lang="en-US" sz="1000" dirty="0">
                <a:solidFill>
                  <a:srgbClr val="000000"/>
                </a:solidFill>
                <a:latin typeface="Arial" panose="020B0604020202020204" pitchFamily="34" charset="0"/>
                <a:cs typeface="Arial" panose="020B0604020202020204" pitchFamily="34" charset="0"/>
              </a:rPr>
              <a:t> INT; </a:t>
            </a:r>
          </a:p>
          <a:p>
            <a:pPr marL="0" indent="0">
              <a:buNone/>
              <a:defRPr/>
            </a:pPr>
            <a:r>
              <a:rPr lang="en-US" sz="1200" b="1" dirty="0">
                <a:solidFill>
                  <a:srgbClr val="004B82"/>
                </a:solidFill>
              </a:rPr>
              <a:t>UPDATE Accounts SET balance = balance - amount </a:t>
            </a:r>
          </a:p>
          <a:p>
            <a:pPr marL="0" indent="0">
              <a:buNone/>
              <a:defRPr/>
            </a:pPr>
            <a:r>
              <a:rPr lang="en-US" sz="1200" b="1" dirty="0">
                <a:solidFill>
                  <a:srgbClr val="004B82"/>
                </a:solidFill>
              </a:rPr>
              <a:t>WHERE </a:t>
            </a:r>
            <a:r>
              <a:rPr lang="en-US" sz="1200" b="1" dirty="0" err="1">
                <a:solidFill>
                  <a:srgbClr val="004B82"/>
                </a:solidFill>
              </a:rPr>
              <a:t>acctID</a:t>
            </a:r>
            <a:r>
              <a:rPr lang="en-US" sz="1200" b="1" dirty="0">
                <a:solidFill>
                  <a:srgbClr val="004B82"/>
                </a:solidFill>
              </a:rPr>
              <a:t> = </a:t>
            </a:r>
            <a:r>
              <a:rPr lang="en-US" sz="1200" b="1" dirty="0" err="1">
                <a:solidFill>
                  <a:srgbClr val="004B82"/>
                </a:solidFill>
              </a:rPr>
              <a:t>fromAcct</a:t>
            </a:r>
            <a:r>
              <a:rPr lang="en-US" sz="1200" b="1" dirty="0">
                <a:solidFill>
                  <a:srgbClr val="004B82"/>
                </a:solidFill>
              </a:rPr>
              <a:t>; </a:t>
            </a:r>
          </a:p>
          <a:p>
            <a:pPr marL="0" indent="0">
              <a:buNone/>
              <a:defRPr/>
            </a:pPr>
            <a:r>
              <a:rPr lang="en-US" sz="1000" b="1" dirty="0">
                <a:solidFill>
                  <a:srgbClr val="000000"/>
                </a:solidFill>
                <a:latin typeface="Arial" panose="020B0604020202020204" pitchFamily="34" charset="0"/>
                <a:cs typeface="Arial" panose="020B0604020202020204" pitchFamily="34" charset="0"/>
              </a:rPr>
              <a:t>GET DIAGNOSTICS </a:t>
            </a:r>
            <a:r>
              <a:rPr lang="en-US" sz="1000" b="1" dirty="0" err="1">
                <a:solidFill>
                  <a:srgbClr val="000000"/>
                </a:solidFill>
                <a:latin typeface="Arial" panose="020B0604020202020204" pitchFamily="34" charset="0"/>
                <a:cs typeface="Arial" panose="020B0604020202020204" pitchFamily="34" charset="0"/>
              </a:rPr>
              <a:t>rowcount</a:t>
            </a:r>
            <a:r>
              <a:rPr lang="en-US" sz="1000" b="1" dirty="0">
                <a:solidFill>
                  <a:srgbClr val="000000"/>
                </a:solidFill>
                <a:latin typeface="Arial" panose="020B0604020202020204" pitchFamily="34" charset="0"/>
                <a:cs typeface="Arial" panose="020B0604020202020204" pitchFamily="34" charset="0"/>
              </a:rPr>
              <a:t> = ROW_COUNT; </a:t>
            </a:r>
          </a:p>
          <a:p>
            <a:pPr marL="0" indent="0">
              <a:buNone/>
              <a:defRPr/>
            </a:pPr>
            <a:r>
              <a:rPr lang="en-US" sz="1000" dirty="0">
                <a:solidFill>
                  <a:srgbClr val="000000"/>
                </a:solidFill>
                <a:latin typeface="Arial" panose="020B0604020202020204" pitchFamily="34" charset="0"/>
                <a:cs typeface="Arial" panose="020B0604020202020204" pitchFamily="34" charset="0"/>
              </a:rPr>
              <a:t>IF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 0 THEN </a:t>
            </a:r>
          </a:p>
          <a:p>
            <a:pPr marL="0" indent="0">
              <a:buNone/>
              <a:defRPr/>
            </a:pPr>
            <a:r>
              <a:rPr lang="en-US" sz="1000" dirty="0">
                <a:solidFill>
                  <a:srgbClr val="000000"/>
                </a:solidFill>
                <a:latin typeface="Arial" panose="020B0604020202020204" pitchFamily="34" charset="0"/>
                <a:cs typeface="Arial" panose="020B0604020202020204" pitchFamily="34" charset="0"/>
              </a:rPr>
              <a:t>         ROLLBACK;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a:t>
            </a:r>
          </a:p>
          <a:p>
            <a:pPr marL="0" indent="0">
              <a:buNone/>
              <a:defRPr/>
            </a:pPr>
            <a:r>
              <a:rPr lang="en-US" sz="1000" dirty="0">
                <a:solidFill>
                  <a:srgbClr val="000000"/>
                </a:solidFill>
                <a:latin typeface="Arial" panose="020B0604020202020204" pitchFamily="34" charset="0"/>
                <a:cs typeface="Arial" panose="020B0604020202020204" pitchFamily="34" charset="0"/>
              </a:rPr>
              <a:t>         </a:t>
            </a:r>
            <a:r>
              <a:rPr lang="en-US" sz="1200" b="1" dirty="0">
                <a:solidFill>
                  <a:srgbClr val="820000"/>
                </a:solidFill>
              </a:rPr>
              <a:t>CONCAT('missing account ', </a:t>
            </a:r>
            <a:r>
              <a:rPr lang="en-US" sz="1200" b="1" dirty="0" err="1">
                <a:solidFill>
                  <a:srgbClr val="820000"/>
                </a:solidFill>
              </a:rPr>
              <a:t>fromAcct</a:t>
            </a:r>
            <a:r>
              <a:rPr lang="en-US" sz="1200" b="1" dirty="0">
                <a:solidFill>
                  <a:srgbClr val="820000"/>
                </a:solidFill>
              </a:rPr>
              <a:t>); </a:t>
            </a:r>
          </a:p>
          <a:p>
            <a:pPr marL="0" indent="0">
              <a:buNone/>
              <a:defRPr/>
            </a:pPr>
            <a:r>
              <a:rPr lang="en-US" sz="1000" dirty="0">
                <a:solidFill>
                  <a:srgbClr val="000000"/>
                </a:solidFill>
                <a:latin typeface="Arial" panose="020B0604020202020204" pitchFamily="34" charset="0"/>
                <a:cs typeface="Arial" panose="020B0604020202020204" pitchFamily="34" charset="0"/>
              </a:rPr>
              <a:t>ELSE </a:t>
            </a:r>
          </a:p>
          <a:p>
            <a:pPr marL="0" indent="0">
              <a:buNone/>
              <a:defRPr/>
            </a:pPr>
            <a:r>
              <a:rPr lang="en-US" sz="1200" b="1" dirty="0">
                <a:solidFill>
                  <a:srgbClr val="820000"/>
                </a:solidFill>
              </a:rPr>
              <a:t>   SELECT balance INTO </a:t>
            </a:r>
            <a:r>
              <a:rPr lang="en-US" sz="1200" b="1" dirty="0" err="1">
                <a:solidFill>
                  <a:srgbClr val="820000"/>
                </a:solidFill>
              </a:rPr>
              <a:t>balance_v</a:t>
            </a:r>
            <a:r>
              <a:rPr lang="en-US" sz="1200" b="1" dirty="0">
                <a:solidFill>
                  <a:srgbClr val="820000"/>
                </a:solidFill>
              </a:rPr>
              <a:t> </a:t>
            </a:r>
          </a:p>
          <a:p>
            <a:pPr marL="0" indent="0">
              <a:buNone/>
              <a:defRPr/>
            </a:pPr>
            <a:r>
              <a:rPr lang="en-US" sz="1200" b="1" dirty="0">
                <a:solidFill>
                  <a:srgbClr val="820000"/>
                </a:solidFill>
              </a:rPr>
              <a:t>   FROM accounts</a:t>
            </a:r>
          </a:p>
          <a:p>
            <a:pPr marL="0" indent="0">
              <a:buNone/>
              <a:defRPr/>
            </a:pPr>
            <a:r>
              <a:rPr lang="en-US" sz="1200" b="1" dirty="0">
                <a:solidFill>
                  <a:srgbClr val="820000"/>
                </a:solidFill>
              </a:rPr>
              <a:t>   WHERE </a:t>
            </a:r>
            <a:r>
              <a:rPr lang="en-US" sz="1200" b="1" dirty="0" err="1">
                <a:solidFill>
                  <a:srgbClr val="820000"/>
                </a:solidFill>
              </a:rPr>
              <a:t>acctID</a:t>
            </a:r>
            <a:r>
              <a:rPr lang="en-US" sz="1200" b="1" dirty="0">
                <a:solidFill>
                  <a:srgbClr val="820000"/>
                </a:solidFill>
              </a:rPr>
              <a:t> = </a:t>
            </a:r>
            <a:r>
              <a:rPr lang="en-US" sz="1200" b="1" dirty="0" err="1">
                <a:solidFill>
                  <a:srgbClr val="820000"/>
                </a:solidFill>
              </a:rPr>
              <a:t>fromAcct</a:t>
            </a:r>
            <a:r>
              <a:rPr lang="en-US" sz="1200" b="1" dirty="0">
                <a:solidFill>
                  <a:srgbClr val="820000"/>
                </a:solidFill>
              </a:rPr>
              <a:t>; </a:t>
            </a:r>
          </a:p>
          <a:p>
            <a:pPr marL="0" indent="0">
              <a:buNone/>
              <a:defRPr/>
            </a:pPr>
            <a:r>
              <a:rPr lang="en-US" sz="1200" b="1" dirty="0">
                <a:solidFill>
                  <a:srgbClr val="820000"/>
                </a:solidFill>
              </a:rPr>
              <a:t>    IF </a:t>
            </a:r>
            <a:r>
              <a:rPr lang="en-US" sz="1200" b="1" dirty="0" err="1">
                <a:solidFill>
                  <a:srgbClr val="820000"/>
                </a:solidFill>
              </a:rPr>
              <a:t>balance_v</a:t>
            </a:r>
            <a:r>
              <a:rPr lang="en-US" sz="1200" b="1" dirty="0">
                <a:solidFill>
                  <a:srgbClr val="820000"/>
                </a:solidFill>
              </a:rPr>
              <a:t> &lt; 0 THEN</a:t>
            </a:r>
          </a:p>
          <a:p>
            <a:pPr marL="0" indent="0">
              <a:buNone/>
              <a:defRPr/>
            </a:pPr>
            <a:r>
              <a:rPr lang="en-US" sz="1200" b="1" dirty="0">
                <a:solidFill>
                  <a:srgbClr val="820000"/>
                </a:solidFill>
              </a:rPr>
              <a:t>             ROLLBACK; </a:t>
            </a:r>
          </a:p>
          <a:p>
            <a:pPr marL="0" indent="0">
              <a:buNone/>
              <a:defRPr/>
            </a:pPr>
            <a:r>
              <a:rPr lang="en-US" sz="1200" b="1" dirty="0">
                <a:solidFill>
                  <a:srgbClr val="820000"/>
                </a:solidFill>
              </a:rPr>
              <a:t>             SET </a:t>
            </a:r>
            <a:r>
              <a:rPr lang="en-US" sz="1200" b="1" dirty="0" err="1">
                <a:solidFill>
                  <a:srgbClr val="820000"/>
                </a:solidFill>
              </a:rPr>
              <a:t>msg</a:t>
            </a:r>
            <a:r>
              <a:rPr lang="en-US" sz="1200" b="1" dirty="0">
                <a:solidFill>
                  <a:srgbClr val="820000"/>
                </a:solidFill>
              </a:rPr>
              <a:t> = CONCAT(' negative balance in ', </a:t>
            </a:r>
            <a:r>
              <a:rPr lang="en-US" sz="1200" b="1" dirty="0" err="1">
                <a:solidFill>
                  <a:srgbClr val="820000"/>
                </a:solidFill>
              </a:rPr>
              <a:t>fromAcct</a:t>
            </a:r>
            <a:r>
              <a:rPr lang="en-US" sz="1200" b="1" dirty="0">
                <a:solidFill>
                  <a:srgbClr val="820000"/>
                </a:solidFill>
              </a:rPr>
              <a:t>);</a:t>
            </a:r>
          </a:p>
          <a:p>
            <a:pPr marL="0" indent="0">
              <a:buNone/>
              <a:defRPr/>
            </a:pPr>
            <a:r>
              <a:rPr lang="en-US" sz="1200" b="1" dirty="0">
                <a:solidFill>
                  <a:srgbClr val="820000"/>
                </a:solidFill>
              </a:rPr>
              <a:t>   ELSE</a:t>
            </a:r>
          </a:p>
          <a:p>
            <a:pPr marL="0" indent="0">
              <a:buNone/>
              <a:defRPr/>
            </a:pPr>
            <a:r>
              <a:rPr lang="en-US" sz="1200" b="1" dirty="0">
                <a:solidFill>
                  <a:srgbClr val="004B82"/>
                </a:solidFill>
              </a:rPr>
              <a:t>        UPDATE Accounts SET balance = balance + amount </a:t>
            </a:r>
          </a:p>
          <a:p>
            <a:pPr marL="0" indent="0">
              <a:buNone/>
              <a:defRPr/>
            </a:pPr>
            <a:r>
              <a:rPr lang="en-US" sz="1200" b="1" dirty="0">
                <a:solidFill>
                  <a:srgbClr val="004B82"/>
                </a:solidFill>
              </a:rPr>
              <a:t>        WHERE </a:t>
            </a:r>
            <a:r>
              <a:rPr lang="en-US" sz="1200" b="1" dirty="0" err="1">
                <a:solidFill>
                  <a:srgbClr val="004B82"/>
                </a:solidFill>
              </a:rPr>
              <a:t>acctID</a:t>
            </a:r>
            <a:r>
              <a:rPr lang="en-US" sz="1200" b="1" dirty="0">
                <a:solidFill>
                  <a:srgbClr val="004B82"/>
                </a:solidFill>
              </a:rPr>
              <a:t> = </a:t>
            </a:r>
            <a:r>
              <a:rPr lang="en-US" sz="1200" b="1" dirty="0" err="1">
                <a:solidFill>
                  <a:srgbClr val="004B82"/>
                </a:solidFill>
              </a:rPr>
              <a:t>toAcct</a:t>
            </a:r>
            <a:r>
              <a:rPr lang="en-US" sz="1200" b="1" dirty="0">
                <a:solidFill>
                  <a:srgbClr val="004B82"/>
                </a:solidFill>
              </a:rPr>
              <a:t>; </a:t>
            </a:r>
          </a:p>
          <a:p>
            <a:pPr marL="0" indent="0">
              <a:buNone/>
              <a:defRPr/>
            </a:pPr>
            <a:r>
              <a:rPr lang="en-US" sz="1000" dirty="0">
                <a:solidFill>
                  <a:srgbClr val="000000"/>
                </a:solidFill>
                <a:latin typeface="Arial" panose="020B0604020202020204" pitchFamily="34" charset="0"/>
                <a:cs typeface="Arial" panose="020B0604020202020204" pitchFamily="34" charset="0"/>
              </a:rPr>
              <a:t>              </a:t>
            </a:r>
            <a:r>
              <a:rPr lang="en-US" sz="1000" b="1" dirty="0">
                <a:solidFill>
                  <a:srgbClr val="000000"/>
                </a:solidFill>
                <a:latin typeface="Arial" panose="020B0604020202020204" pitchFamily="34" charset="0"/>
                <a:cs typeface="Arial" panose="020B0604020202020204" pitchFamily="34" charset="0"/>
              </a:rPr>
              <a:t>GET DIAGNOSTICS </a:t>
            </a:r>
            <a:r>
              <a:rPr lang="en-US" sz="1000" b="1" dirty="0" err="1">
                <a:solidFill>
                  <a:srgbClr val="000000"/>
                </a:solidFill>
                <a:latin typeface="Arial" panose="020B0604020202020204" pitchFamily="34" charset="0"/>
                <a:cs typeface="Arial" panose="020B0604020202020204" pitchFamily="34" charset="0"/>
              </a:rPr>
              <a:t>rowcount</a:t>
            </a:r>
            <a:r>
              <a:rPr lang="en-US" sz="1000" b="1" dirty="0">
                <a:solidFill>
                  <a:srgbClr val="000000"/>
                </a:solidFill>
                <a:latin typeface="Arial" panose="020B0604020202020204" pitchFamily="34" charset="0"/>
                <a:cs typeface="Arial" panose="020B0604020202020204" pitchFamily="34" charset="0"/>
              </a:rPr>
              <a:t> = ROW_COUNT; </a:t>
            </a:r>
          </a:p>
          <a:p>
            <a:pPr marL="0" indent="0">
              <a:buNone/>
              <a:defRPr/>
            </a:pPr>
            <a:r>
              <a:rPr lang="en-US" sz="1000" dirty="0">
                <a:solidFill>
                  <a:srgbClr val="000000"/>
                </a:solidFill>
                <a:latin typeface="Arial" panose="020B0604020202020204" pitchFamily="34" charset="0"/>
                <a:cs typeface="Arial" panose="020B0604020202020204" pitchFamily="34" charset="0"/>
              </a:rPr>
              <a:t>              IF </a:t>
            </a:r>
            <a:r>
              <a:rPr lang="en-US" sz="1000" dirty="0" err="1">
                <a:solidFill>
                  <a:srgbClr val="000000"/>
                </a:solidFill>
                <a:latin typeface="Arial" panose="020B0604020202020204" pitchFamily="34" charset="0"/>
                <a:cs typeface="Arial" panose="020B0604020202020204" pitchFamily="34" charset="0"/>
              </a:rPr>
              <a:t>rowcount</a:t>
            </a:r>
            <a:r>
              <a:rPr lang="en-US" sz="1000" dirty="0">
                <a:solidFill>
                  <a:srgbClr val="000000"/>
                </a:solidFill>
                <a:latin typeface="Arial" panose="020B0604020202020204" pitchFamily="34" charset="0"/>
                <a:cs typeface="Arial" panose="020B0604020202020204" pitchFamily="34" charset="0"/>
              </a:rPr>
              <a:t> = 0 THEN </a:t>
            </a:r>
          </a:p>
          <a:p>
            <a:pPr marL="0" indent="0">
              <a:buNone/>
              <a:defRPr/>
            </a:pPr>
            <a:r>
              <a:rPr lang="en-US" sz="1000" dirty="0">
                <a:solidFill>
                  <a:srgbClr val="000000"/>
                </a:solidFill>
                <a:latin typeface="Arial" panose="020B0604020202020204" pitchFamily="34" charset="0"/>
                <a:cs typeface="Arial" panose="020B0604020202020204" pitchFamily="34" charset="0"/>
              </a:rPr>
              <a:t>                    ROLLBACK;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a:t>
            </a:r>
          </a:p>
          <a:p>
            <a:pPr marL="0" indent="0">
              <a:buNone/>
              <a:defRPr/>
            </a:pPr>
            <a:r>
              <a:rPr lang="en-US" sz="1000" dirty="0">
                <a:solidFill>
                  <a:srgbClr val="000000"/>
                </a:solidFill>
                <a:latin typeface="Arial" panose="020B0604020202020204" pitchFamily="34" charset="0"/>
                <a:cs typeface="Arial" panose="020B0604020202020204" pitchFamily="34" charset="0"/>
              </a:rPr>
              <a:t>                    CONCAT('rolled back because of missing account ', </a:t>
            </a:r>
            <a:r>
              <a:rPr lang="en-US" sz="1000" dirty="0" err="1">
                <a:solidFill>
                  <a:srgbClr val="000000"/>
                </a:solidFill>
                <a:latin typeface="Arial" panose="020B0604020202020204" pitchFamily="34" charset="0"/>
                <a:cs typeface="Arial" panose="020B0604020202020204" pitchFamily="34" charset="0"/>
              </a:rPr>
              <a:t>toAcct</a:t>
            </a:r>
            <a:r>
              <a:rPr lang="en-US" sz="1000" dirty="0">
                <a:solidFill>
                  <a:srgbClr val="000000"/>
                </a:solidFill>
                <a:latin typeface="Arial" panose="020B0604020202020204" pitchFamily="34" charset="0"/>
                <a:cs typeface="Arial" panose="020B0604020202020204" pitchFamily="34" charset="0"/>
              </a:rPr>
              <a:t>); </a:t>
            </a:r>
          </a:p>
          <a:p>
            <a:pPr marL="0" indent="0">
              <a:buNone/>
              <a:defRPr/>
            </a:pPr>
            <a:r>
              <a:rPr lang="en-US" sz="1000" dirty="0">
                <a:solidFill>
                  <a:srgbClr val="000000"/>
                </a:solidFill>
                <a:latin typeface="Arial" panose="020B0604020202020204" pitchFamily="34" charset="0"/>
                <a:cs typeface="Arial" panose="020B0604020202020204" pitchFamily="34" charset="0"/>
              </a:rPr>
              <a:t>              ELSE</a:t>
            </a:r>
          </a:p>
          <a:p>
            <a:pPr marL="0" indent="0">
              <a:buNone/>
              <a:defRPr/>
            </a:pPr>
            <a:r>
              <a:rPr lang="en-US" sz="1000" dirty="0">
                <a:solidFill>
                  <a:srgbClr val="000000"/>
                </a:solidFill>
                <a:latin typeface="Arial" panose="020B0604020202020204" pitchFamily="34" charset="0"/>
                <a:cs typeface="Arial" panose="020B0604020202020204" pitchFamily="34" charset="0"/>
              </a:rPr>
              <a:t>                     COMMIT; </a:t>
            </a:r>
          </a:p>
          <a:p>
            <a:pPr marL="0" indent="0">
              <a:buNone/>
              <a:defRPr/>
            </a:pPr>
            <a:r>
              <a:rPr lang="en-US" sz="1000" dirty="0">
                <a:solidFill>
                  <a:srgbClr val="000000"/>
                </a:solidFill>
                <a:latin typeface="Arial" panose="020B0604020202020204" pitchFamily="34" charset="0"/>
                <a:cs typeface="Arial" panose="020B0604020202020204" pitchFamily="34" charset="0"/>
              </a:rPr>
              <a:t>                      SET </a:t>
            </a:r>
            <a:r>
              <a:rPr lang="en-US" sz="1000" dirty="0" err="1">
                <a:solidFill>
                  <a:srgbClr val="000000"/>
                </a:solidFill>
                <a:latin typeface="Arial" panose="020B0604020202020204" pitchFamily="34" charset="0"/>
                <a:cs typeface="Arial" panose="020B0604020202020204" pitchFamily="34" charset="0"/>
              </a:rPr>
              <a:t>msg</a:t>
            </a:r>
            <a:r>
              <a:rPr lang="en-US" sz="1000" dirty="0">
                <a:solidFill>
                  <a:srgbClr val="000000"/>
                </a:solidFill>
                <a:latin typeface="Arial" panose="020B0604020202020204" pitchFamily="34" charset="0"/>
                <a:cs typeface="Arial" panose="020B0604020202020204" pitchFamily="34" charset="0"/>
              </a:rPr>
              <a:t> = 'committed'; </a:t>
            </a:r>
          </a:p>
          <a:p>
            <a:pPr marL="0" indent="0">
              <a:buNone/>
              <a:defRPr/>
            </a:pPr>
            <a:r>
              <a:rPr lang="en-US" sz="1000" dirty="0">
                <a:solidFill>
                  <a:srgbClr val="000000"/>
                </a:solidFill>
                <a:latin typeface="Arial" panose="020B0604020202020204" pitchFamily="34" charset="0"/>
                <a:cs typeface="Arial" panose="020B0604020202020204" pitchFamily="34" charset="0"/>
              </a:rPr>
              <a:t>              END IF; </a:t>
            </a:r>
          </a:p>
          <a:p>
            <a:pPr marL="0" indent="0">
              <a:buNone/>
              <a:defRPr/>
            </a:pPr>
            <a:r>
              <a:rPr lang="en-US" sz="1200" b="1" dirty="0">
                <a:solidFill>
                  <a:srgbClr val="820000"/>
                </a:solidFill>
              </a:rPr>
              <a:t>  END IF;</a:t>
            </a:r>
          </a:p>
          <a:p>
            <a:pPr marL="0" indent="0">
              <a:buNone/>
              <a:defRPr/>
            </a:pPr>
            <a:r>
              <a:rPr lang="en-US" sz="1000" dirty="0">
                <a:solidFill>
                  <a:srgbClr val="000000"/>
                </a:solidFill>
                <a:latin typeface="Arial" panose="020B0604020202020204" pitchFamily="34" charset="0"/>
                <a:cs typeface="Arial" panose="020B0604020202020204" pitchFamily="34" charset="0"/>
              </a:rPr>
              <a:t>END IF; </a:t>
            </a:r>
          </a:p>
          <a:p>
            <a:pPr marL="0" indent="0">
              <a:buNone/>
              <a:defRPr/>
            </a:pPr>
            <a:r>
              <a:rPr lang="en-US" sz="1000" dirty="0">
                <a:latin typeface="Arial" panose="020B0604020202020204" pitchFamily="34" charset="0"/>
                <a:cs typeface="Arial" panose="020B0604020202020204" pitchFamily="34" charset="0"/>
              </a:rPr>
              <a:t>END P1 ! </a:t>
            </a:r>
            <a:endParaRPr lang="el-GR" sz="1000" dirty="0">
              <a:latin typeface="Arial" panose="020B0604020202020204" pitchFamily="34" charset="0"/>
              <a:cs typeface="Arial" panose="020B0604020202020204" pitchFamily="34" charset="0"/>
            </a:endParaRPr>
          </a:p>
          <a:p>
            <a:pPr marL="0" indent="0">
              <a:buNone/>
            </a:pPr>
            <a:endParaRPr lang="el-G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972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Εικόνα 1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43808" y="260648"/>
            <a:ext cx="6119813"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2060848"/>
            <a:ext cx="2592288" cy="2448272"/>
          </a:xfrm>
        </p:spPr>
        <p:txBody>
          <a:bodyPr/>
          <a:lstStyle/>
          <a:p>
            <a:endParaRPr lang="el-GR" dirty="0"/>
          </a:p>
        </p:txBody>
      </p:sp>
    </p:spTree>
    <p:extLst>
      <p:ext uri="{BB962C8B-B14F-4D97-AF65-F5344CB8AC3E}">
        <p14:creationId xmlns:p14="http://schemas.microsoft.com/office/powerpoint/2010/main" val="317729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l-GR" dirty="0"/>
          </a:p>
        </p:txBody>
      </p:sp>
      <p:sp>
        <p:nvSpPr>
          <p:cNvPr id="3" name="Content Placeholder 2"/>
          <p:cNvSpPr>
            <a:spLocks noGrp="1"/>
          </p:cNvSpPr>
          <p:nvPr>
            <p:ph idx="1"/>
          </p:nvPr>
        </p:nvSpPr>
        <p:spPr/>
        <p:txBody>
          <a:bodyPr>
            <a:normAutofit/>
          </a:bodyPr>
          <a:lstStyle/>
          <a:p>
            <a:pPr marL="0" indent="0">
              <a:buNone/>
            </a:pPr>
            <a:r>
              <a:rPr lang="en-US" altLang="el-GR" sz="2000" dirty="0" smtClean="0">
                <a:latin typeface="Courier New" panose="02070309020205020404" pitchFamily="49" charset="0"/>
                <a:cs typeface="Courier New" panose="02070309020205020404" pitchFamily="49" charset="0"/>
              </a:rPr>
              <a:t>-- </a:t>
            </a:r>
            <a:r>
              <a:rPr lang="en-US" altLang="el-GR" sz="2000" dirty="0">
                <a:latin typeface="Courier New" panose="02070309020205020404" pitchFamily="49" charset="0"/>
                <a:cs typeface="Courier New" panose="02070309020205020404" pitchFamily="49" charset="0"/>
              </a:rPr>
              <a:t>testing </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201,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(100,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CALL </a:t>
            </a:r>
            <a:r>
              <a:rPr lang="en-US" altLang="el-GR" sz="2000" dirty="0" err="1">
                <a:latin typeface="Courier New" panose="02070309020205020404" pitchFamily="49" charset="0"/>
                <a:cs typeface="Courier New" panose="02070309020205020404" pitchFamily="49" charset="0"/>
              </a:rPr>
              <a:t>BankTransfer</a:t>
            </a:r>
            <a:r>
              <a:rPr lang="en-US" altLang="el-GR" sz="2000" dirty="0">
                <a:latin typeface="Courier New" panose="02070309020205020404" pitchFamily="49" charset="0"/>
                <a:cs typeface="Courier New" panose="02070309020205020404" pitchFamily="49" charset="0"/>
              </a:rPr>
              <a:t> (101, 202, 100,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Select @</a:t>
            </a:r>
            <a:r>
              <a:rPr lang="en-US" altLang="el-GR" sz="2000" dirty="0" err="1">
                <a:latin typeface="Courier New" panose="02070309020205020404" pitchFamily="49" charset="0"/>
                <a:cs typeface="Courier New" panose="02070309020205020404" pitchFamily="49" charset="0"/>
              </a:rPr>
              <a:t>msg</a:t>
            </a:r>
            <a:r>
              <a:rPr lang="en-US" altLang="el-GR" sz="2000" dirty="0">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444867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Εικόνα 1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36174" y="404662"/>
            <a:ext cx="5616575"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504" y="2060848"/>
            <a:ext cx="3228670" cy="2520280"/>
          </a:xfrm>
        </p:spPr>
        <p:txBody>
          <a:bodyPr/>
          <a:lstStyle/>
          <a:p>
            <a:endParaRPr lang="el-GR" dirty="0"/>
          </a:p>
        </p:txBody>
      </p:sp>
    </p:spTree>
    <p:extLst>
      <p:ext uri="{BB962C8B-B14F-4D97-AF65-F5344CB8AC3E}">
        <p14:creationId xmlns:p14="http://schemas.microsoft.com/office/powerpoint/2010/main" val="83489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Εικόνα 1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1760" y="2490156"/>
            <a:ext cx="6478900" cy="41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p:txBody>
          <a:bodyPr>
            <a:normAutofit/>
          </a:bodyPr>
          <a:lstStyle/>
          <a:p>
            <a:r>
              <a:rPr lang="en-US" altLang="el-GR" sz="2000" dirty="0" smtClean="0">
                <a:solidFill>
                  <a:srgbClr val="000000"/>
                </a:solidFill>
                <a:latin typeface="Courier New" panose="02070309020205020404" pitchFamily="49" charset="0"/>
                <a:cs typeface="Courier New" panose="02070309020205020404" pitchFamily="49" charset="0"/>
              </a:rPr>
              <a:t>CALL </a:t>
            </a:r>
            <a:r>
              <a:rPr lang="en-US" altLang="el-GR" sz="2000" dirty="0" err="1">
                <a:solidFill>
                  <a:srgbClr val="000000"/>
                </a:solidFill>
                <a:latin typeface="Courier New" panose="02070309020205020404" pitchFamily="49" charset="0"/>
                <a:cs typeface="Courier New" panose="02070309020205020404" pitchFamily="49" charset="0"/>
              </a:rPr>
              <a:t>BankTransfer</a:t>
            </a:r>
            <a:r>
              <a:rPr lang="en-US" altLang="el-GR" sz="2000" dirty="0">
                <a:solidFill>
                  <a:srgbClr val="000000"/>
                </a:solidFill>
                <a:latin typeface="Courier New" panose="02070309020205020404" pitchFamily="49" charset="0"/>
                <a:cs typeface="Courier New" panose="02070309020205020404" pitchFamily="49" charset="0"/>
              </a:rPr>
              <a:t> (101, 202, 1000, @</a:t>
            </a:r>
            <a:r>
              <a:rPr lang="en-US" altLang="el-GR" sz="2000" dirty="0" err="1">
                <a:solidFill>
                  <a:srgbClr val="000000"/>
                </a:solidFill>
                <a:latin typeface="Courier New" panose="02070309020205020404" pitchFamily="49" charset="0"/>
                <a:cs typeface="Courier New" panose="02070309020205020404" pitchFamily="49" charset="0"/>
              </a:rPr>
              <a:t>msg</a:t>
            </a:r>
            <a:r>
              <a:rPr lang="en-US" altLang="el-GR" sz="2000" dirty="0">
                <a:solidFill>
                  <a:srgbClr val="000000"/>
                </a:solidFill>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r>
              <a:rPr lang="en-US" altLang="el-GR" sz="2000" dirty="0">
                <a:solidFill>
                  <a:srgbClr val="000000"/>
                </a:solidFill>
                <a:latin typeface="Courier New" panose="02070309020205020404" pitchFamily="49" charset="0"/>
                <a:cs typeface="Courier New" panose="02070309020205020404" pitchFamily="49" charset="0"/>
              </a:rPr>
              <a:t>Select @</a:t>
            </a:r>
            <a:r>
              <a:rPr lang="en-US" altLang="el-GR" sz="2000" dirty="0" err="1">
                <a:solidFill>
                  <a:srgbClr val="000000"/>
                </a:solidFill>
                <a:latin typeface="Courier New" panose="02070309020205020404" pitchFamily="49" charset="0"/>
                <a:cs typeface="Courier New" panose="02070309020205020404" pitchFamily="49" charset="0"/>
              </a:rPr>
              <a:t>msg</a:t>
            </a:r>
            <a:r>
              <a:rPr lang="en-US" altLang="el-GR" sz="2000" dirty="0">
                <a:solidFill>
                  <a:srgbClr val="000000"/>
                </a:solidFill>
                <a:latin typeface="Courier New" panose="02070309020205020404" pitchFamily="49" charset="0"/>
                <a:cs typeface="Courier New" panose="02070309020205020404" pitchFamily="49" charset="0"/>
              </a:rPr>
              <a:t>;</a:t>
            </a:r>
            <a:endParaRPr lang="el-GR" altLang="el-GR" sz="2000" dirty="0">
              <a:latin typeface="Courier New" panose="02070309020205020404" pitchFamily="49" charset="0"/>
              <a:cs typeface="Courier New" panose="02070309020205020404" pitchFamily="49" charset="0"/>
            </a:endParaRPr>
          </a:p>
          <a:p>
            <a:r>
              <a:rPr lang="en-US" altLang="el-GR" sz="2000" dirty="0">
                <a:solidFill>
                  <a:srgbClr val="000000"/>
                </a:solidFill>
                <a:latin typeface="Courier New" panose="02070309020205020404" pitchFamily="49" charset="0"/>
                <a:cs typeface="Courier New" panose="02070309020205020404" pitchFamily="49" charset="0"/>
              </a:rPr>
              <a:t>Select * from accounts;</a:t>
            </a:r>
            <a:endParaRPr lang="el-GR" altLang="el-GR" sz="2000" dirty="0">
              <a:latin typeface="Courier New" panose="02070309020205020404" pitchFamily="49" charset="0"/>
              <a:cs typeface="Courier New" panose="02070309020205020404" pitchFamily="49" charset="0"/>
            </a:endParaRPr>
          </a:p>
          <a:p>
            <a:endParaRPr lang="el-GR" altLang="el-GR" sz="2000" dirty="0">
              <a:latin typeface="Courier New" panose="02070309020205020404" pitchFamily="49" charset="0"/>
              <a:cs typeface="Courier New" panose="02070309020205020404" pitchFamily="49" charset="0"/>
            </a:endParaRPr>
          </a:p>
          <a:p>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375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17384" y="1328886"/>
            <a:ext cx="5322812" cy="5084764"/>
            <a:chOff x="1717384" y="1328886"/>
            <a:chExt cx="5322812" cy="5084764"/>
          </a:xfrm>
        </p:grpSpPr>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122" y="1389213"/>
              <a:ext cx="4960937"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9222" y="1328887"/>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184" y="1328888"/>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396" y="1328886"/>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7384" y="1328888"/>
              <a:ext cx="1066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6632" name="8 - Ορθογώνιο"/>
          <p:cNvSpPr>
            <a:spLocks noChangeArrowheads="1"/>
          </p:cNvSpPr>
          <p:nvPr/>
        </p:nvSpPr>
        <p:spPr bwMode="auto">
          <a:xfrm>
            <a:off x="1470528" y="6004075"/>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l-GR" sz="1400">
                <a:solidFill>
                  <a:schemeClr val="tx1"/>
                </a:solidFill>
                <a:latin typeface="Arial" charset="0"/>
              </a:rPr>
              <a:t>Martti Laiho</a:t>
            </a:r>
          </a:p>
        </p:txBody>
      </p:sp>
      <p:sp>
        <p:nvSpPr>
          <p:cNvPr id="2" name="Title 1"/>
          <p:cNvSpPr>
            <a:spLocks noGrp="1"/>
          </p:cNvSpPr>
          <p:nvPr>
            <p:ph type="title"/>
          </p:nvPr>
        </p:nvSpPr>
        <p:spPr/>
        <p:txBody>
          <a:bodyPr>
            <a:normAutofit fontScale="90000"/>
          </a:bodyPr>
          <a:lstStyle/>
          <a:p>
            <a:r>
              <a:rPr lang="el-GR" dirty="0"/>
              <a:t>Απλουστευμένη αρχιτεκτονική κλασικής εφαρμογής βάσεων δεδομένων</a:t>
            </a:r>
          </a:p>
        </p:txBody>
      </p:sp>
    </p:spTree>
    <p:extLst>
      <p:ext uri="{BB962C8B-B14F-4D97-AF65-F5344CB8AC3E}">
        <p14:creationId xmlns:p14="http://schemas.microsoft.com/office/powerpoint/2010/main" val="33118493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fontScale="70000" lnSpcReduction="20000"/>
          </a:bodyPr>
          <a:lstStyle/>
          <a:p>
            <a:r>
              <a:rPr lang="el-GR" sz="3400" dirty="0" smtClean="0"/>
              <a:t>Η εισήγηση βασίζεται στη διάλεξη </a:t>
            </a:r>
            <a:r>
              <a:rPr lang="en-US" sz="3400" dirty="0" smtClean="0"/>
              <a:t>“Client/Server, SQL Commands/Statements, Diagnostics, Transaction protocol”</a:t>
            </a:r>
            <a:r>
              <a:rPr lang="el-GR" sz="3400" dirty="0" smtClean="0"/>
              <a:t> του Χ. </a:t>
            </a:r>
            <a:r>
              <a:rPr lang="el-GR" sz="3400" dirty="0" err="1" smtClean="0"/>
              <a:t>Σκουρλά</a:t>
            </a:r>
            <a:r>
              <a:rPr lang="el-GR" sz="3400" dirty="0" smtClean="0"/>
              <a:t> στο “</a:t>
            </a:r>
            <a:r>
              <a:rPr lang="en-US" sz="3400" dirty="0" smtClean="0"/>
              <a:t>SQL Transactions Seminar”, </a:t>
            </a:r>
            <a:r>
              <a:rPr lang="el-GR" sz="3400" dirty="0" smtClean="0"/>
              <a:t> </a:t>
            </a:r>
            <a:r>
              <a:rPr lang="en-US" sz="3400" dirty="0" smtClean="0"/>
              <a:t>Malaga, </a:t>
            </a:r>
            <a:r>
              <a:rPr lang="el-GR" sz="3400" dirty="0" smtClean="0"/>
              <a:t>18/11/2014</a:t>
            </a:r>
            <a:r>
              <a:rPr lang="en-US" sz="3400" dirty="0" smtClean="0"/>
              <a:t> (</a:t>
            </a:r>
            <a:r>
              <a:rPr lang="el-GR" sz="3400" dirty="0" smtClean="0"/>
              <a:t>στο πλαίσιο του “</a:t>
            </a:r>
            <a:r>
              <a:rPr lang="en-US" sz="3400" dirty="0" err="1" smtClean="0"/>
              <a:t>DBTech</a:t>
            </a:r>
            <a:r>
              <a:rPr lang="en-US" sz="3400" dirty="0" smtClean="0"/>
              <a:t> VET Teacher </a:t>
            </a:r>
            <a:r>
              <a:rPr lang="en-US" sz="3400" dirty="0" err="1" smtClean="0"/>
              <a:t>programme</a:t>
            </a:r>
            <a:r>
              <a:rPr lang="en-US" sz="3400" dirty="0" smtClean="0"/>
              <a:t>).</a:t>
            </a:r>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a:xfrm>
            <a:off x="1043608" y="3886200"/>
            <a:ext cx="7128792" cy="1919064"/>
          </a:xfrm>
        </p:spPr>
        <p:txBody>
          <a:bodyPr>
            <a:normAutofit/>
          </a:bodyPr>
          <a:lstStyle/>
          <a:p>
            <a:r>
              <a:rPr lang="en-US" dirty="0" smtClean="0"/>
              <a:t>-</a:t>
            </a:r>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a:t>
            </a:r>
            <a:r>
              <a:rPr lang="el-GR" sz="2000" dirty="0" err="1"/>
              <a:t>Σκουρλάς</a:t>
            </a:r>
            <a:r>
              <a:rPr lang="el-GR" sz="2000" dirty="0"/>
              <a:t> 2014. Χρήστος </a:t>
            </a:r>
            <a:r>
              <a:rPr lang="el-GR" sz="2000" dirty="0" err="1"/>
              <a:t>Σκουρλάς</a:t>
            </a:r>
            <a:r>
              <a:rPr lang="el-GR" sz="2000" dirty="0"/>
              <a:t>. «Βάσεις Δεδομένων ΙΙ. Ενότητα 12: </a:t>
            </a:r>
            <a:r>
              <a:rPr lang="en-US" sz="2000" dirty="0"/>
              <a:t>SQL </a:t>
            </a:r>
            <a:r>
              <a:rPr lang="el-GR" sz="2000" dirty="0"/>
              <a:t>διαγνωστικά σφαλμάτων </a:t>
            </a:r>
            <a:r>
              <a:rPr lang="el-GR" sz="2000" dirty="0" smtClean="0"/>
              <a:t>(</a:t>
            </a:r>
            <a:r>
              <a:rPr lang="en-US" sz="2000" dirty="0"/>
              <a:t>SQL error diagnostics), </a:t>
            </a:r>
            <a:r>
              <a:rPr lang="el-GR" sz="2000" dirty="0"/>
              <a:t>δήλωση </a:t>
            </a:r>
            <a:r>
              <a:rPr lang="en-US" sz="2000" dirty="0"/>
              <a:t>Get </a:t>
            </a:r>
            <a:r>
              <a:rPr lang="en-US" sz="2000" dirty="0" smtClean="0"/>
              <a:t>Diagnostics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Το Έργο αυτό κάνει χρήση των ακόλουθων έργων:</a:t>
            </a:r>
          </a:p>
          <a:p>
            <a:pPr marL="0" indent="0">
              <a:buNone/>
            </a:pPr>
            <a:r>
              <a:rPr lang="en-US" sz="2400" dirty="0"/>
              <a:t>“SQL Transactions” Educational and Training Content, The </a:t>
            </a:r>
            <a:r>
              <a:rPr lang="en-US" sz="2400" dirty="0" err="1"/>
              <a:t>DBTech</a:t>
            </a:r>
            <a:r>
              <a:rPr lang="en-US" sz="2400" dirty="0"/>
              <a:t> VET Teachers (EU LLP Transfer of Innovation) project, 1/10/2012 – 30/9/2014. Retrieved 14 May 2013. </a:t>
            </a:r>
            <a:r>
              <a:rPr lang="en-US" sz="2400" u="sng" dirty="0">
                <a:hlinkClick r:id="rId2"/>
              </a:rPr>
              <a:t>http://www.dbtechnet.org</a:t>
            </a:r>
            <a:r>
              <a:rPr lang="en-US" sz="2400" dirty="0"/>
              <a:t>, </a:t>
            </a:r>
            <a:r>
              <a:rPr lang="el-GR" sz="2400" dirty="0"/>
              <a:t>διαθέσιμο με άδεια </a:t>
            </a:r>
            <a:r>
              <a:rPr lang="en-US" sz="2400" u="sng" dirty="0">
                <a:hlinkClick r:id="rId3"/>
              </a:rPr>
              <a:t>CC BY-NC-SA 3.0</a:t>
            </a:r>
            <a:endParaRPr lang="el-GR" sz="2400" dirty="0"/>
          </a:p>
          <a:p>
            <a:pPr marL="0" indent="0">
              <a:buNone/>
            </a:pPr>
            <a:endParaRPr lang="el-GR" sz="2400" dirty="0"/>
          </a:p>
        </p:txBody>
      </p:sp>
    </p:spTree>
    <p:extLst>
      <p:ext uri="{BB962C8B-B14F-4D97-AF65-F5344CB8AC3E}">
        <p14:creationId xmlns:p14="http://schemas.microsoft.com/office/powerpoint/2010/main" val="4027885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Απλουστευμένη αρχιτεκτονική κλασικής εφαρμογής βάσεων </a:t>
            </a:r>
            <a:r>
              <a:rPr lang="el-GR" dirty="0" smtClean="0"/>
              <a:t>δεδομένων</a:t>
            </a:r>
            <a:endParaRPr lang="el-GR" dirty="0"/>
          </a:p>
        </p:txBody>
      </p:sp>
      <p:sp>
        <p:nvSpPr>
          <p:cNvPr id="3" name="Content Placeholder 2"/>
          <p:cNvSpPr>
            <a:spLocks noGrp="1"/>
          </p:cNvSpPr>
          <p:nvPr>
            <p:ph idx="1"/>
          </p:nvPr>
        </p:nvSpPr>
        <p:spPr/>
        <p:txBody>
          <a:bodyPr>
            <a:normAutofit/>
          </a:bodyPr>
          <a:lstStyle/>
          <a:p>
            <a:r>
              <a:rPr lang="el-GR" sz="2400" dirty="0"/>
              <a:t>Στο Σχήμα οι συναλλαγές βάσεων δεδομένων τοποθετούνται σε ξεχωριστό επίπεδο από το επίπεδο </a:t>
            </a:r>
            <a:r>
              <a:rPr lang="el-GR" sz="2400" dirty="0" err="1"/>
              <a:t>διεπαφής</a:t>
            </a:r>
            <a:r>
              <a:rPr lang="el-GR" sz="2400" dirty="0"/>
              <a:t> χρήστη. Από την οπτική γωνία του τελικού χρήστη, η εφαρμογή εξυπηρετεί τις περιπτώσεις χρήσης (</a:t>
            </a:r>
            <a:r>
              <a:rPr lang="en-US" sz="2400" dirty="0"/>
              <a:t>use cases</a:t>
            </a:r>
            <a:r>
              <a:rPr lang="el-GR" sz="2400" dirty="0"/>
              <a:t>) υλοποιώντας τις </a:t>
            </a:r>
            <a:r>
              <a:rPr lang="el-GR" sz="2400" dirty="0" err="1"/>
              <a:t>συναλλαγες</a:t>
            </a:r>
            <a:r>
              <a:rPr lang="el-GR" sz="2400" dirty="0"/>
              <a:t> ως </a:t>
            </a:r>
            <a:r>
              <a:rPr lang="el-GR" sz="2400" b="1" dirty="0"/>
              <a:t>συναλλαγές χρηστών</a:t>
            </a:r>
            <a:r>
              <a:rPr lang="el-GR" sz="2400" dirty="0"/>
              <a:t>. </a:t>
            </a:r>
          </a:p>
          <a:p>
            <a:r>
              <a:rPr lang="el-GR" sz="2400" dirty="0" smtClean="0"/>
              <a:t>Μία </a:t>
            </a:r>
            <a:r>
              <a:rPr lang="el-GR" sz="2400" dirty="0"/>
              <a:t>απλή συναλλαγή χρήστη μπορεί να περιλαμβάνει πολλαπλές SQL συναλλαγές, κάποιες από τις οποίες περιλαμβάνουν συναλλαγές ανάκτησης. Συνήθως η τελευταία συναλλαγή ενημερώνει το περιεχόμενο της βάσης δεδομένων. </a:t>
            </a:r>
            <a:endParaRPr lang="el-GR" sz="2400" dirty="0" smtClean="0"/>
          </a:p>
          <a:p>
            <a:r>
              <a:rPr lang="el-GR" sz="2400" b="1" dirty="0" smtClean="0"/>
              <a:t>Οι </a:t>
            </a:r>
            <a:r>
              <a:rPr lang="el-GR" sz="2400" b="1" dirty="0"/>
              <a:t>ρουτίνες </a:t>
            </a:r>
            <a:r>
              <a:rPr lang="el-GR" sz="2400" b="1" dirty="0" err="1"/>
              <a:t>επανεκτέλεσης</a:t>
            </a:r>
            <a:r>
              <a:rPr lang="el-GR" sz="2400" dirty="0"/>
              <a:t> (</a:t>
            </a:r>
            <a:r>
              <a:rPr lang="el-GR" sz="2400" dirty="0" err="1"/>
              <a:t>Retry</a:t>
            </a:r>
            <a:r>
              <a:rPr lang="el-GR" sz="2400" dirty="0"/>
              <a:t> </a:t>
            </a:r>
            <a:r>
              <a:rPr lang="el-GR" sz="2400" dirty="0" err="1"/>
              <a:t>wrappers</a:t>
            </a:r>
            <a:r>
              <a:rPr lang="el-GR" sz="2400" dirty="0"/>
              <a:t>) αναλαμβάνουν την εφαρμογή ενεργειών </a:t>
            </a:r>
            <a:r>
              <a:rPr lang="el-GR" sz="2400" dirty="0" err="1"/>
              <a:t>επανεκτέλεσης</a:t>
            </a:r>
            <a:r>
              <a:rPr lang="el-GR" sz="2400" dirty="0"/>
              <a:t>, στην περίπτωση αποτυχίας του ταυτοχρονισμού στις SQL συναλλαγές.</a:t>
            </a:r>
          </a:p>
          <a:p>
            <a:pPr marL="0" indent="0">
              <a:buNone/>
            </a:pPr>
            <a:endParaRPr lang="el-GR" sz="2400" dirty="0"/>
          </a:p>
        </p:txBody>
      </p:sp>
    </p:spTree>
    <p:extLst>
      <p:ext uri="{BB962C8B-B14F-4D97-AF65-F5344CB8AC3E}">
        <p14:creationId xmlns:p14="http://schemas.microsoft.com/office/powerpoint/2010/main" val="21159197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User</a:t>
            </a:r>
            <a:r>
              <a:rPr lang="el-GR" dirty="0"/>
              <a:t> </a:t>
            </a:r>
            <a:r>
              <a:rPr lang="el-GR" dirty="0" err="1"/>
              <a:t>perspective</a:t>
            </a:r>
            <a:r>
              <a:rPr lang="el-GR" dirty="0"/>
              <a:t> - η οπτική του χρήστη </a:t>
            </a:r>
          </a:p>
        </p:txBody>
      </p:sp>
      <p:sp>
        <p:nvSpPr>
          <p:cNvPr id="3" name="Content Placeholder 2"/>
          <p:cNvSpPr>
            <a:spLocks noGrp="1"/>
          </p:cNvSpPr>
          <p:nvPr>
            <p:ph idx="1"/>
          </p:nvPr>
        </p:nvSpPr>
        <p:spPr/>
        <p:txBody>
          <a:bodyPr/>
          <a:lstStyle/>
          <a:p>
            <a:r>
              <a:rPr lang="en-US" dirty="0"/>
              <a:t> Business rules – </a:t>
            </a:r>
            <a:r>
              <a:rPr lang="el-GR" dirty="0"/>
              <a:t>επιχειρησιακοί κανόνες</a:t>
            </a:r>
          </a:p>
          <a:p>
            <a:r>
              <a:rPr lang="el-GR" dirty="0"/>
              <a:t> </a:t>
            </a:r>
            <a:r>
              <a:rPr lang="en-US" dirty="0"/>
              <a:t>Requirements specifications – </a:t>
            </a:r>
            <a:r>
              <a:rPr lang="el-GR" dirty="0"/>
              <a:t>καθορισμός απαιτήσεων </a:t>
            </a:r>
          </a:p>
          <a:p>
            <a:r>
              <a:rPr lang="el-GR" dirty="0"/>
              <a:t> </a:t>
            </a:r>
            <a:r>
              <a:rPr lang="en-US" dirty="0"/>
              <a:t>Use cases – </a:t>
            </a:r>
            <a:r>
              <a:rPr lang="el-GR" dirty="0"/>
              <a:t>σενάρια </a:t>
            </a:r>
            <a:r>
              <a:rPr lang="el-GR" dirty="0" smtClean="0"/>
              <a:t>χρήσης</a:t>
            </a:r>
            <a:endParaRPr lang="el-GR" dirty="0"/>
          </a:p>
        </p:txBody>
      </p:sp>
    </p:spTree>
    <p:extLst>
      <p:ext uri="{BB962C8B-B14F-4D97-AF65-F5344CB8AC3E}">
        <p14:creationId xmlns:p14="http://schemas.microsoft.com/office/powerpoint/2010/main" val="23311298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User</a:t>
            </a:r>
            <a:r>
              <a:rPr lang="el-GR" dirty="0"/>
              <a:t> </a:t>
            </a:r>
            <a:r>
              <a:rPr lang="el-GR" dirty="0" err="1"/>
              <a:t>perspective</a:t>
            </a:r>
            <a:r>
              <a:rPr lang="el-GR" dirty="0"/>
              <a:t> - η οπτική του χρήστη </a:t>
            </a:r>
          </a:p>
        </p:txBody>
      </p:sp>
      <p:sp>
        <p:nvSpPr>
          <p:cNvPr id="3" name="Content Placeholder 2"/>
          <p:cNvSpPr>
            <a:spLocks noGrp="1"/>
          </p:cNvSpPr>
          <p:nvPr>
            <p:ph idx="1"/>
          </p:nvPr>
        </p:nvSpPr>
        <p:spPr/>
        <p:txBody>
          <a:bodyPr>
            <a:normAutofit/>
          </a:bodyPr>
          <a:lstStyle/>
          <a:p>
            <a:r>
              <a:rPr lang="el-GR" sz="2400" dirty="0"/>
              <a:t>Μια επιχειρησιακή συναλλαγή / συναλλαγή χρήστη σχετίζεται με μια εργασία επεξεργασίας δεδομένων που προορίζεται να εκτελεστεί στο σύνολό της. Μπορεί να περιλαμβάνει μία ή περισσότερες περιπτώσεις χρήσης – σενάρια χρήσης (</a:t>
            </a:r>
            <a:r>
              <a:rPr lang="el-GR" sz="2400" dirty="0" err="1"/>
              <a:t>use</a:t>
            </a:r>
            <a:r>
              <a:rPr lang="el-GR" sz="2400" dirty="0"/>
              <a:t> </a:t>
            </a:r>
            <a:r>
              <a:rPr lang="el-GR" sz="2400" dirty="0" err="1"/>
              <a:t>cases</a:t>
            </a:r>
            <a:r>
              <a:rPr lang="el-GR" sz="2400" dirty="0"/>
              <a:t>) και πολλαπλές συναλλαγές SQL. </a:t>
            </a:r>
          </a:p>
          <a:p>
            <a:r>
              <a:rPr lang="el-GR" sz="2400" dirty="0"/>
              <a:t>Είναι η λογική της εφαρμογής που υλοποιεί τις συναλλαγές του χρήστη, καθώς και τις ρουτίνες </a:t>
            </a:r>
            <a:r>
              <a:rPr lang="el-GR" sz="2400" dirty="0" err="1"/>
              <a:t>επανεκτέλεσης</a:t>
            </a:r>
            <a:r>
              <a:rPr lang="el-GR" sz="2400" dirty="0"/>
              <a:t> που απαιτείται να γραφτούν για την αντιμετώπιση των αποτυχιών </a:t>
            </a:r>
            <a:r>
              <a:rPr lang="el-GR" sz="2400" dirty="0" smtClean="0"/>
              <a:t>συγχρονισμού συναλλαγών.</a:t>
            </a:r>
            <a:endParaRPr lang="el-GR" sz="2400" dirty="0"/>
          </a:p>
          <a:p>
            <a:endParaRPr lang="el-GR" sz="2400" dirty="0"/>
          </a:p>
        </p:txBody>
      </p:sp>
    </p:spTree>
    <p:extLst>
      <p:ext uri="{BB962C8B-B14F-4D97-AF65-F5344CB8AC3E}">
        <p14:creationId xmlns:p14="http://schemas.microsoft.com/office/powerpoint/2010/main" val="2989461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1540</TotalTime>
  <Words>3930</Words>
  <Application>Microsoft Office PowerPoint</Application>
  <PresentationFormat>On-screen Show (4:3)</PresentationFormat>
  <Paragraphs>600</Paragraphs>
  <Slides>66</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ＭＳ Ｐゴシック</vt:lpstr>
      <vt:lpstr>Arial</vt:lpstr>
      <vt:lpstr>Calibri</vt:lpstr>
      <vt:lpstr>Courier New</vt:lpstr>
      <vt:lpstr>Times New Roman</vt:lpstr>
      <vt:lpstr>Wingdings</vt:lpstr>
      <vt:lpstr>OC_template_updated</vt:lpstr>
      <vt:lpstr>Βάσεις Δεδομένων ΙΙ</vt:lpstr>
      <vt:lpstr>Σκοπός Μαθήματος</vt:lpstr>
      <vt:lpstr>Στόχοι Μαθήματος</vt:lpstr>
      <vt:lpstr>Αναγκαιότητα συναλλαγών (Transactions)</vt:lpstr>
      <vt:lpstr>Τι είναι συναλλαγή</vt:lpstr>
      <vt:lpstr>Απλουστευμένη αρχιτεκτονική κλασικής εφαρμογής βάσεων δεδομένων</vt:lpstr>
      <vt:lpstr>Απλουστευμένη αρχιτεκτονική κλασικής εφαρμογής βάσεων δεδομένων</vt:lpstr>
      <vt:lpstr>User perspective - η οπτική του χρήστη </vt:lpstr>
      <vt:lpstr>User perspective - η οπτική του χρήστη </vt:lpstr>
      <vt:lpstr>Client-Server perspective - οπτική πελάτη διακομιστή</vt:lpstr>
      <vt:lpstr>Client-Server perspective - οπτική πελάτη διακομιστή </vt:lpstr>
      <vt:lpstr>DB application perspective - οπτική εφαρμογών βάσεων δεδομένων</vt:lpstr>
      <vt:lpstr>Καλοσχεδιασμένη συναλλαγή (Well designed transaction)</vt:lpstr>
      <vt:lpstr>SQL Transaction</vt:lpstr>
      <vt:lpstr>Έμμεση και Ρητή έναρξη συναλλαγής  ( Implicit and Explicit  start of Transactions) </vt:lpstr>
      <vt:lpstr>Autocommit on/off - Παράδειγμα </vt:lpstr>
      <vt:lpstr>Λογική συναλλαγής (Transaction Logic): Επισήμανση προβλημάτων</vt:lpstr>
      <vt:lpstr>Παράδειγμα λύσης (mySQL) προβλήματος: Μία λύση ευανάγνωστη αλλά πρόχειρα γραμμένη,  χρήσιμη για την κατανόηση της  βασικής αρχής αντιμετώπισης</vt:lpstr>
      <vt:lpstr>Testing</vt:lpstr>
      <vt:lpstr>Testing</vt:lpstr>
      <vt:lpstr>Testing</vt:lpstr>
      <vt:lpstr>Διάγνωση SQL σφαλμάτων</vt:lpstr>
      <vt:lpstr>SQL πρότυπα και SQL σφάλματα</vt:lpstr>
      <vt:lpstr>Διαχείριση σφαλμάτων σε Oracle (Error handling in Oracle PL/SQL language)</vt:lpstr>
      <vt:lpstr>Παράδειγμα (Oracle)</vt:lpstr>
      <vt:lpstr>ISO SQL diagnostic indicators: SQLCODE, SQLSTATE</vt:lpstr>
      <vt:lpstr>Δήλωση Get Diagnostics</vt:lpstr>
      <vt:lpstr>The Diagnostics Area (DA) – Περιοχή διαγνωστικών</vt:lpstr>
      <vt:lpstr>Περιεχόμενο της Diagnostics Area</vt:lpstr>
      <vt:lpstr>Περιεχόμενο της Diagnostics Area</vt:lpstr>
      <vt:lpstr>Χρήση Show warnings – Παράδειγμα </vt:lpstr>
      <vt:lpstr>PowerPoint Presentation</vt:lpstr>
      <vt:lpstr>Get Diagnostics</vt:lpstr>
      <vt:lpstr>Χρήση GET Diagnostics στη Mysql 5.6, 5.7</vt:lpstr>
      <vt:lpstr>Χρήση GET Diagnostics στη Mysql 5.6, 5.7</vt:lpstr>
      <vt:lpstr>Χρήση GET DIAGNOSTICS στα προϊόντα Mysql 5.6, 5.7 - Παράδειγμα </vt:lpstr>
      <vt:lpstr>Παράδειγμα </vt:lpstr>
      <vt:lpstr>GET DIAGNOSTICS syntax </vt:lpstr>
      <vt:lpstr>GET DIAGNOSTICS syntax </vt:lpstr>
      <vt:lpstr>Condition items – Παράδειγμα</vt:lpstr>
      <vt:lpstr>Παράδειγμα </vt:lpstr>
      <vt:lpstr>Σημείωση</vt:lpstr>
      <vt:lpstr>Παράδειγμα</vt:lpstr>
      <vt:lpstr>Παράδειγμα</vt:lpstr>
      <vt:lpstr>Παράδειγμα</vt:lpstr>
      <vt:lpstr>Παράδειγμα </vt:lpstr>
      <vt:lpstr>Χρήση GET DIAGNOSTICS σε διαχειριστή εξαίρεσης (in exception handler)</vt:lpstr>
      <vt:lpstr>Χρήση GET DIAGNOSTICS σε διαχειριστή εξαίρεσης (in exception handler)</vt:lpstr>
      <vt:lpstr>PowerPoint Presentation</vt:lpstr>
      <vt:lpstr>PowerPoint Presentation</vt:lpstr>
      <vt:lpstr>Testing</vt:lpstr>
      <vt:lpstr>PowerPoint Presentation</vt:lpstr>
      <vt:lpstr>Μεταφορά χρημάτων (Bank transfer) και συνέπεια ΒΔ (Database Consistency) με χρήση GET DIAGNOSTICS </vt:lpstr>
      <vt:lpstr>Μεταφορά χρημάτων (Bank transfer) και συνέπεια ΒΔ (Database Consistency) με χρήση GET DIAGNOSTICS </vt:lpstr>
      <vt:lpstr>PowerPoint Presentation</vt:lpstr>
      <vt:lpstr>PowerPoint Presentation</vt:lpstr>
      <vt:lpstr>Testing</vt:lpstr>
      <vt:lpstr>PowerPoint Presentation</vt:lpstr>
      <vt:lpstr>PowerPoint Presentation</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Christos</cp:lastModifiedBy>
  <cp:revision>272</cp:revision>
  <dcterms:created xsi:type="dcterms:W3CDTF">2013-03-04T13:35:19Z</dcterms:created>
  <dcterms:modified xsi:type="dcterms:W3CDTF">2015-11-12T09:44:04Z</dcterms:modified>
</cp:coreProperties>
</file>