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84" r:id="rId1"/>
  </p:sldMasterIdLst>
  <p:notesMasterIdLst>
    <p:notesMasterId r:id="rId67"/>
  </p:notesMasterIdLst>
  <p:handoutMasterIdLst>
    <p:handoutMasterId r:id="rId68"/>
  </p:handout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73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74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5" r:id="rId57"/>
    <p:sldId id="371" r:id="rId58"/>
    <p:sldId id="372" r:id="rId59"/>
    <p:sldId id="257" r:id="rId60"/>
    <p:sldId id="262" r:id="rId61"/>
    <p:sldId id="264" r:id="rId62"/>
    <p:sldId id="265" r:id="rId63"/>
    <p:sldId id="266" r:id="rId64"/>
    <p:sldId id="318" r:id="rId65"/>
    <p:sldId id="261" r:id="rId66"/>
  </p:sldIdLst>
  <p:sldSz cx="9144000" cy="6858000" type="screen4x3"/>
  <p:notesSz cx="7104063" cy="10234613"/>
  <p:custDataLst>
    <p:tags r:id="rId6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3395" autoAdjust="0"/>
  </p:normalViewPr>
  <p:slideViewPr>
    <p:cSldViewPr>
      <p:cViewPr varScale="1">
        <p:scale>
          <a:sx n="69" d="100"/>
          <a:sy n="69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6/4/2016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6/4/2016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0C2623B9-C329-4256-B08B-5A19DF56005C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25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1924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21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B29BBA98-B17A-4195-9D3D-F7C025990F4D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26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2948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7784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DC35959E-24D3-410E-9EC7-026B8F995AE6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30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3972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5788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950E9662-8441-495A-97F5-B60813395D7E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39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4996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6711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74B4F63D-048B-4F0C-9711-1669B7D39543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40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6020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054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C12D2258-E4CB-4441-8FC4-770A3E9982DB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43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7044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6960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2AC9E57E-FF82-430D-A1EC-E0DAC52E3C07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46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8068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1359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684EA124-B5DB-41BF-8A47-F57CBCECCB54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47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9092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7884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26EBA96B-90D6-4CC4-9067-451EEEF00B3C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53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90116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6162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00DB41CB-13EA-4728-BEFA-BF4762D9D0C1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56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91140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690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A5ECF98B-F49B-4739-8626-F141A018212E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1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3732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905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8DD0177D-2602-45F6-83C0-AA68C5BDC113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57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92164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2635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9054AD5C-9E5B-4258-AF50-A31C2F461E9C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2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4756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923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C4BAF1AF-20BF-425A-B77B-3DDC3AA06FC5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3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5780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784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66019938-1F5B-435E-9AD9-4BD75ED5B2B0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4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6804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962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E47A8E62-677F-4CE4-9F44-39694D5FFF8D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5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7828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057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3F366CC8-DC1D-4000-A1F4-032CA1132B48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6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8852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317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678600A8-83ED-4042-8753-0A6D392EF010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11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9876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54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6ACBD28E-46E5-46B1-8D06-A6990CE3F075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22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357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9225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08413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4500"/>
            <a:ext cx="3808412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6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QL/PSM#cite_note-2" TargetMode="External"/><Relationship Id="rId13" Type="http://schemas.openxmlformats.org/officeDocument/2006/relationships/hyperlink" Target="https://en.wikipedia.org/wiki/Exception_handling" TargetMode="External"/><Relationship Id="rId18" Type="http://schemas.openxmlformats.org/officeDocument/2006/relationships/hyperlink" Target="https://en.wikipedia.org/wiki/SQL/JRT" TargetMode="External"/><Relationship Id="rId3" Type="http://schemas.openxmlformats.org/officeDocument/2006/relationships/hyperlink" Target="https://en.wikipedia.org/wiki/SQL" TargetMode="External"/><Relationship Id="rId21" Type="http://schemas.openxmlformats.org/officeDocument/2006/relationships/hyperlink" Target="https://en.wikipedia.org/wiki/SQL/PSM#cite_note-HarrisonFeuerstein2008-4" TargetMode="External"/><Relationship Id="rId7" Type="http://schemas.openxmlformats.org/officeDocument/2006/relationships/hyperlink" Target="https://en.wikipedia.org/wiki/SQL-92" TargetMode="External"/><Relationship Id="rId12" Type="http://schemas.openxmlformats.org/officeDocument/2006/relationships/hyperlink" Target="https://en.wikipedia.org/wiki/Control_flow" TargetMode="External"/><Relationship Id="rId17" Type="http://schemas.openxmlformats.org/officeDocument/2006/relationships/hyperlink" Target="https://en.wikipedia.org/wiki/Structured_type" TargetMode="External"/><Relationship Id="rId2" Type="http://schemas.openxmlformats.org/officeDocument/2006/relationships/hyperlink" Target="https://en.wikipedia.org/wiki/SQL/PSM" TargetMode="External"/><Relationship Id="rId16" Type="http://schemas.openxmlformats.org/officeDocument/2006/relationships/hyperlink" Target="https://en.wikipedia.org/wiki/Method_%28computer_programming%29" TargetMode="External"/><Relationship Id="rId20" Type="http://schemas.openxmlformats.org/officeDocument/2006/relationships/hyperlink" Target="https://en.wikipedia.org/wiki/SQL_PL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en.wikipedia.org/wiki/Stored_procedure" TargetMode="External"/><Relationship Id="rId11" Type="http://schemas.openxmlformats.org/officeDocument/2006/relationships/hyperlink" Target="https://en.wikipedia.org/wiki/SQL/PSM#cite_note-3" TargetMode="External"/><Relationship Id="rId5" Type="http://schemas.openxmlformats.org/officeDocument/2006/relationships/hyperlink" Target="https://en.wikipedia.org/wiki/Procedural_language" TargetMode="External"/><Relationship Id="rId15" Type="http://schemas.openxmlformats.org/officeDocument/2006/relationships/hyperlink" Target="https://en.wikipedia.org/wiki/Metadata" TargetMode="External"/><Relationship Id="rId10" Type="http://schemas.openxmlformats.org/officeDocument/2006/relationships/hyperlink" Target="https://en.wikipedia.org/wiki/SQL:2011" TargetMode="External"/><Relationship Id="rId19" Type="http://schemas.openxmlformats.org/officeDocument/2006/relationships/hyperlink" Target="https://en.wikipedia.org/wiki/MySQL" TargetMode="External"/><Relationship Id="rId4" Type="http://schemas.openxmlformats.org/officeDocument/2006/relationships/hyperlink" Target="https://en.wikipedia.org/wiki/ISO_standard" TargetMode="External"/><Relationship Id="rId9" Type="http://schemas.openxmlformats.org/officeDocument/2006/relationships/hyperlink" Target="https://en.wikipedia.org/wiki/SQL:1999" TargetMode="External"/><Relationship Id="rId14" Type="http://schemas.openxmlformats.org/officeDocument/2006/relationships/hyperlink" Target="https://en.wikipedia.org/wiki/Cursor_%28databases%2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ql.com/doc/refman/5.7/en/create-procedur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ql.com/doc/refman/5.7/en/create-trigger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deed.el" TargetMode="External"/><Relationship Id="rId2" Type="http://schemas.openxmlformats.org/officeDocument/2006/relationships/hyperlink" Target="http://www.dbtechnet.org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m.com/support/knowledgecenter/SSEPEK_10.0.0/com.ibm.db2z10.doc.codes/src/tpc/db2z_sqlstatevalue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ΙΙ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808" y="3096543"/>
            <a:ext cx="7236385" cy="1752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1</a:t>
            </a:r>
            <a:r>
              <a:rPr lang="el-GR" sz="2700" b="1" dirty="0" smtClean="0"/>
              <a:t>2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n-US" altLang="el-GR" sz="2800" dirty="0"/>
              <a:t>Stored Procedures BY EXAMPLE: </a:t>
            </a:r>
          </a:p>
          <a:p>
            <a:pPr>
              <a:spcBef>
                <a:spcPct val="50000"/>
              </a:spcBef>
            </a:pPr>
            <a:r>
              <a:rPr lang="en-US" altLang="el-GR" sz="2800" dirty="0"/>
              <a:t>Triggers, Functions, </a:t>
            </a:r>
            <a:r>
              <a:rPr lang="en-US" altLang="el-GR" sz="2800" dirty="0" smtClean="0"/>
              <a:t>Procedures</a:t>
            </a:r>
            <a:r>
              <a:rPr lang="en-US" altLang="el-GR" sz="2800" dirty="0"/>
              <a:t>, </a:t>
            </a:r>
            <a:r>
              <a:rPr lang="en-US" altLang="el-GR" sz="2800" dirty="0" smtClean="0"/>
              <a:t>Cursors </a:t>
            </a:r>
            <a:endParaRPr lang="el-GR" altLang="el-GR" sz="2800" dirty="0" smtClean="0"/>
          </a:p>
          <a:p>
            <a:pPr>
              <a:spcBef>
                <a:spcPct val="50000"/>
              </a:spcBef>
            </a:pPr>
            <a:endParaRPr lang="el-GR" sz="27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Χ. Σκουρλάς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r="4487"/>
          <a:stretch/>
        </p:blipFill>
        <p:spPr bwMode="auto">
          <a:xfrm>
            <a:off x="5341924" y="3717032"/>
            <a:ext cx="3440623" cy="187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testing the triggers 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VALUES (1, -1); 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DIAGNOSTICS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ROW_COUNT; 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DIAGNOSTICS CONDITION 1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sqlstate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RETURNED_SQLSTATE, </a:t>
            </a: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sqlcode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MYSQL_ERRNO ; 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sqlstate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sqlcode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3 - Εικόν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9672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0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3 -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56" y="4293096"/>
            <a:ext cx="49672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VALUES (2, 100); </a:t>
            </a:r>
          </a:p>
          <a:p>
            <a:pPr marL="0" indent="0"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-100 </a:t>
            </a:r>
          </a:p>
          <a:p>
            <a:pPr marL="0" indent="0"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2; </a:t>
            </a:r>
            <a:endParaRPr lang="en-US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 DIAGNOSTICS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ROW_COUNT;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 DIAGNOSTICS CONDITION 1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sqlstate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    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RETURNED_SQLSTATE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sqlcode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MYSQL_ERRNO ;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sqlstate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sqlcode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058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Πως θα δούμε τους </a:t>
            </a:r>
            <a:r>
              <a:rPr lang="el-GR" dirty="0" err="1"/>
              <a:t>triggers</a:t>
            </a:r>
            <a:r>
              <a:rPr lang="el-GR" dirty="0"/>
              <a:t> στο περιβάλλον της </a:t>
            </a:r>
            <a:r>
              <a:rPr lang="el-GR" dirty="0" err="1" smtClean="0"/>
              <a:t>mySQL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* FROM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Information_Schema.Trigger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Trigger_schema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 AND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Information_Schema.Trigger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Trigger_schema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Information_Schema.Trigger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Trigger_schema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 AND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Event_object_table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'; 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Trigger is stored as plain text file in the database folder as follows: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data_folder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table_name.trg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table_name.trigger_name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employees.before_employees_update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8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Απλοποημένη</a:t>
            </a:r>
            <a:r>
              <a:rPr lang="el-GR" dirty="0"/>
              <a:t> διαχείριση παραγγελιών: Χρήση </a:t>
            </a:r>
            <a:r>
              <a:rPr lang="el-GR" dirty="0" err="1"/>
              <a:t>triggers</a:t>
            </a:r>
            <a:r>
              <a:rPr lang="el-GR" dirty="0"/>
              <a:t> σε περιβάλλον </a:t>
            </a:r>
            <a:r>
              <a:rPr lang="el-GR" dirty="0" err="1" smtClean="0"/>
              <a:t>mySQL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DATABASE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myorders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myorders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myorders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IF EXISTS customers;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customers(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VARCHAR(255) NOT NULL,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VARCHAR(255), PRIMARY KEY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IF EXISTS stocks;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stocks(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INT, description VARCHAR(255) NOT NULL,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DECIMAL(5,2) NOT NULL,  PRIMARY KEY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IF EXISTS orders;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orders(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 AUTO_INCREMENT,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 NOT NULL,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DATETIME NOT NULL,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total DECIMAL(5,2), PRIMARY KEY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INT, qty INT NOT NULL,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DECIMAL(5,2),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PRIMARY KEY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14"/>
          <a:stretch/>
        </p:blipFill>
        <p:spPr bwMode="auto">
          <a:xfrm>
            <a:off x="5979780" y="4293096"/>
            <a:ext cx="29421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50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Sets the timestamp for a new order.</a:t>
            </a:r>
            <a:endParaRPr lang="el-G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orders_trig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orders_trig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BEFORE INSERT ON orders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NEW.odate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NOW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Calculates the new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of a new order line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orderlines_trig_ins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orderlines_trig_ins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BEFORE INSERT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NEW.ptotal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(SELECT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FROM stocks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NEW.qty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 Calculates the new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an updated order line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orderlines_trig_upd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orderlines_trig_upd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BEFORE UPDATE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NEW.ptotal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FROM stocks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NEW.stockno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NEW.qty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 Calculates the total amount of a new order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orderlines_total_ins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orderlines_total_ins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AFTER INSERT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UPDATE orders SET total = (SELECT SUM(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Calculates the total amount for the updated order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orderlines_total_upd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orderlines_total_upd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AFTER UPDATE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UPDATE orders SET total = (SELECT SUM(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INTO customers(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VALUES(1, 'SMITH', 'ATHENS');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customers(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VALUES(2, 'JONES', 'VOLOS');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customers(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VALUES(3, 'BATES', 'NEW YORK');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stocks(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VALUES(1, 'APPLE', 1);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stocks(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VALUES(2, 'ORANGE', 1.5);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stocks(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VALUES(3, 'LEMON', 1.7);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orders(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1, 10);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2, 5);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4022"/>
            <a:ext cx="56880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13106"/>
            <a:ext cx="2592288" cy="1916832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1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Σκοπός</a:t>
            </a:r>
            <a:r>
              <a:rPr lang="en-US" dirty="0" smtClean="0"/>
              <a:t> &amp; </a:t>
            </a:r>
            <a:r>
              <a:rPr lang="el-GR" dirty="0" smtClean="0"/>
              <a:t>Στόχος 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Σκοπός</a:t>
            </a:r>
          </a:p>
          <a:p>
            <a:pPr marL="0" indent="0">
              <a:buNone/>
            </a:pPr>
            <a:r>
              <a:rPr lang="el-GR" sz="2400" dirty="0" smtClean="0"/>
              <a:t>Σκοπός </a:t>
            </a:r>
            <a:r>
              <a:rPr lang="el-GR" sz="2400" dirty="0"/>
              <a:t>της παρουσίασης είναι η εμβάθυνση στη χρήση </a:t>
            </a:r>
            <a:r>
              <a:rPr lang="en-US" sz="2400" dirty="0"/>
              <a:t>Stored </a:t>
            </a:r>
            <a:r>
              <a:rPr lang="en-US" sz="2400" dirty="0" smtClean="0"/>
              <a:t>Procedures </a:t>
            </a:r>
            <a:r>
              <a:rPr lang="el-GR" sz="2400" dirty="0"/>
              <a:t>και ειδικότερα σε: </a:t>
            </a:r>
            <a:r>
              <a:rPr lang="en-US" sz="2400" dirty="0"/>
              <a:t>Triggers, Functions, Procedures,  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l-GR" sz="2400" b="1" dirty="0"/>
              <a:t>Στόχος</a:t>
            </a:r>
          </a:p>
          <a:p>
            <a:pPr marL="0" indent="0">
              <a:buNone/>
            </a:pPr>
            <a:r>
              <a:rPr lang="el-GR" sz="2400" dirty="0"/>
              <a:t>Στόχος είναι η εκμάθηση της χρήσης </a:t>
            </a:r>
            <a:r>
              <a:rPr lang="en-US" sz="2400" dirty="0"/>
              <a:t>Stored Procedures </a:t>
            </a:r>
            <a:r>
              <a:rPr lang="en-US" sz="2400" dirty="0" smtClean="0"/>
              <a:t>(</a:t>
            </a:r>
            <a:r>
              <a:rPr lang="en-US" sz="2400" dirty="0"/>
              <a:t>Triggers, Functions, Procedures, Cursors) </a:t>
            </a:r>
            <a:r>
              <a:rPr lang="el-GR" sz="2400" dirty="0"/>
              <a:t>ώστε ο φοιτητής να </a:t>
            </a:r>
            <a:r>
              <a:rPr lang="el-GR" sz="2400" dirty="0" smtClean="0"/>
              <a:t>προσεγγίσει </a:t>
            </a:r>
            <a:r>
              <a:rPr lang="el-GR" sz="2400" dirty="0"/>
              <a:t>το επίπεδο ενός ικανού </a:t>
            </a:r>
            <a:r>
              <a:rPr lang="en-US" sz="2400" dirty="0"/>
              <a:t>developer.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l-GR" sz="2400" b="1" dirty="0"/>
              <a:t>Λέξεις κλειδιά: </a:t>
            </a:r>
            <a:r>
              <a:rPr lang="en-US" sz="2400" dirty="0"/>
              <a:t>Stored Procedures, triggers, Functions, </a:t>
            </a:r>
            <a:r>
              <a:rPr lang="en-US" sz="2400" dirty="0" smtClean="0"/>
              <a:t>Procedures</a:t>
            </a:r>
            <a:r>
              <a:rPr lang="en-US" sz="2400" dirty="0"/>
              <a:t>, </a:t>
            </a:r>
            <a:r>
              <a:rPr lang="en-US" sz="2400" dirty="0" smtClean="0"/>
              <a:t>Cursors</a:t>
            </a:r>
            <a:endParaRPr lang="en-US" sz="2400" dirty="0"/>
          </a:p>
          <a:p>
            <a:endParaRPr lang="en-US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9199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590391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2520280" cy="3168352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37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628775"/>
            <a:ext cx="71628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8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844675"/>
            <a:ext cx="80930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20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Οριζόμενες από το χρήστη (</a:t>
            </a:r>
            <a:r>
              <a:rPr lang="en-US" sz="3200" dirty="0"/>
              <a:t>User-defined) functions – “stored functions”  </a:t>
            </a:r>
            <a:r>
              <a:rPr lang="el-GR" sz="3200" dirty="0"/>
              <a:t>σε περιβάλλον </a:t>
            </a:r>
            <a:r>
              <a:rPr lang="en-US" sz="3200" dirty="0" err="1"/>
              <a:t>mySQL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Aggregate</a:t>
            </a:r>
            <a:r>
              <a:rPr lang="en-US" sz="2400" dirty="0"/>
              <a:t>, arithmetic, temporal, string functions (</a:t>
            </a:r>
            <a:r>
              <a:rPr lang="el-GR" sz="2400" dirty="0"/>
              <a:t>ορίζονται </a:t>
            </a:r>
            <a:r>
              <a:rPr lang="en-US" sz="2400" dirty="0" smtClean="0"/>
              <a:t> </a:t>
            </a:r>
            <a:r>
              <a:rPr lang="el-GR" sz="2400" dirty="0" smtClean="0"/>
              <a:t>στο </a:t>
            </a:r>
            <a:r>
              <a:rPr lang="en-US" sz="2400" dirty="0"/>
              <a:t>SQL standard.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Οι </a:t>
            </a:r>
            <a:r>
              <a:rPr lang="el-GR" sz="2400" dirty="0"/>
              <a:t>διάλεκτοι </a:t>
            </a:r>
            <a:r>
              <a:rPr lang="en-US" sz="2400" b="1" dirty="0"/>
              <a:t>SQL (dialects) </a:t>
            </a:r>
            <a:r>
              <a:rPr lang="el-GR" sz="2400" b="1" dirty="0"/>
              <a:t>των προϊόντων </a:t>
            </a:r>
            <a:r>
              <a:rPr lang="en-US" sz="2400" b="1" dirty="0"/>
              <a:t>DBMS </a:t>
            </a:r>
            <a:r>
              <a:rPr lang="el-GR" sz="2400" b="1" dirty="0" smtClean="0"/>
              <a:t>περιλαμβάνουν </a:t>
            </a:r>
            <a:r>
              <a:rPr lang="el-GR" sz="2400" b="1" dirty="0"/>
              <a:t>πολλές  ενσωματωμένες (</a:t>
            </a:r>
            <a:r>
              <a:rPr lang="en-US" sz="2400" b="1" dirty="0"/>
              <a:t>built-in) functions</a:t>
            </a:r>
            <a:r>
              <a:rPr lang="en-US" sz="2400" dirty="0"/>
              <a:t>. 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Το </a:t>
            </a:r>
            <a:r>
              <a:rPr lang="en-US" sz="2400"/>
              <a:t>SQL/PSM </a:t>
            </a:r>
            <a:r>
              <a:rPr lang="en-US" sz="2400" b="1" smtClean="0">
                <a:solidFill>
                  <a:srgbClr val="FF0000"/>
                </a:solidFill>
              </a:rPr>
              <a:t>(SQL/Persistent </a:t>
            </a:r>
            <a:r>
              <a:rPr lang="en-US" sz="2400" b="1" dirty="0" smtClean="0">
                <a:solidFill>
                  <a:srgbClr val="FF0000"/>
                </a:solidFill>
              </a:rPr>
              <a:t>Stored Modules) </a:t>
            </a:r>
            <a:r>
              <a:rPr lang="el-GR" sz="2400" dirty="0" smtClean="0"/>
              <a:t>πρότυπο </a:t>
            </a:r>
            <a:r>
              <a:rPr lang="el-GR" sz="2400" dirty="0"/>
              <a:t>παρέχει το πλαίσιο για </a:t>
            </a:r>
            <a:r>
              <a:rPr lang="en-US" sz="2400" dirty="0"/>
              <a:t>user-defined </a:t>
            </a:r>
            <a:r>
              <a:rPr lang="en-US" sz="2400" dirty="0" smtClean="0"/>
              <a:t>functions </a:t>
            </a:r>
            <a:r>
              <a:rPr lang="en-US" sz="2400" dirty="0"/>
              <a:t>(Stored Functions):</a:t>
            </a:r>
          </a:p>
          <a:p>
            <a:pPr marL="357188" indent="0">
              <a:buNone/>
            </a:pPr>
            <a:r>
              <a:rPr lang="en-US" sz="2400" b="1" dirty="0" smtClean="0"/>
              <a:t>User </a:t>
            </a:r>
            <a:r>
              <a:rPr lang="en-US" sz="2400" b="1" dirty="0"/>
              <a:t>defined stored functions </a:t>
            </a:r>
            <a:r>
              <a:rPr lang="el-GR" sz="2400" b="1" dirty="0"/>
              <a:t>μπορούν να δημιουργηθούν </a:t>
            </a:r>
            <a:r>
              <a:rPr lang="el-GR" sz="2400" b="1" dirty="0" smtClean="0"/>
              <a:t>και </a:t>
            </a:r>
            <a:r>
              <a:rPr lang="el-GR" sz="2400" b="1" dirty="0"/>
              <a:t>να χρησιμοποιηθούν για να επεκτείνουν τη γλώσσα </a:t>
            </a:r>
            <a:r>
              <a:rPr lang="en-US" sz="2400" b="1" dirty="0"/>
              <a:t>SQL</a:t>
            </a:r>
          </a:p>
          <a:p>
            <a:pPr marL="357188" indent="0">
              <a:buNone/>
            </a:pPr>
            <a:r>
              <a:rPr lang="el-GR" sz="2400" b="1" dirty="0"/>
              <a:t>Παραδείγματα περιλαμβάνουν υπολογισμούς, </a:t>
            </a:r>
            <a:r>
              <a:rPr lang="el-GR" sz="2400" b="1" dirty="0" smtClean="0"/>
              <a:t>μετασχηματισμούς </a:t>
            </a:r>
            <a:r>
              <a:rPr lang="el-GR" sz="2400" b="1" dirty="0"/>
              <a:t>δεδομένων κ.λπ.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Stored </a:t>
            </a:r>
            <a:r>
              <a:rPr lang="en-US" sz="2400" dirty="0"/>
              <a:t>functions </a:t>
            </a:r>
            <a:r>
              <a:rPr lang="el-GR" sz="2400" dirty="0"/>
              <a:t>συνήθως καλούνται από (</a:t>
            </a:r>
            <a:r>
              <a:rPr lang="en-US" sz="2400" dirty="0"/>
              <a:t>are invoked by) </a:t>
            </a:r>
            <a:r>
              <a:rPr lang="el-GR" sz="2400" dirty="0" smtClean="0"/>
              <a:t>δηλώσεις  </a:t>
            </a:r>
            <a:r>
              <a:rPr lang="en-US" sz="2400" dirty="0"/>
              <a:t>SQL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7682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7284"/>
            <a:ext cx="8712968" cy="618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https://en.wikipedia.org/wiki/SQL/PSM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Wikipedia, the free encyclopedia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SQL/PSM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QL"/>
              </a:rPr>
              <a:t>SQL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/Persistent Stored Modules) is an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ISO standard"/>
              </a:rPr>
              <a:t>ISO standard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mainly defining an extension of SQL with a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Procedural language"/>
              </a:rPr>
              <a:t>procedural language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use in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Stored procedure"/>
              </a:rPr>
              <a:t>stored procedures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Initially published in 1996 as an extension of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SQL-92"/>
              </a:rPr>
              <a:t>SQL-92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(ISO/IEC 9075-4:1996, a version sometimes called PSM-96 or even SQL-92/PSM</a:t>
            </a:r>
            <a:r>
              <a:rPr lang="el-GR" u="sng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[2]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SQL/PSM was later incorporated into the multi-part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SQL:1999"/>
              </a:rPr>
              <a:t>SQL:1999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standard, and has been part 4 of that standard since then, most recently in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 tooltip="SQL:2011"/>
              </a:rPr>
              <a:t>SQL:2011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SQL:1999 part 4 covered less than the original PSM-96 because the SQL statements for defining, managing, and invoking routines were actually incorporated into part 2 SQL/Foundation, leaving only the procedural language itself as SQL/PSM.</a:t>
            </a:r>
            <a:r>
              <a:rPr lang="el-GR" u="sng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[3]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SQL/PSM facilities are still optional as far as the SQL standard is concerned; most of them are grouped in Features P001-P008.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SQL/PSM standardizes syntax and semantics for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 tooltip="Control flow"/>
              </a:rPr>
              <a:t>control flow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 tooltip="Exception handling"/>
              </a:rPr>
              <a:t>exception handling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(called "condition handling" in SQL/PSM), local variables, assignment of expressions to variables and parameters, and (procedural) use of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 tooltip="Cursor (databases)"/>
              </a:rPr>
              <a:t>cursors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 also defines an information schema (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5" tooltip="Metadata"/>
              </a:rPr>
              <a:t>metadata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for stored procedures. SQL/PSM is one language in which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6" tooltip="Method (computer programming)"/>
              </a:rPr>
              <a:t>methods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the SQL:1999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 tooltip="Structured type"/>
              </a:rPr>
              <a:t>structured types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be defined. The other is Java, via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8" tooltip="SQL/JRT"/>
              </a:rPr>
              <a:t>SQL/JRT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practice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9" tooltip="MySQL"/>
              </a:rPr>
              <a:t>MySQL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's procedural language and IBM's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0" tooltip="SQL PL"/>
              </a:rPr>
              <a:t>SQL PL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(used in DB2) are closest to the SQL/PSM standard.</a:t>
            </a:r>
            <a:r>
              <a:rPr lang="el-GR" u="sng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[4]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71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2 -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679893"/>
            <a:ext cx="365440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6563072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 FUNCTION IF EXISTS factorial;</a:t>
            </a:r>
          </a:p>
          <a:p>
            <a:pPr marL="0" indent="0">
              <a:buNone/>
            </a:pPr>
            <a:r>
              <a:rPr lang="en-US" altLang="el-GR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</a:t>
            </a: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FUNCTION factorial(n INT)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 INT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DETERMINISTIC</a:t>
            </a:r>
          </a:p>
          <a:p>
            <a:pPr marL="0" indent="0">
              <a:buNone/>
            </a:pPr>
            <a:r>
              <a:rPr lang="en-US" altLang="el-GR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f INT DEFAULT 1;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n &gt; 0 DO</a:t>
            </a:r>
          </a:p>
          <a:p>
            <a:pPr marL="0" indent="0">
              <a:buNone/>
            </a:pPr>
            <a:r>
              <a:rPr lang="en-US" altLang="el-GR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n * f;</a:t>
            </a:r>
          </a:p>
          <a:p>
            <a:pPr marL="0" indent="0">
              <a:buNone/>
            </a:pPr>
            <a:r>
              <a:rPr lang="en-US" altLang="el-GR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 = n - 1;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WHILE;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f;</a:t>
            </a:r>
          </a:p>
          <a:p>
            <a:pPr marL="0" indent="0">
              <a:buNone/>
            </a:pPr>
            <a:r>
              <a:rPr lang="en-US" altLang="el-GR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factorial(4);</a:t>
            </a:r>
          </a:p>
          <a:p>
            <a:pPr marL="0" indent="0">
              <a:buNone/>
            </a:pPr>
            <a:endParaRPr lang="en-US" altLang="el-GR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PROCEDURE and CREATE FUNCTION </a:t>
            </a:r>
            <a:r>
              <a:rPr lang="en-US" dirty="0" smtClean="0"/>
              <a:t>Syntax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[DEFINER = { user | CURRENT_USER }]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PROCEDURE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sp_name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([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proc_parameter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[,...]])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[characteristic ...]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routine_body</a:t>
            </a:r>
            <a:endParaRPr lang="en-US" altLang="el-GR" sz="5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[DEFINER = { user | CURRENT_USER }]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FUNCTION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sp_name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([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func_parameter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[,...]])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RETURNS type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[characteristic ...]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routine_body</a:t>
            </a:r>
            <a:endParaRPr lang="en-US" altLang="el-GR" sz="5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SzPct val="45000"/>
              <a:buNone/>
            </a:pP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proc_parameter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 IN | OUT | INOUT ]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param_name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type</a:t>
            </a:r>
          </a:p>
          <a:p>
            <a:pPr marL="0" indent="0">
              <a:buSzPct val="45000"/>
              <a:buNone/>
            </a:pP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func_parameter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param_name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type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Any valid MySQL data type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characteristic: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COMMENT 'string'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LANGUAGE SQL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[NOT] DETERMINISTIC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{ CONTAINS SQL | NO SQL | READS SQL DATA | MODIFIES SQL DATA }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SQL SECURITY { DEFINER | INVOKER }</a:t>
            </a:r>
          </a:p>
          <a:p>
            <a:pPr marL="0" indent="0">
              <a:buSzPct val="45000"/>
              <a:buNone/>
            </a:pP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routine_body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Valid SQL routine statement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(see </a:t>
            </a:r>
            <a:r>
              <a:rPr lang="en-US" sz="5600" b="1" dirty="0">
                <a:hlinkClick r:id="rId3"/>
              </a:rPr>
              <a:t>13.1.12 CREATE PROCEDURE and CREATE FUNCTION </a:t>
            </a:r>
            <a:r>
              <a:rPr lang="en-US" sz="5600" b="1" dirty="0" smtClean="0">
                <a:hlinkClick r:id="rId3"/>
              </a:rPr>
              <a:t>Syntax</a:t>
            </a:r>
            <a:r>
              <a:rPr lang="en-US" altLang="el-GR" sz="5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5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92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n-US" sz="3200" dirty="0"/>
              <a:t>Procedures: </a:t>
            </a:r>
            <a:r>
              <a:rPr lang="el-GR" sz="3200" dirty="0"/>
              <a:t>Ορισμός, Μεταβλητές, εκχώρηση τιμών (</a:t>
            </a:r>
            <a:r>
              <a:rPr lang="en-US" sz="3200" dirty="0"/>
              <a:t>Definition, Variables, values’ assignment</a:t>
            </a:r>
            <a:r>
              <a:rPr lang="en-US" sz="3200" dirty="0" smtClean="0"/>
              <a:t>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dirty="0"/>
              <a:t>DELIMITER //</a:t>
            </a:r>
          </a:p>
          <a:p>
            <a:pPr marL="0" indent="0">
              <a:buNone/>
              <a:defRPr/>
            </a:pPr>
            <a:r>
              <a:rPr lang="en-US" dirty="0"/>
              <a:t>CREATE PROCEDURE </a:t>
            </a:r>
            <a:r>
              <a:rPr lang="en-US" dirty="0" err="1"/>
              <a:t>GetAllPapers</a:t>
            </a:r>
            <a:r>
              <a:rPr lang="en-US" dirty="0"/>
              <a:t>()</a:t>
            </a:r>
          </a:p>
          <a:p>
            <a:pPr marL="0" indent="0">
              <a:buNone/>
              <a:defRPr/>
            </a:pPr>
            <a:r>
              <a:rPr lang="en-US" dirty="0"/>
              <a:t>BEGIN</a:t>
            </a:r>
          </a:p>
          <a:p>
            <a:pPr marL="0" indent="0">
              <a:buNone/>
              <a:defRPr/>
            </a:pPr>
            <a:r>
              <a:rPr lang="en-US" dirty="0"/>
              <a:t>  SELECT *  FROM paper;</a:t>
            </a:r>
          </a:p>
          <a:p>
            <a:pPr marL="0" indent="0">
              <a:buNone/>
              <a:defRPr/>
            </a:pPr>
            <a:r>
              <a:rPr lang="en-US" dirty="0"/>
              <a:t>END //</a:t>
            </a:r>
          </a:p>
          <a:p>
            <a:pPr marL="0" indent="0">
              <a:buNone/>
              <a:defRPr/>
            </a:pPr>
            <a:r>
              <a:rPr lang="en-US" dirty="0"/>
              <a:t>DELIMITER ;</a:t>
            </a:r>
          </a:p>
          <a:p>
            <a:pPr marL="357188" indent="-171450">
              <a:defRPr/>
            </a:pPr>
            <a:r>
              <a:rPr lang="en-US" dirty="0" smtClean="0"/>
              <a:t>CALL </a:t>
            </a:r>
            <a:r>
              <a:rPr lang="en-US" dirty="0"/>
              <a:t>STORED_PROCEDURE_NAME()</a:t>
            </a:r>
          </a:p>
          <a:p>
            <a:pPr marL="357188" indent="-171450">
              <a:defRPr/>
            </a:pPr>
            <a:r>
              <a:rPr lang="en-US" dirty="0" smtClean="0"/>
              <a:t>CALL </a:t>
            </a:r>
            <a:r>
              <a:rPr lang="en-US" dirty="0" err="1"/>
              <a:t>GetAllPapers</a:t>
            </a:r>
            <a:r>
              <a:rPr lang="en-US" dirty="0"/>
              <a:t>(); -- execution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b="1" dirty="0">
                <a:solidFill>
                  <a:srgbClr val="820000"/>
                </a:solidFill>
              </a:rPr>
              <a:t>Variables’ declaration, values’ assignment</a:t>
            </a:r>
            <a:r>
              <a:rPr lang="en-US" dirty="0">
                <a:solidFill>
                  <a:srgbClr val="820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dirty="0"/>
              <a:t>DECLARE </a:t>
            </a:r>
            <a:r>
              <a:rPr lang="en-US" dirty="0" err="1"/>
              <a:t>variable_name</a:t>
            </a:r>
            <a:r>
              <a:rPr lang="en-US" dirty="0"/>
              <a:t> </a:t>
            </a:r>
            <a:r>
              <a:rPr lang="en-US" dirty="0" err="1"/>
              <a:t>datatype</a:t>
            </a:r>
            <a:r>
              <a:rPr lang="en-US" dirty="0"/>
              <a:t>(size) DEFAULT </a:t>
            </a:r>
            <a:r>
              <a:rPr lang="en-US" dirty="0" err="1"/>
              <a:t>default_value</a:t>
            </a:r>
            <a:r>
              <a:rPr lang="en-US" dirty="0"/>
              <a:t>;</a:t>
            </a:r>
          </a:p>
          <a:p>
            <a:pPr marL="0" indent="0">
              <a:buNone/>
              <a:defRPr/>
            </a:pPr>
            <a:r>
              <a:rPr lang="en-US" dirty="0"/>
              <a:t>DECLARE </a:t>
            </a:r>
            <a:r>
              <a:rPr lang="en-US" dirty="0" err="1"/>
              <a:t>total_sales</a:t>
            </a:r>
            <a:r>
              <a:rPr lang="en-US" dirty="0"/>
              <a:t> INT DEFAULT 0</a:t>
            </a:r>
          </a:p>
          <a:p>
            <a:pPr marL="0" indent="0">
              <a:buNone/>
              <a:defRPr/>
            </a:pPr>
            <a:r>
              <a:rPr lang="en-US" dirty="0"/>
              <a:t>DECLARE </a:t>
            </a:r>
            <a:r>
              <a:rPr lang="en-US" dirty="0" err="1"/>
              <a:t>total_count</a:t>
            </a:r>
            <a:r>
              <a:rPr lang="en-US" dirty="0"/>
              <a:t> INT DEFAULT 0</a:t>
            </a:r>
          </a:p>
          <a:p>
            <a:pPr marL="0" indent="0">
              <a:buNone/>
              <a:defRPr/>
            </a:pPr>
            <a:r>
              <a:rPr lang="en-US" dirty="0"/>
              <a:t>SET </a:t>
            </a:r>
            <a:r>
              <a:rPr lang="en-US" dirty="0" err="1"/>
              <a:t>total_count</a:t>
            </a:r>
            <a:r>
              <a:rPr lang="en-US" dirty="0"/>
              <a:t> = 10; </a:t>
            </a:r>
          </a:p>
          <a:p>
            <a:pPr marL="0" indent="0">
              <a:buNone/>
              <a:defRPr/>
            </a:pPr>
            <a:r>
              <a:rPr lang="en-US" dirty="0"/>
              <a:t>DECLARE </a:t>
            </a:r>
            <a:r>
              <a:rPr lang="en-US" dirty="0" err="1"/>
              <a:t>total_products</a:t>
            </a:r>
            <a:r>
              <a:rPr lang="en-US" dirty="0"/>
              <a:t> INT DEFAULT 0</a:t>
            </a:r>
          </a:p>
          <a:p>
            <a:pPr marL="0" indent="0">
              <a:buNone/>
              <a:defRPr/>
            </a:pPr>
            <a:r>
              <a:rPr lang="en-US" dirty="0"/>
              <a:t>SELECT COUNT(*) INTO </a:t>
            </a:r>
            <a:r>
              <a:rPr lang="en-US" dirty="0" err="1"/>
              <a:t>total_products</a:t>
            </a:r>
            <a:r>
              <a:rPr lang="en-US" dirty="0"/>
              <a:t> FROM products;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1910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Procedures: - </a:t>
            </a:r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08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balanceCalc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! </a:t>
            </a:r>
          </a:p>
          <a:p>
            <a:pPr marL="0" indent="0">
              <a:buNone/>
            </a:pPr>
            <a:r>
              <a:rPr lang="it-IT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balanceCalc ( IN interestRate INT,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INOUT balance INT,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OUT interest INT)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DETERMINISTIC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</a:pPr>
            <a:r>
              <a:rPr lang="da-DK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interest = interestRate * balance / 100;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balance = balance + interest;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END !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@balance=2000;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=5;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@balance;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balanceCalc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(@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@balance, @interest);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@balance, @interest;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Χρήση </a:t>
            </a:r>
            <a:r>
              <a:rPr lang="en-US" dirty="0"/>
              <a:t>Stored </a:t>
            </a:r>
            <a:r>
              <a:rPr lang="en-US" dirty="0" smtClean="0"/>
              <a:t>procedures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Εξασφαλίζει</a:t>
            </a:r>
            <a:r>
              <a:rPr lang="en-US" sz="2400" b="1" dirty="0" smtClean="0"/>
              <a:t>:</a:t>
            </a:r>
            <a:endParaRPr lang="el-GR" sz="2400" b="1" dirty="0"/>
          </a:p>
          <a:p>
            <a:r>
              <a:rPr lang="el-GR" sz="2400" dirty="0" smtClean="0"/>
              <a:t>Αυξημένη </a:t>
            </a:r>
            <a:r>
              <a:rPr lang="el-GR" sz="2400" dirty="0"/>
              <a:t>παραγωγικότητα (</a:t>
            </a:r>
            <a:r>
              <a:rPr lang="en-US" sz="2400" dirty="0"/>
              <a:t>Increased productivity) </a:t>
            </a:r>
            <a:r>
              <a:rPr lang="el-GR" sz="2400" dirty="0" smtClean="0"/>
              <a:t>   Ευέλικτη </a:t>
            </a:r>
            <a:r>
              <a:rPr lang="el-GR" sz="2400" dirty="0"/>
              <a:t>διαχείριση της ανάπτυξης εφαρμογών (</a:t>
            </a:r>
            <a:r>
              <a:rPr lang="en-US" sz="2400" dirty="0"/>
              <a:t>Manageability </a:t>
            </a:r>
            <a:r>
              <a:rPr lang="en-US" sz="2400" dirty="0" smtClean="0"/>
              <a:t>in </a:t>
            </a:r>
            <a:r>
              <a:rPr lang="en-US" sz="2400" dirty="0"/>
              <a:t>application development)</a:t>
            </a:r>
          </a:p>
          <a:p>
            <a:endParaRPr lang="en-US" sz="2400" dirty="0"/>
          </a:p>
          <a:p>
            <a:r>
              <a:rPr lang="el-GR" sz="2400" dirty="0" smtClean="0"/>
              <a:t>Οι </a:t>
            </a:r>
            <a:r>
              <a:rPr lang="en-US" sz="2400" dirty="0"/>
              <a:t>Stored routines </a:t>
            </a:r>
            <a:r>
              <a:rPr lang="el-GR" sz="2400" dirty="0"/>
              <a:t>επιτρέπουν σε τμήματα της εφαρμογής </a:t>
            </a:r>
            <a:r>
              <a:rPr lang="el-GR" sz="2400" dirty="0" smtClean="0"/>
              <a:t>(</a:t>
            </a:r>
            <a:r>
              <a:rPr lang="en-US" sz="2400" dirty="0"/>
              <a:t>parts of application logic) </a:t>
            </a:r>
            <a:r>
              <a:rPr lang="el-GR" sz="2400" dirty="0"/>
              <a:t>να αποθηκευθούν στη βάση για </a:t>
            </a:r>
            <a:r>
              <a:rPr lang="el-GR" sz="2400" dirty="0" smtClean="0"/>
              <a:t>λόγους </a:t>
            </a:r>
            <a:r>
              <a:rPr lang="el-GR" sz="2400" dirty="0"/>
              <a:t>ασφαλείας και επίδοσης (</a:t>
            </a:r>
            <a:r>
              <a:rPr lang="en-US" sz="2400" dirty="0"/>
              <a:t>for security and performance </a:t>
            </a:r>
            <a:r>
              <a:rPr lang="en-US" sz="2400" dirty="0" smtClean="0"/>
              <a:t>Reasons</a:t>
            </a:r>
            <a:r>
              <a:rPr lang="en-US" sz="2400" dirty="0"/>
              <a:t>). </a:t>
            </a:r>
            <a:endParaRPr lang="el-GR" sz="2400" dirty="0" smtClean="0"/>
          </a:p>
          <a:p>
            <a:endParaRPr lang="en-US" sz="2400" dirty="0"/>
          </a:p>
          <a:p>
            <a:r>
              <a:rPr lang="el-GR" sz="2400" dirty="0" smtClean="0"/>
              <a:t>Οι </a:t>
            </a:r>
            <a:r>
              <a:rPr lang="el-GR" sz="2400" dirty="0"/>
              <a:t>ίδιες </a:t>
            </a:r>
            <a:r>
              <a:rPr lang="en-US" sz="2400" dirty="0"/>
              <a:t>routines </a:t>
            </a:r>
            <a:r>
              <a:rPr lang="el-GR" sz="2400" dirty="0"/>
              <a:t>διατίθενται για πολλαπλή χρήση (</a:t>
            </a:r>
            <a:r>
              <a:rPr lang="en-US" sz="2400" dirty="0"/>
              <a:t>for multi-use</a:t>
            </a:r>
            <a:r>
              <a:rPr lang="en-US" sz="2400" dirty="0" smtClean="0"/>
              <a:t>),</a:t>
            </a:r>
            <a:r>
              <a:rPr lang="el-GR" sz="2400" dirty="0" smtClean="0"/>
              <a:t> σε </a:t>
            </a:r>
            <a:r>
              <a:rPr lang="el-GR" sz="2400" dirty="0"/>
              <a:t>διαφορετικές συναλλαγές ή από πολλαπλά προγράμματα </a:t>
            </a:r>
            <a:r>
              <a:rPr lang="el-GR" sz="2400" dirty="0" smtClean="0"/>
              <a:t>(</a:t>
            </a:r>
            <a:r>
              <a:rPr lang="en-US" sz="2400" dirty="0"/>
              <a:t>by multiple programs). </a:t>
            </a:r>
          </a:p>
        </p:txBody>
      </p:sp>
    </p:spTree>
    <p:extLst>
      <p:ext uri="{BB962C8B-B14F-4D97-AF65-F5344CB8AC3E}">
        <p14:creationId xmlns:p14="http://schemas.microsoft.com/office/powerpoint/2010/main" val="106707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1 - Εικόν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95"/>
          <a:stretch/>
        </p:blipFill>
        <p:spPr bwMode="auto">
          <a:xfrm>
            <a:off x="899319" y="1025525"/>
            <a:ext cx="7345362" cy="570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33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 - </a:t>
            </a:r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8342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684213" y="-171450"/>
            <a:ext cx="7772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l-GR" sz="20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1988840"/>
            <a:ext cx="1320651" cy="2520280"/>
          </a:xfrm>
        </p:spPr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0"/>
            <a:ext cx="7016923" cy="68580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4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DELIMITER </a:t>
            </a: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//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CREATE PROCEDURE </a:t>
            </a:r>
            <a:r>
              <a:rPr lang="en-US" sz="1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GetAuthorByCountry</a:t>
            </a: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(IN </a:t>
            </a:r>
            <a:r>
              <a:rPr lang="en-US" sz="1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countryName</a:t>
            </a: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VARCHAR(255))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BEGIN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SELECT *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FROM author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WHERE country = </a:t>
            </a:r>
            <a:r>
              <a:rPr lang="en-US" sz="1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countryName</a:t>
            </a: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END //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DELIMITER ;</a:t>
            </a:r>
            <a:endParaRPr lang="el-GR" sz="14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GetAuthorByCountry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(‘GREECE');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$$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CountAuthorsByCountry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VARCHAR(25),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 total INT)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BEGIN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SELECT count(A_ID)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INTO total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FROM author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WHERE country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END$$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DELIMITER 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CountAuthorsByCountry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(‘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GREECE',@total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@total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814" y="1663245"/>
            <a:ext cx="7646372" cy="367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4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CALL </a:t>
            </a:r>
            <a:r>
              <a:rPr lang="en-US" sz="2400" dirty="0" err="1"/>
              <a:t>GetAuthorByCountry</a:t>
            </a:r>
            <a:r>
              <a:rPr lang="en-US" sz="2400" dirty="0"/>
              <a:t>('GREECE'); 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1832018"/>
            <a:ext cx="70567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0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01" y="4149080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CALL </a:t>
            </a:r>
            <a:r>
              <a:rPr lang="en-US" sz="2400" dirty="0" err="1"/>
              <a:t>CountAuthorsByCountry</a:t>
            </a:r>
            <a:r>
              <a:rPr lang="en-US" sz="2400" dirty="0"/>
              <a:t>('</a:t>
            </a:r>
            <a:r>
              <a:rPr lang="en-US" sz="2400" dirty="0" err="1"/>
              <a:t>GREECE',@total</a:t>
            </a:r>
            <a:r>
              <a:rPr lang="en-US" sz="2400" dirty="0"/>
              <a:t>);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Select @total;</a:t>
            </a:r>
            <a:endParaRPr lang="el-GR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63367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03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9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CALL </a:t>
            </a:r>
            <a:r>
              <a:rPr lang="en-US" sz="2000" dirty="0" err="1"/>
              <a:t>CountAuthorsByCountry</a:t>
            </a:r>
            <a:r>
              <a:rPr lang="en-US" sz="2000" dirty="0"/>
              <a:t>('</a:t>
            </a:r>
            <a:r>
              <a:rPr lang="en-US" sz="2000" dirty="0" err="1"/>
              <a:t>GREECE',@total</a:t>
            </a:r>
            <a:r>
              <a:rPr lang="en-US" sz="2000" dirty="0"/>
              <a:t>);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Select @total;</a:t>
            </a:r>
            <a:endParaRPr lang="el-GR" sz="2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0718" y="1986376"/>
            <a:ext cx="5576828" cy="167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3933056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CALL </a:t>
            </a:r>
            <a:r>
              <a:rPr lang="en-US" sz="2000" dirty="0" err="1">
                <a:latin typeface="+mn-lt"/>
              </a:rPr>
              <a:t>CountAuthorsByCountry</a:t>
            </a:r>
            <a:r>
              <a:rPr lang="en-US" sz="2000" dirty="0">
                <a:latin typeface="+mn-lt"/>
              </a:rPr>
              <a:t>('</a:t>
            </a:r>
            <a:r>
              <a:rPr lang="en-US" sz="2000" dirty="0" err="1">
                <a:latin typeface="+mn-lt"/>
              </a:rPr>
              <a:t>UK',@total</a:t>
            </a:r>
            <a:r>
              <a:rPr lang="en-US" sz="2000" dirty="0">
                <a:latin typeface="+mn-lt"/>
              </a:rPr>
              <a:t>);</a:t>
            </a:r>
            <a:endParaRPr lang="el-GR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Select @total AS TOTAL_BY_UK  FROM DUAL;</a:t>
            </a:r>
            <a:endParaRPr lang="el-GR" sz="2000" dirty="0"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4782" y="4677092"/>
            <a:ext cx="5552764" cy="192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58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800" dirty="0"/>
              <a:t>Οι επεκτάσεις (</a:t>
            </a:r>
            <a:r>
              <a:rPr lang="en-US" sz="2800" dirty="0"/>
              <a:t>procedural extensions</a:t>
            </a:r>
            <a:r>
              <a:rPr lang="el-GR" sz="2800" dirty="0"/>
              <a:t>) της </a:t>
            </a:r>
            <a:r>
              <a:rPr lang="en-US" sz="2800" dirty="0"/>
              <a:t>SQL </a:t>
            </a:r>
            <a:r>
              <a:rPr lang="el-GR" sz="2800" dirty="0"/>
              <a:t>στα προϊόντα ΣΔΒΔ υποστηρίζουν γενικά τις γνωστές  </a:t>
            </a:r>
            <a:r>
              <a:rPr lang="en-US" sz="2800" dirty="0"/>
              <a:t>control structures</a:t>
            </a:r>
            <a:r>
              <a:rPr lang="el-GR" sz="2800" dirty="0"/>
              <a:t>.</a:t>
            </a:r>
          </a:p>
          <a:p>
            <a:pPr lvl="0"/>
            <a:r>
              <a:rPr lang="el-GR" sz="2800" dirty="0"/>
              <a:t>Ο </a:t>
            </a:r>
            <a:r>
              <a:rPr lang="en-US" sz="2800" dirty="0"/>
              <a:t>developer</a:t>
            </a:r>
            <a:r>
              <a:rPr lang="el-GR" sz="2800" dirty="0"/>
              <a:t> πρέπει να ελέγχει τις διαφορές που υπάρχουν στα προϊόντα</a:t>
            </a:r>
          </a:p>
          <a:p>
            <a:pPr lvl="0"/>
            <a:r>
              <a:rPr lang="el-GR" sz="2800" dirty="0"/>
              <a:t>Ακολουθούν παραδείγματα σε </a:t>
            </a:r>
            <a:r>
              <a:rPr lang="en-US" sz="2800" dirty="0" err="1"/>
              <a:t>mySQL</a:t>
            </a:r>
            <a:endParaRPr lang="el-GR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393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IF Statement</a:t>
            </a:r>
            <a:endParaRPr lang="el-GR" altLang="el-GR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expression THEN commands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[ELSEIF expression THEN commands]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[ELSE commands]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END IF;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CASE Statement</a:t>
            </a:r>
            <a:endParaRPr lang="el-GR" altLang="el-G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WHEN expression THEN commands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WHEN expression THEN commands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ELSE commands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END CASE;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loop</a:t>
            </a:r>
            <a:endParaRPr lang="en-US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WHILE expression DO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END WHILE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6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 Syntax</a:t>
            </a:r>
          </a:p>
          <a:p>
            <a:pPr>
              <a:buClrTx/>
              <a:buSzTx/>
              <a:buFontTx/>
              <a:buNone/>
            </a:pP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altLang="el-GR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begin_label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:] REPEAT </a:t>
            </a:r>
            <a:r>
              <a:rPr lang="en-GB" altLang="el-GR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statement_list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UNTIL </a:t>
            </a:r>
            <a:r>
              <a:rPr lang="en-GB" altLang="el-GR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search_condition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END REPEAT [</a:t>
            </a:r>
            <a:r>
              <a:rPr lang="en-GB" altLang="el-GR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end_label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endParaRPr lang="el-GR" alt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  <a:buSzTx/>
              <a:buFontTx/>
              <a:buNone/>
            </a:pP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 loop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Statements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UNTIL expression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END REPEAT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l-G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LOOP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Statements END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LOOP </a:t>
            </a:r>
            <a:endParaRPr lang="en-GB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84985" y="1211263"/>
            <a:ext cx="5405438" cy="5087937"/>
            <a:chOff x="1695450" y="801688"/>
            <a:chExt cx="5405438" cy="5087937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188" y="865188"/>
              <a:ext cx="4960937" cy="502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288" y="801688"/>
              <a:ext cx="10668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0" y="865188"/>
              <a:ext cx="10668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088" y="801688"/>
              <a:ext cx="10668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450" y="865188"/>
              <a:ext cx="10668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0728" name="8 - Ορθογώνιο"/>
          <p:cNvSpPr>
            <a:spLocks noChangeArrowheads="1"/>
          </p:cNvSpPr>
          <p:nvPr/>
        </p:nvSpPr>
        <p:spPr bwMode="auto">
          <a:xfrm>
            <a:off x="250825" y="6145213"/>
            <a:ext cx="1119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l-GR" sz="1400">
                <a:solidFill>
                  <a:schemeClr val="tx1"/>
                </a:solidFill>
                <a:latin typeface="Arial" charset="0"/>
              </a:rPr>
              <a:t>Martti Laiho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«Αποθήκευση» </a:t>
            </a:r>
            <a:r>
              <a:rPr lang="en-US" dirty="0"/>
              <a:t>stored </a:t>
            </a:r>
            <a:r>
              <a:rPr lang="en-US" dirty="0" smtClean="0"/>
              <a:t>procedures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3821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Procedures: Exceptions handlers, Condition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DROP TABLE Accounts;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CREATE TABLE Accounts (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INTEGER NOT NULL PRIMARY KEY,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balance INTEGER NOT NULL,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CONSTRAINT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unloanable_account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CHECK (balance &gt;= 0)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acctID,balance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VALUES (101,1000);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acctID,balance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VALUES (202,2000); </a:t>
            </a:r>
          </a:p>
          <a:p>
            <a:pPr marL="0" indent="0">
              <a:buNone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COMMIT;</a:t>
            </a:r>
          </a:p>
          <a:p>
            <a:pPr marL="0" indent="0">
              <a:buNone/>
              <a:defRPr/>
            </a:pPr>
            <a:r>
              <a:rPr lang="en-US" sz="18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AUTOCOMMIT=0;</a:t>
            </a:r>
          </a:p>
          <a:p>
            <a:pPr marL="0" indent="0">
              <a:buNone/>
              <a:defRPr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BankTransfer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573649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1124744"/>
            <a:ext cx="4355976" cy="908720"/>
          </a:xfrm>
        </p:spPr>
        <p:txBody>
          <a:bodyPr>
            <a:normAutofit fontScale="90000"/>
          </a:bodyPr>
          <a:lstStyle/>
          <a:p>
            <a:r>
              <a:rPr lang="en-US" dirty="0"/>
              <a:t>Exceptions handlers, Condition </a:t>
            </a:r>
            <a:r>
              <a:rPr lang="en-US" dirty="0" smtClean="0"/>
              <a:t>handlers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8229600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DELIMITER !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BankTransfer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(IN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IN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IN amount INT,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OUT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VARCHAR(100))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LANGUAGE SQL MODIFIES SQL DATA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P1: BEGIN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DECLARE acct INT;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DECLARE EXIT HANDLER FOR NOT FOUND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BEGIN ROLLBACK;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SET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CONCAT('missing account ', CAST(acct AS CHAR));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END;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DECLARE EXIT HANDLER FOR SQLEXCEPTION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BEGIN ROLLBACK;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SET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CONCAT('negative balance (?) in ',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END;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 acct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INTO acct FROM Accounts WHERE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balance - amount WHERE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 acct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INTO acct FROM Accounts WHERE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balance + amount WHERE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COMMIT;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'committed';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END P1 !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endParaRPr lang="en-US" altLang="el-GR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86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1 - Εικόν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513"/>
          <a:stretch/>
        </p:blipFill>
        <p:spPr bwMode="auto">
          <a:xfrm>
            <a:off x="3491880" y="692696"/>
            <a:ext cx="541792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2808312" cy="2664296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51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1 - Εικόν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019"/>
          <a:stretch/>
        </p:blipFill>
        <p:spPr bwMode="auto">
          <a:xfrm>
            <a:off x="3349538" y="1052736"/>
            <a:ext cx="557439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60848"/>
            <a:ext cx="3024336" cy="2664296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96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3 -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8764"/>
            <a:ext cx="4772500" cy="329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Υλο</a:t>
            </a:r>
            <a:r>
              <a:rPr lang="en-US" dirty="0"/>
              <a:t>ποίηση stored procedures: functions και procedures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843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TABLE IF EXISTS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t_user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CHAR(20),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t_date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DATE,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t_time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TIME,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t_proc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VARCHAR(16),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t_what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VARCHAR(30));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(2);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93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!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(IN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INT,IN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VARCHAR(30),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OUT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p_out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VARCHAR(30))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 SQL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p_out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t_user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t_date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t_time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t_proc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t_what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VALUES (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current_user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current_date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current_time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altLang="el-GR" sz="1500" dirty="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',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1) THEN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COMMIT;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ROLLBACK;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IF;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 !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1 -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316" y="2132856"/>
            <a:ext cx="770336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42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Προσοχή! Δηλώσεις </a:t>
            </a:r>
            <a:r>
              <a:rPr lang="el-GR" dirty="0" err="1"/>
              <a:t>Commit</a:t>
            </a:r>
            <a:r>
              <a:rPr lang="el-GR" dirty="0"/>
              <a:t>, </a:t>
            </a:r>
            <a:r>
              <a:rPr lang="el-GR" dirty="0" err="1"/>
              <a:t>Roolback</a:t>
            </a:r>
            <a:r>
              <a:rPr lang="el-GR" dirty="0"/>
              <a:t> δεν επιτρέπονται σε </a:t>
            </a:r>
            <a:r>
              <a:rPr lang="el-GR" dirty="0" err="1"/>
              <a:t>stored</a:t>
            </a:r>
            <a:r>
              <a:rPr lang="el-GR" dirty="0"/>
              <a:t> </a:t>
            </a:r>
            <a:r>
              <a:rPr lang="el-GR" dirty="0" err="1" smtClean="0"/>
              <a:t>functions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2000" dirty="0" smtClean="0"/>
              <a:t>-- </a:t>
            </a:r>
            <a:r>
              <a:rPr lang="en-US" sz="2000" dirty="0" smtClean="0"/>
              <a:t>The </a:t>
            </a:r>
            <a:r>
              <a:rPr lang="en-US" sz="2000" dirty="0" err="1"/>
              <a:t>mySQL</a:t>
            </a:r>
            <a:r>
              <a:rPr lang="en-US" sz="2000" dirty="0"/>
              <a:t> product DOES NOT allow COMMIT and </a:t>
            </a:r>
            <a:r>
              <a:rPr lang="en-US" sz="2000" dirty="0" smtClean="0"/>
              <a:t>ROLLBACK</a:t>
            </a:r>
            <a:r>
              <a:rPr lang="el-GR" sz="2000" dirty="0" smtClean="0"/>
              <a:t> </a:t>
            </a:r>
            <a:r>
              <a:rPr lang="en-US" sz="2000" dirty="0" smtClean="0"/>
              <a:t>statements </a:t>
            </a:r>
            <a:r>
              <a:rPr lang="en-US" sz="2000" dirty="0"/>
              <a:t>in </a:t>
            </a:r>
            <a:endParaRPr lang="el-GR" sz="2000" dirty="0" smtClean="0"/>
          </a:p>
          <a:p>
            <a:pPr marL="0" indent="0">
              <a:buNone/>
              <a:defRPr/>
            </a:pPr>
            <a:r>
              <a:rPr lang="el-GR" sz="2000" dirty="0" smtClean="0"/>
              <a:t>-- </a:t>
            </a:r>
            <a:r>
              <a:rPr lang="en-US" sz="2000" dirty="0" smtClean="0"/>
              <a:t>stored </a:t>
            </a:r>
            <a:r>
              <a:rPr lang="en-US" sz="2000" dirty="0"/>
              <a:t>Functions. </a:t>
            </a:r>
            <a:r>
              <a:rPr lang="en-US" sz="2000" b="1" dirty="0">
                <a:solidFill>
                  <a:srgbClr val="820000"/>
                </a:solidFill>
              </a:rPr>
              <a:t>Check the following program</a:t>
            </a:r>
            <a:r>
              <a:rPr lang="en-US" sz="2000" b="1" dirty="0">
                <a:solidFill>
                  <a:srgbClr val="820000"/>
                </a:solidFill>
                <a:latin typeface="Times New Roman"/>
              </a:rPr>
              <a:t>!</a:t>
            </a:r>
            <a:endParaRPr lang="en-US" sz="2000" b="1" kern="1800" dirty="0">
              <a:solidFill>
                <a:srgbClr val="820000"/>
              </a:solidFill>
              <a:latin typeface="Times New Roman"/>
            </a:endParaRPr>
          </a:p>
          <a:p>
            <a:pPr marL="0" indent="0">
              <a:buNone/>
              <a:defRPr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DROP FUNCTION IF EXISTS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  <a:defRPr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!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FUNCTION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VARCHAR(30))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 VARCHAR(30);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 SQL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  <a:defRPr/>
            </a:pP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t_user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t_date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t_time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t_proc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t_what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VALUES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current_user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current_date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current_time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1) THEN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COMMIT;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ROLLBACK;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IF;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 !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val="2244544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Cursors - </a:t>
            </a:r>
            <a:r>
              <a:rPr lang="el-GR" dirty="0"/>
              <a:t>Παράδειγμα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8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Create a function to handle the cursor</a:t>
            </a:r>
            <a:r>
              <a:rPr lang="el-GR" sz="18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the following statements: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variables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CONTINUE HANDLER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 marL="0" indent="0"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4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DATABASE training;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 training;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course(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(50));</a:t>
            </a:r>
            <a:endParaRPr lang="en-US" altLang="el-GR" sz="1700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lecturer(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(3), 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city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salary decimal (8,2),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(1, 'DATABASE');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(2, 'WEB DEVELOPMENT');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(3, 'DATA MINING');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(4, 'SEMANTIC WEB');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COURSE;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lecturer(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city, salary,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 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'CHRIS', 'DATE', 'LONDON', 2000, 1),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2, 'GIO', 'WIEDERHOLD', 'ATHENS', 1500, 1),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3, 'PETER', 'CHEN', 'ATHENS', 3500, 2),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4, 'JEFF', 'ULLMAN', 'ATHENS', 1700, 1),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5,  'TED', 'CODD', 'ATHENS', 2500, 2);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lecturer;</a:t>
            </a:r>
            <a:endParaRPr lang="el-GR" alt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Triggers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“Triggers supplement the SQL constraints in enforcing data </a:t>
            </a:r>
            <a:r>
              <a:rPr lang="en-US" sz="2000" dirty="0" smtClean="0"/>
              <a:t>Integrity </a:t>
            </a:r>
            <a:r>
              <a:rPr lang="en-US" sz="2000" dirty="0"/>
              <a:t>and implementing business rules (North 1999).”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“In the chapter “When Not to Use Triggers” </a:t>
            </a:r>
            <a:r>
              <a:rPr lang="en-US" sz="2000" dirty="0" err="1"/>
              <a:t>Avi</a:t>
            </a:r>
            <a:r>
              <a:rPr lang="en-US" sz="2000" dirty="0"/>
              <a:t> </a:t>
            </a:r>
            <a:r>
              <a:rPr lang="en-US" sz="2000" dirty="0" err="1"/>
              <a:t>Silberschatz</a:t>
            </a:r>
            <a:r>
              <a:rPr lang="en-US" sz="2000" dirty="0"/>
              <a:t> et all </a:t>
            </a:r>
            <a:r>
              <a:rPr lang="en-US" sz="2000" dirty="0" smtClean="0"/>
              <a:t>(</a:t>
            </a:r>
            <a:r>
              <a:rPr lang="en-US" sz="2000" dirty="0"/>
              <a:t>2011) agrees that there are many good uses for triggers, </a:t>
            </a:r>
            <a:r>
              <a:rPr lang="en-US" sz="2000" dirty="0" smtClean="0"/>
              <a:t>but </a:t>
            </a:r>
            <a:r>
              <a:rPr lang="en-US" sz="2000" dirty="0"/>
              <a:t>developers should first consider alternative available </a:t>
            </a:r>
            <a:r>
              <a:rPr lang="en-US" sz="2000" dirty="0" smtClean="0"/>
              <a:t>technologies</a:t>
            </a:r>
            <a:r>
              <a:rPr lang="en-US" sz="2000" dirty="0"/>
              <a:t>, such as update/delete rules of foreign keys, </a:t>
            </a:r>
            <a:r>
              <a:rPr lang="en-US" sz="2000" dirty="0" smtClean="0"/>
              <a:t>materialized </a:t>
            </a:r>
            <a:r>
              <a:rPr lang="en-US" sz="2000" dirty="0"/>
              <a:t>views, and modern replication facilities instead of </a:t>
            </a:r>
          </a:p>
          <a:p>
            <a:pPr marL="0" indent="0">
              <a:buNone/>
            </a:pPr>
            <a:r>
              <a:rPr lang="en-US" sz="2000" dirty="0"/>
              <a:t>over-using triggers, - and when used “Triggers should be written </a:t>
            </a:r>
            <a:r>
              <a:rPr lang="en-US" sz="2000" dirty="0" smtClean="0"/>
              <a:t>with </a:t>
            </a:r>
            <a:r>
              <a:rPr lang="en-US" sz="2000" dirty="0"/>
              <a:t>great care”. Detecting trigger errors at runtime can be a </a:t>
            </a:r>
            <a:r>
              <a:rPr lang="en-US" sz="2000" dirty="0" smtClean="0"/>
              <a:t>really </a:t>
            </a:r>
            <a:r>
              <a:rPr lang="en-US" sz="2000" dirty="0"/>
              <a:t>challenging task.”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see Introduction to Procedural Extensions of SQL in Transactional Context )	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85037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268760"/>
            <a:ext cx="367347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3789040"/>
            <a:ext cx="7934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//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FUNCTION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RETURNS VARCHAR(255)                             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 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record_not_found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INTEGER DEFAULT 0;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VARCHAR(150) DEFAULT "";                        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VARCHAR(150) DEFAULT "";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VARCHAR(255) DEFAULT "";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my_cursor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CURSOR FOR SELECT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lecturer;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CONTINUE HANDLER FOR NOT FOUND SET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record_not_found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1;       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my_cursor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allLecturers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LOOP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FETCH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my_cursor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record_not_found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LEAVE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allLecturers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END IF;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CONCAT(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", ");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END LOOP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allLecturers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CLOSE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my_cursor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RETURN SUBSTR(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1, 70);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END //   </a:t>
            </a:r>
            <a:endParaRPr lang="el-GR" alt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588" y="1346317"/>
            <a:ext cx="7416824" cy="39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0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89760"/>
            <a:ext cx="51117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 Execute function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lecturer_list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Cursors – </a:t>
            </a:r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Create a procedure to handle the cursor</a:t>
            </a:r>
            <a:r>
              <a:rPr lang="el-GR" sz="20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the following statements: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variables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CONTINUE HANDLER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 marL="0" indent="0"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76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4653136"/>
            <a:ext cx="3693096" cy="122413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3" y="0"/>
            <a:ext cx="82296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processorders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Declare local variables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DECLARE done BOOLEAN DEFAULT 0;--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FALSE, NOT DONE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DECLARE o INT; --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FETCH is used to retrieve the current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order_num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-- into the declared variable named o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Declare the cursor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DECLARE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CURSOR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FOR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SELECT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order_num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FROM orders;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Declare continue handler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DECLARE CONTINUE HANDLER FOR SQLSTATE '02000'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 done=1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when SQLSTATE '02000' occurs, then SET done=1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SQLSTATE '02000' is a not found condition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Open the cursor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OPEN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Loop through all rows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REPEAT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-- Get order number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FETCH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INTO o;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End of loop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UNTIL done END REPEAT;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Close the cursor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CLOSE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2231231"/>
          <a:ext cx="8229600" cy="2971800"/>
        </p:xfrm>
        <a:graphic>
          <a:graphicData uri="http://schemas.openxmlformats.org/drawingml/2006/table">
            <a:tbl>
              <a:tblPr/>
              <a:tblGrid>
                <a:gridCol w="1371600"/>
                <a:gridCol w="685800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/>
                        <a:t>Table 4. Class Code 02: No Data</a:t>
                      </a: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SQLSTATE Value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Meaning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l-GR"/>
                        <a:t>02000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One of the following exceptions occurred: The result of the SELECT INTO statement or the </a:t>
                      </a:r>
                      <a:r>
                        <a:rPr lang="en-US" dirty="0" err="1"/>
                        <a:t>subselect</a:t>
                      </a:r>
                      <a:r>
                        <a:rPr lang="en-US" dirty="0"/>
                        <a:t> of the INSERT statement was an empty table.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 number of rows identified in the searched UPDATE or DELETE statement was zero.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 position of the cursor referenced in the FETCH statement was after the last row of the result table.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 fetch orientation is invalid.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5590981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IBM Knowledge Center </a:t>
            </a:r>
          </a:p>
        </p:txBody>
      </p:sp>
    </p:spTree>
    <p:extLst>
      <p:ext uri="{BB962C8B-B14F-4D97-AF65-F5344CB8AC3E}">
        <p14:creationId xmlns:p14="http://schemas.microsoft.com/office/powerpoint/2010/main" val="21048927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χρήσης </a:t>
            </a:r>
            <a:r>
              <a:rPr lang="en-US" dirty="0"/>
              <a:t>stored </a:t>
            </a:r>
            <a:r>
              <a:rPr lang="en-US" dirty="0" smtClean="0"/>
              <a:t>procedures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SzPct val="45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820000"/>
                </a:solidFill>
              </a:rPr>
              <a:t>Procedures are written for improved performance, security, </a:t>
            </a:r>
            <a:r>
              <a:rPr lang="en-US" sz="2000" b="1" dirty="0" smtClean="0">
                <a:solidFill>
                  <a:srgbClr val="820000"/>
                </a:solidFill>
              </a:rPr>
              <a:t>and </a:t>
            </a:r>
            <a:r>
              <a:rPr lang="en-US" sz="2000" b="1" dirty="0">
                <a:solidFill>
                  <a:srgbClr val="820000"/>
                </a:solidFill>
              </a:rPr>
              <a:t>centralized maintainability of parts of the application logic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network traffic between the client and server is reduced. 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Performance </a:t>
            </a:r>
            <a:r>
              <a:rPr lang="en-US" sz="2000" dirty="0">
                <a:solidFill>
                  <a:srgbClr val="000000"/>
                </a:solidFill>
              </a:rPr>
              <a:t>gets improved since the SQL statements are parsed </a:t>
            </a:r>
            <a:r>
              <a:rPr lang="en-US" sz="2000" dirty="0" smtClean="0">
                <a:solidFill>
                  <a:srgbClr val="000000"/>
                </a:solidFill>
              </a:rPr>
              <a:t>and </a:t>
            </a:r>
            <a:r>
              <a:rPr lang="en-US" sz="2000" dirty="0">
                <a:solidFill>
                  <a:srgbClr val="000000"/>
                </a:solidFill>
              </a:rPr>
              <a:t>optimized when the procedure is created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Security </a:t>
            </a:r>
            <a:r>
              <a:rPr lang="en-US" sz="2000" dirty="0">
                <a:solidFill>
                  <a:srgbClr val="000000"/>
                </a:solidFill>
              </a:rPr>
              <a:t>is improved, since procedures should be created only by </a:t>
            </a:r>
            <a:r>
              <a:rPr lang="en-US" sz="2000" dirty="0" smtClean="0">
                <a:solidFill>
                  <a:srgbClr val="000000"/>
                </a:solidFill>
              </a:rPr>
              <a:t>competent </a:t>
            </a:r>
            <a:r>
              <a:rPr lang="en-US" sz="2000" dirty="0">
                <a:solidFill>
                  <a:srgbClr val="000000"/>
                </a:solidFill>
              </a:rPr>
              <a:t>developers.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Improved </a:t>
            </a:r>
            <a:r>
              <a:rPr lang="en-US" sz="2000" dirty="0">
                <a:solidFill>
                  <a:srgbClr val="000000"/>
                </a:solidFill>
              </a:rPr>
              <a:t>maintainability (if the procedure logic needs to be </a:t>
            </a:r>
            <a:r>
              <a:rPr lang="en-US" sz="2000" dirty="0" smtClean="0">
                <a:solidFill>
                  <a:srgbClr val="000000"/>
                </a:solidFill>
              </a:rPr>
              <a:t>updated</a:t>
            </a:r>
            <a:r>
              <a:rPr lang="en-US" sz="2000" dirty="0">
                <a:solidFill>
                  <a:srgbClr val="000000"/>
                </a:solidFill>
              </a:rPr>
              <a:t>, it can be done “on the fly” as an atomic operation)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Stored </a:t>
            </a:r>
            <a:r>
              <a:rPr lang="en-US" sz="2000" dirty="0">
                <a:solidFill>
                  <a:srgbClr val="000000"/>
                </a:solidFill>
              </a:rPr>
              <a:t>routines ensure data access consistency and </a:t>
            </a:r>
            <a:r>
              <a:rPr lang="en-US" sz="2000" dirty="0" smtClean="0">
                <a:solidFill>
                  <a:srgbClr val="000000"/>
                </a:solidFill>
              </a:rPr>
              <a:t>maintainability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Challenges </a:t>
            </a:r>
            <a:r>
              <a:rPr lang="en-US" sz="2000" dirty="0">
                <a:solidFill>
                  <a:srgbClr val="000000"/>
                </a:solidFill>
              </a:rPr>
              <a:t>for stored procedures include their involvement and </a:t>
            </a:r>
            <a:r>
              <a:rPr lang="en-US" sz="2000" dirty="0" smtClean="0">
                <a:solidFill>
                  <a:srgbClr val="000000"/>
                </a:solidFill>
              </a:rPr>
              <a:t>synchronization </a:t>
            </a:r>
            <a:r>
              <a:rPr lang="en-US" sz="2000" dirty="0">
                <a:solidFill>
                  <a:srgbClr val="000000"/>
                </a:solidFill>
              </a:rPr>
              <a:t>in transactions, complicated exception handling, </a:t>
            </a:r>
            <a:r>
              <a:rPr lang="en-US" sz="2000" dirty="0" smtClean="0">
                <a:solidFill>
                  <a:srgbClr val="000000"/>
                </a:solidFill>
              </a:rPr>
              <a:t>and </a:t>
            </a:r>
            <a:r>
              <a:rPr lang="en-US" sz="2000" dirty="0">
                <a:solidFill>
                  <a:srgbClr val="000000"/>
                </a:solidFill>
              </a:rPr>
              <a:t>need for extended documentation.</a:t>
            </a:r>
          </a:p>
          <a:p>
            <a:pPr marL="0" indent="0">
              <a:buSzPct val="45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i="1" dirty="0" smtClean="0">
                <a:cs typeface="Arial" pitchFamily="34" charset="0"/>
              </a:rPr>
              <a:t>(</a:t>
            </a:r>
            <a:r>
              <a:rPr lang="en-US" sz="2000" i="1" dirty="0">
                <a:cs typeface="Arial" pitchFamily="34" charset="0"/>
              </a:rPr>
              <a:t>see Introduction to Procedural Extensions of SQL in Transactional </a:t>
            </a:r>
            <a:r>
              <a:rPr lang="en-US" sz="2000" i="1" dirty="0" smtClean="0">
                <a:cs typeface="Arial" pitchFamily="34" charset="0"/>
              </a:rPr>
              <a:t>Context)</a:t>
            </a:r>
            <a:r>
              <a:rPr lang="en-US" sz="2000" i="1" dirty="0">
                <a:cs typeface="Arial" pitchFamily="34" charset="0"/>
              </a:rPr>
              <a:t>	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60134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χρήσης </a:t>
            </a:r>
            <a:r>
              <a:rPr lang="en-US" dirty="0"/>
              <a:t>stored </a:t>
            </a:r>
            <a:r>
              <a:rPr lang="en-US" dirty="0" smtClean="0"/>
              <a:t>procedures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US" altLang="el-GR" sz="2200" dirty="0" smtClean="0">
                <a:solidFill>
                  <a:srgbClr val="000000"/>
                </a:solidFill>
              </a:rPr>
              <a:t>The SQL/PSM standard has now been implemented for example in DB2, </a:t>
            </a:r>
            <a:r>
              <a:rPr lang="en-US" altLang="el-GR" sz="2200" dirty="0" err="1" smtClean="0">
                <a:solidFill>
                  <a:srgbClr val="000000"/>
                </a:solidFill>
              </a:rPr>
              <a:t>Mimer</a:t>
            </a:r>
            <a:r>
              <a:rPr lang="en-US" altLang="el-GR" sz="2200" dirty="0" smtClean="0">
                <a:solidFill>
                  <a:srgbClr val="000000"/>
                </a:solidFill>
              </a:rPr>
              <a:t>, MySQL, </a:t>
            </a:r>
            <a:r>
              <a:rPr lang="en-US" altLang="el-GR" sz="2200" dirty="0" err="1" smtClean="0">
                <a:solidFill>
                  <a:srgbClr val="000000"/>
                </a:solidFill>
              </a:rPr>
              <a:t>Pyrrho</a:t>
            </a:r>
            <a:r>
              <a:rPr lang="en-US" altLang="el-GR" sz="2200" dirty="0" smtClean="0">
                <a:solidFill>
                  <a:srgbClr val="000000"/>
                </a:solidFill>
              </a:rPr>
              <a:t>, and optionally in PostgreSQL. </a:t>
            </a:r>
          </a:p>
          <a:p>
            <a:pPr>
              <a:buSzPct val="100000"/>
            </a:pPr>
            <a:r>
              <a:rPr lang="en-US" altLang="el-GR" sz="2200" dirty="0" smtClean="0">
                <a:solidFill>
                  <a:srgbClr val="000000"/>
                </a:solidFill>
              </a:rPr>
              <a:t>PL/SQL still dominates the market as the native procedural</a:t>
            </a:r>
            <a:r>
              <a:rPr lang="el-GR" altLang="el-GR" sz="2200" dirty="0" smtClean="0">
                <a:solidFill>
                  <a:srgbClr val="000000"/>
                </a:solidFill>
              </a:rPr>
              <a:t> </a:t>
            </a:r>
            <a:r>
              <a:rPr lang="en-US" altLang="el-GR" sz="2200" dirty="0" smtClean="0">
                <a:solidFill>
                  <a:srgbClr val="000000"/>
                </a:solidFill>
              </a:rPr>
              <a:t>language of Oracle, and as an optional PL SQL for PostgreSQL and DB2. </a:t>
            </a:r>
          </a:p>
          <a:p>
            <a:pPr>
              <a:buSzPct val="100000"/>
            </a:pPr>
            <a:r>
              <a:rPr lang="en-US" altLang="el-GR" sz="2200" dirty="0" smtClean="0">
                <a:solidFill>
                  <a:srgbClr val="000000"/>
                </a:solidFill>
              </a:rPr>
              <a:t>Another mainstream procedural language is Transact SQL (T-SQL) of Microsoft SQL Server.</a:t>
            </a:r>
          </a:p>
          <a:p>
            <a:pPr>
              <a:buSzPct val="100000"/>
            </a:pPr>
            <a:r>
              <a:rPr lang="en-US" altLang="el-GR" sz="2200" dirty="0" smtClean="0">
                <a:solidFill>
                  <a:srgbClr val="000000"/>
                </a:solidFill>
              </a:rPr>
              <a:t>What  is said for a specific DBMS product  may not be true for every DBMS product as, for example, in PostgreSQL stored procedures and functions are  the same concepts.</a:t>
            </a:r>
          </a:p>
          <a:p>
            <a:pPr marL="0" indent="357188">
              <a:buSzPct val="45000"/>
              <a:buNone/>
            </a:pPr>
            <a:r>
              <a:rPr lang="en-US" altLang="el-GR" sz="2000" i="1" dirty="0" smtClean="0"/>
              <a:t>(</a:t>
            </a:r>
            <a:r>
              <a:rPr lang="en-US" altLang="el-GR" sz="2000" i="1" dirty="0"/>
              <a:t>see Introduction to Procedural Extensions of SQL in Transactional </a:t>
            </a:r>
            <a:r>
              <a:rPr lang="en-US" altLang="el-GR" sz="2000" i="1" dirty="0" smtClean="0"/>
              <a:t>Context)</a:t>
            </a:r>
            <a:r>
              <a:rPr lang="en-US" altLang="el-GR" sz="2000" i="1" dirty="0"/>
              <a:t>	</a:t>
            </a:r>
            <a:endParaRPr lang="en-US" altLang="el-GR" sz="2000" dirty="0">
              <a:solidFill>
                <a:srgbClr val="000000"/>
              </a:solidFill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71078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εισήγηση βασίζεται </a:t>
            </a:r>
            <a:r>
              <a:rPr lang="el-GR" smtClean="0"/>
              <a:t>στη διάλεξη </a:t>
            </a:r>
            <a:r>
              <a:rPr lang="en-US" dirty="0" smtClean="0"/>
              <a:t>“Stored Routines: procedures, UDFs, triggers”</a:t>
            </a:r>
            <a:r>
              <a:rPr lang="el-GR" dirty="0" smtClean="0"/>
              <a:t> του Χ. </a:t>
            </a:r>
            <a:r>
              <a:rPr lang="el-GR" dirty="0" err="1" smtClean="0"/>
              <a:t>Σκουρλά</a:t>
            </a:r>
            <a:r>
              <a:rPr lang="el-GR" dirty="0" smtClean="0"/>
              <a:t> στο “</a:t>
            </a:r>
            <a:r>
              <a:rPr lang="en-US" dirty="0" smtClean="0"/>
              <a:t>SQL Transactions Seminar”, </a:t>
            </a:r>
            <a:r>
              <a:rPr lang="el-GR" dirty="0" smtClean="0"/>
              <a:t> </a:t>
            </a:r>
            <a:r>
              <a:rPr lang="en-US" dirty="0" smtClean="0"/>
              <a:t>Malaga, </a:t>
            </a:r>
            <a:r>
              <a:rPr lang="el-GR" dirty="0" smtClean="0"/>
              <a:t>18/11/2014</a:t>
            </a:r>
            <a:r>
              <a:rPr lang="en-US" dirty="0" smtClean="0"/>
              <a:t> (</a:t>
            </a:r>
            <a:r>
              <a:rPr lang="el-GR" dirty="0" smtClean="0"/>
              <a:t>στο πλαίσιο του “</a:t>
            </a:r>
            <a:r>
              <a:rPr lang="en-US" dirty="0" err="1" smtClean="0"/>
              <a:t>DBTech</a:t>
            </a:r>
            <a:r>
              <a:rPr lang="en-US" dirty="0" smtClean="0"/>
              <a:t> VET Teacher </a:t>
            </a:r>
            <a:r>
              <a:rPr lang="en-US" dirty="0" err="1" smtClean="0"/>
              <a:t>programme</a:t>
            </a:r>
            <a:r>
              <a:rPr lang="en-US" dirty="0" smtClean="0"/>
              <a:t>).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CREATE TRIGGER Syntax in </a:t>
            </a:r>
            <a:r>
              <a:rPr lang="en-US" sz="3600" dirty="0" err="1" smtClean="0"/>
              <a:t>mySQL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[DEFINER = { user | CURRENT_USER }]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TRIGGER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trigger_event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tbl_name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ROW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trigger_order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trigger_body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{ BEFORE | AFTER }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trigger_event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{ INSERT | UPDATE | DELETE }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trigger_order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{ FOLLOWS | PRECEDES }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other_trigger_name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(see</a:t>
            </a:r>
            <a:r>
              <a:rPr lang="el-GR" dirty="0" smtClean="0"/>
              <a:t> </a:t>
            </a:r>
            <a:r>
              <a:rPr lang="en-US" dirty="0">
                <a:hlinkClick r:id="rId3"/>
              </a:rPr>
              <a:t>13.1.15 CREATE TRIGGER </a:t>
            </a:r>
            <a:r>
              <a:rPr lang="en-US" dirty="0" smtClean="0">
                <a:hlinkClick r:id="rId3"/>
              </a:rPr>
              <a:t>Syntax</a:t>
            </a:r>
            <a:r>
              <a:rPr lang="en-US" dirty="0" smtClean="0"/>
              <a:t>)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5629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Χρήστος Σκουρλάς </a:t>
            </a:r>
            <a:r>
              <a:rPr lang="el-GR" sz="2000" dirty="0" smtClean="0"/>
              <a:t>201</a:t>
            </a:r>
            <a:r>
              <a:rPr lang="en-US" sz="2000" dirty="0" smtClean="0"/>
              <a:t>6</a:t>
            </a:r>
            <a:r>
              <a:rPr lang="el-GR" sz="2000" dirty="0" smtClean="0"/>
              <a:t>. </a:t>
            </a:r>
            <a:r>
              <a:rPr lang="el-GR" sz="2000" dirty="0" smtClean="0"/>
              <a:t>Χρήστος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. «Βάσεις Δεδομένων ΙΙ. Ενότητα 12: </a:t>
            </a:r>
            <a:r>
              <a:rPr lang="en-US" sz="2000" dirty="0" err="1"/>
              <a:t>Ενότητ</a:t>
            </a:r>
            <a:r>
              <a:rPr lang="en-US" sz="2000" dirty="0"/>
              <a:t>α 12: Stored Procedures BY EXAMPLE: </a:t>
            </a:r>
            <a:r>
              <a:rPr lang="en-US" sz="2000" dirty="0" smtClean="0"/>
              <a:t>Triggers</a:t>
            </a:r>
            <a:r>
              <a:rPr lang="en-US" sz="2000" dirty="0"/>
              <a:t>, Functions, Procedures, </a:t>
            </a:r>
            <a:r>
              <a:rPr lang="en-US" sz="2000" dirty="0" smtClean="0"/>
              <a:t>Cursors</a:t>
            </a:r>
            <a:r>
              <a:rPr lang="el-GR" sz="2000" dirty="0" smtClean="0"/>
              <a:t>». </a:t>
            </a:r>
            <a:r>
              <a:rPr lang="el-GR" sz="2000" dirty="0" smtClean="0"/>
              <a:t>Έκδοση: </a:t>
            </a:r>
            <a:r>
              <a:rPr lang="en-US" sz="2000" dirty="0" smtClean="0"/>
              <a:t>2</a:t>
            </a:r>
            <a:r>
              <a:rPr lang="el-GR" sz="2000" dirty="0" smtClean="0"/>
              <a:t>.0</a:t>
            </a:r>
            <a:r>
              <a:rPr lang="el-GR" sz="2000" dirty="0" smtClean="0"/>
              <a:t>. Αθήνα </a:t>
            </a:r>
            <a:r>
              <a:rPr lang="el-GR" sz="2000" dirty="0" smtClean="0"/>
              <a:t>201</a:t>
            </a:r>
            <a:r>
              <a:rPr lang="en-US" sz="2000" dirty="0" smtClean="0"/>
              <a:t>6</a:t>
            </a:r>
            <a:r>
              <a:rPr lang="el-GR" sz="2000" dirty="0" smtClean="0"/>
              <a:t>. </a:t>
            </a:r>
            <a:r>
              <a:rPr lang="el-GR" sz="2000" dirty="0" smtClean="0"/>
              <a:t>Διαθέσιμο από τη δικτυακή διεύθυνση: </a:t>
            </a:r>
            <a:r>
              <a:rPr lang="en-US" sz="2000" dirty="0" smtClean="0">
                <a:hlinkClick r:id="rId3"/>
              </a:rPr>
              <a:t>pyles.teiath.gr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Χρήσης Έργων 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n-US" sz="2400" dirty="0"/>
              <a:t>“SQL Transactions” Educational and Training Content, The </a:t>
            </a:r>
            <a:r>
              <a:rPr lang="en-US" sz="2400" dirty="0" err="1"/>
              <a:t>DBTech</a:t>
            </a:r>
            <a:r>
              <a:rPr lang="en-US" sz="2400" dirty="0"/>
              <a:t> VET Teachers (EU LLP Transfer of Innovation) project, 1/10/2012 – 30/9/2014. Retrieved 14 May 2013. </a:t>
            </a:r>
            <a:r>
              <a:rPr lang="en-US" sz="2400" u="sng" dirty="0">
                <a:hlinkClick r:id="rId2"/>
              </a:rPr>
              <a:t>http://www.dbtechnet.org</a:t>
            </a:r>
            <a:r>
              <a:rPr lang="en-US" sz="2400" dirty="0"/>
              <a:t>, </a:t>
            </a:r>
            <a:r>
              <a:rPr lang="el-GR" sz="2400" dirty="0"/>
              <a:t>διαθέσιμο με άδεια </a:t>
            </a:r>
            <a:r>
              <a:rPr lang="en-US" sz="2400" u="sng" dirty="0">
                <a:hlinkClick r:id="rId3"/>
              </a:rPr>
              <a:t>CC BY-NC-SA 3.0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27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</a:t>
            </a:r>
            <a:r>
              <a:rPr lang="el-GR" sz="2000" smtClean="0"/>
              <a:t>την </a:t>
            </a:r>
            <a:r>
              <a:rPr lang="el-GR" sz="2000" smtClean="0"/>
              <a:t>αρχική </a:t>
            </a:r>
            <a:r>
              <a:rPr lang="el-GR" sz="2000" smtClean="0"/>
              <a:t>αναδιαμόρφωση </a:t>
            </a:r>
            <a:r>
              <a:rPr lang="el-GR" sz="2000" dirty="0" smtClean="0"/>
              <a:t>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Triggers – </a:t>
            </a:r>
            <a:r>
              <a:rPr lang="el-GR" dirty="0"/>
              <a:t>Παράδειγμα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 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IF EXISTS Accounts;</a:t>
            </a:r>
          </a:p>
          <a:p>
            <a:pPr marL="0" indent="0">
              <a:buNone/>
            </a:pP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Accounts ( </a:t>
            </a:r>
            <a:r>
              <a:rPr lang="en-US" altLang="el-GR" sz="19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INTEGER NOT NULL </a:t>
            </a:r>
            <a:r>
              <a:rPr lang="el-GR" altLang="el-GR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	     		</a:t>
            </a:r>
            <a:r>
              <a:rPr lang="en-US" altLang="el-GR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altLang="el-GR" sz="19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KEY,balance</a:t>
            </a:r>
            <a:r>
              <a:rPr lang="en-US" altLang="el-GR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 NOT NULL, </a:t>
            </a:r>
          </a:p>
          <a:p>
            <a:pPr marL="0" indent="0">
              <a:buNone/>
            </a:pP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CONSTRAINT </a:t>
            </a:r>
            <a:r>
              <a:rPr lang="en-US" altLang="el-GR" sz="19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unloanable_account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CHECK (balance &gt;= 0)); </a:t>
            </a:r>
          </a:p>
          <a:p>
            <a:pPr marL="0" indent="0">
              <a:buNone/>
            </a:pP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altLang="el-GR" sz="19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balance) VALUES (101, 1000); </a:t>
            </a:r>
          </a:p>
          <a:p>
            <a:pPr marL="0" indent="0">
              <a:buNone/>
            </a:pP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altLang="el-GR" sz="19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balance) VALUES (202, 2000); </a:t>
            </a:r>
          </a:p>
          <a:p>
            <a:pPr marL="0" indent="0">
              <a:buNone/>
            </a:pPr>
            <a:r>
              <a:rPr lang="en-US" altLang="el-G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COMMIT;</a:t>
            </a:r>
            <a:endParaRPr lang="en-US" altLang="el-GR" sz="19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93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1465181" cy="230425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137322" y="260648"/>
            <a:ext cx="70202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delimiter !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CREATE TRIGGER </a:t>
            </a:r>
            <a:r>
              <a:rPr lang="en-US" altLang="el-GR" dirty="0" err="1">
                <a:solidFill>
                  <a:srgbClr val="000000"/>
                </a:solidFill>
                <a:latin typeface="Courier New" pitchFamily="49" charset="0"/>
              </a:rPr>
              <a:t>Accounts_upd_trg</a:t>
            </a:r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BEFORE UPDATE ON Accounts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FOR EACH ROW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BEGIN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IF </a:t>
            </a:r>
            <a:r>
              <a:rPr lang="en-US" altLang="el-GR" dirty="0" err="1">
                <a:solidFill>
                  <a:srgbClr val="000000"/>
                </a:solidFill>
                <a:latin typeface="Courier New" pitchFamily="49" charset="0"/>
              </a:rPr>
              <a:t>NEW.balance</a:t>
            </a:r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 &lt; 0 THEN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SIGNAL SQLSTATE '23513'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SET MESSAGE_TEXT = 'Negative balance not allowed';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END IF;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END; !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delimiter ; </a:t>
            </a:r>
          </a:p>
          <a:p>
            <a:endParaRPr lang="en-US" altLang="el-GR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delimiter !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CREATE TRIGGER </a:t>
            </a:r>
            <a:r>
              <a:rPr lang="en-US" altLang="el-GR" dirty="0" err="1">
                <a:solidFill>
                  <a:srgbClr val="000000"/>
                </a:solidFill>
                <a:latin typeface="Courier New" pitchFamily="49" charset="0"/>
              </a:rPr>
              <a:t>Accounts_ins_trg</a:t>
            </a:r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BEFORE INSERT ON Accounts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FOR EACH ROW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BEGIN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IF </a:t>
            </a:r>
            <a:r>
              <a:rPr lang="en-US" altLang="el-GR" dirty="0" err="1">
                <a:solidFill>
                  <a:srgbClr val="000000"/>
                </a:solidFill>
                <a:latin typeface="Courier New" pitchFamily="49" charset="0"/>
              </a:rPr>
              <a:t>NEW.balance</a:t>
            </a:r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 &lt; 0 THEN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SIGNAL SQLSTATE '23513'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SET MESSAGE_TEXT = 'Negative balance not allowed';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END IF;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END; !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delimiter ; </a:t>
            </a:r>
          </a:p>
        </p:txBody>
      </p:sp>
    </p:spTree>
    <p:extLst>
      <p:ext uri="{BB962C8B-B14F-4D97-AF65-F5344CB8AC3E}">
        <p14:creationId xmlns:p14="http://schemas.microsoft.com/office/powerpoint/2010/main" val="42469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243212"/>
              </p:ext>
            </p:extLst>
          </p:nvPr>
        </p:nvGraphicFramePr>
        <p:xfrm>
          <a:off x="1120618" y="332656"/>
          <a:ext cx="6902763" cy="5040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598"/>
                <a:gridCol w="5787165"/>
              </a:tblGrid>
              <a:tr h="23037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Table 16. Class Code 23: Constraint Violation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30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SQLSTATE Value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Meaning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230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23502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 insert or update value is null, but the column cannot contain null values.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230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23503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insert or update value of a foreign key is invalid.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230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23504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update or delete of a parent key is prevented by a NO ACTION update or delete rule.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230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23505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 violation of the constraint imposed by a unique index or a unique constraint occurred.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230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23506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 violation of a constraint imposed by an edit or validation procedure occurred.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230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23507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 violation of a constraint imposed by a field procedure occurred.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230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23508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 violation of a constraint imposed by the DDL Registration Facility occurred.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39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23509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owner of the package has constrained its use to environments which do not include that of the application process.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230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23510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 violation of a constraint on the use of the command imposed by the RLST table occurred.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230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23511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 parent row cannot be deleted, because the check constraint restricts the deletion.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39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23512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check constraint cannot be added, because the table contains rows that do not satisfy the constraint definition.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230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23513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resulting row of the INSERT or UPDATE does not conform to the check constraint definition.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39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23515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unique index could not be created or unique constraint added, because the table contains duplicate values of the specified key.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230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23522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range of values for the identity column or sequence is exhausted.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230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23523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 invalid value has been provided for the SECURITY LABEL column.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230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23525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 violation of a constraint imposed by an XML values index occurred.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  <a:tr h="39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23526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An XML values index could not be created because the table data contains values that violate a constraint imposed by the index.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32280" marB="3228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5661248"/>
            <a:ext cx="8568952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https://www.ibm.com/support/knowledgecenter/SSEPEK_10.0.0/com.ibm.db2z10.doc.codes/src/tpc/db2z_sqlstatevalue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4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3650</Words>
  <Application>Microsoft Office PowerPoint</Application>
  <PresentationFormat>On-screen Show (4:3)</PresentationFormat>
  <Paragraphs>602</Paragraphs>
  <Slides>65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MS PGothic</vt:lpstr>
      <vt:lpstr>Arial</vt:lpstr>
      <vt:lpstr>Calibri</vt:lpstr>
      <vt:lpstr>Courier New</vt:lpstr>
      <vt:lpstr>Times New Roman</vt:lpstr>
      <vt:lpstr>Wingdings</vt:lpstr>
      <vt:lpstr>OC_template_updated</vt:lpstr>
      <vt:lpstr>Βάσεις Δεδομένων ΙΙ</vt:lpstr>
      <vt:lpstr>Σκοπός &amp; Στόχος Μαθήματος</vt:lpstr>
      <vt:lpstr>Χρήση Stored procedures</vt:lpstr>
      <vt:lpstr>«Αποθήκευση» stored procedures</vt:lpstr>
      <vt:lpstr>Triggers</vt:lpstr>
      <vt:lpstr>CREATE TRIGGER Syntax in mySQL</vt:lpstr>
      <vt:lpstr>Triggers – Παράδειγμα </vt:lpstr>
      <vt:lpstr>PowerPoint Presentation</vt:lpstr>
      <vt:lpstr>PowerPoint Presentation</vt:lpstr>
      <vt:lpstr>PowerPoint Presentation</vt:lpstr>
      <vt:lpstr>PowerPoint Presentation</vt:lpstr>
      <vt:lpstr>Πως θα δούμε τους triggers στο περιβάλλον της mySQL</vt:lpstr>
      <vt:lpstr>Απλοποημένη διαχείριση παραγγελιών: Χρήση triggers σε περιβάλλον mySQL</vt:lpstr>
      <vt:lpstr>PowerPoint Presentation</vt:lpstr>
      <vt:lpstr>PowerPoint Presentation</vt:lpstr>
      <vt:lpstr>PowerPoint Presentation</vt:lpstr>
      <vt:lpstr>PowerPoint Presentation</vt:lpstr>
      <vt:lpstr>Testing</vt:lpstr>
      <vt:lpstr>PowerPoint Presentation</vt:lpstr>
      <vt:lpstr>PowerPoint Presentation</vt:lpstr>
      <vt:lpstr>PowerPoint Presentation</vt:lpstr>
      <vt:lpstr>PowerPoint Presentation</vt:lpstr>
      <vt:lpstr>Οριζόμενες από το χρήστη (User-defined) functions – “stored functions”  σε περιβάλλον mySQL</vt:lpstr>
      <vt:lpstr>PowerPoint Presentation</vt:lpstr>
      <vt:lpstr>PowerPoint Presentation</vt:lpstr>
      <vt:lpstr>CREATE PROCEDURE and CREATE FUNCTION Syntax</vt:lpstr>
      <vt:lpstr>Procedures: Ορισμός, Μεταβλητές, εκχώρηση τιμών (Definition, Variables, values’ assignment)</vt:lpstr>
      <vt:lpstr>Procedures: - Παράδειγμα</vt:lpstr>
      <vt:lpstr>PowerPoint Presentation</vt:lpstr>
      <vt:lpstr>PowerPoint Presentation</vt:lpstr>
      <vt:lpstr>Procedures - Παράδειγμα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Procedures: Exceptions handlers, Condition handlers</vt:lpstr>
      <vt:lpstr>Exceptions handlers, Condition handlers</vt:lpstr>
      <vt:lpstr>PowerPoint Presentation</vt:lpstr>
      <vt:lpstr>PowerPoint Presentation</vt:lpstr>
      <vt:lpstr>Υλοποίηση stored procedures: functions και procedures </vt:lpstr>
      <vt:lpstr>PowerPoint Presentation</vt:lpstr>
      <vt:lpstr>PowerPoint Presentation</vt:lpstr>
      <vt:lpstr>Προσοχή! Δηλώσεις Commit, Roolback δεν επιτρέπονται σε stored functions</vt:lpstr>
      <vt:lpstr>Cursors - Παράδειγμα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Cursors – Παράδειγμα</vt:lpstr>
      <vt:lpstr>PowerPoint Presentation</vt:lpstr>
      <vt:lpstr>PowerPoint Presentation</vt:lpstr>
      <vt:lpstr>Πλεονεκτήματα χρήσης stored procedures</vt:lpstr>
      <vt:lpstr>Πλεονεκτήματα χρήσης stored procedures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Christos</cp:lastModifiedBy>
  <cp:revision>301</cp:revision>
  <dcterms:created xsi:type="dcterms:W3CDTF">2013-03-04T13:35:19Z</dcterms:created>
  <dcterms:modified xsi:type="dcterms:W3CDTF">2016-04-06T04:50:29Z</dcterms:modified>
</cp:coreProperties>
</file>