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73"/>
  </p:notesMasterIdLst>
  <p:handoutMasterIdLst>
    <p:handoutMasterId r:id="rId74"/>
  </p:handoutMasterIdLst>
  <p:sldIdLst>
    <p:sldId id="256" r:id="rId2"/>
    <p:sldId id="319" r:id="rId3"/>
    <p:sldId id="320" r:id="rId4"/>
    <p:sldId id="378" r:id="rId5"/>
    <p:sldId id="379" r:id="rId6"/>
    <p:sldId id="380" r:id="rId7"/>
    <p:sldId id="381" r:id="rId8"/>
    <p:sldId id="321" r:id="rId9"/>
    <p:sldId id="322" r:id="rId10"/>
    <p:sldId id="323" r:id="rId11"/>
    <p:sldId id="324" r:id="rId12"/>
    <p:sldId id="325" r:id="rId13"/>
    <p:sldId id="373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74" r:id="rId29"/>
    <p:sldId id="340" r:id="rId30"/>
    <p:sldId id="376" r:id="rId31"/>
    <p:sldId id="377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5" r:id="rId63"/>
    <p:sldId id="371" r:id="rId64"/>
    <p:sldId id="372" r:id="rId65"/>
    <p:sldId id="257" r:id="rId66"/>
    <p:sldId id="262" r:id="rId67"/>
    <p:sldId id="264" r:id="rId68"/>
    <p:sldId id="265" r:id="rId69"/>
    <p:sldId id="266" r:id="rId70"/>
    <p:sldId id="318" r:id="rId71"/>
    <p:sldId id="261" r:id="rId72"/>
  </p:sldIdLst>
  <p:sldSz cx="9144000" cy="6858000" type="screen4x3"/>
  <p:notesSz cx="7104063" cy="10234613"/>
  <p:custDataLst>
    <p:tags r:id="rId7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76" d="100"/>
          <a:sy n="76" d="100"/>
        </p:scale>
        <p:origin x="-121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23/5/2018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C2623B9-C329-4256-B08B-5A19DF56005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1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B29BBA98-B17A-4195-9D3D-F7C025990F4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294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78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DC35959E-24D3-410E-9EC7-026B8F995AE6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397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78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50E9662-8441-495A-97F5-B60813395D7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499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71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74B4F63D-048B-4F0C-9711-1669B7D3954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602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05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12D2258-E4CB-4441-8FC4-770A3E9982DB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704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96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AC9E57E-FF82-430D-A1EC-E0DAC52E3C07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806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59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84EA124-B5DB-41BF-8A47-F57CBCECCB54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88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6EBA96B-90D6-4CC4-9067-451EEEF00B3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011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162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0DB41CB-13EA-4728-BEFA-BF4762D9D0C1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114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90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5ECF98B-F49B-4739-8626-F141A018212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373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90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8DD0177D-2602-45F6-83C0-AA68C5BDC11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216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35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054AD5C-9E5B-4258-AF50-A31C2F461E9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475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23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4BAF1AF-20BF-425A-B77B-3DDC3AA06FC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7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578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4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6019938-1F5B-435E-9AD9-4BD75ED5B2B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62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E47A8E62-677F-4CE4-9F44-39694D5FFF8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782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57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3F366CC8-DC1D-4000-A1F4-032CA1132B48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10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7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78600A8-83ED-4042-8753-0A6D392EF01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987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54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ACBD28E-46E5-46B1-8D06-A6990CE3F07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5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trigge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QL:1999" TargetMode="External"/><Relationship Id="rId13" Type="http://schemas.openxmlformats.org/officeDocument/2006/relationships/hyperlink" Target="https://en.wikipedia.org/wiki/Metadata" TargetMode="External"/><Relationship Id="rId18" Type="http://schemas.openxmlformats.org/officeDocument/2006/relationships/hyperlink" Target="https://en.wikipedia.org/wiki/SQL_PL" TargetMode="External"/><Relationship Id="rId3" Type="http://schemas.openxmlformats.org/officeDocument/2006/relationships/hyperlink" Target="https://en.wikipedia.org/wiki/SQL" TargetMode="External"/><Relationship Id="rId7" Type="http://schemas.openxmlformats.org/officeDocument/2006/relationships/hyperlink" Target="https://en.wikipedia.org/wiki/SQL-92" TargetMode="External"/><Relationship Id="rId12" Type="http://schemas.openxmlformats.org/officeDocument/2006/relationships/hyperlink" Target="https://en.wikipedia.org/wiki/Cursor_(databases)" TargetMode="External"/><Relationship Id="rId17" Type="http://schemas.openxmlformats.org/officeDocument/2006/relationships/hyperlink" Target="https://en.wikipedia.org/wiki/MySQL" TargetMode="External"/><Relationship Id="rId2" Type="http://schemas.openxmlformats.org/officeDocument/2006/relationships/hyperlink" Target="https://en.wikipedia.org/wiki/SQL/PSM" TargetMode="External"/><Relationship Id="rId16" Type="http://schemas.openxmlformats.org/officeDocument/2006/relationships/hyperlink" Target="https://en.wikipedia.org/wiki/SQL/JR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n.wikipedia.org/wiki/Stored_procedure" TargetMode="External"/><Relationship Id="rId11" Type="http://schemas.openxmlformats.org/officeDocument/2006/relationships/hyperlink" Target="https://en.wikipedia.org/wiki/Exception_handling" TargetMode="External"/><Relationship Id="rId5" Type="http://schemas.openxmlformats.org/officeDocument/2006/relationships/hyperlink" Target="https://en.wikipedia.org/wiki/Procedural_language" TargetMode="External"/><Relationship Id="rId15" Type="http://schemas.openxmlformats.org/officeDocument/2006/relationships/hyperlink" Target="https://en.wikipedia.org/wiki/Structured_type" TargetMode="External"/><Relationship Id="rId10" Type="http://schemas.openxmlformats.org/officeDocument/2006/relationships/hyperlink" Target="https://en.wikipedia.org/wiki/Control_flow" TargetMode="External"/><Relationship Id="rId4" Type="http://schemas.openxmlformats.org/officeDocument/2006/relationships/hyperlink" Target="https://en.wikipedia.org/wiki/ISO_standard" TargetMode="External"/><Relationship Id="rId9" Type="http://schemas.openxmlformats.org/officeDocument/2006/relationships/hyperlink" Target="https://en.wikipedia.org/wiki/SQL:2011" TargetMode="External"/><Relationship Id="rId14" Type="http://schemas.openxmlformats.org/officeDocument/2006/relationships/hyperlink" Target="https://en.wikipedia.org/wiki/Method_(computer_programming)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proced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</a:t>
            </a:r>
            <a:r>
              <a:rPr lang="el-GR" sz="2700" b="1" dirty="0" smtClean="0"/>
              <a:t>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n-US" altLang="el-GR" sz="2800" dirty="0"/>
              <a:t>Stored Procedures BY EXAMPLE: </a:t>
            </a:r>
          </a:p>
          <a:p>
            <a:pPr>
              <a:spcBef>
                <a:spcPct val="50000"/>
              </a:spcBef>
            </a:pPr>
            <a:r>
              <a:rPr lang="en-US" altLang="el-GR" sz="2800" dirty="0"/>
              <a:t>Triggers, Functions, </a:t>
            </a:r>
            <a:r>
              <a:rPr lang="en-US" altLang="el-GR" sz="2800" dirty="0" smtClean="0"/>
              <a:t>Procedures</a:t>
            </a:r>
            <a:r>
              <a:rPr lang="en-US" altLang="el-GR" sz="2800" dirty="0"/>
              <a:t>, </a:t>
            </a:r>
            <a:r>
              <a:rPr lang="en-US" altLang="el-GR" sz="2800" dirty="0" smtClean="0"/>
              <a:t>Cursors </a:t>
            </a:r>
            <a:endParaRPr lang="el-GR" altLang="el-GR" sz="2800" dirty="0" smtClean="0"/>
          </a:p>
          <a:p>
            <a:pPr>
              <a:spcBef>
                <a:spcPct val="50000"/>
              </a:spcBef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TRIGGER Syntax in </a:t>
            </a:r>
            <a:r>
              <a:rPr lang="en-US" sz="3600" dirty="0" err="1" smtClean="0"/>
              <a:t>mySQL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trigger_body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BEFORE | AFTER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INSERT | UPDATE | DELETE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FOLLOWS | PRECEDES 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(see</a:t>
            </a:r>
            <a:r>
              <a:rPr lang="el-GR" dirty="0" smtClean="0"/>
              <a:t> </a:t>
            </a:r>
            <a:r>
              <a:rPr lang="en-US" dirty="0">
                <a:hlinkClick r:id="rId3"/>
              </a:rPr>
              <a:t>13.1.15 CREATE TRIGGER </a:t>
            </a:r>
            <a:r>
              <a:rPr lang="en-US" dirty="0" smtClean="0">
                <a:hlinkClick r:id="rId3"/>
              </a:rPr>
              <a:t>Syntax</a:t>
            </a:r>
            <a:r>
              <a:rPr lang="en-US" dirty="0" smtClean="0"/>
              <a:t>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45629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Triggers –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IF EXISTS Accounts;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</a:t>
            </a:r>
            <a:r>
              <a:rPr lang="el-GR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	     		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altLang="el-GR" sz="19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KEY,balance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 NOT NULL,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(101, 1000);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(202, 2000); 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n-US" altLang="el-GR" sz="19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793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1465181" cy="230425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137322" y="260648"/>
            <a:ext cx="70202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Accounts_upd_trg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UPDATE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  <a:p>
            <a:endParaRPr lang="en-US" altLang="el-GR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Accounts_ins_trg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INSERT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</p:txBody>
      </p:sp>
    </p:spTree>
    <p:extLst>
      <p:ext uri="{BB962C8B-B14F-4D97-AF65-F5344CB8AC3E}">
        <p14:creationId xmlns:p14="http://schemas.microsoft.com/office/powerpoint/2010/main" xmlns="" val="4246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44113"/>
            <a:ext cx="8568952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dirty="0"/>
              <a:t>βλέπε Server Error Codes and Messages, https://dev.mysql.com/doc/refman/8.0/en/error-messages-server.html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2826331"/>
              </p:ext>
            </p:extLst>
          </p:nvPr>
        </p:nvGraphicFramePr>
        <p:xfrm>
          <a:off x="1691680" y="389794"/>
          <a:ext cx="5904655" cy="5631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239"/>
                <a:gridCol w="621379"/>
                <a:gridCol w="2288342"/>
                <a:gridCol w="2292695"/>
              </a:tblGrid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sqlstate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sqlcode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ERROR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Message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3D000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1046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ER_NO_DB_ERROR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database selected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ER_WRONG_FIELD_WITH_GROUP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'%s' isn't in GROUP BY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1057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ER_WRONG_SUM_SELECT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Statement has sum functions and columns in same statement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21S01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ER_WRONG_VALUE_COUNT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Column count doesn't match value count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ER_TOO_LONG_IDENT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Identifier name '%s' is too long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42S21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ER_DUP_FIELDNAME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Duplicate column name '%s'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42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el-GR" sz="1100">
                          <a:effectLst/>
                        </a:rPr>
                        <a:t>02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1146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ER_NO_SUCH_TABLE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'%s.%s' doesn't exist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149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ER_NO_REFERENCED_ROW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Cannot add or update a child row: a foreign key constraint fails.</a:t>
                      </a:r>
                      <a:endParaRPr lang="el-GR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InnoDB reports this error when you try to add a row but there is no parent row, and a foreign key constraint fails. Add the parent row first.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ER_SUBQUERY_NO_1_ROW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Subquery returns more than 1 row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ER_NO_REFERENCED_ROW_2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Cannot add or update a child row: a foreign key constraint fails (%s)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38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1643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ER_SIGNAL_NOT_FOUND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Unhandled user-defined not found condition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38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ΗΥ000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1644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ER_SIGNAL_EXCEPTION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Unhandled user-defined exception condition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0Κ000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1645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ER_RESIGNAL_WITHOUT_ACTIVE_HANDLER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RESIGNAL when handler not active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1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" r="4487"/>
          <a:stretch/>
        </p:blipFill>
        <p:spPr bwMode="auto">
          <a:xfrm>
            <a:off x="5341924" y="3717032"/>
            <a:ext cx="3440623" cy="18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testing the triggers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(1, -1);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ROW_COUNT;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RETURNED_SQLSTATE, </a:t>
            </a: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3 - Εικό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10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3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356" y="4293096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(2, 100);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-100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2; 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ROW_COUNT;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   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RETURNED_SQLSTATE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0058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θα δούμε τους </a:t>
            </a:r>
            <a:r>
              <a:rPr lang="el-GR" dirty="0" err="1"/>
              <a:t>triggers</a:t>
            </a:r>
            <a:r>
              <a:rPr lang="el-GR" dirty="0"/>
              <a:t> στο περιβάλλον της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* FROM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Information_Schema.Triggers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Information_Schema.Triggers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Event_object_table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table_name.trigger_name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employees.before_employees_update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0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Απλοποημένη</a:t>
            </a:r>
            <a:r>
              <a:rPr lang="el-GR" dirty="0"/>
              <a:t> διαχείριση παραγγελιών: Χρήση </a:t>
            </a:r>
            <a:r>
              <a:rPr lang="el-GR" dirty="0" err="1"/>
              <a:t>triggers</a:t>
            </a:r>
            <a:r>
              <a:rPr lang="el-GR" dirty="0"/>
              <a:t> σε περιβάλλον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customers;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 NOT NULL,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stocks;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description VARCHAR(255) NOT NULL,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 NOT NULL,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orders;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AUTO_INCREMENT,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DATETIME NOT NULL,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total DECIMAL(5,2),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INT, qty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4"/>
          <a:stretch/>
        </p:blipFill>
        <p:spPr bwMode="auto">
          <a:xfrm>
            <a:off x="5979780" y="4293096"/>
            <a:ext cx="29421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5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Sets the timestamp for a new order.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orders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Calculates the 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a new order line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</a:t>
            </a:r>
            <a:r>
              <a:rPr lang="en-US" dirty="0" smtClean="0"/>
              <a:t> &amp; </a:t>
            </a:r>
            <a:r>
              <a:rPr lang="el-GR" dirty="0" smtClean="0"/>
              <a:t>Στόχος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Σκοπός</a:t>
            </a:r>
          </a:p>
          <a:p>
            <a:pPr marL="0" indent="0">
              <a:buNone/>
            </a:pPr>
            <a:r>
              <a:rPr lang="el-GR" sz="2400" dirty="0" smtClean="0"/>
              <a:t>Σκοπός </a:t>
            </a:r>
            <a:r>
              <a:rPr lang="el-GR" sz="2400" dirty="0"/>
              <a:t>της παρουσίασης είναι η εμβάθυνση στη χρήση </a:t>
            </a:r>
            <a:r>
              <a:rPr lang="en-US" sz="2400" dirty="0"/>
              <a:t>Stored </a:t>
            </a:r>
            <a:r>
              <a:rPr lang="en-US" sz="2400" dirty="0" smtClean="0"/>
              <a:t>Procedures </a:t>
            </a:r>
            <a:r>
              <a:rPr lang="el-GR" sz="2400" dirty="0"/>
              <a:t>και ειδικότερα σε: </a:t>
            </a:r>
            <a:r>
              <a:rPr lang="en-US" sz="2400" dirty="0"/>
              <a:t>Triggers, Functions, Procedures,  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Στόχος</a:t>
            </a:r>
          </a:p>
          <a:p>
            <a:pPr marL="0" indent="0">
              <a:buNone/>
            </a:pPr>
            <a:r>
              <a:rPr lang="el-GR" sz="2400" dirty="0"/>
              <a:t>Στόχος είναι η εκμάθηση της χρήσης </a:t>
            </a:r>
            <a:r>
              <a:rPr lang="en-US" sz="2400" dirty="0"/>
              <a:t>Stored Procedures </a:t>
            </a:r>
            <a:r>
              <a:rPr lang="en-US" sz="2400" dirty="0" smtClean="0"/>
              <a:t>(</a:t>
            </a:r>
            <a:r>
              <a:rPr lang="en-US" sz="2400" dirty="0"/>
              <a:t>Triggers, Functions, Procedures, Cursors) </a:t>
            </a:r>
            <a:r>
              <a:rPr lang="el-GR" sz="2400" dirty="0"/>
              <a:t>ώστε ο φοιτητής να </a:t>
            </a:r>
            <a:r>
              <a:rPr lang="el-GR" sz="2400" dirty="0" smtClean="0"/>
              <a:t>προσεγγίσει </a:t>
            </a:r>
            <a:r>
              <a:rPr lang="el-GR" sz="2400" dirty="0"/>
              <a:t>το επίπεδο ενός ικανού </a:t>
            </a:r>
            <a:r>
              <a:rPr lang="en-US" sz="2400" dirty="0"/>
              <a:t>developer.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Λέξεις κλειδιά: </a:t>
            </a:r>
            <a:r>
              <a:rPr lang="en-US" sz="2400" dirty="0"/>
              <a:t>Stored Procedures, triggers, Functions, </a:t>
            </a:r>
            <a:r>
              <a:rPr lang="en-US" sz="2400" dirty="0" smtClean="0"/>
              <a:t>Procedures</a:t>
            </a:r>
            <a:r>
              <a:rPr lang="en-US" sz="2400" dirty="0"/>
              <a:t>, </a:t>
            </a:r>
            <a:r>
              <a:rPr lang="en-US" sz="2400" dirty="0" smtClean="0"/>
              <a:t>Cursors</a:t>
            </a:r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49199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an updated order line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BEFORE UPDATE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of a new order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AFTER INSERT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5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for the updated order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AFTER UPDATE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'SMITH', 'ATHENS');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'JONES', 'VOLOS');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'BATES', 'NEW YORK');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'APPLE', 1);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'ORANGE', 1.5);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'LEMON', 1.7);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orders(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2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4022"/>
            <a:ext cx="56880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13106"/>
            <a:ext cx="2592288" cy="1916832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1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9039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2520280" cy="3168352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93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28775"/>
            <a:ext cx="7162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2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4675"/>
            <a:ext cx="8093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2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Οριζόμενες από το χρήστη (</a:t>
            </a:r>
            <a:r>
              <a:rPr lang="en-US" sz="3200" dirty="0"/>
              <a:t>User-defined) functions – “stored functions”  </a:t>
            </a:r>
            <a:r>
              <a:rPr lang="el-GR" sz="3200" dirty="0"/>
              <a:t>σε περιβάλλον </a:t>
            </a:r>
            <a:r>
              <a:rPr lang="en-US" sz="3200" dirty="0" err="1"/>
              <a:t>mySQL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Aggregate</a:t>
            </a:r>
            <a:r>
              <a:rPr lang="en-US" sz="2400" dirty="0"/>
              <a:t>, arithmetic, temporal, string functions (</a:t>
            </a:r>
            <a:r>
              <a:rPr lang="el-GR" sz="2400" dirty="0"/>
              <a:t>ορίζονται </a:t>
            </a:r>
            <a:r>
              <a:rPr lang="en-US" sz="2400" dirty="0" smtClean="0"/>
              <a:t> </a:t>
            </a:r>
            <a:r>
              <a:rPr lang="el-GR" sz="2400" dirty="0" smtClean="0"/>
              <a:t>στο </a:t>
            </a:r>
            <a:r>
              <a:rPr lang="en-US" sz="2400" dirty="0"/>
              <a:t>SQL standard.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διάλεκτοι </a:t>
            </a:r>
            <a:r>
              <a:rPr lang="en-US" sz="2400" b="1" dirty="0"/>
              <a:t>SQL (dialects) </a:t>
            </a:r>
            <a:r>
              <a:rPr lang="el-GR" sz="2400" b="1" dirty="0"/>
              <a:t>των προϊόντων </a:t>
            </a:r>
            <a:r>
              <a:rPr lang="en-US" sz="2400" b="1" dirty="0"/>
              <a:t>DBMS </a:t>
            </a:r>
            <a:r>
              <a:rPr lang="el-GR" sz="2400" b="1" dirty="0" smtClean="0"/>
              <a:t>περιλαμβάνουν </a:t>
            </a:r>
            <a:r>
              <a:rPr lang="el-GR" sz="2400" b="1" dirty="0"/>
              <a:t>πολλές  ενσωματωμένες (</a:t>
            </a:r>
            <a:r>
              <a:rPr lang="en-US" sz="2400" b="1" dirty="0"/>
              <a:t>built-in) functions</a:t>
            </a:r>
            <a:r>
              <a:rPr lang="en-US" sz="2400" dirty="0"/>
              <a:t>.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n-US" sz="2400" dirty="0"/>
              <a:t>SQL/PSM </a:t>
            </a:r>
            <a:r>
              <a:rPr lang="en-US" sz="2400" b="1" dirty="0" smtClean="0">
                <a:solidFill>
                  <a:srgbClr val="FF0000"/>
                </a:solidFill>
              </a:rPr>
              <a:t>(SQL/Persistent Stored Modules) </a:t>
            </a:r>
            <a:r>
              <a:rPr lang="el-GR" sz="2400" dirty="0" smtClean="0"/>
              <a:t>πρότυπο </a:t>
            </a:r>
            <a:r>
              <a:rPr lang="el-GR" sz="2400" dirty="0"/>
              <a:t>παρέχει το πλαίσιο για </a:t>
            </a:r>
            <a:r>
              <a:rPr lang="en-US" sz="2400" dirty="0"/>
              <a:t>user-defined </a:t>
            </a:r>
            <a:r>
              <a:rPr lang="en-US" sz="2400" dirty="0" smtClean="0"/>
              <a:t>functions </a:t>
            </a:r>
            <a:r>
              <a:rPr lang="en-US" sz="2400" dirty="0"/>
              <a:t>(Stored Functions):</a:t>
            </a:r>
          </a:p>
          <a:p>
            <a:pPr marL="357188" indent="0">
              <a:buNone/>
            </a:pPr>
            <a:r>
              <a:rPr lang="en-US" sz="2400" b="1" dirty="0" smtClean="0"/>
              <a:t>User </a:t>
            </a:r>
            <a:r>
              <a:rPr lang="en-US" sz="2400" b="1" dirty="0"/>
              <a:t>defined stored functions </a:t>
            </a:r>
            <a:r>
              <a:rPr lang="el-GR" sz="2400" b="1" dirty="0"/>
              <a:t>μπορούν να δημιουργηθούν </a:t>
            </a:r>
            <a:r>
              <a:rPr lang="el-GR" sz="2400" b="1" dirty="0" smtClean="0"/>
              <a:t>και </a:t>
            </a:r>
            <a:r>
              <a:rPr lang="el-GR" sz="2400" b="1" dirty="0"/>
              <a:t>να χρησιμοποιηθούν για να επεκτείνουν τη γλώσσα </a:t>
            </a:r>
            <a:r>
              <a:rPr lang="en-US" sz="2400" b="1" dirty="0"/>
              <a:t>SQL</a:t>
            </a:r>
          </a:p>
          <a:p>
            <a:pPr marL="357188" indent="0">
              <a:buNone/>
            </a:pPr>
            <a:r>
              <a:rPr lang="el-GR" sz="2400" b="1" dirty="0"/>
              <a:t>Παραδείγματα περιλαμβάνουν υπολογισμούς, </a:t>
            </a:r>
            <a:r>
              <a:rPr lang="el-GR" sz="2400" b="1" dirty="0" smtClean="0"/>
              <a:t>μετασχηματισμούς </a:t>
            </a:r>
            <a:r>
              <a:rPr lang="el-GR" sz="2400" b="1" dirty="0"/>
              <a:t>δεδομένων κ.λπ.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Stored </a:t>
            </a:r>
            <a:r>
              <a:rPr lang="en-US" sz="2400" dirty="0"/>
              <a:t>functions </a:t>
            </a:r>
            <a:r>
              <a:rPr lang="el-GR" sz="2400" dirty="0"/>
              <a:t>συνήθως καλούνται από (</a:t>
            </a:r>
            <a:r>
              <a:rPr lang="en-US" sz="2400" dirty="0"/>
              <a:t>are invoked by) </a:t>
            </a:r>
            <a:r>
              <a:rPr lang="el-GR" sz="2400" dirty="0" smtClean="0"/>
              <a:t>δηλώσεις  </a:t>
            </a:r>
            <a:r>
              <a:rPr lang="en-US" sz="2400" dirty="0"/>
              <a:t>SQL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3768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284"/>
            <a:ext cx="8712968" cy="618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https://en.wikipedia.org/wiki/SQL/PSM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Wikipedia, the free encyclopedia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SQL/PSM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QL"/>
              </a:rPr>
              <a:t>SQL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/Persistent Stored Modules) is an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ISO standard"/>
              </a:rPr>
              <a:t>ISO standard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mainly defining an extension of SQL with a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Procedural language"/>
              </a:rPr>
              <a:t>procedural language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use in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Stored procedure"/>
              </a:rPr>
              <a:t>stored procedures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Initially published in 1996 as an extension of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SQL-92"/>
              </a:rPr>
              <a:t>SQL-92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(ISO/IEC 9075-4:1996, a version sometimes called PSM-96 or even SQL-92/PSM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[2]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SQL/PSM was later incorporated into the multi-part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SQL:1999"/>
              </a:rPr>
              <a:t>SQL:1999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standard, and has been part 4 of that standard since then, most recently in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SQL:2011"/>
              </a:rPr>
              <a:t>SQL:2011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SQL:1999 part 4 covered less than the original PSM-96 because the SQL statements for defining, managing, and invoking routines were actually incorporated into part 2 SQL/Foundation, leaving only the procedural language itself as SQL/PSM.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[3]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SQL/PSM facilities are still optional as far as the SQL standard is concerned; most of them are grouped in Features P001-P008.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SQL/PSM standardizes syntax and semantics for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Control flow"/>
              </a:rPr>
              <a:t>control flow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Exception handling"/>
              </a:rPr>
              <a:t>exception handling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(called "condition handling" in SQL/PSM), local variables, assignment of expressions to variables and parameters, and (procedural) use of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Cursor (databases)"/>
              </a:rPr>
              <a:t>cursors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also defines an information schema (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Metadata"/>
              </a:rPr>
              <a:t>metadata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for stored procedures. SQL/PSM is one language in which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Method (computer programming)"/>
              </a:rPr>
              <a:t>methods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SQL:1999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Structured type"/>
              </a:rPr>
              <a:t>structured types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defined. The other is Java, via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SQL/JRT"/>
              </a:rPr>
              <a:t>SQL/JRT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practice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MySQL"/>
              </a:rPr>
              <a:t>MySQL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's procedural language and IBM's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SQL PL"/>
              </a:rPr>
              <a:t>SQL PL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(used in DB2) are closest to the SQL/PSM standard.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[4]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571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2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2679893"/>
            <a:ext cx="36544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l-GR" dirty="0"/>
              <a:t>!=</a:t>
            </a:r>
            <a:r>
              <a:rPr lang="el-GR" dirty="0" smtClean="0"/>
              <a:t>1</a:t>
            </a:r>
            <a:r>
              <a:rPr lang="el-GR" sz="3200" dirty="0" smtClean="0"/>
              <a:t>*</a:t>
            </a:r>
            <a:r>
              <a:rPr lang="el-GR" dirty="0" smtClean="0"/>
              <a:t>2</a:t>
            </a:r>
            <a:r>
              <a:rPr lang="el-GR" sz="3200" dirty="0"/>
              <a:t>*</a:t>
            </a:r>
            <a:r>
              <a:rPr lang="el-GR" dirty="0" smtClean="0"/>
              <a:t>…</a:t>
            </a:r>
            <a:r>
              <a:rPr lang="el-GR" sz="3200" dirty="0" smtClean="0"/>
              <a:t>*</a:t>
            </a:r>
            <a:r>
              <a:rPr lang="en-US" dirty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factorial;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factorial(n INT)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INT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DETERMINISTIC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f INT DEFAULT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n &gt; 0 DO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n * f;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= n - 1;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WHILE;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f;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factorial(4);</a:t>
            </a: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Εξασφαλίζει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r>
              <a:rPr lang="el-GR" sz="2400" dirty="0" smtClean="0"/>
              <a:t>Αυξημένη </a:t>
            </a:r>
            <a:r>
              <a:rPr lang="el-GR" sz="2400" dirty="0"/>
              <a:t>παραγωγικότητα (</a:t>
            </a:r>
            <a:r>
              <a:rPr lang="en-US" sz="2400" dirty="0"/>
              <a:t>Increased productivity) </a:t>
            </a:r>
            <a:r>
              <a:rPr lang="el-GR" sz="2400" dirty="0" smtClean="0"/>
              <a:t>   Ευέλικτη </a:t>
            </a:r>
            <a:r>
              <a:rPr lang="el-GR" sz="2400" dirty="0"/>
              <a:t>διαχείριση της ανάπτυξης εφαρμογών (</a:t>
            </a:r>
            <a:r>
              <a:rPr lang="en-US" sz="2400" dirty="0"/>
              <a:t>Manageability </a:t>
            </a:r>
            <a:r>
              <a:rPr lang="en-US" sz="2400" dirty="0" smtClean="0"/>
              <a:t>in </a:t>
            </a:r>
            <a:r>
              <a:rPr lang="en-US" sz="2400" dirty="0"/>
              <a:t>application development)</a:t>
            </a:r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n-US" sz="2400" dirty="0"/>
              <a:t>Stored routines </a:t>
            </a:r>
            <a:r>
              <a:rPr lang="el-GR" sz="2400" dirty="0"/>
              <a:t>επιτρέπουν σε τμήματα της εφαρμογής </a:t>
            </a:r>
            <a:r>
              <a:rPr lang="el-GR" sz="2400" dirty="0" smtClean="0"/>
              <a:t>(</a:t>
            </a:r>
            <a:r>
              <a:rPr lang="en-US" sz="2400" dirty="0"/>
              <a:t>parts of application logic) </a:t>
            </a:r>
            <a:r>
              <a:rPr lang="el-GR" sz="2400" dirty="0"/>
              <a:t>να αποθηκευθούν στη βάση για </a:t>
            </a:r>
            <a:r>
              <a:rPr lang="el-GR" sz="2400" dirty="0" smtClean="0"/>
              <a:t>λόγους </a:t>
            </a:r>
            <a:r>
              <a:rPr lang="el-GR" sz="2400" dirty="0"/>
              <a:t>ασφαλείας και επίδοσης (</a:t>
            </a:r>
            <a:r>
              <a:rPr lang="en-US" sz="2400" dirty="0"/>
              <a:t>for security and performance </a:t>
            </a:r>
            <a:r>
              <a:rPr lang="en-US" sz="2400" dirty="0" smtClean="0"/>
              <a:t>Reasons</a:t>
            </a:r>
            <a:r>
              <a:rPr lang="en-US" sz="2400" dirty="0"/>
              <a:t>). </a:t>
            </a:r>
            <a:endParaRPr lang="el-GR" sz="2400" dirty="0" smtClean="0"/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l-GR" sz="2400" dirty="0"/>
              <a:t>ίδιες </a:t>
            </a:r>
            <a:r>
              <a:rPr lang="en-US" sz="2400" dirty="0"/>
              <a:t>routines </a:t>
            </a:r>
            <a:r>
              <a:rPr lang="el-GR" sz="2400" dirty="0"/>
              <a:t>διατίθενται για πολλαπλή χρήση (</a:t>
            </a:r>
            <a:r>
              <a:rPr lang="en-US" sz="2400" dirty="0"/>
              <a:t>for multi-use</a:t>
            </a:r>
            <a:r>
              <a:rPr lang="en-US" sz="2400" dirty="0" smtClean="0"/>
              <a:t>),</a:t>
            </a:r>
            <a:r>
              <a:rPr lang="el-GR" sz="2400" dirty="0" smtClean="0"/>
              <a:t> σε </a:t>
            </a:r>
            <a:r>
              <a:rPr lang="el-GR" sz="2400" dirty="0"/>
              <a:t>διαφορετικές συναλλαγές ή από πολλαπλά προγράμματα </a:t>
            </a:r>
            <a:r>
              <a:rPr lang="el-GR" sz="2400" dirty="0" smtClean="0"/>
              <a:t>(</a:t>
            </a:r>
            <a:r>
              <a:rPr lang="en-US" sz="2400" dirty="0"/>
              <a:t>by multiple programs). </a:t>
            </a:r>
          </a:p>
        </p:txBody>
      </p:sp>
    </p:spTree>
    <p:extLst>
      <p:ext uri="{BB962C8B-B14F-4D97-AF65-F5344CB8AC3E}">
        <p14:creationId xmlns:p14="http://schemas.microsoft.com/office/powerpoint/2010/main" xmlns="" val="106707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04665"/>
            <a:ext cx="6912768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Γράψε συνάρτηση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message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που καλείται και δείχνει τη λέξη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και μήνυμα.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('GREECE');</a:t>
            </a:r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Hello GREECE</a:t>
            </a:r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DROP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 IF EXISTS </a:t>
            </a:r>
            <a:r>
              <a:rPr lang="en-US" sz="20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DELIMITER 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 FUNCTION </a:t>
            </a:r>
            <a:r>
              <a:rPr lang="en-US" sz="20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(message TEXT)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RETURNS TEXT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RETURN CONCAT('Hello ', message);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DELIMITER 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('GREECE');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7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08912" cy="659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Χρησιμοποίησε μια τοπική μεταβλητή για να κάνεις κάποιους υπολογισμούς μέσα στη συνάρτησή σου.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DELIMITER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FUNCTION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(message TEXT)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RETURNS TEXT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DECLARE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string_length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string_length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LENGTH(message);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RETURN CONCAT('Hello ', message, ' - your message has ',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string_length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' characters');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DELIMITER 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('GREECE');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PROCEDURE and CREATE FUNCTION </a:t>
            </a:r>
            <a:r>
              <a:rPr lang="en-US" dirty="0" smtClean="0"/>
              <a:t>Syntax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PROCEDURE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RETURNS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 IN | OUT | INOUT 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Any valid MySQL data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characteristic: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COMMENT 'string'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LANGUAGE SQL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[NOT] DETERMINISTIC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{ CONTAINS SQL | NO SQL | READS SQL DATA | MODIFIES SQL DATA }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SQL SECURITY { DEFINER | INVOKER }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Valid SQL routine statement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(see </a:t>
            </a:r>
            <a:r>
              <a:rPr lang="en-US" sz="5600" b="1" dirty="0">
                <a:hlinkClick r:id="rId3"/>
              </a:rPr>
              <a:t>13.1.12 CREATE PROCEDURE and CREATE FUNCTION </a:t>
            </a:r>
            <a:r>
              <a:rPr lang="en-US" sz="5600" b="1" dirty="0" smtClean="0">
                <a:hlinkClick r:id="rId3"/>
              </a:rPr>
              <a:t>Syntax</a:t>
            </a:r>
            <a:r>
              <a:rPr lang="en-US" altLang="el-GR" sz="5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5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9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sz="3200" dirty="0"/>
              <a:t>Procedures: </a:t>
            </a:r>
            <a:r>
              <a:rPr lang="el-GR" sz="3200" dirty="0"/>
              <a:t>Ορισμός, Μεταβλητές, εκχώρηση τιμών (</a:t>
            </a:r>
            <a:r>
              <a:rPr lang="en-US" sz="3200" dirty="0"/>
              <a:t>Definition, Variables, values’ assignment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DELIMITER //</a:t>
            </a:r>
          </a:p>
          <a:p>
            <a:pPr marL="0" indent="0">
              <a:buNone/>
              <a:defRPr/>
            </a:pPr>
            <a:r>
              <a:rPr lang="en-US" dirty="0"/>
              <a:t>CREATE PROCEDURE </a:t>
            </a:r>
            <a:r>
              <a:rPr lang="en-US" dirty="0" err="1"/>
              <a:t>GetAllPapers</a:t>
            </a:r>
            <a:r>
              <a:rPr lang="en-US" dirty="0"/>
              <a:t>()</a:t>
            </a:r>
          </a:p>
          <a:p>
            <a:pPr marL="0" indent="0">
              <a:buNone/>
              <a:defRPr/>
            </a:pPr>
            <a:r>
              <a:rPr lang="en-US" dirty="0"/>
              <a:t>BEGIN</a:t>
            </a:r>
          </a:p>
          <a:p>
            <a:pPr marL="0" indent="0">
              <a:buNone/>
              <a:defRPr/>
            </a:pPr>
            <a:r>
              <a:rPr lang="en-US" dirty="0"/>
              <a:t>  SELECT *  FROM paper;</a:t>
            </a:r>
          </a:p>
          <a:p>
            <a:pPr marL="0" indent="0">
              <a:buNone/>
              <a:defRPr/>
            </a:pPr>
            <a:r>
              <a:rPr lang="en-US" dirty="0"/>
              <a:t>END //</a:t>
            </a:r>
          </a:p>
          <a:p>
            <a:pPr marL="0" indent="0">
              <a:buNone/>
              <a:defRPr/>
            </a:pPr>
            <a:r>
              <a:rPr lang="en-US" dirty="0"/>
              <a:t>DELIMITER ;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/>
              <a:t>STORED_PROCEDURE_NAME()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 err="1"/>
              <a:t>GetAllPapers</a:t>
            </a:r>
            <a:r>
              <a:rPr lang="en-US" dirty="0"/>
              <a:t>(); -- execution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b="1" dirty="0">
                <a:solidFill>
                  <a:srgbClr val="820000"/>
                </a:solidFill>
              </a:rPr>
              <a:t>Variables’ declaration, values’ assignment</a:t>
            </a:r>
            <a:r>
              <a:rPr lang="en-US" dirty="0">
                <a:solidFill>
                  <a:srgbClr val="82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variable_name</a:t>
            </a:r>
            <a:r>
              <a:rPr lang="en-US" dirty="0"/>
              <a:t> </a:t>
            </a:r>
            <a:r>
              <a:rPr lang="en-US" dirty="0" err="1"/>
              <a:t>datatype</a:t>
            </a:r>
            <a:r>
              <a:rPr lang="en-US" dirty="0"/>
              <a:t>(size) DEFAULT </a:t>
            </a:r>
            <a:r>
              <a:rPr lang="en-US" dirty="0" err="1"/>
              <a:t>default_value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total_sales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total_count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SET </a:t>
            </a:r>
            <a:r>
              <a:rPr lang="en-US" dirty="0" err="1"/>
              <a:t>total_count</a:t>
            </a:r>
            <a:r>
              <a:rPr lang="en-US" dirty="0"/>
              <a:t> = 10;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total_products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SELECT COUNT(*) INTO </a:t>
            </a:r>
            <a:r>
              <a:rPr lang="en-US" dirty="0" err="1"/>
              <a:t>total_products</a:t>
            </a:r>
            <a:r>
              <a:rPr lang="en-US" dirty="0"/>
              <a:t> FROM products;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2191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 -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0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 </a:t>
            </a:r>
          </a:p>
          <a:p>
            <a:pPr marL="0" indent="0">
              <a:buNone/>
            </a:pPr>
            <a:r>
              <a:rPr lang="it-IT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balanceCalc ( IN interestRate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INOUT balance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OUT interest INT)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DETERMINISTIC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da-DK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interest = interestRate * balance / 100;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balance = balance + interest;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END !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@balance=2000;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@balance;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@interest);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@interest;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5"/>
          <a:stretch/>
        </p:blipFill>
        <p:spPr bwMode="auto">
          <a:xfrm>
            <a:off x="899319" y="1025525"/>
            <a:ext cx="7345362" cy="57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33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 -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834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684213" y="-1714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l-GR" sz="20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988840"/>
            <a:ext cx="1320651" cy="252028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0"/>
            <a:ext cx="7016923" cy="6858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DELIMITER 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(IN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VARCHAR(255))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BEGIN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SELECT *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FROM author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END 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(‘GREECE');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VARCHAR(25),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total INT)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SELECT count(A_ID)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INTO total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FROM author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END$$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GREECE',@total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@total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8814" y="1663245"/>
            <a:ext cx="7646372" cy="36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3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Εισαγωγή στις συναλλαγές-</a:t>
            </a:r>
            <a:r>
              <a:rPr lang="en-US" dirty="0"/>
              <a:t>transactions</a:t>
            </a:r>
            <a:r>
              <a:rPr lang="el-GR" dirty="0"/>
              <a:t>. Δηλώσεις </a:t>
            </a:r>
            <a:r>
              <a:rPr lang="en-US" dirty="0"/>
              <a:t>Commit</a:t>
            </a:r>
            <a:r>
              <a:rPr lang="el-GR" dirty="0"/>
              <a:t> – </a:t>
            </a:r>
            <a:r>
              <a:rPr lang="en-US" dirty="0"/>
              <a:t>Rollback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Κάθε συναλλαγή (</a:t>
            </a:r>
            <a:r>
              <a:rPr lang="fr-FR" sz="2400" dirty="0"/>
              <a:t>transaction</a:t>
            </a:r>
            <a:r>
              <a:rPr lang="el-GR" sz="2400" dirty="0"/>
              <a:t>) ολοκληρώνεται με δήλωση με </a:t>
            </a:r>
            <a:r>
              <a:rPr lang="en-US" sz="2400" dirty="0"/>
              <a:t>Commit</a:t>
            </a:r>
            <a:r>
              <a:rPr lang="el-GR" sz="2400" dirty="0"/>
              <a:t> (γράφονται όλες οι μεταβολές στη βάση δεδομένων) ή δήλωση </a:t>
            </a:r>
            <a:r>
              <a:rPr lang="en-US" sz="2400" dirty="0"/>
              <a:t>Rollback</a:t>
            </a:r>
            <a:r>
              <a:rPr lang="el-GR" sz="2400" dirty="0"/>
              <a:t> (ακυρώνονται όλες οι μεταβολές).</a:t>
            </a:r>
            <a:br>
              <a:rPr lang="el-GR" sz="2400" dirty="0"/>
            </a:br>
            <a:endParaRPr lang="el-GR" sz="2400" dirty="0" smtClean="0"/>
          </a:p>
          <a:p>
            <a:r>
              <a:rPr lang="el-GR" sz="2400" b="1" dirty="0" smtClean="0">
                <a:solidFill>
                  <a:srgbClr val="FF0000"/>
                </a:solidFill>
              </a:rPr>
              <a:t>Παράδειγμα </a:t>
            </a:r>
            <a:r>
              <a:rPr lang="el-GR" sz="2400" b="1" dirty="0">
                <a:solidFill>
                  <a:srgbClr val="FF0000"/>
                </a:solidFill>
              </a:rPr>
              <a:t>συναλλαγής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Δημιουργία του πίνακα τραπεζικών λογαριασμών </a:t>
            </a:r>
            <a:r>
              <a:rPr lang="en-US" sz="2400" dirty="0"/>
              <a:t>accounts</a:t>
            </a:r>
            <a:r>
              <a:rPr lang="el-GR" sz="2400" dirty="0"/>
              <a:t> στη βάση δεδομένων </a:t>
            </a:r>
            <a:r>
              <a:rPr lang="en-US" sz="2400" dirty="0"/>
              <a:t>my</a:t>
            </a:r>
            <a:r>
              <a:rPr lang="el-GR" sz="2400" dirty="0"/>
              <a:t>_</a:t>
            </a:r>
            <a:r>
              <a:rPr lang="en-US" sz="2400" dirty="0"/>
              <a:t>accounts</a:t>
            </a:r>
            <a:r>
              <a:rPr lang="el-GR" sz="2400" dirty="0"/>
              <a:t>.</a:t>
            </a:r>
            <a:br>
              <a:rPr lang="el-GR" sz="2400" dirty="0"/>
            </a:br>
            <a:endParaRPr lang="el-GR" sz="2400" dirty="0" smtClean="0"/>
          </a:p>
          <a:p>
            <a:r>
              <a:rPr lang="en-US" sz="2400" dirty="0" smtClean="0"/>
              <a:t>DROP </a:t>
            </a:r>
            <a:r>
              <a:rPr lang="en-US" sz="2400" dirty="0"/>
              <a:t>DATABASE IF EXISTS </a:t>
            </a:r>
            <a:r>
              <a:rPr lang="en-US" sz="2400" dirty="0" err="1"/>
              <a:t>my_accounts</a:t>
            </a:r>
            <a:r>
              <a:rPr lang="en-US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CREATE DATABASE </a:t>
            </a:r>
            <a:r>
              <a:rPr lang="en-US" sz="2400" dirty="0" err="1"/>
              <a:t>my_accounts</a:t>
            </a:r>
            <a:r>
              <a:rPr lang="en-US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USE </a:t>
            </a:r>
            <a:r>
              <a:rPr lang="en-US" sz="2400" dirty="0" err="1"/>
              <a:t>my_accounts</a:t>
            </a:r>
            <a:r>
              <a:rPr lang="en-US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CREATE TABLE Accounts (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     </a:t>
            </a:r>
            <a:r>
              <a:rPr lang="en-US" sz="2400" dirty="0" err="1"/>
              <a:t>acctID</a:t>
            </a:r>
            <a:r>
              <a:rPr lang="en-US" sz="2400" dirty="0"/>
              <a:t> INTEGER NOT NULL PRIMARY KEY,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     balance INTEGER NOT NULL</a:t>
            </a:r>
            <a:r>
              <a:rPr lang="el-GR" sz="2400" dirty="0"/>
              <a:t>); </a:t>
            </a:r>
            <a:br>
              <a:rPr lang="el-GR" sz="2400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901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GetAuthorByCountry</a:t>
            </a:r>
            <a:r>
              <a:rPr lang="en-US" sz="2400" dirty="0"/>
              <a:t>('GREECE');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32018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5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01" y="4149080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CountAuthorsByCountry</a:t>
            </a:r>
            <a:r>
              <a:rPr lang="en-US" sz="2400" dirty="0"/>
              <a:t>('</a:t>
            </a:r>
            <a:r>
              <a:rPr lang="en-US" sz="2400" dirty="0" err="1"/>
              <a:t>GREECE',@total</a:t>
            </a:r>
            <a:r>
              <a:rPr lang="en-US" sz="2400" dirty="0"/>
              <a:t>);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Select @total;</a:t>
            </a:r>
            <a:endParaRPr lang="el-GR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3367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03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CALL </a:t>
            </a:r>
            <a:r>
              <a:rPr lang="en-US" sz="2000" dirty="0" err="1"/>
              <a:t>CountAuthorsByCountry</a:t>
            </a:r>
            <a:r>
              <a:rPr lang="en-US" sz="2000" dirty="0"/>
              <a:t>('</a:t>
            </a:r>
            <a:r>
              <a:rPr lang="en-US" sz="2000" dirty="0" err="1"/>
              <a:t>GREECE',@total</a:t>
            </a:r>
            <a:r>
              <a:rPr lang="en-US" sz="2000" dirty="0"/>
              <a:t>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Select @total;</a:t>
            </a:r>
            <a:endParaRPr lang="el-GR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718" y="1986376"/>
            <a:ext cx="5576828" cy="16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9330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CALL </a:t>
            </a:r>
            <a:r>
              <a:rPr lang="en-US" sz="2000" dirty="0" err="1">
                <a:latin typeface="+mn-lt"/>
              </a:rPr>
              <a:t>CountAuthorsByCountry</a:t>
            </a:r>
            <a:r>
              <a:rPr lang="en-US" sz="2000" dirty="0">
                <a:latin typeface="+mn-lt"/>
              </a:rPr>
              <a:t>('</a:t>
            </a:r>
            <a:r>
              <a:rPr lang="en-US" sz="2000" dirty="0" err="1">
                <a:latin typeface="+mn-lt"/>
              </a:rPr>
              <a:t>UK',@total</a:t>
            </a:r>
            <a:r>
              <a:rPr lang="en-US" sz="2000" dirty="0">
                <a:latin typeface="+mn-lt"/>
              </a:rPr>
              <a:t>);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Select @total AS TOTAL_BY_UK  FROM DUAL;</a:t>
            </a:r>
            <a:endParaRPr lang="el-GR" sz="20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4782" y="4677092"/>
            <a:ext cx="5552764" cy="19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5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/>
              <a:t>Οι επεκτάσεις (</a:t>
            </a:r>
            <a:r>
              <a:rPr lang="en-US" sz="2800" dirty="0"/>
              <a:t>procedural extensions</a:t>
            </a:r>
            <a:r>
              <a:rPr lang="el-GR" sz="2800" dirty="0"/>
              <a:t>) της </a:t>
            </a:r>
            <a:r>
              <a:rPr lang="en-US" sz="2800" dirty="0"/>
              <a:t>SQL </a:t>
            </a:r>
            <a:r>
              <a:rPr lang="el-GR" sz="2800" dirty="0"/>
              <a:t>στα προϊόντα ΣΔΒΔ υποστηρίζουν γενικά τις γνωστές  </a:t>
            </a:r>
            <a:r>
              <a:rPr lang="en-US" sz="2800" dirty="0"/>
              <a:t>control structures</a:t>
            </a:r>
            <a:r>
              <a:rPr lang="el-GR" sz="2800" dirty="0"/>
              <a:t>.</a:t>
            </a:r>
          </a:p>
          <a:p>
            <a:pPr lvl="0"/>
            <a:r>
              <a:rPr lang="el-GR" sz="2800" dirty="0"/>
              <a:t>Ο </a:t>
            </a:r>
            <a:r>
              <a:rPr lang="en-US" sz="2800" dirty="0"/>
              <a:t>developer</a:t>
            </a:r>
            <a:r>
              <a:rPr lang="el-GR" sz="2800" dirty="0"/>
              <a:t> πρέπει να ελέγχει τις διαφορές που υπάρχουν στα προϊόντα</a:t>
            </a:r>
          </a:p>
          <a:p>
            <a:pPr lvl="0"/>
            <a:r>
              <a:rPr lang="el-GR" sz="2800" dirty="0"/>
              <a:t>Ακολουθούν παραδείγματα σε </a:t>
            </a:r>
            <a:r>
              <a:rPr lang="en-US" sz="2800" dirty="0" err="1"/>
              <a:t>mySQL</a:t>
            </a: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739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IF Statement</a:t>
            </a:r>
            <a:endParaRPr lang="el-GR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[ELSEIF expression THEN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IF;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CASE Statement</a:t>
            </a:r>
            <a:endParaRPr lang="el-GR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CASE;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loop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WHILE expression DO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WHILE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29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Syntax</a:t>
            </a:r>
          </a:p>
          <a:p>
            <a:pPr>
              <a:buClrTx/>
              <a:buSzTx/>
              <a:buFontTx/>
              <a:buNone/>
            </a:pP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:] REPEAT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statement_list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search_condition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END REPEAT 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el-GR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SzTx/>
              <a:buFontTx/>
              <a:buNone/>
            </a:pP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loop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Statements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UNTIL expression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REPEAT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Statements END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endParaRPr lang="en-GB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0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Procedures: Exceptions handlers, Condition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DROP TABLE Accounts;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CREATE TABLE Accounts (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PRIMARY KEY,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balance INTEGER NOT NULL,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CONSTRAINT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(101,1000);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(202,2000);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AUTOCOMMIT=0;</a:t>
            </a:r>
          </a:p>
          <a:p>
            <a:pPr marL="0" indent="0">
              <a:buNone/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257364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4355976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Exceptions handlers, Condition </a:t>
            </a:r>
            <a:r>
              <a:rPr lang="en-US" dirty="0" smtClean="0"/>
              <a:t>handlers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!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amount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OUT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VARCHAR(100))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 SQL MODIFIES SQL DATA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P1: BEGIN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acct INT;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NOT FOUND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CONCAT('missing account ', CAST(acct AS CHAR));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SQLEXCEPTION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CONCAT('negative balance (?) in ',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+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COMMIT;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'committed';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P1 !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endParaRPr lang="en-US" altLang="el-GR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686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13"/>
          <a:stretch/>
        </p:blipFill>
        <p:spPr bwMode="auto">
          <a:xfrm>
            <a:off x="3491880" y="692696"/>
            <a:ext cx="541792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2808312" cy="2664296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5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19"/>
          <a:stretch/>
        </p:blipFill>
        <p:spPr bwMode="auto">
          <a:xfrm>
            <a:off x="3349538" y="1052736"/>
            <a:ext cx="557439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60848"/>
            <a:ext cx="3024336" cy="2664296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896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25856"/>
            <a:ext cx="8229600" cy="907200"/>
          </a:xfrm>
        </p:spPr>
        <p:txBody>
          <a:bodyPr>
            <a:normAutofit fontScale="90000"/>
          </a:bodyPr>
          <a:lstStyle/>
          <a:p>
            <a:r>
              <a:rPr lang="el-GR" dirty="0"/>
              <a:t>Έναρξη συναλλαγών στο προϊόν </a:t>
            </a:r>
            <a:r>
              <a:rPr lang="en-US" dirty="0"/>
              <a:t>MySQL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>
                <a:solidFill>
                  <a:srgbClr val="FF0000"/>
                </a:solidFill>
              </a:rPr>
              <a:t>SET </a:t>
            </a:r>
            <a:r>
              <a:rPr lang="en-US" dirty="0">
                <a:solidFill>
                  <a:srgbClr val="FF0000"/>
                </a:solidFill>
              </a:rPr>
              <a:t>AUTOCOMMIT=0;</a:t>
            </a:r>
            <a:r>
              <a:rPr lang="en-US" dirty="0"/>
              <a:t> -- start transactions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74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3 -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8764"/>
            <a:ext cx="4772500" cy="329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Υλο</a:t>
            </a:r>
            <a:r>
              <a:rPr lang="en-US" dirty="0"/>
              <a:t>ποίηση stored procedures: functions και procedures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TABLE IF EXISTS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TIME,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VARCHAR(16),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VARCHAR(30));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393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VARCHAR(30),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OUT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',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1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0316" y="2132856"/>
            <a:ext cx="77033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4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Προσοχή! Δηλώσεις </a:t>
            </a:r>
            <a:r>
              <a:rPr lang="el-GR" dirty="0" err="1"/>
              <a:t>Commit</a:t>
            </a:r>
            <a:r>
              <a:rPr lang="el-GR" dirty="0"/>
              <a:t>, </a:t>
            </a:r>
            <a:r>
              <a:rPr lang="el-GR" dirty="0" err="1"/>
              <a:t>Roolback</a:t>
            </a:r>
            <a:r>
              <a:rPr lang="el-GR" dirty="0"/>
              <a:t> δεν επιτρέπονται σε </a:t>
            </a:r>
            <a:r>
              <a:rPr lang="el-GR" dirty="0" err="1"/>
              <a:t>stored</a:t>
            </a:r>
            <a:r>
              <a:rPr lang="el-GR" dirty="0"/>
              <a:t> </a:t>
            </a:r>
            <a:r>
              <a:rPr lang="el-GR" dirty="0" err="1" smtClean="0"/>
              <a:t>functions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The </a:t>
            </a:r>
            <a:r>
              <a:rPr lang="en-US" sz="2000" dirty="0" err="1"/>
              <a:t>mySQL</a:t>
            </a:r>
            <a:r>
              <a:rPr lang="en-US" sz="2000" dirty="0"/>
              <a:t> product DOES NOT allow COMMIT and </a:t>
            </a:r>
            <a:r>
              <a:rPr lang="en-US" sz="2000" dirty="0" smtClean="0"/>
              <a:t>ROLLBACK</a:t>
            </a:r>
            <a:r>
              <a:rPr lang="el-GR" sz="2000" dirty="0" smtClean="0"/>
              <a:t> </a:t>
            </a:r>
            <a:r>
              <a:rPr lang="en-US" sz="2000" dirty="0" smtClean="0"/>
              <a:t>statements </a:t>
            </a:r>
            <a:r>
              <a:rPr lang="en-US" sz="2000" dirty="0"/>
              <a:t>in </a:t>
            </a:r>
            <a:endParaRPr lang="el-GR" sz="2000" dirty="0" smtClean="0"/>
          </a:p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stored </a:t>
            </a:r>
            <a:r>
              <a:rPr lang="en-US" sz="2000" dirty="0"/>
              <a:t>Functions. </a:t>
            </a:r>
            <a:r>
              <a:rPr lang="en-US" sz="2000" b="1" dirty="0">
                <a:solidFill>
                  <a:srgbClr val="820000"/>
                </a:solidFill>
              </a:rPr>
              <a:t>Check the following program</a:t>
            </a:r>
            <a:r>
              <a:rPr lang="en-US" sz="2000" b="1" dirty="0">
                <a:solidFill>
                  <a:srgbClr val="820000"/>
                </a:solidFill>
                <a:latin typeface="Times New Roman"/>
              </a:rPr>
              <a:t>!</a:t>
            </a:r>
            <a:endParaRPr lang="en-US" sz="2000" b="1" kern="1800" dirty="0">
              <a:solidFill>
                <a:srgbClr val="820000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VARCHAR(30);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  <a:defRPr/>
            </a:pP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2244544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Cursors -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function to handle the cursor</a:t>
            </a:r>
            <a:r>
              <a:rPr 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6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DATABASE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course(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(50));</a:t>
            </a:r>
            <a:endParaRPr lang="en-US" altLang="el-GR" sz="17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city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salary decimal (8,2),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(1, 'DATABASE');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(2, 'WEB DEVELOPMENT');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(3, 'DATA MINING');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(4, 'SEMANTIC WEB');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COURSE;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city, salary,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'CHRIS', 'DATE', 'LONDON', 2000,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 'GIO', 'WIEDERHOLD', 'ATHENS', 1500,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 'PETER', 'CHEN', 'ATHENS', 3500, 2),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'JEFF', 'ULLMAN', 'ATHENS', 1700,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  'TED', 'CODD', 'ATHENS', 2500, 2);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lecturer;</a:t>
            </a:r>
            <a:endParaRPr lang="el-GR" alt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9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68760"/>
            <a:ext cx="36734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" y="3789040"/>
            <a:ext cx="793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//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RETURNS VARCHAR(255)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DEFAULT 0;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VARCHAR(255)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CURSOR FOR SELECT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lecturer;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CONTINUE HANDLER FOR NOT FOUND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    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LOOP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LEAVE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 IF;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CONCAT(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", ");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LOOP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SUBSTR(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1, 70);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//   </a:t>
            </a:r>
            <a:endParaRPr lang="el-GR" alt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3588" y="1346317"/>
            <a:ext cx="7416824" cy="39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120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9760"/>
            <a:ext cx="5111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Execute function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24277"/>
            <a:ext cx="7200800" cy="577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Accounts (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acctID,balance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VALUES (101,1000);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Accounts (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acctID,balance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VALUES (202,2000);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COMMIT; -- end of the first transaction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accounts;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 ACCOUNTS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BALANCE=BALANCE-100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ACCTID=101;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 ACCOUNTS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BALANCE=BALANCE+100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ACCTID=202;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accounts;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ROLLBACK; -- end of the second transaction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accounts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4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Cursors –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procedure to handle the cursor</a:t>
            </a:r>
            <a:r>
              <a:rPr lang="el-GR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7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4653136"/>
            <a:ext cx="3693096" cy="122413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3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processorders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local variables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done BOOLEAN DEFAULT 0;--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FALSE, NOT DONE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o INT; --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FETCH is used to retrieve the current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-- into the declared variable named o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FOR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FROM orders;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continue handler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CONTINUE HANDLER FOR SQLSTATE '02000'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done=1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when SQLSTATE '02000' occurs, then SET done=1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SQLSTATE '02000' is a not found condition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Open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OPEN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Loop through all rows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REPEAT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-- Get order number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INTO o;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End of loop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UNTIL done END REPEAT;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Close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6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231231"/>
          <a:ext cx="8229600" cy="2971800"/>
        </p:xfrm>
        <a:graphic>
          <a:graphicData uri="http://schemas.openxmlformats.org/drawingml/2006/table">
            <a:tbl>
              <a:tblPr/>
              <a:tblGrid>
                <a:gridCol w="1371600"/>
                <a:gridCol w="6858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/>
                        <a:t>Table 4. Class Code 02: No Data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SQLSTATE Value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Meaning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02000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One of the following exceptions occurred: The result of the SELECT INTO statement or the </a:t>
                      </a:r>
                      <a:r>
                        <a:rPr lang="en-US" dirty="0" err="1"/>
                        <a:t>subselect</a:t>
                      </a:r>
                      <a:r>
                        <a:rPr lang="en-US" dirty="0"/>
                        <a:t> of the INSERT statement was an empty table.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number of rows identified in the searched UPDATE or DELETE statement was zero.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position of the cursor referenced in the FETCH statement was after the last row of the result table.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fetch orientation is invalid.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590981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IBM Knowledge Center </a:t>
            </a:r>
          </a:p>
        </p:txBody>
      </p:sp>
    </p:spTree>
    <p:extLst>
      <p:ext uri="{BB962C8B-B14F-4D97-AF65-F5344CB8AC3E}">
        <p14:creationId xmlns:p14="http://schemas.microsoft.com/office/powerpoint/2010/main" xmlns="" val="21048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820000"/>
                </a:solidFill>
              </a:rPr>
              <a:t>Procedures are written for improved performance, security, </a:t>
            </a:r>
            <a:r>
              <a:rPr lang="en-US" sz="2000" b="1" dirty="0" smtClean="0">
                <a:solidFill>
                  <a:srgbClr val="820000"/>
                </a:solidFill>
              </a:rPr>
              <a:t>and </a:t>
            </a:r>
            <a:r>
              <a:rPr lang="en-US" sz="2000" b="1" dirty="0">
                <a:solidFill>
                  <a:srgbClr val="820000"/>
                </a:solidFill>
              </a:rPr>
              <a:t>centralized maintainability of parts of the application logic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network traffic between the client and server is reduced. 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Performance </a:t>
            </a:r>
            <a:r>
              <a:rPr lang="en-US" sz="2000" dirty="0">
                <a:solidFill>
                  <a:srgbClr val="000000"/>
                </a:solidFill>
              </a:rPr>
              <a:t>gets improved since the SQL statements are parsed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optimized when the procedure is created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Security </a:t>
            </a:r>
            <a:r>
              <a:rPr lang="en-US" sz="2000" dirty="0">
                <a:solidFill>
                  <a:srgbClr val="000000"/>
                </a:solidFill>
              </a:rPr>
              <a:t>is improved, since procedures should be created only by </a:t>
            </a:r>
            <a:r>
              <a:rPr lang="en-US" sz="2000" dirty="0" smtClean="0">
                <a:solidFill>
                  <a:srgbClr val="000000"/>
                </a:solidFill>
              </a:rPr>
              <a:t>competent </a:t>
            </a:r>
            <a:r>
              <a:rPr lang="en-US" sz="2000" dirty="0">
                <a:solidFill>
                  <a:srgbClr val="000000"/>
                </a:solidFill>
              </a:rPr>
              <a:t>developers.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sz="2000" dirty="0">
                <a:solidFill>
                  <a:srgbClr val="000000"/>
                </a:solidFill>
              </a:rPr>
              <a:t>maintainability (if the procedure logic needs to be </a:t>
            </a:r>
            <a:r>
              <a:rPr lang="en-US" sz="2000" dirty="0" smtClean="0">
                <a:solidFill>
                  <a:srgbClr val="000000"/>
                </a:solidFill>
              </a:rPr>
              <a:t>updated</a:t>
            </a:r>
            <a:r>
              <a:rPr lang="en-US" sz="2000" dirty="0">
                <a:solidFill>
                  <a:srgbClr val="000000"/>
                </a:solidFill>
              </a:rPr>
              <a:t>, it can be done “on the fly” as an atomic operation)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Stored </a:t>
            </a:r>
            <a:r>
              <a:rPr lang="en-US" sz="2000" dirty="0">
                <a:solidFill>
                  <a:srgbClr val="000000"/>
                </a:solidFill>
              </a:rPr>
              <a:t>routines ensure data access consistency and </a:t>
            </a:r>
            <a:r>
              <a:rPr lang="en-US" sz="2000" dirty="0" smtClean="0">
                <a:solidFill>
                  <a:srgbClr val="000000"/>
                </a:solidFill>
              </a:rPr>
              <a:t>maintainability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Challenges </a:t>
            </a:r>
            <a:r>
              <a:rPr lang="en-US" sz="2000" dirty="0">
                <a:solidFill>
                  <a:srgbClr val="000000"/>
                </a:solidFill>
              </a:rPr>
              <a:t>for stored procedures include their involvement and </a:t>
            </a:r>
            <a:r>
              <a:rPr lang="en-US" sz="2000" dirty="0" smtClean="0">
                <a:solidFill>
                  <a:srgbClr val="000000"/>
                </a:solidFill>
              </a:rPr>
              <a:t>synchronization </a:t>
            </a:r>
            <a:r>
              <a:rPr lang="en-US" sz="2000" dirty="0">
                <a:solidFill>
                  <a:srgbClr val="000000"/>
                </a:solidFill>
              </a:rPr>
              <a:t>in transactions, complicated exception handling,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need for extended documentation.</a:t>
            </a:r>
          </a:p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i="1" dirty="0" smtClean="0">
                <a:cs typeface="Arial" pitchFamily="34" charset="0"/>
              </a:rPr>
              <a:t>(</a:t>
            </a:r>
            <a:r>
              <a:rPr lang="en-US" sz="2000" i="1" dirty="0">
                <a:cs typeface="Arial" pitchFamily="34" charset="0"/>
              </a:rPr>
              <a:t>see Introduction to Procedural Extensions of SQL in Transactional </a:t>
            </a:r>
            <a:r>
              <a:rPr lang="en-US" sz="2000" i="1" dirty="0" smtClean="0">
                <a:cs typeface="Arial" pitchFamily="34" charset="0"/>
              </a:rPr>
              <a:t>Context)</a:t>
            </a:r>
            <a:r>
              <a:rPr lang="en-US" sz="2000" i="1" dirty="0">
                <a:cs typeface="Arial" pitchFamily="34" charset="0"/>
              </a:rPr>
              <a:t>	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86013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The SQL/PSM standard has now been implemented for example in DB2,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Mimer</a:t>
            </a:r>
            <a:r>
              <a:rPr lang="en-US" altLang="el-GR" sz="2200" dirty="0" smtClean="0">
                <a:solidFill>
                  <a:srgbClr val="000000"/>
                </a:solidFill>
              </a:rPr>
              <a:t>, MySQL,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Pyrrho</a:t>
            </a:r>
            <a:r>
              <a:rPr lang="en-US" altLang="el-GR" sz="2200" dirty="0" smtClean="0">
                <a:solidFill>
                  <a:srgbClr val="000000"/>
                </a:solidFill>
              </a:rPr>
              <a:t>, and optionally in PostgreSQL.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PL/SQL still dominates the market as the native procedural</a:t>
            </a:r>
            <a:r>
              <a:rPr lang="el-GR" altLang="el-GR" sz="2200" dirty="0" smtClean="0">
                <a:solidFill>
                  <a:srgbClr val="000000"/>
                </a:solidFill>
              </a:rPr>
              <a:t> </a:t>
            </a:r>
            <a:r>
              <a:rPr lang="en-US" altLang="el-GR" sz="2200" dirty="0" smtClean="0">
                <a:solidFill>
                  <a:srgbClr val="000000"/>
                </a:solidFill>
              </a:rPr>
              <a:t>language of Oracle, and as an optional PL SQL for PostgreSQL and DB2.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Another mainstream procedural language is Transact SQL (T-SQL) of Microsoft SQL Server.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What  is said for a specific DBMS product  may not be true for every DBMS product as, for example, in PostgreSQL stored procedures and functions are  the same concepts.</a:t>
            </a:r>
          </a:p>
          <a:p>
            <a:pPr marL="0" indent="357188">
              <a:buSzPct val="45000"/>
              <a:buNone/>
            </a:pPr>
            <a:r>
              <a:rPr lang="en-US" altLang="el-GR" sz="2000" i="1" dirty="0" smtClean="0"/>
              <a:t>(</a:t>
            </a:r>
            <a:r>
              <a:rPr lang="en-US" altLang="el-GR" sz="2000" i="1" dirty="0"/>
              <a:t>see Introduction to Procedural Extensions of SQL in Transactional </a:t>
            </a:r>
            <a:r>
              <a:rPr lang="en-US" altLang="el-GR" sz="2000" i="1" dirty="0" smtClean="0"/>
              <a:t>Context)</a:t>
            </a:r>
            <a:r>
              <a:rPr lang="en-US" altLang="el-GR" sz="2000" i="1" dirty="0"/>
              <a:t>	</a:t>
            </a:r>
            <a:endParaRPr lang="en-US" alt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27107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</a:t>
            </a:r>
            <a:r>
              <a:rPr lang="el-GR" smtClean="0"/>
              <a:t>στη διάλεξη </a:t>
            </a:r>
            <a:r>
              <a:rPr lang="en-US" dirty="0" smtClean="0"/>
              <a:t>“Stored Routines: procedures, UDFs, triggers”</a:t>
            </a:r>
            <a:r>
              <a:rPr lang="el-GR" dirty="0" smtClean="0"/>
              <a:t> του Χ. </a:t>
            </a:r>
            <a:r>
              <a:rPr lang="el-GR" dirty="0" err="1" smtClean="0"/>
              <a:t>Σκουρλά</a:t>
            </a:r>
            <a:r>
              <a:rPr lang="el-GR" dirty="0" smtClean="0"/>
              <a:t> στο “</a:t>
            </a:r>
            <a:r>
              <a:rPr lang="en-US" dirty="0" smtClean="0"/>
              <a:t>SQL Transactions Seminar”, </a:t>
            </a:r>
            <a:r>
              <a:rPr lang="el-GR" dirty="0" smtClean="0"/>
              <a:t> </a:t>
            </a:r>
            <a:r>
              <a:rPr lang="en-US" dirty="0" smtClean="0"/>
              <a:t>Malaga, </a:t>
            </a:r>
            <a:r>
              <a:rPr lang="el-GR" dirty="0" smtClean="0"/>
              <a:t>18/11/2014</a:t>
            </a:r>
            <a:r>
              <a:rPr lang="en-US" dirty="0" smtClean="0"/>
              <a:t> (</a:t>
            </a:r>
            <a:r>
              <a:rPr lang="el-GR" dirty="0" smtClean="0"/>
              <a:t>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).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Χρήστος Σκουρλάς 201</a:t>
            </a:r>
            <a:r>
              <a:rPr lang="en-US" sz="2000" dirty="0" smtClean="0"/>
              <a:t>6</a:t>
            </a:r>
            <a:r>
              <a:rPr lang="el-GR" sz="2000" dirty="0" smtClean="0"/>
              <a:t>. Χρήστος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. «Βάσεις Δεδομένων ΙΙ. Ενότητα 12: </a:t>
            </a:r>
            <a:r>
              <a:rPr lang="en-US" sz="2000" dirty="0" err="1"/>
              <a:t>Ενότητ</a:t>
            </a:r>
            <a:r>
              <a:rPr lang="en-US" sz="2000" dirty="0"/>
              <a:t>α 12: Stored Procedures BY EXAMPLE: </a:t>
            </a:r>
            <a:r>
              <a:rPr lang="en-US" sz="2000" dirty="0" smtClean="0"/>
              <a:t>Triggers</a:t>
            </a:r>
            <a:r>
              <a:rPr lang="en-US" sz="2000" dirty="0"/>
              <a:t>, Functions, Procedures, </a:t>
            </a:r>
            <a:r>
              <a:rPr lang="en-US" sz="2000" dirty="0" smtClean="0"/>
              <a:t>Cursors</a:t>
            </a:r>
            <a:r>
              <a:rPr lang="el-GR" sz="2000" dirty="0" smtClean="0"/>
              <a:t>». Έκδοση: </a:t>
            </a:r>
            <a:r>
              <a:rPr lang="en-US" sz="2000" dirty="0" smtClean="0"/>
              <a:t>2</a:t>
            </a:r>
            <a:r>
              <a:rPr lang="el-GR" sz="2000" dirty="0" smtClean="0"/>
              <a:t>.0. Αθήνα 201</a:t>
            </a:r>
            <a:r>
              <a:rPr lang="en-US" sz="2000" dirty="0" smtClean="0"/>
              <a:t>6</a:t>
            </a:r>
            <a:r>
              <a:rPr lang="el-GR" sz="2000" dirty="0" smtClean="0"/>
              <a:t>. </a:t>
            </a:r>
            <a:r>
              <a:rPr lang="el-GR" sz="2000" dirty="0" err="1" smtClean="0"/>
              <a:t>Επικαιροποίηση</a:t>
            </a:r>
            <a:r>
              <a:rPr lang="el-GR" sz="2000" dirty="0" smtClean="0"/>
              <a:t> Μάιος 2018. </a:t>
            </a:r>
            <a:r>
              <a:rPr lang="el-GR" sz="2000" dirty="0" smtClean="0"/>
              <a:t>Διαθέσιμο </a:t>
            </a:r>
            <a:r>
              <a:rPr lang="el-GR" sz="2000" dirty="0" smtClean="0"/>
              <a:t>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7584"/>
            <a:ext cx="8229600" cy="907200"/>
          </a:xfrm>
        </p:spPr>
        <p:txBody>
          <a:bodyPr>
            <a:normAutofit fontScale="90000"/>
          </a:bodyPr>
          <a:lstStyle/>
          <a:p>
            <a:r>
              <a:rPr lang="el-GR" sz="2700" dirty="0"/>
              <a:t>Πληροφορίες για τα σφάλματα στα προγράμματά μας που μας επιστρέφει ο </a:t>
            </a:r>
            <a:r>
              <a:rPr lang="en-US" sz="2700" dirty="0"/>
              <a:t>server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67544" y="1772817"/>
            <a:ext cx="8136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MySQL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&gt;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FROM bonus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Αν ο πίνακας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bonus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δεν υπάρχει τότε ο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 επιστρέφει (επιστρέφει στον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τις εξής πληροφορίες για το σφάλμα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ERROR 1146 (42S02): Table '</a:t>
            </a:r>
            <a:r>
              <a:rPr lang="en-US" sz="2000" dirty="0" err="1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check_validation.bonus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' doesn't </a:t>
            </a:r>
            <a:r>
              <a:rPr lang="en-US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exist</a:t>
            </a:r>
            <a:endParaRPr lang="el-GR" sz="2000" dirty="0" smtClean="0">
              <a:latin typeface="Cambria" panose="0204050305040603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20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/>
              <a:t>SELECT</a:t>
            </a:r>
            <a:r>
              <a:rPr lang="el-GR" sz="2000" dirty="0"/>
              <a:t> @</a:t>
            </a:r>
            <a:r>
              <a:rPr lang="en-US" sz="2000" dirty="0" err="1"/>
              <a:t>sqlstate</a:t>
            </a:r>
            <a:r>
              <a:rPr lang="el-GR" sz="2000" dirty="0"/>
              <a:t>, @</a:t>
            </a:r>
            <a:r>
              <a:rPr lang="en-US" sz="2000" dirty="0" err="1"/>
              <a:t>sqlcode</a:t>
            </a:r>
            <a:r>
              <a:rPr lang="el-GR" sz="2000" dirty="0"/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1970670"/>
              </p:ext>
            </p:extLst>
          </p:nvPr>
        </p:nvGraphicFramePr>
        <p:xfrm>
          <a:off x="2843808" y="5050636"/>
          <a:ext cx="3096344" cy="1305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118"/>
                <a:gridCol w="1624226"/>
              </a:tblGrid>
              <a:tr h="65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@</a:t>
                      </a:r>
                      <a:r>
                        <a:rPr lang="en-US" sz="1200">
                          <a:effectLst/>
                        </a:rPr>
                        <a:t>sqlstate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@</a:t>
                      </a:r>
                      <a:r>
                        <a:rPr lang="en-US" sz="1200">
                          <a:effectLst/>
                        </a:rPr>
                        <a:t>sqlcode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42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l-GR" sz="1200">
                          <a:effectLst/>
                        </a:rPr>
                        <a:t>02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1146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5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</a:t>
            </a:r>
            <a:r>
              <a:rPr lang="el-GR" sz="2000" smtClean="0"/>
              <a:t>την αρχική αναδιαμόρφωση </a:t>
            </a:r>
            <a:r>
              <a:rPr lang="el-GR" sz="2000" dirty="0" smtClean="0"/>
              <a:t>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84985" y="1211263"/>
            <a:ext cx="5405438" cy="5087937"/>
            <a:chOff x="1695450" y="801688"/>
            <a:chExt cx="5405438" cy="5087937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865188"/>
              <a:ext cx="4960937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28" name="8 - Ορθογώνιο"/>
          <p:cNvSpPr>
            <a:spLocks noChangeArrowheads="1"/>
          </p:cNvSpPr>
          <p:nvPr/>
        </p:nvSpPr>
        <p:spPr bwMode="auto">
          <a:xfrm>
            <a:off x="250825" y="614521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l-GR" sz="1400">
                <a:solidFill>
                  <a:schemeClr val="tx1"/>
                </a:solidFill>
                <a:latin typeface="Arial" charset="0"/>
              </a:rPr>
              <a:t>Martti Laiho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«Αποθήκευση»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33821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Triggers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“Triggers supplement the SQL constraints in enforcing data </a:t>
            </a:r>
            <a:r>
              <a:rPr lang="en-US" sz="2000" dirty="0" smtClean="0"/>
              <a:t>Integrity </a:t>
            </a:r>
            <a:r>
              <a:rPr lang="en-US" sz="2000" dirty="0"/>
              <a:t>and implementing business rules (North 1999).”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“In the chapter “When Not to Use Triggers” </a:t>
            </a:r>
            <a:r>
              <a:rPr lang="en-US" sz="2000" dirty="0" err="1"/>
              <a:t>Avi</a:t>
            </a:r>
            <a:r>
              <a:rPr lang="en-US" sz="2000" dirty="0"/>
              <a:t> </a:t>
            </a:r>
            <a:r>
              <a:rPr lang="en-US" sz="2000" dirty="0" err="1"/>
              <a:t>Silberschatz</a:t>
            </a:r>
            <a:r>
              <a:rPr lang="en-US" sz="2000" dirty="0"/>
              <a:t> et all </a:t>
            </a:r>
            <a:r>
              <a:rPr lang="en-US" sz="2000" dirty="0" smtClean="0"/>
              <a:t>(</a:t>
            </a:r>
            <a:r>
              <a:rPr lang="en-US" sz="2000" dirty="0"/>
              <a:t>2011) agrees that there are many good uses for triggers, </a:t>
            </a:r>
            <a:r>
              <a:rPr lang="en-US" sz="2000" dirty="0" smtClean="0"/>
              <a:t>but </a:t>
            </a:r>
            <a:r>
              <a:rPr lang="en-US" sz="2000" dirty="0"/>
              <a:t>developers should first consider alternative available </a:t>
            </a:r>
            <a:r>
              <a:rPr lang="en-US" sz="2000" dirty="0" smtClean="0"/>
              <a:t>technologies</a:t>
            </a:r>
            <a:r>
              <a:rPr lang="en-US" sz="2000" dirty="0"/>
              <a:t>, such as update/delete rules of foreign keys, </a:t>
            </a:r>
            <a:r>
              <a:rPr lang="en-US" sz="2000" dirty="0" smtClean="0"/>
              <a:t>materialized </a:t>
            </a:r>
            <a:r>
              <a:rPr lang="en-US" sz="2000" dirty="0"/>
              <a:t>views, and modern replication facilities instead of </a:t>
            </a:r>
          </a:p>
          <a:p>
            <a:pPr marL="0" indent="0">
              <a:buNone/>
            </a:pPr>
            <a:r>
              <a:rPr lang="en-US" sz="2000" dirty="0"/>
              <a:t>over-using triggers, - and when used “Triggers should be written </a:t>
            </a:r>
            <a:r>
              <a:rPr lang="en-US" sz="2000" dirty="0" smtClean="0"/>
              <a:t>with </a:t>
            </a:r>
            <a:r>
              <a:rPr lang="en-US" sz="2000" dirty="0"/>
              <a:t>great care”. Detecting trigger errors at runtime can be a </a:t>
            </a:r>
            <a:r>
              <a:rPr lang="en-US" sz="2000" dirty="0" smtClean="0"/>
              <a:t>really </a:t>
            </a:r>
            <a:r>
              <a:rPr lang="en-US" sz="2000" dirty="0"/>
              <a:t>challenging task.”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see Introduction to Procedural Extensions of SQL in Transactional Context )	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78503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4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3794</Words>
  <Application>Microsoft Office PowerPoint</Application>
  <PresentationFormat>Προβολή στην οθόνη (4:3)</PresentationFormat>
  <Paragraphs>678</Paragraphs>
  <Slides>71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2" baseType="lpstr">
      <vt:lpstr>OC_template_updated</vt:lpstr>
      <vt:lpstr>Βάσεις Δεδομένων ΙΙ</vt:lpstr>
      <vt:lpstr>Σκοπός &amp; Στόχος Μαθήματος</vt:lpstr>
      <vt:lpstr>Χρήση Stored procedures</vt:lpstr>
      <vt:lpstr>Εισαγωγή στις συναλλαγές-transactions. Δηλώσεις Commit – Rollback   </vt:lpstr>
      <vt:lpstr>Έναρξη συναλλαγών στο προϊόν MySQL.  SET AUTOCOMMIT=0; -- start transactions </vt:lpstr>
      <vt:lpstr>Διαφάνεια 5</vt:lpstr>
      <vt:lpstr>Πληροφορίες για τα σφάλματα στα προγράμματά μας που μας επιστρέφει ο server </vt:lpstr>
      <vt:lpstr>«Αποθήκευση» stored procedures</vt:lpstr>
      <vt:lpstr>Triggers</vt:lpstr>
      <vt:lpstr>CREATE TRIGGER Syntax in mySQL</vt:lpstr>
      <vt:lpstr>Triggers – Παράδειγμα </vt:lpstr>
      <vt:lpstr>Διαφάνεια 11</vt:lpstr>
      <vt:lpstr>Διαφάνεια 12</vt:lpstr>
      <vt:lpstr>Διαφάνεια 13</vt:lpstr>
      <vt:lpstr>Διαφάνεια 14</vt:lpstr>
      <vt:lpstr>Πως θα δούμε τους triggers στο περιβάλλον της mySQL</vt:lpstr>
      <vt:lpstr>Απλοποημένη διαχείριση παραγγελιών: Χρήση triggers σε περιβάλλον mySQL</vt:lpstr>
      <vt:lpstr>Διαφάνεια 17</vt:lpstr>
      <vt:lpstr>Διαφάνεια 18</vt:lpstr>
      <vt:lpstr>Διαφάνεια 19</vt:lpstr>
      <vt:lpstr>Διαφάνεια 20</vt:lpstr>
      <vt:lpstr>Testing</vt:lpstr>
      <vt:lpstr>Διαφάνεια 22</vt:lpstr>
      <vt:lpstr>Διαφάνεια 23</vt:lpstr>
      <vt:lpstr>Διαφάνεια 24</vt:lpstr>
      <vt:lpstr>Διαφάνεια 25</vt:lpstr>
      <vt:lpstr>Οριζόμενες από το χρήστη (User-defined) functions – “stored functions”  σε περιβάλλον mySQL</vt:lpstr>
      <vt:lpstr>Διαφάνεια 27</vt:lpstr>
      <vt:lpstr>n!=1*2*…*n</vt:lpstr>
      <vt:lpstr>Διαφάνεια 29</vt:lpstr>
      <vt:lpstr>Διαφάνεια 30</vt:lpstr>
      <vt:lpstr>CREATE PROCEDURE and CREATE FUNCTION Syntax</vt:lpstr>
      <vt:lpstr>Procedures: Ορισμός, Μεταβλητές, εκχώρηση τιμών (Definition, Variables, values’ assignment)</vt:lpstr>
      <vt:lpstr>Procedures: - Παράδειγμα</vt:lpstr>
      <vt:lpstr>Διαφάνεια 34</vt:lpstr>
      <vt:lpstr>Διαφάνεια 35</vt:lpstr>
      <vt:lpstr>Procedures - Παράδειγμα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Procedures: Exceptions handlers, Condition handlers</vt:lpstr>
      <vt:lpstr>Exceptions handlers, Condition handlers</vt:lpstr>
      <vt:lpstr>Διαφάνεια 47</vt:lpstr>
      <vt:lpstr>Διαφάνεια 48</vt:lpstr>
      <vt:lpstr>Υλοποίηση stored procedures: functions και procedures </vt:lpstr>
      <vt:lpstr>Διαφάνεια 50</vt:lpstr>
      <vt:lpstr>Διαφάνεια 51</vt:lpstr>
      <vt:lpstr>Προσοχή! Δηλώσεις Commit, Roolback δεν επιτρέπονται σε stored functions</vt:lpstr>
      <vt:lpstr>Cursors - Παράδειγμα </vt:lpstr>
      <vt:lpstr>Διαφάνεια 54</vt:lpstr>
      <vt:lpstr>Διαφάνεια 55</vt:lpstr>
      <vt:lpstr>Διαφάνεια 56</vt:lpstr>
      <vt:lpstr>Διαφάνεια 57</vt:lpstr>
      <vt:lpstr>Διαφάνεια 58</vt:lpstr>
      <vt:lpstr>Cursors – Παράδειγμα</vt:lpstr>
      <vt:lpstr>Διαφάνεια 60</vt:lpstr>
      <vt:lpstr>Διαφάνεια 61</vt:lpstr>
      <vt:lpstr>Πλεονεκτήματα χρήσης stored procedures</vt:lpstr>
      <vt:lpstr>Πλεονεκτήματα χρήσης stored procedures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Skourlas</cp:lastModifiedBy>
  <cp:revision>309</cp:revision>
  <dcterms:created xsi:type="dcterms:W3CDTF">2013-03-04T13:35:19Z</dcterms:created>
  <dcterms:modified xsi:type="dcterms:W3CDTF">2018-05-23T11:05:11Z</dcterms:modified>
</cp:coreProperties>
</file>