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bookmarkIdSeed="4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9" r:id="rId3"/>
    <p:sldId id="320" r:id="rId4"/>
    <p:sldId id="321" r:id="rId5"/>
    <p:sldId id="322" r:id="rId6"/>
    <p:sldId id="323" r:id="rId7"/>
    <p:sldId id="324" r:id="rId8"/>
    <p:sldId id="325" r:id="rId9"/>
    <p:sldId id="326" r:id="rId10"/>
    <p:sldId id="327" r:id="rId11"/>
    <p:sldId id="328" r:id="rId12"/>
    <p:sldId id="329" r:id="rId13"/>
    <p:sldId id="336" r:id="rId14"/>
    <p:sldId id="330" r:id="rId15"/>
    <p:sldId id="331" r:id="rId16"/>
    <p:sldId id="332" r:id="rId17"/>
    <p:sldId id="333" r:id="rId18"/>
    <p:sldId id="334" r:id="rId19"/>
    <p:sldId id="335" r:id="rId20"/>
    <p:sldId id="318" r:id="rId21"/>
    <p:sldId id="261" r:id="rId22"/>
  </p:sldIdLst>
  <p:sldSz cx="9144000" cy="6858000" type="screen4x3"/>
  <p:notesSz cx="7104063" cy="10234613"/>
  <p:custDataLst>
    <p:tags r:id="rId25"/>
  </p:custDataLst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0000"/>
    <a:srgbClr val="004B82"/>
    <a:srgbClr val="333399"/>
    <a:srgbClr val="4545C3"/>
    <a:srgbClr val="C000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35" autoAdjust="0"/>
    <p:restoredTop sz="93395" autoAdjust="0"/>
  </p:normalViewPr>
  <p:slideViewPr>
    <p:cSldViewPr>
      <p:cViewPr varScale="1">
        <p:scale>
          <a:sx n="69" d="100"/>
          <a:sy n="69" d="100"/>
        </p:scale>
        <p:origin x="155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978" y="-108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84A79048-66B1-475A-B924-F459D231C4C3}" type="datetimeFigureOut">
              <a:rPr lang="el-GR"/>
              <a:pPr>
                <a:defRPr/>
              </a:pPr>
              <a:t>30/3/2016</a:t>
            </a:fld>
            <a:endParaRPr lang="el-GR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 eaLnBrk="0" hangingPunct="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 eaLnBrk="0" hangingPunct="0">
              <a:defRPr sz="1300"/>
            </a:lvl1pPr>
          </a:lstStyle>
          <a:p>
            <a:pPr>
              <a:defRPr/>
            </a:pPr>
            <a:fld id="{2EBCFCCB-10BB-4121-80C8-1E5058FD145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960094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 bwMode="auto">
          <a:xfrm>
            <a:off x="4024313" y="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19B0F716-1969-45AD-B426-D0CBFDF13F46}" type="datetimeFigureOut">
              <a:rPr lang="el-GR"/>
              <a:pPr>
                <a:defRPr/>
              </a:pPr>
              <a:t>30/3/2016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8350"/>
            <a:ext cx="51165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l-GR" noProof="0" smtClean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 bwMode="auto">
          <a:xfrm>
            <a:off x="711200" y="4860925"/>
            <a:ext cx="568325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Kλικ για επεξεργασία των στυλ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defTabSz="990600">
              <a:defRPr sz="130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 bwMode="auto">
          <a:xfrm>
            <a:off x="4024313" y="9721850"/>
            <a:ext cx="30781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75" tIns="49538" rIns="99075" bIns="49538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/>
            </a:lvl1pPr>
          </a:lstStyle>
          <a:p>
            <a:pPr>
              <a:defRPr/>
            </a:pPr>
            <a:fld id="{71016A41-0609-40C7-9E3E-89C33107DF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66584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A5ECF98B-F49B-4739-8626-F141A018212E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1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3731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3732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905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9054AD5C-9E5B-4258-AF50-A31C2F461E9C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2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4755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4756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9232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C4BAF1AF-20BF-425A-B77B-3DDC3AA06FC5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3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5779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5780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78493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66019938-1F5B-435E-9AD9-4BD75ED5B2B0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4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6803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6804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9623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2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1pPr>
            <a:lvl2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2pPr>
            <a:lvl3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3pPr>
            <a:lvl4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4pPr>
            <a:lvl5pPr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5pPr>
            <a:lvl6pPr marL="2621219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6pPr>
            <a:lvl7pPr marL="3097804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7pPr>
            <a:lvl8pPr marL="3574390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8pPr>
            <a:lvl9pPr marL="4050975" indent="-238293" defTabSz="47658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76585" algn="l"/>
                <a:tab pos="953171" algn="l"/>
                <a:tab pos="1429756" algn="l"/>
                <a:tab pos="1906341" algn="l"/>
                <a:tab pos="2382926" algn="l"/>
                <a:tab pos="2859512" algn="l"/>
                <a:tab pos="3336097" algn="l"/>
                <a:tab pos="3812682" algn="l"/>
                <a:tab pos="4289268" algn="l"/>
                <a:tab pos="4765853" algn="l"/>
                <a:tab pos="5242438" algn="l"/>
                <a:tab pos="5719023" algn="l"/>
                <a:tab pos="6195609" algn="l"/>
                <a:tab pos="6672194" algn="l"/>
                <a:tab pos="7148779" algn="l"/>
                <a:tab pos="7625364" algn="l"/>
                <a:tab pos="8101950" algn="l"/>
                <a:tab pos="8578535" algn="l"/>
                <a:tab pos="9055120" algn="l"/>
                <a:tab pos="9531706" algn="l"/>
              </a:tabLst>
              <a:defRPr sz="2500">
                <a:solidFill>
                  <a:schemeClr val="bg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buFont typeface="Times New Roman" pitchFamily="18" charset="0"/>
              <a:buNone/>
            </a:pPr>
            <a:fld id="{E47A8E62-677F-4CE4-9F44-39694D5FFF8D}" type="slidenum">
              <a:rPr lang="el-GR" altLang="el-GR" sz="1300">
                <a:solidFill>
                  <a:srgbClr val="000000"/>
                </a:solidFill>
              </a:rPr>
              <a:pPr>
                <a:buFont typeface="Times New Roman" pitchFamily="18" charset="0"/>
                <a:buNone/>
              </a:pPr>
              <a:t>5</a:t>
            </a:fld>
            <a:endParaRPr lang="el-GR" altLang="el-GR" sz="1300">
              <a:solidFill>
                <a:srgbClr val="000000"/>
              </a:solidFill>
            </a:endParaRPr>
          </a:p>
        </p:txBody>
      </p:sp>
      <p:sp>
        <p:nvSpPr>
          <p:cNvPr id="77827" name="Text Box 1"/>
          <p:cNvSpPr txBox="1">
            <a:spLocks noChangeArrowheads="1"/>
          </p:cNvSpPr>
          <p:nvPr/>
        </p:nvSpPr>
        <p:spPr bwMode="auto">
          <a:xfrm>
            <a:off x="1021210" y="767970"/>
            <a:ext cx="5061645" cy="38365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5317" tIns="47659" rIns="95317" bIns="47659" anchor="ctr"/>
          <a:lstStyle/>
          <a:p>
            <a:endParaRPr lang="en-US" altLang="el-GR"/>
          </a:p>
        </p:txBody>
      </p:sp>
      <p:sp>
        <p:nvSpPr>
          <p:cNvPr id="77828" name="Text Box 2"/>
          <p:cNvSpPr>
            <a:spLocks noGrp="1" noChangeArrowheads="1"/>
          </p:cNvSpPr>
          <p:nvPr>
            <p:ph type="body"/>
          </p:nvPr>
        </p:nvSpPr>
        <p:spPr>
          <a:xfrm>
            <a:off x="947208" y="4860486"/>
            <a:ext cx="5184980" cy="467929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l-GR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30573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5766" indent="-185766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9231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23622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85529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69225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14500"/>
            <a:ext cx="3808413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14500"/>
            <a:ext cx="3808412" cy="4149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165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6416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5361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38402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97812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0624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7345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1368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7134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207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7969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E55E3B3-0445-4CFC-BED8-763D4409E61F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697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deed.el" TargetMode="External"/><Relationship Id="rId2" Type="http://schemas.openxmlformats.org/officeDocument/2006/relationships/hyperlink" Target="http://www.dbtechnet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ev.mysql.com/doc/refman/5.7/en/create-trigger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pPr lvl="1" algn="ctr"/>
            <a:r>
              <a:rPr lang="el-GR" sz="3600" b="1" dirty="0" smtClean="0">
                <a:solidFill>
                  <a:schemeClr val="tx1"/>
                </a:solidFill>
                <a:latin typeface="+mn-lt"/>
              </a:rPr>
              <a:t>Βάσεις Δεδομένων ΙΙ</a:t>
            </a:r>
            <a:endParaRPr lang="el-GR" sz="36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953808" y="3096543"/>
            <a:ext cx="7236385" cy="1752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</a:pPr>
            <a:r>
              <a:rPr lang="el-GR" sz="2700" b="1" dirty="0" smtClean="0"/>
              <a:t>Ενότητα </a:t>
            </a:r>
            <a:r>
              <a:rPr lang="en-US" sz="2700" b="1" dirty="0" smtClean="0"/>
              <a:t>1</a:t>
            </a:r>
            <a:r>
              <a:rPr lang="el-GR" sz="2700" b="1" dirty="0" smtClean="0"/>
              <a:t>2</a:t>
            </a:r>
            <a:r>
              <a:rPr lang="en-US" sz="2700" b="1" dirty="0" smtClean="0"/>
              <a:t>a</a:t>
            </a:r>
            <a:r>
              <a:rPr lang="el-GR" sz="2700" dirty="0" smtClean="0"/>
              <a:t>:</a:t>
            </a:r>
            <a:r>
              <a:rPr lang="en-US" sz="2700" dirty="0" smtClean="0"/>
              <a:t> </a:t>
            </a:r>
            <a:r>
              <a:rPr lang="en-US" altLang="el-GR" sz="2800" dirty="0"/>
              <a:t>Stored Procedures BY EXAMPLE: </a:t>
            </a:r>
          </a:p>
          <a:p>
            <a:pPr>
              <a:spcBef>
                <a:spcPct val="50000"/>
              </a:spcBef>
            </a:pPr>
            <a:r>
              <a:rPr lang="en-US" altLang="el-GR" sz="2800" dirty="0" smtClean="0"/>
              <a:t>Triggers</a:t>
            </a:r>
            <a:endParaRPr lang="el-GR" altLang="el-GR" sz="2800" dirty="0" smtClean="0"/>
          </a:p>
          <a:p>
            <a:pPr>
              <a:spcBef>
                <a:spcPct val="50000"/>
              </a:spcBef>
            </a:pPr>
            <a:endParaRPr lang="el-GR" sz="2700" dirty="0" smtClean="0"/>
          </a:p>
          <a:p>
            <a:pPr>
              <a:spcBef>
                <a:spcPts val="0"/>
              </a:spcBef>
            </a:pPr>
            <a:r>
              <a:rPr lang="el-GR" sz="2400" dirty="0" smtClean="0"/>
              <a:t>Χ. Σκουρλάς</a:t>
            </a:r>
            <a:endParaRPr lang="el-GR" sz="2400" dirty="0"/>
          </a:p>
          <a:p>
            <a:pPr>
              <a:spcBef>
                <a:spcPts val="0"/>
              </a:spcBef>
            </a:pPr>
            <a:r>
              <a:rPr lang="el-GR" sz="2400" dirty="0"/>
              <a:t>Τμήμα </a:t>
            </a:r>
            <a:r>
              <a:rPr lang="el-GR" sz="2400" dirty="0" smtClean="0"/>
              <a:t>Μηχανικών Πληροφορικής ΤΕ</a:t>
            </a:r>
            <a:endParaRPr lang="el-GR" sz="2400" dirty="0"/>
          </a:p>
        </p:txBody>
      </p:sp>
      <p:pic>
        <p:nvPicPr>
          <p:cNvPr id="6" name="Picture 5" descr="Λογότυπο έργου Ανοικτών Ακαδημαϊκών Μαθημάτων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2318" y="476672"/>
            <a:ext cx="854197" cy="648072"/>
          </a:xfrm>
          <a:prstGeom prst="rect">
            <a:avLst/>
          </a:prstGeom>
        </p:spPr>
      </p:pic>
      <p:pic>
        <p:nvPicPr>
          <p:cNvPr id="1027" name="Picture 3" descr="Λογότυπο Τεχνολογικού Ιδρύματος Αθήνας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3"/>
            <a:ext cx="682943" cy="694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241425" y="631431"/>
            <a:ext cx="666115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l-GR" sz="1600" dirty="0">
                <a:latin typeface="+mn-lt"/>
              </a:rPr>
              <a:t>Ανοικτά Ακαδημαϊκά </a:t>
            </a:r>
            <a:r>
              <a:rPr lang="el-GR" sz="1600" dirty="0" smtClean="0">
                <a:latin typeface="+mn-lt"/>
              </a:rPr>
              <a:t>Μαθήματα στο ΤΕΙ Αθήνας</a:t>
            </a:r>
            <a:endParaRPr lang="el-GR" sz="1600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44402"/>
              </p:ext>
            </p:extLst>
          </p:nvPr>
        </p:nvGraphicFramePr>
        <p:xfrm>
          <a:off x="1759817" y="6087984"/>
          <a:ext cx="5695950" cy="792088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138838"/>
                <a:gridCol w="3557112"/>
              </a:tblGrid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περιεχόμενο του μαθήματος διατίθεται με άδεια </a:t>
                      </a:r>
                      <a:r>
                        <a:rPr lang="en-US" sz="1000" dirty="0">
                          <a:effectLst/>
                        </a:rPr>
                        <a:t>Creative Commons </a:t>
                      </a:r>
                      <a:r>
                        <a:rPr lang="el-GR" sz="1000" dirty="0">
                          <a:effectLst/>
                        </a:rPr>
                        <a:t>εκτός και αν αναφέρεται διαφορετικά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111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l-GR" sz="1000" dirty="0" smtClean="0">
                          <a:effectLst/>
                        </a:rPr>
                        <a:t>Το </a:t>
                      </a:r>
                      <a:r>
                        <a:rPr lang="el-GR" sz="1000" dirty="0">
                          <a:effectLst/>
                        </a:rPr>
                        <a:t>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          </a:r>
                      <a:endParaRPr lang="el-GR" sz="11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792" y="5367126"/>
            <a:ext cx="1971675" cy="702000"/>
          </a:xfrm>
          <a:prstGeom prst="rect">
            <a:avLst/>
          </a:prstGeom>
          <a:noFill/>
        </p:spPr>
      </p:pic>
      <p:pic>
        <p:nvPicPr>
          <p:cNvPr id="1026" name="Picture 2" descr="C:\Users\alex\Desktop\logo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14"/>
          <a:stretch/>
        </p:blipFill>
        <p:spPr bwMode="auto">
          <a:xfrm>
            <a:off x="4045866" y="5368483"/>
            <a:ext cx="3348000" cy="700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50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1522581"/>
            <a:ext cx="5814392" cy="2644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Εισαγωγή στοιχείων. Επηρεάζεται από τον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* From COURSE;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861048"/>
            <a:ext cx="2808312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48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285849"/>
            <a:ext cx="6750496" cy="32378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(1,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(3, 'PETER', 'CHEN', 'ATHENS', 3500, 2), (4, 'JEFF', 'ULLMAN', 'ATHENS', 1700, 1), (5,  'TED', 'CODD', 'ATHENS', 2500, 2);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l-GR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Δείτε 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τις τιμές της στήλης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salary,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lecturer;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50" y="4005064"/>
            <a:ext cx="5276850" cy="1562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984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268760"/>
            <a:ext cx="6606480" cy="1581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Δείτε τις τιμές της στήλης 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7" y="3140968"/>
            <a:ext cx="5544616" cy="19442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7415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852158"/>
            <a:ext cx="7128792" cy="25165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lecturer(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varchar(50));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93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3195736"/>
            <a:ext cx="8064896" cy="8753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Font typeface="+mj-lt"/>
              <a:buAutoNum type="arabicPeriod"/>
            </a:pP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Ορισμός 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για τη διαχείριση τιμής στήλης (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training;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2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bi_lect_add_dname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  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bi_lect_add_dname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before insert on lecturer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each row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declare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varchar(40);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select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course where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;  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4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11470"/>
            <a:ext cx="6858000" cy="2426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(1,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(3, 'PETER', 'CHEN', 'ATHENS', 3500, 2), (4, 'JEFF', 'ULLMAN', 'ATHENS', 1700, 1), (5,  'TED', 'CODD', 'ATHENS', 2500, 2);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το αποτέλεσμα της εκτέλεσης του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κατά την εισαγωγή στοιχείων στον πίνακα 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sz="1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147" y="3263230"/>
            <a:ext cx="5267325" cy="268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952850"/>
            <a:ext cx="22288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689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2539813"/>
            <a:ext cx="8424936" cy="5681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l-GR" sz="1200" b="1" kern="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δύο </a:t>
            </a:r>
            <a:r>
              <a:rPr lang="el-GR" sz="12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12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triggers</a:t>
            </a:r>
            <a:r>
              <a:rPr lang="el-GR" sz="12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την ίδια συνθήκη ενεργοποίησης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training;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lecturer(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</a:t>
            </a:r>
            <a:r>
              <a:rPr lang="en-US" sz="1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990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-2539813"/>
            <a:ext cx="8424936" cy="6997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sz="1200" b="1" kern="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trigger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insert on lecturer for each row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varchar(40);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select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into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from course where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new.course_id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new.course_name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dname_var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length(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new.lecturer_name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sz="1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name_length</a:t>
            </a: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)/10;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//</a:t>
            </a:r>
            <a:endParaRPr lang="el-GR" sz="12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DELIMITER ;</a:t>
            </a:r>
            <a:endParaRPr lang="el-GR" sz="1200" dirty="0"/>
          </a:p>
        </p:txBody>
      </p:sp>
    </p:spTree>
    <p:extLst>
      <p:ext uri="{BB962C8B-B14F-4D97-AF65-F5344CB8AC3E}">
        <p14:creationId xmlns:p14="http://schemas.microsoft.com/office/powerpoint/2010/main" val="18856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8812" y="476672"/>
            <a:ext cx="5286375" cy="2114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82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-841143"/>
            <a:ext cx="7488832" cy="4377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(1,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'DATABASE');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(2, 'WEB DEVELOPMENT');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(3, 'DATA MINING');</a:t>
            </a:r>
            <a:endParaRPr lang="el-GR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course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(4, 'SEMANTIC WEB');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* From COURSE;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lecturer(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city, salary,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VALUES (1,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'CHRIS', 'DATE', 'LONDON', 2000, 1), (2, 'GIO', 'WIEDERHOLD', 'ATHENS', 1500, 1), (3, 'PETER', 'CHEN', 'ATHENS', 3500, 2), (4, 'JEFF', 'ULLMAN', 'ATHENS', 1700, 1), (5,  'TED', 'CODD', 'ATHENS', 2500, 2);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τι βλέπουμε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salary,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endParaRPr lang="el-GR" sz="1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FROM lecturer;</a:t>
            </a:r>
            <a:endParaRPr lang="el-GR" sz="1400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059" y="3284984"/>
            <a:ext cx="5267325" cy="1514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62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Σκοπός</a:t>
            </a:r>
            <a:r>
              <a:rPr lang="en-US" dirty="0" smtClean="0"/>
              <a:t> &amp; </a:t>
            </a:r>
            <a:r>
              <a:rPr lang="el-GR" dirty="0" smtClean="0"/>
              <a:t>Στόχος Μαθήματος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 smtClean="0"/>
              <a:t>Σκοπός</a:t>
            </a:r>
          </a:p>
          <a:p>
            <a:pPr marL="0" indent="0">
              <a:buNone/>
            </a:pPr>
            <a:r>
              <a:rPr lang="el-GR" sz="2400" dirty="0" smtClean="0"/>
              <a:t>Σκοπός </a:t>
            </a:r>
            <a:r>
              <a:rPr lang="el-GR" sz="2400" dirty="0"/>
              <a:t>της παρουσίασης είναι η εμβάθυνση στη χρήση </a:t>
            </a:r>
            <a:r>
              <a:rPr lang="en-US" sz="2400" dirty="0"/>
              <a:t>Stored </a:t>
            </a:r>
            <a:r>
              <a:rPr lang="en-US" sz="2400" dirty="0" smtClean="0"/>
              <a:t>Procedures </a:t>
            </a:r>
            <a:r>
              <a:rPr lang="el-GR" sz="2400" dirty="0"/>
              <a:t>και ειδικότερα </a:t>
            </a:r>
            <a:r>
              <a:rPr lang="el-GR" sz="2400" dirty="0" smtClean="0"/>
              <a:t>σε </a:t>
            </a:r>
            <a:r>
              <a:rPr lang="en-US" sz="2400" dirty="0" smtClean="0"/>
              <a:t>Triggers</a:t>
            </a:r>
            <a:endParaRPr lang="en-US" sz="2400" dirty="0"/>
          </a:p>
          <a:p>
            <a:endParaRPr lang="en-US" sz="2400" dirty="0"/>
          </a:p>
          <a:p>
            <a:pPr marL="0" indent="0">
              <a:buNone/>
            </a:pPr>
            <a:r>
              <a:rPr lang="el-GR" sz="2400" b="1" dirty="0"/>
              <a:t>Στόχος</a:t>
            </a:r>
          </a:p>
          <a:p>
            <a:pPr marL="0" indent="0">
              <a:buNone/>
            </a:pPr>
            <a:r>
              <a:rPr lang="el-GR" sz="2400" dirty="0"/>
              <a:t>Στόχος είναι η εκμάθηση της </a:t>
            </a:r>
            <a:r>
              <a:rPr lang="el-GR" sz="2400" dirty="0" smtClean="0"/>
              <a:t>χρήσης</a:t>
            </a:r>
            <a:r>
              <a:rPr lang="en-US" sz="2400" dirty="0" smtClean="0"/>
              <a:t>Triggers </a:t>
            </a:r>
            <a:r>
              <a:rPr lang="el-GR" sz="2400" dirty="0"/>
              <a:t>ώστε ο φοιτητής να </a:t>
            </a:r>
            <a:r>
              <a:rPr lang="el-GR" sz="2400" dirty="0" smtClean="0"/>
              <a:t>προσεγγίσει </a:t>
            </a:r>
            <a:r>
              <a:rPr lang="el-GR" sz="2400" dirty="0"/>
              <a:t>το επίπεδο ενός ικανού </a:t>
            </a:r>
            <a:r>
              <a:rPr lang="en-US" sz="2400" dirty="0"/>
              <a:t>developer. 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l-GR" sz="2400" b="1" dirty="0"/>
              <a:t>Λέξεις κλειδιά: </a:t>
            </a:r>
            <a:r>
              <a:rPr lang="en-US" sz="2400" dirty="0"/>
              <a:t>Stored Procedures, </a:t>
            </a:r>
            <a:r>
              <a:rPr lang="en-US" sz="2400" dirty="0" smtClean="0"/>
              <a:t>triggers</a:t>
            </a:r>
            <a:endParaRPr lang="en-US" sz="2400" dirty="0"/>
          </a:p>
          <a:p>
            <a:endParaRPr lang="en-US" sz="2400" dirty="0"/>
          </a:p>
          <a:p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49199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Σημείωμα Χρήσης Έργων 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 Έργο αυτό κάνει χρήση των ακόλουθων έργων:</a:t>
            </a:r>
          </a:p>
          <a:p>
            <a:pPr marL="0" indent="0">
              <a:buNone/>
            </a:pPr>
            <a:r>
              <a:rPr lang="en-US" sz="2400" dirty="0"/>
              <a:t>“SQL Transactions” Educational and Training Content, The </a:t>
            </a:r>
            <a:r>
              <a:rPr lang="en-US" sz="2400" dirty="0" err="1"/>
              <a:t>DBTech</a:t>
            </a:r>
            <a:r>
              <a:rPr lang="en-US" sz="2400" dirty="0"/>
              <a:t> VET Teachers (EU LLP Transfer of Innovation) project, 1/10/2012 – 30/9/2014. Retrieved 14 May 2013. </a:t>
            </a:r>
            <a:r>
              <a:rPr lang="en-US" sz="2400" u="sng" dirty="0">
                <a:hlinkClick r:id="rId2"/>
              </a:rPr>
              <a:t>http://www.dbtechnet.org</a:t>
            </a:r>
            <a:r>
              <a:rPr lang="en-US" sz="2400" dirty="0"/>
              <a:t>, </a:t>
            </a:r>
            <a:r>
              <a:rPr lang="el-GR" sz="2400" dirty="0"/>
              <a:t>διαθέσιμο με άδεια </a:t>
            </a:r>
            <a:r>
              <a:rPr lang="en-US" sz="2400" u="sng" dirty="0">
                <a:hlinkClick r:id="rId3"/>
              </a:rPr>
              <a:t>CC BY-NC-SA 3.0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2788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</a:t>
            </a:r>
            <a:r>
              <a:rPr lang="el-GR" sz="2000" b="1" smtClean="0"/>
              <a:t>ΤΕΙ Αθήνας</a:t>
            </a:r>
            <a:r>
              <a:rPr lang="el-GR" sz="2000" smtClean="0"/>
              <a:t>» </a:t>
            </a:r>
            <a:r>
              <a:rPr lang="el-GR" sz="2000" dirty="0" smtClean="0"/>
              <a:t>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56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Χρήση </a:t>
            </a:r>
            <a:r>
              <a:rPr lang="en-US" dirty="0"/>
              <a:t>Stored </a:t>
            </a:r>
            <a:r>
              <a:rPr lang="en-US" dirty="0" smtClean="0"/>
              <a:t>procedures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 smtClean="0"/>
              <a:t>Εξασφαλίζει</a:t>
            </a:r>
            <a:r>
              <a:rPr lang="en-US" sz="2400" b="1" dirty="0" smtClean="0"/>
              <a:t>:</a:t>
            </a:r>
            <a:endParaRPr lang="el-GR" sz="2400" b="1" dirty="0"/>
          </a:p>
          <a:p>
            <a:r>
              <a:rPr lang="el-GR" sz="2400" dirty="0" smtClean="0"/>
              <a:t>Αυξημένη </a:t>
            </a:r>
            <a:r>
              <a:rPr lang="el-GR" sz="2400" dirty="0"/>
              <a:t>παραγωγικότητα (</a:t>
            </a:r>
            <a:r>
              <a:rPr lang="en-US" sz="2400" dirty="0"/>
              <a:t>Increased productivity) </a:t>
            </a:r>
            <a:r>
              <a:rPr lang="el-GR" sz="2400" dirty="0" smtClean="0"/>
              <a:t>   Ευέλικτη </a:t>
            </a:r>
            <a:r>
              <a:rPr lang="el-GR" sz="2400" dirty="0"/>
              <a:t>διαχείριση της ανάπτυξης εφαρμογών (</a:t>
            </a:r>
            <a:r>
              <a:rPr lang="en-US" sz="2400" dirty="0"/>
              <a:t>Manageability </a:t>
            </a:r>
            <a:r>
              <a:rPr lang="en-US" sz="2400" dirty="0" smtClean="0"/>
              <a:t>in </a:t>
            </a:r>
            <a:r>
              <a:rPr lang="en-US" sz="2400" dirty="0"/>
              <a:t>application development)</a:t>
            </a:r>
          </a:p>
          <a:p>
            <a:endParaRPr lang="en-US" sz="2400" dirty="0"/>
          </a:p>
          <a:p>
            <a:r>
              <a:rPr lang="el-GR" sz="2400" dirty="0" smtClean="0"/>
              <a:t>Οι </a:t>
            </a:r>
            <a:r>
              <a:rPr lang="en-US" sz="2400" dirty="0"/>
              <a:t>Stored routines </a:t>
            </a:r>
            <a:r>
              <a:rPr lang="el-GR" sz="2400" dirty="0"/>
              <a:t>επιτρέπουν σε τμήματα της εφαρμογής </a:t>
            </a:r>
            <a:r>
              <a:rPr lang="el-GR" sz="2400" dirty="0" smtClean="0"/>
              <a:t>(</a:t>
            </a:r>
            <a:r>
              <a:rPr lang="en-US" sz="2400" dirty="0"/>
              <a:t>parts of application logic) </a:t>
            </a:r>
            <a:r>
              <a:rPr lang="el-GR" sz="2400" dirty="0"/>
              <a:t>να αποθηκευθούν στη βάση για </a:t>
            </a:r>
            <a:r>
              <a:rPr lang="el-GR" sz="2400" dirty="0" smtClean="0"/>
              <a:t>λόγους </a:t>
            </a:r>
            <a:r>
              <a:rPr lang="el-GR" sz="2400" dirty="0"/>
              <a:t>ασφαλείας και επίδοσης (</a:t>
            </a:r>
            <a:r>
              <a:rPr lang="en-US" sz="2400" dirty="0"/>
              <a:t>for security and performance </a:t>
            </a:r>
            <a:r>
              <a:rPr lang="en-US" sz="2400" dirty="0" smtClean="0"/>
              <a:t>Reasons</a:t>
            </a:r>
            <a:r>
              <a:rPr lang="en-US" sz="2400" dirty="0"/>
              <a:t>). </a:t>
            </a:r>
            <a:endParaRPr lang="el-GR" sz="2400" dirty="0" smtClean="0"/>
          </a:p>
          <a:p>
            <a:endParaRPr lang="en-US" sz="2400" dirty="0"/>
          </a:p>
          <a:p>
            <a:r>
              <a:rPr lang="el-GR" sz="2400" dirty="0" smtClean="0"/>
              <a:t>Οι </a:t>
            </a:r>
            <a:r>
              <a:rPr lang="el-GR" sz="2400" dirty="0"/>
              <a:t>ίδιες </a:t>
            </a:r>
            <a:r>
              <a:rPr lang="en-US" sz="2400" dirty="0"/>
              <a:t>routines </a:t>
            </a:r>
            <a:r>
              <a:rPr lang="el-GR" sz="2400" dirty="0"/>
              <a:t>διατίθενται για πολλαπλή χρήση (</a:t>
            </a:r>
            <a:r>
              <a:rPr lang="en-US" sz="2400" dirty="0"/>
              <a:t>for multi-use</a:t>
            </a:r>
            <a:r>
              <a:rPr lang="en-US" sz="2400" dirty="0" smtClean="0"/>
              <a:t>),</a:t>
            </a:r>
            <a:r>
              <a:rPr lang="el-GR" sz="2400" dirty="0" smtClean="0"/>
              <a:t> σε </a:t>
            </a:r>
            <a:r>
              <a:rPr lang="el-GR" sz="2400" dirty="0"/>
              <a:t>διαφορετικές συναλλαγές ή από πολλαπλά προγράμματα </a:t>
            </a:r>
            <a:r>
              <a:rPr lang="el-GR" sz="2400" dirty="0" smtClean="0"/>
              <a:t>(</a:t>
            </a:r>
            <a:r>
              <a:rPr lang="en-US" sz="2400" dirty="0"/>
              <a:t>by multiple programs). </a:t>
            </a:r>
          </a:p>
        </p:txBody>
      </p:sp>
    </p:spTree>
    <p:extLst>
      <p:ext uri="{BB962C8B-B14F-4D97-AF65-F5344CB8AC3E}">
        <p14:creationId xmlns:p14="http://schemas.microsoft.com/office/powerpoint/2010/main" val="1067078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84985" y="1211263"/>
            <a:ext cx="5405438" cy="5087937"/>
            <a:chOff x="1695450" y="801688"/>
            <a:chExt cx="5405438" cy="5087937"/>
          </a:xfrm>
        </p:grpSpPr>
        <p:pic>
          <p:nvPicPr>
            <p:cNvPr id="30723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08188" y="865188"/>
              <a:ext cx="4960937" cy="50244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4" name="Picture 4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67288" y="8016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5" name="Picture 5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62250" y="8651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6" name="Picture 6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4088" y="8016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pic>
          <p:nvPicPr>
            <p:cNvPr id="30727" name="Picture 7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95450" y="865188"/>
              <a:ext cx="1066800" cy="904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30728" name="8 - Ορθογώνιο"/>
          <p:cNvSpPr>
            <a:spLocks noChangeArrowheads="1"/>
          </p:cNvSpPr>
          <p:nvPr/>
        </p:nvSpPr>
        <p:spPr bwMode="auto">
          <a:xfrm>
            <a:off x="250825" y="6145213"/>
            <a:ext cx="11191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l-GR" sz="1400">
                <a:solidFill>
                  <a:schemeClr val="tx1"/>
                </a:solidFill>
                <a:latin typeface="Arial" charset="0"/>
              </a:rPr>
              <a:t>Martti Laiho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«Αποθήκευση» </a:t>
            </a:r>
            <a:r>
              <a:rPr lang="en-US" dirty="0"/>
              <a:t>stored </a:t>
            </a:r>
            <a:r>
              <a:rPr lang="en-US" dirty="0" smtClean="0"/>
              <a:t>procedures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38214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Triggers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“Triggers supplement the SQL constraints in enforcing data </a:t>
            </a:r>
            <a:r>
              <a:rPr lang="en-US" sz="2000" dirty="0" smtClean="0"/>
              <a:t>Integrity </a:t>
            </a:r>
            <a:r>
              <a:rPr lang="en-US" sz="2000" dirty="0"/>
              <a:t>and implementing business rules (North 1999).”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“In the chapter “When Not to Use Triggers” </a:t>
            </a:r>
            <a:r>
              <a:rPr lang="en-US" sz="2000" dirty="0" err="1"/>
              <a:t>Avi</a:t>
            </a:r>
            <a:r>
              <a:rPr lang="en-US" sz="2000" dirty="0"/>
              <a:t> </a:t>
            </a:r>
            <a:r>
              <a:rPr lang="en-US" sz="2000" dirty="0" err="1"/>
              <a:t>Silberschatz</a:t>
            </a:r>
            <a:r>
              <a:rPr lang="en-US" sz="2000" dirty="0"/>
              <a:t> et all </a:t>
            </a:r>
            <a:r>
              <a:rPr lang="en-US" sz="2000" dirty="0" smtClean="0"/>
              <a:t>(</a:t>
            </a:r>
            <a:r>
              <a:rPr lang="en-US" sz="2000" dirty="0"/>
              <a:t>2011) agrees that there are many good uses for triggers, </a:t>
            </a:r>
            <a:r>
              <a:rPr lang="en-US" sz="2000" dirty="0" smtClean="0"/>
              <a:t>but </a:t>
            </a:r>
            <a:r>
              <a:rPr lang="en-US" sz="2000" dirty="0"/>
              <a:t>developers should first consider alternative available </a:t>
            </a:r>
            <a:r>
              <a:rPr lang="en-US" sz="2000" dirty="0" smtClean="0"/>
              <a:t>technologies</a:t>
            </a:r>
            <a:r>
              <a:rPr lang="en-US" sz="2000" dirty="0"/>
              <a:t>, such as update/delete rules of foreign keys, </a:t>
            </a:r>
            <a:r>
              <a:rPr lang="en-US" sz="2000" dirty="0" smtClean="0"/>
              <a:t>materialized </a:t>
            </a:r>
            <a:r>
              <a:rPr lang="en-US" sz="2000" dirty="0"/>
              <a:t>views, and modern replication facilities instead of </a:t>
            </a:r>
          </a:p>
          <a:p>
            <a:pPr marL="0" indent="0">
              <a:buNone/>
            </a:pPr>
            <a:r>
              <a:rPr lang="en-US" sz="2000" dirty="0"/>
              <a:t>over-using triggers, - and when used “Triggers should be written </a:t>
            </a:r>
            <a:r>
              <a:rPr lang="en-US" sz="2000" dirty="0" smtClean="0"/>
              <a:t>with </a:t>
            </a:r>
            <a:r>
              <a:rPr lang="en-US" sz="2000" dirty="0"/>
              <a:t>great care”. Detecting trigger errors at runtime can be a </a:t>
            </a:r>
            <a:r>
              <a:rPr lang="en-US" sz="2000" dirty="0" smtClean="0"/>
              <a:t>really </a:t>
            </a:r>
            <a:r>
              <a:rPr lang="en-US" sz="2000" dirty="0"/>
              <a:t>challenging task.”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(</a:t>
            </a:r>
            <a:r>
              <a:rPr lang="en-US" sz="2000" dirty="0"/>
              <a:t>see Introduction to Procedural Extensions of SQL in Transactional Context )	</a:t>
            </a:r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37850375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CREATE TRIGGER Syntax in </a:t>
            </a:r>
            <a:r>
              <a:rPr lang="en-US" sz="3600" dirty="0" err="1" smtClean="0"/>
              <a:t>mySQL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CREATE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[DEFINER = { user | CURRENT_USER }]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TRIGGER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tbl_name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FOR EACH ROW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trigger_body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trigger_time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BEFORE | AFTER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INSERT | UPDATE | DELETE }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trigger_order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 { FOLLOWS | PRECEDES }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other_trigger_name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(see</a:t>
            </a:r>
            <a:r>
              <a:rPr lang="el-GR" dirty="0" smtClean="0"/>
              <a:t> </a:t>
            </a:r>
            <a:r>
              <a:rPr lang="en-US" dirty="0">
                <a:hlinkClick r:id="rId3"/>
              </a:rPr>
              <a:t>13.1.15 CREATE TRIGGER </a:t>
            </a:r>
            <a:r>
              <a:rPr lang="en-US" dirty="0" smtClean="0">
                <a:hlinkClick r:id="rId3"/>
              </a:rPr>
              <a:t>Syntax</a:t>
            </a:r>
            <a:r>
              <a:rPr lang="en-US" dirty="0" smtClean="0"/>
              <a:t>)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45629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2794" y="186896"/>
            <a:ext cx="5278411" cy="6484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74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1022700"/>
            <a:ext cx="4572000" cy="48126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Πως ορίζεται η βάση δεδομένων, οι πίνακές της.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training;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training;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training;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lecturer(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(3),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lecturer_surname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varchar(15),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city varchar(15), salary decimal (8,2),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varchar(15));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course(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course_id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course_name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varchar(50));</a:t>
            </a:r>
            <a:endParaRPr lang="el-G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7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78138"/>
            <a:ext cx="7200800" cy="4815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Ορισμός 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trigger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για τη διαχείριση τιμής στήλης (</a:t>
            </a:r>
            <a:r>
              <a:rPr lang="en-US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salary</a:t>
            </a:r>
            <a:r>
              <a:rPr lang="el-GR" sz="2400" b="1" kern="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trigger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DELIMITER //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trigger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bi_lecturer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before insert on lecturer for each row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declare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length(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new.lecturer_name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set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new.salary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*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name_l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)/10;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end;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l-GR" sz="16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DELIMITER ;</a:t>
            </a:r>
            <a:endParaRPr lang="el-GR" dirty="0"/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5" y="4467572"/>
            <a:ext cx="5760640" cy="21297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101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ISPRING_RESOURCE_PATHS_HASH_2" val="e63e9eec434b6a22ddb5216a25ec256f5ce4e1fb"/>
</p:tagLst>
</file>

<file path=ppt/theme/theme1.xml><?xml version="1.0" encoding="utf-8"?>
<a:theme xmlns:a="http://schemas.openxmlformats.org/drawingml/2006/main" name="OC_template_updat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1635</TotalTime>
  <Words>1202</Words>
  <Application>Microsoft Office PowerPoint</Application>
  <PresentationFormat>On-screen Show (4:3)</PresentationFormat>
  <Paragraphs>173</Paragraphs>
  <Slides>21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ＭＳ Ｐゴシック</vt:lpstr>
      <vt:lpstr>Arial</vt:lpstr>
      <vt:lpstr>Calibri</vt:lpstr>
      <vt:lpstr>Courier New</vt:lpstr>
      <vt:lpstr>Times New Roman</vt:lpstr>
      <vt:lpstr>OC_template_updated</vt:lpstr>
      <vt:lpstr>Βάσεις Δεδομένων ΙΙ</vt:lpstr>
      <vt:lpstr>Σκοπός &amp; Στόχος Μαθήματος</vt:lpstr>
      <vt:lpstr>Χρήση Stored procedures</vt:lpstr>
      <vt:lpstr>«Αποθήκευση» stored procedures</vt:lpstr>
      <vt:lpstr>Triggers</vt:lpstr>
      <vt:lpstr>CREATE TRIGGER Syntax in mySQL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Σημείωμα Χρήσης Έργων Τρίτων</vt:lpstr>
      <vt:lpstr>Χρηματοδότηση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Τίτλος Μαθήματος</dc:title>
  <dc:creator>opencourses@teiath.gr</dc:creator>
  <cp:lastModifiedBy>Christos</cp:lastModifiedBy>
  <cp:revision>298</cp:revision>
  <dcterms:created xsi:type="dcterms:W3CDTF">2013-03-04T13:35:19Z</dcterms:created>
  <dcterms:modified xsi:type="dcterms:W3CDTF">2016-03-30T19:16:31Z</dcterms:modified>
</cp:coreProperties>
</file>