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69" r:id="rId4"/>
    <p:sldId id="270" r:id="rId5"/>
    <p:sldId id="276" r:id="rId6"/>
    <p:sldId id="271" r:id="rId7"/>
    <p:sldId id="272" r:id="rId8"/>
    <p:sldId id="273" r:id="rId9"/>
    <p:sldId id="274" r:id="rId10"/>
    <p:sldId id="275" r:id="rId11"/>
    <p:sldId id="257" r:id="rId12"/>
    <p:sldId id="262" r:id="rId13"/>
    <p:sldId id="264" r:id="rId14"/>
    <p:sldId id="265" r:id="rId15"/>
    <p:sldId id="266" r:id="rId16"/>
    <p:sldId id="261" r:id="rId17"/>
  </p:sldIdLst>
  <p:sldSz cx="9144000" cy="6858000" type="screen4x3"/>
  <p:notesSz cx="7104063" cy="10234613"/>
  <p:custDataLst>
    <p:tags r:id="rId20"/>
  </p:custDataLst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82"/>
    <a:srgbClr val="820000"/>
    <a:srgbClr val="333399"/>
    <a:srgbClr val="4545C3"/>
    <a:srgbClr val="C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5" autoAdjust="0"/>
    <p:restoredTop sz="93395" autoAdjust="0"/>
  </p:normalViewPr>
  <p:slideViewPr>
    <p:cSldViewPr>
      <p:cViewPr varScale="1">
        <p:scale>
          <a:sx n="69" d="100"/>
          <a:sy n="69" d="100"/>
        </p:scale>
        <p:origin x="15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84A79048-66B1-475A-B924-F459D231C4C3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2EBCFCCB-10BB-4121-80C8-1E5058FD145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60094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19B0F716-1969-45AD-B426-D0CBFDF13F46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 smtClean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 bwMode="auto">
          <a:xfrm>
            <a:off x="711200" y="4860925"/>
            <a:ext cx="568325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71016A41-0609-40C7-9E3E-89C33107DF6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665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3937111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794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9721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509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0165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53707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98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1536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2156121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1638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1221025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1741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245730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1741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3964557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3091995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1945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3267040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1907851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2213103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923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362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552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69225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14500"/>
            <a:ext cx="3808413" cy="4149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14500"/>
            <a:ext cx="3808412" cy="4149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165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641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536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840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7345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1368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7134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2076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796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97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cp.teiath.gr/modules/document/document.php?course=STEF100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%5b1%5d%20http:/creativecommons.org/licenses/by-nc-sa/4.0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/>
          </a:bodyPr>
          <a:lstStyle/>
          <a:p>
            <a:pPr lvl="1" algn="ctr"/>
            <a:r>
              <a:rPr lang="el-GR" sz="3600" b="1" dirty="0" smtClean="0">
                <a:solidFill>
                  <a:schemeClr val="tx1"/>
                </a:solidFill>
                <a:latin typeface="+mn-lt"/>
              </a:rPr>
              <a:t>Βάσεις Δεδομένων ΙΙ</a:t>
            </a:r>
            <a:endParaRPr lang="el-GR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53808" y="3096543"/>
            <a:ext cx="7236385" cy="1752600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700" b="1" dirty="0" smtClean="0"/>
              <a:t>Ενότητα </a:t>
            </a:r>
            <a:r>
              <a:rPr lang="en-US" sz="2700" b="1" dirty="0" smtClean="0"/>
              <a:t>5</a:t>
            </a:r>
            <a:r>
              <a:rPr lang="el-GR" sz="2700" dirty="0" smtClean="0"/>
              <a:t>:</a:t>
            </a:r>
            <a:r>
              <a:rPr lang="en-US" sz="2700" dirty="0" smtClean="0"/>
              <a:t> </a:t>
            </a:r>
            <a:r>
              <a:rPr lang="el-GR" sz="2700" dirty="0"/>
              <a:t>Μελέτη περιπτώσεως: Προγραμματισμός εφαρμογής με χρήση </a:t>
            </a:r>
            <a:r>
              <a:rPr lang="el-GR" sz="2700" dirty="0" err="1"/>
              <a:t>triggers</a:t>
            </a:r>
            <a:r>
              <a:rPr lang="el-GR" sz="2700" dirty="0"/>
              <a:t> σε περιβάλλον PL/SQL.</a:t>
            </a:r>
          </a:p>
          <a:p>
            <a:pPr>
              <a:spcBef>
                <a:spcPts val="0"/>
              </a:spcBef>
            </a:pPr>
            <a:r>
              <a:rPr lang="el-GR" sz="2400" dirty="0" smtClean="0"/>
              <a:t>Χ. Σκουρλάς</a:t>
            </a:r>
            <a:endParaRPr lang="el-GR" sz="2400" dirty="0"/>
          </a:p>
          <a:p>
            <a:pPr>
              <a:spcBef>
                <a:spcPts val="0"/>
              </a:spcBef>
            </a:pPr>
            <a:r>
              <a:rPr lang="el-GR" sz="2400" dirty="0"/>
              <a:t>Τμήμα </a:t>
            </a:r>
            <a:r>
              <a:rPr lang="el-GR" sz="2400" dirty="0" smtClean="0"/>
              <a:t>Μηχανικών Πληροφορικής ΤΕ</a:t>
            </a:r>
            <a:endParaRPr lang="el-GR" sz="2400" dirty="0"/>
          </a:p>
        </p:txBody>
      </p:sp>
      <p:pic>
        <p:nvPicPr>
          <p:cNvPr id="6" name="Picture 5" descr="Λογότυπο έργου Ανοικτών Ακαδημαϊκών Μαθημάτων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318" y="476672"/>
            <a:ext cx="854197" cy="648072"/>
          </a:xfrm>
          <a:prstGeom prst="rect">
            <a:avLst/>
          </a:prstGeom>
        </p:spPr>
      </p:pic>
      <p:pic>
        <p:nvPicPr>
          <p:cNvPr id="1027" name="Picture 3" descr="Λογότυπο Τεχνολογικού Ιδρύματος Αθήνα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3"/>
            <a:ext cx="682943" cy="69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41425" y="631431"/>
            <a:ext cx="666115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1600" dirty="0">
                <a:latin typeface="+mn-lt"/>
              </a:rPr>
              <a:t>Ανοικτά Ακαδημαϊκά </a:t>
            </a:r>
            <a:r>
              <a:rPr lang="el-GR" sz="1600" dirty="0" smtClean="0">
                <a:latin typeface="+mn-lt"/>
              </a:rPr>
              <a:t>Μαθήματα στο ΤΕΙ Αθήνας</a:t>
            </a:r>
            <a:endParaRPr lang="el-GR" sz="16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44402"/>
              </p:ext>
            </p:extLst>
          </p:nvPr>
        </p:nvGraphicFramePr>
        <p:xfrm>
          <a:off x="1759817" y="6087984"/>
          <a:ext cx="5695950" cy="7920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138838"/>
                <a:gridCol w="3557112"/>
              </a:tblGrid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περιεχόμενο του μαθήματος διατίθεται με άδεια </a:t>
                      </a:r>
                      <a:r>
                        <a:rPr lang="en-US" sz="1000" dirty="0">
                          <a:effectLst/>
                        </a:rPr>
                        <a:t>Creative Commons </a:t>
                      </a:r>
                      <a:r>
                        <a:rPr lang="el-GR" sz="1000" dirty="0">
                          <a:effectLst/>
                        </a:rPr>
                        <a:t>εκτός και αν αναφέρεται διαφορετικά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92" y="5367126"/>
            <a:ext cx="1971675" cy="702000"/>
          </a:xfrm>
          <a:prstGeom prst="rect">
            <a:avLst/>
          </a:prstGeom>
          <a:noFill/>
        </p:spPr>
      </p:pic>
      <p:pic>
        <p:nvPicPr>
          <p:cNvPr id="1026" name="Picture 2" descr="C:\Users\alex\Desktop\logo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4"/>
          <a:stretch/>
        </p:blipFill>
        <p:spPr bwMode="auto">
          <a:xfrm>
            <a:off x="4045866" y="5368483"/>
            <a:ext cx="3348000" cy="70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50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Κατασκευάζουμε τον TRIGGER </a:t>
            </a:r>
            <a:r>
              <a:rPr lang="el-GR" dirty="0" err="1"/>
              <a:t>total</a:t>
            </a:r>
            <a:r>
              <a:rPr lang="el-GR" dirty="0"/>
              <a:t> στον πίνακα </a:t>
            </a:r>
            <a:r>
              <a:rPr lang="el-GR" dirty="0" err="1" smtClean="0"/>
              <a:t>orderlines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CREATE OR REPLACE TRIGGER total BEFORE INSERT ON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EACH ROW </a:t>
            </a:r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DECLARE</a:t>
            </a:r>
            <a:r>
              <a:rPr lang="el-GR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total_var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NUMBER;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SELECT SUM(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+ :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NEW.ptotal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total_var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: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UPDATE orders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SET total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total_var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: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ordemo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qty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(1, 1, 10); INSERT 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ordemo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qty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(1, 2, 5);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345005"/>
              </p:ext>
            </p:extLst>
          </p:nvPr>
        </p:nvGraphicFramePr>
        <p:xfrm>
          <a:off x="5076056" y="3356992"/>
          <a:ext cx="3816425" cy="1023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1080120"/>
                <a:gridCol w="720081"/>
              </a:tblGrid>
              <a:tr h="228213"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 err="1" smtClean="0"/>
                        <a:t>Orderno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spc="30" dirty="0" err="1" smtClean="0">
                          <a:effectLst/>
                        </a:rPr>
                        <a:t>Stockno</a:t>
                      </a:r>
                      <a:r>
                        <a:rPr lang="en-US" sz="1800" spc="30" dirty="0" smtClean="0">
                          <a:effectLst/>
                        </a:rPr>
                        <a:t> 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just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spc="30" dirty="0" err="1" smtClean="0">
                          <a:effectLst/>
                        </a:rPr>
                        <a:t>Qty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just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 err="1" smtClean="0"/>
                        <a:t>Ptotal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</a:tr>
              <a:tr h="228213">
                <a:tc>
                  <a:txBody>
                    <a:bodyPr/>
                    <a:lstStyle/>
                    <a:p>
                      <a:r>
                        <a:rPr lang="el-GR" dirty="0" smtClean="0"/>
                        <a:t>1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10.00</a:t>
                      </a:r>
                    </a:p>
                  </a:txBody>
                  <a:tcPr/>
                </a:tc>
              </a:tr>
              <a:tr h="228213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u="none" strike="noStrike" spc="30" dirty="0" smtClean="0">
                          <a:effectLst/>
                        </a:rPr>
                        <a:t>2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7.50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29288"/>
              </p:ext>
            </p:extLst>
          </p:nvPr>
        </p:nvGraphicFramePr>
        <p:xfrm>
          <a:off x="5076056" y="2204864"/>
          <a:ext cx="3840089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4635"/>
                <a:gridCol w="1041076"/>
                <a:gridCol w="786266"/>
              </a:tblGrid>
              <a:tr h="228213">
                <a:tc>
                  <a:txBody>
                    <a:bodyPr/>
                    <a:lstStyle/>
                    <a:p>
                      <a:pPr marL="12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err="1" smtClean="0"/>
                        <a:t>Orderno</a:t>
                      </a:r>
                      <a:endParaRPr lang="el-GR" dirty="0"/>
                    </a:p>
                  </a:txBody>
                  <a:tcPr marL="0" marR="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err="1" smtClean="0"/>
                        <a:t>Custno</a:t>
                      </a:r>
                      <a:endParaRPr lang="el-GR" dirty="0"/>
                    </a:p>
                  </a:txBody>
                  <a:tcPr marL="0" marR="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err="1" smtClean="0"/>
                        <a:t>Qdate</a:t>
                      </a:r>
                      <a:endParaRPr lang="el-GR" dirty="0"/>
                    </a:p>
                  </a:txBody>
                  <a:tcPr marL="0" marR="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Total</a:t>
                      </a:r>
                    </a:p>
                  </a:txBody>
                  <a:tcPr marL="0" marR="0" marT="0" marB="0" anchor="ctr">
                    <a:solidFill>
                      <a:srgbClr val="004B82"/>
                    </a:solidFill>
                  </a:tcPr>
                </a:tc>
              </a:tr>
              <a:tr h="5897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l-GR" dirty="0" smtClean="0"/>
                        <a:t>1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2008-5-14 22:37:36</a:t>
                      </a:r>
                      <a:endParaRPr lang="el-GR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smtClean="0"/>
                        <a:t>17.50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68230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Τέλος Ενότητας</a:t>
            </a:r>
            <a:endParaRPr lang="el-GR" dirty="0"/>
          </a:p>
        </p:txBody>
      </p:sp>
      <p:sp>
        <p:nvSpPr>
          <p:cNvPr id="8" name="Υπότιτλος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grpSp>
        <p:nvGrpSpPr>
          <p:cNvPr id="2" name="Ομάδα 1"/>
          <p:cNvGrpSpPr/>
          <p:nvPr/>
        </p:nvGrpSpPr>
        <p:grpSpPr>
          <a:xfrm>
            <a:off x="1767633" y="5931169"/>
            <a:ext cx="5828703" cy="768532"/>
            <a:chOff x="1767633" y="5931169"/>
            <a:chExt cx="5828703" cy="768532"/>
          </a:xfrm>
        </p:grpSpPr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7633" y="5931169"/>
              <a:ext cx="1971675" cy="702000"/>
            </a:xfrm>
            <a:prstGeom prst="rect">
              <a:avLst/>
            </a:prstGeom>
            <a:noFill/>
          </p:spPr>
        </p:pic>
        <p:pic>
          <p:nvPicPr>
            <p:cNvPr id="9" name="Picture 2" descr="C:\Users\alex\Desktop\logo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14"/>
            <a:stretch/>
          </p:blipFill>
          <p:spPr bwMode="auto">
            <a:xfrm>
              <a:off x="3923928" y="5931169"/>
              <a:ext cx="3672408" cy="768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8679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400" cap="none" dirty="0" smtClean="0"/>
              <a:t>Σημειώματα</a:t>
            </a:r>
            <a:endParaRPr lang="el-GR" sz="4400" cap="none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13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Αναφοράς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smtClean="0"/>
              <a:t>Copyright Τεχνολογικό Εκπαιδευτικό Ίδρυμα Αθήνας</a:t>
            </a:r>
            <a:r>
              <a:rPr lang="en-US" sz="2000" dirty="0" smtClean="0"/>
              <a:t>, </a:t>
            </a:r>
            <a:r>
              <a:rPr lang="el-GR" sz="2000" dirty="0"/>
              <a:t>Χρήστος </a:t>
            </a:r>
            <a:r>
              <a:rPr lang="el-GR" sz="2000" dirty="0" err="1"/>
              <a:t>Σκουρλάς</a:t>
            </a:r>
            <a:r>
              <a:rPr lang="el-GR" sz="2000" dirty="0"/>
              <a:t> 2014. Χρήστος </a:t>
            </a:r>
            <a:r>
              <a:rPr lang="el-GR" sz="2000" dirty="0" err="1"/>
              <a:t>Σκουρλάς</a:t>
            </a:r>
            <a:r>
              <a:rPr lang="el-GR" sz="2000" dirty="0"/>
              <a:t>. «Βάσεις Δεδομένων ΙΙ. Ενότητα 5: Μελέτη περιπτώσεως: Προγραμματισμός εφαρμογής με χρήση </a:t>
            </a:r>
            <a:r>
              <a:rPr lang="el-GR" sz="2000" dirty="0" err="1"/>
              <a:t>triggers</a:t>
            </a:r>
            <a:r>
              <a:rPr lang="el-GR" sz="2000" dirty="0"/>
              <a:t> σε περιβάλλον PL/SQL». </a:t>
            </a:r>
            <a:r>
              <a:rPr lang="el-GR" sz="2000" dirty="0" smtClean="0"/>
              <a:t>Έκδοση: 1.0. Αθήνα 2014. Διαθέσιμο από τη δικτυακή διεύθυνση: </a:t>
            </a:r>
            <a:r>
              <a:rPr lang="en-US" sz="2000" dirty="0" smtClean="0">
                <a:hlinkClick r:id="rId3"/>
              </a:rPr>
              <a:t>ocp.teiath.gr</a:t>
            </a:r>
            <a:r>
              <a:rPr lang="el-GR" sz="2000" dirty="0" smtClean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7666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Αδειοδότησης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48" y="764704"/>
            <a:ext cx="8928992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1800" dirty="0" smtClean="0"/>
              <a:t>Το </a:t>
            </a:r>
            <a:r>
              <a:rPr lang="el-GR" sz="1800" dirty="0"/>
              <a:t>παρόν υλικό διατίθεται με τους όρους της άδειας χρήσης Creative Commons Αναφορά, Μη Εμπορική Χρήση Παρόμοια Διανομή 4.0 [1] ή μεταγενέστερη, Διεθνής Έκδοση.   Εξαιρούνται τα αυτοτελή έργα τρίτων π.χ. φωτογραφίες, διαγράμματα </a:t>
            </a:r>
            <a:r>
              <a:rPr lang="el-GR" sz="1800" dirty="0" err="1"/>
              <a:t>κ.λ.π</a:t>
            </a:r>
            <a:r>
              <a:rPr lang="el-GR" sz="1800" dirty="0"/>
              <a:t>.,  τα οποία εμπεριέχονται σε αυτό και τα οποία αναφέρονται μαζί με τους όρους χρήσης τους στο «Σημείωμα Χρήσης Έργων Τρίτων</a:t>
            </a:r>
            <a:r>
              <a:rPr lang="el-GR" sz="1800" dirty="0" smtClean="0"/>
              <a:t>».                     </a:t>
            </a:r>
          </a:p>
          <a:p>
            <a:pPr marL="0" indent="0">
              <a:buNone/>
            </a:pPr>
            <a:endParaRPr lang="el-GR" sz="1800" dirty="0"/>
          </a:p>
        </p:txBody>
      </p:sp>
      <p:pic>
        <p:nvPicPr>
          <p:cNvPr id="2056" name="Picture 22" descr="Λογότυπο για Άδειες χρήσης Creative Commons BY-NC-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55008"/>
            <a:ext cx="1648660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648" y="3155448"/>
            <a:ext cx="9036496" cy="345638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l-GR" dirty="0">
                <a:latin typeface="+mn-lt"/>
              </a:rPr>
              <a:t>[1] http://creativecommons.org/licenses/by-nc-sa/4.0/ </a:t>
            </a:r>
            <a:endParaRPr lang="en-US" dirty="0" smtClean="0">
              <a:latin typeface="+mn-lt"/>
            </a:endParaRPr>
          </a:p>
          <a:p>
            <a:endParaRPr lang="el-GR" dirty="0">
              <a:latin typeface="+mn-lt"/>
            </a:endParaRPr>
          </a:p>
          <a:p>
            <a:r>
              <a:rPr lang="el-GR" dirty="0">
                <a:latin typeface="+mn-lt"/>
              </a:rPr>
              <a:t>Ως </a:t>
            </a:r>
            <a:r>
              <a:rPr lang="el-GR" b="1" dirty="0">
                <a:latin typeface="+mn-lt"/>
              </a:rPr>
              <a:t>Μη Εμπορική</a:t>
            </a:r>
            <a:r>
              <a:rPr lang="el-GR" dirty="0">
                <a:latin typeface="+mn-lt"/>
              </a:rPr>
              <a:t> ορίζεται η χρήση: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 δεν περιλαμβάνει άμεσο ή έμμεσο οικονομικό όφελος από την χρήση του έργου, για το διανομέα του έργου και </a:t>
            </a:r>
            <a:r>
              <a:rPr lang="el-GR" dirty="0" err="1">
                <a:latin typeface="+mn-lt"/>
              </a:rPr>
              <a:t>αδειοδόχο</a:t>
            </a:r>
            <a:endParaRPr lang="el-GR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περιλαμβάνει οικονομική συναλλαγή ως προϋπόθεση για τη χρήση ή πρόσβαση στο έργο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προσπορίζει στο διανομέα του έργου και</a:t>
            </a:r>
            <a:r>
              <a:rPr lang="en-GB" dirty="0">
                <a:latin typeface="+mn-lt"/>
              </a:rPr>
              <a:t> </a:t>
            </a:r>
            <a:r>
              <a:rPr lang="el-GR" dirty="0" err="1">
                <a:latin typeface="+mn-lt"/>
              </a:rPr>
              <a:t>αδειοδόχο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έμμεσο οικονομικό όφελος (π.χ. διαφημίσεις) από την προβολή του έργου σε διαδικτυακό </a:t>
            </a:r>
            <a:r>
              <a:rPr lang="el-GR" dirty="0" smtClean="0">
                <a:latin typeface="+mn-lt"/>
              </a:rPr>
              <a:t>τόπο</a:t>
            </a:r>
            <a:endParaRPr lang="en-US" dirty="0" smtClean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l-GR" dirty="0">
              <a:latin typeface="+mn-lt"/>
            </a:endParaRPr>
          </a:p>
          <a:p>
            <a:r>
              <a:rPr lang="el-GR" dirty="0" smtClean="0">
                <a:latin typeface="+mn-lt"/>
              </a:rPr>
              <a:t>Ο </a:t>
            </a:r>
            <a:r>
              <a:rPr lang="el-GR" dirty="0">
                <a:latin typeface="+mn-lt"/>
              </a:rPr>
              <a:t>δικαιούχος μπορεί να παρέχει στον </a:t>
            </a:r>
            <a:r>
              <a:rPr lang="el-GR" dirty="0" err="1">
                <a:latin typeface="+mn-lt"/>
              </a:rPr>
              <a:t>αδειοδόχο</a:t>
            </a:r>
            <a:r>
              <a:rPr lang="el-GR" dirty="0">
                <a:latin typeface="+mn-lt"/>
              </a:rPr>
              <a:t> ξεχωριστή άδεια να χρησιμοποιεί το έργο για εμπορική χρήση, εφόσον αυτό του ζητηθεί</a:t>
            </a:r>
            <a:r>
              <a:rPr lang="el-GR" dirty="0" smtClean="0">
                <a:latin typeface="+mn-lt"/>
              </a:rPr>
              <a:t>.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37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Διατήρηση </a:t>
            </a:r>
            <a:r>
              <a:rPr lang="el-GR" dirty="0" smtClean="0"/>
              <a:t>Σημειωμάτων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/>
              <a:t>Οποιαδήποτε </a:t>
            </a:r>
            <a:r>
              <a:rPr lang="el-GR" sz="2400" dirty="0"/>
              <a:t>αναπαραγωγή ή διασκευή του υλικού θα πρέπει να συμπεριλαμβάνει: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Αναφοράς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Αδειοδότησης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η </a:t>
            </a:r>
            <a:r>
              <a:rPr lang="en-US" sz="2000" dirty="0" err="1"/>
              <a:t>δήλωση</a:t>
            </a:r>
            <a:r>
              <a:rPr lang="en-US" sz="2000" dirty="0"/>
              <a:t> </a:t>
            </a:r>
            <a:r>
              <a:rPr lang="el-GR" sz="2000" dirty="0" err="1"/>
              <a:t>Δ</a:t>
            </a:r>
            <a:r>
              <a:rPr lang="en-US" sz="2000" dirty="0" smtClean="0"/>
              <a:t>ια</a:t>
            </a:r>
            <a:r>
              <a:rPr lang="en-US" sz="2000" dirty="0" err="1" smtClean="0"/>
              <a:t>τήρησης</a:t>
            </a:r>
            <a:r>
              <a:rPr lang="en-US" sz="2000" dirty="0" smtClean="0"/>
              <a:t> </a:t>
            </a:r>
            <a:r>
              <a:rPr lang="en-US" sz="2000" dirty="0"/>
              <a:t>Σημειωμάτων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/>
              <a:t>τ</a:t>
            </a:r>
            <a:r>
              <a:rPr lang="el-GR" sz="2000" dirty="0" smtClean="0"/>
              <a:t>ο Σημείωμα Χρήσης Έργων Τρίτων </a:t>
            </a:r>
            <a:r>
              <a:rPr lang="el-GR" sz="2000" dirty="0"/>
              <a:t>(εφόσον υπάρχει)</a:t>
            </a:r>
          </a:p>
          <a:p>
            <a:pPr marL="0" indent="0">
              <a:buNone/>
            </a:pPr>
            <a:r>
              <a:rPr lang="el-GR" sz="2400" dirty="0"/>
              <a:t>μαζί με τους συνοδευόμενους </a:t>
            </a:r>
            <a:r>
              <a:rPr lang="el-GR" sz="2400" dirty="0" err="1"/>
              <a:t>υπερσυνδέσμους</a:t>
            </a:r>
            <a:r>
              <a:rPr lang="el-GR" sz="2400" dirty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1719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Χρηματοδότηση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l-GR" sz="2000" dirty="0" smtClean="0"/>
              <a:t>Το παρόν εκπαιδευτικό υλικό έχει αναπτυχθεί </a:t>
            </a:r>
            <a:r>
              <a:rPr lang="el-GR" sz="2000" dirty="0" err="1" smtClean="0"/>
              <a:t>στ</a:t>
            </a:r>
            <a:r>
              <a:rPr lang="en-US" sz="2000" dirty="0" smtClean="0"/>
              <a:t>o</a:t>
            </a:r>
            <a:r>
              <a:rPr lang="el-GR" sz="2000" dirty="0" smtClean="0"/>
              <a:t> </a:t>
            </a:r>
            <a:r>
              <a:rPr lang="el-GR" sz="2000" dirty="0" err="1" smtClean="0"/>
              <a:t>πλαίσι</a:t>
            </a:r>
            <a:r>
              <a:rPr lang="en-US" sz="2000" dirty="0" smtClean="0"/>
              <a:t>o</a:t>
            </a:r>
            <a:r>
              <a:rPr lang="el-GR" sz="2000" dirty="0" smtClean="0"/>
              <a:t> του εκπαιδευτικού έργου του διδάσκοντα.</a:t>
            </a:r>
            <a:endParaRPr lang="en-US" sz="2000" dirty="0" smtClean="0"/>
          </a:p>
          <a:p>
            <a:r>
              <a:rPr lang="el-GR" sz="2000" dirty="0" smtClean="0"/>
              <a:t>Το έργο «</a:t>
            </a:r>
            <a:r>
              <a:rPr lang="el-GR" sz="2000" b="1" dirty="0" smtClean="0"/>
              <a:t>Ανοικτά Ακαδημαϊκά Μαθήματα στο </a:t>
            </a:r>
            <a:r>
              <a:rPr lang="el-GR" sz="2000" b="1" smtClean="0"/>
              <a:t>ΤΕΙ Αθήνας</a:t>
            </a:r>
            <a:r>
              <a:rPr lang="el-GR" sz="2000" smtClean="0"/>
              <a:t>» </a:t>
            </a:r>
            <a:r>
              <a:rPr lang="el-GR" sz="2000" dirty="0" smtClean="0"/>
              <a:t>έχει χρηματοδοτήσει μόνο την αναδιαμόρφωση του εκπαιδευτικού υλικού. </a:t>
            </a:r>
            <a:endParaRPr lang="en-US" sz="2000" dirty="0" smtClean="0"/>
          </a:p>
          <a:p>
            <a:r>
              <a:rPr lang="el-GR" sz="2000" dirty="0" smtClean="0"/>
              <a:t>Το 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</a:r>
          </a:p>
        </p:txBody>
      </p:sp>
      <p:pic>
        <p:nvPicPr>
          <p:cNvPr id="7" name="Picture 6" descr="Λογότυπο Επιχειρησιακού Προγράμματος Εκπαίδευση και Δια βίου Μάθηση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653136"/>
            <a:ext cx="5501640" cy="138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08720"/>
          </a:xfrm>
        </p:spPr>
        <p:txBody>
          <a:bodyPr>
            <a:noAutofit/>
          </a:bodyPr>
          <a:lstStyle/>
          <a:p>
            <a:r>
              <a:rPr lang="el-GR" sz="3200" dirty="0"/>
              <a:t>Μελέτη περιπτώσεως: Προγραμματισμός εφαρμογής με χρήση </a:t>
            </a:r>
            <a:r>
              <a:rPr lang="el-GR" sz="3200" dirty="0" err="1"/>
              <a:t>triggers</a:t>
            </a:r>
            <a:r>
              <a:rPr lang="el-GR" sz="3200" dirty="0"/>
              <a:t> σε περιβάλλον </a:t>
            </a:r>
            <a:r>
              <a:rPr lang="el-GR" sz="3200" dirty="0" smtClean="0"/>
              <a:t>PL/SQL</a:t>
            </a:r>
            <a:endParaRPr lang="el-GR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800" b="1" dirty="0"/>
              <a:t>Σκοπός / </a:t>
            </a:r>
            <a:r>
              <a:rPr lang="el-GR" sz="2800" b="1" dirty="0" smtClean="0"/>
              <a:t>Στόχος:</a:t>
            </a:r>
            <a:endParaRPr lang="el-GR" sz="2800" b="1" dirty="0"/>
          </a:p>
          <a:p>
            <a:pPr marL="0" indent="0">
              <a:buNone/>
            </a:pPr>
            <a:r>
              <a:rPr lang="el-GR" sz="2800" dirty="0" smtClean="0"/>
              <a:t>Να </a:t>
            </a:r>
            <a:r>
              <a:rPr lang="el-GR" sz="2800" dirty="0"/>
              <a:t>βοηθήσει τους σπουδαστές να εμπεδώσουν κρίσιμα σημεία της τεχνολογίας των </a:t>
            </a:r>
            <a:r>
              <a:rPr lang="el-GR" sz="2800" dirty="0" err="1"/>
              <a:t>triggers</a:t>
            </a:r>
            <a:r>
              <a:rPr lang="el-GR" sz="2800" dirty="0"/>
              <a:t> - και να μάθουν να κατασκευάζουν και να χρησιμοποιούν </a:t>
            </a:r>
            <a:r>
              <a:rPr lang="el-GR" sz="2800" dirty="0" err="1"/>
              <a:t>triggers</a:t>
            </a:r>
            <a:r>
              <a:rPr lang="el-GR" sz="2800" dirty="0"/>
              <a:t> σε περιβάλλον PL/SQL σύμφωνα με τις ανάγκες των εφαρμογών βάσεων δεδομένων.</a:t>
            </a:r>
          </a:p>
          <a:p>
            <a:pPr marL="0" indent="0">
              <a:buNone/>
            </a:pPr>
            <a:r>
              <a:rPr lang="el-GR" sz="2800" dirty="0"/>
              <a:t> </a:t>
            </a:r>
          </a:p>
          <a:p>
            <a:pPr marL="0" indent="0">
              <a:buNone/>
            </a:pPr>
            <a:endParaRPr lang="el-GR" sz="2800" dirty="0"/>
          </a:p>
          <a:p>
            <a:pPr marL="0" indent="0">
              <a:buNone/>
            </a:pP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19600363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Έστω σύστημα διαχείρισης </a:t>
            </a:r>
            <a:r>
              <a:rPr lang="el-GR" dirty="0" smtClean="0"/>
              <a:t>παραγγελιών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/>
              <a:t>Οι πίνακες παρατίθενται με ενδεικτικό δείγμα </a:t>
            </a:r>
            <a:r>
              <a:rPr lang="el-GR" sz="2400" dirty="0" smtClean="0"/>
              <a:t>δεδομένων</a:t>
            </a:r>
            <a:endParaRPr lang="el-GR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338868"/>
              </p:ext>
            </p:extLst>
          </p:nvPr>
        </p:nvGraphicFramePr>
        <p:xfrm>
          <a:off x="539552" y="4077072"/>
          <a:ext cx="396044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656184"/>
                <a:gridCol w="1080120"/>
              </a:tblGrid>
              <a:tr h="171155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135" dirty="0">
                          <a:effectLst/>
                        </a:rPr>
                        <a:t>STOCKNO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135" dirty="0">
                          <a:effectLst/>
                        </a:rPr>
                        <a:t>DESCRIPTION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135" dirty="0" smtClean="0">
                          <a:effectLst/>
                        </a:rPr>
                        <a:t>LIST</a:t>
                      </a:r>
                      <a:endParaRPr lang="el-GR" sz="1800" spc="135" dirty="0" smtClean="0">
                        <a:effectLst/>
                      </a:endParaRPr>
                    </a:p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135" dirty="0" smtClean="0">
                          <a:effectLst/>
                        </a:rPr>
                        <a:t>_PRICE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</a:tr>
              <a:tr h="86172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>
                          <a:effectLst/>
                        </a:rPr>
                        <a:t>1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 dirty="0">
                          <a:effectLst/>
                        </a:rPr>
                        <a:t>APPLE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>
                          <a:effectLst/>
                        </a:rPr>
                        <a:t>1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89143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>
                          <a:effectLst/>
                        </a:rPr>
                        <a:t>2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>
                          <a:effectLst/>
                        </a:rPr>
                        <a:t>ORANGE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>
                          <a:effectLst/>
                        </a:rPr>
                        <a:t>1.5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85578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 dirty="0">
                          <a:effectLst/>
                        </a:rPr>
                        <a:t>3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 dirty="0">
                          <a:effectLst/>
                        </a:rPr>
                        <a:t>LEMON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 dirty="0">
                          <a:effectLst/>
                        </a:rPr>
                        <a:t>1,7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281106"/>
              </p:ext>
            </p:extLst>
          </p:nvPr>
        </p:nvGraphicFramePr>
        <p:xfrm>
          <a:off x="4860032" y="2420888"/>
          <a:ext cx="4104457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080120"/>
                <a:gridCol w="936104"/>
                <a:gridCol w="864097"/>
              </a:tblGrid>
              <a:tr h="29083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ORDERNO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524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CUSTNO</a:t>
                      </a:r>
                      <a:endParaRPr lang="el-GR" dirty="0" smtClean="0"/>
                    </a:p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ODATE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TOTAL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1 </a:t>
                      </a:r>
                      <a:endParaRPr lang="el-GR" dirty="0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13/05/08</a:t>
                      </a:r>
                      <a:endParaRPr lang="el-GR" dirty="0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17,5</a:t>
                      </a:r>
                      <a:endParaRPr lang="el-GR" dirty="0"/>
                    </a:p>
                  </a:txBody>
                  <a:tcPr marL="6350" marR="635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706871"/>
              </p:ext>
            </p:extLst>
          </p:nvPr>
        </p:nvGraphicFramePr>
        <p:xfrm>
          <a:off x="4860032" y="3527213"/>
          <a:ext cx="4104457" cy="831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2345"/>
                <a:gridCol w="1182345"/>
                <a:gridCol w="734954"/>
                <a:gridCol w="1004813"/>
              </a:tblGrid>
              <a:tr h="257175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ORDERNO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STOCKNO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QTY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PTOTAL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</a:tr>
              <a:tr h="281305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10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10</a:t>
                      </a:r>
                      <a:endParaRPr lang="el-GR"/>
                    </a:p>
                  </a:txBody>
                  <a:tcPr marL="6350" marR="6350" marT="0" marB="0"/>
                </a:tc>
              </a:tr>
              <a:tr h="276225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2</a:t>
                      </a:r>
                      <a:endParaRPr lang="el-GR" dirty="0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5</a:t>
                      </a:r>
                      <a:endParaRPr lang="el-GR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7,5</a:t>
                      </a:r>
                      <a:endParaRPr lang="el-GR" dirty="0"/>
                    </a:p>
                  </a:txBody>
                  <a:tcPr marL="6350" marR="635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39552" y="1628800"/>
            <a:ext cx="266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SELECT * FROM customers</a:t>
            </a:r>
            <a:endParaRPr lang="el-GR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5104" y="3758472"/>
            <a:ext cx="2272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SELECT * FROM stocks</a:t>
            </a:r>
            <a:endParaRPr lang="el-GR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0032" y="2060848"/>
            <a:ext cx="2300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SELECT * FROM orders</a:t>
            </a:r>
            <a:endParaRPr lang="el-GR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60032" y="3200400"/>
            <a:ext cx="2647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SELECT * FROM </a:t>
            </a:r>
            <a:r>
              <a:rPr lang="en-US" dirty="0" err="1">
                <a:latin typeface="+mn-lt"/>
              </a:rPr>
              <a:t>orderlines</a:t>
            </a:r>
            <a:endParaRPr lang="el-GR" dirty="0">
              <a:latin typeface="+mn-lt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123300"/>
              </p:ext>
            </p:extLst>
          </p:nvPr>
        </p:nvGraphicFramePr>
        <p:xfrm>
          <a:off x="539552" y="1998132"/>
          <a:ext cx="381642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24136"/>
                <a:gridCol w="1368152"/>
              </a:tblGrid>
              <a:tr h="123343">
                <a:tc gridSpan="2"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CUSTNO CNAME</a:t>
                      </a:r>
                      <a:endParaRPr lang="el-GR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LOC</a:t>
                      </a:r>
                      <a:endParaRPr lang="el-GR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</a:tr>
              <a:tr h="123343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SMITH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ATHENS</a:t>
                      </a:r>
                      <a:endParaRPr lang="el-GR" dirty="0"/>
                    </a:p>
                  </a:txBody>
                  <a:tcPr marL="6350" marR="6350" marT="0" marB="0" anchor="ctr"/>
                </a:tc>
              </a:tr>
              <a:tr h="123343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2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JONES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VOLOS</a:t>
                      </a:r>
                      <a:endParaRPr lang="el-GR" dirty="0"/>
                    </a:p>
                  </a:txBody>
                  <a:tcPr marL="6350" marR="6350" marT="0" marB="0" anchor="ctr"/>
                </a:tc>
              </a:tr>
              <a:tr h="123343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3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BATES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NEW YORK</a:t>
                      </a:r>
                      <a:endParaRPr lang="el-GR" dirty="0"/>
                    </a:p>
                  </a:txBody>
                  <a:tcPr marL="6350" marR="6350" marT="0" marB="0" anchor="ctr"/>
                </a:tc>
              </a:tr>
              <a:tr h="123343">
                <a:tc gridSpan="3"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SELECT * FROM stocks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7473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693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l-GR" alt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l-GR" alt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645150" indent="-5645150">
              <a:buNone/>
            </a:pP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customers(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VALUES(1, 'SMITH', ’ATHENS'); </a:t>
            </a:r>
            <a:endParaRPr lang="el-GR" sz="1600" spc="4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645150" indent="-5645150">
              <a:spcBef>
                <a:spcPts val="1200"/>
              </a:spcBef>
              <a:buNone/>
            </a:pPr>
            <a:r>
              <a:rPr lang="en-US" sz="1600" spc="4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INTO customers(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VALUES(2, 'JONES', 'VOLOS'); </a:t>
            </a:r>
            <a:endParaRPr lang="el-GR" sz="1600" spc="4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645150" indent="-5645150">
              <a:spcBef>
                <a:spcPts val="1200"/>
              </a:spcBef>
              <a:buNone/>
            </a:pPr>
            <a:r>
              <a:rPr lang="en-US" sz="1600" spc="4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INTO customers(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VALUES(3, 'BATES', 'NEW YORK'); </a:t>
            </a:r>
            <a:endParaRPr lang="el-GR" sz="1600" spc="4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645150" indent="-5645150">
              <a:spcBef>
                <a:spcPts val="1200"/>
              </a:spcBef>
              <a:buNone/>
            </a:pPr>
            <a:r>
              <a:rPr lang="en-US" sz="1600" spc="4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INTO stocks(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description,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listjprice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VALUES(1, 'APPLE', 1.0); </a:t>
            </a:r>
            <a:endParaRPr lang="el-GR" sz="1600" spc="4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645150" indent="-5645150">
              <a:spcBef>
                <a:spcPts val="1200"/>
              </a:spcBef>
              <a:buNone/>
            </a:pPr>
            <a:r>
              <a:rPr lang="en-US" sz="1600" spc="4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INTO stocks(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description,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listjprice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VALUES(2, ORANGE', 1.5); </a:t>
            </a:r>
            <a:endParaRPr lang="el-GR" sz="1600" spc="4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645150" indent="-5645150">
              <a:spcBef>
                <a:spcPts val="1200"/>
              </a:spcBef>
              <a:buNone/>
            </a:pPr>
            <a:r>
              <a:rPr lang="en-US" sz="1600" spc="4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INTO stocks(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description,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listjprice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VALUES(3, 'LEMON', 1.7); </a:t>
            </a:r>
            <a:endParaRPr lang="el-GR" sz="1600" spc="4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645150" indent="-5645150">
              <a:spcBef>
                <a:spcPts val="1200"/>
              </a:spcBef>
              <a:buNone/>
            </a:pPr>
            <a:r>
              <a:rPr lang="en-US" sz="1600" spc="4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INTO orders(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ordemo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odate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(1,1, </a:t>
            </a:r>
            <a:r>
              <a:rPr lang="en-US" sz="1600" spc="4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sysdate</a:t>
            </a:r>
            <a:r>
              <a:rPr lang="en-US" sz="1600" spc="4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l-GR" sz="1600" spc="40" dirty="0">
              <a:latin typeface="Courier New" panose="02070309020205020404" pitchFamily="49" charset="0"/>
              <a:ea typeface="Times New Roman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6529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693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l-GR" alt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l-GR" alt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265695"/>
              </p:ext>
            </p:extLst>
          </p:nvPr>
        </p:nvGraphicFramePr>
        <p:xfrm>
          <a:off x="539552" y="1998132"/>
          <a:ext cx="381642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24136"/>
                <a:gridCol w="1368152"/>
              </a:tblGrid>
              <a:tr h="123343">
                <a:tc gridSpan="2"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CUSTNO CNAME</a:t>
                      </a:r>
                      <a:endParaRPr lang="el-GR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LOC</a:t>
                      </a:r>
                      <a:endParaRPr lang="el-GR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</a:tr>
              <a:tr h="123343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SMITH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ATHENS</a:t>
                      </a:r>
                      <a:endParaRPr lang="el-GR" dirty="0"/>
                    </a:p>
                  </a:txBody>
                  <a:tcPr marL="6350" marR="6350" marT="0" marB="0" anchor="ctr"/>
                </a:tc>
              </a:tr>
              <a:tr h="123343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2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JONES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VOLOS</a:t>
                      </a:r>
                      <a:endParaRPr lang="el-GR" dirty="0"/>
                    </a:p>
                  </a:txBody>
                  <a:tcPr marL="6350" marR="6350" marT="0" marB="0" anchor="ctr"/>
                </a:tc>
              </a:tr>
              <a:tr h="123343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3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524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BATES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NEW YORK</a:t>
                      </a:r>
                      <a:endParaRPr lang="el-GR" dirty="0"/>
                    </a:p>
                  </a:txBody>
                  <a:tcPr marL="6350" marR="6350" marT="0" marB="0" anchor="ctr"/>
                </a:tc>
              </a:tr>
              <a:tr h="123343">
                <a:tc gridSpan="3"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SELECT * FROM stocks</a:t>
                      </a:r>
                      <a:endParaRPr lang="el-GR" dirty="0"/>
                    </a:p>
                  </a:txBody>
                  <a:tcPr marL="6350" marR="6350" marT="0" marB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764954"/>
              </p:ext>
            </p:extLst>
          </p:nvPr>
        </p:nvGraphicFramePr>
        <p:xfrm>
          <a:off x="539552" y="4077072"/>
          <a:ext cx="396044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656184"/>
                <a:gridCol w="1080120"/>
              </a:tblGrid>
              <a:tr h="171155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135" dirty="0">
                          <a:effectLst/>
                        </a:rPr>
                        <a:t>STOCKNO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135" dirty="0">
                          <a:effectLst/>
                        </a:rPr>
                        <a:t>DESCRIPTION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135" dirty="0" smtClean="0">
                          <a:effectLst/>
                        </a:rPr>
                        <a:t>LIST</a:t>
                      </a:r>
                      <a:endParaRPr lang="el-GR" sz="1800" spc="135" dirty="0" smtClean="0">
                        <a:effectLst/>
                      </a:endParaRPr>
                    </a:p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135" dirty="0" smtClean="0">
                          <a:effectLst/>
                        </a:rPr>
                        <a:t>_PRICE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</a:tr>
              <a:tr h="86172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>
                          <a:effectLst/>
                        </a:rPr>
                        <a:t>1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 dirty="0">
                          <a:effectLst/>
                        </a:rPr>
                        <a:t>APPLE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>
                          <a:effectLst/>
                        </a:rPr>
                        <a:t>1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89143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>
                          <a:effectLst/>
                        </a:rPr>
                        <a:t>2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>
                          <a:effectLst/>
                        </a:rPr>
                        <a:t>ORANGE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>
                          <a:effectLst/>
                        </a:rPr>
                        <a:t>1.5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85578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 dirty="0">
                          <a:effectLst/>
                        </a:rPr>
                        <a:t>3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 dirty="0">
                          <a:effectLst/>
                        </a:rPr>
                        <a:t>LEMON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pc="20" dirty="0">
                          <a:effectLst/>
                        </a:rPr>
                        <a:t>1,7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539552" y="1628800"/>
            <a:ext cx="266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SELECT * FROM customers</a:t>
            </a:r>
            <a:endParaRPr lang="el-GR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5104" y="3758472"/>
            <a:ext cx="2272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SELECT * FROM stocks</a:t>
            </a:r>
            <a:endParaRPr lang="el-GR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60032" y="2060848"/>
            <a:ext cx="2300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SELECT * FROM orders</a:t>
            </a:r>
            <a:endParaRPr lang="el-GR" dirty="0">
              <a:latin typeface="+mn-lt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694386"/>
              </p:ext>
            </p:extLst>
          </p:nvPr>
        </p:nvGraphicFramePr>
        <p:xfrm>
          <a:off x="4860032" y="2420888"/>
          <a:ext cx="4104457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080120"/>
                <a:gridCol w="936104"/>
                <a:gridCol w="864097"/>
              </a:tblGrid>
              <a:tr h="29083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ORDERNO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524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CUSTNO</a:t>
                      </a:r>
                      <a:endParaRPr lang="el-GR" dirty="0" smtClean="0"/>
                    </a:p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ODATE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TOTAL</a:t>
                      </a:r>
                      <a:endParaRPr lang="el-GR" dirty="0"/>
                    </a:p>
                  </a:txBody>
                  <a:tcPr marL="6350" marR="6350" marT="0" marB="0">
                    <a:solidFill>
                      <a:srgbClr val="004B82"/>
                    </a:solidFill>
                  </a:tcPr>
                </a:tc>
              </a:tr>
              <a:tr h="243205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1 </a:t>
                      </a:r>
                      <a:endParaRPr lang="el-GR" dirty="0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13/05/08</a:t>
                      </a:r>
                      <a:endParaRPr lang="el-GR" dirty="0"/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17,5</a:t>
                      </a:r>
                      <a:endParaRPr lang="el-GR" dirty="0"/>
                    </a:p>
                  </a:txBody>
                  <a:tcPr marL="6350" marR="63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085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Υλοποίηση σε </a:t>
            </a:r>
            <a:r>
              <a:rPr lang="en-US" dirty="0" smtClean="0"/>
              <a:t>Oracle </a:t>
            </a:r>
            <a:endParaRPr lang="el-GR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76363" y="1589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l-GR" alt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l-GR" alt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686800" cy="5688632"/>
          </a:xfrm>
        </p:spPr>
        <p:txBody>
          <a:bodyPr>
            <a:noAutofit/>
          </a:bodyPr>
          <a:lstStyle/>
          <a:p>
            <a:pPr marL="0" marR="102870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customers(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NUMBER(3) NOT NULL, </a:t>
            </a:r>
            <a:endParaRPr 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1028700" indent="0">
              <a:buNone/>
            </a:pPr>
            <a:r>
              <a:rPr 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VARCHAR2(10),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caddre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VARCHAR2(15),</a:t>
            </a: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58800" indent="0">
              <a:buNone/>
            </a:pPr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PRIMARY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102870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stocks(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NUMBER(3) NOT NULL , </a:t>
            </a:r>
            <a:endParaRPr 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1028700" indent="0">
              <a:buNone/>
            </a:pPr>
            <a:r>
              <a:rPr 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descr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VARCHAR2(1</a:t>
            </a:r>
            <a:r>
              <a:rPr lang="en-US" sz="1600" spc="-20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listprice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NUMBER(7,2) ,</a:t>
            </a: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2700" indent="0">
              <a:buNone/>
            </a:pPr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PRIMARY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orders(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 NOT NULL,</a:t>
            </a: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R="393700" indent="0">
              <a:buNone/>
            </a:pPr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NUMBER(3),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DATE, total NUMBER(9,2), </a:t>
            </a:r>
            <a:endParaRPr 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R="393700" indent="0">
              <a:buNone/>
            </a:pPr>
            <a:r>
              <a:rPr 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PRIMARY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,</a:t>
            </a: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2700" marR="215900" indent="0">
              <a:buNone/>
            </a:pPr>
            <a:r>
              <a:rPr 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FOREIGN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endParaRPr 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2700" marR="215900" indent="0">
              <a:buNone/>
            </a:pPr>
            <a:r>
              <a:rPr 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REFERENCES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customers(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)) </a:t>
            </a:r>
            <a:endParaRPr 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2700" marR="21590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TABLE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 NOT NULL, </a:t>
            </a:r>
            <a:endParaRPr 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2700" marR="215900" indent="0">
              <a:buNone/>
            </a:pPr>
            <a:r>
              <a:rPr 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NUMBER(3) NOT NULL,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qty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NUMBER(2), </a:t>
            </a:r>
            <a:endParaRPr 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2700" marR="215900" indent="0">
              <a:buNone/>
            </a:pPr>
            <a:r>
              <a:rPr 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ptotal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NUMBER(8,2), PRIMARY KEY(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endParaRPr 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2700" marR="215900" indent="0">
              <a:buNone/>
            </a:pPr>
            <a:r>
              <a:rPr lang="el-G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FOREIGN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REFERENCES stocks(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)); </a:t>
            </a:r>
            <a:endParaRPr 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2700" marR="21590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INITIALIZATION */</a:t>
            </a: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4076700" indent="0">
              <a:spcAft>
                <a:spcPts val="0"/>
              </a:spcAft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maxseqno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4076700" indent="0">
              <a:spcAft>
                <a:spcPts val="0"/>
              </a:spcAft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tablename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CHAR(20), fieldname CHAR(10),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maxaccno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NUMBER);</a:t>
            </a: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maxseqno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VALUES('CUSTOMERS','CUSTNO',NULL);</a:t>
            </a:r>
            <a:endParaRPr lang="el-GR" sz="1600" dirty="0">
              <a:solidFill>
                <a:srgbClr val="000000"/>
              </a:solidFill>
              <a:latin typeface="Courier New" panose="02070309020205020404" pitchFamily="49" charset="0"/>
              <a:ea typeface="Courier New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3397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76388" y="1435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l-GR" alt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l-GR" alt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fontScale="55000" lnSpcReduction="20000"/>
          </a:bodyPr>
          <a:lstStyle/>
          <a:p>
            <a:pPr marL="0" marR="16256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CREATE OR REPLACE TRIGGER </a:t>
            </a: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CustSequenceNumber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 BEFORE INSERT ON </a:t>
            </a: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gxcustomers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 FOR EACH ROW DECLARE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accno_var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 NUMBER;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UPDATE </a:t>
            </a: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maxseqno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16256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maxaccno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 = NVL(</a:t>
            </a: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maxaccno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, 0) + 1 </a:t>
            </a:r>
            <a:r>
              <a:rPr lang="el-GR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TABLENAME = 'GXCUSTOMERS'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AND FIELDNAME = 'CUSTNO';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DBMS_OUTPUT.PUT_LINE('UPDATE </a:t>
            </a: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maxseqno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454660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</a:t>
            </a:r>
            <a:r>
              <a:rPr lang="el-GR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900" spc="15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maxaccno</a:t>
            </a:r>
            <a:r>
              <a:rPr lang="el-GR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INTO </a:t>
            </a: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accno_var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maxseqno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WHERE TABLENAME = 'GXCUSTOMERS'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AND FIELDNAME = 'CUSTNO';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DBMS_OUTPUT.PUT_LINE('ACCN0_VAR=');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DBMS_OUTPUT.PUT_LINE(</a:t>
            </a: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accno_var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:NEW.CUSTNO 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:= </a:t>
            </a:r>
            <a:r>
              <a:rPr lang="en-US" sz="2900" spc="15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accno_var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EXCEPTION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WHEN NO_DATA_FOUND THEN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R="1524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DBMS_OUTPUT.PUT_LINE('</a:t>
            </a:r>
            <a:r>
              <a:rPr lang="el-GR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ΜΗ ΠΡΟΣΔΙΟΡΙΣΙΜΟΣ ΑΥΞΟΝΤΑΣ </a:t>
            </a:r>
            <a:r>
              <a:rPr lang="el-GR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ΑΡΙΘΜΟΣ</a:t>
            </a:r>
            <a:r>
              <a:rPr lang="en-US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‘</a:t>
            </a:r>
            <a:r>
              <a:rPr lang="el-GR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R="1524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WHEN </a:t>
            </a: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OTHERS THEN DBMS_OUTPUT.PUT_LINE(SQLERRM) ;</a:t>
            </a:r>
            <a:endParaRPr lang="el-GR" sz="2900" spc="15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spc="15" dirty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  <a:endParaRPr lang="el-GR" sz="2900" spc="15" dirty="0">
              <a:latin typeface="Courier New" panose="02070309020205020404" pitchFamily="49" charset="0"/>
              <a:ea typeface="Courier New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163120"/>
              </p:ext>
            </p:extLst>
          </p:nvPr>
        </p:nvGraphicFramePr>
        <p:xfrm>
          <a:off x="5868144" y="3429000"/>
          <a:ext cx="297599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752"/>
                <a:gridCol w="864096"/>
                <a:gridCol w="1296144"/>
              </a:tblGrid>
              <a:tr h="370840"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 err="1"/>
                        <a:t>Custno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 err="1"/>
                        <a:t>Cname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just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 err="1"/>
                        <a:t>Loc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1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SMITH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ATHENS 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2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JONES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VOLOS 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3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BATES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YORK</a:t>
                      </a:r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490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customers(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 (3) NOT NULL,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VARCHAR2 (10),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VARCHAR2 (15),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PRIMARY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Table created. 0,19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seconds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stocks(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 (3) NOT NULL,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description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VARCHAR2 (10),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list_price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 (7,2),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PRIMARY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Table created. 0,05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seconds</a:t>
            </a: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orders(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 NOT NULL,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NUMBER (3),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DATE , total NUMBER(9,2),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PRIMARY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FOREIGN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REFERENCES customers(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Table created. 0,06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seconds</a:t>
            </a: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 NOT NULL,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NUMBER (3) NOT NULL,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qty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NUMBER(2),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NUMBER(8,2),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PRIMARY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orderno,stockno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FOREIGN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KEY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REFERENCES stocks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Table created. 0,06 seconds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7579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685800" y="981075"/>
            <a:ext cx="7054850" cy="488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60" tIns="46080" rIns="92160" bIns="46080">
            <a:spAutoFit/>
          </a:bodyPr>
          <a:lstStyle>
            <a:lvl1pPr marL="339725" indent="-339725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6" charset="0"/>
                <a:cs typeface="Arial Unicode MS" charset="0"/>
              </a:defRPr>
            </a:lvl1pPr>
            <a:lvl2pPr marL="742950" indent="-28575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6" charset="0"/>
                <a:cs typeface="Arial Unicode MS" charset="0"/>
              </a:defRPr>
            </a:lvl2pPr>
            <a:lvl3pPr marL="1143000" indent="-22860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6" charset="0"/>
                <a:cs typeface="Arial Unicode MS" charset="0"/>
              </a:defRPr>
            </a:lvl3pPr>
            <a:lvl4pPr marL="1600200" indent="-22860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6" charset="0"/>
                <a:cs typeface="Arial Unicode MS" charset="0"/>
              </a:defRPr>
            </a:lvl4pPr>
            <a:lvl5pPr marL="2057400" indent="-22860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6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6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6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6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6" charset="0"/>
                <a:cs typeface="Arial Unicode MS" charset="0"/>
              </a:defRPr>
            </a:lvl9pPr>
          </a:lstStyle>
          <a:p>
            <a:pPr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altLang="el-GR" sz="2000" b="1">
              <a:solidFill>
                <a:schemeClr val="tx1"/>
              </a:solidFill>
            </a:endParaRPr>
          </a:p>
          <a:p>
            <a: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altLang="el-GR" sz="2000" b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Κατασκευάζουμε τον TRIGGER </a:t>
            </a:r>
            <a:r>
              <a:rPr lang="el-GR" dirty="0" err="1"/>
              <a:t>ptotal</a:t>
            </a:r>
            <a:r>
              <a:rPr lang="el-GR" dirty="0"/>
              <a:t> στον πίνακα </a:t>
            </a:r>
            <a:r>
              <a:rPr lang="el-GR" dirty="0" err="1"/>
              <a:t>orderlines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CREATE OR REPLACE TRIGGER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7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BEFORE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INSERT ON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7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EACH ROW DECLARE</a:t>
            </a:r>
          </a:p>
          <a:p>
            <a:pPr marL="0" indent="0">
              <a:buNone/>
            </a:pP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ptotal_var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NUMBER; </a:t>
            </a:r>
            <a:endParaRPr lang="en-US" sz="17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listprice_var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NUMBER;</a:t>
            </a:r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list_price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7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INTO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listprice_var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7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stocks</a:t>
            </a:r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= :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NEW.stockno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SELECT :NEW.qty *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listprice_var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ptotal_var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DUAL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NEW.ptotal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:=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ptotal_var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Trigger created. 0,04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seconds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ordemo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qty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(1, 1, 10); </a:t>
            </a:r>
            <a:endParaRPr lang="en-US" sz="17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INTO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ordemo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qty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(1, 2, 5);</a:t>
            </a:r>
          </a:p>
          <a:p>
            <a:pPr marL="0" indent="0">
              <a:buNone/>
            </a:pPr>
            <a:endParaRPr lang="el-GR" sz="2000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252788" y="2979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l-GR" alt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l-GR" alt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61025"/>
              </p:ext>
            </p:extLst>
          </p:nvPr>
        </p:nvGraphicFramePr>
        <p:xfrm>
          <a:off x="4788024" y="1412776"/>
          <a:ext cx="3984105" cy="1389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2086"/>
                <a:gridCol w="1156807"/>
                <a:gridCol w="1735212"/>
              </a:tblGrid>
              <a:tr h="228213"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spc="30" dirty="0" err="1" smtClean="0">
                          <a:effectLst/>
                        </a:rPr>
                        <a:t>Stockno</a:t>
                      </a:r>
                      <a:r>
                        <a:rPr lang="en-US" sz="1800" spc="30" dirty="0" smtClean="0">
                          <a:effectLst/>
                        </a:rPr>
                        <a:t> 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spc="30" dirty="0" smtClean="0">
                          <a:effectLst/>
                        </a:rPr>
                        <a:t>Description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just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spc="30" dirty="0" err="1" smtClean="0">
                          <a:effectLst/>
                        </a:rPr>
                        <a:t>List_price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</a:tr>
              <a:tr h="228213">
                <a:tc>
                  <a:txBody>
                    <a:bodyPr/>
                    <a:lstStyle/>
                    <a:p>
                      <a:r>
                        <a:rPr lang="el-GR" dirty="0" smtClean="0"/>
                        <a:t>1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APPLE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</a:t>
                      </a:r>
                    </a:p>
                  </a:txBody>
                  <a:tcPr/>
                </a:tc>
              </a:tr>
              <a:tr h="228213">
                <a:tc>
                  <a:txBody>
                    <a:bodyPr/>
                    <a:lstStyle/>
                    <a:p>
                      <a:r>
                        <a:rPr lang="el-GR" dirty="0" smtClean="0"/>
                        <a:t>2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u="none" strike="noStrike" spc="30" dirty="0" smtClean="0">
                          <a:effectLst/>
                        </a:rPr>
                        <a:t>ORANGE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1.50</a:t>
                      </a:r>
                    </a:p>
                  </a:txBody>
                  <a:tcPr/>
                </a:tc>
              </a:tr>
              <a:tr h="228213">
                <a:tc>
                  <a:txBody>
                    <a:bodyPr/>
                    <a:lstStyle/>
                    <a:p>
                      <a:r>
                        <a:rPr lang="el-GR" dirty="0" smtClean="0"/>
                        <a:t>3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u="none" strike="noStrike" spc="30" dirty="0" smtClean="0">
                          <a:effectLst/>
                        </a:rPr>
                        <a:t>LEMON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1.70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794148"/>
              </p:ext>
            </p:extLst>
          </p:nvPr>
        </p:nvGraphicFramePr>
        <p:xfrm>
          <a:off x="4788024" y="2911634"/>
          <a:ext cx="3984106" cy="1023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345"/>
                <a:gridCol w="896503"/>
                <a:gridCol w="896503"/>
                <a:gridCol w="1344755"/>
              </a:tblGrid>
              <a:tr h="228213"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spc="30" dirty="0" err="1" smtClean="0">
                          <a:effectLst/>
                        </a:rPr>
                        <a:t>Orderno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spc="30" dirty="0" err="1" smtClean="0">
                          <a:effectLst/>
                        </a:rPr>
                        <a:t>Stockno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spc="30" dirty="0" err="1" smtClean="0">
                          <a:effectLst/>
                        </a:rPr>
                        <a:t>Qty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just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spc="30" dirty="0" err="1" smtClean="0">
                          <a:effectLst/>
                        </a:rPr>
                        <a:t>Ptotal</a:t>
                      </a:r>
                      <a:endParaRPr lang="en-US" sz="1800" spc="30" dirty="0" smtClean="0">
                        <a:effectLst/>
                      </a:endParaRPr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</a:tr>
              <a:tr h="228213">
                <a:tc>
                  <a:txBody>
                    <a:bodyPr/>
                    <a:lstStyle/>
                    <a:p>
                      <a:r>
                        <a:rPr lang="el-GR" dirty="0" smtClean="0"/>
                        <a:t>1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10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10.00</a:t>
                      </a:r>
                    </a:p>
                  </a:txBody>
                  <a:tcPr/>
                </a:tc>
              </a:tr>
              <a:tr h="228213">
                <a:tc>
                  <a:txBody>
                    <a:bodyPr/>
                    <a:lstStyle/>
                    <a:p>
                      <a:r>
                        <a:rPr lang="el-GR" dirty="0" smtClean="0"/>
                        <a:t>2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sz="1800" u="none" strike="noStrike" spc="30" dirty="0" smtClean="0">
                          <a:effectLst/>
                        </a:rPr>
                        <a:t>2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l">
                        <a:lnSpc>
                          <a:spcPts val="225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5</a:t>
                      </a:r>
                      <a:endParaRPr lang="el-GR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7.50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2887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e63e9eec434b6a22ddb5216a25ec256f5ce4e1fb"/>
</p:tagLst>
</file>

<file path=ppt/theme/theme1.xml><?xml version="1.0" encoding="utf-8"?>
<a:theme xmlns:a="http://schemas.openxmlformats.org/drawingml/2006/main" name="OC_template_upda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</TotalTime>
  <Words>899</Words>
  <Application>Microsoft Office PowerPoint</Application>
  <PresentationFormat>On-screen Show (4:3)</PresentationFormat>
  <Paragraphs>287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 Unicode MS</vt:lpstr>
      <vt:lpstr>Arial</vt:lpstr>
      <vt:lpstr>Calibri</vt:lpstr>
      <vt:lpstr>Courier New</vt:lpstr>
      <vt:lpstr>Times New Roman</vt:lpstr>
      <vt:lpstr>Wingdings</vt:lpstr>
      <vt:lpstr>OC_template_updated</vt:lpstr>
      <vt:lpstr>Βάσεις Δεδομένων ΙΙ</vt:lpstr>
      <vt:lpstr>Μελέτη περιπτώσεως: Προγραμματισμός εφαρμογής με χρήση triggers σε περιβάλλον PL/SQL</vt:lpstr>
      <vt:lpstr>Έστω σύστημα διαχείρισης παραγγελιών</vt:lpstr>
      <vt:lpstr>PowerPoint Presentation</vt:lpstr>
      <vt:lpstr>PowerPoint Presentation</vt:lpstr>
      <vt:lpstr>Υλοποίηση σε Oracle </vt:lpstr>
      <vt:lpstr>PowerPoint Presentation</vt:lpstr>
      <vt:lpstr>PowerPoint Presentation</vt:lpstr>
      <vt:lpstr>Κατασκευάζουμε τον TRIGGER ptotal στον πίνακα orderlines</vt:lpstr>
      <vt:lpstr>Κατασκευάζουμε τον TRIGGER total στον πίνακα orderlines</vt:lpstr>
      <vt:lpstr>Τέλος Ενότητας</vt:lpstr>
      <vt:lpstr>Σημειώματα</vt:lpstr>
      <vt:lpstr>Σημείωμα Αναφοράς</vt:lpstr>
      <vt:lpstr>Σημείωμα Αδειοδότησης</vt:lpstr>
      <vt:lpstr>Διατήρηση Σημειωμάτων</vt:lpstr>
      <vt:lpstr>Χρηματοδότηση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Τίτλος Μαθήματος</dc:title>
  <dc:creator>opencourses@teiath.gr</dc:creator>
  <cp:lastModifiedBy>Christos</cp:lastModifiedBy>
  <cp:revision>94</cp:revision>
  <dcterms:created xsi:type="dcterms:W3CDTF">2013-03-04T13:35:19Z</dcterms:created>
  <dcterms:modified xsi:type="dcterms:W3CDTF">2015-11-12T09:39:59Z</dcterms:modified>
</cp:coreProperties>
</file>