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2">
  <p:sldMasterIdLst>
    <p:sldMasterId id="2147483684" r:id="rId1"/>
  </p:sldMasterIdLst>
  <p:notesMasterIdLst>
    <p:notesMasterId r:id="rId64"/>
  </p:notesMasterIdLst>
  <p:handoutMasterIdLst>
    <p:handoutMasterId r:id="rId65"/>
  </p:handout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46" r:id="rId30"/>
    <p:sldId id="347" r:id="rId31"/>
    <p:sldId id="348" r:id="rId32"/>
    <p:sldId id="349" r:id="rId33"/>
    <p:sldId id="350" r:id="rId34"/>
    <p:sldId id="351" r:id="rId35"/>
    <p:sldId id="352" r:id="rId36"/>
    <p:sldId id="353" r:id="rId37"/>
    <p:sldId id="354" r:id="rId38"/>
    <p:sldId id="355" r:id="rId39"/>
    <p:sldId id="356" r:id="rId40"/>
    <p:sldId id="357" r:id="rId41"/>
    <p:sldId id="358" r:id="rId42"/>
    <p:sldId id="359" r:id="rId43"/>
    <p:sldId id="360" r:id="rId44"/>
    <p:sldId id="361" r:id="rId45"/>
    <p:sldId id="362" r:id="rId46"/>
    <p:sldId id="363" r:id="rId47"/>
    <p:sldId id="364" r:id="rId48"/>
    <p:sldId id="365" r:id="rId49"/>
    <p:sldId id="366" r:id="rId50"/>
    <p:sldId id="367" r:id="rId51"/>
    <p:sldId id="368" r:id="rId52"/>
    <p:sldId id="369" r:id="rId53"/>
    <p:sldId id="370" r:id="rId54"/>
    <p:sldId id="371" r:id="rId55"/>
    <p:sldId id="372" r:id="rId56"/>
    <p:sldId id="257" r:id="rId57"/>
    <p:sldId id="262" r:id="rId58"/>
    <p:sldId id="264" r:id="rId59"/>
    <p:sldId id="265" r:id="rId60"/>
    <p:sldId id="266" r:id="rId61"/>
    <p:sldId id="318" r:id="rId62"/>
    <p:sldId id="261" r:id="rId63"/>
  </p:sldIdLst>
  <p:sldSz cx="9144000" cy="6858000" type="screen4x3"/>
  <p:notesSz cx="7104063" cy="10234613"/>
  <p:custDataLst>
    <p:tags r:id="rId66"/>
  </p:custDataLst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0000"/>
    <a:srgbClr val="004B82"/>
    <a:srgbClr val="333399"/>
    <a:srgbClr val="4545C3"/>
    <a:srgbClr val="C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5" autoAdjust="0"/>
    <p:restoredTop sz="93395" autoAdjust="0"/>
  </p:normalViewPr>
  <p:slideViewPr>
    <p:cSldViewPr>
      <p:cViewPr varScale="1">
        <p:scale>
          <a:sx n="69" d="100"/>
          <a:sy n="69" d="100"/>
        </p:scale>
        <p:origin x="15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gs" Target="tags/tag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84A79048-66B1-475A-B924-F459D231C4C3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pPr>
              <a:defRPr/>
            </a:pPr>
            <a:fld id="{2EBCFCCB-10BB-4121-80C8-1E5058FD14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60094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19B0F716-1969-45AD-B426-D0CBFDF13F46}" type="datetimeFigureOut">
              <a:rPr lang="el-GR"/>
              <a:pPr>
                <a:defRPr/>
              </a:pPr>
              <a:t>12/11/2015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smtClean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 bwMode="auto">
          <a:xfrm>
            <a:off x="711200" y="4860925"/>
            <a:ext cx="56832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71016A41-0609-40C7-9E3E-89C33107DF6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665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0C2623B9-C329-4256-B08B-5A19DF56005C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23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81924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8217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B29BBA98-B17A-4195-9D3D-F7C025990F4D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24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82947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82948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7784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DC35959E-24D3-410E-9EC7-026B8F995AE6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28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83971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83972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5788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950E9662-8441-495A-97F5-B60813395D7E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37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84995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84996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6711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74B4F63D-048B-4F0C-9711-1669B7D39543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38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86019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86020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054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C12D2258-E4CB-4441-8FC4-770A3E9982DB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41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87043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87044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69603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2AC9E57E-FF82-430D-A1EC-E0DAC52E3C07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44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88068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13597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684EA124-B5DB-41BF-8A47-F57CBCECCB54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45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89091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89092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78840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26EBA96B-90D6-4CC4-9067-451EEEF00B3C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51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90115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90116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61621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00DB41CB-13EA-4728-BEFA-BF4762D9D0C1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53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91139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91140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6908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A5ECF98B-F49B-4739-8626-F141A018212E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1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73732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09050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8DD0177D-2602-45F6-83C0-AA68C5BDC113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54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92163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92164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26352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7940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97211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5097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1659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53707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61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984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9054AD5C-9E5B-4258-AF50-A31C2F461E9C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2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74756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32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C4BAF1AF-20BF-425A-B77B-3DDC3AA06FC5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3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75780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7849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66019938-1F5B-435E-9AD9-4BD75ED5B2B0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4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76803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76804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9623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E47A8E62-677F-4CE4-9F44-39694D5FFF8D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5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77828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0573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3F366CC8-DC1D-4000-A1F4-032CA1132B48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6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78851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78852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176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678600A8-83ED-4042-8753-0A6D392EF010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10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79875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79876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7545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1pPr>
            <a:lvl2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2pPr>
            <a:lvl3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3pPr>
            <a:lvl4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4pPr>
            <a:lvl5pPr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5pPr>
            <a:lvl6pPr marL="2621219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6pPr>
            <a:lvl7pPr marL="3097804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7pPr>
            <a:lvl8pPr marL="3574390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8pPr>
            <a:lvl9pPr marL="4050975" indent="-238293" defTabSz="47658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6585" algn="l"/>
                <a:tab pos="953171" algn="l"/>
                <a:tab pos="1429756" algn="l"/>
                <a:tab pos="1906341" algn="l"/>
                <a:tab pos="2382926" algn="l"/>
                <a:tab pos="2859512" algn="l"/>
                <a:tab pos="3336097" algn="l"/>
                <a:tab pos="3812682" algn="l"/>
                <a:tab pos="4289268" algn="l"/>
                <a:tab pos="4765853" algn="l"/>
                <a:tab pos="5242438" algn="l"/>
                <a:tab pos="5719023" algn="l"/>
                <a:tab pos="6195609" algn="l"/>
                <a:tab pos="6672194" algn="l"/>
                <a:tab pos="7148779" algn="l"/>
                <a:tab pos="7625364" algn="l"/>
                <a:tab pos="8101950" algn="l"/>
                <a:tab pos="8578535" algn="l"/>
                <a:tab pos="9055120" algn="l"/>
                <a:tab pos="9531706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buFont typeface="Times New Roman" pitchFamily="18" charset="0"/>
              <a:buNone/>
            </a:pPr>
            <a:fld id="{6ACBD28E-46E5-46B1-8D06-A6990CE3F075}" type="slidenum">
              <a:rPr lang="el-GR" altLang="el-GR" sz="1300">
                <a:solidFill>
                  <a:srgbClr val="000000"/>
                </a:solidFill>
              </a:rPr>
              <a:pPr>
                <a:buFont typeface="Times New Roman" pitchFamily="18" charset="0"/>
                <a:buNone/>
              </a:pPr>
              <a:t>21</a:t>
            </a:fld>
            <a:endParaRPr lang="el-GR" altLang="el-GR" sz="1300">
              <a:solidFill>
                <a:srgbClr val="000000"/>
              </a:solidFill>
            </a:endParaRPr>
          </a:p>
        </p:txBody>
      </p:sp>
      <p:sp>
        <p:nvSpPr>
          <p:cNvPr id="80899" name="Text Box 1"/>
          <p:cNvSpPr txBox="1">
            <a:spLocks noChangeArrowheads="1"/>
          </p:cNvSpPr>
          <p:nvPr/>
        </p:nvSpPr>
        <p:spPr bwMode="auto">
          <a:xfrm>
            <a:off x="1021210" y="767970"/>
            <a:ext cx="5061645" cy="3836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317" tIns="47659" rIns="95317" bIns="47659" anchor="ctr"/>
          <a:lstStyle/>
          <a:p>
            <a:endParaRPr lang="en-US" altLang="el-GR"/>
          </a:p>
        </p:txBody>
      </p:sp>
      <p:sp>
        <p:nvSpPr>
          <p:cNvPr id="80900" name="Text Box 2"/>
          <p:cNvSpPr>
            <a:spLocks noGrp="1" noChangeArrowheads="1"/>
          </p:cNvSpPr>
          <p:nvPr>
            <p:ph type="body"/>
          </p:nvPr>
        </p:nvSpPr>
        <p:spPr>
          <a:xfrm>
            <a:off x="947208" y="4860486"/>
            <a:ext cx="5184980" cy="46792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l-GR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3575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923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362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552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69225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14500"/>
            <a:ext cx="3808413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14500"/>
            <a:ext cx="3808412" cy="4149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65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641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536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840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0624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7345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1368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7134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2076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796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55E3B3-0445-4CFC-BED8-763D4409E61F}" type="slidenum">
              <a:rPr lang="el-GR" smtClean="0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97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dev.mysql.com/doc/refman/5.7/en/create-procedure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5.wdp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8.wdp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1.wdp"/><Relationship Id="rId4" Type="http://schemas.openxmlformats.org/officeDocument/2006/relationships/image" Target="../media/image2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ocp.teiath.gr/modules/document/document.php?course=STEF100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%5b1%5d%20http:/creativecommons.org/licenses/by-nc-sa/4.0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mysql.com/doc/refman/5.7/en/create-trigger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deed.el" TargetMode="External"/><Relationship Id="rId2" Type="http://schemas.openxmlformats.org/officeDocument/2006/relationships/hyperlink" Target="http://www.dbtechnet.org/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/>
          </a:bodyPr>
          <a:lstStyle/>
          <a:p>
            <a:pPr lvl="1" algn="ctr"/>
            <a:r>
              <a:rPr lang="el-GR" sz="3600" b="1" dirty="0" smtClean="0">
                <a:solidFill>
                  <a:schemeClr val="tx1"/>
                </a:solidFill>
                <a:latin typeface="+mn-lt"/>
              </a:rPr>
              <a:t>Βάσεις Δεδομένων ΙΙ</a:t>
            </a:r>
            <a:endParaRPr lang="el-GR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53808" y="3096543"/>
            <a:ext cx="7236385" cy="17526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ct val="50000"/>
              </a:spcBef>
            </a:pPr>
            <a:r>
              <a:rPr lang="el-GR" sz="2700" b="1" dirty="0" smtClean="0"/>
              <a:t>Ενότητα </a:t>
            </a:r>
            <a:r>
              <a:rPr lang="en-US" sz="2700" b="1" dirty="0" smtClean="0"/>
              <a:t>1</a:t>
            </a:r>
            <a:r>
              <a:rPr lang="el-GR" sz="2700" b="1" dirty="0" smtClean="0"/>
              <a:t>2</a:t>
            </a:r>
            <a:r>
              <a:rPr lang="el-GR" sz="2700" dirty="0" smtClean="0"/>
              <a:t>:</a:t>
            </a:r>
            <a:r>
              <a:rPr lang="en-US" sz="2700" dirty="0" smtClean="0"/>
              <a:t> </a:t>
            </a:r>
            <a:r>
              <a:rPr lang="en-US" altLang="el-GR" sz="2800" dirty="0"/>
              <a:t>Stored Procedures BY EXAMPLE: </a:t>
            </a:r>
          </a:p>
          <a:p>
            <a:pPr>
              <a:spcBef>
                <a:spcPct val="50000"/>
              </a:spcBef>
            </a:pPr>
            <a:r>
              <a:rPr lang="en-US" altLang="el-GR" sz="2800" dirty="0"/>
              <a:t>Triggers, Functions, </a:t>
            </a:r>
            <a:r>
              <a:rPr lang="en-US" altLang="el-GR" sz="2800" dirty="0" smtClean="0"/>
              <a:t>Procedures</a:t>
            </a:r>
            <a:r>
              <a:rPr lang="en-US" altLang="el-GR" sz="2800" dirty="0"/>
              <a:t>, </a:t>
            </a:r>
            <a:r>
              <a:rPr lang="en-US" altLang="el-GR" sz="2800" dirty="0" smtClean="0"/>
              <a:t>Cursors </a:t>
            </a:r>
            <a:endParaRPr lang="el-GR" altLang="el-GR" sz="2800" dirty="0" smtClean="0"/>
          </a:p>
          <a:p>
            <a:pPr>
              <a:spcBef>
                <a:spcPct val="50000"/>
              </a:spcBef>
            </a:pPr>
            <a:endParaRPr lang="el-GR" sz="2700" dirty="0" smtClean="0"/>
          </a:p>
          <a:p>
            <a:pPr>
              <a:spcBef>
                <a:spcPts val="0"/>
              </a:spcBef>
            </a:pPr>
            <a:r>
              <a:rPr lang="el-GR" sz="2400" dirty="0" smtClean="0"/>
              <a:t>Χ. Σκουρλάς</a:t>
            </a:r>
            <a:endParaRPr lang="el-GR" sz="2400" dirty="0"/>
          </a:p>
          <a:p>
            <a:pPr>
              <a:spcBef>
                <a:spcPts val="0"/>
              </a:spcBef>
            </a:pPr>
            <a:r>
              <a:rPr lang="el-GR" sz="2400" dirty="0"/>
              <a:t>Τμήμα </a:t>
            </a:r>
            <a:r>
              <a:rPr lang="el-GR" sz="2400" dirty="0" smtClean="0"/>
              <a:t>Μηχανικών Πληροφορικής ΤΕ</a:t>
            </a:r>
            <a:endParaRPr lang="el-GR" sz="2400" dirty="0"/>
          </a:p>
        </p:txBody>
      </p:sp>
      <p:pic>
        <p:nvPicPr>
          <p:cNvPr id="6" name="Picture 5" descr="Λογότυπο έργου Ανοικτών Ακαδημαϊκών Μαθημάτων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318" y="476672"/>
            <a:ext cx="854197" cy="648072"/>
          </a:xfrm>
          <a:prstGeom prst="rect">
            <a:avLst/>
          </a:prstGeom>
        </p:spPr>
      </p:pic>
      <p:pic>
        <p:nvPicPr>
          <p:cNvPr id="1027" name="Picture 3" descr="Λογότυπο Τεχνολογικού Ιδρύματος Αθήνα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3"/>
            <a:ext cx="682943" cy="69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241425" y="631431"/>
            <a:ext cx="666115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1600" dirty="0">
                <a:latin typeface="+mn-lt"/>
              </a:rPr>
              <a:t>Ανοικτά Ακαδημαϊκά </a:t>
            </a:r>
            <a:r>
              <a:rPr lang="el-GR" sz="1600" dirty="0" smtClean="0">
                <a:latin typeface="+mn-lt"/>
              </a:rPr>
              <a:t>Μαθήματα στο ΤΕΙ Αθήνας</a:t>
            </a:r>
            <a:endParaRPr lang="el-GR" sz="16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44402"/>
              </p:ext>
            </p:extLst>
          </p:nvPr>
        </p:nvGraphicFramePr>
        <p:xfrm>
          <a:off x="1759817" y="6087984"/>
          <a:ext cx="5695950" cy="7920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138838"/>
                <a:gridCol w="3557112"/>
              </a:tblGrid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περιεχόμενο του μαθήματος διατίθεται με άδεια </a:t>
                      </a:r>
                      <a:r>
                        <a:rPr lang="en-US" sz="1000" dirty="0">
                          <a:effectLst/>
                        </a:rPr>
                        <a:t>Creative Commons </a:t>
                      </a:r>
                      <a:r>
                        <a:rPr lang="el-GR" sz="1000" dirty="0">
                          <a:effectLst/>
                        </a:rPr>
                        <a:t>εκτός και αν αναφέρεται διαφορετικά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 smtClean="0">
                          <a:effectLst/>
                        </a:rPr>
                        <a:t>Το </a:t>
                      </a:r>
                      <a:r>
                        <a:rPr lang="el-GR" sz="1000" dirty="0">
                          <a:effectLst/>
                        </a:rPr>
                        <a:t>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          </a:r>
                      <a:endParaRPr lang="el-G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92" y="5367126"/>
            <a:ext cx="1971675" cy="702000"/>
          </a:xfrm>
          <a:prstGeom prst="rect">
            <a:avLst/>
          </a:prstGeom>
          <a:noFill/>
        </p:spPr>
      </p:pic>
      <p:pic>
        <p:nvPicPr>
          <p:cNvPr id="1026" name="Picture 2" descr="C:\Users\alex\Desktop\logo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4"/>
          <a:stretch/>
        </p:blipFill>
        <p:spPr bwMode="auto">
          <a:xfrm>
            <a:off x="4045866" y="5368483"/>
            <a:ext cx="3348000" cy="70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0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3 - Εικόν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356" y="4293096"/>
            <a:ext cx="496728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Accounts VALUES (2, 100); </a:t>
            </a:r>
          </a:p>
          <a:p>
            <a:pPr marL="0" indent="0">
              <a:buNone/>
            </a:pPr>
            <a:r>
              <a:rPr lang="en-US" altLang="el-GR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 Accounts SET balance = -100 </a:t>
            </a:r>
          </a:p>
          <a:p>
            <a:pPr marL="0" indent="0">
              <a:buNone/>
            </a:pPr>
            <a:r>
              <a:rPr lang="en-US" altLang="el-GR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altLang="el-GR" sz="20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2; </a:t>
            </a:r>
            <a:endParaRPr lang="en-US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GET DIAGNOSTICS @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rowcount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ROW_COUNT;  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GET DIAGNOSTICS CONDITION 1 @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sqlstate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l-GR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          </a:t>
            </a: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RETURNED_SQLSTATE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@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sqlcode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MYSQL_ERRNO ; 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@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sqlstate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@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sqlcode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@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rowcount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00588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Πως θα δούμε τους </a:t>
            </a:r>
            <a:r>
              <a:rPr lang="el-GR" dirty="0" err="1"/>
              <a:t>triggers</a:t>
            </a:r>
            <a:r>
              <a:rPr lang="el-GR" dirty="0"/>
              <a:t> στο περιβάλλον της </a:t>
            </a:r>
            <a:r>
              <a:rPr lang="el-GR" dirty="0" err="1" smtClean="0"/>
              <a:t>mySQL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el-GR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* FROM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Information_Schema.Trigger</a:t>
            </a: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Trigger_schema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database_name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' AND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Trigger_name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trigger_name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';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Information_Schema.Trigger</a:t>
            </a: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Trigger_schema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database_name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';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Information_Schema.Trigger</a:t>
            </a: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Trigger_schema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database_name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' AND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Event_object_table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table_name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'; </a:t>
            </a:r>
          </a:p>
          <a:p>
            <a:pPr marL="0" indent="0">
              <a:buNone/>
            </a:pP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Trigger is stored as plain text file in the database folder as follows: 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data_folder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database_name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table_name.trg</a:t>
            </a: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table_name.trigger_name</a:t>
            </a: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employees.before_employees_update</a:t>
            </a: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080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err="1"/>
              <a:t>Απλοποημένη</a:t>
            </a:r>
            <a:r>
              <a:rPr lang="el-GR" dirty="0"/>
              <a:t> διαχείριση παραγγελιών: Χρήση </a:t>
            </a:r>
            <a:r>
              <a:rPr lang="el-GR" dirty="0" err="1"/>
              <a:t>triggers</a:t>
            </a:r>
            <a:r>
              <a:rPr lang="el-GR" dirty="0"/>
              <a:t> σε περιβάλλον </a:t>
            </a:r>
            <a:r>
              <a:rPr lang="el-GR" dirty="0" err="1" smtClean="0"/>
              <a:t>mySQL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DATABASE IF EXISTS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myorders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DATABASE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myorders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USE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myorders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TABLE IF EXISTS customers;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customers(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INT,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VARCHAR(255) NOT NULL,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VARCHAR(255), PRIMARY KEY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TABLE IF EXISTS stocks;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stocks(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INT, description VARCHAR(255) NOT NULL,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list_price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DECIMAL(5,2) NOT NULL,  PRIMARY KEY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76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TABLE IF EXISTS orders;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orders(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INT AUTO_INCREMENT,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INT NOT NULL,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odate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DATETIME NOT NULL,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total DECIMAL(5,2), PRIMARY KEY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 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TABLE IF EXISTS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INT,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INT, qty INT NOT NULL,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DECIMAL(5,2),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PRIMARY KEY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614"/>
          <a:stretch/>
        </p:blipFill>
        <p:spPr bwMode="auto">
          <a:xfrm>
            <a:off x="5979780" y="4293096"/>
            <a:ext cx="294219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504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Sets the timestamp for a new order.</a:t>
            </a:r>
            <a:endParaRPr lang="el-GR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IF EXISTS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orders_trig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TRIGGER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orders_trig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BEFORE INSERT ON orders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FOR EACH ROW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NEW.odate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NOW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el-G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Calculates the new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of a new order line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IF EXISTS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orderlines_trig_ins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TRIGGER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orderlines_trig_ins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BEFORE INSERT ON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FOR EACH ROW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NEW.ptotal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(SELECT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list_price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FROM stocks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WHERE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NEW.stockno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 *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NEW.qty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6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 Calculates the new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an updated order line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IF EXISTS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orderlines_trig_upd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CREATE TRIGGER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orderlines_trig_upd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BEFORE UPDATE ON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NEW.ptotal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(SELECT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list_price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FROM stocks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WHERE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NEW.stockno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 *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NEW.qty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 Calculates the total amount of a new order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IF EXISTS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orderlines_total_ins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CREATE TRIGGER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orderlines_total_ins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AFTER INSERT ON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UPDATE orders SET total = (SELECT SUM(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FROM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WHERE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NEW.orderno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NEW.orderno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59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Calculates the total amount for the updated order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DROP TRIGGER IF EXISTS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orderlines_total_upd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TRIGGER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orderlines_total_upd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AFTER UPDATE ON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FOR EACH ROW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UPDATE orders SET total = (SELECT SUM(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ptotal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FROM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NEW.orderno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NEW.orderno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0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04056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INTO customers(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VALUES(1, 'SMITH', 'ATHENS');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customers(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VALUES(2, 'JONES', 'VOLOS');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customers(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VALUES(3, 'BATES', 'NEW YORK');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stocks(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description,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list_price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VALUES(1, 'APPLE', 1);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stocks(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description,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list_price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VALUES(2, 'ORANGE', 1.5);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stocks(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description,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list_price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VALUES(3, 'LEMON', 1.7);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orders(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custno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odate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current_date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qty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(1, 1, 10);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orderlines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stockno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qty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(1, 2, 5);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2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614022"/>
            <a:ext cx="5688012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513106"/>
            <a:ext cx="2592288" cy="1916832"/>
          </a:xfrm>
        </p:spPr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4112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80728"/>
            <a:ext cx="5903912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2520280" cy="3168352"/>
          </a:xfrm>
        </p:spPr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9374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Σκοπός</a:t>
            </a:r>
            <a:r>
              <a:rPr lang="en-US" dirty="0" smtClean="0"/>
              <a:t> &amp; </a:t>
            </a:r>
            <a:r>
              <a:rPr lang="el-GR" dirty="0" smtClean="0"/>
              <a:t>Στόχος Μαθήματος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b="1" dirty="0" smtClean="0"/>
              <a:t>Σκοπός</a:t>
            </a:r>
          </a:p>
          <a:p>
            <a:pPr marL="0" indent="0">
              <a:buNone/>
            </a:pPr>
            <a:r>
              <a:rPr lang="el-GR" sz="2400" dirty="0" smtClean="0"/>
              <a:t>Σκοπός </a:t>
            </a:r>
            <a:r>
              <a:rPr lang="el-GR" sz="2400" dirty="0"/>
              <a:t>της παρουσίασης είναι η εμβάθυνση στη χρήση </a:t>
            </a:r>
            <a:r>
              <a:rPr lang="en-US" sz="2400" dirty="0"/>
              <a:t>Stored </a:t>
            </a:r>
            <a:r>
              <a:rPr lang="en-US" sz="2400" dirty="0" smtClean="0"/>
              <a:t>Procedures </a:t>
            </a:r>
            <a:r>
              <a:rPr lang="el-GR" sz="2400" dirty="0"/>
              <a:t>και ειδικότερα σε: </a:t>
            </a:r>
            <a:r>
              <a:rPr lang="en-US" sz="2400" dirty="0"/>
              <a:t>Triggers, Functions, Procedures,   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l-GR" sz="2400" b="1" dirty="0"/>
              <a:t>Στόχος</a:t>
            </a:r>
          </a:p>
          <a:p>
            <a:pPr marL="0" indent="0">
              <a:buNone/>
            </a:pPr>
            <a:r>
              <a:rPr lang="el-GR" sz="2400" dirty="0"/>
              <a:t>Στόχος είναι η εκμάθηση της χρήσης </a:t>
            </a:r>
            <a:r>
              <a:rPr lang="en-US" sz="2400" dirty="0"/>
              <a:t>Stored Procedures </a:t>
            </a:r>
            <a:r>
              <a:rPr lang="en-US" sz="2400" dirty="0" smtClean="0"/>
              <a:t>(</a:t>
            </a:r>
            <a:r>
              <a:rPr lang="en-US" sz="2400" dirty="0"/>
              <a:t>Triggers, Functions, Procedures, Cursors) </a:t>
            </a:r>
            <a:r>
              <a:rPr lang="el-GR" sz="2400" dirty="0"/>
              <a:t>ώστε ο φοιτητής να </a:t>
            </a:r>
            <a:r>
              <a:rPr lang="el-GR" sz="2400" dirty="0" smtClean="0"/>
              <a:t>προσεγγίσει </a:t>
            </a:r>
            <a:r>
              <a:rPr lang="el-GR" sz="2400" dirty="0"/>
              <a:t>το επίπεδο ενός ικανού </a:t>
            </a:r>
            <a:r>
              <a:rPr lang="en-US" sz="2400" dirty="0"/>
              <a:t>developer. 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l-GR" sz="2400" b="1" dirty="0"/>
              <a:t>Λέξεις κλειδιά: </a:t>
            </a:r>
            <a:r>
              <a:rPr lang="en-US" sz="2400" dirty="0"/>
              <a:t>Stored Procedures, triggers, Functions, </a:t>
            </a:r>
            <a:r>
              <a:rPr lang="en-US" sz="2400" dirty="0" smtClean="0"/>
              <a:t>Procedures</a:t>
            </a:r>
            <a:r>
              <a:rPr lang="en-US" sz="2400" dirty="0"/>
              <a:t>, </a:t>
            </a:r>
            <a:r>
              <a:rPr lang="en-US" sz="2400" dirty="0" smtClean="0"/>
              <a:t>Cursors</a:t>
            </a:r>
            <a:endParaRPr lang="en-US" sz="2400" dirty="0"/>
          </a:p>
          <a:p>
            <a:endParaRPr lang="en-US" sz="2400" dirty="0"/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491992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1628775"/>
            <a:ext cx="7162800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280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1844675"/>
            <a:ext cx="80930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208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Autofit/>
          </a:bodyPr>
          <a:lstStyle/>
          <a:p>
            <a:r>
              <a:rPr lang="el-GR" sz="3200" dirty="0"/>
              <a:t>Οριζόμενες από το χρήστη (</a:t>
            </a:r>
            <a:r>
              <a:rPr lang="en-US" sz="3200" dirty="0"/>
              <a:t>User-defined) functions – “stored functions”  </a:t>
            </a:r>
            <a:r>
              <a:rPr lang="el-GR" sz="3200" dirty="0"/>
              <a:t>σε περιβάλλον </a:t>
            </a:r>
            <a:r>
              <a:rPr lang="en-US" sz="3200" dirty="0" err="1"/>
              <a:t>mySQL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Aggregate</a:t>
            </a:r>
            <a:r>
              <a:rPr lang="en-US" sz="2400" dirty="0"/>
              <a:t>, arithmetic, temporal, string functions (</a:t>
            </a:r>
            <a:r>
              <a:rPr lang="el-GR" sz="2400" dirty="0"/>
              <a:t>ορίζονται </a:t>
            </a:r>
            <a:r>
              <a:rPr lang="el-GR" sz="2400" dirty="0" smtClean="0"/>
              <a:t>στο </a:t>
            </a:r>
            <a:r>
              <a:rPr lang="en-US" sz="2400" dirty="0"/>
              <a:t>SQL standard.</a:t>
            </a:r>
          </a:p>
          <a:p>
            <a:pPr>
              <a:spcBef>
                <a:spcPts val="1200"/>
              </a:spcBef>
            </a:pPr>
            <a:r>
              <a:rPr lang="el-GR" sz="2400" dirty="0" smtClean="0"/>
              <a:t>Οι </a:t>
            </a:r>
            <a:r>
              <a:rPr lang="el-GR" sz="2400" dirty="0"/>
              <a:t>διάλεκτοι </a:t>
            </a:r>
            <a:r>
              <a:rPr lang="en-US" sz="2400" b="1" dirty="0"/>
              <a:t>SQL (dialects) </a:t>
            </a:r>
            <a:r>
              <a:rPr lang="el-GR" sz="2400" b="1" dirty="0"/>
              <a:t>των προϊόντων </a:t>
            </a:r>
            <a:r>
              <a:rPr lang="en-US" sz="2400" b="1" dirty="0"/>
              <a:t>DBMS </a:t>
            </a:r>
            <a:r>
              <a:rPr lang="el-GR" sz="2400" b="1" dirty="0" smtClean="0"/>
              <a:t>περιλαμβάνουν </a:t>
            </a:r>
            <a:r>
              <a:rPr lang="el-GR" sz="2400" b="1" dirty="0"/>
              <a:t>πολλές  ενσωματωμένες (</a:t>
            </a:r>
            <a:r>
              <a:rPr lang="en-US" sz="2400" b="1" dirty="0"/>
              <a:t>built-in) functions</a:t>
            </a:r>
            <a:r>
              <a:rPr lang="en-US" sz="2400" dirty="0"/>
              <a:t>. </a:t>
            </a:r>
          </a:p>
          <a:p>
            <a:pPr>
              <a:spcBef>
                <a:spcPts val="1200"/>
              </a:spcBef>
            </a:pPr>
            <a:r>
              <a:rPr lang="el-GR" sz="2400" dirty="0" smtClean="0"/>
              <a:t>Το </a:t>
            </a:r>
            <a:r>
              <a:rPr lang="en-US" sz="2400" dirty="0"/>
              <a:t>SQL/PSM </a:t>
            </a:r>
            <a:r>
              <a:rPr lang="el-GR" sz="2400" dirty="0"/>
              <a:t>πρότυπο παρέχει το πλαίσιο για </a:t>
            </a:r>
            <a:r>
              <a:rPr lang="en-US" sz="2400" dirty="0"/>
              <a:t>user-defined </a:t>
            </a:r>
            <a:r>
              <a:rPr lang="en-US" sz="2400" dirty="0" smtClean="0"/>
              <a:t>functions </a:t>
            </a:r>
            <a:r>
              <a:rPr lang="en-US" sz="2400" dirty="0"/>
              <a:t>(Stored Functions):</a:t>
            </a:r>
          </a:p>
          <a:p>
            <a:pPr marL="357188" indent="0">
              <a:buNone/>
            </a:pPr>
            <a:r>
              <a:rPr lang="en-US" sz="2400" b="1" dirty="0" smtClean="0"/>
              <a:t>User </a:t>
            </a:r>
            <a:r>
              <a:rPr lang="en-US" sz="2400" b="1" dirty="0"/>
              <a:t>defined stored functions </a:t>
            </a:r>
            <a:r>
              <a:rPr lang="el-GR" sz="2400" b="1" dirty="0"/>
              <a:t>μπορούν να δημιουργηθούν </a:t>
            </a:r>
            <a:r>
              <a:rPr lang="el-GR" sz="2400" b="1" dirty="0" smtClean="0"/>
              <a:t>και </a:t>
            </a:r>
            <a:r>
              <a:rPr lang="el-GR" sz="2400" b="1" dirty="0"/>
              <a:t>να χρησιμοποιηθούν για να επεκτείνουν τη γλώσσα </a:t>
            </a:r>
            <a:r>
              <a:rPr lang="en-US" sz="2400" b="1" dirty="0"/>
              <a:t>SQL</a:t>
            </a:r>
          </a:p>
          <a:p>
            <a:pPr marL="357188" indent="0">
              <a:buNone/>
            </a:pPr>
            <a:r>
              <a:rPr lang="el-GR" sz="2400" b="1" dirty="0"/>
              <a:t>Παραδείγματα περιλαμβάνουν υπολογισμούς, </a:t>
            </a:r>
            <a:r>
              <a:rPr lang="el-GR" sz="2400" b="1" dirty="0" smtClean="0"/>
              <a:t>μετασχηματισμούς </a:t>
            </a:r>
            <a:r>
              <a:rPr lang="el-GR" sz="2400" b="1" dirty="0"/>
              <a:t>δεδομένων κ.λπ.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Stored </a:t>
            </a:r>
            <a:r>
              <a:rPr lang="en-US" sz="2400" dirty="0"/>
              <a:t>functions </a:t>
            </a:r>
            <a:r>
              <a:rPr lang="el-GR" sz="2400" dirty="0"/>
              <a:t>συνήθως καλούνται από (</a:t>
            </a:r>
            <a:r>
              <a:rPr lang="en-US" sz="2400" dirty="0"/>
              <a:t>are invoked by) </a:t>
            </a:r>
            <a:r>
              <a:rPr lang="el-GR" sz="2400" dirty="0" smtClean="0"/>
              <a:t>δηλώσεις  </a:t>
            </a:r>
            <a:r>
              <a:rPr lang="en-US" sz="2400" dirty="0"/>
              <a:t>SQL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76824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2 - Εικόν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2679893"/>
            <a:ext cx="3654405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6563072" cy="50405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DROP FUNCTION IF EXISTS factorial;</a:t>
            </a:r>
          </a:p>
          <a:p>
            <a:pPr marL="0" indent="0">
              <a:buNone/>
            </a:pPr>
            <a:r>
              <a:rPr lang="en-US" altLang="el-GR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DELIMITER </a:t>
            </a: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 FUNCTION factorial(n INT)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RETURNS INT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DETERMINISTIC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DECLARE f INT DEFAULT 1;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n &gt; 0 DO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 f = n * f;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 n = n - 1;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WHILE;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f;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!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DELIMITER ;</a:t>
            </a:r>
          </a:p>
          <a:p>
            <a:pPr marL="0" indent="0">
              <a:buNone/>
            </a:pPr>
            <a:r>
              <a:rPr lang="en-US" altLang="el-GR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factorial(4);</a:t>
            </a:r>
          </a:p>
          <a:p>
            <a:pPr marL="0" indent="0">
              <a:buNone/>
            </a:pPr>
            <a:endParaRPr lang="en-US" altLang="el-GR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altLang="el-GR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92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CREATE PROCEDURE and CREATE FUNCTION </a:t>
            </a:r>
            <a:r>
              <a:rPr lang="en-US" dirty="0" smtClean="0"/>
              <a:t>Syntax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25000" lnSpcReduction="20000"/>
          </a:bodyPr>
          <a:lstStyle/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[DEFINER = { user | CURRENT_USER }]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PROCEDURE </a:t>
            </a: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sp_name</a:t>
            </a: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([</a:t>
            </a: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proc_parameter</a:t>
            </a: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[,...]])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[characteristic ...] </a:t>
            </a: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routine_body</a:t>
            </a:r>
            <a:endParaRPr lang="en-US" altLang="el-GR" sz="5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[DEFINER = { user | CURRENT_USER }]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FUNCTION </a:t>
            </a: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sp_name</a:t>
            </a: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([</a:t>
            </a: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func_parameter</a:t>
            </a: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[,...]])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RETURNS type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[characteristic ...] </a:t>
            </a: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routine_body</a:t>
            </a:r>
            <a:endParaRPr lang="en-US" altLang="el-GR" sz="5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SzPct val="45000"/>
              <a:buNone/>
            </a:pP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proc_parameter</a:t>
            </a: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[ IN | OUT | INOUT ] </a:t>
            </a: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param_name</a:t>
            </a: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type</a:t>
            </a:r>
          </a:p>
          <a:p>
            <a:pPr marL="0" indent="0">
              <a:buSzPct val="45000"/>
              <a:buNone/>
            </a:pP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func_parameter</a:t>
            </a: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param_name</a:t>
            </a: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type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type: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Any valid MySQL data type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characteristic: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COMMENT 'string'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LANGUAGE SQL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[NOT] DETERMINISTIC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{ CONTAINS SQL | NO SQL | READS SQL DATA | MODIFIES SQL DATA }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SQL SECURITY { DEFINER | INVOKER }</a:t>
            </a:r>
          </a:p>
          <a:p>
            <a:pPr marL="0" indent="0">
              <a:buSzPct val="45000"/>
              <a:buNone/>
            </a:pPr>
            <a:r>
              <a:rPr lang="en-US" altLang="el-GR" sz="5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routine_body</a:t>
            </a: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Valid SQL routine statement</a:t>
            </a:r>
          </a:p>
          <a:p>
            <a:pPr marL="0" indent="0">
              <a:buSzPct val="45000"/>
              <a:buNone/>
            </a:pPr>
            <a:r>
              <a:rPr lang="en-US" altLang="el-GR" sz="5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(see </a:t>
            </a:r>
            <a:r>
              <a:rPr lang="en-US" sz="5600" b="1" dirty="0">
                <a:hlinkClick r:id="rId3"/>
              </a:rPr>
              <a:t>13.1.12 CREATE PROCEDURE and CREATE FUNCTION </a:t>
            </a:r>
            <a:r>
              <a:rPr lang="en-US" sz="5600" b="1" dirty="0" smtClean="0">
                <a:hlinkClick r:id="rId3"/>
              </a:rPr>
              <a:t>Syntax</a:t>
            </a:r>
            <a:r>
              <a:rPr lang="en-US" altLang="el-GR" sz="56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l-GR" sz="5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292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8720"/>
          </a:xfrm>
        </p:spPr>
        <p:txBody>
          <a:bodyPr>
            <a:noAutofit/>
          </a:bodyPr>
          <a:lstStyle/>
          <a:p>
            <a:r>
              <a:rPr lang="en-US" sz="3200" dirty="0"/>
              <a:t>Procedures: </a:t>
            </a:r>
            <a:r>
              <a:rPr lang="el-GR" sz="3200" dirty="0"/>
              <a:t>Ορισμός, Μεταβλητές, εκχώρηση τιμών (</a:t>
            </a:r>
            <a:r>
              <a:rPr lang="en-US" sz="3200" dirty="0"/>
              <a:t>Definition, Variables, values’ assignment</a:t>
            </a:r>
            <a:r>
              <a:rPr lang="en-US" sz="3200" dirty="0" smtClean="0"/>
              <a:t>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  <a:defRPr/>
            </a:pPr>
            <a:r>
              <a:rPr lang="en-US" dirty="0"/>
              <a:t>DELIMITER //</a:t>
            </a:r>
          </a:p>
          <a:p>
            <a:pPr marL="0" indent="0">
              <a:buNone/>
              <a:defRPr/>
            </a:pPr>
            <a:r>
              <a:rPr lang="en-US" dirty="0"/>
              <a:t>CREATE PROCEDURE </a:t>
            </a:r>
            <a:r>
              <a:rPr lang="en-US" dirty="0" err="1"/>
              <a:t>GetAllPapers</a:t>
            </a:r>
            <a:r>
              <a:rPr lang="en-US" dirty="0"/>
              <a:t>()</a:t>
            </a:r>
          </a:p>
          <a:p>
            <a:pPr marL="0" indent="0">
              <a:buNone/>
              <a:defRPr/>
            </a:pPr>
            <a:r>
              <a:rPr lang="en-US" dirty="0"/>
              <a:t>BEGIN</a:t>
            </a:r>
          </a:p>
          <a:p>
            <a:pPr marL="0" indent="0">
              <a:buNone/>
              <a:defRPr/>
            </a:pPr>
            <a:r>
              <a:rPr lang="en-US" dirty="0"/>
              <a:t>  SELECT *  FROM paper;</a:t>
            </a:r>
          </a:p>
          <a:p>
            <a:pPr marL="0" indent="0">
              <a:buNone/>
              <a:defRPr/>
            </a:pPr>
            <a:r>
              <a:rPr lang="en-US" dirty="0"/>
              <a:t>END //</a:t>
            </a:r>
          </a:p>
          <a:p>
            <a:pPr marL="0" indent="0">
              <a:buNone/>
              <a:defRPr/>
            </a:pPr>
            <a:r>
              <a:rPr lang="en-US" dirty="0"/>
              <a:t>DELIMITER ;</a:t>
            </a:r>
          </a:p>
          <a:p>
            <a:pPr marL="357188" indent="-171450">
              <a:defRPr/>
            </a:pPr>
            <a:r>
              <a:rPr lang="en-US" dirty="0" smtClean="0"/>
              <a:t>CALL </a:t>
            </a:r>
            <a:r>
              <a:rPr lang="en-US" dirty="0"/>
              <a:t>STORED_PROCEDURE_NAME()</a:t>
            </a:r>
          </a:p>
          <a:p>
            <a:pPr marL="357188" indent="-171450">
              <a:defRPr/>
            </a:pPr>
            <a:r>
              <a:rPr lang="en-US" dirty="0" smtClean="0"/>
              <a:t>CALL </a:t>
            </a:r>
            <a:r>
              <a:rPr lang="en-US" dirty="0" err="1"/>
              <a:t>GetAllPapers</a:t>
            </a:r>
            <a:r>
              <a:rPr lang="en-US" dirty="0"/>
              <a:t>(); -- execution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en-US" b="1" dirty="0">
                <a:solidFill>
                  <a:srgbClr val="820000"/>
                </a:solidFill>
              </a:rPr>
              <a:t>Variables’ declaration, values’ assignment</a:t>
            </a:r>
            <a:r>
              <a:rPr lang="en-US" dirty="0">
                <a:solidFill>
                  <a:srgbClr val="820000"/>
                </a:solidFill>
              </a:rPr>
              <a:t> </a:t>
            </a:r>
          </a:p>
          <a:p>
            <a:pPr marL="0" indent="0">
              <a:buNone/>
              <a:defRPr/>
            </a:pPr>
            <a:r>
              <a:rPr lang="en-US" dirty="0"/>
              <a:t>DECLARE </a:t>
            </a:r>
            <a:r>
              <a:rPr lang="en-US" dirty="0" err="1"/>
              <a:t>variable_name</a:t>
            </a:r>
            <a:r>
              <a:rPr lang="en-US" dirty="0"/>
              <a:t> </a:t>
            </a:r>
            <a:r>
              <a:rPr lang="en-US" dirty="0" err="1"/>
              <a:t>datatype</a:t>
            </a:r>
            <a:r>
              <a:rPr lang="en-US" dirty="0"/>
              <a:t>(size) DEFAULT </a:t>
            </a:r>
            <a:r>
              <a:rPr lang="en-US" dirty="0" err="1"/>
              <a:t>default_value</a:t>
            </a:r>
            <a:r>
              <a:rPr lang="en-US" dirty="0"/>
              <a:t>;</a:t>
            </a:r>
          </a:p>
          <a:p>
            <a:pPr marL="0" indent="0">
              <a:buNone/>
              <a:defRPr/>
            </a:pPr>
            <a:r>
              <a:rPr lang="en-US" dirty="0"/>
              <a:t>DECLARE </a:t>
            </a:r>
            <a:r>
              <a:rPr lang="en-US" dirty="0" err="1"/>
              <a:t>total_sales</a:t>
            </a:r>
            <a:r>
              <a:rPr lang="en-US" dirty="0"/>
              <a:t> INT DEFAULT 0</a:t>
            </a:r>
          </a:p>
          <a:p>
            <a:pPr marL="0" indent="0">
              <a:buNone/>
              <a:defRPr/>
            </a:pPr>
            <a:r>
              <a:rPr lang="en-US" dirty="0"/>
              <a:t>DECLARE </a:t>
            </a:r>
            <a:r>
              <a:rPr lang="en-US" dirty="0" err="1"/>
              <a:t>total_count</a:t>
            </a:r>
            <a:r>
              <a:rPr lang="en-US" dirty="0"/>
              <a:t> INT DEFAULT 0</a:t>
            </a:r>
          </a:p>
          <a:p>
            <a:pPr marL="0" indent="0">
              <a:buNone/>
              <a:defRPr/>
            </a:pPr>
            <a:r>
              <a:rPr lang="en-US" dirty="0"/>
              <a:t>SET </a:t>
            </a:r>
            <a:r>
              <a:rPr lang="en-US" dirty="0" err="1"/>
              <a:t>total_count</a:t>
            </a:r>
            <a:r>
              <a:rPr lang="en-US" dirty="0"/>
              <a:t> = 10; </a:t>
            </a:r>
          </a:p>
          <a:p>
            <a:pPr marL="0" indent="0">
              <a:buNone/>
              <a:defRPr/>
            </a:pPr>
            <a:r>
              <a:rPr lang="en-US" dirty="0"/>
              <a:t>DECLARE </a:t>
            </a:r>
            <a:r>
              <a:rPr lang="en-US" dirty="0" err="1"/>
              <a:t>total_products</a:t>
            </a:r>
            <a:r>
              <a:rPr lang="en-US" dirty="0"/>
              <a:t> INT DEFAULT 0</a:t>
            </a:r>
          </a:p>
          <a:p>
            <a:pPr marL="0" indent="0">
              <a:buNone/>
              <a:defRPr/>
            </a:pPr>
            <a:r>
              <a:rPr lang="en-US" dirty="0"/>
              <a:t>SELECT COUNT(*) INTO </a:t>
            </a:r>
            <a:r>
              <a:rPr lang="en-US" dirty="0" err="1"/>
              <a:t>total_products</a:t>
            </a:r>
            <a:r>
              <a:rPr lang="en-US" dirty="0"/>
              <a:t> FROM products; 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21910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Procedures: - </a:t>
            </a:r>
            <a:r>
              <a:rPr lang="el-GR" dirty="0" smtClean="0"/>
              <a:t>Παράδειγμα</a:t>
            </a:r>
            <a:endParaRPr lang="el-GR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080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DROP PROCEDURE IF EXISTS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balanceCalc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! </a:t>
            </a:r>
          </a:p>
          <a:p>
            <a:pPr marL="0" indent="0">
              <a:buNone/>
            </a:pPr>
            <a:r>
              <a:rPr lang="it-IT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CREATE PROCEDURE balanceCalc ( IN interestRate INT, 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INOUT balance INT, 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OUT interest INT) 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DETERMINISTIC 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BEGIN </a:t>
            </a:r>
          </a:p>
          <a:p>
            <a:pPr marL="0" indent="0">
              <a:buNone/>
            </a:pPr>
            <a:r>
              <a:rPr lang="da-DK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SET interest = interestRate * balance / 100; 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SET balance = balance + interest; 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END ! 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;</a:t>
            </a:r>
          </a:p>
          <a:p>
            <a:pPr marL="0" indent="0">
              <a:buNone/>
            </a:pPr>
            <a:endParaRPr lang="en-US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SET @balance=2000;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SET @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interestRate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=5;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Select @balance;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CALL 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balanceCalc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(@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interestRate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, @balance, @interest);</a:t>
            </a:r>
          </a:p>
          <a:p>
            <a:pPr marL="0" indent="0">
              <a:buNone/>
            </a:pP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Select @</a:t>
            </a:r>
            <a:r>
              <a:rPr lang="en-US" altLang="el-GR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interestRate</a:t>
            </a:r>
            <a:r>
              <a:rPr lang="en-US" altLang="el-GR" dirty="0">
                <a:latin typeface="Courier New" panose="02070309020205020404" pitchFamily="49" charset="0"/>
                <a:cs typeface="Courier New" panose="02070309020205020404" pitchFamily="49" charset="0"/>
              </a:rPr>
              <a:t>, @balance, @interest;</a:t>
            </a:r>
            <a:endParaRPr lang="el-GR" alt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75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1 - Εικόνα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95"/>
          <a:stretch/>
        </p:blipFill>
        <p:spPr bwMode="auto">
          <a:xfrm>
            <a:off x="899319" y="1025525"/>
            <a:ext cx="7345362" cy="570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33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Procedures - </a:t>
            </a:r>
            <a:r>
              <a:rPr lang="el-GR" dirty="0" smtClean="0"/>
              <a:t>Παράδειγμα</a:t>
            </a:r>
            <a:endParaRPr lang="el-G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83425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Χρήση </a:t>
            </a:r>
            <a:r>
              <a:rPr lang="en-US" dirty="0"/>
              <a:t>Stored </a:t>
            </a:r>
            <a:r>
              <a:rPr lang="en-US" dirty="0" smtClean="0"/>
              <a:t>procedures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sz="2400" b="1" dirty="0" smtClean="0"/>
              <a:t>Εξασφαλίζει</a:t>
            </a:r>
            <a:r>
              <a:rPr lang="en-US" sz="2400" b="1" dirty="0" smtClean="0"/>
              <a:t>:</a:t>
            </a:r>
            <a:endParaRPr lang="el-GR" sz="2400" b="1" dirty="0"/>
          </a:p>
          <a:p>
            <a:r>
              <a:rPr lang="el-GR" sz="2400" dirty="0" smtClean="0"/>
              <a:t>Αυξημένη </a:t>
            </a:r>
            <a:r>
              <a:rPr lang="el-GR" sz="2400" dirty="0"/>
              <a:t>παραγωγικότητα (</a:t>
            </a:r>
            <a:r>
              <a:rPr lang="en-US" sz="2400" dirty="0"/>
              <a:t>Increased productivity) </a:t>
            </a:r>
            <a:r>
              <a:rPr lang="el-GR" sz="2400" dirty="0" smtClean="0"/>
              <a:t>   Ευέλικτη </a:t>
            </a:r>
            <a:r>
              <a:rPr lang="el-GR" sz="2400" dirty="0"/>
              <a:t>διαχείριση της ανάπτυξης εφαρμογών (</a:t>
            </a:r>
            <a:r>
              <a:rPr lang="en-US" sz="2400" dirty="0"/>
              <a:t>Manageability </a:t>
            </a:r>
            <a:r>
              <a:rPr lang="en-US" sz="2400" dirty="0" smtClean="0"/>
              <a:t>in </a:t>
            </a:r>
            <a:r>
              <a:rPr lang="en-US" sz="2400" dirty="0"/>
              <a:t>application development)</a:t>
            </a:r>
          </a:p>
          <a:p>
            <a:endParaRPr lang="en-US" sz="2400" dirty="0"/>
          </a:p>
          <a:p>
            <a:r>
              <a:rPr lang="el-GR" sz="2400" dirty="0" smtClean="0"/>
              <a:t>Οι </a:t>
            </a:r>
            <a:r>
              <a:rPr lang="en-US" sz="2400" dirty="0"/>
              <a:t>Stored routines </a:t>
            </a:r>
            <a:r>
              <a:rPr lang="el-GR" sz="2400" dirty="0"/>
              <a:t>επιτρέπουν σε τμήματα της εφαρμογής </a:t>
            </a:r>
            <a:r>
              <a:rPr lang="el-GR" sz="2400" dirty="0" smtClean="0"/>
              <a:t>(</a:t>
            </a:r>
            <a:r>
              <a:rPr lang="en-US" sz="2400" dirty="0"/>
              <a:t>parts of application logic) </a:t>
            </a:r>
            <a:r>
              <a:rPr lang="el-GR" sz="2400" dirty="0"/>
              <a:t>να αποθηκευθούν στη βάση για </a:t>
            </a:r>
            <a:r>
              <a:rPr lang="el-GR" sz="2400" dirty="0" smtClean="0"/>
              <a:t>λόγους </a:t>
            </a:r>
            <a:r>
              <a:rPr lang="el-GR" sz="2400" dirty="0"/>
              <a:t>ασφαλείας και επίδοσης (</a:t>
            </a:r>
            <a:r>
              <a:rPr lang="en-US" sz="2400" dirty="0"/>
              <a:t>for security and performance </a:t>
            </a:r>
            <a:r>
              <a:rPr lang="en-US" sz="2400" dirty="0" smtClean="0"/>
              <a:t>Reasons</a:t>
            </a:r>
            <a:r>
              <a:rPr lang="en-US" sz="2400" dirty="0"/>
              <a:t>). </a:t>
            </a:r>
            <a:endParaRPr lang="el-GR" sz="2400" dirty="0" smtClean="0"/>
          </a:p>
          <a:p>
            <a:endParaRPr lang="en-US" sz="2400" dirty="0"/>
          </a:p>
          <a:p>
            <a:r>
              <a:rPr lang="el-GR" sz="2400" dirty="0" smtClean="0"/>
              <a:t>Οι </a:t>
            </a:r>
            <a:r>
              <a:rPr lang="el-GR" sz="2400" dirty="0"/>
              <a:t>ίδιες </a:t>
            </a:r>
            <a:r>
              <a:rPr lang="en-US" sz="2400" dirty="0"/>
              <a:t>routines </a:t>
            </a:r>
            <a:r>
              <a:rPr lang="el-GR" sz="2400" dirty="0"/>
              <a:t>διατίθενται για πολλαπλή χρήση (</a:t>
            </a:r>
            <a:r>
              <a:rPr lang="en-US" sz="2400" dirty="0"/>
              <a:t>for multi-use</a:t>
            </a:r>
            <a:r>
              <a:rPr lang="en-US" sz="2400" dirty="0" smtClean="0"/>
              <a:t>),</a:t>
            </a:r>
            <a:r>
              <a:rPr lang="el-GR" sz="2400" dirty="0" smtClean="0"/>
              <a:t> σε </a:t>
            </a:r>
            <a:r>
              <a:rPr lang="el-GR" sz="2400" dirty="0"/>
              <a:t>διαφορετικές συναλλαγές ή από πολλαπλά προγράμματα </a:t>
            </a:r>
            <a:r>
              <a:rPr lang="el-GR" sz="2400" dirty="0" smtClean="0"/>
              <a:t>(</a:t>
            </a:r>
            <a:r>
              <a:rPr lang="en-US" sz="2400" dirty="0"/>
              <a:t>by multiple programs). </a:t>
            </a:r>
          </a:p>
        </p:txBody>
      </p:sp>
    </p:spTree>
    <p:extLst>
      <p:ext uri="{BB962C8B-B14F-4D97-AF65-F5344CB8AC3E}">
        <p14:creationId xmlns:p14="http://schemas.microsoft.com/office/powerpoint/2010/main" val="106707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ChangeArrowheads="1"/>
          </p:cNvSpPr>
          <p:nvPr/>
        </p:nvSpPr>
        <p:spPr bwMode="auto">
          <a:xfrm>
            <a:off x="684213" y="-171450"/>
            <a:ext cx="77724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l-GR" sz="200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3" y="1988840"/>
            <a:ext cx="1320651" cy="2520280"/>
          </a:xfrm>
        </p:spPr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0"/>
            <a:ext cx="7016923" cy="685800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1400" dirty="0" smtClean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DELIMITER </a:t>
            </a: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//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CREATE PROCEDURE </a:t>
            </a:r>
            <a:r>
              <a:rPr lang="en-US" sz="14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GetAuthorByCountry</a:t>
            </a: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(IN </a:t>
            </a:r>
            <a:r>
              <a:rPr lang="en-US" sz="14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countryName</a:t>
            </a: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VARCHAR(255))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BEGIN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SELECT * 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FROM author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   WHERE country = </a:t>
            </a:r>
            <a:r>
              <a:rPr lang="en-US" sz="1400" dirty="0" err="1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countryName</a:t>
            </a: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;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   END //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ea typeface="Calibri" pitchFamily="34" charset="0"/>
                <a:cs typeface="Courier New" panose="02070309020205020404" pitchFamily="49" charset="0"/>
              </a:rPr>
              <a:t> DELIMITER ;</a:t>
            </a:r>
            <a:endParaRPr lang="el-GR" sz="1400" dirty="0">
              <a:latin typeface="Courier New" panose="02070309020205020404" pitchFamily="49" charset="0"/>
              <a:ea typeface="Calibri" pitchFamily="34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CALL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GetAuthorByCountry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(‘GREECE'); 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$$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CREATE PROCEDURE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CountAuthorsByCountry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IN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AuthorCountry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VARCHAR(25),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OUT total INT)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BEGIN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SELECT count(A_ID)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INTO total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FROM author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WHERE country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AuthorCountry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END$$</a:t>
            </a: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DELIMITER 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CALL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CountAuthorsByCountry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(‘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GREECE',@total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  <a:defRPr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@total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8814" y="1663245"/>
            <a:ext cx="7646372" cy="367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344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CALL </a:t>
            </a:r>
            <a:r>
              <a:rPr lang="en-US" sz="2400" dirty="0" err="1"/>
              <a:t>GetAuthorByCountry</a:t>
            </a:r>
            <a:r>
              <a:rPr lang="en-US" sz="2400" dirty="0"/>
              <a:t>('GREECE'); </a:t>
            </a:r>
            <a:endParaRPr lang="el-GR" sz="2400" dirty="0"/>
          </a:p>
          <a:p>
            <a:pPr marL="0" indent="0">
              <a:buNone/>
            </a:pPr>
            <a:endParaRPr lang="el-GR" sz="2400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9552" y="1832018"/>
            <a:ext cx="705678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502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601" y="4149080"/>
            <a:ext cx="8229600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CALL </a:t>
            </a:r>
            <a:r>
              <a:rPr lang="en-US" sz="2400" dirty="0" err="1"/>
              <a:t>CountAuthorsByCountry</a:t>
            </a:r>
            <a:r>
              <a:rPr lang="en-US" sz="2400" dirty="0"/>
              <a:t>('</a:t>
            </a:r>
            <a:r>
              <a:rPr lang="en-US" sz="2400" dirty="0" err="1"/>
              <a:t>GREECE',@total</a:t>
            </a:r>
            <a:r>
              <a:rPr lang="en-US" sz="2400" dirty="0"/>
              <a:t>);</a:t>
            </a:r>
            <a:endParaRPr lang="el-GR" sz="2400" dirty="0"/>
          </a:p>
          <a:p>
            <a:pPr marL="0" indent="0">
              <a:buNone/>
            </a:pPr>
            <a:r>
              <a:rPr lang="en-US" sz="2400" dirty="0"/>
              <a:t>Select @total;</a:t>
            </a:r>
            <a:endParaRPr lang="el-GR" sz="24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633670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031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993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CALL </a:t>
            </a:r>
            <a:r>
              <a:rPr lang="en-US" sz="2000" dirty="0" err="1"/>
              <a:t>CountAuthorsByCountry</a:t>
            </a:r>
            <a:r>
              <a:rPr lang="en-US" sz="2000" dirty="0"/>
              <a:t>('</a:t>
            </a:r>
            <a:r>
              <a:rPr lang="en-US" sz="2000" dirty="0" err="1"/>
              <a:t>GREECE',@total</a:t>
            </a:r>
            <a:r>
              <a:rPr lang="en-US" sz="2000" dirty="0"/>
              <a:t>);</a:t>
            </a:r>
            <a:endParaRPr lang="el-GR" sz="2000" dirty="0"/>
          </a:p>
          <a:p>
            <a:pPr marL="0" indent="0">
              <a:buNone/>
            </a:pPr>
            <a:r>
              <a:rPr lang="en-US" sz="2000" dirty="0"/>
              <a:t>Select @total;</a:t>
            </a:r>
            <a:endParaRPr lang="el-GR" sz="20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50718" y="1986376"/>
            <a:ext cx="5576828" cy="167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" y="3933056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+mn-lt"/>
              </a:rPr>
              <a:t>CALL </a:t>
            </a:r>
            <a:r>
              <a:rPr lang="en-US" sz="2000" dirty="0" err="1">
                <a:latin typeface="+mn-lt"/>
              </a:rPr>
              <a:t>CountAuthorsByCountry</a:t>
            </a:r>
            <a:r>
              <a:rPr lang="en-US" sz="2000" dirty="0">
                <a:latin typeface="+mn-lt"/>
              </a:rPr>
              <a:t>('</a:t>
            </a:r>
            <a:r>
              <a:rPr lang="en-US" sz="2000" dirty="0" err="1">
                <a:latin typeface="+mn-lt"/>
              </a:rPr>
              <a:t>UK',@total</a:t>
            </a:r>
            <a:r>
              <a:rPr lang="en-US" sz="2000" dirty="0">
                <a:latin typeface="+mn-lt"/>
              </a:rPr>
              <a:t>);</a:t>
            </a:r>
            <a:endParaRPr lang="el-GR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Select @total AS TOTAL_BY_UK  FROM DUAL;</a:t>
            </a:r>
            <a:endParaRPr lang="el-GR" sz="2000" dirty="0">
              <a:latin typeface="+mn-lt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4782" y="4677092"/>
            <a:ext cx="5552764" cy="192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581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l-GR" sz="2800" dirty="0"/>
              <a:t>Οι επεκτάσεις (</a:t>
            </a:r>
            <a:r>
              <a:rPr lang="en-US" sz="2800" dirty="0"/>
              <a:t>procedural extensions</a:t>
            </a:r>
            <a:r>
              <a:rPr lang="el-GR" sz="2800" dirty="0"/>
              <a:t>) της </a:t>
            </a:r>
            <a:r>
              <a:rPr lang="en-US" sz="2800" dirty="0"/>
              <a:t>SQL </a:t>
            </a:r>
            <a:r>
              <a:rPr lang="el-GR" sz="2800" dirty="0"/>
              <a:t>στα προϊόντα ΣΔΒΔ υποστηρίζουν γενικά τις γνωστές  </a:t>
            </a:r>
            <a:r>
              <a:rPr lang="en-US" sz="2800" dirty="0"/>
              <a:t>control structures</a:t>
            </a:r>
            <a:r>
              <a:rPr lang="el-GR" sz="2800" dirty="0"/>
              <a:t>.</a:t>
            </a:r>
          </a:p>
          <a:p>
            <a:pPr lvl="0"/>
            <a:r>
              <a:rPr lang="el-GR" sz="2800" dirty="0"/>
              <a:t>Ο </a:t>
            </a:r>
            <a:r>
              <a:rPr lang="en-US" sz="2800" dirty="0"/>
              <a:t>developer</a:t>
            </a:r>
            <a:r>
              <a:rPr lang="el-GR" sz="2800" dirty="0"/>
              <a:t> πρέπει να ελέγχει τις διαφορές που υπάρχουν στα προϊόντα</a:t>
            </a:r>
          </a:p>
          <a:p>
            <a:pPr lvl="0"/>
            <a:r>
              <a:rPr lang="el-GR" sz="2800" dirty="0"/>
              <a:t>Ακολουθούν παραδείγματα σε </a:t>
            </a:r>
            <a:r>
              <a:rPr lang="en-US" sz="2800" dirty="0" err="1"/>
              <a:t>mySQL</a:t>
            </a:r>
            <a:endParaRPr lang="el-GR" sz="2800" dirty="0"/>
          </a:p>
          <a:p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7393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The IF Statement</a:t>
            </a:r>
            <a:endParaRPr lang="el-GR" altLang="el-GR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expression THEN commands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[ELSEIF expression THEN commands]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[ELSE commands]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END IF;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The CASE Statement</a:t>
            </a:r>
            <a:endParaRPr lang="el-GR" altLang="el-GR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WHEN expression THEN commands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WHEN expression THEN commands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ELSE commands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END CASE;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WHILE loop</a:t>
            </a:r>
            <a:endParaRPr lang="en-US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WHILE expression DO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Statements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END WHILE</a:t>
            </a: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964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l-G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REPEAT Syntax</a:t>
            </a:r>
          </a:p>
          <a:p>
            <a:pPr>
              <a:buClrTx/>
              <a:buSzTx/>
              <a:buFontTx/>
              <a:buNone/>
            </a:pP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altLang="el-GR" sz="20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begin_label</a:t>
            </a: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:] REPEAT </a:t>
            </a:r>
            <a:r>
              <a:rPr lang="en-GB" altLang="el-GR" sz="20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statement_list</a:t>
            </a: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UNTIL </a:t>
            </a:r>
            <a:r>
              <a:rPr lang="en-GB" altLang="el-GR" sz="20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search_condition</a:t>
            </a: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END REPEAT [</a:t>
            </a:r>
            <a:r>
              <a:rPr lang="en-GB" altLang="el-GR" sz="20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end_label</a:t>
            </a:r>
            <a:r>
              <a:rPr lang="en-GB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] </a:t>
            </a:r>
            <a:endParaRPr lang="el-GR" altLang="el-GR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Tx/>
              <a:buSzTx/>
              <a:buFontTx/>
              <a:buNone/>
            </a:pP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REPEAT loop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REPEAT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Statements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UNTIL expression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END REPEAT </a:t>
            </a: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LOOP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endParaRPr lang="el-GR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LOOP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StatementsEND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LOOP </a:t>
            </a:r>
            <a:endParaRPr lang="en-GB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08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Procedures: Exceptions handlers, Condition handlers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DROP TABLE Accounts;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CREATE TABLE Accounts ( 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INTEGER NOT NULL PRIMARY KEY, 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balance INTEGER NOT NULL, 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CONSTRAINT </a:t>
            </a:r>
            <a:r>
              <a:rPr lang="en-US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unloanable_account</a:t>
            </a: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CHECK (balance &gt;= 0) 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Accounts (</a:t>
            </a:r>
            <a:r>
              <a:rPr lang="en-US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acctID,balance</a:t>
            </a: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VALUES (101,1000); 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Accounts (</a:t>
            </a:r>
            <a:r>
              <a:rPr lang="en-US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acctID,balance</a:t>
            </a: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VALUES (202,2000); </a:t>
            </a:r>
          </a:p>
          <a:p>
            <a:pPr marL="0" indent="0">
              <a:buNone/>
              <a:defRPr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COMMIT;</a:t>
            </a:r>
          </a:p>
          <a:p>
            <a:pPr marL="0" indent="0">
              <a:buNone/>
              <a:defRPr/>
            </a:pPr>
            <a:r>
              <a:rPr lang="en-US" sz="1800" b="1" dirty="0">
                <a:solidFill>
                  <a:srgbClr val="82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 AUTOCOMMIT=0;</a:t>
            </a:r>
          </a:p>
          <a:p>
            <a:pPr marL="0" indent="0">
              <a:buNone/>
              <a:defRPr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  <a:defRPr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DROP PROCEDURE IF EXISTS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BankTransfer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 marL="0" indent="0"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0" indent="0">
              <a:buNone/>
            </a:pP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573649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024" y="1124744"/>
            <a:ext cx="4355976" cy="908720"/>
          </a:xfrm>
        </p:spPr>
        <p:txBody>
          <a:bodyPr>
            <a:normAutofit fontScale="90000"/>
          </a:bodyPr>
          <a:lstStyle/>
          <a:p>
            <a:r>
              <a:rPr lang="en-US" dirty="0"/>
              <a:t>Exceptions handlers, Condition </a:t>
            </a:r>
            <a:r>
              <a:rPr lang="en-US" dirty="0" smtClean="0"/>
              <a:t>handlers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632"/>
            <a:ext cx="8229600" cy="674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DELIMITER !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CREATE PROCEDURE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BankTransfer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(IN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fromAcct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INT,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IN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toAcct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INT,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IN amount INT,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OUT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VARCHAR(100))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SQL MODIFIES SQL DATA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P1: BEGIN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DECLARE acct INT;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DECLARE EXIT HANDLER FOR NOT FOUND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BEGIN ROLLBACK;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SET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CONCAT('missing account ', CAST(acct AS CHAR));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END;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DECLARE EXIT HANDLER FOR SQLEXCEPTION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BEGIN ROLLBACK;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SET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CONCAT('negative balance (?) in ',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fromAcct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END;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SET acct =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fromAcct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INTO acct FROM Accounts WHERE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fromAcct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UPDATE Accounts SET balance = balance - amount WHERE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fromAcct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SET acct =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toAcct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INTO acct FROM Accounts WHERE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toAcct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UPDATE Accounts SET balance = balance + amount WHERE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toAcct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COMMIT;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altLang="el-G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'committed';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END P1 ! </a:t>
            </a:r>
          </a:p>
          <a:p>
            <a:pPr marL="0" indent="0">
              <a:buNone/>
            </a:pPr>
            <a:r>
              <a:rPr lang="en-US" altLang="el-G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;</a:t>
            </a:r>
          </a:p>
          <a:p>
            <a:endParaRPr lang="en-US" altLang="el-GR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l-G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6865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784985" y="1211263"/>
            <a:ext cx="5405438" cy="5087937"/>
            <a:chOff x="1695450" y="801688"/>
            <a:chExt cx="5405438" cy="5087937"/>
          </a:xfrm>
        </p:grpSpPr>
        <p:pic>
          <p:nvPicPr>
            <p:cNvPr id="3072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8188" y="865188"/>
              <a:ext cx="4960937" cy="5024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3072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288" y="801688"/>
              <a:ext cx="1066800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30725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250" y="865188"/>
              <a:ext cx="1066800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30726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4088" y="801688"/>
              <a:ext cx="1066800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30727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5450" y="865188"/>
              <a:ext cx="1066800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30728" name="8 - Ορθογώνιο"/>
          <p:cNvSpPr>
            <a:spLocks noChangeArrowheads="1"/>
          </p:cNvSpPr>
          <p:nvPr/>
        </p:nvSpPr>
        <p:spPr bwMode="auto">
          <a:xfrm>
            <a:off x="250825" y="6145213"/>
            <a:ext cx="1119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l-GR" sz="1400">
                <a:solidFill>
                  <a:schemeClr val="tx1"/>
                </a:solidFill>
                <a:latin typeface="Arial" charset="0"/>
              </a:rPr>
              <a:t>Martti Laiho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«Αποθήκευση» </a:t>
            </a:r>
            <a:r>
              <a:rPr lang="en-US" dirty="0"/>
              <a:t>stored </a:t>
            </a:r>
            <a:r>
              <a:rPr lang="en-US" dirty="0" smtClean="0"/>
              <a:t>procedures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33821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1 - Εικόνα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2513"/>
          <a:stretch/>
        </p:blipFill>
        <p:spPr bwMode="auto">
          <a:xfrm>
            <a:off x="3491880" y="692696"/>
            <a:ext cx="5417922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132856"/>
            <a:ext cx="2808312" cy="2664296"/>
          </a:xfrm>
        </p:spPr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516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1 - Εικόνα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3019"/>
          <a:stretch/>
        </p:blipFill>
        <p:spPr bwMode="auto">
          <a:xfrm>
            <a:off x="3349538" y="1052736"/>
            <a:ext cx="5574398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060848"/>
            <a:ext cx="3024336" cy="2664296"/>
          </a:xfrm>
        </p:spPr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8964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3 - Εικόν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8764"/>
            <a:ext cx="4772500" cy="3296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Υλο</a:t>
            </a:r>
            <a:r>
              <a:rPr lang="en-US" dirty="0"/>
              <a:t>ποίηση stored procedures: functions και procedures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38437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altLang="el-G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TABLE IF EXISTS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myTrace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myTrace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t_no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INT, 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t_user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CHAR(20), 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t_date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DATE, 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t_time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TIME, 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t_proc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VARCHAR(16),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t_what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VARCHAR(30)); 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myTrace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t_no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 VALUES (2);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l-GR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93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DROP PROCEDURE IF EXISTS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myProc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DELIMITER !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 PROCEDURE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myProc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(IN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p_no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INT,IN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p_in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VARCHAR(30),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OUT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p_out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VARCHAR(30))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LANGUAGE SQL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BEGIN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p_out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p_in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 marL="0" indent="0">
              <a:buNone/>
            </a:pPr>
            <a:r>
              <a:rPr lang="fr-FR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fr-FR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myTrace</a:t>
            </a:r>
            <a:r>
              <a:rPr lang="fr-FR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fr-FR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t_no</a:t>
            </a:r>
            <a:r>
              <a:rPr lang="fr-FR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t_user</a:t>
            </a:r>
            <a:r>
              <a:rPr lang="fr-FR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t_date</a:t>
            </a:r>
            <a:r>
              <a:rPr lang="fr-FR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t_time</a:t>
            </a:r>
            <a:r>
              <a:rPr lang="fr-FR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t_proc</a:t>
            </a:r>
            <a:r>
              <a:rPr lang="fr-FR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t_what</a:t>
            </a:r>
            <a:r>
              <a:rPr lang="fr-FR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VALUES (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p_no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current_user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current_date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current_time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'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myProc</a:t>
            </a:r>
            <a:r>
              <a:rPr lang="en-US" altLang="el-GR" sz="1500" dirty="0">
                <a:solidFill>
                  <a:srgbClr val="000000"/>
                </a:solidFill>
                <a:latin typeface="Courier New" pitchFamily="49" charset="0"/>
                <a:cs typeface="Courier New" panose="02070309020205020404" pitchFamily="49" charset="0"/>
              </a:rPr>
              <a:t>',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p_in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(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p_no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1) THEN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COMMIT;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ROLLBACK;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IF;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 !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DELIMITER ;</a:t>
            </a:r>
          </a:p>
          <a:p>
            <a:pPr marL="0" indent="0">
              <a:buNone/>
            </a:pP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85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1 - Εικόν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316" y="2132856"/>
            <a:ext cx="7703369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5424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Προσοχή! Δηλώσεις </a:t>
            </a:r>
            <a:r>
              <a:rPr lang="el-GR" dirty="0" err="1"/>
              <a:t>Commit</a:t>
            </a:r>
            <a:r>
              <a:rPr lang="el-GR" dirty="0"/>
              <a:t>, </a:t>
            </a:r>
            <a:r>
              <a:rPr lang="el-GR" dirty="0" err="1"/>
              <a:t>Roolback</a:t>
            </a:r>
            <a:r>
              <a:rPr lang="el-GR" dirty="0"/>
              <a:t> δεν επιτρέπονται σε </a:t>
            </a:r>
            <a:r>
              <a:rPr lang="el-GR" dirty="0" err="1"/>
              <a:t>stored</a:t>
            </a:r>
            <a:r>
              <a:rPr lang="el-GR" dirty="0"/>
              <a:t> </a:t>
            </a:r>
            <a:r>
              <a:rPr lang="el-GR" dirty="0" err="1" smtClean="0"/>
              <a:t>functions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04056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l-GR" sz="2000" dirty="0" smtClean="0"/>
              <a:t>-- </a:t>
            </a:r>
            <a:r>
              <a:rPr lang="en-US" sz="2000" dirty="0" smtClean="0"/>
              <a:t>The </a:t>
            </a:r>
            <a:r>
              <a:rPr lang="en-US" sz="2000" dirty="0" err="1"/>
              <a:t>mySQL</a:t>
            </a:r>
            <a:r>
              <a:rPr lang="en-US" sz="2000" dirty="0"/>
              <a:t> product DOES NOT allow COMMIT and </a:t>
            </a:r>
            <a:r>
              <a:rPr lang="en-US" sz="2000" dirty="0" smtClean="0"/>
              <a:t>ROLLBACK</a:t>
            </a:r>
            <a:r>
              <a:rPr lang="el-GR" sz="2000" dirty="0" smtClean="0"/>
              <a:t> </a:t>
            </a:r>
            <a:r>
              <a:rPr lang="en-US" sz="2000" dirty="0" smtClean="0"/>
              <a:t>statements </a:t>
            </a:r>
            <a:r>
              <a:rPr lang="en-US" sz="2000" dirty="0"/>
              <a:t>in </a:t>
            </a:r>
            <a:endParaRPr lang="el-GR" sz="2000" dirty="0" smtClean="0"/>
          </a:p>
          <a:p>
            <a:pPr marL="0" indent="0">
              <a:buNone/>
              <a:defRPr/>
            </a:pPr>
            <a:r>
              <a:rPr lang="el-GR" sz="2000" dirty="0" smtClean="0"/>
              <a:t>-- </a:t>
            </a:r>
            <a:r>
              <a:rPr lang="en-US" sz="2000" dirty="0" smtClean="0"/>
              <a:t>stored </a:t>
            </a:r>
            <a:r>
              <a:rPr lang="en-US" sz="2000" dirty="0"/>
              <a:t>Functions. </a:t>
            </a:r>
            <a:r>
              <a:rPr lang="en-US" sz="2000" b="1" dirty="0">
                <a:solidFill>
                  <a:srgbClr val="820000"/>
                </a:solidFill>
              </a:rPr>
              <a:t>Check the following program</a:t>
            </a:r>
            <a:r>
              <a:rPr lang="en-US" sz="2000" b="1" dirty="0">
                <a:solidFill>
                  <a:srgbClr val="820000"/>
                </a:solidFill>
                <a:latin typeface="Times New Roman"/>
              </a:rPr>
              <a:t>!</a:t>
            </a:r>
            <a:endParaRPr lang="en-US" sz="2000" b="1" kern="1800" dirty="0">
              <a:solidFill>
                <a:srgbClr val="820000"/>
              </a:solidFill>
              <a:latin typeface="Times New Roman"/>
            </a:endParaRPr>
          </a:p>
          <a:p>
            <a:pPr marL="0" indent="0">
              <a:buNone/>
              <a:defRPr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DROP FUNCTION IF EXISTS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myFun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  <a:defRPr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!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 FUNCTION 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myFun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p_no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INT, 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p_in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VARCHAR(30)) 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RETURNS VARCHAR(30); 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LANGUAGE SQL 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BEGIN </a:t>
            </a:r>
          </a:p>
          <a:p>
            <a:pPr marL="0" indent="0">
              <a:buNone/>
              <a:defRPr/>
            </a:pPr>
            <a:r>
              <a:rPr lang="fr-F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fr-F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myTrace</a:t>
            </a:r>
            <a:r>
              <a:rPr lang="fr-F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fr-F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t_no</a:t>
            </a:r>
            <a:r>
              <a:rPr lang="fr-F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t_user</a:t>
            </a:r>
            <a:r>
              <a:rPr lang="fr-F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t_date</a:t>
            </a:r>
            <a:r>
              <a:rPr lang="fr-F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t_time</a:t>
            </a:r>
            <a:r>
              <a:rPr lang="fr-F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t_proc</a:t>
            </a:r>
            <a:r>
              <a:rPr lang="fr-F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t_what</a:t>
            </a:r>
            <a:r>
              <a:rPr lang="fr-F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VALUES (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p_no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current_user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current_date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current_time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'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myProc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', 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p_in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(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p_no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1) THEN 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COMMIT; 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ROLLBACK; 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IF; 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 !</a:t>
            </a:r>
          </a:p>
          <a:p>
            <a:pPr marL="0" indent="0">
              <a:buNone/>
              <a:defRPr/>
            </a:pP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DELIMITER ;</a:t>
            </a:r>
          </a:p>
          <a:p>
            <a:pPr marL="0" indent="0">
              <a:buNone/>
            </a:pPr>
            <a:endParaRPr lang="el-GR" sz="1500" dirty="0"/>
          </a:p>
        </p:txBody>
      </p:sp>
    </p:spTree>
    <p:extLst>
      <p:ext uri="{BB962C8B-B14F-4D97-AF65-F5344CB8AC3E}">
        <p14:creationId xmlns:p14="http://schemas.microsoft.com/office/powerpoint/2010/main" val="22445446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Cursors - </a:t>
            </a:r>
            <a:r>
              <a:rPr lang="el-GR" dirty="0"/>
              <a:t>Παράδειγμα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1800" b="1" dirty="0">
                <a:solidFill>
                  <a:srgbClr val="82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 Create a function to handle the cursor</a:t>
            </a:r>
            <a:r>
              <a:rPr lang="el-GR" sz="1800" b="1" dirty="0">
                <a:solidFill>
                  <a:srgbClr val="82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  <a:defRPr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the following statements: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variables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CONTINUE HANDLER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Open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Cursor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Close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Cursor</a:t>
            </a:r>
          </a:p>
          <a:p>
            <a:pPr marL="0" indent="0"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643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0405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 DATABASE training;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 training;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 TABLE course(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course_id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course_name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(50));</a:t>
            </a:r>
            <a:endParaRPr lang="en-US" altLang="el-GR" sz="17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 TABLE lecturer(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lecturer_id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(3), 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lecturer_surname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(15),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lecturer_name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(15), 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city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varchar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(15), salary decimal (8,2),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course_id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course VALUES (1, 'DATABASE');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course VALUES (2, 'WEB DEVELOPMENT');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course VALUES (3, 'DATA MINING');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course VALUES (4, 'SEMANTIC WEB');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* From COURSE;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lecturer(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lecturer_id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lecturer_name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lecturer_surname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city, salary,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course_id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endParaRPr lang="el-GR" altLang="el-GR" sz="1700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7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VALUES 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(1, 'CHRIS', 'DATE', 'LONDON', 2000, 1), </a:t>
            </a:r>
            <a:endParaRPr lang="el-GR" altLang="el-GR" sz="1700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7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2, 'GIO', 'WIEDERHOLD', 'ATHENS', 1500, 1), </a:t>
            </a:r>
            <a:endParaRPr lang="el-GR" altLang="el-GR" sz="1700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7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3, 'PETER', 'CHEN', 'ATHENS', 3500, 2), </a:t>
            </a:r>
            <a:endParaRPr lang="el-GR" altLang="el-GR" sz="1700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7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4, 'JEFF', 'ULLMAN', 'ATHENS', 1700, 1), </a:t>
            </a:r>
            <a:endParaRPr lang="el-GR" altLang="el-GR" sz="1700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7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5,  'TED', 'CODD', 'ATHENS', 2500, 2);</a:t>
            </a:r>
          </a:p>
          <a:p>
            <a:pPr marL="0" indent="0">
              <a:buNone/>
            </a:pP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lecturer_id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lecturer_surname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lecturer_name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7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course_id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l-GR" altLang="el-GR" sz="1700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7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altLang="el-GR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lecturer;</a:t>
            </a:r>
            <a:endParaRPr lang="el-GR" altLang="el-GR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98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1268760"/>
            <a:ext cx="3673475" cy="214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" y="3789040"/>
            <a:ext cx="7934325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229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DELIMITER // 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 FUNCTION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lecturer_list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RETURNS VARCHAR(255)                             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BEGIN   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record_not_found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INTEGER DEFAULT 0;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lecturer_name_var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VARCHAR(150) DEFAULT "";                        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lecturer_surname_var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VARCHAR(150) DEFAULT "";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lect_list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VARCHAR(255) DEFAULT "";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my_cursor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CURSOR FOR SELECT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lecturer_name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lecturer_surname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lecturer;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DECLARE CONTINUE HANDLER FOR NOT FOUND SET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record_not_found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1;        </a:t>
            </a:r>
          </a:p>
          <a:p>
            <a:pPr marL="0" indent="0">
              <a:buNone/>
            </a:pP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OPEN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my_cursor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allLecturers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LOOP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FETCH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my_cursor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INTO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lecturer_name_var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lecturer_surname_var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IF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record_not_found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THEN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LEAVE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allLecturers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END IF;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SET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lect_list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CONCAT(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lect_list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lecturer_surname_var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", ");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END LOOP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allLecturers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CLOSE 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my_cursor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RETURN SUBSTR(</a:t>
            </a:r>
            <a:r>
              <a:rPr lang="en-US" altLang="el-GR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lect_list</a:t>
            </a: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1, 70); </a:t>
            </a:r>
            <a:b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l-GR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END //   </a:t>
            </a:r>
            <a:endParaRPr lang="el-GR" alt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43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Triggers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“Triggers supplement the SQL constraints in enforcing data </a:t>
            </a:r>
            <a:r>
              <a:rPr lang="en-US" sz="2000" dirty="0" smtClean="0"/>
              <a:t>Integrity </a:t>
            </a:r>
            <a:r>
              <a:rPr lang="en-US" sz="2000" dirty="0"/>
              <a:t>and implementing business rules (North 1999).”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000" dirty="0"/>
              <a:t>“In the chapter “When Not to Use Triggers” </a:t>
            </a:r>
            <a:r>
              <a:rPr lang="en-US" sz="2000" dirty="0" err="1"/>
              <a:t>Avi</a:t>
            </a:r>
            <a:r>
              <a:rPr lang="en-US" sz="2000" dirty="0"/>
              <a:t> </a:t>
            </a:r>
            <a:r>
              <a:rPr lang="en-US" sz="2000" dirty="0" err="1"/>
              <a:t>Silberschatz</a:t>
            </a:r>
            <a:r>
              <a:rPr lang="en-US" sz="2000" dirty="0"/>
              <a:t> et all </a:t>
            </a:r>
            <a:r>
              <a:rPr lang="en-US" sz="2000" dirty="0" smtClean="0"/>
              <a:t>(</a:t>
            </a:r>
            <a:r>
              <a:rPr lang="en-US" sz="2000" dirty="0"/>
              <a:t>2011) agrees that there are many good uses for triggers, </a:t>
            </a:r>
            <a:r>
              <a:rPr lang="en-US" sz="2000" dirty="0" smtClean="0"/>
              <a:t>but </a:t>
            </a:r>
            <a:r>
              <a:rPr lang="en-US" sz="2000" dirty="0"/>
              <a:t>developers should first consider alternative available </a:t>
            </a:r>
            <a:r>
              <a:rPr lang="en-US" sz="2000" dirty="0" smtClean="0"/>
              <a:t>technologies</a:t>
            </a:r>
            <a:r>
              <a:rPr lang="en-US" sz="2000" dirty="0"/>
              <a:t>, such as update/delete rules of foreign keys, </a:t>
            </a:r>
            <a:r>
              <a:rPr lang="en-US" sz="2000" dirty="0" smtClean="0"/>
              <a:t>materialized </a:t>
            </a:r>
            <a:r>
              <a:rPr lang="en-US" sz="2000" dirty="0"/>
              <a:t>views, and modern replication facilities instead of </a:t>
            </a:r>
          </a:p>
          <a:p>
            <a:pPr marL="0" indent="0">
              <a:buNone/>
            </a:pPr>
            <a:r>
              <a:rPr lang="en-US" sz="2000" dirty="0"/>
              <a:t>over-using triggers, - and when used “Triggers should be written </a:t>
            </a:r>
            <a:r>
              <a:rPr lang="en-US" sz="2000" dirty="0" smtClean="0"/>
              <a:t>with </a:t>
            </a:r>
            <a:r>
              <a:rPr lang="en-US" sz="2000" dirty="0"/>
              <a:t>great care”. Detecting trigger errors at runtime can be a </a:t>
            </a:r>
            <a:r>
              <a:rPr lang="en-US" sz="2000" dirty="0" smtClean="0"/>
              <a:t>really </a:t>
            </a:r>
            <a:r>
              <a:rPr lang="en-US" sz="2000" dirty="0"/>
              <a:t>challenging task.”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(</a:t>
            </a:r>
            <a:r>
              <a:rPr lang="en-US" sz="2000" dirty="0"/>
              <a:t>see Introduction to Procedural Extensions of SQL in Transactional Context )	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785037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3588" y="1346317"/>
            <a:ext cx="7416824" cy="39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1208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89760"/>
            <a:ext cx="51117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DELIMITER ;  </a:t>
            </a: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-- Execute function</a:t>
            </a:r>
            <a:endParaRPr lang="el-GR" alt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altLang="el-GR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lecturer_list</a:t>
            </a:r>
            <a:r>
              <a:rPr lang="en-US" altLang="el-G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9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Cursors – </a:t>
            </a:r>
            <a:r>
              <a:rPr lang="el-GR" dirty="0" smtClean="0"/>
              <a:t>Παράδειγμα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 b="1" dirty="0">
                <a:solidFill>
                  <a:srgbClr val="82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 Create a procedure to handle the cursor</a:t>
            </a:r>
            <a:r>
              <a:rPr lang="el-GR" sz="2000" b="1" dirty="0">
                <a:solidFill>
                  <a:srgbClr val="82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  <a:defRPr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the following statements: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variables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CONTINUE HANDLER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Open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Cursor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Fetch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Cursor </a:t>
            </a:r>
          </a:p>
          <a:p>
            <a:pPr>
              <a:buFont typeface="Courier New" panose="02070309020205020404" pitchFamily="49" charset="0"/>
              <a:buChar char="−"/>
              <a:defRPr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Close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Cursor</a:t>
            </a:r>
          </a:p>
          <a:p>
            <a:pPr marL="0" indent="0"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57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056" y="4653136"/>
            <a:ext cx="3693096" cy="1224136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93" y="0"/>
            <a:ext cx="82296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CREATE PROCEDURE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processorders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-- Declare local variables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DECLARE done BOOLEAN DEFAULT 0;-- </a:t>
            </a:r>
            <a:r>
              <a:rPr 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FALSE, NOT DONE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DECLARE o INT; --</a:t>
            </a:r>
            <a:r>
              <a:rPr 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FETCH is used to retrieve the current </a:t>
            </a:r>
            <a:r>
              <a:rPr lang="en-US" sz="15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order_num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-- into the declared variable named o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-- Declare the cursor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DECLARE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ordernumbers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CURSOR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FOR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SELECT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order_num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FROM orders;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-- Declare continue handler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DECLARE CONTINUE HANDLER FOR SQLSTATE '02000' </a:t>
            </a:r>
            <a:r>
              <a:rPr 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SET done=1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when SQLSTATE '02000' occurs, then SET done=1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 SQLSTATE '02000' is a not found condition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-- Open the cursor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OPEN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ordernumbers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-- Loop through all rows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REPEAT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   -- Get order number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   FETCH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ordernumbers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INTO o;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-- End of loop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UNTIL done END REPEAT;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-- Close the cursor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CLOSE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ordernumbers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END;</a:t>
            </a: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62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Πλεονεκτήματα χρήσης </a:t>
            </a:r>
            <a:r>
              <a:rPr lang="en-US" dirty="0"/>
              <a:t>stored </a:t>
            </a:r>
            <a:r>
              <a:rPr lang="en-US" dirty="0" smtClean="0"/>
              <a:t>procedures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SzPct val="4500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b="1" dirty="0">
                <a:solidFill>
                  <a:srgbClr val="820000"/>
                </a:solidFill>
              </a:rPr>
              <a:t>Procedures are written for improved performance, security, </a:t>
            </a:r>
            <a:r>
              <a:rPr lang="en-US" sz="2000" b="1" dirty="0" smtClean="0">
                <a:solidFill>
                  <a:srgbClr val="820000"/>
                </a:solidFill>
              </a:rPr>
              <a:t>and </a:t>
            </a:r>
            <a:r>
              <a:rPr lang="en-US" sz="2000" b="1" dirty="0">
                <a:solidFill>
                  <a:srgbClr val="820000"/>
                </a:solidFill>
              </a:rPr>
              <a:t>centralized maintainability of parts of the application logic</a:t>
            </a:r>
          </a:p>
          <a:p>
            <a:pPr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The </a:t>
            </a:r>
            <a:r>
              <a:rPr lang="en-US" sz="2000" dirty="0">
                <a:solidFill>
                  <a:srgbClr val="000000"/>
                </a:solidFill>
              </a:rPr>
              <a:t>network traffic between the client and server is reduced. </a:t>
            </a:r>
          </a:p>
          <a:p>
            <a:pPr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Performance </a:t>
            </a:r>
            <a:r>
              <a:rPr lang="en-US" sz="2000" dirty="0">
                <a:solidFill>
                  <a:srgbClr val="000000"/>
                </a:solidFill>
              </a:rPr>
              <a:t>gets improved since the SQL statements are parsed </a:t>
            </a:r>
            <a:r>
              <a:rPr lang="en-US" sz="2000" dirty="0" smtClean="0">
                <a:solidFill>
                  <a:srgbClr val="000000"/>
                </a:solidFill>
              </a:rPr>
              <a:t>and </a:t>
            </a:r>
            <a:r>
              <a:rPr lang="en-US" sz="2000" dirty="0">
                <a:solidFill>
                  <a:srgbClr val="000000"/>
                </a:solidFill>
              </a:rPr>
              <a:t>optimized when the procedure is created</a:t>
            </a:r>
          </a:p>
          <a:p>
            <a:pPr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Security </a:t>
            </a:r>
            <a:r>
              <a:rPr lang="en-US" sz="2000" dirty="0">
                <a:solidFill>
                  <a:srgbClr val="000000"/>
                </a:solidFill>
              </a:rPr>
              <a:t>is improved, since procedures should be created only by </a:t>
            </a:r>
            <a:r>
              <a:rPr lang="en-US" sz="2000" dirty="0" smtClean="0">
                <a:solidFill>
                  <a:srgbClr val="000000"/>
                </a:solidFill>
              </a:rPr>
              <a:t>competent </a:t>
            </a:r>
            <a:r>
              <a:rPr lang="en-US" sz="2000" dirty="0">
                <a:solidFill>
                  <a:srgbClr val="000000"/>
                </a:solidFill>
              </a:rPr>
              <a:t>developers.</a:t>
            </a:r>
          </a:p>
          <a:p>
            <a:pPr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Improved </a:t>
            </a:r>
            <a:r>
              <a:rPr lang="en-US" sz="2000" dirty="0">
                <a:solidFill>
                  <a:srgbClr val="000000"/>
                </a:solidFill>
              </a:rPr>
              <a:t>maintainability (if the procedure logic needs to be </a:t>
            </a:r>
            <a:r>
              <a:rPr lang="en-US" sz="2000" dirty="0" smtClean="0">
                <a:solidFill>
                  <a:srgbClr val="000000"/>
                </a:solidFill>
              </a:rPr>
              <a:t>updated</a:t>
            </a:r>
            <a:r>
              <a:rPr lang="en-US" sz="2000" dirty="0">
                <a:solidFill>
                  <a:srgbClr val="000000"/>
                </a:solidFill>
              </a:rPr>
              <a:t>, it can be done “on the fly” as an atomic operation)</a:t>
            </a:r>
          </a:p>
          <a:p>
            <a:pPr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Stored </a:t>
            </a:r>
            <a:r>
              <a:rPr lang="en-US" sz="2000" dirty="0">
                <a:solidFill>
                  <a:srgbClr val="000000"/>
                </a:solidFill>
              </a:rPr>
              <a:t>routines ensure data access consistency and </a:t>
            </a:r>
            <a:r>
              <a:rPr lang="en-US" sz="2000" dirty="0" smtClean="0">
                <a:solidFill>
                  <a:srgbClr val="000000"/>
                </a:solidFill>
              </a:rPr>
              <a:t>maintainability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</a:p>
          <a:p>
            <a:pPr>
              <a:spcAft>
                <a:spcPts val="60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Challenges </a:t>
            </a:r>
            <a:r>
              <a:rPr lang="en-US" sz="2000" dirty="0">
                <a:solidFill>
                  <a:srgbClr val="000000"/>
                </a:solidFill>
              </a:rPr>
              <a:t>for stored procedures include their involvement and </a:t>
            </a:r>
            <a:r>
              <a:rPr lang="en-US" sz="2000" dirty="0" smtClean="0">
                <a:solidFill>
                  <a:srgbClr val="000000"/>
                </a:solidFill>
              </a:rPr>
              <a:t>synchronization </a:t>
            </a:r>
            <a:r>
              <a:rPr lang="en-US" sz="2000" dirty="0">
                <a:solidFill>
                  <a:srgbClr val="000000"/>
                </a:solidFill>
              </a:rPr>
              <a:t>in transactions, complicated exception handling, </a:t>
            </a:r>
            <a:r>
              <a:rPr lang="en-US" sz="2000" dirty="0" smtClean="0">
                <a:solidFill>
                  <a:srgbClr val="000000"/>
                </a:solidFill>
              </a:rPr>
              <a:t>and </a:t>
            </a:r>
            <a:r>
              <a:rPr lang="en-US" sz="2000" dirty="0">
                <a:solidFill>
                  <a:srgbClr val="000000"/>
                </a:solidFill>
              </a:rPr>
              <a:t>need for extended documentation.</a:t>
            </a:r>
          </a:p>
          <a:p>
            <a:pPr marL="0" indent="0">
              <a:buSzPct val="4500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2000" i="1" dirty="0" smtClean="0">
                <a:cs typeface="Arial" pitchFamily="34" charset="0"/>
              </a:rPr>
              <a:t>(</a:t>
            </a:r>
            <a:r>
              <a:rPr lang="en-US" sz="2000" i="1" dirty="0">
                <a:cs typeface="Arial" pitchFamily="34" charset="0"/>
              </a:rPr>
              <a:t>see Introduction to Procedural Extensions of SQL in Transactional </a:t>
            </a:r>
            <a:r>
              <a:rPr lang="en-US" sz="2000" i="1" dirty="0" smtClean="0">
                <a:cs typeface="Arial" pitchFamily="34" charset="0"/>
              </a:rPr>
              <a:t>Context)</a:t>
            </a:r>
            <a:r>
              <a:rPr lang="en-US" sz="2000" i="1" dirty="0">
                <a:cs typeface="Arial" pitchFamily="34" charset="0"/>
              </a:rPr>
              <a:t>	</a:t>
            </a: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8601347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Πλεονεκτήματα χρήσης </a:t>
            </a:r>
            <a:r>
              <a:rPr lang="en-US" dirty="0"/>
              <a:t>stored </a:t>
            </a:r>
            <a:r>
              <a:rPr lang="en-US" dirty="0" smtClean="0"/>
              <a:t>procedures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altLang="el-GR" sz="2200" dirty="0" smtClean="0">
                <a:solidFill>
                  <a:srgbClr val="000000"/>
                </a:solidFill>
              </a:rPr>
              <a:t>The SQL/PSM standard has now been implemented for example in DB2, </a:t>
            </a:r>
            <a:r>
              <a:rPr lang="en-US" altLang="el-GR" sz="2200" dirty="0" err="1" smtClean="0">
                <a:solidFill>
                  <a:srgbClr val="000000"/>
                </a:solidFill>
              </a:rPr>
              <a:t>Mimer</a:t>
            </a:r>
            <a:r>
              <a:rPr lang="en-US" altLang="el-GR" sz="2200" dirty="0" smtClean="0">
                <a:solidFill>
                  <a:srgbClr val="000000"/>
                </a:solidFill>
              </a:rPr>
              <a:t>, MySQL, </a:t>
            </a:r>
            <a:r>
              <a:rPr lang="en-US" altLang="el-GR" sz="2200" dirty="0" err="1" smtClean="0">
                <a:solidFill>
                  <a:srgbClr val="000000"/>
                </a:solidFill>
              </a:rPr>
              <a:t>Pyrrho</a:t>
            </a:r>
            <a:r>
              <a:rPr lang="en-US" altLang="el-GR" sz="2200" dirty="0" smtClean="0">
                <a:solidFill>
                  <a:srgbClr val="000000"/>
                </a:solidFill>
              </a:rPr>
              <a:t>, and optionally in PostgreSQL. </a:t>
            </a:r>
          </a:p>
          <a:p>
            <a:pPr>
              <a:buSzPct val="100000"/>
            </a:pPr>
            <a:r>
              <a:rPr lang="en-US" altLang="el-GR" sz="2200" dirty="0" smtClean="0">
                <a:solidFill>
                  <a:srgbClr val="000000"/>
                </a:solidFill>
              </a:rPr>
              <a:t>PL/SQL still dominates the market as the native procedural</a:t>
            </a:r>
            <a:r>
              <a:rPr lang="el-GR" altLang="el-GR" sz="2200" dirty="0" smtClean="0">
                <a:solidFill>
                  <a:srgbClr val="000000"/>
                </a:solidFill>
              </a:rPr>
              <a:t> </a:t>
            </a:r>
            <a:r>
              <a:rPr lang="en-US" altLang="el-GR" sz="2200" dirty="0" smtClean="0">
                <a:solidFill>
                  <a:srgbClr val="000000"/>
                </a:solidFill>
              </a:rPr>
              <a:t>language of Oracle, and as an optional PL SQL for PostgreSQL and DB2. </a:t>
            </a:r>
          </a:p>
          <a:p>
            <a:pPr>
              <a:buSzPct val="100000"/>
            </a:pPr>
            <a:r>
              <a:rPr lang="en-US" altLang="el-GR" sz="2200" dirty="0" smtClean="0">
                <a:solidFill>
                  <a:srgbClr val="000000"/>
                </a:solidFill>
              </a:rPr>
              <a:t>Another mainstream procedural language is Transact SQL (T-SQL) of Microsoft SQL Server.</a:t>
            </a:r>
          </a:p>
          <a:p>
            <a:pPr>
              <a:buSzPct val="100000"/>
            </a:pPr>
            <a:r>
              <a:rPr lang="en-US" altLang="el-GR" sz="2200" dirty="0" smtClean="0">
                <a:solidFill>
                  <a:srgbClr val="000000"/>
                </a:solidFill>
              </a:rPr>
              <a:t>What  is said for a specific DBMS product  may not be true for every DBMS product as, for example, in PostgreSQL stored procedures and functions are  the same concepts.</a:t>
            </a:r>
          </a:p>
          <a:p>
            <a:pPr marL="0" indent="357188">
              <a:buSzPct val="45000"/>
              <a:buNone/>
            </a:pPr>
            <a:r>
              <a:rPr lang="en-US" altLang="el-GR" sz="2000" i="1" dirty="0" smtClean="0"/>
              <a:t>(</a:t>
            </a:r>
            <a:r>
              <a:rPr lang="en-US" altLang="el-GR" sz="2000" i="1" dirty="0"/>
              <a:t>see Introduction to Procedural Extensions of SQL in Transactional </a:t>
            </a:r>
            <a:r>
              <a:rPr lang="en-US" altLang="el-GR" sz="2000" i="1" dirty="0" smtClean="0"/>
              <a:t>Context)</a:t>
            </a:r>
            <a:r>
              <a:rPr lang="en-US" altLang="el-GR" sz="2000" i="1" dirty="0"/>
              <a:t>	</a:t>
            </a:r>
            <a:endParaRPr lang="en-US" altLang="el-GR" sz="2000" dirty="0">
              <a:solidFill>
                <a:srgbClr val="000000"/>
              </a:solidFill>
            </a:endParaRP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2710784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Τέλος Ενότητας</a:t>
            </a:r>
            <a:endParaRPr lang="el-GR" dirty="0"/>
          </a:p>
        </p:txBody>
      </p:sp>
      <p:sp>
        <p:nvSpPr>
          <p:cNvPr id="8" name="Υπότιτλος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l-GR" dirty="0" smtClean="0"/>
              <a:t>Η εισήγηση βασίζεται </a:t>
            </a:r>
            <a:r>
              <a:rPr lang="el-GR" smtClean="0"/>
              <a:t>στη διάλεξη </a:t>
            </a:r>
            <a:r>
              <a:rPr lang="en-US" dirty="0" smtClean="0"/>
              <a:t>“Stored Routines: procedures, UDFs, triggers”</a:t>
            </a:r>
            <a:r>
              <a:rPr lang="el-GR" dirty="0" smtClean="0"/>
              <a:t> του Χ. </a:t>
            </a:r>
            <a:r>
              <a:rPr lang="el-GR" dirty="0" err="1" smtClean="0"/>
              <a:t>Σκουρλά</a:t>
            </a:r>
            <a:r>
              <a:rPr lang="el-GR" dirty="0" smtClean="0"/>
              <a:t> στο “</a:t>
            </a:r>
            <a:r>
              <a:rPr lang="en-US" dirty="0" smtClean="0"/>
              <a:t>SQL Transactions Seminar”, </a:t>
            </a:r>
            <a:r>
              <a:rPr lang="el-GR" dirty="0" smtClean="0"/>
              <a:t> </a:t>
            </a:r>
            <a:r>
              <a:rPr lang="en-US" dirty="0" smtClean="0"/>
              <a:t>Malaga, </a:t>
            </a:r>
            <a:r>
              <a:rPr lang="el-GR" dirty="0" smtClean="0"/>
              <a:t>18/11/2014</a:t>
            </a:r>
            <a:r>
              <a:rPr lang="en-US" dirty="0" smtClean="0"/>
              <a:t> (</a:t>
            </a:r>
            <a:r>
              <a:rPr lang="el-GR" dirty="0" smtClean="0"/>
              <a:t>στο πλαίσιο του “</a:t>
            </a:r>
            <a:r>
              <a:rPr lang="en-US" dirty="0" err="1" smtClean="0"/>
              <a:t>DBTech</a:t>
            </a:r>
            <a:r>
              <a:rPr lang="en-US" dirty="0" smtClean="0"/>
              <a:t> VET Teacher </a:t>
            </a:r>
            <a:r>
              <a:rPr lang="en-US" dirty="0" err="1" smtClean="0"/>
              <a:t>programme</a:t>
            </a:r>
            <a:r>
              <a:rPr lang="en-US" dirty="0" smtClean="0"/>
              <a:t>).</a:t>
            </a:r>
            <a:endParaRPr lang="el-GR" dirty="0"/>
          </a:p>
        </p:txBody>
      </p:sp>
      <p:grpSp>
        <p:nvGrpSpPr>
          <p:cNvPr id="2" name="Ομάδα 1"/>
          <p:cNvGrpSpPr/>
          <p:nvPr/>
        </p:nvGrpSpPr>
        <p:grpSpPr>
          <a:xfrm>
            <a:off x="1767633" y="5931169"/>
            <a:ext cx="5828703" cy="768532"/>
            <a:chOff x="1767633" y="5931169"/>
            <a:chExt cx="5828703" cy="768532"/>
          </a:xfrm>
        </p:grpSpPr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633" y="5931169"/>
              <a:ext cx="1971675" cy="702000"/>
            </a:xfrm>
            <a:prstGeom prst="rect">
              <a:avLst/>
            </a:prstGeom>
            <a:noFill/>
          </p:spPr>
        </p:pic>
        <p:pic>
          <p:nvPicPr>
            <p:cNvPr id="9" name="Picture 2" descr="C:\Users\alex\Desktop\logo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14"/>
            <a:stretch/>
          </p:blipFill>
          <p:spPr bwMode="auto">
            <a:xfrm>
              <a:off x="3923928" y="5931169"/>
              <a:ext cx="3672408" cy="768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67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400" cap="none" dirty="0" smtClean="0"/>
              <a:t>Σημειώματα</a:t>
            </a:r>
            <a:endParaRPr lang="el-GR" sz="4400" cap="none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13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Αναφοράς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Copyright Τεχνολογικό Εκπαιδευτικό Ίδρυμα Αθήνας</a:t>
            </a:r>
            <a:r>
              <a:rPr lang="en-US" sz="2000" dirty="0" smtClean="0"/>
              <a:t>, </a:t>
            </a:r>
            <a:r>
              <a:rPr lang="el-GR" sz="2000" dirty="0" smtClean="0"/>
              <a:t>Χρήστος </a:t>
            </a:r>
            <a:r>
              <a:rPr lang="el-GR" sz="2000" dirty="0" err="1" smtClean="0"/>
              <a:t>Σκουρλάς</a:t>
            </a:r>
            <a:r>
              <a:rPr lang="el-GR" sz="2000" dirty="0" smtClean="0"/>
              <a:t> 2014. Χρήστος </a:t>
            </a:r>
            <a:r>
              <a:rPr lang="el-GR" sz="2000" dirty="0" err="1" smtClean="0"/>
              <a:t>Σκουρλάς</a:t>
            </a:r>
            <a:r>
              <a:rPr lang="el-GR" sz="2000" dirty="0" smtClean="0"/>
              <a:t>. «Βάσεις Δεδομένων ΙΙ. Ενότητα 12: </a:t>
            </a:r>
            <a:r>
              <a:rPr lang="en-US" sz="2000" dirty="0" err="1"/>
              <a:t>Ενότητ</a:t>
            </a:r>
            <a:r>
              <a:rPr lang="en-US" sz="2000" dirty="0"/>
              <a:t>α 12: Stored Procedures BY EXAMPLE: </a:t>
            </a:r>
            <a:r>
              <a:rPr lang="en-US" sz="2000" dirty="0" smtClean="0"/>
              <a:t>Triggers</a:t>
            </a:r>
            <a:r>
              <a:rPr lang="en-US" sz="2000" dirty="0"/>
              <a:t>, Functions, Procedures, Cursors </a:t>
            </a:r>
            <a:r>
              <a:rPr lang="el-GR" sz="2000" dirty="0" smtClean="0"/>
              <a:t>». Έκδοση: 1.0. Αθήνα 2014. Διαθέσιμο από τη δικτυακή διεύθυνση: </a:t>
            </a:r>
            <a:r>
              <a:rPr lang="en-US" sz="2000" dirty="0" smtClean="0">
                <a:hlinkClick r:id="rId3"/>
              </a:rPr>
              <a:t>ocp.teiath.gr</a:t>
            </a:r>
            <a:r>
              <a:rPr lang="el-GR" sz="2000" dirty="0" smtClean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7666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Αδειοδότησης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48" y="764704"/>
            <a:ext cx="8928992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1800" dirty="0" smtClean="0"/>
              <a:t>Το </a:t>
            </a:r>
            <a:r>
              <a:rPr lang="el-GR" sz="1800" dirty="0"/>
              <a:t>παρόν υλικό διατίθεται με τους όρους της άδειας χρήσης Creative Commons Αναφορά, Μη Εμπορική Χρήση Παρόμοια Διανομή 4.0 [1] ή μεταγενέστερη, Διεθνής Έκδοση.   Εξαιρούνται τα αυτοτελή έργα τρίτων π.χ. φωτογραφίες, διαγράμματα </a:t>
            </a:r>
            <a:r>
              <a:rPr lang="el-GR" sz="1800" dirty="0" err="1"/>
              <a:t>κ.λ.π</a:t>
            </a:r>
            <a:r>
              <a:rPr lang="el-GR" sz="1800" dirty="0"/>
              <a:t>.,  τα οποία εμπεριέχονται σε αυτό και τα οποία αναφέρονται μαζί με τους όρους χρήσης τους στο «Σημείωμα Χρήσης Έργων Τρίτων</a:t>
            </a:r>
            <a:r>
              <a:rPr lang="el-GR" sz="1800" dirty="0" smtClean="0"/>
              <a:t>».                     </a:t>
            </a:r>
          </a:p>
          <a:p>
            <a:pPr marL="0" indent="0">
              <a:buNone/>
            </a:pPr>
            <a:endParaRPr lang="el-GR" sz="1800" dirty="0"/>
          </a:p>
        </p:txBody>
      </p:sp>
      <p:pic>
        <p:nvPicPr>
          <p:cNvPr id="2056" name="Picture 22" descr="Λογότυπο για Άδειες χρήσης Creative Commons BY-NC-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55008"/>
            <a:ext cx="164866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648" y="3155448"/>
            <a:ext cx="9036496" cy="34563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l-GR" dirty="0">
                <a:latin typeface="+mn-lt"/>
              </a:rPr>
              <a:t>[1] http://creativecommons.org/licenses/by-nc-sa/4.0/ </a:t>
            </a:r>
            <a:endParaRPr lang="en-US" dirty="0" smtClean="0">
              <a:latin typeface="+mn-lt"/>
            </a:endParaRPr>
          </a:p>
          <a:p>
            <a:endParaRPr lang="el-GR" dirty="0">
              <a:latin typeface="+mn-lt"/>
            </a:endParaRPr>
          </a:p>
          <a:p>
            <a:r>
              <a:rPr lang="el-GR" dirty="0">
                <a:latin typeface="+mn-lt"/>
              </a:rPr>
              <a:t>Ως </a:t>
            </a:r>
            <a:r>
              <a:rPr lang="el-GR" b="1" dirty="0">
                <a:latin typeface="+mn-lt"/>
              </a:rPr>
              <a:t>Μη Εμπορική</a:t>
            </a:r>
            <a:r>
              <a:rPr lang="el-GR" dirty="0">
                <a:latin typeface="+mn-lt"/>
              </a:rPr>
              <a:t> ορίζεται η χρήση: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 δεν περιλαμβάνει άμεσο ή έμμεσο οικονομικό όφελος από την χρήση του έργου, για το διανομέα του έργου και </a:t>
            </a:r>
            <a:r>
              <a:rPr lang="el-GR" dirty="0" err="1">
                <a:latin typeface="+mn-lt"/>
              </a:rPr>
              <a:t>αδειοδόχο</a:t>
            </a:r>
            <a:endParaRPr lang="el-GR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περιλαμβάνει οικονομική συναλλαγή ως προϋπόθεση για τη χρήση ή πρόσβαση στο έργο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>
                <a:latin typeface="+mn-lt"/>
              </a:rPr>
              <a:t>που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δεν προσπορίζει στο διανομέα του έργου και</a:t>
            </a:r>
            <a:r>
              <a:rPr lang="en-GB" dirty="0">
                <a:latin typeface="+mn-lt"/>
              </a:rPr>
              <a:t> </a:t>
            </a:r>
            <a:r>
              <a:rPr lang="el-GR" dirty="0" err="1">
                <a:latin typeface="+mn-lt"/>
              </a:rPr>
              <a:t>αδειοδόχο</a:t>
            </a:r>
            <a:r>
              <a:rPr lang="en-GB" dirty="0">
                <a:latin typeface="+mn-lt"/>
              </a:rPr>
              <a:t> </a:t>
            </a:r>
            <a:r>
              <a:rPr lang="el-GR" dirty="0">
                <a:latin typeface="+mn-lt"/>
              </a:rPr>
              <a:t>έμμεσο οικονομικό όφελος (π.χ. διαφημίσεις) από την προβολή του έργου σε διαδικτυακό </a:t>
            </a:r>
            <a:r>
              <a:rPr lang="el-GR" dirty="0" smtClean="0">
                <a:latin typeface="+mn-lt"/>
              </a:rPr>
              <a:t>τόπο</a:t>
            </a:r>
            <a:endParaRPr lang="en-US" dirty="0" smtClean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l-GR" dirty="0">
              <a:latin typeface="+mn-lt"/>
            </a:endParaRPr>
          </a:p>
          <a:p>
            <a:r>
              <a:rPr lang="el-GR" dirty="0" smtClean="0">
                <a:latin typeface="+mn-lt"/>
              </a:rPr>
              <a:t>Ο </a:t>
            </a:r>
            <a:r>
              <a:rPr lang="el-GR" dirty="0">
                <a:latin typeface="+mn-lt"/>
              </a:rPr>
              <a:t>δικαιούχος μπορεί να παρέχει στον </a:t>
            </a:r>
            <a:r>
              <a:rPr lang="el-GR" dirty="0" err="1">
                <a:latin typeface="+mn-lt"/>
              </a:rPr>
              <a:t>αδειοδόχο</a:t>
            </a:r>
            <a:r>
              <a:rPr lang="el-GR" dirty="0">
                <a:latin typeface="+mn-lt"/>
              </a:rPr>
              <a:t> ξεχωριστή άδεια να χρησιμοποιεί το έργο για εμπορική χρήση, εφόσον αυτό του ζητηθεί</a:t>
            </a:r>
            <a:r>
              <a:rPr lang="el-GR" dirty="0" smtClean="0">
                <a:latin typeface="+mn-lt"/>
              </a:rPr>
              <a:t>.</a:t>
            </a:r>
            <a:endParaRPr lang="el-G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37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TRIGGER Syntax in </a:t>
            </a:r>
            <a:r>
              <a:rPr lang="en-US" sz="3600" dirty="0" err="1" smtClean="0"/>
              <a:t>mySQL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CREATE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[DEFINER = { user | CURRENT_USER }]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TRIGGER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trigger_name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trigger_time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trigger_event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ON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tbl_name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FOR EACH ROW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trigger_order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trigger_body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trigger_time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{ BEFORE | AFTER }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trigger_event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{ INSERT | UPDATE | DELETE }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trigger_order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{ FOLLOWS | PRECEDES }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other_trigger_name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(see</a:t>
            </a:r>
            <a:r>
              <a:rPr lang="el-GR" dirty="0" smtClean="0"/>
              <a:t> </a:t>
            </a:r>
            <a:r>
              <a:rPr lang="en-US" dirty="0">
                <a:hlinkClick r:id="rId3"/>
              </a:rPr>
              <a:t>13.1.15 CREATE TRIGGER </a:t>
            </a:r>
            <a:r>
              <a:rPr lang="en-US" dirty="0" smtClean="0">
                <a:hlinkClick r:id="rId3"/>
              </a:rPr>
              <a:t>Syntax</a:t>
            </a:r>
            <a:r>
              <a:rPr lang="en-US" dirty="0" smtClean="0"/>
              <a:t>)</a:t>
            </a: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456290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Διατήρηση </a:t>
            </a:r>
            <a:r>
              <a:rPr lang="el-GR" dirty="0" smtClean="0"/>
              <a:t>Σημειωμάτων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/>
              <a:t>Οποιαδήποτε </a:t>
            </a:r>
            <a:r>
              <a:rPr lang="el-GR" sz="2400" dirty="0"/>
              <a:t>αναπαραγωγή ή διασκευή του υλικού θα πρέπει να συμπεριλαμβάνει: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Αναφοράς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ο </a:t>
            </a:r>
            <a:r>
              <a:rPr lang="en-US" sz="2000" dirty="0" err="1"/>
              <a:t>Σημείωμ</a:t>
            </a:r>
            <a:r>
              <a:rPr lang="en-US" sz="2000" dirty="0"/>
              <a:t>α Αδειοδότησης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 err="1"/>
              <a:t>τ</a:t>
            </a:r>
            <a:r>
              <a:rPr lang="en-US" sz="2000" dirty="0" smtClean="0"/>
              <a:t>η </a:t>
            </a:r>
            <a:r>
              <a:rPr lang="en-US" sz="2000" dirty="0" err="1"/>
              <a:t>δήλωση</a:t>
            </a:r>
            <a:r>
              <a:rPr lang="en-US" sz="2000" dirty="0"/>
              <a:t> </a:t>
            </a:r>
            <a:r>
              <a:rPr lang="el-GR" sz="2000" dirty="0" err="1"/>
              <a:t>Δ</a:t>
            </a:r>
            <a:r>
              <a:rPr lang="en-US" sz="2000" dirty="0" smtClean="0"/>
              <a:t>ια</a:t>
            </a:r>
            <a:r>
              <a:rPr lang="en-US" sz="2000" dirty="0" err="1" smtClean="0"/>
              <a:t>τήρησης</a:t>
            </a:r>
            <a:r>
              <a:rPr lang="en-US" sz="2000" dirty="0" smtClean="0"/>
              <a:t> </a:t>
            </a:r>
            <a:r>
              <a:rPr lang="en-US" sz="2000" dirty="0"/>
              <a:t>Σημειωμάτων</a:t>
            </a:r>
            <a:endParaRPr lang="el-GR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000" dirty="0"/>
              <a:t>τ</a:t>
            </a:r>
            <a:r>
              <a:rPr lang="el-GR" sz="2000" dirty="0" smtClean="0"/>
              <a:t>ο Σημείωμα Χρήσης Έργων Τρίτων </a:t>
            </a:r>
            <a:r>
              <a:rPr lang="el-GR" sz="2000" dirty="0"/>
              <a:t>(εφόσον υπάρχει)</a:t>
            </a:r>
          </a:p>
          <a:p>
            <a:pPr marL="0" indent="0">
              <a:buNone/>
            </a:pPr>
            <a:r>
              <a:rPr lang="el-GR" sz="2400" dirty="0"/>
              <a:t>μαζί με τους συνοδευόμενους </a:t>
            </a:r>
            <a:r>
              <a:rPr lang="el-GR" sz="2400" dirty="0" err="1"/>
              <a:t>υπερσυνδέσμους</a:t>
            </a:r>
            <a:r>
              <a:rPr lang="el-GR" sz="2400" dirty="0"/>
              <a:t>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1719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Σημείωμα Χρήσης Έργων Τρίτων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/>
              <a:t>Το Έργο αυτό κάνει χρήση των ακόλουθων έργων:</a:t>
            </a:r>
          </a:p>
          <a:p>
            <a:pPr marL="0" indent="0">
              <a:buNone/>
            </a:pPr>
            <a:r>
              <a:rPr lang="en-US" sz="2400" dirty="0"/>
              <a:t>“SQL Transactions” Educational and Training Content, The </a:t>
            </a:r>
            <a:r>
              <a:rPr lang="en-US" sz="2400" dirty="0" err="1"/>
              <a:t>DBTech</a:t>
            </a:r>
            <a:r>
              <a:rPr lang="en-US" sz="2400" dirty="0"/>
              <a:t> VET Teachers (EU LLP Transfer of Innovation) project, 1/10/2012 – 30/9/2014. Retrieved 14 May 2013. </a:t>
            </a:r>
            <a:r>
              <a:rPr lang="en-US" sz="2400" u="sng" dirty="0">
                <a:hlinkClick r:id="rId2"/>
              </a:rPr>
              <a:t>http://www.dbtechnet.org</a:t>
            </a:r>
            <a:r>
              <a:rPr lang="en-US" sz="2400" dirty="0"/>
              <a:t>, </a:t>
            </a:r>
            <a:r>
              <a:rPr lang="el-GR" sz="2400" dirty="0"/>
              <a:t>διαθέσιμο με άδεια </a:t>
            </a:r>
            <a:r>
              <a:rPr lang="en-US" sz="2400" u="sng" dirty="0">
                <a:hlinkClick r:id="rId3"/>
              </a:rPr>
              <a:t>CC BY-NC-SA 3.0</a:t>
            </a:r>
            <a:endParaRPr lang="el-GR" sz="2400" dirty="0"/>
          </a:p>
          <a:p>
            <a:pPr marL="0" indent="0">
              <a:buNone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402788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Χρηματοδότηση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l-GR" sz="2000" dirty="0" smtClean="0"/>
              <a:t>Το παρόν εκπαιδευτικό υλικό έχει αναπτυχθεί </a:t>
            </a:r>
            <a:r>
              <a:rPr lang="el-GR" sz="2000" dirty="0" err="1" smtClean="0"/>
              <a:t>στ</a:t>
            </a:r>
            <a:r>
              <a:rPr lang="en-US" sz="2000" dirty="0" smtClean="0"/>
              <a:t>o</a:t>
            </a:r>
            <a:r>
              <a:rPr lang="el-GR" sz="2000" dirty="0" smtClean="0"/>
              <a:t> </a:t>
            </a:r>
            <a:r>
              <a:rPr lang="el-GR" sz="2000" dirty="0" err="1" smtClean="0"/>
              <a:t>πλαίσι</a:t>
            </a:r>
            <a:r>
              <a:rPr lang="en-US" sz="2000" dirty="0" smtClean="0"/>
              <a:t>o</a:t>
            </a:r>
            <a:r>
              <a:rPr lang="el-GR" sz="2000" dirty="0" smtClean="0"/>
              <a:t> του εκπαιδευτικού έργου του διδάσκοντα.</a:t>
            </a:r>
            <a:endParaRPr lang="en-US" sz="2000" dirty="0" smtClean="0"/>
          </a:p>
          <a:p>
            <a:r>
              <a:rPr lang="el-GR" sz="2000" dirty="0" smtClean="0"/>
              <a:t>Το έργο «</a:t>
            </a:r>
            <a:r>
              <a:rPr lang="el-GR" sz="2000" b="1" dirty="0" smtClean="0"/>
              <a:t>Ανοικτά Ακαδημαϊκά Μαθήματα στο </a:t>
            </a:r>
            <a:r>
              <a:rPr lang="el-GR" sz="2000" b="1" smtClean="0"/>
              <a:t>ΤΕΙ Αθήνας</a:t>
            </a:r>
            <a:r>
              <a:rPr lang="el-GR" sz="2000" smtClean="0"/>
              <a:t>» </a:t>
            </a:r>
            <a:r>
              <a:rPr lang="el-GR" sz="2000" dirty="0" smtClean="0"/>
              <a:t>έχει χρηματοδοτήσει μόνο την αναδιαμόρφωση του εκπαιδευτικού υλικού. </a:t>
            </a:r>
            <a:endParaRPr lang="en-US" sz="2000" dirty="0" smtClean="0"/>
          </a:p>
          <a:p>
            <a:r>
              <a:rPr lang="el-GR" sz="2000" dirty="0" smtClean="0"/>
              <a:t>Το έργο υλοποιείται στο πλαίσιο του Επιχειρησιακού Προγράμματος «Εκπαίδευση και Δια Βίου Μάθηση» και συγχρηματοδοτείται από την Ευρωπαϊκή Ένωση (Ευρωπαϊκό Κοινωνικό Ταμείο) και από εθνικούς πόρους.</a:t>
            </a:r>
          </a:p>
        </p:txBody>
      </p:sp>
      <p:pic>
        <p:nvPicPr>
          <p:cNvPr id="7" name="Picture 6" descr="Λογότυπο Επιχειρησιακού Προγράμματος Εκπαίδευση και Δια βίου Μάθηση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653136"/>
            <a:ext cx="5501640" cy="138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Triggers – </a:t>
            </a:r>
            <a:r>
              <a:rPr lang="el-GR" dirty="0"/>
              <a:t>Παράδειγμα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19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DROP </a:t>
            </a: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TABLE IF EXISTS Accounts;</a:t>
            </a:r>
          </a:p>
          <a:p>
            <a:pPr marL="0" indent="0">
              <a:buNone/>
            </a:pP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 TABLE Accounts ( </a:t>
            </a:r>
            <a:r>
              <a:rPr lang="en-US" altLang="el-GR" sz="19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INTEGER NOT NULL </a:t>
            </a:r>
            <a:r>
              <a:rPr lang="el-GR" altLang="el-GR" sz="19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	     		</a:t>
            </a:r>
            <a:r>
              <a:rPr lang="en-US" altLang="el-GR" sz="19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PRIMARY </a:t>
            </a:r>
            <a:r>
              <a:rPr lang="en-US" altLang="el-GR" sz="19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KEY,balance</a:t>
            </a:r>
            <a:r>
              <a:rPr lang="en-US" altLang="el-GR" sz="19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INTEGER NOT NULL, </a:t>
            </a:r>
          </a:p>
          <a:p>
            <a:pPr marL="0" indent="0">
              <a:buNone/>
            </a:pP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CONSTRAINT </a:t>
            </a:r>
            <a:r>
              <a:rPr lang="en-US" altLang="el-GR" sz="19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unloanable_account</a:t>
            </a: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CHECK (balance &gt;= 0)); </a:t>
            </a:r>
          </a:p>
          <a:p>
            <a:pPr marL="0" indent="0">
              <a:buNone/>
            </a:pP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Accounts (</a:t>
            </a:r>
            <a:r>
              <a:rPr lang="en-US" altLang="el-GR" sz="19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balance) VALUES (101, 1000); </a:t>
            </a:r>
          </a:p>
          <a:p>
            <a:pPr marL="0" indent="0">
              <a:buNone/>
            </a:pP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Accounts (</a:t>
            </a:r>
            <a:r>
              <a:rPr lang="en-US" altLang="el-GR" sz="19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acctID</a:t>
            </a:r>
            <a:r>
              <a:rPr lang="en-US" altLang="el-GR" sz="19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balance) VALUES (202, 2000); </a:t>
            </a:r>
          </a:p>
          <a:p>
            <a:pPr marL="0" indent="0">
              <a:buNone/>
            </a:pPr>
            <a:r>
              <a:rPr lang="en-US" altLang="el-G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COMMIT;</a:t>
            </a:r>
            <a:endParaRPr lang="en-US" altLang="el-GR" sz="19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l-GR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7935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204864"/>
            <a:ext cx="1465181" cy="2304256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4" name="Rectangle 3"/>
          <p:cNvSpPr/>
          <p:nvPr/>
        </p:nvSpPr>
        <p:spPr>
          <a:xfrm>
            <a:off x="2137322" y="260648"/>
            <a:ext cx="702027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delimiter !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CREATE TRIGGER </a:t>
            </a:r>
            <a:r>
              <a:rPr lang="en-US" altLang="el-GR" dirty="0" err="1">
                <a:solidFill>
                  <a:srgbClr val="000000"/>
                </a:solidFill>
                <a:latin typeface="Courier New" pitchFamily="49" charset="0"/>
              </a:rPr>
              <a:t>Accounts_upd_trg</a:t>
            </a:r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BEFORE UPDATE ON Accounts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FOR EACH ROW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BEGIN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IF </a:t>
            </a:r>
            <a:r>
              <a:rPr lang="en-US" altLang="el-GR" dirty="0" err="1">
                <a:solidFill>
                  <a:srgbClr val="000000"/>
                </a:solidFill>
                <a:latin typeface="Courier New" pitchFamily="49" charset="0"/>
              </a:rPr>
              <a:t>NEW.balance</a:t>
            </a:r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 &lt; 0 THEN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SIGNAL SQLSTATE '23513'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SET MESSAGE_TEXT = 'Negative balance not allowed';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END IF;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END; !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delimiter ; </a:t>
            </a:r>
          </a:p>
          <a:p>
            <a:endParaRPr lang="en-US" altLang="el-GR" dirty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delimiter !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CREATE TRIGGER </a:t>
            </a:r>
            <a:r>
              <a:rPr lang="en-US" altLang="el-GR" dirty="0" err="1">
                <a:solidFill>
                  <a:srgbClr val="000000"/>
                </a:solidFill>
                <a:latin typeface="Courier New" pitchFamily="49" charset="0"/>
              </a:rPr>
              <a:t>Accounts_ins_trg</a:t>
            </a:r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BEFORE INSERT ON Accounts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FOR EACH ROW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BEGIN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IF </a:t>
            </a:r>
            <a:r>
              <a:rPr lang="en-US" altLang="el-GR" dirty="0" err="1">
                <a:solidFill>
                  <a:srgbClr val="000000"/>
                </a:solidFill>
                <a:latin typeface="Courier New" pitchFamily="49" charset="0"/>
              </a:rPr>
              <a:t>NEW.balance</a:t>
            </a:r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 &lt; 0 THEN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SIGNAL SQLSTATE '23513'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SET MESSAGE_TEXT = 'Negative balance not allowed';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END IF;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END; ! </a:t>
            </a:r>
          </a:p>
          <a:p>
            <a:r>
              <a:rPr lang="en-US" altLang="el-GR" dirty="0">
                <a:solidFill>
                  <a:srgbClr val="000000"/>
                </a:solidFill>
                <a:latin typeface="Courier New" pitchFamily="49" charset="0"/>
              </a:rPr>
              <a:t>delimiter ; </a:t>
            </a:r>
          </a:p>
        </p:txBody>
      </p:sp>
    </p:spTree>
    <p:extLst>
      <p:ext uri="{BB962C8B-B14F-4D97-AF65-F5344CB8AC3E}">
        <p14:creationId xmlns:p14="http://schemas.microsoft.com/office/powerpoint/2010/main" val="424699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2 - Εικόνα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12"/>
          <a:stretch/>
        </p:blipFill>
        <p:spPr bwMode="auto">
          <a:xfrm>
            <a:off x="467543" y="3717032"/>
            <a:ext cx="4445419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52" r="4487"/>
          <a:stretch/>
        </p:blipFill>
        <p:spPr bwMode="auto">
          <a:xfrm>
            <a:off x="5341924" y="3717032"/>
            <a:ext cx="3440623" cy="187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l-GR" sz="1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testing the triggers </a:t>
            </a:r>
            <a:endParaRPr lang="el-GR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INSERT INTO Accounts VALUES (1, -1); </a:t>
            </a:r>
            <a:endParaRPr lang="el-GR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 DIAGNOSTICS @</a:t>
            </a:r>
            <a:r>
              <a:rPr lang="en-US" altLang="el-GR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rowcount</a:t>
            </a: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ROW_COUNT; </a:t>
            </a:r>
            <a:endParaRPr lang="el-GR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 DIAGNOSTICS CONDITION 1 @</a:t>
            </a:r>
            <a:r>
              <a:rPr lang="en-US" altLang="el-GR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sqlstate</a:t>
            </a: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RETURNED_SQLSTATE, </a:t>
            </a:r>
          </a:p>
          <a:p>
            <a:pPr marL="0" indent="0">
              <a:buNone/>
            </a:pP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lang="en-US" altLang="el-GR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sqlcode</a:t>
            </a: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MYSQL_ERRNO ; </a:t>
            </a:r>
            <a:endParaRPr lang="el-GR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@</a:t>
            </a:r>
            <a:r>
              <a:rPr lang="en-US" altLang="el-GR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sqlstate</a:t>
            </a: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@</a:t>
            </a:r>
            <a:r>
              <a:rPr lang="en-US" altLang="el-GR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sqlcode</a:t>
            </a: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@</a:t>
            </a:r>
            <a:r>
              <a:rPr lang="en-US" altLang="el-GR" sz="1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rowcount</a:t>
            </a:r>
            <a:r>
              <a:rPr lang="en-US" altLang="el-GR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alt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l-G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0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e63e9eec434b6a22ddb5216a25ec256f5ce4e1f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1.4"/>
</p:tagLst>
</file>

<file path=ppt/theme/theme1.xml><?xml version="1.0" encoding="utf-8"?>
<a:theme xmlns:a="http://schemas.openxmlformats.org/drawingml/2006/main" name="OC_template_updat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1600</TotalTime>
  <Words>3243</Words>
  <Application>Microsoft Office PowerPoint</Application>
  <PresentationFormat>On-screen Show (4:3)</PresentationFormat>
  <Paragraphs>548</Paragraphs>
  <Slides>62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9" baseType="lpstr">
      <vt:lpstr>ＭＳ Ｐゴシック</vt:lpstr>
      <vt:lpstr>Arial</vt:lpstr>
      <vt:lpstr>Calibri</vt:lpstr>
      <vt:lpstr>Courier New</vt:lpstr>
      <vt:lpstr>Times New Roman</vt:lpstr>
      <vt:lpstr>Wingdings</vt:lpstr>
      <vt:lpstr>OC_template_updated</vt:lpstr>
      <vt:lpstr>Βάσεις Δεδομένων ΙΙ</vt:lpstr>
      <vt:lpstr>Σκοπός &amp; Στόχος Μαθήματος</vt:lpstr>
      <vt:lpstr>Χρήση Stored procedures</vt:lpstr>
      <vt:lpstr>«Αποθήκευση» stored procedures</vt:lpstr>
      <vt:lpstr>Triggers</vt:lpstr>
      <vt:lpstr>CREATE TRIGGER Syntax in mySQL</vt:lpstr>
      <vt:lpstr>Triggers – Παράδειγμα </vt:lpstr>
      <vt:lpstr>PowerPoint Presentation</vt:lpstr>
      <vt:lpstr>PowerPoint Presentation</vt:lpstr>
      <vt:lpstr>PowerPoint Presentation</vt:lpstr>
      <vt:lpstr>Πως θα δούμε τους triggers στο περιβάλλον της mySQL</vt:lpstr>
      <vt:lpstr>Απλοποημένη διαχείριση παραγγελιών: Χρήση triggers σε περιβάλλον mySQL</vt:lpstr>
      <vt:lpstr>PowerPoint Presentation</vt:lpstr>
      <vt:lpstr>PowerPoint Presentation</vt:lpstr>
      <vt:lpstr>PowerPoint Presentation</vt:lpstr>
      <vt:lpstr>PowerPoint Presentation</vt:lpstr>
      <vt:lpstr>Testing</vt:lpstr>
      <vt:lpstr>PowerPoint Presentation</vt:lpstr>
      <vt:lpstr>PowerPoint Presentation</vt:lpstr>
      <vt:lpstr>PowerPoint Presentation</vt:lpstr>
      <vt:lpstr>PowerPoint Presentation</vt:lpstr>
      <vt:lpstr>Οριζόμενες από το χρήστη (User-defined) functions – “stored functions”  σε περιβάλλον mySQL</vt:lpstr>
      <vt:lpstr>PowerPoint Presentation</vt:lpstr>
      <vt:lpstr>CREATE PROCEDURE and CREATE FUNCTION Syntax</vt:lpstr>
      <vt:lpstr>Procedures: Ορισμός, Μεταβλητές, εκχώρηση τιμών (Definition, Variables, values’ assignment)</vt:lpstr>
      <vt:lpstr>Procedures: - Παράδειγμα</vt:lpstr>
      <vt:lpstr>PowerPoint Presentation</vt:lpstr>
      <vt:lpstr>PowerPoint Presentation</vt:lpstr>
      <vt:lpstr>Procedures - Παράδειγμα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Procedures: Exceptions handlers, Condition handlers</vt:lpstr>
      <vt:lpstr>Exceptions handlers, Condition handlers</vt:lpstr>
      <vt:lpstr>PowerPoint Presentation</vt:lpstr>
      <vt:lpstr>PowerPoint Presentation</vt:lpstr>
      <vt:lpstr>Υλοποίηση stored procedures: functions και procedures </vt:lpstr>
      <vt:lpstr>PowerPoint Presentation</vt:lpstr>
      <vt:lpstr>PowerPoint Presentation</vt:lpstr>
      <vt:lpstr>Προσοχή! Δηλώσεις Commit, Roolback δεν επιτρέπονται σε stored functions</vt:lpstr>
      <vt:lpstr>Cursors - Παράδειγμα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Cursors – Παράδειγμα</vt:lpstr>
      <vt:lpstr>PowerPoint Presentation</vt:lpstr>
      <vt:lpstr>Πλεονεκτήματα χρήσης stored procedures</vt:lpstr>
      <vt:lpstr>Πλεονεκτήματα χρήσης stored procedures</vt:lpstr>
      <vt:lpstr>Τέλος Ενότητας</vt:lpstr>
      <vt:lpstr>Σημειώματα</vt:lpstr>
      <vt:lpstr>Σημείωμα Αναφοράς</vt:lpstr>
      <vt:lpstr>Σημείωμα Αδειοδότησης</vt:lpstr>
      <vt:lpstr>Διατήρηση Σημειωμάτων</vt:lpstr>
      <vt:lpstr>Σημείωμα Χρήσης Έργων Τρίτων</vt:lpstr>
      <vt:lpstr>Χρηματοδότηση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Τίτλος Μαθήματος</dc:title>
  <dc:creator>opencourses@teiath.gr</dc:creator>
  <cp:lastModifiedBy>Christos</cp:lastModifiedBy>
  <cp:revision>294</cp:revision>
  <dcterms:created xsi:type="dcterms:W3CDTF">2013-03-04T13:35:19Z</dcterms:created>
  <dcterms:modified xsi:type="dcterms:W3CDTF">2015-11-12T09:44:45Z</dcterms:modified>
</cp:coreProperties>
</file>