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84" r:id="rId1"/>
  </p:sldMasterIdLst>
  <p:notesMasterIdLst>
    <p:notesMasterId r:id="rId37"/>
  </p:notesMasterIdLst>
  <p:handoutMasterIdLst>
    <p:handoutMasterId r:id="rId38"/>
  </p:handoutMasterIdLst>
  <p:sldIdLst>
    <p:sldId id="256" r:id="rId2"/>
    <p:sldId id="268" r:id="rId3"/>
    <p:sldId id="269" r:id="rId4"/>
    <p:sldId id="270" r:id="rId5"/>
    <p:sldId id="271" r:id="rId6"/>
    <p:sldId id="272" r:id="rId7"/>
    <p:sldId id="273" r:id="rId8"/>
    <p:sldId id="274" r:id="rId9"/>
    <p:sldId id="275" r:id="rId10"/>
    <p:sldId id="276" r:id="rId11"/>
    <p:sldId id="277" r:id="rId12"/>
    <p:sldId id="278" r:id="rId13"/>
    <p:sldId id="279" r:id="rId14"/>
    <p:sldId id="280" r:id="rId15"/>
    <p:sldId id="281" r:id="rId16"/>
    <p:sldId id="282" r:id="rId17"/>
    <p:sldId id="283" r:id="rId18"/>
    <p:sldId id="284" r:id="rId19"/>
    <p:sldId id="285" r:id="rId20"/>
    <p:sldId id="286" r:id="rId21"/>
    <p:sldId id="287" r:id="rId22"/>
    <p:sldId id="288" r:id="rId23"/>
    <p:sldId id="289" r:id="rId24"/>
    <p:sldId id="290" r:id="rId25"/>
    <p:sldId id="291" r:id="rId26"/>
    <p:sldId id="292" r:id="rId27"/>
    <p:sldId id="293" r:id="rId28"/>
    <p:sldId id="294" r:id="rId29"/>
    <p:sldId id="295" r:id="rId30"/>
    <p:sldId id="257" r:id="rId31"/>
    <p:sldId id="262" r:id="rId32"/>
    <p:sldId id="264" r:id="rId33"/>
    <p:sldId id="265" r:id="rId34"/>
    <p:sldId id="266" r:id="rId35"/>
    <p:sldId id="261" r:id="rId36"/>
  </p:sldIdLst>
  <p:sldSz cx="9144000" cy="6858000" type="screen4x3"/>
  <p:notesSz cx="7104063" cy="10234613"/>
  <p:custDataLst>
    <p:tags r:id="rId39"/>
  </p:custDataLst>
  <p:defaultTextStyle>
    <a:defPPr>
      <a:defRPr lang="el-G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3">
          <p15:clr>
            <a:srgbClr val="A4A3A4"/>
          </p15:clr>
        </p15:guide>
        <p15:guide id="2" pos="223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20000"/>
    <a:srgbClr val="004B82"/>
    <a:srgbClr val="333399"/>
    <a:srgbClr val="4545C3"/>
    <a:srgbClr val="C000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35" autoAdjust="0"/>
    <p:restoredTop sz="93395" autoAdjust="0"/>
  </p:normalViewPr>
  <p:slideViewPr>
    <p:cSldViewPr>
      <p:cViewPr varScale="1">
        <p:scale>
          <a:sx n="69" d="100"/>
          <a:sy n="69" d="100"/>
        </p:scale>
        <p:origin x="155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6" d="100"/>
          <a:sy n="76" d="100"/>
        </p:scale>
        <p:origin x="-3978" y="-108"/>
      </p:cViewPr>
      <p:guideLst>
        <p:guide orient="horz" pos="3223"/>
        <p:guide pos="223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gs" Target="tags/tag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75" tIns="49538" rIns="99075" bIns="49538" numCol="1" anchor="t" anchorCtr="0" compatLnSpc="1">
            <a:prstTxWarp prst="textNoShape">
              <a:avLst/>
            </a:prstTxWarp>
          </a:bodyPr>
          <a:lstStyle>
            <a:lvl1pPr defTabSz="990600" eaLnBrk="0" hangingPunct="0">
              <a:defRPr sz="1300"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4313" y="0"/>
            <a:ext cx="3078162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75" tIns="49538" rIns="99075" bIns="49538" numCol="1" anchor="t" anchorCtr="0" compatLnSpc="1">
            <a:prstTxWarp prst="textNoShape">
              <a:avLst/>
            </a:prstTxWarp>
          </a:bodyPr>
          <a:lstStyle>
            <a:lvl1pPr algn="r" defTabSz="990600" eaLnBrk="0" hangingPunct="0">
              <a:defRPr sz="1300"/>
            </a:lvl1pPr>
          </a:lstStyle>
          <a:p>
            <a:pPr>
              <a:defRPr/>
            </a:pPr>
            <a:fld id="{84A79048-66B1-475A-B924-F459D231C4C3}" type="datetimeFigureOut">
              <a:rPr lang="el-GR"/>
              <a:pPr>
                <a:defRPr/>
              </a:pPr>
              <a:t>12/11/2015</a:t>
            </a:fld>
            <a:endParaRPr lang="el-GR"/>
          </a:p>
        </p:txBody>
      </p:sp>
      <p:sp>
        <p:nvSpPr>
          <p:cNvPr id="921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85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75" tIns="49538" rIns="99075" bIns="49538" numCol="1" anchor="b" anchorCtr="0" compatLnSpc="1">
            <a:prstTxWarp prst="textNoShape">
              <a:avLst/>
            </a:prstTxWarp>
          </a:bodyPr>
          <a:lstStyle>
            <a:lvl1pPr defTabSz="990600" eaLnBrk="0" hangingPunct="0">
              <a:defRPr sz="1300"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921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4313" y="9721850"/>
            <a:ext cx="3078162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75" tIns="49538" rIns="99075" bIns="49538" numCol="1" anchor="b" anchorCtr="0" compatLnSpc="1">
            <a:prstTxWarp prst="textNoShape">
              <a:avLst/>
            </a:prstTxWarp>
          </a:bodyPr>
          <a:lstStyle>
            <a:lvl1pPr algn="r" defTabSz="990600" eaLnBrk="0" hangingPunct="0">
              <a:defRPr sz="1300"/>
            </a:lvl1pPr>
          </a:lstStyle>
          <a:p>
            <a:pPr>
              <a:defRPr/>
            </a:pPr>
            <a:fld id="{2EBCFCCB-10BB-4121-80C8-1E5058FD1454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9600949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κεφαλίδας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75" tIns="49538" rIns="99075" bIns="49538" numCol="1" anchor="t" anchorCtr="0" compatLnSpc="1">
            <a:prstTxWarp prst="textNoShape">
              <a:avLst/>
            </a:prstTxWarp>
          </a:bodyPr>
          <a:lstStyle>
            <a:lvl1pPr defTabSz="990600">
              <a:defRPr sz="1300"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idx="1"/>
          </p:nvPr>
        </p:nvSpPr>
        <p:spPr bwMode="auto">
          <a:xfrm>
            <a:off x="4024313" y="0"/>
            <a:ext cx="3078162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75" tIns="49538" rIns="99075" bIns="49538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/>
            </a:lvl1pPr>
          </a:lstStyle>
          <a:p>
            <a:pPr>
              <a:defRPr/>
            </a:pPr>
            <a:fld id="{19B0F716-1969-45AD-B426-D0CBFDF13F46}" type="datetimeFigureOut">
              <a:rPr lang="el-GR"/>
              <a:pPr>
                <a:defRPr/>
              </a:pPr>
              <a:t>12/11/2015</a:t>
            </a:fld>
            <a:endParaRPr lang="el-GR"/>
          </a:p>
        </p:txBody>
      </p:sp>
      <p:sp>
        <p:nvSpPr>
          <p:cNvPr id="4" name="3 - Θέση εικόνας διαφάνειας"/>
          <p:cNvSpPr>
            <a:spLocks noGrp="1" noRot="1" noChangeAspect="1"/>
          </p:cNvSpPr>
          <p:nvPr>
            <p:ph type="sldImg" idx="2"/>
          </p:nvPr>
        </p:nvSpPr>
        <p:spPr>
          <a:xfrm>
            <a:off x="993775" y="768350"/>
            <a:ext cx="5116513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l-GR" noProof="0" smtClean="0"/>
          </a:p>
        </p:txBody>
      </p:sp>
      <p:sp>
        <p:nvSpPr>
          <p:cNvPr id="5" name="4 - Θέση σημειώσεων"/>
          <p:cNvSpPr>
            <a:spLocks noGrp="1"/>
          </p:cNvSpPr>
          <p:nvPr>
            <p:ph type="body" sz="quarter" idx="3"/>
          </p:nvPr>
        </p:nvSpPr>
        <p:spPr bwMode="auto">
          <a:xfrm>
            <a:off x="711200" y="4860925"/>
            <a:ext cx="5683250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75" tIns="49538" rIns="99075" bIns="495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noProof="0" smtClean="0"/>
              <a:t>Kλικ για επεξεργασία των στυλ του υποδείγματος</a:t>
            </a:r>
          </a:p>
          <a:p>
            <a:pPr lvl="1"/>
            <a:r>
              <a:rPr lang="el-GR" noProof="0" smtClean="0"/>
              <a:t>Δεύτερου επιπέδου</a:t>
            </a:r>
          </a:p>
          <a:p>
            <a:pPr lvl="2"/>
            <a:r>
              <a:rPr lang="el-GR" noProof="0" smtClean="0"/>
              <a:t>Τρίτου επιπέδου</a:t>
            </a:r>
          </a:p>
          <a:p>
            <a:pPr lvl="3"/>
            <a:r>
              <a:rPr lang="el-GR" noProof="0" smtClean="0"/>
              <a:t>Τέταρτου επιπέδου</a:t>
            </a:r>
          </a:p>
          <a:p>
            <a:pPr lvl="4"/>
            <a:r>
              <a:rPr lang="el-GR" noProof="0" smtClean="0"/>
              <a:t>Πέμπτου επιπέδου</a:t>
            </a:r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4"/>
          </p:nvPr>
        </p:nvSpPr>
        <p:spPr bwMode="auto">
          <a:xfrm>
            <a:off x="0" y="972185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75" tIns="49538" rIns="99075" bIns="49538" numCol="1" anchor="b" anchorCtr="0" compatLnSpc="1">
            <a:prstTxWarp prst="textNoShape">
              <a:avLst/>
            </a:prstTxWarp>
          </a:bodyPr>
          <a:lstStyle>
            <a:lvl1pPr defTabSz="990600">
              <a:defRPr sz="1300"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5"/>
          </p:nvPr>
        </p:nvSpPr>
        <p:spPr bwMode="auto">
          <a:xfrm>
            <a:off x="4024313" y="9721850"/>
            <a:ext cx="3078162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75" tIns="49538" rIns="99075" bIns="49538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/>
            </a:lvl1pPr>
          </a:lstStyle>
          <a:p>
            <a:pPr>
              <a:defRPr/>
            </a:pPr>
            <a:fld id="{71016A41-0609-40C7-9E3E-89C33107DF6A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3665844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85766" indent="-185766">
              <a:buFont typeface="Arial" pitchFamily="34" charset="0"/>
              <a:buChar char="•"/>
            </a:pPr>
            <a:endParaRPr lang="el-GR" dirty="0">
              <a:solidFill>
                <a:srgbClr val="FF0000"/>
              </a:solidFill>
            </a:endParaRP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60D4E-153C-481E-9C52-31B1E4926C1F}" type="slidenum">
              <a:rPr lang="el-GR" smtClean="0"/>
              <a:pPr/>
              <a:t>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928127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3300" y="774700"/>
            <a:ext cx="5097463" cy="3824288"/>
          </a:xfrm>
          <a:ln/>
        </p:spPr>
      </p:sp>
      <p:sp>
        <p:nvSpPr>
          <p:cNvPr id="44035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l-GR" altLang="el-GR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592320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3300" y="774700"/>
            <a:ext cx="5097463" cy="3824288"/>
          </a:xfrm>
          <a:ln/>
        </p:spPr>
      </p:sp>
      <p:sp>
        <p:nvSpPr>
          <p:cNvPr id="45059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l-GR" altLang="el-GR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683877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3300" y="774700"/>
            <a:ext cx="5097463" cy="3824288"/>
          </a:xfrm>
          <a:ln/>
        </p:spPr>
      </p:sp>
      <p:sp>
        <p:nvSpPr>
          <p:cNvPr id="46083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l-GR" altLang="el-GR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223448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3300" y="774700"/>
            <a:ext cx="5097463" cy="3824288"/>
          </a:xfrm>
          <a:ln/>
        </p:spPr>
      </p:sp>
      <p:sp>
        <p:nvSpPr>
          <p:cNvPr id="47107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l-GR" altLang="el-GR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267240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3300" y="774700"/>
            <a:ext cx="5097463" cy="3824288"/>
          </a:xfrm>
          <a:ln/>
        </p:spPr>
      </p:sp>
      <p:sp>
        <p:nvSpPr>
          <p:cNvPr id="48131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l-GR" altLang="el-GR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047220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3300" y="774700"/>
            <a:ext cx="5097463" cy="3824288"/>
          </a:xfrm>
          <a:ln/>
        </p:spPr>
      </p:sp>
      <p:sp>
        <p:nvSpPr>
          <p:cNvPr id="49155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l-GR" altLang="el-GR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642164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3300" y="774700"/>
            <a:ext cx="5097463" cy="3824288"/>
          </a:xfrm>
          <a:ln/>
        </p:spPr>
      </p:sp>
      <p:sp>
        <p:nvSpPr>
          <p:cNvPr id="50179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l-GR" altLang="el-GR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219009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3300" y="774700"/>
            <a:ext cx="5097463" cy="3824288"/>
          </a:xfrm>
          <a:ln/>
        </p:spPr>
      </p:sp>
      <p:sp>
        <p:nvSpPr>
          <p:cNvPr id="51203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l-GR" altLang="el-GR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000213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3300" y="774700"/>
            <a:ext cx="5097463" cy="3824288"/>
          </a:xfrm>
          <a:ln/>
        </p:spPr>
      </p:sp>
      <p:sp>
        <p:nvSpPr>
          <p:cNvPr id="52227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l-GR" altLang="el-GR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046239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3300" y="774700"/>
            <a:ext cx="5097463" cy="3824288"/>
          </a:xfrm>
          <a:ln/>
        </p:spPr>
      </p:sp>
      <p:sp>
        <p:nvSpPr>
          <p:cNvPr id="53251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l-GR" altLang="el-GR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26455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3300" y="774700"/>
            <a:ext cx="5097463" cy="3824288"/>
          </a:xfrm>
          <a:ln/>
        </p:spPr>
      </p:sp>
      <p:sp>
        <p:nvSpPr>
          <p:cNvPr id="35843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l-GR" altLang="el-GR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575953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3300" y="774700"/>
            <a:ext cx="5097463" cy="3824288"/>
          </a:xfrm>
          <a:ln/>
        </p:spPr>
      </p:sp>
      <p:sp>
        <p:nvSpPr>
          <p:cNvPr id="54275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l-GR" altLang="el-GR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043965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3300" y="774700"/>
            <a:ext cx="5097463" cy="3824288"/>
          </a:xfrm>
          <a:ln/>
        </p:spPr>
      </p:sp>
      <p:sp>
        <p:nvSpPr>
          <p:cNvPr id="55299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l-GR" altLang="el-GR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405128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3300" y="774700"/>
            <a:ext cx="5097463" cy="3824288"/>
          </a:xfrm>
          <a:ln/>
        </p:spPr>
      </p:sp>
      <p:sp>
        <p:nvSpPr>
          <p:cNvPr id="56323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l-GR" altLang="el-GR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480346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3300" y="774700"/>
            <a:ext cx="5097463" cy="3824288"/>
          </a:xfrm>
          <a:ln/>
        </p:spPr>
      </p:sp>
      <p:sp>
        <p:nvSpPr>
          <p:cNvPr id="57347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l-GR" altLang="el-GR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987474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3300" y="774700"/>
            <a:ext cx="5097463" cy="3824288"/>
          </a:xfrm>
          <a:ln/>
        </p:spPr>
      </p:sp>
      <p:sp>
        <p:nvSpPr>
          <p:cNvPr id="58371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l-GR" altLang="el-GR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04495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3300" y="774700"/>
            <a:ext cx="5097463" cy="3824288"/>
          </a:xfrm>
          <a:ln/>
        </p:spPr>
      </p:sp>
      <p:sp>
        <p:nvSpPr>
          <p:cNvPr id="59395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l-GR" altLang="el-GR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901268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3300" y="774700"/>
            <a:ext cx="5097463" cy="3824288"/>
          </a:xfrm>
          <a:ln/>
        </p:spPr>
      </p:sp>
      <p:sp>
        <p:nvSpPr>
          <p:cNvPr id="60419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l-GR" altLang="el-GR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930488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3300" y="774700"/>
            <a:ext cx="5097463" cy="3824288"/>
          </a:xfrm>
          <a:ln/>
        </p:spPr>
      </p:sp>
      <p:sp>
        <p:nvSpPr>
          <p:cNvPr id="61443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l-GR" altLang="el-GR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211741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3300" y="774700"/>
            <a:ext cx="5097463" cy="3824288"/>
          </a:xfrm>
          <a:ln/>
        </p:spPr>
      </p:sp>
      <p:sp>
        <p:nvSpPr>
          <p:cNvPr id="62467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l-GR" altLang="el-GR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865018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60D4E-153C-481E-9C52-31B1E4926C1F}" type="slidenum">
              <a:rPr lang="el-GR" smtClean="0"/>
              <a:pPr/>
              <a:t>29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17940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3300" y="774700"/>
            <a:ext cx="5097463" cy="3824288"/>
          </a:xfrm>
          <a:ln/>
        </p:spPr>
      </p:sp>
      <p:sp>
        <p:nvSpPr>
          <p:cNvPr id="36867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l-GR" altLang="el-GR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745372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60D4E-153C-481E-9C52-31B1E4926C1F}" type="slidenum">
              <a:rPr lang="el-GR" smtClean="0"/>
              <a:pPr/>
              <a:t>30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4972113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60D4E-153C-481E-9C52-31B1E4926C1F}" type="slidenum">
              <a:rPr lang="el-GR" smtClean="0"/>
              <a:pPr/>
              <a:t>31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3750971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60D4E-153C-481E-9C52-31B1E4926C1F}" type="slidenum">
              <a:rPr lang="el-GR" smtClean="0"/>
              <a:pPr/>
              <a:t>32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1016591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60D4E-153C-481E-9C52-31B1E4926C1F}" type="slidenum">
              <a:rPr lang="el-GR" smtClean="0"/>
              <a:pPr/>
              <a:t>33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7537072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85766" indent="-185766">
              <a:buFont typeface="Arial" pitchFamily="34" charset="0"/>
              <a:buChar char="•"/>
            </a:pP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60D4E-153C-481E-9C52-31B1E4926C1F}" type="slidenum">
              <a:rPr lang="el-GR" smtClean="0"/>
              <a:pPr/>
              <a:t>34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459846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3300" y="774700"/>
            <a:ext cx="5097463" cy="3824288"/>
          </a:xfrm>
          <a:ln/>
        </p:spPr>
      </p:sp>
      <p:sp>
        <p:nvSpPr>
          <p:cNvPr id="37891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l-GR" altLang="el-GR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84321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3300" y="774700"/>
            <a:ext cx="5097463" cy="3824288"/>
          </a:xfrm>
          <a:ln/>
        </p:spPr>
      </p:sp>
      <p:sp>
        <p:nvSpPr>
          <p:cNvPr id="38915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l-GR" altLang="el-GR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44213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3300" y="774700"/>
            <a:ext cx="5097463" cy="3824288"/>
          </a:xfrm>
          <a:ln/>
        </p:spPr>
      </p:sp>
      <p:sp>
        <p:nvSpPr>
          <p:cNvPr id="39939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l-GR" altLang="el-GR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65029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3300" y="774700"/>
            <a:ext cx="5097463" cy="3824288"/>
          </a:xfrm>
          <a:ln/>
        </p:spPr>
      </p:sp>
      <p:sp>
        <p:nvSpPr>
          <p:cNvPr id="40963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l-GR" altLang="el-GR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35122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3300" y="774700"/>
            <a:ext cx="5097463" cy="3824288"/>
          </a:xfrm>
          <a:ln/>
        </p:spPr>
      </p:sp>
      <p:sp>
        <p:nvSpPr>
          <p:cNvPr id="41987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l-GR" altLang="el-GR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37926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3300" y="774700"/>
            <a:ext cx="5097463" cy="3824288"/>
          </a:xfrm>
          <a:ln/>
        </p:spPr>
      </p:sp>
      <p:sp>
        <p:nvSpPr>
          <p:cNvPr id="43011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l-GR" altLang="el-GR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62908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55E3B3-0445-4CFC-BED8-763D4409E61F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992313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55E3B3-0445-4CFC-BED8-763D4409E61F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236224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58552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69225" cy="1216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714500"/>
            <a:ext cx="3808413" cy="4149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714500"/>
            <a:ext cx="3808412" cy="4149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116507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55E3B3-0445-4CFC-BED8-763D4409E61F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464160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l-G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55E3B3-0445-4CFC-BED8-763D4409E61F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45361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96752"/>
            <a:ext cx="4038600" cy="504056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96752"/>
            <a:ext cx="4038600" cy="504056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55E3B3-0445-4CFC-BED8-763D4409E61F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384025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96752"/>
            <a:ext cx="4040188" cy="97812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4"/>
            <a:ext cx="4040188" cy="40624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196752"/>
            <a:ext cx="4041775" cy="97812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4"/>
            <a:ext cx="4041775" cy="40624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55E3B3-0445-4CFC-BED8-763D4409E61F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473453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9072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l-G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55E3B3-0445-4CFC-BED8-763D4409E61F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613680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55E3B3-0445-4CFC-BED8-763D4409E61F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271341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55E3B3-0445-4CFC-BED8-763D4409E61F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020766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55E3B3-0445-4CFC-BED8-763D4409E61F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679694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9087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l-G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96752"/>
            <a:ext cx="8229600" cy="50405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7E55E3B3-0445-4CFC-BED8-763D4409E61F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46972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s://ocp.teiath.gr/modules/document/document.php?course=STEF100" TargetMode="Externa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%5b1%5d%20http:/creativecommons.org/licenses/by-nc-sa/4.0/" TargetMode="Externa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683568" y="1340768"/>
            <a:ext cx="7772400" cy="1470025"/>
          </a:xfrm>
        </p:spPr>
        <p:txBody>
          <a:bodyPr>
            <a:normAutofit/>
          </a:bodyPr>
          <a:lstStyle/>
          <a:p>
            <a:pPr lvl="1" algn="ctr"/>
            <a:r>
              <a:rPr lang="el-GR" sz="3600" b="1" dirty="0" smtClean="0">
                <a:solidFill>
                  <a:schemeClr val="tx1"/>
                </a:solidFill>
                <a:latin typeface="+mn-lt"/>
              </a:rPr>
              <a:t>Βάσεις Δεδομένων ΙΙ</a:t>
            </a:r>
            <a:endParaRPr lang="el-GR" sz="3600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953808" y="3096543"/>
            <a:ext cx="7236385" cy="1752600"/>
          </a:xfrm>
        </p:spPr>
        <p:txBody>
          <a:bodyPr>
            <a:normAutofit lnSpcReduction="10000"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l-GR" sz="2700" b="1" dirty="0" smtClean="0"/>
              <a:t>Ενότητα </a:t>
            </a:r>
            <a:r>
              <a:rPr lang="en-US" sz="2700" b="1" dirty="0" smtClean="0"/>
              <a:t>4</a:t>
            </a:r>
            <a:r>
              <a:rPr lang="el-GR" sz="2700" dirty="0" smtClean="0"/>
              <a:t>:</a:t>
            </a:r>
            <a:r>
              <a:rPr lang="en-US" sz="2700" dirty="0" smtClean="0"/>
              <a:t> </a:t>
            </a:r>
            <a:r>
              <a:rPr lang="el-GR" sz="2700" dirty="0"/>
              <a:t>Εισαγωγή στον προγραμματισμό με χρήση </a:t>
            </a:r>
            <a:r>
              <a:rPr lang="el-GR" sz="2700" dirty="0" err="1"/>
              <a:t>triggers</a:t>
            </a:r>
            <a:r>
              <a:rPr lang="el-GR" sz="2700" dirty="0"/>
              <a:t>. Χρήση τεχνολογίας PL/SQL</a:t>
            </a:r>
          </a:p>
          <a:p>
            <a:pPr>
              <a:spcBef>
                <a:spcPts val="0"/>
              </a:spcBef>
            </a:pPr>
            <a:r>
              <a:rPr lang="el-GR" sz="2400" dirty="0" smtClean="0"/>
              <a:t>Χ. Σκουρλάς</a:t>
            </a:r>
            <a:endParaRPr lang="el-GR" sz="2400" dirty="0"/>
          </a:p>
          <a:p>
            <a:pPr>
              <a:spcBef>
                <a:spcPts val="0"/>
              </a:spcBef>
            </a:pPr>
            <a:r>
              <a:rPr lang="el-GR" sz="2400" dirty="0"/>
              <a:t>Τμήμα </a:t>
            </a:r>
            <a:r>
              <a:rPr lang="el-GR" sz="2400" dirty="0" smtClean="0"/>
              <a:t>Μηχανικών Πληροφορικής ΤΕ</a:t>
            </a:r>
            <a:endParaRPr lang="el-GR" sz="2400" dirty="0"/>
          </a:p>
        </p:txBody>
      </p:sp>
      <p:pic>
        <p:nvPicPr>
          <p:cNvPr id="6" name="Picture 5" descr="Λογότυπο έργου Ανοικτών Ακαδημαϊκών Μαθημάτων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2318" y="476672"/>
            <a:ext cx="854197" cy="648072"/>
          </a:xfrm>
          <a:prstGeom prst="rect">
            <a:avLst/>
          </a:prstGeom>
        </p:spPr>
      </p:pic>
      <p:pic>
        <p:nvPicPr>
          <p:cNvPr id="1027" name="Picture 3" descr="Λογότυπο Τεχνολογικού Ιδρύματος Αθήνας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76673"/>
            <a:ext cx="682943" cy="694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/>
        </p:nvSpPr>
        <p:spPr>
          <a:xfrm>
            <a:off x="1241425" y="631431"/>
            <a:ext cx="666115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l-GR" sz="1600" dirty="0">
                <a:latin typeface="+mn-lt"/>
              </a:rPr>
              <a:t>Ανοικτά Ακαδημαϊκά </a:t>
            </a:r>
            <a:r>
              <a:rPr lang="el-GR" sz="1600" dirty="0" smtClean="0">
                <a:latin typeface="+mn-lt"/>
              </a:rPr>
              <a:t>Μαθήματα στο ΤΕΙ Αθήνας</a:t>
            </a:r>
            <a:endParaRPr lang="el-GR" sz="1600" dirty="0">
              <a:latin typeface="+mn-lt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8144402"/>
              </p:ext>
            </p:extLst>
          </p:nvPr>
        </p:nvGraphicFramePr>
        <p:xfrm>
          <a:off x="1759817" y="6087984"/>
          <a:ext cx="5695950" cy="792088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2138838"/>
                <a:gridCol w="3557112"/>
              </a:tblGrid>
              <a:tr h="79208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000" dirty="0" smtClean="0">
                          <a:effectLst/>
                        </a:rPr>
                        <a:t>Το </a:t>
                      </a:r>
                      <a:r>
                        <a:rPr lang="el-GR" sz="1000" dirty="0">
                          <a:effectLst/>
                        </a:rPr>
                        <a:t>περιεχόμενο του μαθήματος διατίθεται με άδεια </a:t>
                      </a:r>
                      <a:r>
                        <a:rPr lang="en-US" sz="1000" dirty="0">
                          <a:effectLst/>
                        </a:rPr>
                        <a:t>Creative Commons </a:t>
                      </a:r>
                      <a:r>
                        <a:rPr lang="el-GR" sz="1000" dirty="0">
                          <a:effectLst/>
                        </a:rPr>
                        <a:t>εκτός και αν αναφέρεται διαφορετικά</a:t>
                      </a:r>
                      <a:endParaRPr lang="el-GR" sz="11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1112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000" dirty="0" smtClean="0">
                          <a:effectLst/>
                        </a:rPr>
                        <a:t>Το </a:t>
                      </a:r>
                      <a:r>
                        <a:rPr lang="el-GR" sz="1000" dirty="0">
                          <a:effectLst/>
                        </a:rPr>
                        <a:t>έργο υλοποιείται στο πλαίσιο του Επιχειρησιακού Προγράμματος «Εκπαίδευση και Δια Βίου Μάθηση» και συγχρηματοδοτείται από την Ευρωπαϊκή Ένωση (Ευρωπαϊκό Κοινωνικό Ταμείο) και από εθνικούς πόρους.</a:t>
                      </a:r>
                      <a:endParaRPr lang="el-GR" sz="11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12" name="Picture 11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3792" y="5367126"/>
            <a:ext cx="1971675" cy="702000"/>
          </a:xfrm>
          <a:prstGeom prst="rect">
            <a:avLst/>
          </a:prstGeom>
          <a:noFill/>
        </p:spPr>
      </p:pic>
      <p:pic>
        <p:nvPicPr>
          <p:cNvPr id="1026" name="Picture 2" descr="C:\Users\alex\Desktop\logo.pn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14"/>
          <a:stretch/>
        </p:blipFill>
        <p:spPr bwMode="auto">
          <a:xfrm>
            <a:off x="4045866" y="5368483"/>
            <a:ext cx="3348000" cy="700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6507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el-GR" smtClean="0"/>
              <a:t>Δοκιμή</a:t>
            </a:r>
          </a:p>
        </p:txBody>
      </p:sp>
      <p:sp>
        <p:nvSpPr>
          <p:cNvPr id="6148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3000"/>
              </a:lnSpc>
              <a:spcBef>
                <a:spcPts val="500"/>
              </a:spcBef>
              <a:buFont typeface="Monotype Sort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el-G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/* testing */</a:t>
            </a:r>
          </a:p>
          <a:p>
            <a:pPr>
              <a:spcBef>
                <a:spcPts val="500"/>
              </a:spcBef>
              <a:buFont typeface="Monotype Sort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el-G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INSERT INTO department VALUES(70, 'Learn');</a:t>
            </a:r>
          </a:p>
          <a:p>
            <a:pPr>
              <a:spcBef>
                <a:spcPts val="500"/>
              </a:spcBef>
              <a:buFont typeface="Monotype Sort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el-G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1 row created.</a:t>
            </a:r>
          </a:p>
          <a:p>
            <a:pPr>
              <a:spcBef>
                <a:spcPts val="500"/>
              </a:spcBef>
              <a:buFont typeface="Monotype Sort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altLang="el-GR" sz="2000" dirty="0" smtClean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7285601"/>
              </p:ext>
            </p:extLst>
          </p:nvPr>
        </p:nvGraphicFramePr>
        <p:xfrm>
          <a:off x="2483768" y="2924944"/>
          <a:ext cx="4207598" cy="19888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46828"/>
                <a:gridCol w="1660770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dirty="0"/>
                        <a:t>DEPTNO</a:t>
                      </a:r>
                    </a:p>
                  </a:txBody>
                  <a:tcPr marL="85725" marR="85725" marT="28575" marB="28575" anchor="b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dirty="0"/>
                        <a:t>DNAME</a:t>
                      </a:r>
                    </a:p>
                  </a:txBody>
                  <a:tcPr marL="85725" marR="85725" marT="28575" marB="28575" anchor="b">
                    <a:solidFill>
                      <a:srgbClr val="004B82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/>
                        <a:t>10</a:t>
                      </a:r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/>
                        <a:t>ACCOUNTING</a:t>
                      </a:r>
                    </a:p>
                  </a:txBody>
                  <a:tcPr marL="85725" marR="85725" marT="28575" marB="28575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/>
                        <a:t>20</a:t>
                      </a:r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/>
                        <a:t>RESEARCH</a:t>
                      </a:r>
                    </a:p>
                  </a:txBody>
                  <a:tcPr marL="85725" marR="85725" marT="28575" marB="28575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/>
                        <a:t>30</a:t>
                      </a:r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/>
                        <a:t>SALES</a:t>
                      </a:r>
                    </a:p>
                  </a:txBody>
                  <a:tcPr marL="85725" marR="85725" marT="28575" marB="28575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/>
                        <a:t>40</a:t>
                      </a:r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/>
                        <a:t>OPERATIONS</a:t>
                      </a:r>
                    </a:p>
                  </a:txBody>
                  <a:tcPr marL="85725" marR="85725" marT="28575" marB="28575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/>
                        <a:t>70</a:t>
                      </a:r>
                      <a:endParaRPr lang="el-GR"/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b="1" dirty="0">
                          <a:solidFill>
                            <a:srgbClr val="820000"/>
                          </a:solidFill>
                        </a:rPr>
                        <a:t>LEARN</a:t>
                      </a:r>
                      <a:endParaRPr lang="el-GR" b="1" dirty="0">
                        <a:solidFill>
                          <a:srgbClr val="820000"/>
                        </a:solidFill>
                      </a:endParaRPr>
                    </a:p>
                  </a:txBody>
                  <a:tcPr marL="85725" marR="85725" marT="28575" marB="28575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6257643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el-GR" smtClean="0"/>
              <a:t>Επεξήγηση </a:t>
            </a:r>
          </a:p>
        </p:txBody>
      </p:sp>
      <p:sp>
        <p:nvSpPr>
          <p:cNvPr id="23555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196752"/>
            <a:ext cx="8229600" cy="5400600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Bef>
                <a:spcPts val="6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el-GR" sz="2000" dirty="0" smtClean="0"/>
              <a:t>Δίδεται η εντολή </a:t>
            </a:r>
            <a:r>
              <a:rPr lang="en-GB" altLang="el-GR" sz="2000" b="1" dirty="0" smtClean="0">
                <a:solidFill>
                  <a:srgbClr val="004B82"/>
                </a:solidFill>
              </a:rPr>
              <a:t>INSERT INTO department VALUES(70, 'Learn'); </a:t>
            </a:r>
          </a:p>
          <a:p>
            <a:pPr>
              <a:lnSpc>
                <a:spcPct val="110000"/>
              </a:lnSpc>
              <a:spcBef>
                <a:spcPts val="6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el-GR" sz="2000" dirty="0" err="1" smtClean="0"/>
              <a:t>Λόγω</a:t>
            </a:r>
            <a:r>
              <a:rPr lang="en-GB" altLang="el-GR" sz="2000" dirty="0" smtClean="0"/>
              <a:t> </a:t>
            </a:r>
            <a:r>
              <a:rPr lang="en-GB" altLang="el-GR" sz="2000" dirty="0" err="1" smtClean="0"/>
              <a:t>του</a:t>
            </a:r>
            <a:r>
              <a:rPr lang="en-GB" altLang="el-GR" sz="2000" dirty="0" smtClean="0"/>
              <a:t> </a:t>
            </a:r>
            <a:r>
              <a:rPr lang="en-GB" altLang="el-GR" sz="2000" dirty="0" err="1" smtClean="0"/>
              <a:t>γεγονότος</a:t>
            </a:r>
            <a:r>
              <a:rPr lang="en-GB" altLang="el-GR" sz="2000" dirty="0" smtClean="0"/>
              <a:t> “</a:t>
            </a:r>
            <a:r>
              <a:rPr lang="en-GB" altLang="el-GR" sz="2000" b="1" dirty="0" smtClean="0">
                <a:solidFill>
                  <a:srgbClr val="820000"/>
                </a:solidFill>
              </a:rPr>
              <a:t>BEFORE INSERT OR UPDATE ON department</a:t>
            </a:r>
            <a:r>
              <a:rPr lang="en-GB" altLang="el-GR" sz="2000" dirty="0" smtClean="0"/>
              <a:t>” π</a:t>
            </a:r>
            <a:r>
              <a:rPr lang="en-GB" altLang="el-GR" sz="2000" dirty="0" err="1" smtClean="0"/>
              <a:t>ου</a:t>
            </a:r>
            <a:r>
              <a:rPr lang="en-GB" altLang="el-GR" sz="2000" dirty="0" smtClean="0"/>
              <a:t> υπ</a:t>
            </a:r>
            <a:r>
              <a:rPr lang="en-GB" altLang="el-GR" sz="2000" dirty="0" err="1" smtClean="0"/>
              <a:t>άρχει</a:t>
            </a:r>
            <a:r>
              <a:rPr lang="en-GB" altLang="el-GR" sz="2000" dirty="0" smtClean="0"/>
              <a:t> </a:t>
            </a:r>
            <a:r>
              <a:rPr lang="en-GB" altLang="el-GR" sz="2000" dirty="0" err="1" smtClean="0"/>
              <a:t>στον</a:t>
            </a:r>
            <a:r>
              <a:rPr lang="en-GB" altLang="el-GR" sz="2000" dirty="0" smtClean="0"/>
              <a:t> </a:t>
            </a:r>
            <a:r>
              <a:rPr lang="en-GB" altLang="el-GR" sz="2000" dirty="0" err="1" smtClean="0"/>
              <a:t>ορισμό</a:t>
            </a:r>
            <a:r>
              <a:rPr lang="en-GB" altLang="el-GR" sz="2000" dirty="0" smtClean="0"/>
              <a:t> </a:t>
            </a:r>
            <a:r>
              <a:rPr lang="en-GB" altLang="el-GR" sz="2000" dirty="0" err="1" smtClean="0"/>
              <a:t>του</a:t>
            </a:r>
            <a:r>
              <a:rPr lang="en-GB" altLang="el-GR" sz="2000" dirty="0" smtClean="0"/>
              <a:t> «α</a:t>
            </a:r>
            <a:r>
              <a:rPr lang="en-GB" altLang="el-GR" sz="2000" dirty="0" err="1" smtClean="0"/>
              <a:t>φυ</a:t>
            </a:r>
            <a:r>
              <a:rPr lang="en-GB" altLang="el-GR" sz="2000" dirty="0" smtClean="0"/>
              <a:t>πνίζεται» ο trigger </a:t>
            </a:r>
            <a:r>
              <a:rPr lang="en-GB" altLang="el-GR" sz="2000" b="1" dirty="0" smtClean="0">
                <a:solidFill>
                  <a:srgbClr val="820000"/>
                </a:solidFill>
              </a:rPr>
              <a:t>dept_insert_update</a:t>
            </a:r>
            <a:r>
              <a:rPr lang="en-GB" altLang="el-GR" sz="2000" dirty="0" smtClean="0"/>
              <a:t> (</a:t>
            </a:r>
            <a:r>
              <a:rPr lang="el-GR" altLang="el-GR" sz="2000" dirty="0" smtClean="0"/>
              <a:t>ο ορισμός του </a:t>
            </a:r>
            <a:r>
              <a:rPr lang="en-GB" altLang="el-GR" sz="2000" dirty="0" smtClean="0"/>
              <a:t>υπ</a:t>
            </a:r>
            <a:r>
              <a:rPr lang="en-GB" altLang="el-GR" sz="2000" dirty="0" err="1" smtClean="0"/>
              <a:t>άρχει</a:t>
            </a:r>
            <a:r>
              <a:rPr lang="en-GB" altLang="el-GR" sz="2000" dirty="0" smtClean="0"/>
              <a:t> </a:t>
            </a:r>
            <a:r>
              <a:rPr lang="en-GB" altLang="el-GR" sz="2000" dirty="0" err="1" smtClean="0"/>
              <a:t>στο</a:t>
            </a:r>
            <a:r>
              <a:rPr lang="en-GB" altLang="el-GR" sz="2000" dirty="0" smtClean="0"/>
              <a:t> </a:t>
            </a:r>
            <a:r>
              <a:rPr lang="en-GB" altLang="el-GR" sz="2000" dirty="0" err="1" smtClean="0"/>
              <a:t>λεξικό</a:t>
            </a:r>
            <a:r>
              <a:rPr lang="en-GB" altLang="el-GR" sz="2000" dirty="0" smtClean="0"/>
              <a:t> </a:t>
            </a:r>
            <a:r>
              <a:rPr lang="en-GB" altLang="el-GR" sz="2000" dirty="0" err="1" smtClean="0"/>
              <a:t>δεδομένων</a:t>
            </a:r>
            <a:r>
              <a:rPr lang="en-GB" altLang="el-GR" sz="2000" dirty="0" smtClean="0"/>
              <a:t>).</a:t>
            </a:r>
          </a:p>
          <a:p>
            <a:pPr>
              <a:lnSpc>
                <a:spcPct val="110000"/>
              </a:lnSpc>
              <a:spcBef>
                <a:spcPts val="6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el-GR" sz="2000" dirty="0" smtClean="0"/>
              <a:t>Επ</a:t>
            </a:r>
            <a:r>
              <a:rPr lang="en-GB" altLang="el-GR" sz="2000" dirty="0" err="1" smtClean="0"/>
              <a:t>ειδή</a:t>
            </a:r>
            <a:r>
              <a:rPr lang="en-GB" altLang="el-GR" sz="2000" dirty="0" smtClean="0"/>
              <a:t> </a:t>
            </a:r>
            <a:r>
              <a:rPr lang="en-GB" altLang="el-GR" sz="2000" dirty="0" err="1" smtClean="0"/>
              <a:t>δόθηκε</a:t>
            </a:r>
            <a:r>
              <a:rPr lang="en-GB" altLang="el-GR" sz="2000" dirty="0" smtClean="0"/>
              <a:t> </a:t>
            </a:r>
            <a:r>
              <a:rPr lang="en-GB" altLang="el-GR" sz="2000" dirty="0" err="1" smtClean="0"/>
              <a:t>εντολή</a:t>
            </a:r>
            <a:r>
              <a:rPr lang="en-GB" altLang="el-GR" sz="2000" dirty="0" smtClean="0"/>
              <a:t> INSERT και ο trigger </a:t>
            </a:r>
            <a:r>
              <a:rPr lang="en-GB" altLang="el-GR" sz="2000" dirty="0" err="1" smtClean="0"/>
              <a:t>είν</a:t>
            </a:r>
            <a:r>
              <a:rPr lang="en-GB" altLang="el-GR" sz="2000" dirty="0" smtClean="0"/>
              <a:t>αι row type (δες και υποπρόταση FOR EACH ROW) τα ζεύγη των global μεταβλητών που αντιστοιχούν στις στήλες του πίνακα Department έχουν τις παρακάτω τιμές:</a:t>
            </a:r>
          </a:p>
          <a:p>
            <a:pPr marL="0" indent="354013">
              <a:lnSpc>
                <a:spcPct val="110000"/>
              </a:lnSpc>
              <a:spcBef>
                <a:spcPts val="600"/>
              </a:spcBef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el-GR" sz="2000" dirty="0" smtClean="0"/>
              <a:t>:</a:t>
            </a:r>
            <a:r>
              <a:rPr lang="en-GB" altLang="el-GR" sz="2000" dirty="0" err="1" smtClean="0"/>
              <a:t>OLD.deptno</a:t>
            </a:r>
            <a:r>
              <a:rPr lang="en-GB" altLang="el-GR" sz="2000" dirty="0" smtClean="0"/>
              <a:t> &lt; - - NULL, :</a:t>
            </a:r>
            <a:r>
              <a:rPr lang="en-GB" altLang="el-GR" sz="2000" dirty="0" err="1" smtClean="0"/>
              <a:t>OLD.dname</a:t>
            </a:r>
            <a:r>
              <a:rPr lang="en-GB" altLang="el-GR" sz="2000" dirty="0" smtClean="0"/>
              <a:t> &lt; -- NULL</a:t>
            </a:r>
          </a:p>
          <a:p>
            <a:pPr marL="0" indent="354013">
              <a:lnSpc>
                <a:spcPct val="110000"/>
              </a:lnSpc>
              <a:spcBef>
                <a:spcPts val="600"/>
              </a:spcBef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el-GR" sz="2000" dirty="0" smtClean="0"/>
              <a:t>:</a:t>
            </a:r>
            <a:r>
              <a:rPr lang="en-GB" altLang="el-GR" sz="2000" dirty="0" err="1" smtClean="0"/>
              <a:t>NEW.deptno</a:t>
            </a:r>
            <a:r>
              <a:rPr lang="en-GB" altLang="el-GR" sz="2000" dirty="0" smtClean="0"/>
              <a:t> &lt; - - 70, :</a:t>
            </a:r>
            <a:r>
              <a:rPr lang="en-GB" altLang="el-GR" sz="2000" dirty="0" err="1" smtClean="0"/>
              <a:t>NEW.dname</a:t>
            </a:r>
            <a:r>
              <a:rPr lang="en-GB" altLang="el-GR" sz="2000" dirty="0" smtClean="0"/>
              <a:t> &lt; -- ‘Learn’ </a:t>
            </a:r>
          </a:p>
          <a:p>
            <a:pPr>
              <a:lnSpc>
                <a:spcPct val="110000"/>
              </a:lnSpc>
              <a:spcBef>
                <a:spcPts val="6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el-GR" sz="2000" dirty="0" err="1" smtClean="0"/>
              <a:t>Λόγω</a:t>
            </a:r>
            <a:r>
              <a:rPr lang="en-GB" altLang="el-GR" sz="2000" dirty="0" smtClean="0"/>
              <a:t> </a:t>
            </a:r>
            <a:r>
              <a:rPr lang="en-GB" altLang="el-GR" sz="2000" dirty="0" err="1" smtClean="0"/>
              <a:t>της</a:t>
            </a:r>
            <a:r>
              <a:rPr lang="en-GB" altLang="el-GR" sz="2000" dirty="0" smtClean="0"/>
              <a:t> </a:t>
            </a:r>
            <a:r>
              <a:rPr lang="en-GB" altLang="el-GR" sz="2000" dirty="0" err="1" smtClean="0"/>
              <a:t>εντολής</a:t>
            </a:r>
            <a:r>
              <a:rPr lang="en-GB" altLang="el-GR" sz="2000" dirty="0" smtClean="0"/>
              <a:t> :</a:t>
            </a:r>
            <a:r>
              <a:rPr lang="en-GB" altLang="el-GR" sz="2000" dirty="0" err="1" smtClean="0"/>
              <a:t>NEW.dname</a:t>
            </a:r>
            <a:r>
              <a:rPr lang="en-GB" altLang="el-GR" sz="2000" dirty="0" smtClean="0"/>
              <a:t> := UPPER(:</a:t>
            </a:r>
            <a:r>
              <a:rPr lang="en-GB" altLang="el-GR" sz="2000" dirty="0" err="1" smtClean="0"/>
              <a:t>NEW.dname</a:t>
            </a:r>
            <a:r>
              <a:rPr lang="en-GB" altLang="el-GR" sz="2000" dirty="0" smtClean="0"/>
              <a:t>);</a:t>
            </a:r>
          </a:p>
          <a:p>
            <a:pPr>
              <a:lnSpc>
                <a:spcPct val="110000"/>
              </a:lnSpc>
              <a:spcBef>
                <a:spcPts val="6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el-GR" sz="2000" dirty="0" smtClean="0"/>
              <a:t>O trigger </a:t>
            </a:r>
            <a:r>
              <a:rPr lang="en-GB" altLang="el-GR" sz="2000" dirty="0" err="1" smtClean="0"/>
              <a:t>μετ</a:t>
            </a:r>
            <a:r>
              <a:rPr lang="en-GB" altLang="el-GR" sz="2000" dirty="0" smtClean="0"/>
              <a:t>αγράφει σε κεφαλαία την τιμή της μεταβλητής :NEW.dname. </a:t>
            </a:r>
            <a:endParaRPr lang="el-GR" altLang="el-GR" sz="2000" dirty="0" smtClean="0"/>
          </a:p>
          <a:p>
            <a:pPr>
              <a:lnSpc>
                <a:spcPct val="110000"/>
              </a:lnSpc>
              <a:spcBef>
                <a:spcPts val="6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el-GR" sz="2000" dirty="0" smtClean="0"/>
              <a:t>Ο trigger </a:t>
            </a:r>
            <a:r>
              <a:rPr lang="en-GB" altLang="el-GR" sz="2000" dirty="0" err="1" smtClean="0"/>
              <a:t>τερμ</a:t>
            </a:r>
            <a:r>
              <a:rPr lang="en-GB" altLang="el-GR" sz="2000" dirty="0" smtClean="0"/>
              <a:t>ατίζεται και εκτελείται η εντολή: </a:t>
            </a:r>
          </a:p>
          <a:p>
            <a:pPr marL="0" indent="354013">
              <a:lnSpc>
                <a:spcPct val="110000"/>
              </a:lnSpc>
              <a:spcBef>
                <a:spcPts val="600"/>
              </a:spcBef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el-GR" sz="2000" b="1" dirty="0" smtClean="0">
                <a:solidFill>
                  <a:srgbClr val="004B82"/>
                </a:solidFill>
              </a:rPr>
              <a:t>INSERT INTO department VALUES(70, 'LEARN');</a:t>
            </a:r>
            <a:endParaRPr lang="en-GB" altLang="el-GR" sz="2000" dirty="0" smtClean="0">
              <a:solidFill>
                <a:srgbClr val="6666FF"/>
              </a:solidFill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104100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el-GR" smtClean="0"/>
              <a:t>Δοκιμή</a:t>
            </a:r>
          </a:p>
        </p:txBody>
      </p:sp>
      <p:sp>
        <p:nvSpPr>
          <p:cNvPr id="7172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500"/>
              </a:spcBef>
              <a:buFont typeface="Monotype Sort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el-G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/* testing */</a:t>
            </a:r>
          </a:p>
          <a:p>
            <a:pPr>
              <a:spcBef>
                <a:spcPts val="500"/>
              </a:spcBef>
              <a:buFont typeface="Monotype Sort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el-G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UPDATE department</a:t>
            </a:r>
          </a:p>
          <a:p>
            <a:pPr>
              <a:spcBef>
                <a:spcPts val="500"/>
              </a:spcBef>
              <a:buFont typeface="Monotype Sort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el-G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SET </a:t>
            </a:r>
            <a:r>
              <a:rPr lang="en-GB" altLang="el-GR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dname</a:t>
            </a:r>
            <a:r>
              <a:rPr lang="en-GB" altLang="el-G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‘Payroll' </a:t>
            </a:r>
          </a:p>
          <a:p>
            <a:pPr>
              <a:spcBef>
                <a:spcPts val="500"/>
              </a:spcBef>
              <a:buFont typeface="Monotype Sort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el-G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WHERE </a:t>
            </a:r>
            <a:r>
              <a:rPr lang="en-GB" altLang="el-GR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deptno</a:t>
            </a:r>
            <a:r>
              <a:rPr lang="en-GB" altLang="el-G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=70;</a:t>
            </a:r>
          </a:p>
          <a:p>
            <a:pPr>
              <a:spcBef>
                <a:spcPts val="500"/>
              </a:spcBef>
              <a:buFont typeface="Monotype Sort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altLang="el-GR" sz="2000" dirty="0" smtClean="0">
              <a:latin typeface="Tahoma" pitchFamily="34" charset="0"/>
            </a:endParaRPr>
          </a:p>
          <a:p>
            <a:pPr>
              <a:spcBef>
                <a:spcPts val="600"/>
              </a:spcBef>
              <a:buFont typeface="Monotype Sort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altLang="el-GR" sz="2400" dirty="0" smtClean="0"/>
          </a:p>
          <a:p>
            <a:pPr>
              <a:spcBef>
                <a:spcPts val="600"/>
              </a:spcBef>
              <a:buFont typeface="Monotype Sort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altLang="el-GR" sz="2400" dirty="0" smtClean="0"/>
          </a:p>
        </p:txBody>
      </p:sp>
      <p:sp>
        <p:nvSpPr>
          <p:cNvPr id="7173" name="AutoShape 3"/>
          <p:cNvSpPr>
            <a:spLocks noChangeArrowheads="1"/>
          </p:cNvSpPr>
          <p:nvPr/>
        </p:nvSpPr>
        <p:spPr bwMode="auto">
          <a:xfrm>
            <a:off x="685800" y="228600"/>
            <a:ext cx="7772400" cy="1219200"/>
          </a:xfrm>
          <a:prstGeom prst="roundRect">
            <a:avLst>
              <a:gd name="adj" fmla="val 13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endParaRPr lang="el-GR" altLang="el-GR"/>
          </a:p>
        </p:txBody>
      </p:sp>
      <p:sp>
        <p:nvSpPr>
          <p:cNvPr id="7174" name="AutoShape 4"/>
          <p:cNvSpPr>
            <a:spLocks noChangeArrowheads="1"/>
          </p:cNvSpPr>
          <p:nvPr/>
        </p:nvSpPr>
        <p:spPr bwMode="auto">
          <a:xfrm>
            <a:off x="685800" y="1268413"/>
            <a:ext cx="6765925" cy="4598987"/>
          </a:xfrm>
          <a:prstGeom prst="roundRect">
            <a:avLst>
              <a:gd name="adj" fmla="val 32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endParaRPr lang="el-GR" altLang="el-GR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0930640"/>
              </p:ext>
            </p:extLst>
          </p:nvPr>
        </p:nvGraphicFramePr>
        <p:xfrm>
          <a:off x="2864245" y="3140968"/>
          <a:ext cx="3415510" cy="19888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8152"/>
                <a:gridCol w="2047358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dirty="0"/>
                        <a:t>DEPTNO</a:t>
                      </a:r>
                    </a:p>
                  </a:txBody>
                  <a:tcPr marL="85725" marR="85725" marT="28575" marB="28575" anchor="b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dirty="0"/>
                        <a:t>DNAME</a:t>
                      </a:r>
                    </a:p>
                  </a:txBody>
                  <a:tcPr marL="85725" marR="85725" marT="28575" marB="28575" anchor="b">
                    <a:solidFill>
                      <a:srgbClr val="004B82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/>
                        <a:t>10</a:t>
                      </a:r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/>
                        <a:t>ACCOUNTING</a:t>
                      </a:r>
                    </a:p>
                  </a:txBody>
                  <a:tcPr marL="85725" marR="85725" marT="28575" marB="28575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/>
                        <a:t>20</a:t>
                      </a:r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/>
                        <a:t>RESEARCH</a:t>
                      </a:r>
                    </a:p>
                  </a:txBody>
                  <a:tcPr marL="85725" marR="85725" marT="28575" marB="28575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/>
                        <a:t>30</a:t>
                      </a:r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/>
                        <a:t>SALES</a:t>
                      </a:r>
                    </a:p>
                  </a:txBody>
                  <a:tcPr marL="85725" marR="85725" marT="28575" marB="28575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/>
                        <a:t>40</a:t>
                      </a:r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/>
                        <a:t>OPERATIONS</a:t>
                      </a:r>
                    </a:p>
                  </a:txBody>
                  <a:tcPr marL="85725" marR="85725" marT="28575" marB="28575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/>
                        <a:t>70</a:t>
                      </a:r>
                      <a:endParaRPr lang="el-GR"/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b="1" dirty="0">
                          <a:solidFill>
                            <a:srgbClr val="820000"/>
                          </a:solidFill>
                        </a:rPr>
                        <a:t>PAYROLL</a:t>
                      </a:r>
                      <a:endParaRPr lang="el-GR" b="1" dirty="0">
                        <a:solidFill>
                          <a:srgbClr val="820000"/>
                        </a:solidFill>
                      </a:endParaRPr>
                    </a:p>
                  </a:txBody>
                  <a:tcPr marL="85725" marR="85725" marT="28575" marB="28575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584600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9" name="Group 2"/>
          <p:cNvGrpSpPr>
            <a:grpSpLocks/>
          </p:cNvGrpSpPr>
          <p:nvPr/>
        </p:nvGrpSpPr>
        <p:grpSpPr bwMode="auto">
          <a:xfrm>
            <a:off x="685800" y="228600"/>
            <a:ext cx="7769225" cy="676275"/>
            <a:chOff x="432" y="144"/>
            <a:chExt cx="4894" cy="426"/>
          </a:xfrm>
        </p:grpSpPr>
        <p:sp>
          <p:nvSpPr>
            <p:cNvPr id="24583" name="AutoShape 3"/>
            <p:cNvSpPr>
              <a:spLocks noChangeArrowheads="1"/>
            </p:cNvSpPr>
            <p:nvPr/>
          </p:nvSpPr>
          <p:spPr bwMode="auto">
            <a:xfrm>
              <a:off x="432" y="144"/>
              <a:ext cx="4895" cy="427"/>
            </a:xfrm>
            <a:prstGeom prst="roundRect">
              <a:avLst>
                <a:gd name="adj" fmla="val 231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bg1"/>
                  </a:solidFill>
                  <a:latin typeface="Times New Roman" pitchFamily="18" charset="0"/>
                  <a:ea typeface="Arial Unicode MS" pitchFamily="34" charset="-128"/>
                  <a:cs typeface="Arial Unicode MS" pitchFamily="34" charset="-128"/>
                </a:defRPr>
              </a:lvl1pPr>
              <a:lvl2pPr marL="742950" indent="-285750">
                <a:defRPr sz="2400">
                  <a:solidFill>
                    <a:schemeClr val="bg1"/>
                  </a:solidFill>
                  <a:latin typeface="Times New Roman" pitchFamily="18" charset="0"/>
                  <a:ea typeface="Arial Unicode MS" pitchFamily="34" charset="-128"/>
                  <a:cs typeface="Arial Unicode MS" pitchFamily="34" charset="-128"/>
                </a:defRPr>
              </a:lvl2pPr>
              <a:lvl3pPr marL="1143000" indent="-228600">
                <a:defRPr sz="2400">
                  <a:solidFill>
                    <a:schemeClr val="bg1"/>
                  </a:solidFill>
                  <a:latin typeface="Times New Roman" pitchFamily="18" charset="0"/>
                  <a:ea typeface="Arial Unicode MS" pitchFamily="34" charset="-128"/>
                  <a:cs typeface="Arial Unicode MS" pitchFamily="34" charset="-128"/>
                </a:defRPr>
              </a:lvl3pPr>
              <a:lvl4pPr marL="1600200" indent="-228600">
                <a:defRPr sz="2400">
                  <a:solidFill>
                    <a:schemeClr val="bg1"/>
                  </a:solidFill>
                  <a:latin typeface="Times New Roman" pitchFamily="18" charset="0"/>
                  <a:ea typeface="Arial Unicode MS" pitchFamily="34" charset="-128"/>
                  <a:cs typeface="Arial Unicode MS" pitchFamily="34" charset="-128"/>
                </a:defRPr>
              </a:lvl4pPr>
              <a:lvl5pPr marL="2057400" indent="-228600">
                <a:defRPr sz="2400">
                  <a:solidFill>
                    <a:schemeClr val="bg1"/>
                  </a:solidFill>
                  <a:latin typeface="Times New Roman" pitchFamily="18" charset="0"/>
                  <a:ea typeface="Arial Unicode MS" pitchFamily="34" charset="-128"/>
                  <a:cs typeface="Arial Unicode MS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pitchFamily="18" charset="0"/>
                  <a:ea typeface="Arial Unicode MS" pitchFamily="34" charset="-128"/>
                  <a:cs typeface="Arial Unicode MS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pitchFamily="18" charset="0"/>
                  <a:ea typeface="Arial Unicode MS" pitchFamily="34" charset="-128"/>
                  <a:cs typeface="Arial Unicode MS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pitchFamily="18" charset="0"/>
                  <a:ea typeface="Arial Unicode MS" pitchFamily="34" charset="-128"/>
                  <a:cs typeface="Arial Unicode MS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pitchFamily="18" charset="0"/>
                  <a:ea typeface="Arial Unicode MS" pitchFamily="34" charset="-128"/>
                  <a:cs typeface="Arial Unicode MS" pitchFamily="34" charset="-128"/>
                </a:defRPr>
              </a:lvl9pPr>
            </a:lstStyle>
            <a:p>
              <a:endParaRPr lang="el-GR" altLang="el-GR"/>
            </a:p>
          </p:txBody>
        </p:sp>
        <p:sp>
          <p:nvSpPr>
            <p:cNvPr id="24584" name="Text Box 4"/>
            <p:cNvSpPr txBox="1">
              <a:spLocks noChangeArrowheads="1"/>
            </p:cNvSpPr>
            <p:nvPr/>
          </p:nvSpPr>
          <p:spPr bwMode="auto">
            <a:xfrm>
              <a:off x="432" y="144"/>
              <a:ext cx="4895" cy="4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160" tIns="46080" rIns="92160" bIns="46080" anchor="ctr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pitchFamily="18" charset="0"/>
                  <a:ea typeface="Arial Unicode MS" pitchFamily="34" charset="-128"/>
                  <a:cs typeface="Arial Unicode MS" pitchFamily="34" charset="-128"/>
                </a:defRPr>
              </a:lvl1pPr>
              <a:lvl2pPr marL="742950" indent="-28575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pitchFamily="18" charset="0"/>
                  <a:ea typeface="Arial Unicode MS" pitchFamily="34" charset="-128"/>
                  <a:cs typeface="Arial Unicode MS" pitchFamily="34" charset="-128"/>
                </a:defRPr>
              </a:lvl2pPr>
              <a:lvl3pPr marL="1143000" indent="-22860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pitchFamily="18" charset="0"/>
                  <a:ea typeface="Arial Unicode MS" pitchFamily="34" charset="-128"/>
                  <a:cs typeface="Arial Unicode MS" pitchFamily="34" charset="-128"/>
                </a:defRPr>
              </a:lvl3pPr>
              <a:lvl4pPr marL="1600200" indent="-22860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pitchFamily="18" charset="0"/>
                  <a:ea typeface="Arial Unicode MS" pitchFamily="34" charset="-128"/>
                  <a:cs typeface="Arial Unicode MS" pitchFamily="34" charset="-128"/>
                </a:defRPr>
              </a:lvl4pPr>
              <a:lvl5pPr marL="2057400" indent="-22860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pitchFamily="18" charset="0"/>
                  <a:ea typeface="Arial Unicode MS" pitchFamily="34" charset="-128"/>
                  <a:cs typeface="Arial Unicode MS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pitchFamily="18" charset="0"/>
                  <a:ea typeface="Arial Unicode MS" pitchFamily="34" charset="-128"/>
                  <a:cs typeface="Arial Unicode MS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pitchFamily="18" charset="0"/>
                  <a:ea typeface="Arial Unicode MS" pitchFamily="34" charset="-128"/>
                  <a:cs typeface="Arial Unicode MS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pitchFamily="18" charset="0"/>
                  <a:ea typeface="Arial Unicode MS" pitchFamily="34" charset="-128"/>
                  <a:cs typeface="Arial Unicode MS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pitchFamily="18" charset="0"/>
                  <a:ea typeface="Arial Unicode MS" pitchFamily="34" charset="-128"/>
                  <a:cs typeface="Arial Unicode MS" pitchFamily="34" charset="-128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ahoma" pitchFamily="34" charset="0"/>
                <a:buNone/>
              </a:pPr>
              <a:r>
                <a:rPr lang="en-GB" altLang="el-GR" sz="2800">
                  <a:solidFill>
                    <a:schemeClr val="tx1"/>
                  </a:solidFill>
                  <a:latin typeface="Tahoma" pitchFamily="34" charset="0"/>
                </a:rPr>
                <a:t> </a:t>
              </a:r>
            </a:p>
          </p:txBody>
        </p:sp>
      </p:grpSp>
      <p:sp>
        <p:nvSpPr>
          <p:cNvPr id="24581" name="AutoShape 6"/>
          <p:cNvSpPr>
            <a:spLocks noChangeArrowheads="1"/>
          </p:cNvSpPr>
          <p:nvPr/>
        </p:nvSpPr>
        <p:spPr bwMode="auto">
          <a:xfrm>
            <a:off x="685800" y="765175"/>
            <a:ext cx="7770813" cy="5100638"/>
          </a:xfrm>
          <a:prstGeom prst="roundRect">
            <a:avLst>
              <a:gd name="adj" fmla="val 28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endParaRPr lang="el-GR" altLang="el-G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3600" dirty="0" smtClean="0"/>
              <a:t>Επεξήγηση</a:t>
            </a:r>
            <a:endParaRPr lang="el-GR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400600"/>
          </a:xfrm>
        </p:spPr>
        <p:txBody>
          <a:bodyPr>
            <a:noAutofit/>
          </a:bodyPr>
          <a:lstStyle/>
          <a:p>
            <a:pPr>
              <a:spcBef>
                <a:spcPts val="500"/>
              </a:spcBef>
              <a:buClr>
                <a:srgbClr val="000000"/>
              </a:buClr>
              <a:buSzPct val="75000"/>
            </a:pPr>
            <a:r>
              <a:rPr lang="en-GB" altLang="el-GR" sz="2000" dirty="0"/>
              <a:t>Δίδεται η </a:t>
            </a:r>
            <a:r>
              <a:rPr lang="en-GB" altLang="el-GR" sz="2000" dirty="0" err="1"/>
              <a:t>εντολή</a:t>
            </a:r>
            <a:r>
              <a:rPr lang="en-GB" altLang="el-GR" sz="2000" dirty="0"/>
              <a:t> </a:t>
            </a:r>
            <a:r>
              <a:rPr lang="en-GB" altLang="el-GR" sz="2000" b="1" dirty="0">
                <a:solidFill>
                  <a:srgbClr val="004B82"/>
                </a:solidFill>
              </a:rPr>
              <a:t>UPDATE department SET </a:t>
            </a:r>
            <a:r>
              <a:rPr lang="en-GB" altLang="el-GR" sz="2000" b="1" dirty="0" err="1">
                <a:solidFill>
                  <a:srgbClr val="004B82"/>
                </a:solidFill>
              </a:rPr>
              <a:t>dname</a:t>
            </a:r>
            <a:r>
              <a:rPr lang="en-GB" altLang="el-GR" sz="2000" b="1" dirty="0">
                <a:solidFill>
                  <a:srgbClr val="004B82"/>
                </a:solidFill>
              </a:rPr>
              <a:t> = ‘Payroll' </a:t>
            </a:r>
          </a:p>
          <a:p>
            <a:pPr marL="357188" indent="0">
              <a:spcBef>
                <a:spcPts val="500"/>
              </a:spcBef>
              <a:buClr>
                <a:srgbClr val="000000"/>
              </a:buClr>
              <a:buSzPct val="75000"/>
              <a:buFont typeface="Monotype Sorts" charset="2"/>
              <a:buNone/>
            </a:pPr>
            <a:r>
              <a:rPr lang="en-GB" altLang="el-GR" sz="2000" b="1" dirty="0">
                <a:solidFill>
                  <a:srgbClr val="004B82"/>
                </a:solidFill>
              </a:rPr>
              <a:t>WHERE </a:t>
            </a:r>
            <a:r>
              <a:rPr lang="en-GB" altLang="el-GR" sz="2000" b="1" dirty="0" err="1">
                <a:solidFill>
                  <a:srgbClr val="004B82"/>
                </a:solidFill>
              </a:rPr>
              <a:t>deptno</a:t>
            </a:r>
            <a:r>
              <a:rPr lang="en-GB" altLang="el-GR" sz="2000" b="1" dirty="0">
                <a:solidFill>
                  <a:srgbClr val="004B82"/>
                </a:solidFill>
              </a:rPr>
              <a:t>=70; </a:t>
            </a:r>
            <a:r>
              <a:rPr lang="en-GB" altLang="el-GR" sz="2000" dirty="0" err="1"/>
              <a:t>Λόγω</a:t>
            </a:r>
            <a:r>
              <a:rPr lang="en-GB" altLang="el-GR" sz="2000" dirty="0"/>
              <a:t> </a:t>
            </a:r>
            <a:r>
              <a:rPr lang="en-GB" altLang="el-GR" sz="2000" dirty="0" err="1"/>
              <a:t>του</a:t>
            </a:r>
            <a:r>
              <a:rPr lang="en-GB" altLang="el-GR" sz="2000" dirty="0"/>
              <a:t> </a:t>
            </a:r>
            <a:r>
              <a:rPr lang="en-GB" altLang="el-GR" sz="2000" dirty="0" err="1"/>
              <a:t>γεγονότος</a:t>
            </a:r>
            <a:r>
              <a:rPr lang="en-GB" altLang="el-GR" sz="2000" dirty="0"/>
              <a:t> “</a:t>
            </a:r>
            <a:r>
              <a:rPr lang="en-GB" altLang="el-GR" sz="2000" b="1" dirty="0">
                <a:solidFill>
                  <a:srgbClr val="820000"/>
                </a:solidFill>
              </a:rPr>
              <a:t>BEFORE INSERT OR UPDATE ON department</a:t>
            </a:r>
            <a:r>
              <a:rPr lang="en-GB" altLang="el-GR" sz="2000" dirty="0"/>
              <a:t>” π</a:t>
            </a:r>
            <a:r>
              <a:rPr lang="en-GB" altLang="el-GR" sz="2000" dirty="0" err="1"/>
              <a:t>ου</a:t>
            </a:r>
            <a:r>
              <a:rPr lang="en-GB" altLang="el-GR" sz="2000" dirty="0"/>
              <a:t> υπ</a:t>
            </a:r>
            <a:r>
              <a:rPr lang="en-GB" altLang="el-GR" sz="2000" dirty="0" err="1"/>
              <a:t>άρχει</a:t>
            </a:r>
            <a:r>
              <a:rPr lang="en-GB" altLang="el-GR" sz="2000" dirty="0"/>
              <a:t> </a:t>
            </a:r>
            <a:r>
              <a:rPr lang="en-GB" altLang="el-GR" sz="2000" dirty="0" err="1"/>
              <a:t>στον</a:t>
            </a:r>
            <a:r>
              <a:rPr lang="en-GB" altLang="el-GR" sz="2000" dirty="0"/>
              <a:t> </a:t>
            </a:r>
            <a:r>
              <a:rPr lang="en-GB" altLang="el-GR" sz="2000" dirty="0" err="1"/>
              <a:t>ορισμό</a:t>
            </a:r>
            <a:r>
              <a:rPr lang="en-GB" altLang="el-GR" sz="2000" dirty="0"/>
              <a:t> </a:t>
            </a:r>
            <a:r>
              <a:rPr lang="en-GB" altLang="el-GR" sz="2000" dirty="0" err="1"/>
              <a:t>του</a:t>
            </a:r>
            <a:r>
              <a:rPr lang="en-GB" altLang="el-GR" sz="2000" dirty="0"/>
              <a:t> «α</a:t>
            </a:r>
            <a:r>
              <a:rPr lang="en-GB" altLang="el-GR" sz="2000" dirty="0" err="1"/>
              <a:t>φυ</a:t>
            </a:r>
            <a:r>
              <a:rPr lang="en-GB" altLang="el-GR" sz="2000" dirty="0"/>
              <a:t>πνίζεται» ο trigger </a:t>
            </a:r>
            <a:r>
              <a:rPr lang="en-GB" altLang="el-GR" sz="2000" b="1" dirty="0">
                <a:solidFill>
                  <a:srgbClr val="820000"/>
                </a:solidFill>
              </a:rPr>
              <a:t>dept_insert_upda</a:t>
            </a:r>
            <a:r>
              <a:rPr lang="en-GB" altLang="el-GR" sz="2000" dirty="0">
                <a:solidFill>
                  <a:srgbClr val="820000"/>
                </a:solidFill>
              </a:rPr>
              <a:t>te</a:t>
            </a:r>
            <a:r>
              <a:rPr lang="en-GB" altLang="el-GR" sz="2000" dirty="0"/>
              <a:t> (υπάρχει στο λεξικό δεδομένων).</a:t>
            </a:r>
          </a:p>
          <a:p>
            <a:pPr>
              <a:spcBef>
                <a:spcPts val="500"/>
              </a:spcBef>
              <a:buClr>
                <a:srgbClr val="000000"/>
              </a:buClr>
              <a:buSzPct val="75000"/>
            </a:pPr>
            <a:r>
              <a:rPr lang="en-GB" altLang="el-GR" sz="2000" dirty="0"/>
              <a:t>Επ</a:t>
            </a:r>
            <a:r>
              <a:rPr lang="en-GB" altLang="el-GR" sz="2000" dirty="0" err="1"/>
              <a:t>ειδή</a:t>
            </a:r>
            <a:r>
              <a:rPr lang="en-GB" altLang="el-GR" sz="2000" dirty="0"/>
              <a:t> </a:t>
            </a:r>
            <a:r>
              <a:rPr lang="en-GB" altLang="el-GR" sz="2000" dirty="0" err="1"/>
              <a:t>δόθηκε</a:t>
            </a:r>
            <a:r>
              <a:rPr lang="en-GB" altLang="el-GR" sz="2000" dirty="0"/>
              <a:t> </a:t>
            </a:r>
            <a:r>
              <a:rPr lang="en-GB" altLang="el-GR" sz="2000" dirty="0" err="1"/>
              <a:t>εντολή</a:t>
            </a:r>
            <a:r>
              <a:rPr lang="en-GB" altLang="el-GR" sz="2000" dirty="0"/>
              <a:t> UPDATE και ο trigger </a:t>
            </a:r>
            <a:r>
              <a:rPr lang="en-GB" altLang="el-GR" sz="2000" dirty="0" err="1"/>
              <a:t>είν</a:t>
            </a:r>
            <a:r>
              <a:rPr lang="en-GB" altLang="el-GR" sz="2000" dirty="0"/>
              <a:t>αι row type (δες και υποπρόταση FOR EACH ROW) τα ζεύγη των global μεταβλητών που αντιστοιχούν στις στήλες του πίνακα Department έχουν τις παρακάτω τιμές:</a:t>
            </a:r>
          </a:p>
          <a:p>
            <a:pPr indent="14288">
              <a:spcBef>
                <a:spcPts val="500"/>
              </a:spcBef>
              <a:buClr>
                <a:srgbClr val="000000"/>
              </a:buClr>
              <a:buSzPct val="75000"/>
              <a:buFont typeface="Monotype Sorts" charset="2"/>
              <a:buNone/>
            </a:pPr>
            <a:r>
              <a:rPr lang="en-GB" altLang="el-GR" sz="2000" dirty="0"/>
              <a:t>:</a:t>
            </a:r>
            <a:r>
              <a:rPr lang="en-GB" altLang="el-GR" sz="2000" dirty="0" err="1"/>
              <a:t>OLD.deptno</a:t>
            </a:r>
            <a:r>
              <a:rPr lang="en-GB" altLang="el-GR" sz="2000" dirty="0"/>
              <a:t> &lt; - -  70, :</a:t>
            </a:r>
            <a:r>
              <a:rPr lang="en-GB" altLang="el-GR" sz="2000" dirty="0" err="1"/>
              <a:t>OLD.dname</a:t>
            </a:r>
            <a:r>
              <a:rPr lang="en-GB" altLang="el-GR" sz="2000" dirty="0"/>
              <a:t> &lt; -- ‘Learn’</a:t>
            </a:r>
          </a:p>
          <a:p>
            <a:pPr indent="14288">
              <a:spcBef>
                <a:spcPts val="500"/>
              </a:spcBef>
              <a:buClr>
                <a:srgbClr val="000000"/>
              </a:buClr>
              <a:buSzPct val="75000"/>
              <a:buFont typeface="Monotype Sorts" charset="2"/>
              <a:buNone/>
            </a:pPr>
            <a:r>
              <a:rPr lang="en-GB" altLang="el-GR" sz="2000" dirty="0"/>
              <a:t>:</a:t>
            </a:r>
            <a:r>
              <a:rPr lang="en-GB" altLang="el-GR" sz="2000" dirty="0" err="1"/>
              <a:t>NEW.deptno</a:t>
            </a:r>
            <a:r>
              <a:rPr lang="en-GB" altLang="el-GR" sz="2000" dirty="0"/>
              <a:t> &lt; - - 70, :</a:t>
            </a:r>
            <a:r>
              <a:rPr lang="en-GB" altLang="el-GR" sz="2000" dirty="0" err="1"/>
              <a:t>NEW.dname</a:t>
            </a:r>
            <a:r>
              <a:rPr lang="en-GB" altLang="el-GR" sz="2000" dirty="0"/>
              <a:t> &lt; -- ‘Payroll’ </a:t>
            </a:r>
          </a:p>
          <a:p>
            <a:pPr>
              <a:spcBef>
                <a:spcPts val="500"/>
              </a:spcBef>
              <a:buClr>
                <a:srgbClr val="000000"/>
              </a:buClr>
              <a:buSzPct val="75000"/>
            </a:pPr>
            <a:r>
              <a:rPr lang="en-GB" altLang="el-GR" sz="2000" dirty="0" err="1"/>
              <a:t>Λόγω</a:t>
            </a:r>
            <a:r>
              <a:rPr lang="en-GB" altLang="el-GR" sz="2000" dirty="0"/>
              <a:t> </a:t>
            </a:r>
            <a:r>
              <a:rPr lang="en-GB" altLang="el-GR" sz="2000" dirty="0" err="1"/>
              <a:t>της</a:t>
            </a:r>
            <a:r>
              <a:rPr lang="en-GB" altLang="el-GR" sz="2000" dirty="0"/>
              <a:t> </a:t>
            </a:r>
            <a:r>
              <a:rPr lang="en-GB" altLang="el-GR" sz="2000" dirty="0" err="1"/>
              <a:t>εντολής</a:t>
            </a:r>
            <a:r>
              <a:rPr lang="en-GB" altLang="el-GR" sz="2000" dirty="0"/>
              <a:t> :</a:t>
            </a:r>
            <a:r>
              <a:rPr lang="en-GB" altLang="el-GR" sz="2000" dirty="0" err="1"/>
              <a:t>NEW.dname</a:t>
            </a:r>
            <a:r>
              <a:rPr lang="en-GB" altLang="el-GR" sz="2000" dirty="0"/>
              <a:t> := UPPER(:</a:t>
            </a:r>
            <a:r>
              <a:rPr lang="en-GB" altLang="el-GR" sz="2000" dirty="0" err="1"/>
              <a:t>NEW.dname</a:t>
            </a:r>
            <a:r>
              <a:rPr lang="en-GB" altLang="el-GR" sz="2000" dirty="0"/>
              <a:t>);</a:t>
            </a:r>
          </a:p>
          <a:p>
            <a:pPr>
              <a:spcBef>
                <a:spcPts val="500"/>
              </a:spcBef>
              <a:buClr>
                <a:srgbClr val="000000"/>
              </a:buClr>
              <a:buSzPct val="75000"/>
            </a:pPr>
            <a:r>
              <a:rPr lang="en-GB" altLang="el-GR" sz="2000" dirty="0" smtClean="0"/>
              <a:t>O </a:t>
            </a:r>
            <a:r>
              <a:rPr lang="en-GB" altLang="el-GR" sz="2000" dirty="0"/>
              <a:t>trigger </a:t>
            </a:r>
            <a:r>
              <a:rPr lang="en-GB" altLang="el-GR" sz="2000" dirty="0" err="1"/>
              <a:t>μετ</a:t>
            </a:r>
            <a:r>
              <a:rPr lang="en-GB" altLang="el-GR" sz="2000" dirty="0"/>
              <a:t>αγράφει σε κεφαλαία την τιμή της μεταβλητής :NEW.dname. </a:t>
            </a:r>
            <a:endParaRPr lang="en-GB" altLang="el-GR" sz="2000" dirty="0" smtClean="0"/>
          </a:p>
          <a:p>
            <a:pPr>
              <a:spcBef>
                <a:spcPts val="500"/>
              </a:spcBef>
              <a:buClr>
                <a:srgbClr val="000000"/>
              </a:buClr>
              <a:buSzPct val="75000"/>
            </a:pPr>
            <a:r>
              <a:rPr lang="en-GB" altLang="el-GR" sz="2000" dirty="0" smtClean="0"/>
              <a:t>Ο </a:t>
            </a:r>
            <a:r>
              <a:rPr lang="en-GB" altLang="el-GR" sz="2000" dirty="0"/>
              <a:t>trigger </a:t>
            </a:r>
            <a:r>
              <a:rPr lang="en-GB" altLang="el-GR" sz="2000" dirty="0" err="1"/>
              <a:t>τερμ</a:t>
            </a:r>
            <a:r>
              <a:rPr lang="en-GB" altLang="el-GR" sz="2000" dirty="0"/>
              <a:t>ατίζεται και εκτελείται η εντολή: </a:t>
            </a:r>
          </a:p>
          <a:p>
            <a:pPr indent="14288">
              <a:spcBef>
                <a:spcPts val="500"/>
              </a:spcBef>
              <a:buClr>
                <a:srgbClr val="000000"/>
              </a:buClr>
              <a:buSzPct val="75000"/>
              <a:buFont typeface="Monotype Sorts" charset="2"/>
              <a:buNone/>
            </a:pPr>
            <a:r>
              <a:rPr lang="en-GB" altLang="el-GR" sz="2000" b="1" dirty="0">
                <a:solidFill>
                  <a:srgbClr val="004B82"/>
                </a:solidFill>
              </a:rPr>
              <a:t>UPDATE department SET </a:t>
            </a:r>
            <a:r>
              <a:rPr lang="en-GB" altLang="el-GR" sz="2000" b="1" dirty="0" err="1">
                <a:solidFill>
                  <a:srgbClr val="004B82"/>
                </a:solidFill>
              </a:rPr>
              <a:t>dname</a:t>
            </a:r>
            <a:r>
              <a:rPr lang="en-GB" altLang="el-GR" sz="2000" b="1" dirty="0">
                <a:solidFill>
                  <a:srgbClr val="004B82"/>
                </a:solidFill>
              </a:rPr>
              <a:t> = ‘PAYROLL‘ </a:t>
            </a:r>
          </a:p>
          <a:p>
            <a:pPr indent="14288">
              <a:spcBef>
                <a:spcPts val="500"/>
              </a:spcBef>
              <a:buClr>
                <a:srgbClr val="000000"/>
              </a:buClr>
              <a:buSzPct val="75000"/>
              <a:buFont typeface="Monotype Sorts" charset="2"/>
              <a:buNone/>
            </a:pPr>
            <a:r>
              <a:rPr lang="en-GB" altLang="el-GR" sz="2000" b="1" dirty="0">
                <a:solidFill>
                  <a:srgbClr val="004B82"/>
                </a:solidFill>
              </a:rPr>
              <a:t>WHERE </a:t>
            </a:r>
            <a:r>
              <a:rPr lang="en-GB" altLang="el-GR" sz="2000" b="1" dirty="0" err="1">
                <a:solidFill>
                  <a:srgbClr val="004B82"/>
                </a:solidFill>
              </a:rPr>
              <a:t>deptno</a:t>
            </a:r>
            <a:r>
              <a:rPr lang="en-GB" altLang="el-GR" sz="2000" b="1" dirty="0">
                <a:solidFill>
                  <a:srgbClr val="004B82"/>
                </a:solidFill>
              </a:rPr>
              <a:t>=70</a:t>
            </a:r>
            <a:r>
              <a:rPr lang="en-GB" altLang="el-GR" sz="2000" dirty="0">
                <a:solidFill>
                  <a:srgbClr val="6666FF"/>
                </a:solidFill>
              </a:rPr>
              <a:t>;</a:t>
            </a:r>
          </a:p>
          <a:p>
            <a:pPr>
              <a:spcBef>
                <a:spcPts val="500"/>
              </a:spcBef>
              <a:buClr>
                <a:srgbClr val="000000"/>
              </a:buClr>
              <a:buSzPct val="75000"/>
              <a:buFont typeface="Monotype Sorts" charset="2"/>
              <a:buNone/>
            </a:pPr>
            <a:endParaRPr lang="en-GB" altLang="el-GR" sz="2000" dirty="0">
              <a:solidFill>
                <a:srgbClr val="6666FF"/>
              </a:solidFill>
            </a:endParaRPr>
          </a:p>
          <a:p>
            <a:endParaRPr lang="el-GR" sz="2000" dirty="0"/>
          </a:p>
        </p:txBody>
      </p:sp>
    </p:spTree>
    <p:extLst>
      <p:ext uri="{BB962C8B-B14F-4D97-AF65-F5344CB8AC3E}">
        <p14:creationId xmlns:p14="http://schemas.microsoft.com/office/powerpoint/2010/main" val="291673051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el-GR" smtClean="0"/>
              <a:t>Γεγονότα που ενεργοποιούν triggers</a:t>
            </a:r>
          </a:p>
        </p:txBody>
      </p:sp>
      <p:sp>
        <p:nvSpPr>
          <p:cNvPr id="25603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500"/>
              </a:spcBef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el-G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BEFORE INSERT ON table</a:t>
            </a:r>
          </a:p>
          <a:p>
            <a:pPr marL="0" indent="0">
              <a:spcBef>
                <a:spcPts val="500"/>
              </a:spcBef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el-G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AFTER INSERT</a:t>
            </a:r>
            <a:r>
              <a:rPr lang="en-GB" altLang="el-GR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altLang="el-G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ON table</a:t>
            </a:r>
          </a:p>
          <a:p>
            <a:pPr marL="0" indent="0">
              <a:spcBef>
                <a:spcPts val="500"/>
              </a:spcBef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el-G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BEFORE UPDATE ON table</a:t>
            </a:r>
          </a:p>
          <a:p>
            <a:pPr marL="0" indent="0">
              <a:spcBef>
                <a:spcPts val="500"/>
              </a:spcBef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el-G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AFTER UPDATE ON table</a:t>
            </a:r>
          </a:p>
          <a:p>
            <a:pPr marL="0" indent="0">
              <a:spcBef>
                <a:spcPts val="500"/>
              </a:spcBef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el-G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BEFORE DELETE ON table</a:t>
            </a:r>
          </a:p>
          <a:p>
            <a:pPr marL="0" indent="0">
              <a:spcBef>
                <a:spcPts val="500"/>
              </a:spcBef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el-G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AFTER DELETE ON table</a:t>
            </a:r>
          </a:p>
          <a:p>
            <a:pPr marL="0" indent="0">
              <a:spcBef>
                <a:spcPts val="500"/>
              </a:spcBef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altLang="el-GR" sz="20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500"/>
              </a:spcBef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altLang="el-GR" sz="20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938899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el-GR" smtClean="0"/>
              <a:t>Απαγορεύεται μέσα στο «σώμα» του trigger </a:t>
            </a:r>
            <a:r>
              <a:rPr lang="el-GR" altLang="el-GR" smtClean="0"/>
              <a:t>να χρησιμοποιήσετε εντολές</a:t>
            </a:r>
            <a:r>
              <a:rPr lang="en-US" altLang="el-GR" smtClean="0"/>
              <a:t>:</a:t>
            </a:r>
            <a:endParaRPr lang="en-GB" altLang="el-GR" smtClean="0"/>
          </a:p>
        </p:txBody>
      </p:sp>
      <p:sp>
        <p:nvSpPr>
          <p:cNvPr id="26627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484784"/>
            <a:ext cx="8229600" cy="4752528"/>
          </a:xfrm>
        </p:spPr>
        <p:txBody>
          <a:bodyPr/>
          <a:lstStyle/>
          <a:p>
            <a:pPr marL="0" indent="0">
              <a:lnSpc>
                <a:spcPct val="93000"/>
              </a:lnSpc>
              <a:spcBef>
                <a:spcPts val="600"/>
              </a:spcBef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el-GR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COMMIT</a:t>
            </a:r>
          </a:p>
          <a:p>
            <a:pPr marL="0" indent="0">
              <a:spcBef>
                <a:spcPts val="600"/>
              </a:spcBef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el-GR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AUDIT</a:t>
            </a:r>
          </a:p>
          <a:p>
            <a:pPr marL="0" indent="0">
              <a:spcBef>
                <a:spcPts val="600"/>
              </a:spcBef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el-GR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CONNECT</a:t>
            </a:r>
          </a:p>
          <a:p>
            <a:pPr marL="0" indent="0">
              <a:spcBef>
                <a:spcPts val="600"/>
              </a:spcBef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el-GR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…</a:t>
            </a:r>
          </a:p>
          <a:p>
            <a:pPr marL="0" indent="0">
              <a:spcBef>
                <a:spcPts val="600"/>
              </a:spcBef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altLang="el-GR" sz="24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651002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1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el-GR" smtClean="0"/>
              <a:t>Προσθήκη στήλης στον πίνακα department</a:t>
            </a:r>
          </a:p>
        </p:txBody>
      </p:sp>
      <p:sp>
        <p:nvSpPr>
          <p:cNvPr id="8196" name="Rectangle 2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3000"/>
              </a:lnSpc>
              <a:spcBef>
                <a:spcPts val="400"/>
              </a:spcBef>
              <a:buFont typeface="Monotype Sort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el-GR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/* Change TABLE department */</a:t>
            </a:r>
          </a:p>
          <a:p>
            <a:pPr>
              <a:spcBef>
                <a:spcPts val="400"/>
              </a:spcBef>
              <a:buFont typeface="Monotype Sort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el-GR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ALTER TABLE department ADD (</a:t>
            </a:r>
            <a:r>
              <a:rPr lang="en-GB" altLang="el-GR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no_of_employees</a:t>
            </a:r>
            <a:r>
              <a:rPr lang="en-GB" altLang="el-GR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NUMBER(3));</a:t>
            </a:r>
          </a:p>
          <a:p>
            <a:pPr>
              <a:spcBef>
                <a:spcPts val="400"/>
              </a:spcBef>
              <a:buFont typeface="Monotype Sort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el-GR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Table altered.</a:t>
            </a:r>
          </a:p>
          <a:p>
            <a:pPr>
              <a:spcBef>
                <a:spcPts val="400"/>
              </a:spcBef>
              <a:buFont typeface="Monotype Sort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el-GR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SELECT * FROM department;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5425829"/>
              </p:ext>
            </p:extLst>
          </p:nvPr>
        </p:nvGraphicFramePr>
        <p:xfrm>
          <a:off x="1943708" y="2924944"/>
          <a:ext cx="5256584" cy="19888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756"/>
                <a:gridCol w="1621606"/>
                <a:gridCol w="2554222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dirty="0"/>
                        <a:t>DEPTNO</a:t>
                      </a:r>
                    </a:p>
                  </a:txBody>
                  <a:tcPr marL="85725" marR="85725" marT="28575" marB="28575" anchor="b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dirty="0"/>
                        <a:t>DNAME</a:t>
                      </a:r>
                    </a:p>
                  </a:txBody>
                  <a:tcPr marL="85725" marR="85725" marT="28575" marB="28575" anchor="b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dirty="0"/>
                        <a:t>NO_OF_EMPLOYEES</a:t>
                      </a:r>
                      <a:endParaRPr lang="el-GR" dirty="0"/>
                    </a:p>
                  </a:txBody>
                  <a:tcPr marL="0" marR="0" marT="0" marB="0">
                    <a:solidFill>
                      <a:srgbClr val="004B82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/>
                        <a:t>10</a:t>
                      </a:r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dirty="0"/>
                        <a:t>ACCOUNTING</a:t>
                      </a:r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/>
                        <a:t> </a:t>
                      </a: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/>
                        <a:t>20</a:t>
                      </a:r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/>
                        <a:t>RESEARCH</a:t>
                      </a:r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/>
                        <a:t> </a:t>
                      </a: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/>
                        <a:t>30</a:t>
                      </a:r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/>
                        <a:t>SALES</a:t>
                      </a:r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/>
                        <a:t> </a:t>
                      </a: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/>
                        <a:t>40</a:t>
                      </a:r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/>
                        <a:t>OPERATIONS</a:t>
                      </a:r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/>
                        <a:t> </a:t>
                      </a: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/>
                        <a:t>70</a:t>
                      </a:r>
                      <a:endParaRPr lang="el-GR"/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b="1" dirty="0">
                          <a:solidFill>
                            <a:srgbClr val="820000"/>
                          </a:solidFill>
                        </a:rPr>
                        <a:t>PAYROLL</a:t>
                      </a:r>
                      <a:endParaRPr lang="el-GR" b="1" dirty="0">
                        <a:solidFill>
                          <a:srgbClr val="820000"/>
                        </a:solidFill>
                      </a:endParaRPr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dirty="0"/>
                        <a:t> </a:t>
                      </a:r>
                      <a:endParaRPr lang="el-GR" dirty="0"/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614306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el-GR" sz="2400" smtClean="0"/>
              <a:t>Αρχικοποίηση της νέας στήλης </a:t>
            </a:r>
          </a:p>
        </p:txBody>
      </p:sp>
      <p:sp>
        <p:nvSpPr>
          <p:cNvPr id="9220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196752"/>
            <a:ext cx="8686800" cy="5040560"/>
          </a:xfrm>
        </p:spPr>
        <p:txBody>
          <a:bodyPr/>
          <a:lstStyle/>
          <a:p>
            <a:pPr>
              <a:lnSpc>
                <a:spcPct val="93000"/>
              </a:lnSpc>
              <a:spcBef>
                <a:spcPts val="400"/>
              </a:spcBef>
              <a:buFont typeface="Monotype Sort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el-GR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/* Initialization of the new column */</a:t>
            </a:r>
          </a:p>
          <a:p>
            <a:pPr>
              <a:spcBef>
                <a:spcPts val="400"/>
              </a:spcBef>
              <a:buFont typeface="Monotype Sort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el-GR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UPDATE department</a:t>
            </a:r>
          </a:p>
          <a:p>
            <a:pPr>
              <a:spcBef>
                <a:spcPts val="400"/>
              </a:spcBef>
              <a:buFont typeface="Monotype Sort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el-GR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SET </a:t>
            </a:r>
            <a:r>
              <a:rPr lang="en-GB" altLang="el-GR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no_of_employees</a:t>
            </a:r>
            <a:r>
              <a:rPr lang="en-GB" altLang="el-GR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</a:p>
          <a:p>
            <a:pPr>
              <a:spcBef>
                <a:spcPts val="400"/>
              </a:spcBef>
              <a:buFont typeface="Monotype Sort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el-GR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(SELECT COUNT(*)</a:t>
            </a:r>
          </a:p>
          <a:p>
            <a:pPr>
              <a:spcBef>
                <a:spcPts val="400"/>
              </a:spcBef>
              <a:buFont typeface="Monotype Sort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el-GR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FROM employee</a:t>
            </a:r>
          </a:p>
          <a:p>
            <a:pPr>
              <a:spcBef>
                <a:spcPts val="400"/>
              </a:spcBef>
              <a:buFont typeface="Monotype Sort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el-GR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WHERE </a:t>
            </a:r>
            <a:r>
              <a:rPr lang="en-GB" altLang="el-GR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employee.deptno</a:t>
            </a:r>
            <a:r>
              <a:rPr lang="en-GB" altLang="el-GR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GB" altLang="el-GR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department.deptno</a:t>
            </a:r>
            <a:r>
              <a:rPr lang="en-GB" altLang="el-GR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2689279"/>
              </p:ext>
            </p:extLst>
          </p:nvPr>
        </p:nvGraphicFramePr>
        <p:xfrm>
          <a:off x="765869" y="3429000"/>
          <a:ext cx="7585710" cy="22584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9095"/>
                <a:gridCol w="2425700"/>
                <a:gridCol w="3510915"/>
              </a:tblGrid>
              <a:tr h="38633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800" spc="75" dirty="0">
                          <a:effectLst/>
                        </a:rPr>
                        <a:t>DEPTNO</a:t>
                      </a:r>
                      <a:endParaRPr lang="el-GR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85725" marR="85725" marT="28575" marB="28575" anchor="ctr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800" spc="75" dirty="0">
                          <a:effectLst/>
                        </a:rPr>
                        <a:t>DNAME</a:t>
                      </a:r>
                      <a:endParaRPr lang="el-GR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85725" marR="85725" marT="28575" marB="28575" anchor="ctr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spc="75" dirty="0">
                          <a:effectLst/>
                        </a:rPr>
                        <a:t>NO_OF_EMPLOYEES</a:t>
                      </a:r>
                      <a:endParaRPr lang="el-GR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solidFill>
                      <a:srgbClr val="004B82"/>
                    </a:solidFill>
                  </a:tcPr>
                </a:tc>
              </a:tr>
              <a:tr h="35654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>
                          <a:effectLst/>
                        </a:rPr>
                        <a:t>10</a:t>
                      </a:r>
                      <a:endParaRPr lang="el-GR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>
                          <a:effectLst/>
                        </a:rPr>
                        <a:t>ACCOUNTING</a:t>
                      </a:r>
                      <a:endParaRPr lang="el-GR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    3</a:t>
                      </a:r>
                      <a:endParaRPr lang="el-GR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3863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>
                          <a:effectLst/>
                        </a:rPr>
                        <a:t>20</a:t>
                      </a:r>
                      <a:endParaRPr lang="el-GR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>
                          <a:effectLst/>
                        </a:rPr>
                        <a:t>RESEARCH</a:t>
                      </a:r>
                      <a:endParaRPr lang="el-GR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    3</a:t>
                      </a:r>
                      <a:endParaRPr lang="el-GR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3863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>
                          <a:effectLst/>
                        </a:rPr>
                        <a:t>30</a:t>
                      </a:r>
                      <a:endParaRPr lang="el-GR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>
                          <a:effectLst/>
                        </a:rPr>
                        <a:t>SALES</a:t>
                      </a:r>
                      <a:endParaRPr lang="el-GR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    2</a:t>
                      </a:r>
                      <a:endParaRPr lang="el-GR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35654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>
                          <a:effectLst/>
                        </a:rPr>
                        <a:t>40</a:t>
                      </a:r>
                      <a:endParaRPr lang="el-GR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>
                          <a:effectLst/>
                        </a:rPr>
                        <a:t>OPERATIONS</a:t>
                      </a:r>
                      <a:endParaRPr lang="el-GR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    -</a:t>
                      </a:r>
                      <a:endParaRPr lang="el-GR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3863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70</a:t>
                      </a:r>
                      <a:endParaRPr lang="el-GR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PAYROLL</a:t>
                      </a:r>
                      <a:endParaRPr lang="el-GR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    -</a:t>
                      </a:r>
                      <a:endParaRPr lang="el-GR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779463" y="20320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alt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967711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"/>
          <p:cNvSpPr>
            <a:spLocks noGrp="1" noChangeArrowheads="1"/>
          </p:cNvSpPr>
          <p:nvPr>
            <p:ph type="title"/>
          </p:nvPr>
        </p:nvSpPr>
        <p:spPr>
          <a:xfrm>
            <a:off x="0" y="116632"/>
            <a:ext cx="9144000" cy="908720"/>
          </a:xfrm>
        </p:spPr>
        <p:txBody>
          <a:bodyPr>
            <a:normAutofit fontScale="90000"/>
          </a:bodyPr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el-GR" dirty="0" err="1" smtClean="0"/>
              <a:t>Αυτομ</a:t>
            </a:r>
            <a:r>
              <a:rPr lang="en-GB" altLang="el-GR" dirty="0" smtClean="0"/>
              <a:t>ατοποίηση της διαχείρισης της τιμής της στήλης No_of_Employees με triggers</a:t>
            </a:r>
          </a:p>
        </p:txBody>
      </p:sp>
      <p:sp>
        <p:nvSpPr>
          <p:cNvPr id="27651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3000"/>
              </a:lnSpc>
              <a:buFont typeface="Monotype Sort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el-GR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CREATE OR REPLACE TRIGGER </a:t>
            </a:r>
            <a:r>
              <a:rPr lang="en-GB" altLang="el-GR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emp_insert</a:t>
            </a:r>
            <a:endParaRPr lang="en-GB" altLang="el-GR" sz="18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buFont typeface="Monotype Sort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el-GR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AFTER INSERT ON employee</a:t>
            </a:r>
          </a:p>
          <a:p>
            <a:pPr>
              <a:buFont typeface="Monotype Sort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el-GR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FOR EACH ROW</a:t>
            </a:r>
          </a:p>
          <a:p>
            <a:pPr>
              <a:buFont typeface="Monotype Sort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el-GR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BEGIN</a:t>
            </a:r>
          </a:p>
          <a:p>
            <a:pPr>
              <a:buFont typeface="Monotype Sort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el-GR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UPDATE department</a:t>
            </a:r>
          </a:p>
          <a:p>
            <a:pPr>
              <a:buFont typeface="Monotype Sort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el-GR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SET </a:t>
            </a:r>
            <a:r>
              <a:rPr lang="en-GB" altLang="el-GR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no_of_employees</a:t>
            </a:r>
            <a:r>
              <a:rPr lang="en-GB" altLang="el-GR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NVL(</a:t>
            </a:r>
            <a:r>
              <a:rPr lang="en-GB" altLang="el-GR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no_of_employees</a:t>
            </a:r>
            <a:r>
              <a:rPr lang="en-GB" altLang="el-GR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0) + 1   </a:t>
            </a:r>
          </a:p>
          <a:p>
            <a:pPr>
              <a:buFont typeface="Monotype Sort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el-GR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WHERE  </a:t>
            </a:r>
            <a:r>
              <a:rPr lang="en-GB" altLang="el-GR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deptno</a:t>
            </a:r>
            <a:r>
              <a:rPr lang="en-GB" altLang="el-GR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 :</a:t>
            </a:r>
            <a:r>
              <a:rPr lang="en-GB" altLang="el-GR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NEW.deptno</a:t>
            </a:r>
            <a:r>
              <a:rPr lang="en-GB" altLang="el-GR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>
              <a:buFont typeface="Monotype Sort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el-GR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/* :</a:t>
            </a:r>
            <a:r>
              <a:rPr lang="en-GB" altLang="el-GR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NEW.deptno</a:t>
            </a:r>
            <a:r>
              <a:rPr lang="en-GB" altLang="el-GR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&lt; - - </a:t>
            </a:r>
            <a:r>
              <a:rPr lang="en-GB" altLang="el-GR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νέ</a:t>
            </a:r>
            <a:r>
              <a:rPr lang="en-GB" altLang="el-GR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α τιμή, :OLD.deptno &lt; - -  NULL */  </a:t>
            </a:r>
          </a:p>
          <a:p>
            <a:pPr>
              <a:buFont typeface="Monotype Sort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el-GR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END;</a:t>
            </a:r>
          </a:p>
          <a:p>
            <a:pPr>
              <a:buFont typeface="Monotype Sort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el-GR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</a:p>
          <a:p>
            <a:pPr>
              <a:buFont typeface="Monotype Sort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el-GR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Trigger created.</a:t>
            </a:r>
          </a:p>
        </p:txBody>
      </p:sp>
    </p:spTree>
    <p:extLst>
      <p:ext uri="{BB962C8B-B14F-4D97-AF65-F5344CB8AC3E}">
        <p14:creationId xmlns:p14="http://schemas.microsoft.com/office/powerpoint/2010/main" val="331828138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1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el-GR" sz="3600" dirty="0" err="1" smtClean="0"/>
              <a:t>Δοκιμή</a:t>
            </a:r>
            <a:endParaRPr lang="en-GB" altLang="el-GR" sz="3200" dirty="0" smtClean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altLang="el-GR" sz="2400" dirty="0"/>
              <a:t>INSERT INTO employee VALUES(7985, 'NAVATHE', 10);</a:t>
            </a:r>
            <a:br>
              <a:rPr lang="en-GB" altLang="el-GR" sz="2400" dirty="0"/>
            </a:br>
            <a:r>
              <a:rPr lang="en-GB" altLang="el-GR" sz="2400" dirty="0"/>
              <a:t>Η </a:t>
            </a:r>
            <a:r>
              <a:rPr lang="en-GB" altLang="el-GR" sz="2400" dirty="0" err="1"/>
              <a:t>εντολή</a:t>
            </a:r>
            <a:r>
              <a:rPr lang="en-GB" altLang="el-GR" sz="2400" dirty="0"/>
              <a:t> </a:t>
            </a:r>
            <a:r>
              <a:rPr lang="en-GB" altLang="el-GR" sz="2400" dirty="0" err="1"/>
              <a:t>ενημερώνει</a:t>
            </a:r>
            <a:r>
              <a:rPr lang="en-GB" altLang="el-GR" sz="2400" dirty="0"/>
              <a:t> </a:t>
            </a:r>
            <a:r>
              <a:rPr lang="en-GB" altLang="el-GR" sz="2400" dirty="0" err="1"/>
              <a:t>τον</a:t>
            </a:r>
            <a:r>
              <a:rPr lang="en-GB" altLang="el-GR" sz="2400" dirty="0"/>
              <a:t> π</a:t>
            </a:r>
            <a:r>
              <a:rPr lang="en-GB" altLang="el-GR" sz="2400" dirty="0" err="1"/>
              <a:t>ίν</a:t>
            </a:r>
            <a:r>
              <a:rPr lang="en-GB" altLang="el-GR" sz="2400" dirty="0"/>
              <a:t>ακα employee</a:t>
            </a:r>
            <a:endParaRPr lang="el-GR" sz="24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807972"/>
              </p:ext>
            </p:extLst>
          </p:nvPr>
        </p:nvGraphicFramePr>
        <p:xfrm>
          <a:off x="1586230" y="2204865"/>
          <a:ext cx="5971540" cy="38990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6760"/>
                <a:gridCol w="1899920"/>
                <a:gridCol w="2054860"/>
              </a:tblGrid>
              <a:tr h="3930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2000" spc="75" dirty="0">
                          <a:effectLst/>
                        </a:rPr>
                        <a:t>EMPNO</a:t>
                      </a:r>
                      <a:endParaRPr lang="el-GR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85725" marR="85725" marT="28575" marB="28575" anchor="b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2000" spc="75" dirty="0">
                          <a:effectLst/>
                        </a:rPr>
                        <a:t>ENAME</a:t>
                      </a:r>
                      <a:endParaRPr lang="el-GR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85725" marR="85725" marT="28575" marB="28575" anchor="b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2000" spc="75" dirty="0">
                          <a:effectLst/>
                        </a:rPr>
                        <a:t>DEPTNO</a:t>
                      </a:r>
                      <a:endParaRPr lang="el-GR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85725" marR="85725" marT="28575" marB="28575" anchor="b">
                    <a:solidFill>
                      <a:srgbClr val="004B82"/>
                    </a:solidFill>
                  </a:tcPr>
                </a:tc>
              </a:tr>
              <a:tr h="3930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2000">
                          <a:effectLst/>
                        </a:rPr>
                        <a:t>7782</a:t>
                      </a:r>
                      <a:endParaRPr lang="el-GR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2000">
                          <a:effectLst/>
                        </a:rPr>
                        <a:t>CLARK</a:t>
                      </a:r>
                      <a:endParaRPr lang="el-GR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2000">
                          <a:effectLst/>
                        </a:rPr>
                        <a:t>10</a:t>
                      </a:r>
                      <a:endParaRPr lang="el-GR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85725" marR="85725" marT="28575" marB="28575" anchor="ctr"/>
                </a:tc>
              </a:tr>
              <a:tr h="3930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2000">
                          <a:effectLst/>
                        </a:rPr>
                        <a:t>7788</a:t>
                      </a:r>
                      <a:endParaRPr lang="el-GR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2000">
                          <a:effectLst/>
                        </a:rPr>
                        <a:t>SCOTT</a:t>
                      </a:r>
                      <a:endParaRPr lang="el-GR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2000">
                          <a:effectLst/>
                        </a:rPr>
                        <a:t>20</a:t>
                      </a:r>
                      <a:endParaRPr lang="el-GR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85725" marR="85725" marT="28575" marB="28575" anchor="ctr"/>
                </a:tc>
              </a:tr>
              <a:tr h="3930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2000" dirty="0">
                          <a:effectLst/>
                        </a:rPr>
                        <a:t>7839</a:t>
                      </a:r>
                      <a:endParaRPr lang="el-GR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2000">
                          <a:effectLst/>
                        </a:rPr>
                        <a:t>KING</a:t>
                      </a:r>
                      <a:endParaRPr lang="el-GR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2000">
                          <a:effectLst/>
                        </a:rPr>
                        <a:t>10</a:t>
                      </a:r>
                      <a:endParaRPr lang="el-GR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85725" marR="85725" marT="28575" marB="28575" anchor="ctr"/>
                </a:tc>
              </a:tr>
              <a:tr h="3513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2000">
                          <a:effectLst/>
                        </a:rPr>
                        <a:t>7844</a:t>
                      </a:r>
                      <a:endParaRPr lang="el-GR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2000">
                          <a:effectLst/>
                        </a:rPr>
                        <a:t>TURNER</a:t>
                      </a:r>
                      <a:endParaRPr lang="el-GR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2000">
                          <a:effectLst/>
                        </a:rPr>
                        <a:t>30</a:t>
                      </a:r>
                      <a:endParaRPr lang="el-GR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85725" marR="85725" marT="28575" marB="28575" anchor="ctr"/>
                </a:tc>
              </a:tr>
              <a:tr h="3930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2000">
                          <a:effectLst/>
                        </a:rPr>
                        <a:t>7876</a:t>
                      </a:r>
                      <a:endParaRPr lang="el-GR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2000">
                          <a:effectLst/>
                        </a:rPr>
                        <a:t>ADAMS</a:t>
                      </a:r>
                      <a:endParaRPr lang="el-GR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2000">
                          <a:effectLst/>
                        </a:rPr>
                        <a:t>20</a:t>
                      </a:r>
                      <a:endParaRPr lang="el-GR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85725" marR="85725" marT="28575" marB="28575" anchor="ctr"/>
                </a:tc>
              </a:tr>
              <a:tr h="3930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2000">
                          <a:effectLst/>
                        </a:rPr>
                        <a:t>7900</a:t>
                      </a:r>
                      <a:endParaRPr lang="el-GR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2000">
                          <a:effectLst/>
                        </a:rPr>
                        <a:t>JAMES</a:t>
                      </a:r>
                      <a:endParaRPr lang="el-GR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2000">
                          <a:effectLst/>
                        </a:rPr>
                        <a:t>30</a:t>
                      </a:r>
                      <a:endParaRPr lang="el-GR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85725" marR="85725" marT="28575" marB="28575" anchor="ctr"/>
                </a:tc>
              </a:tr>
              <a:tr h="3930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2000">
                          <a:effectLst/>
                        </a:rPr>
                        <a:t>7902</a:t>
                      </a:r>
                      <a:endParaRPr lang="el-GR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2000">
                          <a:effectLst/>
                        </a:rPr>
                        <a:t>FORD</a:t>
                      </a:r>
                      <a:endParaRPr lang="el-GR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2000">
                          <a:effectLst/>
                        </a:rPr>
                        <a:t>20</a:t>
                      </a:r>
                      <a:endParaRPr lang="el-GR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85725" marR="85725" marT="28575" marB="28575" anchor="ctr"/>
                </a:tc>
              </a:tr>
              <a:tr h="3930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2000">
                          <a:effectLst/>
                        </a:rPr>
                        <a:t>7934</a:t>
                      </a:r>
                      <a:endParaRPr lang="el-GR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2000">
                          <a:effectLst/>
                        </a:rPr>
                        <a:t>MILLER</a:t>
                      </a:r>
                      <a:endParaRPr lang="el-GR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2000">
                          <a:effectLst/>
                        </a:rPr>
                        <a:t>10</a:t>
                      </a:r>
                      <a:endParaRPr lang="el-GR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85725" marR="85725" marT="28575" marB="28575" anchor="ctr"/>
                </a:tc>
              </a:tr>
              <a:tr h="3930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820000"/>
                          </a:solidFill>
                          <a:effectLst/>
                        </a:rPr>
                        <a:t>7985</a:t>
                      </a:r>
                      <a:endParaRPr lang="el-GR" sz="1000" b="1" dirty="0">
                        <a:solidFill>
                          <a:srgbClr val="82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820000"/>
                          </a:solidFill>
                          <a:effectLst/>
                        </a:rPr>
                        <a:t>NAVATHE</a:t>
                      </a:r>
                      <a:endParaRPr lang="el-GR" sz="1000" b="1" dirty="0">
                        <a:solidFill>
                          <a:srgbClr val="82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820000"/>
                          </a:solidFill>
                          <a:effectLst/>
                        </a:rPr>
                        <a:t>10</a:t>
                      </a:r>
                      <a:endParaRPr lang="el-GR" sz="1000" b="1" dirty="0">
                        <a:solidFill>
                          <a:srgbClr val="82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85725" marR="85725" marT="28575" marB="28575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9319009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l-GR" altLang="el-GR" sz="2400" b="1" dirty="0" smtClean="0">
                <a:solidFill>
                  <a:srgbClr val="820000"/>
                </a:solidFill>
              </a:rPr>
              <a:t>Σύντομη </a:t>
            </a:r>
            <a:r>
              <a:rPr lang="el-GR" altLang="el-GR" sz="2400" b="1" dirty="0">
                <a:solidFill>
                  <a:srgbClr val="820000"/>
                </a:solidFill>
              </a:rPr>
              <a:t>περιγραφή</a:t>
            </a:r>
            <a:br>
              <a:rPr lang="el-GR" altLang="el-GR" sz="2400" b="1" dirty="0">
                <a:solidFill>
                  <a:srgbClr val="820000"/>
                </a:solidFill>
              </a:rPr>
            </a:br>
            <a:r>
              <a:rPr lang="en-GB" altLang="el-GR" sz="2400" dirty="0"/>
              <a:t>Μ</a:t>
            </a:r>
            <a:r>
              <a:rPr lang="el-GR" altLang="el-GR" sz="2400" dirty="0"/>
              <a:t>ι</a:t>
            </a:r>
            <a:r>
              <a:rPr lang="en-GB" altLang="el-GR" sz="2400" dirty="0"/>
              <a:t>α </a:t>
            </a:r>
            <a:r>
              <a:rPr lang="el-GR" altLang="el-GR" sz="2400" dirty="0" smtClean="0"/>
              <a:t>περιήγηση</a:t>
            </a:r>
            <a:r>
              <a:rPr lang="en-GB" altLang="el-GR" sz="2400" dirty="0" smtClean="0"/>
              <a:t> </a:t>
            </a:r>
            <a:r>
              <a:rPr lang="en-GB" altLang="el-GR" sz="2400" dirty="0"/>
              <a:t>σ</a:t>
            </a:r>
            <a:r>
              <a:rPr lang="el-GR" altLang="el-GR" sz="2400" dirty="0"/>
              <a:t>ε </a:t>
            </a:r>
            <a:r>
              <a:rPr lang="el-GR" altLang="el-GR" sz="2400" dirty="0" err="1" smtClean="0"/>
              <a:t>αφυπνιζόμενα</a:t>
            </a:r>
            <a:r>
              <a:rPr lang="el-GR" altLang="el-GR" sz="2400" dirty="0" smtClean="0"/>
              <a:t> </a:t>
            </a:r>
            <a:r>
              <a:rPr lang="el-GR" altLang="el-GR" sz="2400" dirty="0"/>
              <a:t>προγράμματα (</a:t>
            </a:r>
            <a:r>
              <a:rPr lang="en-US" altLang="el-GR" sz="2400" dirty="0"/>
              <a:t>triggers)</a:t>
            </a:r>
            <a:r>
              <a:rPr lang="el-GR" altLang="el-GR" sz="2400" dirty="0"/>
              <a:t>, δηλαδή προγράμματα</a:t>
            </a:r>
            <a:r>
              <a:rPr lang="en-US" altLang="el-GR" sz="2400" dirty="0"/>
              <a:t> </a:t>
            </a:r>
            <a:r>
              <a:rPr lang="el-GR" altLang="el-GR" sz="2400" dirty="0"/>
              <a:t>ενεργοποιούμενα από ενέργειες </a:t>
            </a:r>
            <a:r>
              <a:rPr lang="en-US" altLang="el-GR" sz="2400" dirty="0"/>
              <a:t>INSERT, UPDATE, DELETE </a:t>
            </a:r>
            <a:r>
              <a:rPr lang="el-GR" altLang="el-GR" sz="2400" dirty="0"/>
              <a:t>στη βάση δεδομένων </a:t>
            </a:r>
            <a:r>
              <a:rPr lang="en-GB" altLang="el-GR" sz="2400" dirty="0"/>
              <a:t>- Υπ</a:t>
            </a:r>
            <a:r>
              <a:rPr lang="en-GB" altLang="el-GR" sz="2400" dirty="0" err="1"/>
              <a:t>οδείξεις</a:t>
            </a:r>
            <a:r>
              <a:rPr lang="en-GB" altLang="el-GR" sz="2400" dirty="0"/>
              <a:t> </a:t>
            </a:r>
            <a:r>
              <a:rPr lang="en-GB" altLang="el-GR" sz="2400" dirty="0" err="1"/>
              <a:t>γι</a:t>
            </a:r>
            <a:r>
              <a:rPr lang="en-GB" altLang="el-GR" sz="2400" dirty="0"/>
              <a:t>α το</a:t>
            </a:r>
            <a:r>
              <a:rPr lang="el-GR" altLang="el-GR" sz="2400" dirty="0"/>
              <a:t>ν προγραμματισμό </a:t>
            </a:r>
            <a:r>
              <a:rPr lang="el-GR" altLang="el-GR" sz="2400" dirty="0" smtClean="0"/>
              <a:t>σε περιβάλλον </a:t>
            </a:r>
            <a:r>
              <a:rPr lang="en-GB" altLang="el-GR" sz="2400" dirty="0" smtClean="0"/>
              <a:t>PL/SQL</a:t>
            </a:r>
          </a:p>
          <a:p>
            <a:pPr marL="0" indent="0">
              <a:buNone/>
            </a:pPr>
            <a:endParaRPr lang="en-GB" sz="2400" dirty="0"/>
          </a:p>
          <a:p>
            <a:pPr>
              <a:lnSpc>
                <a:spcPct val="93000"/>
              </a:lnSpc>
              <a:spcBef>
                <a:spcPts val="1250"/>
              </a:spcBef>
              <a:buClr>
                <a:srgbClr val="000000"/>
              </a:buClr>
              <a:buSzPct val="75000"/>
              <a:buFont typeface="Monotype Sorts" charset="2"/>
              <a:buNone/>
            </a:pPr>
            <a:r>
              <a:rPr lang="el-GR" altLang="el-GR" sz="2400" b="1" dirty="0">
                <a:cs typeface="Arial" charset="0"/>
              </a:rPr>
              <a:t>Σ</a:t>
            </a:r>
            <a:r>
              <a:rPr lang="en-GB" altLang="el-GR" sz="2400" b="1" dirty="0" err="1" smtClean="0">
                <a:cs typeface="Arial" charset="0"/>
              </a:rPr>
              <a:t>τόχος</a:t>
            </a:r>
            <a:r>
              <a:rPr lang="en-GB" altLang="el-GR" sz="2400" b="1" dirty="0" smtClean="0">
                <a:cs typeface="Arial" charset="0"/>
              </a:rPr>
              <a:t> </a:t>
            </a:r>
            <a:r>
              <a:rPr lang="en-GB" altLang="el-GR" sz="2400" b="1" dirty="0">
                <a:cs typeface="Arial" charset="0"/>
              </a:rPr>
              <a:t>/ </a:t>
            </a:r>
            <a:r>
              <a:rPr lang="el-GR" altLang="el-GR" sz="2400" b="1" dirty="0" smtClean="0">
                <a:cs typeface="Arial" charset="0"/>
              </a:rPr>
              <a:t>Σ</a:t>
            </a:r>
            <a:r>
              <a:rPr lang="en-GB" altLang="el-GR" sz="2400" b="1" dirty="0" err="1" smtClean="0">
                <a:cs typeface="Arial" charset="0"/>
              </a:rPr>
              <a:t>κο</a:t>
            </a:r>
            <a:r>
              <a:rPr lang="en-GB" altLang="el-GR" sz="2400" b="1" dirty="0" smtClean="0">
                <a:cs typeface="Arial" charset="0"/>
              </a:rPr>
              <a:t>πός:</a:t>
            </a:r>
            <a:endParaRPr lang="en-GB" altLang="el-GR" sz="2400" b="1" dirty="0">
              <a:cs typeface="Arial" charset="0"/>
            </a:endParaRPr>
          </a:p>
          <a:p>
            <a:pPr marL="0" indent="0">
              <a:spcBef>
                <a:spcPts val="1125"/>
              </a:spcBef>
              <a:buClr>
                <a:srgbClr val="000000"/>
              </a:buClr>
              <a:buSzPct val="75000"/>
              <a:buFont typeface="Monotype Sorts" charset="2"/>
              <a:buNone/>
            </a:pPr>
            <a:r>
              <a:rPr lang="el-GR" altLang="el-GR" sz="2400" dirty="0" smtClean="0">
                <a:cs typeface="Arial" charset="0"/>
              </a:rPr>
              <a:t>Ν</a:t>
            </a:r>
            <a:r>
              <a:rPr lang="en-GB" altLang="el-GR" sz="2400" dirty="0" smtClean="0">
                <a:cs typeface="Arial" charset="0"/>
              </a:rPr>
              <a:t>α </a:t>
            </a:r>
            <a:r>
              <a:rPr lang="el-GR" altLang="el-GR" sz="2400" dirty="0" smtClean="0">
                <a:cs typeface="Arial" charset="0"/>
              </a:rPr>
              <a:t>β</a:t>
            </a:r>
            <a:r>
              <a:rPr lang="en-GB" altLang="el-GR" sz="2400" dirty="0" err="1" smtClean="0">
                <a:cs typeface="Arial" charset="0"/>
              </a:rPr>
              <a:t>οηθήσει</a:t>
            </a:r>
            <a:r>
              <a:rPr lang="en-GB" altLang="el-GR" sz="2400" dirty="0" smtClean="0">
                <a:cs typeface="Arial" charset="0"/>
              </a:rPr>
              <a:t> </a:t>
            </a:r>
            <a:r>
              <a:rPr lang="el-GR" altLang="el-GR" sz="2400" dirty="0" smtClean="0">
                <a:cs typeface="Arial" charset="0"/>
              </a:rPr>
              <a:t>τ</a:t>
            </a:r>
            <a:r>
              <a:rPr lang="en-GB" altLang="el-GR" sz="2400" dirty="0" err="1" smtClean="0">
                <a:cs typeface="Arial" charset="0"/>
              </a:rPr>
              <a:t>ους</a:t>
            </a:r>
            <a:r>
              <a:rPr lang="en-GB" altLang="el-GR" sz="2400" dirty="0" smtClean="0">
                <a:cs typeface="Arial" charset="0"/>
              </a:rPr>
              <a:t> σπ</a:t>
            </a:r>
            <a:r>
              <a:rPr lang="el-GR" altLang="el-GR" sz="2400" dirty="0" err="1" smtClean="0">
                <a:cs typeface="Arial" charset="0"/>
              </a:rPr>
              <a:t>ουδ</a:t>
            </a:r>
            <a:r>
              <a:rPr lang="en-GB" altLang="el-GR" sz="2400" dirty="0" smtClean="0">
                <a:cs typeface="Arial" charset="0"/>
              </a:rPr>
              <a:t>α</a:t>
            </a:r>
            <a:r>
              <a:rPr lang="en-GB" altLang="el-GR" sz="2400" dirty="0" err="1" smtClean="0">
                <a:cs typeface="Arial" charset="0"/>
              </a:rPr>
              <a:t>στές</a:t>
            </a:r>
            <a:r>
              <a:rPr lang="en-GB" altLang="el-GR" sz="2400" dirty="0" smtClean="0">
                <a:cs typeface="Arial" charset="0"/>
              </a:rPr>
              <a:t> </a:t>
            </a:r>
            <a:r>
              <a:rPr lang="el-GR" altLang="el-GR" sz="2400" dirty="0">
                <a:cs typeface="Arial" charset="0"/>
              </a:rPr>
              <a:t>να</a:t>
            </a:r>
            <a:r>
              <a:rPr lang="en-GB" altLang="el-GR" sz="2400" dirty="0">
                <a:cs typeface="Arial" charset="0"/>
              </a:rPr>
              <a:t> </a:t>
            </a:r>
            <a:r>
              <a:rPr lang="el-GR" altLang="el-GR" sz="2400" dirty="0">
                <a:cs typeface="Arial" charset="0"/>
              </a:rPr>
              <a:t>κατανοήσουν και να </a:t>
            </a:r>
            <a:r>
              <a:rPr lang="en-GB" altLang="el-GR" sz="2400" dirty="0" err="1">
                <a:cs typeface="Arial" charset="0"/>
              </a:rPr>
              <a:t>εμ</a:t>
            </a:r>
            <a:r>
              <a:rPr lang="en-GB" altLang="el-GR" sz="2400" dirty="0">
                <a:cs typeface="Arial" charset="0"/>
              </a:rPr>
              <a:t>πεδώσουν κρίσιμα σημεία της τεχνολογίας των triggers - και να μάθουν να κατασκευάζουν και να χρησιμοποιούν  triggers σύμφωνα με τις ανάγκες των εφαρμογών βάσεων δεδομένων.</a:t>
            </a:r>
          </a:p>
          <a:p>
            <a:pPr>
              <a:spcBef>
                <a:spcPts val="875"/>
              </a:spcBef>
              <a:buClr>
                <a:srgbClr val="000000"/>
              </a:buClr>
              <a:buSzPct val="75000"/>
              <a:buFont typeface="Monotype Sorts" charset="2"/>
              <a:buNone/>
            </a:pPr>
            <a:r>
              <a:rPr lang="en-GB" altLang="el-GR" sz="2400" dirty="0">
                <a:cs typeface="Arial" charset="0"/>
              </a:rPr>
              <a:t> </a:t>
            </a:r>
          </a:p>
          <a:p>
            <a:pPr>
              <a:spcBef>
                <a:spcPts val="875"/>
              </a:spcBef>
              <a:buClr>
                <a:srgbClr val="000000"/>
              </a:buClr>
              <a:buSzPct val="75000"/>
              <a:buFont typeface="Monotype Sorts" charset="2"/>
              <a:buNone/>
            </a:pPr>
            <a:endParaRPr lang="en-GB" altLang="el-GR" sz="1800" dirty="0">
              <a:latin typeface="Arial" charset="0"/>
              <a:cs typeface="Arial" charset="0"/>
            </a:endParaRPr>
          </a:p>
          <a:p>
            <a:pPr marL="0" indent="0">
              <a:buNone/>
            </a:pPr>
            <a:endParaRPr lang="el-GR" sz="2400" dirty="0"/>
          </a:p>
        </p:txBody>
      </p:sp>
      <p:sp>
        <p:nvSpPr>
          <p:cNvPr id="19459" name="AutoShape 2"/>
          <p:cNvSpPr>
            <a:spLocks noChangeArrowheads="1"/>
          </p:cNvSpPr>
          <p:nvPr/>
        </p:nvSpPr>
        <p:spPr bwMode="auto">
          <a:xfrm>
            <a:off x="3814763" y="2428875"/>
            <a:ext cx="9144000" cy="1588"/>
          </a:xfrm>
          <a:prstGeom prst="roundRect">
            <a:avLst>
              <a:gd name="adj" fmla="val 5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endParaRPr lang="el-GR" altLang="el-GR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9970923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1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el-GR" sz="2400" dirty="0" smtClean="0"/>
              <a:t>O row type trigger (β</a:t>
            </a:r>
            <a:r>
              <a:rPr lang="en-GB" altLang="el-GR" sz="2400" dirty="0" err="1" smtClean="0"/>
              <a:t>λέ</a:t>
            </a:r>
            <a:r>
              <a:rPr lang="en-GB" altLang="el-GR" sz="2400" dirty="0" smtClean="0"/>
              <a:t>πε FOR EACH ROW) «αφυπνίζεται» λόγω της συνθήκης</a:t>
            </a:r>
            <a:endParaRPr lang="en-GB" altLang="el-GR" sz="2400" b="1" dirty="0" smtClean="0">
              <a:solidFill>
                <a:srgbClr val="CC3300"/>
              </a:solidFill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196752"/>
            <a:ext cx="8229600" cy="5544616"/>
          </a:xfrm>
        </p:spPr>
        <p:txBody>
          <a:bodyPr>
            <a:normAutofit/>
          </a:bodyPr>
          <a:lstStyle/>
          <a:p>
            <a:pPr>
              <a:lnSpc>
                <a:spcPct val="93000"/>
              </a:lnSpc>
              <a:spcBef>
                <a:spcPts val="400"/>
              </a:spcBef>
              <a:buFont typeface="Monotype Sort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el-GR" sz="2400" b="1" dirty="0">
                <a:solidFill>
                  <a:srgbClr val="820000"/>
                </a:solidFill>
              </a:rPr>
              <a:t>AFTER INSERT ON employee</a:t>
            </a:r>
            <a:endParaRPr lang="en-GB" altLang="el-GR" sz="2400" b="1" dirty="0" smtClean="0">
              <a:solidFill>
                <a:srgbClr val="820000"/>
              </a:solidFill>
            </a:endParaRPr>
          </a:p>
          <a:p>
            <a:pPr>
              <a:lnSpc>
                <a:spcPct val="93000"/>
              </a:lnSpc>
              <a:spcBef>
                <a:spcPts val="400"/>
              </a:spcBef>
              <a:buFont typeface="Monotype Sort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altLang="el-GR" sz="2000" b="1" dirty="0" smtClean="0"/>
          </a:p>
          <a:p>
            <a:pPr>
              <a:lnSpc>
                <a:spcPct val="93000"/>
              </a:lnSpc>
              <a:spcBef>
                <a:spcPts val="400"/>
              </a:spcBef>
              <a:buFont typeface="Monotype Sort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el-GR" sz="2000" b="1" dirty="0" err="1" smtClean="0"/>
              <a:t>Λόγω</a:t>
            </a:r>
            <a:r>
              <a:rPr lang="en-GB" altLang="el-GR" sz="2000" b="1" dirty="0" smtClean="0"/>
              <a:t> </a:t>
            </a:r>
            <a:r>
              <a:rPr lang="en-GB" altLang="el-GR" sz="2000" b="1" dirty="0" err="1" smtClean="0"/>
              <a:t>της</a:t>
            </a:r>
            <a:r>
              <a:rPr lang="en-GB" altLang="el-GR" sz="2000" b="1" dirty="0" smtClean="0"/>
              <a:t> </a:t>
            </a:r>
            <a:r>
              <a:rPr lang="en-GB" altLang="el-GR" sz="2000" b="1" dirty="0" err="1" smtClean="0"/>
              <a:t>εντολής</a:t>
            </a:r>
            <a:r>
              <a:rPr lang="en-GB" altLang="el-GR" sz="2000" b="1" dirty="0" smtClean="0"/>
              <a:t> INSERT INTO employee VALUES(7985, 'NAVATHE', 10); </a:t>
            </a:r>
            <a:r>
              <a:rPr lang="en-GB" altLang="el-GR" sz="2000" b="1" dirty="0" err="1" smtClean="0"/>
              <a:t>έχω</a:t>
            </a:r>
            <a:endParaRPr lang="en-GB" altLang="el-GR" sz="2000" b="1" dirty="0" smtClean="0"/>
          </a:p>
          <a:p>
            <a:pPr>
              <a:spcBef>
                <a:spcPts val="500"/>
              </a:spcBef>
              <a:buFont typeface="Monotype Sort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el-GR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  <a:r>
              <a:rPr lang="en-GB" altLang="el-GR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OLD.empno</a:t>
            </a:r>
            <a:r>
              <a:rPr lang="en-GB" altLang="el-GR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&lt;--NULL, :</a:t>
            </a:r>
            <a:r>
              <a:rPr lang="en-GB" altLang="el-GR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OLD.ename</a:t>
            </a:r>
            <a:r>
              <a:rPr lang="en-GB" altLang="el-GR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&lt;--NULL, :</a:t>
            </a:r>
            <a:r>
              <a:rPr lang="en-GB" altLang="el-GR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OLD.deptno</a:t>
            </a:r>
            <a:r>
              <a:rPr lang="en-GB" altLang="el-GR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&lt;--NULL</a:t>
            </a:r>
          </a:p>
          <a:p>
            <a:pPr>
              <a:spcBef>
                <a:spcPts val="500"/>
              </a:spcBef>
              <a:buFont typeface="Monotype Sort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el-GR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  <a:r>
              <a:rPr lang="en-GB" altLang="el-GR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NEW.empno</a:t>
            </a:r>
            <a:r>
              <a:rPr lang="en-GB" altLang="el-GR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&lt;-7985, :</a:t>
            </a:r>
            <a:r>
              <a:rPr lang="en-GB" altLang="el-GR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NEW.ename</a:t>
            </a:r>
            <a:r>
              <a:rPr lang="en-GB" altLang="el-GR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&lt;-’NAVATHE’, :</a:t>
            </a:r>
            <a:r>
              <a:rPr lang="en-GB" altLang="el-GR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NEW.deptno</a:t>
            </a:r>
            <a:r>
              <a:rPr lang="en-GB" altLang="el-GR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&lt;-10</a:t>
            </a:r>
          </a:p>
          <a:p>
            <a:pPr>
              <a:spcBef>
                <a:spcPts val="500"/>
              </a:spcBef>
              <a:buFont typeface="Monotype Sort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altLang="el-GR" sz="18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buFont typeface="Monotype Sort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el-GR" sz="2000" b="1" dirty="0" err="1" smtClean="0"/>
              <a:t>Άρ</a:t>
            </a:r>
            <a:r>
              <a:rPr lang="en-GB" altLang="el-GR" sz="2000" b="1" dirty="0" smtClean="0"/>
              <a:t>α η εντολή </a:t>
            </a:r>
          </a:p>
          <a:p>
            <a:pPr>
              <a:buFont typeface="Monotype Sort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el-GR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UPDATE department</a:t>
            </a:r>
          </a:p>
          <a:p>
            <a:pPr>
              <a:buFont typeface="Monotype Sort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el-GR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SET </a:t>
            </a:r>
            <a:r>
              <a:rPr lang="en-GB" altLang="el-GR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no_of_employees</a:t>
            </a:r>
            <a:r>
              <a:rPr lang="en-GB" altLang="el-GR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NVL(</a:t>
            </a:r>
            <a:r>
              <a:rPr lang="en-GB" altLang="el-GR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no_of_employees</a:t>
            </a:r>
            <a:r>
              <a:rPr lang="en-GB" altLang="el-GR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0) + 1   </a:t>
            </a:r>
          </a:p>
          <a:p>
            <a:pPr>
              <a:buFont typeface="Monotype Sort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el-GR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WHERE  </a:t>
            </a:r>
            <a:r>
              <a:rPr lang="en-GB" altLang="el-GR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deptno</a:t>
            </a:r>
            <a:r>
              <a:rPr lang="en-GB" altLang="el-GR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 :</a:t>
            </a:r>
            <a:r>
              <a:rPr lang="en-GB" altLang="el-GR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NEW.deptno</a:t>
            </a:r>
            <a:r>
              <a:rPr lang="en-GB" altLang="el-GR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>
              <a:buFont typeface="Monotype Sort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altLang="el-GR" sz="18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buFont typeface="Monotype Sort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el-GR" sz="2000" b="1" dirty="0" err="1" smtClean="0"/>
              <a:t>Είν</a:t>
            </a:r>
            <a:r>
              <a:rPr lang="en-GB" altLang="el-GR" sz="2000" b="1" dirty="0" smtClean="0"/>
              <a:t>αι ισοδύναμη με την εντολή</a:t>
            </a:r>
          </a:p>
          <a:p>
            <a:pPr>
              <a:buFont typeface="Monotype Sort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el-GR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UPDATE department</a:t>
            </a:r>
          </a:p>
          <a:p>
            <a:pPr>
              <a:buFont typeface="Monotype Sort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el-GR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SET </a:t>
            </a:r>
            <a:r>
              <a:rPr lang="en-GB" altLang="el-GR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no_of_employees</a:t>
            </a:r>
            <a:r>
              <a:rPr lang="en-GB" altLang="el-GR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NVL(</a:t>
            </a:r>
            <a:r>
              <a:rPr lang="en-GB" altLang="el-GR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no_of_employees</a:t>
            </a:r>
            <a:r>
              <a:rPr lang="en-GB" altLang="el-GR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0) + 1   </a:t>
            </a:r>
          </a:p>
          <a:p>
            <a:pPr>
              <a:buFont typeface="Monotype Sort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el-GR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WHERE  </a:t>
            </a:r>
            <a:r>
              <a:rPr lang="en-GB" altLang="el-GR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deptno</a:t>
            </a:r>
            <a:r>
              <a:rPr lang="en-GB" altLang="el-GR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 10;</a:t>
            </a:r>
          </a:p>
        </p:txBody>
      </p:sp>
      <p:sp>
        <p:nvSpPr>
          <p:cNvPr id="28676" name="AutoShape 3"/>
          <p:cNvSpPr>
            <a:spLocks noChangeArrowheads="1"/>
          </p:cNvSpPr>
          <p:nvPr/>
        </p:nvSpPr>
        <p:spPr bwMode="auto">
          <a:xfrm>
            <a:off x="685800" y="457200"/>
            <a:ext cx="7772400" cy="533400"/>
          </a:xfrm>
          <a:prstGeom prst="roundRect">
            <a:avLst>
              <a:gd name="adj" fmla="val 296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endParaRPr lang="el-GR" altLang="el-GR"/>
          </a:p>
        </p:txBody>
      </p:sp>
      <p:sp>
        <p:nvSpPr>
          <p:cNvPr id="28677" name="AutoShape 4"/>
          <p:cNvSpPr>
            <a:spLocks noChangeArrowheads="1"/>
          </p:cNvSpPr>
          <p:nvPr/>
        </p:nvSpPr>
        <p:spPr bwMode="auto">
          <a:xfrm>
            <a:off x="3814763" y="2428875"/>
            <a:ext cx="9144000" cy="1588"/>
          </a:xfrm>
          <a:prstGeom prst="roundRect">
            <a:avLst>
              <a:gd name="adj" fmla="val 5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endParaRPr lang="el-GR" altLang="el-GR"/>
          </a:p>
        </p:txBody>
      </p:sp>
    </p:spTree>
    <p:extLst>
      <p:ext uri="{BB962C8B-B14F-4D97-AF65-F5344CB8AC3E}">
        <p14:creationId xmlns:p14="http://schemas.microsoft.com/office/powerpoint/2010/main" val="2921053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el-GR" smtClean="0"/>
              <a:t>Και ο πίνακας department γίνεται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1247098"/>
              </p:ext>
            </p:extLst>
          </p:nvPr>
        </p:nvGraphicFramePr>
        <p:xfrm>
          <a:off x="1367644" y="1844824"/>
          <a:ext cx="6408712" cy="33705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8152"/>
                <a:gridCol w="2232248"/>
                <a:gridCol w="2808312"/>
              </a:tblGrid>
              <a:tr h="57658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dirty="0"/>
                        <a:t>DEPTNO</a:t>
                      </a:r>
                    </a:p>
                  </a:txBody>
                  <a:tcPr marL="85725" marR="85725" marT="28575" marB="28575" anchor="ctr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dirty="0"/>
                        <a:t>DNAME</a:t>
                      </a:r>
                    </a:p>
                  </a:txBody>
                  <a:tcPr marL="85725" marR="85725" marT="28575" marB="28575" anchor="ctr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dirty="0"/>
                        <a:t>NO_OF_EMPLOYEES</a:t>
                      </a:r>
                      <a:endParaRPr lang="el-GR" dirty="0"/>
                    </a:p>
                  </a:txBody>
                  <a:tcPr marL="0" marR="0" marT="0" marB="0" anchor="ctr">
                    <a:solidFill>
                      <a:srgbClr val="004B82"/>
                    </a:solidFill>
                  </a:tcPr>
                </a:tc>
              </a:tr>
              <a:tr h="5321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/>
                        <a:t>10</a:t>
                      </a:r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dirty="0"/>
                        <a:t>ACCOUNTING</a:t>
                      </a:r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/>
                        <a:t>    4</a:t>
                      </a:r>
                      <a:endParaRPr lang="el-GR"/>
                    </a:p>
                  </a:txBody>
                  <a:tcPr marL="0" marR="0" marT="0" marB="0" anchor="ctr"/>
                </a:tc>
              </a:tr>
              <a:tr h="5765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/>
                        <a:t>20</a:t>
                      </a:r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/>
                        <a:t>RESEARCH</a:t>
                      </a:r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/>
                        <a:t>    3</a:t>
                      </a:r>
                      <a:endParaRPr lang="el-GR"/>
                    </a:p>
                  </a:txBody>
                  <a:tcPr marL="0" marR="0" marT="0" marB="0" anchor="ctr"/>
                </a:tc>
              </a:tr>
              <a:tr h="5765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/>
                        <a:t>30</a:t>
                      </a:r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/>
                        <a:t>SALES</a:t>
                      </a:r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/>
                        <a:t>    2</a:t>
                      </a:r>
                      <a:endParaRPr lang="el-GR"/>
                    </a:p>
                  </a:txBody>
                  <a:tcPr marL="0" marR="0" marT="0" marB="0" anchor="ctr"/>
                </a:tc>
              </a:tr>
              <a:tr h="5321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/>
                        <a:t>40</a:t>
                      </a:r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/>
                        <a:t>OPERATIONS</a:t>
                      </a:r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/>
                        <a:t>    -</a:t>
                      </a:r>
                      <a:endParaRPr lang="el-GR"/>
                    </a:p>
                  </a:txBody>
                  <a:tcPr marL="0" marR="0" marT="0" marB="0" anchor="ctr"/>
                </a:tc>
              </a:tr>
              <a:tr h="5765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/>
                        <a:t>70</a:t>
                      </a:r>
                      <a:endParaRPr lang="el-GR"/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/>
                        <a:t>PAYROLL</a:t>
                      </a:r>
                      <a:endParaRPr lang="el-GR"/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dirty="0"/>
                        <a:t>    -</a:t>
                      </a:r>
                      <a:endParaRPr lang="el-GR" dirty="0"/>
                    </a:p>
                  </a:txBody>
                  <a:tcPr marL="0" marR="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1335888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el-GR" sz="3200" dirty="0" smtClean="0"/>
              <a:t>Trigger π</a:t>
            </a:r>
            <a:r>
              <a:rPr lang="en-GB" altLang="el-GR" sz="3200" dirty="0" err="1" smtClean="0"/>
              <a:t>ου</a:t>
            </a:r>
            <a:r>
              <a:rPr lang="en-GB" altLang="el-GR" sz="3200" dirty="0" smtClean="0"/>
              <a:t> α</a:t>
            </a:r>
            <a:r>
              <a:rPr lang="en-GB" altLang="el-GR" sz="3200" dirty="0" err="1" smtClean="0"/>
              <a:t>φυ</a:t>
            </a:r>
            <a:r>
              <a:rPr lang="en-GB" altLang="el-GR" sz="3200" dirty="0" smtClean="0"/>
              <a:t>πνίζεται από το γεγονός </a:t>
            </a:r>
            <a:endParaRPr lang="en-GB" altLang="el-GR" sz="3200" b="1" dirty="0" smtClean="0"/>
          </a:p>
        </p:txBody>
      </p:sp>
      <p:sp>
        <p:nvSpPr>
          <p:cNvPr id="29699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600"/>
              </a:spcBef>
              <a:buFont typeface="Monotype Sort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el-GR" sz="2400" b="1" dirty="0">
                <a:solidFill>
                  <a:srgbClr val="820000"/>
                </a:solidFill>
              </a:rPr>
              <a:t>AFTER DELETE ON employee</a:t>
            </a:r>
            <a:endParaRPr lang="en-GB" altLang="el-GR" sz="2400" b="1" dirty="0" smtClean="0">
              <a:solidFill>
                <a:srgbClr val="820000"/>
              </a:solidFill>
            </a:endParaRPr>
          </a:p>
          <a:p>
            <a:pPr>
              <a:spcBef>
                <a:spcPts val="600"/>
              </a:spcBef>
              <a:buFont typeface="Monotype Sort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altLang="el-GR" sz="2400" b="1" dirty="0">
              <a:latin typeface="Tahoma" pitchFamily="34" charset="0"/>
            </a:endParaRPr>
          </a:p>
          <a:p>
            <a:pPr>
              <a:spcBef>
                <a:spcPts val="600"/>
              </a:spcBef>
              <a:buFont typeface="Monotype Sort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el-G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CREATE OR REPLACE TRIGGER </a:t>
            </a:r>
            <a:r>
              <a:rPr lang="en-GB" altLang="el-GR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emp_delete</a:t>
            </a:r>
            <a:endParaRPr lang="en-GB" altLang="el-GR" sz="20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spcBef>
                <a:spcPts val="600"/>
              </a:spcBef>
              <a:buFont typeface="Monotype Sort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el-G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AFTER DELETE ON employee</a:t>
            </a:r>
          </a:p>
          <a:p>
            <a:pPr>
              <a:spcBef>
                <a:spcPts val="600"/>
              </a:spcBef>
              <a:buFont typeface="Monotype Sort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el-G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FOR EACH ROW</a:t>
            </a:r>
          </a:p>
          <a:p>
            <a:pPr>
              <a:spcBef>
                <a:spcPts val="600"/>
              </a:spcBef>
              <a:buFont typeface="Monotype Sort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el-G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BEGIN</a:t>
            </a:r>
          </a:p>
          <a:p>
            <a:pPr>
              <a:spcBef>
                <a:spcPts val="600"/>
              </a:spcBef>
              <a:buFont typeface="Monotype Sort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el-G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UPDATE department</a:t>
            </a:r>
          </a:p>
          <a:p>
            <a:pPr>
              <a:spcBef>
                <a:spcPts val="500"/>
              </a:spcBef>
              <a:buFont typeface="Monotype Sort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el-G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SET </a:t>
            </a:r>
            <a:r>
              <a:rPr lang="en-GB" altLang="el-GR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no_of_employees</a:t>
            </a:r>
            <a:r>
              <a:rPr lang="en-GB" altLang="el-G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NVL(</a:t>
            </a:r>
            <a:r>
              <a:rPr lang="en-GB" altLang="el-GR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no_of_employees</a:t>
            </a:r>
            <a:r>
              <a:rPr lang="en-GB" altLang="el-G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0) - 1   </a:t>
            </a:r>
          </a:p>
          <a:p>
            <a:pPr>
              <a:spcBef>
                <a:spcPts val="600"/>
              </a:spcBef>
              <a:buFont typeface="Monotype Sort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el-G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WHERE  </a:t>
            </a:r>
            <a:r>
              <a:rPr lang="en-GB" altLang="el-GR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deptno</a:t>
            </a:r>
            <a:r>
              <a:rPr lang="en-GB" altLang="el-G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 :</a:t>
            </a:r>
            <a:r>
              <a:rPr lang="en-GB" altLang="el-GR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OLD.deptno</a:t>
            </a:r>
            <a:r>
              <a:rPr lang="en-GB" altLang="el-G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>
              <a:spcBef>
                <a:spcPts val="600"/>
              </a:spcBef>
              <a:buFont typeface="Monotype Sort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el-G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END;</a:t>
            </a:r>
          </a:p>
          <a:p>
            <a:pPr>
              <a:spcBef>
                <a:spcPts val="600"/>
              </a:spcBef>
              <a:buFont typeface="Monotype Sort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el-G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</a:p>
          <a:p>
            <a:pPr>
              <a:spcBef>
                <a:spcPts val="600"/>
              </a:spcBef>
              <a:buFont typeface="Monotype Sort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altLang="el-GR" sz="2400" b="1" dirty="0" smtClean="0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645782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122413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altLang="el-GR" sz="2400" dirty="0" err="1"/>
              <a:t>Με</a:t>
            </a:r>
            <a:r>
              <a:rPr lang="en-GB" altLang="el-GR" sz="2400" dirty="0"/>
              <a:t> </a:t>
            </a:r>
            <a:r>
              <a:rPr lang="en-GB" altLang="el-GR" sz="2400" dirty="0" err="1"/>
              <a:t>την</a:t>
            </a:r>
            <a:r>
              <a:rPr lang="en-GB" altLang="el-GR" sz="2400" dirty="0"/>
              <a:t> </a:t>
            </a:r>
            <a:r>
              <a:rPr lang="en-GB" altLang="el-GR" sz="2400" dirty="0" err="1"/>
              <a:t>εντολή</a:t>
            </a:r>
            <a:r>
              <a:rPr lang="en-GB" altLang="el-GR" sz="2400" dirty="0"/>
              <a:t> </a:t>
            </a:r>
            <a:endParaRPr lang="en-GB" altLang="el-GR" sz="2400" dirty="0" smtClean="0"/>
          </a:p>
          <a:p>
            <a:pPr marL="0" indent="0">
              <a:buNone/>
            </a:pPr>
            <a:r>
              <a:rPr lang="en-GB" altLang="el-GR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DELETE </a:t>
            </a:r>
            <a:r>
              <a:rPr lang="en-GB" altLang="el-GR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employee WHERE </a:t>
            </a:r>
            <a:r>
              <a:rPr lang="en-GB" altLang="el-GR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empno</a:t>
            </a:r>
            <a:r>
              <a:rPr lang="en-GB" altLang="el-GR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= 7985; </a:t>
            </a:r>
            <a:endParaRPr lang="en-GB" altLang="el-GR" sz="24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altLang="el-GR" sz="2400" dirty="0" smtClean="0"/>
              <a:t>ο </a:t>
            </a:r>
            <a:r>
              <a:rPr lang="en-GB" altLang="el-GR" sz="2400" dirty="0"/>
              <a:t>π</a:t>
            </a:r>
            <a:r>
              <a:rPr lang="en-GB" altLang="el-GR" sz="2400" dirty="0" err="1"/>
              <a:t>ίν</a:t>
            </a:r>
            <a:r>
              <a:rPr lang="en-GB" altLang="el-GR" sz="2400" dirty="0"/>
              <a:t>ακας department γίνεται</a:t>
            </a:r>
          </a:p>
          <a:p>
            <a:pPr marL="0" indent="0">
              <a:buNone/>
            </a:pPr>
            <a:endParaRPr lang="el-GR" sz="24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7998611"/>
              </p:ext>
            </p:extLst>
          </p:nvPr>
        </p:nvGraphicFramePr>
        <p:xfrm>
          <a:off x="1187624" y="2636912"/>
          <a:ext cx="6624736" cy="3240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2919"/>
                <a:gridCol w="2425700"/>
                <a:gridCol w="2946117"/>
              </a:tblGrid>
              <a:tr h="55430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dirty="0"/>
                        <a:t>DEPTNO</a:t>
                      </a:r>
                    </a:p>
                  </a:txBody>
                  <a:tcPr marL="85725" marR="85725" marT="28575" marB="28575" anchor="ctr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dirty="0"/>
                        <a:t>DNAME</a:t>
                      </a:r>
                    </a:p>
                  </a:txBody>
                  <a:tcPr marL="85725" marR="85725" marT="28575" marB="28575" anchor="ctr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dirty="0"/>
                        <a:t>NO_OF_EMPLOYEES</a:t>
                      </a:r>
                      <a:endParaRPr lang="el-GR" dirty="0"/>
                    </a:p>
                  </a:txBody>
                  <a:tcPr marL="0" marR="0" marT="0" marB="0" anchor="ctr">
                    <a:solidFill>
                      <a:srgbClr val="004B82"/>
                    </a:solidFill>
                  </a:tcPr>
                </a:tc>
              </a:tr>
              <a:tr h="51157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b="1" dirty="0">
                          <a:solidFill>
                            <a:srgbClr val="820000"/>
                          </a:solidFill>
                        </a:rPr>
                        <a:t>10</a:t>
                      </a:r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b="1" dirty="0">
                          <a:solidFill>
                            <a:srgbClr val="820000"/>
                          </a:solidFill>
                        </a:rPr>
                        <a:t>ACCOUNTING</a:t>
                      </a:r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b="1" dirty="0">
                          <a:solidFill>
                            <a:srgbClr val="820000"/>
                          </a:solidFill>
                        </a:rPr>
                        <a:t>    3</a:t>
                      </a:r>
                      <a:endParaRPr lang="el-GR" b="1" dirty="0">
                        <a:solidFill>
                          <a:srgbClr val="820000"/>
                        </a:solidFill>
                      </a:endParaRPr>
                    </a:p>
                  </a:txBody>
                  <a:tcPr marL="0" marR="0" marT="0" marB="0" anchor="ctr"/>
                </a:tc>
              </a:tr>
              <a:tr h="55430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/>
                        <a:t>20</a:t>
                      </a:r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/>
                        <a:t>RESEARCH</a:t>
                      </a:r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/>
                        <a:t>    3</a:t>
                      </a:r>
                      <a:endParaRPr lang="el-GR"/>
                    </a:p>
                  </a:txBody>
                  <a:tcPr marL="0" marR="0" marT="0" marB="0" anchor="ctr"/>
                </a:tc>
              </a:tr>
              <a:tr h="55430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/>
                        <a:t>30</a:t>
                      </a:r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/>
                        <a:t>SALES</a:t>
                      </a:r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/>
                        <a:t>    2</a:t>
                      </a:r>
                      <a:endParaRPr lang="el-GR"/>
                    </a:p>
                  </a:txBody>
                  <a:tcPr marL="0" marR="0" marT="0" marB="0" anchor="ctr"/>
                </a:tc>
              </a:tr>
              <a:tr h="51157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/>
                        <a:t>40</a:t>
                      </a:r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/>
                        <a:t>OPERATIONS</a:t>
                      </a:r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/>
                        <a:t>    -</a:t>
                      </a:r>
                      <a:endParaRPr lang="el-GR"/>
                    </a:p>
                  </a:txBody>
                  <a:tcPr marL="0" marR="0" marT="0" marB="0" anchor="ctr"/>
                </a:tc>
              </a:tr>
              <a:tr h="55430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/>
                        <a:t>70</a:t>
                      </a:r>
                      <a:endParaRPr lang="el-GR"/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/>
                        <a:t>PAYROLL</a:t>
                      </a:r>
                      <a:endParaRPr lang="el-GR"/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dirty="0"/>
                        <a:t>    -</a:t>
                      </a:r>
                      <a:endParaRPr lang="el-GR" dirty="0"/>
                    </a:p>
                  </a:txBody>
                  <a:tcPr marL="0" marR="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0136497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el-GR" sz="3200" dirty="0" smtClean="0"/>
              <a:t>Trigger π</a:t>
            </a:r>
            <a:r>
              <a:rPr lang="en-GB" altLang="el-GR" sz="3200" dirty="0" err="1" smtClean="0"/>
              <a:t>ου</a:t>
            </a:r>
            <a:r>
              <a:rPr lang="en-GB" altLang="el-GR" sz="3200" dirty="0" smtClean="0"/>
              <a:t> α</a:t>
            </a:r>
            <a:r>
              <a:rPr lang="en-GB" altLang="el-GR" sz="3200" dirty="0" err="1" smtClean="0"/>
              <a:t>φυ</a:t>
            </a:r>
            <a:r>
              <a:rPr lang="en-GB" altLang="el-GR" sz="3200" dirty="0" smtClean="0"/>
              <a:t>πνίζεται από το γεγονός </a:t>
            </a:r>
            <a:endParaRPr lang="en-GB" altLang="el-GR" sz="3200" b="1" dirty="0" smtClean="0"/>
          </a:p>
        </p:txBody>
      </p:sp>
      <p:sp>
        <p:nvSpPr>
          <p:cNvPr id="30723" name="Rectangle 2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3000"/>
              </a:lnSpc>
              <a:spcBef>
                <a:spcPts val="600"/>
              </a:spcBef>
              <a:buFont typeface="Monotype Sort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el-GR" sz="2400" b="1" dirty="0">
                <a:solidFill>
                  <a:srgbClr val="820000"/>
                </a:solidFill>
              </a:rPr>
              <a:t>AFTER UPDATE ON employee</a:t>
            </a:r>
            <a:endParaRPr lang="en-GB" altLang="el-GR" sz="2400" b="1" dirty="0" smtClean="0">
              <a:solidFill>
                <a:srgbClr val="820000"/>
              </a:solidFill>
              <a:cs typeface="Courier New" panose="02070309020205020404" pitchFamily="49" charset="0"/>
            </a:endParaRPr>
          </a:p>
          <a:p>
            <a:pPr>
              <a:lnSpc>
                <a:spcPct val="93000"/>
              </a:lnSpc>
              <a:spcBef>
                <a:spcPts val="600"/>
              </a:spcBef>
              <a:buFont typeface="Monotype Sort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altLang="el-GR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ct val="93000"/>
              </a:lnSpc>
              <a:spcBef>
                <a:spcPts val="600"/>
              </a:spcBef>
              <a:buFont typeface="Monotype Sort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el-GR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CREATE OR REPLACE TRIGGER </a:t>
            </a:r>
            <a:r>
              <a:rPr lang="en-GB" altLang="el-GR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emp_update</a:t>
            </a:r>
            <a:endParaRPr lang="en-GB" altLang="el-GR" sz="18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spcBef>
                <a:spcPts val="600"/>
              </a:spcBef>
              <a:buFont typeface="Monotype Sort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el-GR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AFTER UPDATE ON employee</a:t>
            </a:r>
          </a:p>
          <a:p>
            <a:pPr>
              <a:spcBef>
                <a:spcPts val="600"/>
              </a:spcBef>
              <a:buFont typeface="Monotype Sort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el-GR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FOR EACH ROW</a:t>
            </a:r>
          </a:p>
          <a:p>
            <a:pPr>
              <a:spcBef>
                <a:spcPts val="600"/>
              </a:spcBef>
              <a:buFont typeface="Monotype Sort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el-GR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BEGIN</a:t>
            </a:r>
          </a:p>
          <a:p>
            <a:pPr>
              <a:spcBef>
                <a:spcPts val="600"/>
              </a:spcBef>
              <a:buFont typeface="Monotype Sort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el-GR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UPDATE department</a:t>
            </a:r>
          </a:p>
          <a:p>
            <a:pPr>
              <a:spcBef>
                <a:spcPts val="500"/>
              </a:spcBef>
              <a:buFont typeface="Monotype Sort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el-GR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SET </a:t>
            </a:r>
            <a:r>
              <a:rPr lang="en-GB" altLang="el-GR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no_of_employees</a:t>
            </a:r>
            <a:r>
              <a:rPr lang="en-GB" altLang="el-GR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NVL(</a:t>
            </a:r>
            <a:r>
              <a:rPr lang="en-GB" altLang="el-GR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no_of_employees</a:t>
            </a:r>
            <a:r>
              <a:rPr lang="en-GB" altLang="el-GR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0) + 1</a:t>
            </a:r>
          </a:p>
          <a:p>
            <a:pPr>
              <a:spcBef>
                <a:spcPts val="600"/>
              </a:spcBef>
              <a:buFont typeface="Monotype Sort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el-GR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WHERE  </a:t>
            </a:r>
            <a:r>
              <a:rPr lang="en-GB" altLang="el-GR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deptno</a:t>
            </a:r>
            <a:r>
              <a:rPr lang="en-GB" altLang="el-GR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 :</a:t>
            </a:r>
            <a:r>
              <a:rPr lang="en-GB" altLang="el-GR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NEW.deptno</a:t>
            </a:r>
            <a:r>
              <a:rPr lang="en-GB" altLang="el-GR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>
              <a:spcBef>
                <a:spcPts val="600"/>
              </a:spcBef>
              <a:buFont typeface="Monotype Sort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el-GR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UPDATE department</a:t>
            </a:r>
          </a:p>
          <a:p>
            <a:pPr>
              <a:spcBef>
                <a:spcPts val="600"/>
              </a:spcBef>
              <a:buFont typeface="Monotype Sort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el-GR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SET </a:t>
            </a:r>
            <a:r>
              <a:rPr lang="en-GB" altLang="el-GR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no_of_employees</a:t>
            </a:r>
            <a:r>
              <a:rPr lang="en-GB" altLang="el-GR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GB" altLang="el-GR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no_of_employees</a:t>
            </a:r>
            <a:r>
              <a:rPr lang="en-GB" altLang="el-GR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- 1</a:t>
            </a:r>
          </a:p>
          <a:p>
            <a:pPr>
              <a:spcBef>
                <a:spcPts val="600"/>
              </a:spcBef>
              <a:buFont typeface="Monotype Sort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el-GR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WHERE  </a:t>
            </a:r>
            <a:r>
              <a:rPr lang="en-GB" altLang="el-GR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deptno</a:t>
            </a:r>
            <a:r>
              <a:rPr lang="en-GB" altLang="el-GR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 :</a:t>
            </a:r>
            <a:r>
              <a:rPr lang="en-GB" altLang="el-GR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OLD.deptno</a:t>
            </a:r>
            <a:r>
              <a:rPr lang="en-GB" altLang="el-GR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>
              <a:spcBef>
                <a:spcPts val="600"/>
              </a:spcBef>
              <a:buFont typeface="Monotype Sort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el-GR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END;</a:t>
            </a:r>
          </a:p>
          <a:p>
            <a:pPr>
              <a:spcBef>
                <a:spcPts val="600"/>
              </a:spcBef>
              <a:buFont typeface="Monotype Sort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el-GR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</a:p>
          <a:p>
            <a:pPr>
              <a:spcBef>
                <a:spcPts val="600"/>
              </a:spcBef>
              <a:buFont typeface="Monotype Sort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altLang="el-GR" sz="2400" b="1" dirty="0" smtClean="0"/>
          </a:p>
        </p:txBody>
      </p:sp>
    </p:spTree>
    <p:extLst>
      <p:ext uri="{BB962C8B-B14F-4D97-AF65-F5344CB8AC3E}">
        <p14:creationId xmlns:p14="http://schemas.microsoft.com/office/powerpoint/2010/main" val="325557380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1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altLang="el-GR" sz="2400" b="1" dirty="0" smtClean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altLang="el-G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UPDATE employee</a:t>
            </a:r>
            <a:br>
              <a:rPr lang="en-GB" altLang="el-GR" sz="20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altLang="el-G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SET </a:t>
            </a:r>
            <a:r>
              <a:rPr lang="en-GB" altLang="el-GR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deptno</a:t>
            </a:r>
            <a:r>
              <a:rPr lang="en-GB" altLang="el-G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= 10</a:t>
            </a:r>
            <a:br>
              <a:rPr lang="en-GB" altLang="el-GR" sz="20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altLang="el-G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WHERE </a:t>
            </a:r>
            <a:r>
              <a:rPr lang="en-GB" altLang="el-GR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empno</a:t>
            </a:r>
            <a:r>
              <a:rPr lang="en-GB" altLang="el-G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=20;</a:t>
            </a: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8323643"/>
              </p:ext>
            </p:extLst>
          </p:nvPr>
        </p:nvGraphicFramePr>
        <p:xfrm>
          <a:off x="779145" y="2492896"/>
          <a:ext cx="7585710" cy="30243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9095"/>
                <a:gridCol w="2425700"/>
                <a:gridCol w="3510915"/>
              </a:tblGrid>
              <a:tr h="51735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dirty="0"/>
                        <a:t>DEPTNO</a:t>
                      </a:r>
                    </a:p>
                  </a:txBody>
                  <a:tcPr marL="85725" marR="85725" marT="28575" marB="28575" anchor="ctr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dirty="0"/>
                        <a:t>DNAME</a:t>
                      </a:r>
                    </a:p>
                  </a:txBody>
                  <a:tcPr marL="85725" marR="85725" marT="28575" marB="28575" anchor="ctr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dirty="0"/>
                        <a:t>NO_OF_EMPLOYEES</a:t>
                      </a:r>
                      <a:endParaRPr lang="el-GR" dirty="0"/>
                    </a:p>
                  </a:txBody>
                  <a:tcPr marL="0" marR="0" marT="0" marB="0" anchor="ctr">
                    <a:solidFill>
                      <a:srgbClr val="004B82"/>
                    </a:solidFill>
                  </a:tcPr>
                </a:tc>
              </a:tr>
              <a:tr h="47746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b="1" dirty="0">
                          <a:solidFill>
                            <a:srgbClr val="820000"/>
                          </a:solidFill>
                        </a:rPr>
                        <a:t>10</a:t>
                      </a:r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b="1" dirty="0">
                          <a:solidFill>
                            <a:srgbClr val="820000"/>
                          </a:solidFill>
                        </a:rPr>
                        <a:t>ACCOUNTING</a:t>
                      </a:r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b="1" dirty="0">
                          <a:solidFill>
                            <a:srgbClr val="820000"/>
                          </a:solidFill>
                        </a:rPr>
                        <a:t>    6</a:t>
                      </a:r>
                      <a:endParaRPr lang="el-GR" b="1" dirty="0">
                        <a:solidFill>
                          <a:srgbClr val="820000"/>
                        </a:solidFill>
                      </a:endParaRPr>
                    </a:p>
                  </a:txBody>
                  <a:tcPr marL="0" marR="0" marT="0" marB="0" anchor="ctr"/>
                </a:tc>
              </a:tr>
              <a:tr h="51735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/>
                        <a:t>20</a:t>
                      </a:r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dirty="0"/>
                        <a:t>RESEARCH</a:t>
                      </a:r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/>
                        <a:t>    -</a:t>
                      </a:r>
                      <a:endParaRPr lang="el-GR"/>
                    </a:p>
                  </a:txBody>
                  <a:tcPr marL="0" marR="0" marT="0" marB="0" anchor="ctr"/>
                </a:tc>
              </a:tr>
              <a:tr h="51735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/>
                        <a:t>30</a:t>
                      </a:r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/>
                        <a:t>SALES</a:t>
                      </a:r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/>
                        <a:t>    2</a:t>
                      </a:r>
                      <a:endParaRPr lang="el-GR"/>
                    </a:p>
                  </a:txBody>
                  <a:tcPr marL="0" marR="0" marT="0" marB="0" anchor="ctr"/>
                </a:tc>
              </a:tr>
              <a:tr h="47746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/>
                        <a:t>40</a:t>
                      </a:r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/>
                        <a:t>OPERATIONS</a:t>
                      </a:r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/>
                        <a:t>    -</a:t>
                      </a:r>
                      <a:endParaRPr lang="el-GR"/>
                    </a:p>
                  </a:txBody>
                  <a:tcPr marL="0" marR="0" marT="0" marB="0" anchor="ctr"/>
                </a:tc>
              </a:tr>
              <a:tr h="51735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/>
                        <a:t>70</a:t>
                      </a:r>
                      <a:endParaRPr lang="el-GR"/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/>
                        <a:t>PAYROLL</a:t>
                      </a:r>
                      <a:endParaRPr lang="el-GR"/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dirty="0"/>
                        <a:t>    -</a:t>
                      </a:r>
                      <a:endParaRPr lang="el-GR" dirty="0"/>
                    </a:p>
                  </a:txBody>
                  <a:tcPr marL="0" marR="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5016573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1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el-GR" dirty="0" smtClean="0"/>
              <a:t>/* see triggers */</a:t>
            </a:r>
            <a:r>
              <a:rPr lang="en-GB" altLang="el-GR" b="1" dirty="0" smtClean="0"/>
              <a:t/>
            </a:r>
            <a:br>
              <a:rPr lang="en-GB" altLang="el-GR" b="1" dirty="0" smtClean="0"/>
            </a:br>
            <a:r>
              <a:rPr lang="en-GB" altLang="el-GR" b="1" dirty="0" smtClean="0"/>
              <a:t>DESCRIBE USER_TRIGGERS;</a:t>
            </a:r>
          </a:p>
        </p:txBody>
      </p:sp>
      <p:sp>
        <p:nvSpPr>
          <p:cNvPr id="4" name="Rectangle 3"/>
          <p:cNvSpPr/>
          <p:nvPr/>
        </p:nvSpPr>
        <p:spPr>
          <a:xfrm>
            <a:off x="26465" y="1844824"/>
            <a:ext cx="9144000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Name                                                  Null?    Type</a:t>
            </a:r>
            <a:endParaRPr lang="el-GR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----------------------------------------------------- -------- ----------------</a:t>
            </a:r>
            <a:endParaRPr lang="el-GR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TRIGGER_NAME                                                   VARCHAR2(30)</a:t>
            </a:r>
            <a:endParaRPr lang="el-GR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TRIGGER_TYPE                                                   VARCHAR2(16)</a:t>
            </a:r>
            <a:endParaRPr lang="el-GR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TRIGGERING_EVENT                                               VARCHAR2(75)</a:t>
            </a:r>
            <a:endParaRPr lang="el-GR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TABLE_OWNER                                                    VARCHAR2(30)</a:t>
            </a:r>
            <a:endParaRPr lang="el-GR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BASE_OBJECT_TYPE                                               VARCHAR2(16)</a:t>
            </a:r>
            <a:endParaRPr lang="el-GR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TABLE_NAME                                                     VARCHAR2(30)</a:t>
            </a:r>
            <a:endParaRPr lang="el-GR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COLUMN_NAME                                                    VARCHAR2(4000)</a:t>
            </a:r>
            <a:endParaRPr lang="el-GR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REFERENCING_NAMES                                              VARCHAR2(128)</a:t>
            </a:r>
            <a:endParaRPr lang="el-GR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WHEN_CLAUSE                                                    VARCHAR2(4000)</a:t>
            </a:r>
            <a:endParaRPr lang="el-GR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fr-F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STATUS                                                         VARCHAR2(8)</a:t>
            </a:r>
            <a:endParaRPr lang="el-GR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fr-F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DESCRIPTION                                                    VARCHAR2(4000)</a:t>
            </a:r>
            <a:endParaRPr lang="el-GR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fr-F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ACTION_TYPE                                                    VARCHAR2(11)</a:t>
            </a:r>
            <a:endParaRPr lang="el-GR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fr-F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TRIGGER_BODY                                                   LONG</a:t>
            </a:r>
            <a:endParaRPr lang="el-GR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50189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1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altLang="el-GR" sz="2000" b="1" dirty="0" smtClean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altLang="el-G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SELECT </a:t>
            </a:r>
            <a:r>
              <a:rPr lang="en-GB" altLang="el-G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TRIGGER_NAME, TRIGGERING_EVENT, TRIGGER_TYPE</a:t>
            </a:r>
            <a:br>
              <a:rPr lang="en-GB" altLang="el-GR" sz="20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altLang="el-G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FROM USER_TRIGGERS</a:t>
            </a:r>
            <a:br>
              <a:rPr lang="en-GB" altLang="el-GR" sz="20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altLang="el-G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WHERE TABLE_NAME= 'EMPLOYEE'</a:t>
            </a:r>
            <a:br>
              <a:rPr lang="en-GB" altLang="el-GR" sz="20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altLang="el-G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ORDER BY TRIGGER_NAME;</a:t>
            </a: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73028" y="2710626"/>
            <a:ext cx="828092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TRIGGER_NAME    TRIGGERING_EVENT      TRIGGER_TYPE            </a:t>
            </a:r>
            <a:endParaRPr lang="el-GR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------------------------------------------------------</a:t>
            </a:r>
            <a:endParaRPr lang="el-GR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EMP_DELETE      DELETE                AFTER EACH ROW          </a:t>
            </a:r>
            <a:endParaRPr lang="el-GR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EMP_INSERT      INSERT                AFTER EACH ROW          </a:t>
            </a:r>
            <a:endParaRPr lang="el-GR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EMP_UPDATE      UPDATE                AFTER EACH ROW          </a:t>
            </a:r>
            <a:endParaRPr lang="el-GR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935318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el-GR" smtClean="0"/>
              <a:t>/* Drop all the database objects */</a:t>
            </a:r>
          </a:p>
        </p:txBody>
      </p:sp>
      <p:sp>
        <p:nvSpPr>
          <p:cNvPr id="31747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3000"/>
              </a:lnSpc>
              <a:buFont typeface="Monotype Sort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el-GR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DROP TRIGGER </a:t>
            </a:r>
            <a:r>
              <a:rPr lang="en-GB" altLang="el-GR" sz="18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dept_insert_update</a:t>
            </a:r>
            <a:r>
              <a:rPr lang="en-GB" altLang="el-GR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>
              <a:buFont typeface="Monotype Sort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el-GR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Trigger dropped.</a:t>
            </a:r>
          </a:p>
          <a:p>
            <a:pPr>
              <a:buFont typeface="Monotype Sort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el-GR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DROP TRIGGER </a:t>
            </a:r>
            <a:r>
              <a:rPr lang="en-GB" altLang="el-GR" sz="18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emp_insert</a:t>
            </a:r>
            <a:r>
              <a:rPr lang="en-GB" altLang="el-GR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 </a:t>
            </a:r>
          </a:p>
          <a:p>
            <a:pPr>
              <a:buFont typeface="Monotype Sort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el-GR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Trigger dropped.</a:t>
            </a:r>
          </a:p>
          <a:p>
            <a:pPr>
              <a:buFont typeface="Monotype Sort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el-GR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DROP TRIGGER </a:t>
            </a:r>
            <a:r>
              <a:rPr lang="en-GB" altLang="el-GR" sz="18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emp_delete</a:t>
            </a:r>
            <a:r>
              <a:rPr lang="en-GB" altLang="el-GR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>
              <a:buFont typeface="Monotype Sort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el-GR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Trigger dropped.</a:t>
            </a:r>
          </a:p>
          <a:p>
            <a:pPr>
              <a:buFont typeface="Monotype Sort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el-GR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DROP TRIGGER </a:t>
            </a:r>
            <a:r>
              <a:rPr lang="en-GB" altLang="el-GR" sz="18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emp_update</a:t>
            </a:r>
            <a:r>
              <a:rPr lang="en-GB" altLang="el-GR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 </a:t>
            </a:r>
          </a:p>
          <a:p>
            <a:pPr>
              <a:buFont typeface="Monotype Sort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el-GR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Trigger dropped.</a:t>
            </a:r>
          </a:p>
          <a:p>
            <a:pPr>
              <a:buFont typeface="Monotype Sort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el-GR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DROP TABLE employee;</a:t>
            </a:r>
          </a:p>
          <a:p>
            <a:pPr>
              <a:buFont typeface="Monotype Sort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el-GR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Table dropped.</a:t>
            </a:r>
          </a:p>
          <a:p>
            <a:pPr>
              <a:buFont typeface="Monotype Sort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el-GR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DROP TABLE department;</a:t>
            </a:r>
          </a:p>
          <a:p>
            <a:pPr>
              <a:buFont typeface="Monotype Sort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el-GR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Table dropped.</a:t>
            </a:r>
          </a:p>
        </p:txBody>
      </p:sp>
    </p:spTree>
    <p:extLst>
      <p:ext uri="{BB962C8B-B14F-4D97-AF65-F5344CB8AC3E}">
        <p14:creationId xmlns:p14="http://schemas.microsoft.com/office/powerpoint/2010/main" val="171894514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500"/>
              </a:spcBef>
              <a:buClr>
                <a:srgbClr val="000000"/>
              </a:buClr>
              <a:buSzPct val="75000"/>
              <a:buFont typeface="Monotype Sorts" charset="2"/>
              <a:buNone/>
            </a:pPr>
            <a:r>
              <a:rPr lang="en-GB" altLang="el-GR" sz="2400" b="1" dirty="0" err="1"/>
              <a:t>Πως</a:t>
            </a:r>
            <a:r>
              <a:rPr lang="en-GB" altLang="el-GR" sz="2400" b="1" dirty="0"/>
              <a:t> β</a:t>
            </a:r>
            <a:r>
              <a:rPr lang="en-GB" altLang="el-GR" sz="2400" b="1" dirty="0" err="1"/>
              <a:t>λέ</a:t>
            </a:r>
            <a:r>
              <a:rPr lang="en-GB" altLang="el-GR" sz="2400" b="1" dirty="0"/>
              <a:t>πουμε τα λάθη</a:t>
            </a:r>
          </a:p>
          <a:p>
            <a:pPr>
              <a:spcBef>
                <a:spcPts val="500"/>
              </a:spcBef>
              <a:buClr>
                <a:srgbClr val="000000"/>
              </a:buClr>
              <a:buSzPct val="75000"/>
              <a:buFont typeface="Monotype Sorts" charset="2"/>
              <a:buNone/>
            </a:pPr>
            <a:r>
              <a:rPr lang="en-GB" altLang="el-GR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SHOW ERRORS TRIGGER </a:t>
            </a:r>
            <a:r>
              <a:rPr lang="en-GB" altLang="el-GR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emp_insert</a:t>
            </a:r>
            <a:r>
              <a:rPr lang="en-GB" altLang="el-GR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>
              <a:spcBef>
                <a:spcPts val="500"/>
              </a:spcBef>
              <a:buClr>
                <a:srgbClr val="000000"/>
              </a:buClr>
              <a:buSzPct val="75000"/>
              <a:buFont typeface="Monotype Sorts" charset="2"/>
              <a:buNone/>
            </a:pPr>
            <a:endParaRPr lang="en-GB" altLang="el-GR" sz="2400" b="1" dirty="0"/>
          </a:p>
          <a:p>
            <a:pPr>
              <a:spcBef>
                <a:spcPts val="500"/>
              </a:spcBef>
              <a:buClr>
                <a:srgbClr val="000000"/>
              </a:buClr>
              <a:buSzPct val="75000"/>
              <a:buFont typeface="Monotype Sorts" charset="2"/>
              <a:buNone/>
            </a:pPr>
            <a:r>
              <a:rPr lang="en-GB" altLang="el-GR" sz="2400" b="1" dirty="0" err="1"/>
              <a:t>Ενεργο</a:t>
            </a:r>
            <a:r>
              <a:rPr lang="en-GB" altLang="el-GR" sz="2400" b="1" dirty="0"/>
              <a:t>ποίηση / απενεργοποίηση ενός trigger</a:t>
            </a:r>
          </a:p>
          <a:p>
            <a:pPr>
              <a:spcBef>
                <a:spcPts val="500"/>
              </a:spcBef>
              <a:buClr>
                <a:srgbClr val="000000"/>
              </a:buClr>
              <a:buSzPct val="75000"/>
              <a:buFont typeface="Monotype Sorts" charset="2"/>
              <a:buNone/>
            </a:pPr>
            <a:r>
              <a:rPr lang="en-GB" altLang="el-GR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ALTER TRIGGER </a:t>
            </a:r>
            <a:r>
              <a:rPr lang="en-GB" altLang="el-GR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emp_insert</a:t>
            </a:r>
            <a:r>
              <a:rPr lang="en-GB" altLang="el-GR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DISABLE;</a:t>
            </a:r>
          </a:p>
          <a:p>
            <a:pPr>
              <a:spcBef>
                <a:spcPts val="500"/>
              </a:spcBef>
              <a:buClr>
                <a:srgbClr val="000000"/>
              </a:buClr>
              <a:buSzPct val="75000"/>
              <a:buFont typeface="Monotype Sorts" charset="2"/>
              <a:buNone/>
            </a:pPr>
            <a:r>
              <a:rPr lang="en-GB" altLang="el-GR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ALTER TRIGGER </a:t>
            </a:r>
            <a:r>
              <a:rPr lang="en-GB" altLang="el-GR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emp_insert</a:t>
            </a:r>
            <a:r>
              <a:rPr lang="en-GB" altLang="el-GR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ENABLE;</a:t>
            </a:r>
          </a:p>
          <a:p>
            <a:pPr>
              <a:spcBef>
                <a:spcPts val="500"/>
              </a:spcBef>
              <a:buClr>
                <a:srgbClr val="000000"/>
              </a:buClr>
              <a:buSzPct val="75000"/>
              <a:buFont typeface="Monotype Sorts" charset="2"/>
              <a:buNone/>
            </a:pPr>
            <a:r>
              <a:rPr lang="en-GB" altLang="el-GR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ALTER TABLE </a:t>
            </a:r>
            <a:r>
              <a:rPr lang="en-GB" altLang="el-GR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my_emp</a:t>
            </a:r>
            <a:r>
              <a:rPr lang="en-GB" altLang="el-GR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DISABLE ALL TRIGGERS;</a:t>
            </a:r>
          </a:p>
          <a:p>
            <a:pPr>
              <a:spcBef>
                <a:spcPts val="500"/>
              </a:spcBef>
              <a:buClr>
                <a:srgbClr val="000000"/>
              </a:buClr>
              <a:buSzPct val="75000"/>
              <a:buFont typeface="Monotype Sorts" charset="2"/>
              <a:buNone/>
            </a:pPr>
            <a:r>
              <a:rPr lang="en-GB" altLang="el-GR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ALTER TRIGGER </a:t>
            </a:r>
            <a:r>
              <a:rPr lang="en-GB" altLang="el-GR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emp_insert</a:t>
            </a:r>
            <a:r>
              <a:rPr lang="en-GB" altLang="el-GR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COMPILE;</a:t>
            </a:r>
          </a:p>
          <a:p>
            <a:pPr>
              <a:spcBef>
                <a:spcPts val="500"/>
              </a:spcBef>
              <a:buClr>
                <a:srgbClr val="000000"/>
              </a:buClr>
              <a:buSzPct val="75000"/>
              <a:buFont typeface="Monotype Sorts" charset="2"/>
              <a:buNone/>
            </a:pPr>
            <a:r>
              <a:rPr lang="en-GB" altLang="el-GR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DROP TRIGGER </a:t>
            </a:r>
            <a:r>
              <a:rPr lang="en-GB" altLang="el-GR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emp_insert</a:t>
            </a:r>
            <a:r>
              <a:rPr lang="en-GB" altLang="el-GR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endParaRPr lang="el-GR" sz="2400" dirty="0"/>
          </a:p>
        </p:txBody>
      </p:sp>
    </p:spTree>
    <p:extLst>
      <p:ext uri="{BB962C8B-B14F-4D97-AF65-F5344CB8AC3E}">
        <p14:creationId xmlns:p14="http://schemas.microsoft.com/office/powerpoint/2010/main" val="151993028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1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93000"/>
              </a:lnSpc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el-GR" sz="3200" b="1" dirty="0" err="1" smtClean="0">
                <a:latin typeface="+mn-lt"/>
                <a:cs typeface="Arial" charset="0"/>
              </a:rPr>
              <a:t>Έστω</a:t>
            </a:r>
            <a:r>
              <a:rPr lang="en-GB" altLang="el-GR" sz="3200" b="1" dirty="0" smtClean="0">
                <a:latin typeface="+mn-lt"/>
                <a:cs typeface="Arial" charset="0"/>
              </a:rPr>
              <a:t> απ</a:t>
            </a:r>
            <a:r>
              <a:rPr lang="en-GB" altLang="el-GR" sz="3200" b="1" dirty="0" err="1" smtClean="0">
                <a:latin typeface="+mn-lt"/>
                <a:cs typeface="Arial" charset="0"/>
              </a:rPr>
              <a:t>λο</a:t>
            </a:r>
            <a:r>
              <a:rPr lang="en-GB" altLang="el-GR" sz="3200" b="1" dirty="0" smtClean="0">
                <a:latin typeface="+mn-lt"/>
                <a:cs typeface="Arial" charset="0"/>
              </a:rPr>
              <a:t>ποιημένο σύστημα διαχείρισης στοιχείων προσωπικού </a:t>
            </a:r>
            <a:endParaRPr lang="en-GB" altLang="el-GR" sz="3200" b="1" dirty="0" smtClean="0">
              <a:latin typeface="+mn-lt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040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altLang="el-GR" sz="2000" dirty="0" err="1">
                <a:cs typeface="Arial" charset="0"/>
              </a:rPr>
              <a:t>Οι</a:t>
            </a:r>
            <a:r>
              <a:rPr lang="en-GB" altLang="el-GR" sz="2000" dirty="0">
                <a:cs typeface="Arial" charset="0"/>
              </a:rPr>
              <a:t> π</a:t>
            </a:r>
            <a:r>
              <a:rPr lang="en-GB" altLang="el-GR" sz="2000" dirty="0" err="1">
                <a:cs typeface="Arial" charset="0"/>
              </a:rPr>
              <a:t>ίν</a:t>
            </a:r>
            <a:r>
              <a:rPr lang="en-GB" altLang="el-GR" sz="2000" dirty="0">
                <a:cs typeface="Arial" charset="0"/>
              </a:rPr>
              <a:t>ακες emp, dept παρατίθενται με ενδεικτικό δείγμα δεδομένων</a:t>
            </a:r>
            <a:r>
              <a:rPr lang="en-GB" altLang="el-GR" sz="2000" dirty="0"/>
              <a:t> </a:t>
            </a:r>
            <a:endParaRPr lang="el-GR" sz="20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5174847"/>
              </p:ext>
            </p:extLst>
          </p:nvPr>
        </p:nvGraphicFramePr>
        <p:xfrm>
          <a:off x="179512" y="1700808"/>
          <a:ext cx="8784976" cy="47777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8122"/>
                <a:gridCol w="1098122"/>
                <a:gridCol w="1098122"/>
                <a:gridCol w="1098122"/>
                <a:gridCol w="1098122"/>
                <a:gridCol w="1098122"/>
                <a:gridCol w="1098122"/>
                <a:gridCol w="1098122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/>
                        <a:t>EMPNO</a:t>
                      </a:r>
                      <a:endParaRPr lang="el-GR" sz="1600" dirty="0"/>
                    </a:p>
                  </a:txBody>
                  <a:tcPr marL="57785" marR="57785" marT="19050" marB="19050" anchor="b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/>
                        <a:t>ENAME</a:t>
                      </a:r>
                      <a:endParaRPr lang="el-GR" sz="1600" dirty="0"/>
                    </a:p>
                  </a:txBody>
                  <a:tcPr marL="57785" marR="57785" marT="19050" marB="19050" anchor="b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/>
                        <a:t>JOB</a:t>
                      </a:r>
                      <a:endParaRPr lang="el-GR" sz="1600" dirty="0"/>
                    </a:p>
                  </a:txBody>
                  <a:tcPr marL="57785" marR="57785" marT="19050" marB="19050" anchor="b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/>
                        <a:t>MGR</a:t>
                      </a:r>
                      <a:endParaRPr lang="el-GR" sz="1600" dirty="0"/>
                    </a:p>
                  </a:txBody>
                  <a:tcPr marL="57785" marR="57785" marT="19050" marB="19050" anchor="b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/>
                        <a:t>HIREDATE</a:t>
                      </a:r>
                      <a:endParaRPr lang="el-GR" sz="1600" dirty="0"/>
                    </a:p>
                  </a:txBody>
                  <a:tcPr marL="57785" marR="57785" marT="19050" marB="19050" anchor="b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/>
                        <a:t>SAL</a:t>
                      </a:r>
                      <a:endParaRPr lang="el-GR" sz="1600" dirty="0"/>
                    </a:p>
                  </a:txBody>
                  <a:tcPr marL="57785" marR="57785" marT="19050" marB="19050" anchor="b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/>
                        <a:t>COMM</a:t>
                      </a:r>
                      <a:endParaRPr lang="el-GR" sz="1600" dirty="0"/>
                    </a:p>
                  </a:txBody>
                  <a:tcPr marL="57785" marR="57785" marT="19050" marB="19050" anchor="b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/>
                        <a:t>DEPTNO</a:t>
                      </a:r>
                      <a:endParaRPr lang="el-GR" sz="1600" dirty="0"/>
                    </a:p>
                  </a:txBody>
                  <a:tcPr marL="57785" marR="57785" marT="19050" marB="19050" anchor="b">
                    <a:solidFill>
                      <a:srgbClr val="004B82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7369</a:t>
                      </a:r>
                      <a:endParaRPr lang="el-GR" sz="1600"/>
                    </a:p>
                  </a:txBody>
                  <a:tcPr marL="57785" marR="57785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SMITH</a:t>
                      </a:r>
                      <a:endParaRPr lang="el-GR" sz="1600"/>
                    </a:p>
                  </a:txBody>
                  <a:tcPr marL="57785" marR="57785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CLERK</a:t>
                      </a:r>
                      <a:endParaRPr lang="el-GR" sz="1600"/>
                    </a:p>
                  </a:txBody>
                  <a:tcPr marL="57785" marR="57785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7902</a:t>
                      </a:r>
                      <a:endParaRPr lang="el-GR" sz="1600"/>
                    </a:p>
                  </a:txBody>
                  <a:tcPr marL="57785" marR="57785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17/12/80</a:t>
                      </a:r>
                      <a:endParaRPr lang="el-GR" sz="1600"/>
                    </a:p>
                  </a:txBody>
                  <a:tcPr marL="57785" marR="57785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800</a:t>
                      </a:r>
                      <a:endParaRPr lang="el-GR" sz="1600"/>
                    </a:p>
                  </a:txBody>
                  <a:tcPr marL="57785" marR="57785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- </a:t>
                      </a:r>
                      <a:endParaRPr lang="el-GR" sz="1600"/>
                    </a:p>
                  </a:txBody>
                  <a:tcPr marL="57785" marR="57785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20</a:t>
                      </a:r>
                      <a:endParaRPr lang="el-GR" sz="1600"/>
                    </a:p>
                  </a:txBody>
                  <a:tcPr marL="57785" marR="57785" marT="19050" marB="19050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7499</a:t>
                      </a:r>
                      <a:endParaRPr lang="el-GR" sz="1600"/>
                    </a:p>
                  </a:txBody>
                  <a:tcPr marL="57785" marR="57785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ALLEN</a:t>
                      </a:r>
                      <a:endParaRPr lang="el-GR" sz="1600"/>
                    </a:p>
                  </a:txBody>
                  <a:tcPr marL="57785" marR="57785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SALESMAN</a:t>
                      </a:r>
                      <a:endParaRPr lang="el-GR" sz="1600"/>
                    </a:p>
                  </a:txBody>
                  <a:tcPr marL="57785" marR="57785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7698</a:t>
                      </a:r>
                      <a:endParaRPr lang="el-GR" sz="1600"/>
                    </a:p>
                  </a:txBody>
                  <a:tcPr marL="57785" marR="57785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20/02/81</a:t>
                      </a:r>
                      <a:endParaRPr lang="el-GR" sz="1600"/>
                    </a:p>
                  </a:txBody>
                  <a:tcPr marL="57785" marR="57785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1600</a:t>
                      </a:r>
                      <a:endParaRPr lang="el-GR" sz="1600"/>
                    </a:p>
                  </a:txBody>
                  <a:tcPr marL="57785" marR="57785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300</a:t>
                      </a:r>
                      <a:endParaRPr lang="el-GR" sz="1600"/>
                    </a:p>
                  </a:txBody>
                  <a:tcPr marL="57785" marR="57785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30</a:t>
                      </a:r>
                      <a:endParaRPr lang="el-GR" sz="1600"/>
                    </a:p>
                  </a:txBody>
                  <a:tcPr marL="57785" marR="57785" marT="19050" marB="19050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7521</a:t>
                      </a:r>
                      <a:endParaRPr lang="el-GR" sz="1600"/>
                    </a:p>
                  </a:txBody>
                  <a:tcPr marL="57785" marR="57785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WARD</a:t>
                      </a:r>
                      <a:endParaRPr lang="el-GR" sz="1600"/>
                    </a:p>
                  </a:txBody>
                  <a:tcPr marL="57785" marR="57785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SALESMAN</a:t>
                      </a:r>
                      <a:endParaRPr lang="el-GR" sz="1600"/>
                    </a:p>
                  </a:txBody>
                  <a:tcPr marL="57785" marR="57785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7698</a:t>
                      </a:r>
                      <a:endParaRPr lang="el-GR" sz="1600"/>
                    </a:p>
                  </a:txBody>
                  <a:tcPr marL="57785" marR="57785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22/02/81</a:t>
                      </a:r>
                      <a:endParaRPr lang="el-GR" sz="1600"/>
                    </a:p>
                  </a:txBody>
                  <a:tcPr marL="57785" marR="57785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1250</a:t>
                      </a:r>
                      <a:endParaRPr lang="el-GR" sz="1600"/>
                    </a:p>
                  </a:txBody>
                  <a:tcPr marL="57785" marR="57785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500</a:t>
                      </a:r>
                      <a:endParaRPr lang="el-GR" sz="1600"/>
                    </a:p>
                  </a:txBody>
                  <a:tcPr marL="57785" marR="57785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30</a:t>
                      </a:r>
                      <a:endParaRPr lang="el-GR" sz="1600"/>
                    </a:p>
                  </a:txBody>
                  <a:tcPr marL="57785" marR="57785" marT="19050" marB="19050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7566</a:t>
                      </a:r>
                      <a:endParaRPr lang="el-GR" sz="1600"/>
                    </a:p>
                  </a:txBody>
                  <a:tcPr marL="57785" marR="57785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JONES</a:t>
                      </a:r>
                      <a:endParaRPr lang="el-GR" sz="1600"/>
                    </a:p>
                  </a:txBody>
                  <a:tcPr marL="57785" marR="57785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MANAGER</a:t>
                      </a:r>
                      <a:endParaRPr lang="el-GR" sz="1600"/>
                    </a:p>
                  </a:txBody>
                  <a:tcPr marL="57785" marR="57785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7839</a:t>
                      </a:r>
                      <a:endParaRPr lang="el-GR" sz="1600"/>
                    </a:p>
                  </a:txBody>
                  <a:tcPr marL="57785" marR="57785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02/04/81</a:t>
                      </a:r>
                      <a:endParaRPr lang="el-GR" sz="1600"/>
                    </a:p>
                  </a:txBody>
                  <a:tcPr marL="57785" marR="57785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2975</a:t>
                      </a:r>
                      <a:endParaRPr lang="el-GR" sz="1600"/>
                    </a:p>
                  </a:txBody>
                  <a:tcPr marL="57785" marR="57785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- </a:t>
                      </a:r>
                      <a:endParaRPr lang="el-GR" sz="1600"/>
                    </a:p>
                  </a:txBody>
                  <a:tcPr marL="57785" marR="57785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20</a:t>
                      </a:r>
                      <a:endParaRPr lang="el-GR" sz="1600"/>
                    </a:p>
                  </a:txBody>
                  <a:tcPr marL="57785" marR="57785" marT="19050" marB="19050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7654</a:t>
                      </a:r>
                      <a:endParaRPr lang="el-GR" sz="1600"/>
                    </a:p>
                  </a:txBody>
                  <a:tcPr marL="57785" marR="57785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MARTIN</a:t>
                      </a:r>
                      <a:endParaRPr lang="el-GR" sz="1600"/>
                    </a:p>
                  </a:txBody>
                  <a:tcPr marL="57785" marR="57785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SALESMAN</a:t>
                      </a:r>
                      <a:endParaRPr lang="el-GR" sz="1600"/>
                    </a:p>
                  </a:txBody>
                  <a:tcPr marL="57785" marR="57785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7698</a:t>
                      </a:r>
                      <a:endParaRPr lang="el-GR" sz="1600"/>
                    </a:p>
                  </a:txBody>
                  <a:tcPr marL="57785" marR="57785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28/10/81</a:t>
                      </a:r>
                      <a:endParaRPr lang="el-GR" sz="1600"/>
                    </a:p>
                  </a:txBody>
                  <a:tcPr marL="57785" marR="57785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1250</a:t>
                      </a:r>
                      <a:endParaRPr lang="el-GR" sz="1600"/>
                    </a:p>
                  </a:txBody>
                  <a:tcPr marL="57785" marR="57785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1400</a:t>
                      </a:r>
                      <a:endParaRPr lang="el-GR" sz="1600"/>
                    </a:p>
                  </a:txBody>
                  <a:tcPr marL="57785" marR="57785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30</a:t>
                      </a:r>
                      <a:endParaRPr lang="el-GR" sz="1600"/>
                    </a:p>
                  </a:txBody>
                  <a:tcPr marL="57785" marR="57785" marT="19050" marB="19050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7698</a:t>
                      </a:r>
                      <a:endParaRPr lang="el-GR" sz="1600"/>
                    </a:p>
                  </a:txBody>
                  <a:tcPr marL="57785" marR="57785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BLAKE</a:t>
                      </a:r>
                      <a:endParaRPr lang="el-GR" sz="1600"/>
                    </a:p>
                  </a:txBody>
                  <a:tcPr marL="57785" marR="57785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MANAGER</a:t>
                      </a:r>
                      <a:endParaRPr lang="el-GR" sz="1600"/>
                    </a:p>
                  </a:txBody>
                  <a:tcPr marL="57785" marR="57785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7839</a:t>
                      </a:r>
                      <a:endParaRPr lang="el-GR" sz="1600"/>
                    </a:p>
                  </a:txBody>
                  <a:tcPr marL="57785" marR="57785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01/05/81</a:t>
                      </a:r>
                      <a:endParaRPr lang="el-GR" sz="1600"/>
                    </a:p>
                  </a:txBody>
                  <a:tcPr marL="57785" marR="57785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2850</a:t>
                      </a:r>
                      <a:endParaRPr lang="el-GR" sz="1600"/>
                    </a:p>
                  </a:txBody>
                  <a:tcPr marL="57785" marR="57785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- </a:t>
                      </a:r>
                      <a:endParaRPr lang="el-GR" sz="1600"/>
                    </a:p>
                  </a:txBody>
                  <a:tcPr marL="57785" marR="57785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30</a:t>
                      </a:r>
                      <a:endParaRPr lang="el-GR" sz="1600"/>
                    </a:p>
                  </a:txBody>
                  <a:tcPr marL="57785" marR="57785" marT="19050" marB="19050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7782</a:t>
                      </a:r>
                      <a:endParaRPr lang="el-GR" sz="1600"/>
                    </a:p>
                  </a:txBody>
                  <a:tcPr marL="57785" marR="57785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CLARK</a:t>
                      </a:r>
                      <a:endParaRPr lang="el-GR" sz="1600"/>
                    </a:p>
                  </a:txBody>
                  <a:tcPr marL="57785" marR="57785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MANAGER</a:t>
                      </a:r>
                      <a:endParaRPr lang="el-GR" sz="1600"/>
                    </a:p>
                  </a:txBody>
                  <a:tcPr marL="57785" marR="57785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7839</a:t>
                      </a:r>
                      <a:endParaRPr lang="el-GR" sz="1600"/>
                    </a:p>
                  </a:txBody>
                  <a:tcPr marL="57785" marR="57785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09/06/81</a:t>
                      </a:r>
                      <a:endParaRPr lang="el-GR" sz="1600"/>
                    </a:p>
                  </a:txBody>
                  <a:tcPr marL="57785" marR="57785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2450</a:t>
                      </a:r>
                      <a:endParaRPr lang="el-GR" sz="1600"/>
                    </a:p>
                  </a:txBody>
                  <a:tcPr marL="57785" marR="57785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- </a:t>
                      </a:r>
                      <a:endParaRPr lang="el-GR" sz="1600"/>
                    </a:p>
                  </a:txBody>
                  <a:tcPr marL="57785" marR="57785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10</a:t>
                      </a:r>
                      <a:endParaRPr lang="el-GR" sz="1600"/>
                    </a:p>
                  </a:txBody>
                  <a:tcPr marL="57785" marR="57785" marT="19050" marB="19050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7788</a:t>
                      </a:r>
                      <a:endParaRPr lang="el-GR" sz="1600"/>
                    </a:p>
                  </a:txBody>
                  <a:tcPr marL="57785" marR="57785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SCOTT</a:t>
                      </a:r>
                      <a:endParaRPr lang="el-GR" sz="1600"/>
                    </a:p>
                  </a:txBody>
                  <a:tcPr marL="57785" marR="57785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ANALYST</a:t>
                      </a:r>
                      <a:endParaRPr lang="el-GR" sz="1600"/>
                    </a:p>
                  </a:txBody>
                  <a:tcPr marL="57785" marR="57785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7566</a:t>
                      </a:r>
                      <a:endParaRPr lang="el-GR" sz="1600"/>
                    </a:p>
                  </a:txBody>
                  <a:tcPr marL="57785" marR="57785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19/04/87</a:t>
                      </a:r>
                      <a:endParaRPr lang="el-GR" sz="1600"/>
                    </a:p>
                  </a:txBody>
                  <a:tcPr marL="57785" marR="57785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3000</a:t>
                      </a:r>
                      <a:endParaRPr lang="el-GR" sz="1600"/>
                    </a:p>
                  </a:txBody>
                  <a:tcPr marL="57785" marR="57785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- </a:t>
                      </a:r>
                      <a:endParaRPr lang="el-GR" sz="1600"/>
                    </a:p>
                  </a:txBody>
                  <a:tcPr marL="57785" marR="57785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20</a:t>
                      </a:r>
                      <a:endParaRPr lang="el-GR" sz="1600"/>
                    </a:p>
                  </a:txBody>
                  <a:tcPr marL="57785" marR="57785" marT="19050" marB="19050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7839</a:t>
                      </a:r>
                      <a:endParaRPr lang="el-GR" sz="1600"/>
                    </a:p>
                  </a:txBody>
                  <a:tcPr marL="57785" marR="57785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KING</a:t>
                      </a:r>
                      <a:endParaRPr lang="el-GR" sz="1600"/>
                    </a:p>
                  </a:txBody>
                  <a:tcPr marL="57785" marR="57785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PRESIDENT</a:t>
                      </a:r>
                      <a:endParaRPr lang="el-GR" sz="1600"/>
                    </a:p>
                  </a:txBody>
                  <a:tcPr marL="57785" marR="57785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- </a:t>
                      </a:r>
                      <a:endParaRPr lang="el-GR" sz="1600"/>
                    </a:p>
                  </a:txBody>
                  <a:tcPr marL="57785" marR="57785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17/11/81</a:t>
                      </a:r>
                      <a:endParaRPr lang="el-GR" sz="1600"/>
                    </a:p>
                  </a:txBody>
                  <a:tcPr marL="57785" marR="57785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5000</a:t>
                      </a:r>
                      <a:endParaRPr lang="el-GR" sz="1600"/>
                    </a:p>
                  </a:txBody>
                  <a:tcPr marL="57785" marR="57785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- </a:t>
                      </a:r>
                      <a:endParaRPr lang="el-GR" sz="1600"/>
                    </a:p>
                  </a:txBody>
                  <a:tcPr marL="57785" marR="57785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10</a:t>
                      </a:r>
                      <a:endParaRPr lang="el-GR" sz="1600"/>
                    </a:p>
                  </a:txBody>
                  <a:tcPr marL="57785" marR="57785" marT="19050" marB="19050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7844</a:t>
                      </a:r>
                      <a:endParaRPr lang="el-GR" sz="1600"/>
                    </a:p>
                  </a:txBody>
                  <a:tcPr marL="57785" marR="57785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TURNER</a:t>
                      </a:r>
                      <a:endParaRPr lang="el-GR" sz="1600"/>
                    </a:p>
                  </a:txBody>
                  <a:tcPr marL="57785" marR="57785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SALESMAN</a:t>
                      </a:r>
                      <a:endParaRPr lang="el-GR" sz="1600"/>
                    </a:p>
                  </a:txBody>
                  <a:tcPr marL="57785" marR="57785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7698</a:t>
                      </a:r>
                      <a:endParaRPr lang="el-GR" sz="1600"/>
                    </a:p>
                  </a:txBody>
                  <a:tcPr marL="57785" marR="57785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08/10/81</a:t>
                      </a:r>
                      <a:endParaRPr lang="el-GR" sz="1600"/>
                    </a:p>
                  </a:txBody>
                  <a:tcPr marL="57785" marR="57785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1500</a:t>
                      </a:r>
                      <a:endParaRPr lang="el-GR" sz="1600"/>
                    </a:p>
                  </a:txBody>
                  <a:tcPr marL="57785" marR="57785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0</a:t>
                      </a:r>
                      <a:endParaRPr lang="el-GR" sz="1600"/>
                    </a:p>
                  </a:txBody>
                  <a:tcPr marL="57785" marR="57785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30</a:t>
                      </a:r>
                      <a:endParaRPr lang="el-GR" sz="1600"/>
                    </a:p>
                  </a:txBody>
                  <a:tcPr marL="57785" marR="57785" marT="19050" marB="19050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7876</a:t>
                      </a:r>
                      <a:endParaRPr lang="el-GR" sz="1600"/>
                    </a:p>
                  </a:txBody>
                  <a:tcPr marL="57785" marR="57785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ADAMS</a:t>
                      </a:r>
                      <a:endParaRPr lang="el-GR" sz="1600"/>
                    </a:p>
                  </a:txBody>
                  <a:tcPr marL="57785" marR="57785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CLERK</a:t>
                      </a:r>
                      <a:endParaRPr lang="el-GR" sz="1600"/>
                    </a:p>
                  </a:txBody>
                  <a:tcPr marL="57785" marR="57785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7788</a:t>
                      </a:r>
                      <a:endParaRPr lang="el-GR" sz="1600"/>
                    </a:p>
                  </a:txBody>
                  <a:tcPr marL="57785" marR="57785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23/05/87</a:t>
                      </a:r>
                      <a:endParaRPr lang="el-GR" sz="1600"/>
                    </a:p>
                  </a:txBody>
                  <a:tcPr marL="57785" marR="57785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1100</a:t>
                      </a:r>
                      <a:endParaRPr lang="el-GR" sz="1600"/>
                    </a:p>
                  </a:txBody>
                  <a:tcPr marL="57785" marR="57785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- </a:t>
                      </a:r>
                      <a:endParaRPr lang="el-GR" sz="1600"/>
                    </a:p>
                  </a:txBody>
                  <a:tcPr marL="57785" marR="57785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20</a:t>
                      </a:r>
                      <a:endParaRPr lang="el-GR" sz="1600"/>
                    </a:p>
                  </a:txBody>
                  <a:tcPr marL="57785" marR="57785" marT="19050" marB="19050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7900</a:t>
                      </a:r>
                      <a:endParaRPr lang="el-GR" sz="1600"/>
                    </a:p>
                  </a:txBody>
                  <a:tcPr marL="57785" marR="57785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JAMES</a:t>
                      </a:r>
                      <a:endParaRPr lang="el-GR" sz="1600"/>
                    </a:p>
                  </a:txBody>
                  <a:tcPr marL="57785" marR="57785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CLERK</a:t>
                      </a:r>
                      <a:endParaRPr lang="el-GR" sz="1600"/>
                    </a:p>
                  </a:txBody>
                  <a:tcPr marL="57785" marR="57785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7698</a:t>
                      </a:r>
                      <a:endParaRPr lang="el-GR" sz="1600"/>
                    </a:p>
                  </a:txBody>
                  <a:tcPr marL="57785" marR="57785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03/12/81</a:t>
                      </a:r>
                      <a:endParaRPr lang="el-GR" sz="1600"/>
                    </a:p>
                  </a:txBody>
                  <a:tcPr marL="57785" marR="57785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950</a:t>
                      </a:r>
                      <a:endParaRPr lang="el-GR" sz="1600"/>
                    </a:p>
                  </a:txBody>
                  <a:tcPr marL="57785" marR="57785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- </a:t>
                      </a:r>
                      <a:endParaRPr lang="el-GR" sz="1600"/>
                    </a:p>
                  </a:txBody>
                  <a:tcPr marL="57785" marR="57785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30</a:t>
                      </a:r>
                      <a:endParaRPr lang="el-GR" sz="1600"/>
                    </a:p>
                  </a:txBody>
                  <a:tcPr marL="57785" marR="57785" marT="19050" marB="19050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7902</a:t>
                      </a:r>
                      <a:endParaRPr lang="el-GR" sz="1600"/>
                    </a:p>
                  </a:txBody>
                  <a:tcPr marL="57785" marR="57785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FORD</a:t>
                      </a:r>
                      <a:endParaRPr lang="el-GR" sz="1600"/>
                    </a:p>
                  </a:txBody>
                  <a:tcPr marL="57785" marR="57785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ANALYST</a:t>
                      </a:r>
                      <a:endParaRPr lang="el-GR" sz="1600"/>
                    </a:p>
                  </a:txBody>
                  <a:tcPr marL="57785" marR="57785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7566</a:t>
                      </a:r>
                      <a:endParaRPr lang="el-GR" sz="1600"/>
                    </a:p>
                  </a:txBody>
                  <a:tcPr marL="57785" marR="57785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03/12/81</a:t>
                      </a:r>
                      <a:endParaRPr lang="el-GR" sz="1600"/>
                    </a:p>
                  </a:txBody>
                  <a:tcPr marL="57785" marR="57785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3000</a:t>
                      </a:r>
                      <a:endParaRPr lang="el-GR" sz="1600"/>
                    </a:p>
                  </a:txBody>
                  <a:tcPr marL="57785" marR="57785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- </a:t>
                      </a:r>
                      <a:endParaRPr lang="el-GR" sz="1600"/>
                    </a:p>
                  </a:txBody>
                  <a:tcPr marL="57785" marR="57785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20</a:t>
                      </a:r>
                      <a:endParaRPr lang="el-GR" sz="1600"/>
                    </a:p>
                  </a:txBody>
                  <a:tcPr marL="57785" marR="57785" marT="19050" marB="19050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7934</a:t>
                      </a:r>
                      <a:endParaRPr lang="el-GR" sz="1600"/>
                    </a:p>
                  </a:txBody>
                  <a:tcPr marL="57785" marR="57785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MILLER</a:t>
                      </a:r>
                      <a:endParaRPr lang="el-GR" sz="1600"/>
                    </a:p>
                  </a:txBody>
                  <a:tcPr marL="57785" marR="57785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/>
                        <a:t>CLERK</a:t>
                      </a:r>
                      <a:endParaRPr lang="el-GR" sz="1600" dirty="0"/>
                    </a:p>
                  </a:txBody>
                  <a:tcPr marL="57785" marR="57785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7782</a:t>
                      </a:r>
                      <a:endParaRPr lang="el-GR" sz="1600"/>
                    </a:p>
                  </a:txBody>
                  <a:tcPr marL="57785" marR="57785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23/01/82</a:t>
                      </a:r>
                      <a:endParaRPr lang="el-GR" sz="1600"/>
                    </a:p>
                  </a:txBody>
                  <a:tcPr marL="57785" marR="57785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1300</a:t>
                      </a:r>
                      <a:endParaRPr lang="el-GR" sz="1600"/>
                    </a:p>
                  </a:txBody>
                  <a:tcPr marL="57785" marR="57785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- </a:t>
                      </a:r>
                      <a:endParaRPr lang="el-GR" sz="1600"/>
                    </a:p>
                  </a:txBody>
                  <a:tcPr marL="57785" marR="57785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/>
                        <a:t>10</a:t>
                      </a:r>
                      <a:endParaRPr lang="el-GR" sz="1600" dirty="0"/>
                    </a:p>
                  </a:txBody>
                  <a:tcPr marL="57785" marR="57785" marT="19050" marB="1905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751556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Τίτλος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l-GR" dirty="0" smtClean="0"/>
              <a:t>Τέλος Ενότητας</a:t>
            </a:r>
            <a:endParaRPr lang="el-GR" dirty="0"/>
          </a:p>
        </p:txBody>
      </p:sp>
      <p:sp>
        <p:nvSpPr>
          <p:cNvPr id="8" name="Υπότιτλος 7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  <p:grpSp>
        <p:nvGrpSpPr>
          <p:cNvPr id="2" name="Ομάδα 1"/>
          <p:cNvGrpSpPr/>
          <p:nvPr/>
        </p:nvGrpSpPr>
        <p:grpSpPr>
          <a:xfrm>
            <a:off x="1767633" y="5931169"/>
            <a:ext cx="5828703" cy="768532"/>
            <a:chOff x="1767633" y="5931169"/>
            <a:chExt cx="5828703" cy="768532"/>
          </a:xfrm>
        </p:grpSpPr>
        <p:pic>
          <p:nvPicPr>
            <p:cNvPr id="6" name="Picture 5"/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67633" y="5931169"/>
              <a:ext cx="1971675" cy="702000"/>
            </a:xfrm>
            <a:prstGeom prst="rect">
              <a:avLst/>
            </a:prstGeom>
            <a:noFill/>
          </p:spPr>
        </p:pic>
        <p:pic>
          <p:nvPicPr>
            <p:cNvPr id="9" name="Picture 2" descr="C:\Users\alex\Desktop\logo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214"/>
            <a:stretch/>
          </p:blipFill>
          <p:spPr bwMode="auto">
            <a:xfrm>
              <a:off x="3923928" y="5931169"/>
              <a:ext cx="3672408" cy="7685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086791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l-GR" sz="4400" cap="none" dirty="0" smtClean="0"/>
              <a:t>Σημειώματα</a:t>
            </a:r>
            <a:endParaRPr lang="el-GR" sz="4400" cap="none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181336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Σημείωμα </a:t>
            </a:r>
            <a:r>
              <a:rPr lang="el-GR" dirty="0" smtClean="0"/>
              <a:t>Αναφοράς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l-GR" sz="2000" dirty="0" smtClean="0"/>
              <a:t>Copyright Τεχνολογικό Εκπαιδευτικό Ίδρυμα Αθήνας</a:t>
            </a:r>
            <a:r>
              <a:rPr lang="en-US" sz="2000" dirty="0" smtClean="0"/>
              <a:t>, </a:t>
            </a:r>
            <a:r>
              <a:rPr lang="el-GR" sz="2000" dirty="0"/>
              <a:t>Χρήστος </a:t>
            </a:r>
            <a:r>
              <a:rPr lang="el-GR" sz="2000" dirty="0" err="1"/>
              <a:t>Σκουρλάς</a:t>
            </a:r>
            <a:r>
              <a:rPr lang="el-GR" sz="2000" dirty="0"/>
              <a:t> 2014. Χρήστος </a:t>
            </a:r>
            <a:r>
              <a:rPr lang="el-GR" sz="2000" dirty="0" err="1"/>
              <a:t>Σκουρλάς</a:t>
            </a:r>
            <a:r>
              <a:rPr lang="el-GR" sz="2000" dirty="0"/>
              <a:t>. «Βάσεις Δεδομένων ΙΙ. Ενότητα 4: Εισαγωγή στον προγραμματισμό με χρήση </a:t>
            </a:r>
            <a:r>
              <a:rPr lang="el-GR" sz="2000" dirty="0" err="1"/>
              <a:t>triggers</a:t>
            </a:r>
            <a:r>
              <a:rPr lang="el-GR" sz="2000" dirty="0"/>
              <a:t>. Χρήση τεχνολογίας </a:t>
            </a:r>
            <a:r>
              <a:rPr lang="el-GR" sz="2000" dirty="0" smtClean="0"/>
              <a:t>PL/SQL». Έκδοση: 1.0. Αθήνα 2014. Διαθέσιμο από τη δικτυακή διεύθυνση: </a:t>
            </a:r>
            <a:r>
              <a:rPr lang="en-US" sz="2000" dirty="0" smtClean="0">
                <a:hlinkClick r:id="rId3"/>
              </a:rPr>
              <a:t>ocp.teiath.gr</a:t>
            </a:r>
            <a:r>
              <a:rPr lang="el-GR" sz="2000" dirty="0" smtClean="0"/>
              <a:t>.</a:t>
            </a:r>
          </a:p>
          <a:p>
            <a:endParaRPr lang="el-GR" sz="2000" dirty="0"/>
          </a:p>
        </p:txBody>
      </p:sp>
    </p:spTree>
    <p:extLst>
      <p:ext uri="{BB962C8B-B14F-4D97-AF65-F5344CB8AC3E}">
        <p14:creationId xmlns:p14="http://schemas.microsoft.com/office/powerpoint/2010/main" val="2766653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62272"/>
            <a:ext cx="8229600" cy="1143000"/>
          </a:xfrm>
        </p:spPr>
        <p:txBody>
          <a:bodyPr>
            <a:normAutofit/>
          </a:bodyPr>
          <a:lstStyle/>
          <a:p>
            <a:r>
              <a:rPr lang="el-GR" dirty="0"/>
              <a:t>Σημείωμα </a:t>
            </a:r>
            <a:r>
              <a:rPr lang="el-GR" dirty="0" smtClean="0"/>
              <a:t>Αδειοδότησης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648" y="764704"/>
            <a:ext cx="8928992" cy="172819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l-GR" sz="1800" dirty="0" smtClean="0"/>
              <a:t>Το </a:t>
            </a:r>
            <a:r>
              <a:rPr lang="el-GR" sz="1800" dirty="0"/>
              <a:t>παρόν υλικό διατίθεται με τους όρους της άδειας χρήσης Creative Commons Αναφορά, Μη Εμπορική Χρήση Παρόμοια Διανομή 4.0 [1] ή μεταγενέστερη, Διεθνής Έκδοση.   Εξαιρούνται τα αυτοτελή έργα τρίτων π.χ. φωτογραφίες, διαγράμματα </a:t>
            </a:r>
            <a:r>
              <a:rPr lang="el-GR" sz="1800" dirty="0" err="1"/>
              <a:t>κ.λ.π</a:t>
            </a:r>
            <a:r>
              <a:rPr lang="el-GR" sz="1800" dirty="0"/>
              <a:t>.,  τα οποία εμπεριέχονται σε αυτό και τα οποία αναφέρονται μαζί με τους όρους χρήσης τους στο «Σημείωμα Χρήσης Έργων Τρίτων</a:t>
            </a:r>
            <a:r>
              <a:rPr lang="el-GR" sz="1800" dirty="0" smtClean="0"/>
              <a:t>».                     </a:t>
            </a:r>
          </a:p>
          <a:p>
            <a:pPr marL="0" indent="0">
              <a:buNone/>
            </a:pPr>
            <a:endParaRPr lang="el-GR" sz="1800" dirty="0"/>
          </a:p>
        </p:txBody>
      </p:sp>
      <p:pic>
        <p:nvPicPr>
          <p:cNvPr id="2056" name="Picture 22" descr="Λογότυπο για Άδειες χρήσης Creative Commons BY-NC-ND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555008"/>
            <a:ext cx="1648660" cy="5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6648" y="3155448"/>
            <a:ext cx="9036496" cy="3456384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/>
          <a:p>
            <a:r>
              <a:rPr lang="el-GR" dirty="0">
                <a:latin typeface="+mn-lt"/>
              </a:rPr>
              <a:t>[1] http://creativecommons.org/licenses/by-nc-sa/4.0/ </a:t>
            </a:r>
            <a:endParaRPr lang="en-US" dirty="0" smtClean="0">
              <a:latin typeface="+mn-lt"/>
            </a:endParaRPr>
          </a:p>
          <a:p>
            <a:endParaRPr lang="el-GR" dirty="0">
              <a:latin typeface="+mn-lt"/>
            </a:endParaRPr>
          </a:p>
          <a:p>
            <a:r>
              <a:rPr lang="el-GR" dirty="0">
                <a:latin typeface="+mn-lt"/>
              </a:rPr>
              <a:t>Ως </a:t>
            </a:r>
            <a:r>
              <a:rPr lang="el-GR" b="1" dirty="0">
                <a:latin typeface="+mn-lt"/>
              </a:rPr>
              <a:t>Μη Εμπορική</a:t>
            </a:r>
            <a:r>
              <a:rPr lang="el-GR" dirty="0">
                <a:latin typeface="+mn-lt"/>
              </a:rPr>
              <a:t> ορίζεται η χρήση: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l-GR" dirty="0">
                <a:latin typeface="+mn-lt"/>
              </a:rPr>
              <a:t>που δεν περιλαμβάνει άμεσο ή έμμεσο οικονομικό όφελος από την χρήση του έργου, για το διανομέα του έργου και </a:t>
            </a:r>
            <a:r>
              <a:rPr lang="el-GR" dirty="0" err="1">
                <a:latin typeface="+mn-lt"/>
              </a:rPr>
              <a:t>αδειοδόχο</a:t>
            </a:r>
            <a:endParaRPr lang="el-GR" dirty="0">
              <a:latin typeface="+mn-lt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l-GR" dirty="0">
                <a:latin typeface="+mn-lt"/>
              </a:rPr>
              <a:t>που</a:t>
            </a:r>
            <a:r>
              <a:rPr lang="en-GB" dirty="0">
                <a:latin typeface="+mn-lt"/>
              </a:rPr>
              <a:t> </a:t>
            </a:r>
            <a:r>
              <a:rPr lang="el-GR" dirty="0">
                <a:latin typeface="+mn-lt"/>
              </a:rPr>
              <a:t>δεν περιλαμβάνει οικονομική συναλλαγή ως προϋπόθεση για τη χρήση ή πρόσβαση στο έργο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l-GR" dirty="0">
                <a:latin typeface="+mn-lt"/>
              </a:rPr>
              <a:t>που</a:t>
            </a:r>
            <a:r>
              <a:rPr lang="en-GB" dirty="0">
                <a:latin typeface="+mn-lt"/>
              </a:rPr>
              <a:t> </a:t>
            </a:r>
            <a:r>
              <a:rPr lang="el-GR" dirty="0">
                <a:latin typeface="+mn-lt"/>
              </a:rPr>
              <a:t>δεν προσπορίζει στο διανομέα του έργου και</a:t>
            </a:r>
            <a:r>
              <a:rPr lang="en-GB" dirty="0">
                <a:latin typeface="+mn-lt"/>
              </a:rPr>
              <a:t> </a:t>
            </a:r>
            <a:r>
              <a:rPr lang="el-GR" dirty="0" err="1">
                <a:latin typeface="+mn-lt"/>
              </a:rPr>
              <a:t>αδειοδόχο</a:t>
            </a:r>
            <a:r>
              <a:rPr lang="en-GB" dirty="0">
                <a:latin typeface="+mn-lt"/>
              </a:rPr>
              <a:t> </a:t>
            </a:r>
            <a:r>
              <a:rPr lang="el-GR" dirty="0">
                <a:latin typeface="+mn-lt"/>
              </a:rPr>
              <a:t>έμμεσο οικονομικό όφελος (π.χ. διαφημίσεις) από την προβολή του έργου σε διαδικτυακό </a:t>
            </a:r>
            <a:r>
              <a:rPr lang="el-GR" dirty="0" smtClean="0">
                <a:latin typeface="+mn-lt"/>
              </a:rPr>
              <a:t>τόπο</a:t>
            </a:r>
            <a:endParaRPr lang="en-US" dirty="0" smtClean="0">
              <a:latin typeface="+mn-lt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l-GR" dirty="0">
              <a:latin typeface="+mn-lt"/>
            </a:endParaRPr>
          </a:p>
          <a:p>
            <a:r>
              <a:rPr lang="el-GR" dirty="0" smtClean="0">
                <a:latin typeface="+mn-lt"/>
              </a:rPr>
              <a:t>Ο </a:t>
            </a:r>
            <a:r>
              <a:rPr lang="el-GR" dirty="0">
                <a:latin typeface="+mn-lt"/>
              </a:rPr>
              <a:t>δικαιούχος μπορεί να παρέχει στον </a:t>
            </a:r>
            <a:r>
              <a:rPr lang="el-GR" dirty="0" err="1">
                <a:latin typeface="+mn-lt"/>
              </a:rPr>
              <a:t>αδειοδόχο</a:t>
            </a:r>
            <a:r>
              <a:rPr lang="el-GR" dirty="0">
                <a:latin typeface="+mn-lt"/>
              </a:rPr>
              <a:t> ξεχωριστή άδεια να χρησιμοποιεί το έργο για εμπορική χρήση, εφόσον αυτό του ζητηθεί</a:t>
            </a:r>
            <a:r>
              <a:rPr lang="el-GR" dirty="0" smtClean="0">
                <a:latin typeface="+mn-lt"/>
              </a:rPr>
              <a:t>.</a:t>
            </a:r>
            <a:endParaRPr lang="el-GR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93715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Διατήρηση </a:t>
            </a:r>
            <a:r>
              <a:rPr lang="el-GR" dirty="0" smtClean="0"/>
              <a:t>Σημειωμάτων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l-GR" sz="2400" dirty="0" smtClean="0"/>
              <a:t>Οποιαδήποτε </a:t>
            </a:r>
            <a:r>
              <a:rPr lang="el-GR" sz="2400" dirty="0"/>
              <a:t>αναπαραγωγή ή διασκευή του υλικού θα πρέπει να συμπεριλαμβάνει: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l-GR" sz="2000" dirty="0" err="1"/>
              <a:t>τ</a:t>
            </a:r>
            <a:r>
              <a:rPr lang="en-US" sz="2000" dirty="0" smtClean="0"/>
              <a:t>ο </a:t>
            </a:r>
            <a:r>
              <a:rPr lang="en-US" sz="2000" dirty="0" err="1"/>
              <a:t>Σημείωμ</a:t>
            </a:r>
            <a:r>
              <a:rPr lang="en-US" sz="2000" dirty="0"/>
              <a:t>α Αναφοράς</a:t>
            </a:r>
            <a:endParaRPr lang="el-GR" sz="20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l-GR" sz="2000" dirty="0" err="1"/>
              <a:t>τ</a:t>
            </a:r>
            <a:r>
              <a:rPr lang="en-US" sz="2000" dirty="0" smtClean="0"/>
              <a:t>ο </a:t>
            </a:r>
            <a:r>
              <a:rPr lang="en-US" sz="2000" dirty="0" err="1"/>
              <a:t>Σημείωμ</a:t>
            </a:r>
            <a:r>
              <a:rPr lang="en-US" sz="2000" dirty="0"/>
              <a:t>α Αδειοδότησης</a:t>
            </a:r>
            <a:endParaRPr lang="el-GR" sz="20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l-GR" sz="2000" dirty="0" err="1"/>
              <a:t>τ</a:t>
            </a:r>
            <a:r>
              <a:rPr lang="en-US" sz="2000" dirty="0" smtClean="0"/>
              <a:t>η </a:t>
            </a:r>
            <a:r>
              <a:rPr lang="en-US" sz="2000" dirty="0" err="1"/>
              <a:t>δήλωση</a:t>
            </a:r>
            <a:r>
              <a:rPr lang="en-US" sz="2000" dirty="0"/>
              <a:t> </a:t>
            </a:r>
            <a:r>
              <a:rPr lang="el-GR" sz="2000" dirty="0" err="1"/>
              <a:t>Δ</a:t>
            </a:r>
            <a:r>
              <a:rPr lang="en-US" sz="2000" dirty="0" smtClean="0"/>
              <a:t>ια</a:t>
            </a:r>
            <a:r>
              <a:rPr lang="en-US" sz="2000" dirty="0" err="1" smtClean="0"/>
              <a:t>τήρησης</a:t>
            </a:r>
            <a:r>
              <a:rPr lang="en-US" sz="2000" dirty="0" smtClean="0"/>
              <a:t> </a:t>
            </a:r>
            <a:r>
              <a:rPr lang="en-US" sz="2000" dirty="0"/>
              <a:t>Σημειωμάτων</a:t>
            </a:r>
            <a:endParaRPr lang="el-GR" sz="20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l-GR" sz="2000" dirty="0"/>
              <a:t>τ</a:t>
            </a:r>
            <a:r>
              <a:rPr lang="el-GR" sz="2000" dirty="0" smtClean="0"/>
              <a:t>ο Σημείωμα Χρήσης Έργων Τρίτων </a:t>
            </a:r>
            <a:r>
              <a:rPr lang="el-GR" sz="2000" dirty="0"/>
              <a:t>(εφόσον υπάρχει)</a:t>
            </a:r>
          </a:p>
          <a:p>
            <a:pPr marL="0" indent="0">
              <a:buNone/>
            </a:pPr>
            <a:r>
              <a:rPr lang="el-GR" sz="2400" dirty="0"/>
              <a:t>μαζί με τους συνοδευόμενους </a:t>
            </a:r>
            <a:r>
              <a:rPr lang="el-GR" sz="2400" dirty="0" err="1"/>
              <a:t>υπερσυνδέσμους</a:t>
            </a:r>
            <a:r>
              <a:rPr lang="el-GR" sz="2400" dirty="0"/>
              <a:t>.</a:t>
            </a:r>
          </a:p>
          <a:p>
            <a:endParaRPr lang="el-GR" sz="2000" dirty="0"/>
          </a:p>
        </p:txBody>
      </p:sp>
    </p:spTree>
    <p:extLst>
      <p:ext uri="{BB962C8B-B14F-4D97-AF65-F5344CB8AC3E}">
        <p14:creationId xmlns:p14="http://schemas.microsoft.com/office/powerpoint/2010/main" val="4171927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Χρηματοδότηση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525963"/>
          </a:xfrm>
        </p:spPr>
        <p:txBody>
          <a:bodyPr>
            <a:normAutofit/>
          </a:bodyPr>
          <a:lstStyle/>
          <a:p>
            <a:r>
              <a:rPr lang="el-GR" sz="2000" dirty="0" smtClean="0"/>
              <a:t>Το παρόν εκπαιδευτικό υλικό έχει αναπτυχθεί </a:t>
            </a:r>
            <a:r>
              <a:rPr lang="el-GR" sz="2000" dirty="0" err="1" smtClean="0"/>
              <a:t>στ</a:t>
            </a:r>
            <a:r>
              <a:rPr lang="en-US" sz="2000" dirty="0" smtClean="0"/>
              <a:t>o</a:t>
            </a:r>
            <a:r>
              <a:rPr lang="el-GR" sz="2000" dirty="0" smtClean="0"/>
              <a:t> </a:t>
            </a:r>
            <a:r>
              <a:rPr lang="el-GR" sz="2000" dirty="0" err="1" smtClean="0"/>
              <a:t>πλαίσι</a:t>
            </a:r>
            <a:r>
              <a:rPr lang="en-US" sz="2000" dirty="0" smtClean="0"/>
              <a:t>o</a:t>
            </a:r>
            <a:r>
              <a:rPr lang="el-GR" sz="2000" dirty="0" smtClean="0"/>
              <a:t> του εκπαιδευτικού έργου του διδάσκοντα.</a:t>
            </a:r>
            <a:endParaRPr lang="en-US" sz="2000" dirty="0" smtClean="0"/>
          </a:p>
          <a:p>
            <a:r>
              <a:rPr lang="el-GR" sz="2000" dirty="0" smtClean="0"/>
              <a:t>Το έργο «</a:t>
            </a:r>
            <a:r>
              <a:rPr lang="el-GR" sz="2000" b="1" dirty="0" smtClean="0"/>
              <a:t>Ανοικτά Ακαδημαϊκά Μαθήματα στο </a:t>
            </a:r>
            <a:r>
              <a:rPr lang="el-GR" sz="2000" b="1" smtClean="0"/>
              <a:t>ΤΕΙ Αθήνας</a:t>
            </a:r>
            <a:r>
              <a:rPr lang="el-GR" sz="2000" smtClean="0"/>
              <a:t>» </a:t>
            </a:r>
            <a:r>
              <a:rPr lang="el-GR" sz="2000" dirty="0" smtClean="0"/>
              <a:t>έχει χρηματοδοτήσει μόνο την αναδιαμόρφωση του εκπαιδευτικού υλικού. </a:t>
            </a:r>
            <a:endParaRPr lang="en-US" sz="2000" dirty="0" smtClean="0"/>
          </a:p>
          <a:p>
            <a:r>
              <a:rPr lang="el-GR" sz="2000" dirty="0" smtClean="0"/>
              <a:t>Το έργο υλοποιείται στο πλαίσιο του Επιχειρησιακού Προγράμματος «Εκπαίδευση και Δια Βίου Μάθηση» και συγχρηματοδοτείται από την Ευρωπαϊκή Ένωση (Ευρωπαϊκό Κοινωνικό Ταμείο) και από εθνικούς πόρους.</a:t>
            </a:r>
          </a:p>
        </p:txBody>
      </p:sp>
      <p:pic>
        <p:nvPicPr>
          <p:cNvPr id="7" name="Picture 6" descr="Λογότυπο Επιχειρησιακού Προγράμματος Εκπαίδευση και Δια βίου Μάθηση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4653136"/>
            <a:ext cx="5501640" cy="1386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9565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1"/>
          <p:cNvSpPr>
            <a:spLocks noGrp="1" noChangeArrowheads="1"/>
          </p:cNvSpPr>
          <p:nvPr>
            <p:ph type="title"/>
          </p:nvPr>
        </p:nvSpPr>
        <p:spPr/>
        <p:txBody>
          <a:bodyPr lIns="0" tIns="0" rIns="0" bIns="0"/>
          <a:lstStyle/>
          <a:p>
            <a:r>
              <a:rPr lang="el-GR" altLang="el-GR" smtClean="0"/>
              <a:t>Πίνακας </a:t>
            </a:r>
            <a:r>
              <a:rPr lang="en-US" altLang="el-GR" smtClean="0"/>
              <a:t>Dept</a:t>
            </a:r>
            <a:endParaRPr lang="el-GR" altLang="el-GR" smtClean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2933527"/>
              </p:ext>
            </p:extLst>
          </p:nvPr>
        </p:nvGraphicFramePr>
        <p:xfrm>
          <a:off x="1367644" y="2132856"/>
          <a:ext cx="6408712" cy="1767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248"/>
                <a:gridCol w="2160240"/>
                <a:gridCol w="2016224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dirty="0"/>
                        <a:t>DEPTNO</a:t>
                      </a:r>
                      <a:endParaRPr lang="el-GR" dirty="0"/>
                    </a:p>
                  </a:txBody>
                  <a:tcPr marL="57785" marR="57785" marT="19050" marB="19050" anchor="b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dirty="0"/>
                        <a:t>DNAME</a:t>
                      </a:r>
                      <a:endParaRPr lang="el-GR" dirty="0"/>
                    </a:p>
                  </a:txBody>
                  <a:tcPr marL="57785" marR="57785" marT="19050" marB="19050" anchor="b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dirty="0"/>
                        <a:t>LOC</a:t>
                      </a:r>
                      <a:endParaRPr lang="el-GR" dirty="0"/>
                    </a:p>
                  </a:txBody>
                  <a:tcPr marL="57785" marR="57785" marT="19050" marB="19050" anchor="b">
                    <a:solidFill>
                      <a:srgbClr val="004B82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/>
                        <a:t>10</a:t>
                      </a:r>
                      <a:endParaRPr lang="el-GR"/>
                    </a:p>
                  </a:txBody>
                  <a:tcPr marL="57785" marR="57785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/>
                        <a:t>ACCOUNTING</a:t>
                      </a:r>
                      <a:endParaRPr lang="el-GR"/>
                    </a:p>
                  </a:txBody>
                  <a:tcPr marL="57785" marR="57785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/>
                        <a:t>NEW YORK</a:t>
                      </a:r>
                      <a:endParaRPr lang="el-GR"/>
                    </a:p>
                  </a:txBody>
                  <a:tcPr marL="57785" marR="57785" marT="19050" marB="19050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/>
                        <a:t>20</a:t>
                      </a:r>
                      <a:endParaRPr lang="el-GR"/>
                    </a:p>
                  </a:txBody>
                  <a:tcPr marL="57785" marR="57785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/>
                        <a:t>RESEARCH</a:t>
                      </a:r>
                      <a:endParaRPr lang="el-GR"/>
                    </a:p>
                  </a:txBody>
                  <a:tcPr marL="57785" marR="57785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/>
                        <a:t>DALLAS</a:t>
                      </a:r>
                      <a:endParaRPr lang="el-GR"/>
                    </a:p>
                  </a:txBody>
                  <a:tcPr marL="57785" marR="57785" marT="19050" marB="19050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/>
                        <a:t>30</a:t>
                      </a:r>
                      <a:endParaRPr lang="el-GR"/>
                    </a:p>
                  </a:txBody>
                  <a:tcPr marL="57785" marR="57785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/>
                        <a:t>SALES</a:t>
                      </a:r>
                      <a:endParaRPr lang="el-GR"/>
                    </a:p>
                  </a:txBody>
                  <a:tcPr marL="57785" marR="57785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/>
                        <a:t>CHICAGO</a:t>
                      </a:r>
                      <a:endParaRPr lang="el-GR"/>
                    </a:p>
                  </a:txBody>
                  <a:tcPr marL="57785" marR="57785" marT="19050" marB="19050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/>
                        <a:t>40</a:t>
                      </a:r>
                      <a:endParaRPr lang="el-GR"/>
                    </a:p>
                  </a:txBody>
                  <a:tcPr marL="57785" marR="57785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/>
                        <a:t>OPERATIONS</a:t>
                      </a:r>
                      <a:endParaRPr lang="el-GR"/>
                    </a:p>
                  </a:txBody>
                  <a:tcPr marL="57785" marR="57785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dirty="0"/>
                        <a:t>BOSTON</a:t>
                      </a:r>
                      <a:endParaRPr lang="el-GR" dirty="0"/>
                    </a:p>
                  </a:txBody>
                  <a:tcPr marL="57785" marR="57785" marT="19050" marB="1905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416920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altLang="el-GR" smtClean="0"/>
              <a:t>Δημιουργία πινάκων που βασίζεται σε υπάρχοντες πίνακες</a:t>
            </a:r>
          </a:p>
        </p:txBody>
      </p:sp>
      <p:sp>
        <p:nvSpPr>
          <p:cNvPr id="20483" name="2 - Υπότιτλος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/>
            <a:r>
              <a:rPr lang="el-GR" altLang="el-GR" sz="2400" dirty="0" smtClean="0"/>
              <a:t>Η δημιουργία των πινάκων </a:t>
            </a:r>
            <a:r>
              <a:rPr lang="en-US" altLang="el-GR" sz="2400" dirty="0" smtClean="0"/>
              <a:t>Employee, Department</a:t>
            </a:r>
            <a:r>
              <a:rPr lang="el-GR" altLang="el-GR" sz="2400" dirty="0" smtClean="0"/>
              <a:t>, στη συνέχεια,</a:t>
            </a:r>
            <a:r>
              <a:rPr lang="en-US" altLang="el-GR" sz="2400" dirty="0" smtClean="0"/>
              <a:t> </a:t>
            </a:r>
            <a:r>
              <a:rPr lang="el-GR" altLang="el-GR" sz="2400" dirty="0" smtClean="0"/>
              <a:t>γίνεται για να κατανοήσουμε με κάποια παραδείγματα τη χρησιμότητα των </a:t>
            </a:r>
            <a:r>
              <a:rPr lang="en-US" altLang="el-GR" sz="2400" dirty="0" smtClean="0"/>
              <a:t>triggers. </a:t>
            </a:r>
            <a:endParaRPr lang="el-GR" altLang="el-GR" sz="2400" dirty="0" smtClean="0"/>
          </a:p>
          <a:p>
            <a:pPr algn="l"/>
            <a:r>
              <a:rPr lang="el-GR" altLang="el-GR" sz="2400" dirty="0" smtClean="0"/>
              <a:t>Μεταξύ άλλων θα κατασκευάσουμε </a:t>
            </a:r>
            <a:r>
              <a:rPr lang="en-US" altLang="el-GR" sz="2400" dirty="0" smtClean="0"/>
              <a:t>trigger </a:t>
            </a:r>
            <a:r>
              <a:rPr lang="el-GR" altLang="el-GR" sz="2400" dirty="0" smtClean="0"/>
              <a:t>που ενεργοποιείται όταν εισάγουμε γραμμές στον πίνακα </a:t>
            </a:r>
            <a:r>
              <a:rPr lang="en-US" altLang="el-GR" sz="2400" dirty="0" smtClean="0"/>
              <a:t>Employee </a:t>
            </a:r>
            <a:r>
              <a:rPr lang="el-GR" altLang="el-GR" sz="2400" dirty="0" smtClean="0"/>
              <a:t>και αναλαμβάνει την αυτόματη ενημέρωση της τιμής μιας στήλης του πίνακα </a:t>
            </a:r>
            <a:r>
              <a:rPr lang="en-US" altLang="el-GR" sz="2400" dirty="0" smtClean="0"/>
              <a:t>Department</a:t>
            </a:r>
            <a:r>
              <a:rPr lang="el-GR" altLang="el-GR" sz="2400" dirty="0" smtClean="0"/>
              <a:t>.</a:t>
            </a:r>
            <a:r>
              <a:rPr lang="en-US" altLang="el-GR" sz="2400" dirty="0" smtClean="0"/>
              <a:t> </a:t>
            </a:r>
            <a:endParaRPr lang="el-GR" altLang="el-GR" sz="2400" dirty="0" smtClean="0"/>
          </a:p>
        </p:txBody>
      </p:sp>
    </p:spTree>
    <p:extLst>
      <p:ext uri="{BB962C8B-B14F-4D97-AF65-F5344CB8AC3E}">
        <p14:creationId xmlns:p14="http://schemas.microsoft.com/office/powerpoint/2010/main" val="1747321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el-GR" sz="2400" dirty="0" smtClean="0">
                <a:latin typeface="+mn-lt"/>
              </a:rPr>
              <a:t>Κατα</a:t>
            </a:r>
            <a:r>
              <a:rPr lang="en-GB" altLang="el-GR" sz="2400" dirty="0" err="1" smtClean="0">
                <a:latin typeface="+mn-lt"/>
              </a:rPr>
              <a:t>σκευάζουμε</a:t>
            </a:r>
            <a:r>
              <a:rPr lang="en-GB" altLang="el-GR" sz="2400" dirty="0" smtClean="0">
                <a:latin typeface="+mn-lt"/>
              </a:rPr>
              <a:t> α</a:t>
            </a:r>
            <a:r>
              <a:rPr lang="en-GB" altLang="el-GR" sz="2400" dirty="0" err="1" smtClean="0">
                <a:latin typeface="+mn-lt"/>
              </a:rPr>
              <a:t>ρχικά</a:t>
            </a:r>
            <a:r>
              <a:rPr lang="en-GB" altLang="el-GR" sz="2400" dirty="0" smtClean="0">
                <a:latin typeface="+mn-lt"/>
              </a:rPr>
              <a:t> </a:t>
            </a:r>
            <a:r>
              <a:rPr lang="en-GB" altLang="el-GR" sz="2400" dirty="0" err="1" smtClean="0">
                <a:latin typeface="+mn-lt"/>
              </a:rPr>
              <a:t>τους</a:t>
            </a:r>
            <a:r>
              <a:rPr lang="en-GB" altLang="el-GR" sz="2400" dirty="0" smtClean="0">
                <a:latin typeface="+mn-lt"/>
              </a:rPr>
              <a:t> π</a:t>
            </a:r>
            <a:r>
              <a:rPr lang="en-GB" altLang="el-GR" sz="2400" dirty="0" err="1" smtClean="0">
                <a:latin typeface="+mn-lt"/>
              </a:rPr>
              <a:t>ίν</a:t>
            </a:r>
            <a:r>
              <a:rPr lang="en-GB" altLang="el-GR" sz="2400" dirty="0" smtClean="0">
                <a:latin typeface="+mn-lt"/>
              </a:rPr>
              <a:t>ακες  employee, department βασιζόμενοι </a:t>
            </a:r>
            <a:r>
              <a:rPr lang="el-GR" altLang="el-GR" sz="2400" dirty="0" smtClean="0">
                <a:latin typeface="+mn-lt"/>
              </a:rPr>
              <a:t>στη δομή των πινάκων</a:t>
            </a:r>
            <a:r>
              <a:rPr lang="en-GB" altLang="el-GR" sz="2400" dirty="0" smtClean="0">
                <a:latin typeface="+mn-lt"/>
              </a:rPr>
              <a:t> </a:t>
            </a:r>
            <a:r>
              <a:rPr lang="en-GB" altLang="el-GR" sz="2400" b="1" dirty="0" err="1" smtClean="0">
                <a:solidFill>
                  <a:srgbClr val="820000"/>
                </a:solidFill>
                <a:latin typeface="+mn-lt"/>
                <a:cs typeface="Arial" charset="0"/>
              </a:rPr>
              <a:t>emp</a:t>
            </a:r>
            <a:r>
              <a:rPr lang="en-GB" altLang="el-GR" sz="2400" b="1" dirty="0" smtClean="0">
                <a:solidFill>
                  <a:srgbClr val="820000"/>
                </a:solidFill>
                <a:latin typeface="+mn-lt"/>
                <a:cs typeface="Arial" charset="0"/>
              </a:rPr>
              <a:t>, </a:t>
            </a:r>
            <a:r>
              <a:rPr lang="en-GB" altLang="el-GR" sz="2400" b="1" dirty="0" err="1" smtClean="0">
                <a:solidFill>
                  <a:srgbClr val="820000"/>
                </a:solidFill>
                <a:latin typeface="+mn-lt"/>
                <a:cs typeface="Arial" charset="0"/>
              </a:rPr>
              <a:t>dept</a:t>
            </a:r>
            <a:endParaRPr lang="en-GB" altLang="el-GR" sz="2400" b="1" dirty="0" smtClean="0">
              <a:solidFill>
                <a:srgbClr val="820000"/>
              </a:solidFill>
              <a:latin typeface="+mn-lt"/>
              <a:cs typeface="Arial" charset="0"/>
            </a:endParaRPr>
          </a:p>
        </p:txBody>
      </p:sp>
      <p:sp>
        <p:nvSpPr>
          <p:cNvPr id="21507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3000"/>
              </a:lnSpc>
              <a:buFont typeface="Monotype Sort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el-GR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CREATE TABLE employee(</a:t>
            </a:r>
            <a:r>
              <a:rPr lang="en-GB" altLang="el-GR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empno</a:t>
            </a:r>
            <a:r>
              <a:rPr lang="en-GB" altLang="el-GR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NUMBER(4) NOT NULL,</a:t>
            </a:r>
          </a:p>
          <a:p>
            <a:pPr>
              <a:buFont typeface="Monotype Sort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el-GR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</a:t>
            </a:r>
            <a:r>
              <a:rPr lang="en-GB" altLang="el-GR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ename</a:t>
            </a:r>
            <a:r>
              <a:rPr lang="en-GB" altLang="el-GR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VARCHAR2(10),</a:t>
            </a:r>
          </a:p>
          <a:p>
            <a:pPr>
              <a:buFont typeface="Monotype Sort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el-GR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</a:t>
            </a:r>
            <a:r>
              <a:rPr lang="en-GB" altLang="el-GR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deptno</a:t>
            </a:r>
            <a:r>
              <a:rPr lang="en-GB" altLang="el-GR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NUMBER(2));</a:t>
            </a:r>
          </a:p>
          <a:p>
            <a:pPr>
              <a:buFont typeface="Monotype Sort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el-GR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Table created.</a:t>
            </a:r>
          </a:p>
          <a:p>
            <a:pPr>
              <a:buFont typeface="Monotype Sort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el-GR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CREATE TABLE department(</a:t>
            </a:r>
            <a:r>
              <a:rPr lang="en-GB" altLang="el-GR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deptno</a:t>
            </a:r>
            <a:r>
              <a:rPr lang="en-GB" altLang="el-GR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NUMBER(2) NOT NULL,</a:t>
            </a:r>
          </a:p>
          <a:p>
            <a:pPr>
              <a:buFont typeface="Monotype Sort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el-GR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</a:t>
            </a:r>
            <a:r>
              <a:rPr lang="el-GR" altLang="el-GR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altLang="el-GR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GB" altLang="el-GR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dname</a:t>
            </a:r>
            <a:r>
              <a:rPr lang="en-GB" altLang="el-GR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VARCHAR2(14));</a:t>
            </a:r>
          </a:p>
          <a:p>
            <a:pPr>
              <a:buFont typeface="Monotype Sort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el-GR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Table created.</a:t>
            </a:r>
          </a:p>
        </p:txBody>
      </p:sp>
    </p:spTree>
    <p:extLst>
      <p:ext uri="{BB962C8B-B14F-4D97-AF65-F5344CB8AC3E}">
        <p14:creationId xmlns:p14="http://schemas.microsoft.com/office/powerpoint/2010/main" val="286954940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1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el-GR" dirty="0" err="1" smtClean="0"/>
              <a:t>Εισ</a:t>
            </a:r>
            <a:r>
              <a:rPr lang="en-GB" altLang="el-GR" dirty="0" smtClean="0"/>
              <a:t>αγωγή στοιχείων στον πίνακα Department </a:t>
            </a:r>
          </a:p>
        </p:txBody>
      </p:sp>
      <p:sp>
        <p:nvSpPr>
          <p:cNvPr id="4100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3000"/>
              </a:lnSpc>
              <a:spcBef>
                <a:spcPts val="400"/>
              </a:spcBef>
              <a:buFont typeface="Monotype Sort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el-GR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INSERT INTO department</a:t>
            </a:r>
          </a:p>
          <a:p>
            <a:pPr>
              <a:spcBef>
                <a:spcPts val="400"/>
              </a:spcBef>
              <a:buFont typeface="Monotype Sort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el-GR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SELECT </a:t>
            </a:r>
            <a:r>
              <a:rPr lang="en-GB" altLang="el-GR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deptno</a:t>
            </a:r>
            <a:r>
              <a:rPr lang="en-GB" altLang="el-GR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GB" altLang="el-GR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dname</a:t>
            </a:r>
            <a:endParaRPr lang="en-GB" altLang="el-GR" sz="16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spcBef>
                <a:spcPts val="400"/>
              </a:spcBef>
              <a:buFont typeface="Monotype Sort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el-GR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FROM   </a:t>
            </a:r>
            <a:r>
              <a:rPr lang="en-GB" altLang="el-GR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dept</a:t>
            </a:r>
            <a:r>
              <a:rPr lang="en-GB" altLang="el-GR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>
              <a:spcBef>
                <a:spcPts val="400"/>
              </a:spcBef>
              <a:buFont typeface="Monotype Sort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el-GR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4 rows created.</a:t>
            </a:r>
          </a:p>
          <a:p>
            <a:pPr>
              <a:spcBef>
                <a:spcPts val="400"/>
              </a:spcBef>
              <a:buFont typeface="Monotype Sort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el-GR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SELECT </a:t>
            </a:r>
            <a:r>
              <a:rPr lang="en-GB" altLang="el-GR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deptno</a:t>
            </a:r>
            <a:r>
              <a:rPr lang="en-GB" altLang="el-GR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GB" altLang="el-GR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dname</a:t>
            </a:r>
            <a:endParaRPr lang="en-GB" altLang="el-GR" sz="16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spcBef>
                <a:spcPts val="400"/>
              </a:spcBef>
              <a:buFont typeface="Monotype Sort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el-GR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FROM department;</a:t>
            </a:r>
          </a:p>
          <a:p>
            <a:pPr>
              <a:spcBef>
                <a:spcPts val="400"/>
              </a:spcBef>
              <a:buFont typeface="Monotype Sort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el-GR" sz="1600" dirty="0" smtClean="0"/>
              <a:t> 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2023684"/>
              </p:ext>
            </p:extLst>
          </p:nvPr>
        </p:nvGraphicFramePr>
        <p:xfrm>
          <a:off x="2514600" y="3501008"/>
          <a:ext cx="4114800" cy="1767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dirty="0"/>
                        <a:t>DEPTNO</a:t>
                      </a:r>
                      <a:endParaRPr lang="el-GR" dirty="0"/>
                    </a:p>
                  </a:txBody>
                  <a:tcPr marL="57785" marR="57785" marT="19050" marB="19050" anchor="b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dirty="0"/>
                        <a:t>DNAME</a:t>
                      </a:r>
                      <a:endParaRPr lang="el-GR" dirty="0"/>
                    </a:p>
                  </a:txBody>
                  <a:tcPr marL="57785" marR="57785" marT="19050" marB="19050" anchor="b">
                    <a:solidFill>
                      <a:srgbClr val="004B82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/>
                        <a:t>10</a:t>
                      </a:r>
                      <a:endParaRPr lang="el-GR"/>
                    </a:p>
                  </a:txBody>
                  <a:tcPr marL="57785" marR="57785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/>
                        <a:t>ACCOUNTING</a:t>
                      </a:r>
                      <a:endParaRPr lang="el-GR"/>
                    </a:p>
                  </a:txBody>
                  <a:tcPr marL="57785" marR="57785" marT="19050" marB="19050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/>
                        <a:t>20</a:t>
                      </a:r>
                      <a:endParaRPr lang="el-GR"/>
                    </a:p>
                  </a:txBody>
                  <a:tcPr marL="57785" marR="57785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/>
                        <a:t>RESEARCH</a:t>
                      </a:r>
                      <a:endParaRPr lang="el-GR"/>
                    </a:p>
                  </a:txBody>
                  <a:tcPr marL="57785" marR="57785" marT="19050" marB="19050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/>
                        <a:t>30</a:t>
                      </a:r>
                      <a:endParaRPr lang="el-GR"/>
                    </a:p>
                  </a:txBody>
                  <a:tcPr marL="57785" marR="57785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/>
                        <a:t>SALES</a:t>
                      </a:r>
                      <a:endParaRPr lang="el-GR"/>
                    </a:p>
                  </a:txBody>
                  <a:tcPr marL="57785" marR="57785" marT="19050" marB="19050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/>
                        <a:t>40</a:t>
                      </a:r>
                      <a:endParaRPr lang="el-GR"/>
                    </a:p>
                  </a:txBody>
                  <a:tcPr marL="57785" marR="57785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dirty="0"/>
                        <a:t>OPERATIONS</a:t>
                      </a:r>
                      <a:endParaRPr lang="el-GR" dirty="0"/>
                    </a:p>
                  </a:txBody>
                  <a:tcPr marL="57785" marR="57785" marT="19050" marB="1905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0622611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1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el-GR" sz="2400" smtClean="0"/>
              <a:t>Εισαγωγή στοιχείων στον πίνακα  Employee</a:t>
            </a:r>
            <a:r>
              <a:rPr lang="el-GR" altLang="el-GR" sz="2400" smtClean="0"/>
              <a:t>. Η χρήση της συνθήκης </a:t>
            </a:r>
            <a:r>
              <a:rPr lang="en-GB" altLang="el-GR" sz="2400" b="1" smtClean="0"/>
              <a:t>empno &gt; 7700 </a:t>
            </a:r>
            <a:r>
              <a:rPr lang="el-GR" altLang="el-GR" sz="2400" smtClean="0"/>
              <a:t>έγινε για να δούμε τις δυνατότητες που έχουμε σε εντολή </a:t>
            </a:r>
            <a:r>
              <a:rPr lang="en-US" altLang="el-GR" sz="2400" smtClean="0"/>
              <a:t>INSERT … SELECT</a:t>
            </a:r>
            <a:r>
              <a:rPr lang="el-GR" altLang="el-GR" sz="2400" smtClean="0"/>
              <a:t>.</a:t>
            </a:r>
            <a:endParaRPr lang="en-GB" altLang="el-GR" sz="2400" smtClean="0"/>
          </a:p>
        </p:txBody>
      </p:sp>
      <p:sp>
        <p:nvSpPr>
          <p:cNvPr id="5124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400"/>
              </a:spcBef>
              <a:buFont typeface="Monotype Sort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el-GR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INSERT INTO employee</a:t>
            </a:r>
          </a:p>
          <a:p>
            <a:pPr>
              <a:spcBef>
                <a:spcPts val="400"/>
              </a:spcBef>
              <a:buFont typeface="Monotype Sort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el-GR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SELECT </a:t>
            </a:r>
            <a:r>
              <a:rPr lang="en-GB" altLang="el-GR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empno</a:t>
            </a:r>
            <a:r>
              <a:rPr lang="en-GB" altLang="el-GR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GB" altLang="el-GR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ename</a:t>
            </a:r>
            <a:r>
              <a:rPr lang="en-GB" altLang="el-GR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GB" altLang="el-GR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deptno</a:t>
            </a:r>
            <a:r>
              <a:rPr lang="en-GB" altLang="el-GR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FROM   </a:t>
            </a:r>
            <a:r>
              <a:rPr lang="en-GB" altLang="el-GR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emp</a:t>
            </a:r>
            <a:r>
              <a:rPr lang="en-GB" altLang="el-GR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WHERE  </a:t>
            </a:r>
            <a:r>
              <a:rPr lang="en-GB" altLang="el-GR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empno</a:t>
            </a:r>
            <a:r>
              <a:rPr lang="en-GB" altLang="el-GR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&gt; 7700;</a:t>
            </a:r>
          </a:p>
          <a:p>
            <a:pPr>
              <a:spcBef>
                <a:spcPts val="400"/>
              </a:spcBef>
              <a:buFont typeface="Monotype Sort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el-GR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8 rows created.</a:t>
            </a:r>
          </a:p>
          <a:p>
            <a:pPr>
              <a:spcBef>
                <a:spcPts val="400"/>
              </a:spcBef>
              <a:buFont typeface="Monotype Sort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el-GR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SELECT </a:t>
            </a:r>
            <a:r>
              <a:rPr lang="en-GB" altLang="el-GR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empno</a:t>
            </a:r>
            <a:r>
              <a:rPr lang="en-GB" altLang="el-GR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GB" altLang="el-GR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ename</a:t>
            </a:r>
            <a:r>
              <a:rPr lang="en-GB" altLang="el-GR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GB" altLang="el-GR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deptno</a:t>
            </a:r>
            <a:r>
              <a:rPr lang="en-GB" altLang="el-GR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FROM employee;</a:t>
            </a:r>
          </a:p>
          <a:p>
            <a:pPr>
              <a:spcBef>
                <a:spcPts val="400"/>
              </a:spcBef>
              <a:buFont typeface="Monotype Sort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altLang="el-GR" sz="1600" b="1" dirty="0" smtClean="0"/>
          </a:p>
          <a:p>
            <a:pPr>
              <a:spcBef>
                <a:spcPts val="400"/>
              </a:spcBef>
              <a:buFont typeface="Monotype Sort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altLang="el-GR" sz="1600" b="1" dirty="0" smtClean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5311622"/>
              </p:ext>
            </p:extLst>
          </p:nvPr>
        </p:nvGraphicFramePr>
        <p:xfrm>
          <a:off x="1475656" y="2852936"/>
          <a:ext cx="5971540" cy="31127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6760"/>
                <a:gridCol w="1899920"/>
                <a:gridCol w="2054860"/>
              </a:tblGrid>
              <a:tr h="34766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 spc="75" dirty="0">
                          <a:effectLst/>
                        </a:rPr>
                        <a:t>EMPNO</a:t>
                      </a:r>
                      <a:endParaRPr lang="el-GR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85725" marR="85725" marT="28575" marB="28575" anchor="b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 spc="75" dirty="0">
                          <a:effectLst/>
                        </a:rPr>
                        <a:t>ENAME</a:t>
                      </a:r>
                      <a:endParaRPr lang="el-GR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85725" marR="85725" marT="28575" marB="28575" anchor="b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 spc="75" dirty="0">
                          <a:effectLst/>
                        </a:rPr>
                        <a:t>DEPTNO</a:t>
                      </a:r>
                      <a:endParaRPr lang="el-GR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85725" marR="85725" marT="28575" marB="28575" anchor="b">
                    <a:solidFill>
                      <a:srgbClr val="004B82"/>
                    </a:solidFill>
                  </a:tcPr>
                </a:tc>
              </a:tr>
              <a:tr h="34766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 dirty="0">
                          <a:effectLst/>
                        </a:rPr>
                        <a:t>7782</a:t>
                      </a:r>
                      <a:endParaRPr lang="el-GR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>
                          <a:effectLst/>
                        </a:rPr>
                        <a:t>CLARK</a:t>
                      </a:r>
                      <a:endParaRPr lang="el-GR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>
                          <a:effectLst/>
                        </a:rPr>
                        <a:t>10</a:t>
                      </a:r>
                      <a:endParaRPr lang="el-GR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85725" marR="85725" marT="28575" marB="28575" anchor="ctr"/>
                </a:tc>
              </a:tr>
              <a:tr h="34766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>
                          <a:effectLst/>
                        </a:rPr>
                        <a:t>7788</a:t>
                      </a:r>
                      <a:endParaRPr lang="el-GR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>
                          <a:effectLst/>
                        </a:rPr>
                        <a:t>SCOTT</a:t>
                      </a:r>
                      <a:endParaRPr lang="el-GR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>
                          <a:effectLst/>
                        </a:rPr>
                        <a:t>20</a:t>
                      </a:r>
                      <a:endParaRPr lang="el-GR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85725" marR="85725" marT="28575" marB="28575" anchor="ctr"/>
                </a:tc>
              </a:tr>
              <a:tr h="34766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>
                          <a:effectLst/>
                        </a:rPr>
                        <a:t>7839</a:t>
                      </a:r>
                      <a:endParaRPr lang="el-GR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>
                          <a:effectLst/>
                        </a:rPr>
                        <a:t>KING</a:t>
                      </a:r>
                      <a:endParaRPr lang="el-GR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>
                          <a:effectLst/>
                        </a:rPr>
                        <a:t>10</a:t>
                      </a:r>
                      <a:endParaRPr lang="el-GR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85725" marR="85725" marT="28575" marB="28575" anchor="ctr"/>
                </a:tc>
              </a:tr>
              <a:tr h="31078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 dirty="0">
                          <a:effectLst/>
                        </a:rPr>
                        <a:t>7844</a:t>
                      </a:r>
                      <a:endParaRPr lang="el-GR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>
                          <a:effectLst/>
                        </a:rPr>
                        <a:t>TURNER</a:t>
                      </a:r>
                      <a:endParaRPr lang="el-GR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>
                          <a:effectLst/>
                        </a:rPr>
                        <a:t>30</a:t>
                      </a:r>
                      <a:endParaRPr lang="el-GR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85725" marR="85725" marT="28575" marB="28575" anchor="ctr"/>
                </a:tc>
              </a:tr>
              <a:tr h="34766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>
                          <a:effectLst/>
                        </a:rPr>
                        <a:t>7876</a:t>
                      </a:r>
                      <a:endParaRPr lang="el-GR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>
                          <a:effectLst/>
                        </a:rPr>
                        <a:t>ADAMS</a:t>
                      </a:r>
                      <a:endParaRPr lang="el-GR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>
                          <a:effectLst/>
                        </a:rPr>
                        <a:t>20</a:t>
                      </a:r>
                      <a:endParaRPr lang="el-GR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85725" marR="85725" marT="28575" marB="28575" anchor="ctr"/>
                </a:tc>
              </a:tr>
              <a:tr h="34766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>
                          <a:effectLst/>
                        </a:rPr>
                        <a:t>7900</a:t>
                      </a:r>
                      <a:endParaRPr lang="el-GR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>
                          <a:effectLst/>
                        </a:rPr>
                        <a:t>JAMES</a:t>
                      </a:r>
                      <a:endParaRPr lang="el-GR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>
                          <a:effectLst/>
                        </a:rPr>
                        <a:t>30</a:t>
                      </a:r>
                      <a:endParaRPr lang="el-GR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85725" marR="85725" marT="28575" marB="28575" anchor="ctr"/>
                </a:tc>
              </a:tr>
              <a:tr h="34766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>
                          <a:effectLst/>
                        </a:rPr>
                        <a:t>7902</a:t>
                      </a:r>
                      <a:endParaRPr lang="el-GR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>
                          <a:effectLst/>
                        </a:rPr>
                        <a:t>FORD</a:t>
                      </a:r>
                      <a:endParaRPr lang="el-GR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>
                          <a:effectLst/>
                        </a:rPr>
                        <a:t>20</a:t>
                      </a:r>
                      <a:endParaRPr lang="el-GR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85725" marR="85725" marT="28575" marB="28575" anchor="ctr"/>
                </a:tc>
              </a:tr>
              <a:tr h="34766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>
                          <a:effectLst/>
                        </a:rPr>
                        <a:t>7934</a:t>
                      </a:r>
                      <a:endParaRPr lang="el-GR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>
                          <a:effectLst/>
                        </a:rPr>
                        <a:t>MILLER</a:t>
                      </a:r>
                      <a:endParaRPr lang="el-GR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 dirty="0">
                          <a:effectLst/>
                        </a:rPr>
                        <a:t>10</a:t>
                      </a:r>
                      <a:endParaRPr lang="el-GR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85725" marR="85725" marT="28575" marB="28575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9788709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el-GR" smtClean="0"/>
              <a:t>Ο πρώτος row-type trigger</a:t>
            </a:r>
          </a:p>
        </p:txBody>
      </p:sp>
      <p:sp>
        <p:nvSpPr>
          <p:cNvPr id="22531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3000"/>
              </a:lnSpc>
              <a:buFont typeface="Monotype Sort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el-GR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CREATE OR REPLACE TRIGGER </a:t>
            </a:r>
            <a:r>
              <a:rPr lang="en-GB" altLang="el-GR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dept_insert_update</a:t>
            </a:r>
            <a:endParaRPr lang="en-GB" altLang="el-GR" sz="18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buFont typeface="Monotype Sort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el-GR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BEFORE INSERT OR UPDATE ON department</a:t>
            </a:r>
          </a:p>
          <a:p>
            <a:pPr>
              <a:buFont typeface="Monotype Sort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el-GR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FOR EACH ROW</a:t>
            </a:r>
          </a:p>
          <a:p>
            <a:pPr>
              <a:buFont typeface="Monotype Sort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el-GR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BEGIN</a:t>
            </a:r>
          </a:p>
          <a:p>
            <a:pPr>
              <a:buFont typeface="Monotype Sort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el-GR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  <a:r>
              <a:rPr lang="en-GB" altLang="el-GR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NEW.dname</a:t>
            </a:r>
            <a:r>
              <a:rPr lang="en-GB" altLang="el-GR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:= UPPER(:</a:t>
            </a:r>
            <a:r>
              <a:rPr lang="en-GB" altLang="el-GR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NEW.dname</a:t>
            </a:r>
            <a:r>
              <a:rPr lang="en-GB" altLang="el-GR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>
              <a:buFont typeface="Monotype Sort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el-GR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/* :</a:t>
            </a:r>
            <a:r>
              <a:rPr lang="en-GB" altLang="el-GR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NEW.dname</a:t>
            </a:r>
            <a:r>
              <a:rPr lang="en-GB" altLang="el-GR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contains the new value */      </a:t>
            </a:r>
          </a:p>
          <a:p>
            <a:pPr>
              <a:buFont typeface="Monotype Sort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el-GR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END;</a:t>
            </a:r>
          </a:p>
          <a:p>
            <a:pPr>
              <a:buFont typeface="Monotype Sort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el-GR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</a:p>
          <a:p>
            <a:pPr>
              <a:buFont typeface="Monotype Sort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el-GR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Trigger created.</a:t>
            </a:r>
          </a:p>
        </p:txBody>
      </p:sp>
    </p:spTree>
    <p:extLst>
      <p:ext uri="{BB962C8B-B14F-4D97-AF65-F5344CB8AC3E}">
        <p14:creationId xmlns:p14="http://schemas.microsoft.com/office/powerpoint/2010/main" val="174730789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ISPRING_RESOURCE_PATHS_HASH_2" val="e63e9eec434b6a22ddb5216a25ec256f5ce4e1fb"/>
</p:tagLst>
</file>

<file path=ppt/theme/theme1.xml><?xml version="1.0" encoding="utf-8"?>
<a:theme xmlns:a="http://schemas.openxmlformats.org/drawingml/2006/main" name="OC_template_update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Θέμα του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742</TotalTime>
  <Words>1816</Words>
  <Application>Microsoft Office PowerPoint</Application>
  <PresentationFormat>On-screen Show (4:3)</PresentationFormat>
  <Paragraphs>559</Paragraphs>
  <Slides>35</Slides>
  <Notes>34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4" baseType="lpstr">
      <vt:lpstr>Arial Unicode MS</vt:lpstr>
      <vt:lpstr>Arial</vt:lpstr>
      <vt:lpstr>Calibri</vt:lpstr>
      <vt:lpstr>Courier New</vt:lpstr>
      <vt:lpstr>Monotype Sorts</vt:lpstr>
      <vt:lpstr>Tahoma</vt:lpstr>
      <vt:lpstr>Times New Roman</vt:lpstr>
      <vt:lpstr>Wingdings</vt:lpstr>
      <vt:lpstr>OC_template_updated</vt:lpstr>
      <vt:lpstr>Βάσεις Δεδομένων ΙΙ</vt:lpstr>
      <vt:lpstr>PowerPoint Presentation</vt:lpstr>
      <vt:lpstr>Έστω απλοποιημένο σύστημα διαχείρισης στοιχείων προσωπικού </vt:lpstr>
      <vt:lpstr>Πίνακας Dept</vt:lpstr>
      <vt:lpstr>Δημιουργία πινάκων που βασίζεται σε υπάρχοντες πίνακες</vt:lpstr>
      <vt:lpstr>Κατασκευάζουμε αρχικά τους πίνακες  employee, department βασιζόμενοι στη δομή των πινάκων emp, dept</vt:lpstr>
      <vt:lpstr>Εισαγωγή στοιχείων στον πίνακα Department </vt:lpstr>
      <vt:lpstr>Εισαγωγή στοιχείων στον πίνακα  Employee. Η χρήση της συνθήκης empno &gt; 7700 έγινε για να δούμε τις δυνατότητες που έχουμε σε εντολή INSERT … SELECT.</vt:lpstr>
      <vt:lpstr>Ο πρώτος row-type trigger</vt:lpstr>
      <vt:lpstr>Δοκιμή</vt:lpstr>
      <vt:lpstr>Επεξήγηση </vt:lpstr>
      <vt:lpstr>Δοκιμή</vt:lpstr>
      <vt:lpstr>Επεξήγηση</vt:lpstr>
      <vt:lpstr>Γεγονότα που ενεργοποιούν triggers</vt:lpstr>
      <vt:lpstr>Απαγορεύεται μέσα στο «σώμα» του trigger να χρησιμοποιήσετε εντολές:</vt:lpstr>
      <vt:lpstr>Προσθήκη στήλης στον πίνακα department</vt:lpstr>
      <vt:lpstr>Αρχικοποίηση της νέας στήλης </vt:lpstr>
      <vt:lpstr>Αυτοματοποίηση της διαχείρισης της τιμής της στήλης No_of_Employees με triggers</vt:lpstr>
      <vt:lpstr>Δοκιμή</vt:lpstr>
      <vt:lpstr>O row type trigger (βλέπε FOR EACH ROW) «αφυπνίζεται» λόγω της συνθήκης</vt:lpstr>
      <vt:lpstr>Και ο πίνακας department γίνεται</vt:lpstr>
      <vt:lpstr>Trigger που αφυπνίζεται από το γεγονός </vt:lpstr>
      <vt:lpstr>PowerPoint Presentation</vt:lpstr>
      <vt:lpstr>Trigger που αφυπνίζεται από το γεγονός </vt:lpstr>
      <vt:lpstr>PowerPoint Presentation</vt:lpstr>
      <vt:lpstr>/* see triggers */ DESCRIBE USER_TRIGGERS;</vt:lpstr>
      <vt:lpstr>PowerPoint Presentation</vt:lpstr>
      <vt:lpstr>/* Drop all the database objects */</vt:lpstr>
      <vt:lpstr>PowerPoint Presentation</vt:lpstr>
      <vt:lpstr>Τέλος Ενότητας</vt:lpstr>
      <vt:lpstr>Σημειώματα</vt:lpstr>
      <vt:lpstr>Σημείωμα Αναφοράς</vt:lpstr>
      <vt:lpstr>Σημείωμα Αδειοδότησης</vt:lpstr>
      <vt:lpstr>Διατήρηση Σημειωμάτων</vt:lpstr>
      <vt:lpstr>Χρηματοδότηση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Τίτλος Μαθήματος</dc:title>
  <dc:creator>opencourses@teiath.gr</dc:creator>
  <cp:lastModifiedBy>Christos</cp:lastModifiedBy>
  <cp:revision>76</cp:revision>
  <dcterms:created xsi:type="dcterms:W3CDTF">2013-03-04T13:35:19Z</dcterms:created>
  <dcterms:modified xsi:type="dcterms:W3CDTF">2015-11-12T09:39:13Z</dcterms:modified>
</cp:coreProperties>
</file>