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2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1" r:id="rId15"/>
    <p:sldId id="282" r:id="rId16"/>
    <p:sldId id="257" r:id="rId17"/>
    <p:sldId id="262" r:id="rId18"/>
    <p:sldId id="264" r:id="rId19"/>
    <p:sldId id="265" r:id="rId20"/>
    <p:sldId id="266" r:id="rId21"/>
    <p:sldId id="261" r:id="rId22"/>
  </p:sldIdLst>
  <p:sldSz cx="9144000" cy="6858000" type="screen4x3"/>
  <p:notesSz cx="7104063" cy="10234613"/>
  <p:custDataLst>
    <p:tags r:id="rId25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2"/>
    <a:srgbClr val="820000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3395" autoAdjust="0"/>
  </p:normalViewPr>
  <p:slideViewPr>
    <p:cSldViewPr>
      <p:cViewPr varScale="1">
        <p:scale>
          <a:sx n="69" d="100"/>
          <a:sy n="69" d="100"/>
        </p:scale>
        <p:origin x="15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2263338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1532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69225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14500"/>
            <a:ext cx="3808413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4500"/>
            <a:ext cx="3808412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65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53808" y="3096543"/>
            <a:ext cx="7236385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700" b="1" dirty="0" smtClean="0"/>
              <a:t>Ενότητα </a:t>
            </a:r>
            <a:r>
              <a:rPr lang="en-US" sz="2700" b="1" dirty="0" smtClean="0"/>
              <a:t>6</a:t>
            </a:r>
            <a:r>
              <a:rPr lang="el-GR" sz="2700" dirty="0" smtClean="0"/>
              <a:t>:</a:t>
            </a:r>
            <a:r>
              <a:rPr lang="en-US" sz="2700" dirty="0" smtClean="0"/>
              <a:t> </a:t>
            </a:r>
            <a:r>
              <a:rPr lang="el-GR" sz="2700" dirty="0"/>
              <a:t>Τεχνολογία </a:t>
            </a:r>
            <a:r>
              <a:rPr lang="en-US" sz="2700" dirty="0"/>
              <a:t>PL/SQL - </a:t>
            </a:r>
            <a:r>
              <a:rPr lang="en-US" sz="2700" dirty="0" smtClean="0"/>
              <a:t>cursors</a:t>
            </a:r>
            <a:endParaRPr lang="el-GR" sz="2700" dirty="0"/>
          </a:p>
          <a:p>
            <a:pPr>
              <a:spcBef>
                <a:spcPts val="0"/>
              </a:spcBef>
            </a:pPr>
            <a:r>
              <a:rPr lang="el-GR" sz="2400" dirty="0" smtClean="0"/>
              <a:t>Χ. Σκουρλάς</a:t>
            </a:r>
            <a:endParaRPr lang="el-GR" sz="2400" dirty="0"/>
          </a:p>
          <a:p>
            <a:pPr>
              <a:spcBef>
                <a:spcPts val="0"/>
              </a:spcBef>
            </a:pPr>
            <a:r>
              <a:rPr lang="el-GR" sz="2400" dirty="0"/>
              <a:t>Τμήμα </a:t>
            </a:r>
            <a:r>
              <a:rPr lang="el-GR" sz="2400" dirty="0" smtClean="0"/>
              <a:t>Μηχανικών Πληροφορικής ΤΕ</a:t>
            </a:r>
            <a:endParaRPr lang="el-GR" sz="24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4"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Rectangle 5"/>
          <p:cNvSpPr/>
          <p:nvPr/>
        </p:nvSpPr>
        <p:spPr>
          <a:xfrm>
            <a:off x="251520" y="1484784"/>
            <a:ext cx="3026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FETCH </a:t>
            </a:r>
            <a:r>
              <a:rPr lang="en-US" dirty="0" err="1">
                <a:latin typeface="+mn-lt"/>
              </a:rPr>
              <a:t>scoCursor</a:t>
            </a:r>
            <a:r>
              <a:rPr lang="en-US" dirty="0">
                <a:latin typeface="+mn-lt"/>
              </a:rPr>
              <a:t> INTO </a:t>
            </a:r>
            <a:r>
              <a:rPr lang="en-US" dirty="0" err="1">
                <a:latin typeface="+mn-lt"/>
              </a:rPr>
              <a:t>scoRec</a:t>
            </a:r>
            <a:r>
              <a:rPr lang="en-US" dirty="0">
                <a:latin typeface="+mn-lt"/>
              </a:rPr>
              <a:t>;</a:t>
            </a:r>
            <a:endParaRPr lang="el-GR" dirty="0"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10852"/>
              </p:ext>
            </p:extLst>
          </p:nvPr>
        </p:nvGraphicFramePr>
        <p:xfrm>
          <a:off x="348771" y="2348880"/>
          <a:ext cx="2153962" cy="1311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972"/>
                <a:gridCol w="1081990"/>
              </a:tblGrid>
              <a:tr h="238125">
                <a:tc>
                  <a:txBody>
                    <a:bodyPr/>
                    <a:lstStyle/>
                    <a:p>
                      <a:pPr marR="1524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ENAME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SAL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SMITH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800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  <a:tr h="481330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ALLEN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1600 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  <a:tr h="281305"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BATES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1300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82545"/>
              </p:ext>
            </p:extLst>
          </p:nvPr>
        </p:nvGraphicFramePr>
        <p:xfrm>
          <a:off x="251520" y="4849786"/>
          <a:ext cx="2232248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</a:tblGrid>
              <a:tr h="3597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775"/>
                        </a:spcAft>
                      </a:pPr>
                      <a:r>
                        <a:rPr lang="en-US" dirty="0" smtClean="0"/>
                        <a:t>ENAME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R="1016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/>
                        <a:t>SAL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</a:tr>
              <a:tr h="360302">
                <a:tc>
                  <a:txBody>
                    <a:bodyPr/>
                    <a:lstStyle/>
                    <a:p>
                      <a:pPr marR="101600" algn="ct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/>
                        <a:t>SMITH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1600" algn="r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/>
                        <a:t>800</a:t>
                      </a:r>
                      <a:endParaRPr lang="el-GR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51520" y="1880154"/>
            <a:ext cx="1121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+mn-lt"/>
              </a:rPr>
              <a:t>ScoCursor</a:t>
            </a:r>
            <a:endParaRPr lang="el-GR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5672" y="4577917"/>
            <a:ext cx="849400" cy="271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00"/>
              </a:lnSpc>
              <a:spcAft>
                <a:spcPts val="565"/>
              </a:spcAft>
            </a:pPr>
            <a:r>
              <a:rPr lang="en-US" spc="30" dirty="0" err="1">
                <a:latin typeface="+mn-lt"/>
              </a:rPr>
              <a:t>scoRec</a:t>
            </a:r>
            <a:endParaRPr lang="el-GR" spc="40" dirty="0">
              <a:latin typeface="+mn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555776" y="2780929"/>
            <a:ext cx="220240" cy="2664295"/>
            <a:chOff x="2555776" y="2780929"/>
            <a:chExt cx="220240" cy="2448271"/>
          </a:xfrm>
        </p:grpSpPr>
        <p:cxnSp>
          <p:nvCxnSpPr>
            <p:cNvPr id="15" name="Elbow Connector 14"/>
            <p:cNvCxnSpPr/>
            <p:nvPr/>
          </p:nvCxnSpPr>
          <p:spPr>
            <a:xfrm rot="16200000" flipH="1">
              <a:off x="1551880" y="4005064"/>
              <a:ext cx="2448271" cy="1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555776" y="2780929"/>
              <a:ext cx="2160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2555776" y="5229200"/>
              <a:ext cx="2160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3131840" y="2064820"/>
            <a:ext cx="60121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OPEN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LOOP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FETCH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EXIT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IF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INSERT INTO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VALUES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σύνολο=',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END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END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CLOSE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423824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OPEN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LOOP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FETCH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EXIT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IF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INSERT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  VALUES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σύνολο=',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END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END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CLOSE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 marL="0" indent="0">
              <a:buNone/>
            </a:pP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343" name="Rectangle 14342"/>
          <p:cNvSpPr/>
          <p:nvPr/>
        </p:nvSpPr>
        <p:spPr>
          <a:xfrm>
            <a:off x="3851920" y="4797151"/>
            <a:ext cx="4572000" cy="1846659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sz="2000" dirty="0" smtClean="0">
                <a:latin typeface="+mn-lt"/>
              </a:rPr>
              <a:t>M</a:t>
            </a:r>
            <a:r>
              <a:rPr lang="el-GR" sz="2000" dirty="0" smtClean="0">
                <a:latin typeface="+mn-lt"/>
              </a:rPr>
              <a:t>ε </a:t>
            </a:r>
            <a:r>
              <a:rPr lang="el-GR" sz="2000" dirty="0">
                <a:latin typeface="+mn-lt"/>
              </a:rPr>
              <a:t>τον παρακάτω βρόγχο μπορούμε να περάσουμε όλες τις γραμμές των αποτελεσμάτων διαδοχικά στην εγγραφή:</a:t>
            </a:r>
          </a:p>
          <a:p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</a:p>
          <a:p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l-G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EXIT WHEN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6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LOOP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FETCH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	   EXIT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IF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INSERT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VALUES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σύνολο=',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END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END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CLOSE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 marL="0" indent="0">
              <a:buNone/>
            </a:pP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31840" y="4588931"/>
            <a:ext cx="5832648" cy="2185214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l-GR" dirty="0">
                <a:latin typeface="+mn-lt"/>
              </a:rPr>
              <a:t>Μέσα στον βρόγχο και για κάθε γραμμή του </a:t>
            </a:r>
            <a:r>
              <a:rPr lang="el-GR" dirty="0" err="1">
                <a:latin typeface="+mn-lt"/>
              </a:rPr>
              <a:t>cursor</a:t>
            </a:r>
            <a:r>
              <a:rPr lang="el-GR" dirty="0">
                <a:latin typeface="+mn-lt"/>
              </a:rPr>
              <a:t> εξετάζουμε το μισθό </a:t>
            </a:r>
            <a:r>
              <a:rPr lang="el-GR" dirty="0" err="1">
                <a:latin typeface="+mn-lt"/>
              </a:rPr>
              <a:t>sal</a:t>
            </a:r>
            <a:r>
              <a:rPr lang="el-GR" dirty="0">
                <a:latin typeface="+mn-lt"/>
              </a:rPr>
              <a:t> και αν είναι μεγαλύτερος των 2000 ευρώ τότε καταχωρούμε όνομα και αμοιβή υπαλλήλου στον πίνακα </a:t>
            </a:r>
            <a:r>
              <a:rPr lang="el-GR" dirty="0" err="1">
                <a:latin typeface="+mn-lt"/>
              </a:rPr>
              <a:t>scoTop</a:t>
            </a:r>
            <a:r>
              <a:rPr lang="el-GR" dirty="0" smtClean="0">
                <a:latin typeface="+mn-lt"/>
              </a:rPr>
              <a:t>:</a:t>
            </a:r>
            <a:endParaRPr lang="en-US" dirty="0" smtClean="0">
              <a:latin typeface="+mn-lt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INSERT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(‘</a:t>
            </a: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σύνολο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=':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scoRec.sal:scoRec.ename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DBMS OUTPUT.PUT_LINE(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||’ ’||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 END IF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0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805264"/>
          </a:xfrm>
        </p:spPr>
        <p:txBody>
          <a:bodyPr>
            <a:noAutofit/>
          </a:bodyPr>
          <a:lstStyle/>
          <a:p>
            <a:pPr marL="263525" indent="-263525">
              <a:spcBef>
                <a:spcPts val="500"/>
              </a:spcBef>
              <a:buFont typeface="+mj-lt"/>
              <a:buAutoNum type="arabicParenR"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%NOTFOUND</a:t>
            </a:r>
          </a:p>
          <a:p>
            <a:pPr marL="0" indent="449263">
              <a:spcBef>
                <a:spcPts val="10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FETCH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EXIT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; 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other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statements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IF ... THEN... END IF;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END LOOP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49263" indent="0">
              <a:spcBef>
                <a:spcPts val="100"/>
              </a:spcBef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3525" indent="-263525">
              <a:spcBef>
                <a:spcPts val="500"/>
              </a:spcBef>
              <a:buFont typeface="+mj-lt"/>
              <a:buAutoNum type="arabicParenR" startAt="2"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%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FOUND 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449263">
              <a:spcBef>
                <a:spcPts val="10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IF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scoCursor%FOUND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THEN 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other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statements 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ELSE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EXIT;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END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END LOOP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7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805264"/>
          </a:xfrm>
        </p:spPr>
        <p:txBody>
          <a:bodyPr>
            <a:noAutofit/>
          </a:bodyPr>
          <a:lstStyle/>
          <a:p>
            <a:pPr marL="263525" indent="-263525">
              <a:spcBef>
                <a:spcPts val="500"/>
              </a:spcBef>
              <a:buFont typeface="+mj-lt"/>
              <a:buAutoNum type="arabicParenR" startAt="3"/>
            </a:pPr>
            <a:r>
              <a:rPr lang="en-US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%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ROWCOUNT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scoCursor%ROWCOUNT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v_num_rec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-1 THEN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v_num_rec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-1 is the number of the rows */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</a:t>
            </a:r>
            <a:r>
              <a:rPr lang="el-G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Στην ενότητα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l-G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δηλώνεται η μεταβλητή */ </a:t>
            </a: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l-G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  <a:r>
              <a:rPr lang="el-G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πχ.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v_num_rec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NUMBER(3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)*/ 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other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statements ELSE EXIT;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END IF;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END LOOP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49263" indent="0">
              <a:spcBef>
                <a:spcPts val="100"/>
              </a:spcBef>
              <a:buNone/>
            </a:pP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100"/>
              </a:spcBef>
              <a:buAutoNum type="arabicParenR" startAt="4"/>
            </a:pPr>
            <a:r>
              <a:rPr lang="en-US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WHILE condition 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LOOP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FETCH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other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statements;</a:t>
            </a:r>
          </a:p>
          <a:p>
            <a:pPr marL="449263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END LOOP;</a:t>
            </a:r>
          </a:p>
          <a:p>
            <a:pPr marL="449263" indent="0">
              <a:spcBef>
                <a:spcPts val="100"/>
              </a:spcBef>
              <a:buNone/>
            </a:pPr>
            <a:endParaRPr lang="el-G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5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805264"/>
          </a:xfrm>
        </p:spPr>
        <p:txBody>
          <a:bodyPr>
            <a:noAutofit/>
          </a:bodyPr>
          <a:lstStyle/>
          <a:p>
            <a:pPr marL="457200" indent="-457200">
              <a:spcBef>
                <a:spcPts val="100"/>
              </a:spcBef>
              <a:buAutoNum type="arabicParenR" startAt="5"/>
            </a:pPr>
            <a:r>
              <a:rPr lang="en-US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scoCursor%ROWCOUNT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&lt;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v_num_rec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-1 LOOP END LOOP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57200" indent="-457200">
              <a:spcBef>
                <a:spcPts val="100"/>
              </a:spcBef>
              <a:buAutoNum type="arabicParenR" startAt="5"/>
            </a:pP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6)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v_counter</a:t>
            </a:r>
            <a:r>
              <a:rPr lang="en-US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:= 1;</a:t>
            </a: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FOR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v_counterIN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l..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v_num_rec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LOOP </a:t>
            </a: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FETCH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v_counter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:= </a:t>
            </a:r>
            <a:r>
              <a:rPr 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v_counter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+ 1;</a:t>
            </a: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END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49263" indent="-449263">
              <a:spcBef>
                <a:spcPts val="100"/>
              </a:spcBef>
              <a:buNone/>
            </a:pP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100"/>
              </a:spcBef>
              <a:buAutoNum type="arabicParenR" startAt="7"/>
            </a:pPr>
            <a:r>
              <a:rPr lang="en-US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scoCursor%FOUND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9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100"/>
              </a:spcBef>
              <a:buNone/>
            </a:pP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LOOP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FETCH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449263" indent="-449263">
              <a:spcBef>
                <a:spcPts val="100"/>
              </a:spcBef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END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pPr marL="449263" indent="0">
              <a:spcBef>
                <a:spcPts val="100"/>
              </a:spcBef>
              <a:buNone/>
            </a:pP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9263" indent="0">
              <a:spcBef>
                <a:spcPts val="100"/>
              </a:spcBef>
              <a:buNone/>
            </a:pPr>
            <a:endParaRPr lang="el-G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61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14"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/>
              <a:t>Χρήστος </a:t>
            </a:r>
            <a:r>
              <a:rPr lang="el-GR" sz="2000" dirty="0" err="1"/>
              <a:t>Σκουρλάς</a:t>
            </a:r>
            <a:r>
              <a:rPr lang="el-GR" sz="2000" dirty="0"/>
              <a:t> 2014. Χρήστος </a:t>
            </a:r>
            <a:r>
              <a:rPr lang="el-GR" sz="2000" dirty="0" err="1"/>
              <a:t>Σκουρλάς</a:t>
            </a:r>
            <a:r>
              <a:rPr lang="el-GR" sz="2000" dirty="0"/>
              <a:t>. «Βάσεις Δεδομένων ΙΙ. </a:t>
            </a:r>
            <a:r>
              <a:rPr lang="el-GR" sz="2000" dirty="0" smtClean="0"/>
              <a:t>Ενότητα </a:t>
            </a:r>
            <a:r>
              <a:rPr lang="el-GR" sz="2000" dirty="0"/>
              <a:t>6: Τεχνολογία PL/SQL - </a:t>
            </a:r>
            <a:r>
              <a:rPr lang="el-GR" sz="2000" dirty="0" err="1" smtClean="0"/>
              <a:t>cursors</a:t>
            </a:r>
            <a:r>
              <a:rPr lang="el-GR" sz="2000" dirty="0" smtClean="0"/>
              <a:t>». 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rgbClr val="CC33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altLang="el-GR" sz="3600" b="1" dirty="0" smtClean="0"/>
              <a:t>Τεχνολογία </a:t>
            </a:r>
            <a:r>
              <a:rPr lang="en-GB" altLang="el-GR" sz="3600" b="1" dirty="0" smtClean="0"/>
              <a:t>PL/SQL</a:t>
            </a:r>
            <a:r>
              <a:rPr lang="el-GR" altLang="el-GR" sz="3600" b="1" dirty="0" smtClean="0"/>
              <a:t> - </a:t>
            </a:r>
            <a:r>
              <a:rPr lang="en-US" altLang="el-GR" sz="3600" b="1" dirty="0" smtClean="0"/>
              <a:t>cursors</a:t>
            </a:r>
            <a:endParaRPr lang="en-GB" altLang="el-GR" sz="36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800" b="1" dirty="0" smtClean="0"/>
              <a:t>Στόχος </a:t>
            </a:r>
            <a:r>
              <a:rPr lang="el-GR" sz="2800" b="1" dirty="0"/>
              <a:t>/ </a:t>
            </a:r>
            <a:r>
              <a:rPr lang="el-GR" sz="2800" b="1" dirty="0" smtClean="0"/>
              <a:t>Σκοπός:</a:t>
            </a:r>
            <a:endParaRPr lang="el-GR" sz="2800" b="1" dirty="0"/>
          </a:p>
          <a:p>
            <a:pPr marL="0" indent="0">
              <a:buNone/>
            </a:pPr>
            <a:r>
              <a:rPr lang="el-GR" sz="2400" dirty="0" smtClean="0"/>
              <a:t>Να </a:t>
            </a:r>
            <a:r>
              <a:rPr lang="el-GR" sz="2400" dirty="0"/>
              <a:t>βοηθήσει τους σπουδαστές να μάθουν να κατασκευάζουν και να χρησιμοποιούν </a:t>
            </a:r>
            <a:r>
              <a:rPr lang="el-GR" sz="2400" dirty="0" err="1"/>
              <a:t>cursors</a:t>
            </a:r>
            <a:r>
              <a:rPr lang="el-GR" sz="2400" dirty="0"/>
              <a:t> σε περιβάλλον PL/SQL σύμφωνα με τις ανάγκες των εφαρμογών βάσεων δεδομένων</a:t>
            </a:r>
            <a:r>
              <a:rPr lang="el-GR" sz="2400" dirty="0" smtClean="0"/>
              <a:t>.</a:t>
            </a:r>
            <a:endParaRPr lang="el-GR" sz="2400" dirty="0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3814763" y="2428875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8439516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altLang="el-GR" sz="3200" dirty="0"/>
              <a:t>Παράδειγμα προγράμματος που χρησιμοποιεί </a:t>
            </a:r>
            <a:r>
              <a:rPr lang="el-GR" altLang="el-GR" sz="3200" dirty="0" err="1"/>
              <a:t>Cursor</a:t>
            </a:r>
            <a:endParaRPr lang="en-GB" altLang="el-GR" sz="3200" b="1" dirty="0" smtClean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altLang="el-GR" sz="2000" b="1" dirty="0" smtClean="0"/>
              <a:t>Το </a:t>
            </a:r>
            <a:r>
              <a:rPr lang="el-GR" altLang="el-GR" sz="2000" b="1" dirty="0"/>
              <a:t>πρόγραμμα βρίσκει όλους τους υπαλλήλους με μηνιαία αμοιβή μεγαλύτερη των 2000 ευρώ και ενημερώνει σχετικά τον πίνακα </a:t>
            </a:r>
            <a:r>
              <a:rPr lang="el-GR" altLang="el-GR" sz="2000" b="1" dirty="0" err="1"/>
              <a:t>scoTop</a:t>
            </a:r>
            <a:r>
              <a:rPr lang="el-GR" altLang="el-GR" sz="2000" b="1" dirty="0"/>
              <a:t>.</a:t>
            </a:r>
            <a:endParaRPr lang="en-US" altLang="el-GR" sz="2000" dirty="0"/>
          </a:p>
          <a:p>
            <a:pPr marL="0" indent="0">
              <a:buNone/>
            </a:pPr>
            <a:r>
              <a:rPr lang="el-GR" altLang="el-GR" sz="2000" dirty="0" smtClean="0"/>
              <a:t>Δημιουργούμε τον πίνακα της βάσης. 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l-GR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scoEMP(EMPNO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NUMBER(4) NOT NULL, 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ENAME VARCHAR2(10), JOB VARCHAR2(9), 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MGR NUMBER(4), HIREDATE DATE,  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SAL NUMBER(7,2), COMM NUMBER(7,2),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DEPTNO NUMBER(2), 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PRIMARY KEY(EMPNO))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altLang="el-GR" sz="2000" dirty="0" smtClean="0"/>
              <a:t>Εισάγουμε τα στοιχεία του πίνακα. </a:t>
            </a:r>
          </a:p>
          <a:p>
            <a:pPr marL="0" indent="0">
              <a:buNone/>
            </a:pPr>
            <a:r>
              <a:rPr lang="el-GR" altLang="el-GR" sz="2000" dirty="0" smtClean="0"/>
              <a:t>Για να λειτουργήσει το πρόγραμμά μας πρέπει αρχικά να δημιουργήσουμε τον πίνακα </a:t>
            </a:r>
            <a:r>
              <a:rPr lang="el-GR" altLang="el-GR" sz="2000" dirty="0" err="1" smtClean="0"/>
              <a:t>scoTop</a:t>
            </a:r>
            <a:r>
              <a:rPr lang="el-GR" altLang="el-GR" sz="2000" dirty="0" smtClean="0"/>
              <a:t>: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l-GR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scoTop(msg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VARCHAR2(20), </a:t>
            </a:r>
          </a:p>
          <a:p>
            <a:pPr marL="0" indent="0">
              <a:buNone/>
            </a:pP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l-GR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NUMBER(6), </a:t>
            </a:r>
            <a:r>
              <a:rPr lang="el-GR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CHAR(10))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alt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altLang="el-GR" sz="2000" dirty="0" smtClean="0"/>
          </a:p>
          <a:p>
            <a:pPr marL="0" indent="0">
              <a:buNone/>
            </a:pPr>
            <a:endParaRPr lang="el-GR" altLang="el-GR" sz="2000" dirty="0" smtClean="0"/>
          </a:p>
        </p:txBody>
      </p:sp>
    </p:spTree>
    <p:extLst>
      <p:ext uri="{BB962C8B-B14F-4D97-AF65-F5344CB8AC3E}">
        <p14:creationId xmlns:p14="http://schemas.microsoft.com/office/powerpoint/2010/main" val="1130633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081327"/>
              </p:ext>
            </p:extLst>
          </p:nvPr>
        </p:nvGraphicFramePr>
        <p:xfrm>
          <a:off x="431540" y="1484784"/>
          <a:ext cx="8280921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533"/>
                <a:gridCol w="1145258"/>
                <a:gridCol w="1209923"/>
                <a:gridCol w="829728"/>
                <a:gridCol w="1326785"/>
                <a:gridCol w="724552"/>
                <a:gridCol w="911533"/>
                <a:gridCol w="1221609"/>
              </a:tblGrid>
              <a:tr h="23812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EMPNO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R="1651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ENAME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JOB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MGR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HIREDATE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SAL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COMM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70" dirty="0">
                          <a:effectLst/>
                        </a:rPr>
                        <a:t>DEPTNO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7369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SMITH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CLERK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7902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17/12/80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800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7499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ALLEN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SALESMAN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7698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20/02/81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1600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320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7521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WARD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SALESMAN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7698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22/02/81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1250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500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320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7566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JONES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MANAGER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7839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02/04/81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2975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7654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MARTIN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SALESMAN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7698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28/10/81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1250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1400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320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7698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BLAKE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MANAGER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7839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01/05/81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2850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320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7782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CLARK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MANAGER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7839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09/06/81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2450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7788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SCOTT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ANALYST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7566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19/04/87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7650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7839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KING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PRESIDENT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17/11/81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5000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7844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TURNER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SALESMAN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7698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08/10/81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1500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7650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7876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ADAMS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CLERK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7788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23/05/87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1100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33680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7900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JAMES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CLERK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7698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03/12/81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950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320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7902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FORD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ANALYST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7566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03/12/81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3000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47650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7934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MILLER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CLERK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7782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23/01/82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1300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  <a:tr h="262255">
                <a:tc>
                  <a:txBody>
                    <a:bodyPr/>
                    <a:lstStyle/>
                    <a:p>
                      <a:pPr marL="1143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7999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BATES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ANALYST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03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7566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23/01/04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35">
                          <a:effectLst/>
                        </a:rPr>
                        <a:t>1300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>
                          <a:effectLst/>
                        </a:rPr>
                        <a:t>-</a:t>
                      </a:r>
                      <a:endParaRPr lang="el-GR" sz="1800" spc="3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effectLst/>
                        </a:rPr>
                        <a:t>-</a:t>
                      </a:r>
                      <a:endParaRPr lang="el-GR" sz="1800" spc="30" dirty="0">
                        <a:effectLst/>
                        <a:latin typeface="Angsana New"/>
                        <a:ea typeface="Angsana New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95536" y="1124744"/>
            <a:ext cx="2434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</a:t>
            </a:r>
            <a:r>
              <a:rPr lang="en-US" dirty="0" err="1">
                <a:latin typeface="+mn-lt"/>
              </a:rPr>
              <a:t>scoEMP</a:t>
            </a:r>
            <a:endParaRPr lang="el-GR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5877272"/>
            <a:ext cx="3086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15 rows selected. 0,12 seconds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408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 smtClean="0"/>
              <a:t>Πρόγραμμα με </a:t>
            </a:r>
            <a:r>
              <a:rPr lang="en-US" altLang="el-GR" sz="3600" dirty="0" smtClean="0"/>
              <a:t>cursor</a:t>
            </a:r>
            <a:endParaRPr lang="el-GR" altLang="el-GR" sz="36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l-GR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EXIT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INSERT INTO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(’</a:t>
            </a:r>
            <a:r>
              <a:rPr 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σύνολο=’,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pPr marL="0" indent="0">
              <a:buNone/>
            </a:pPr>
            <a:r>
              <a:rPr 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smtClean="0"/>
              <a:t>Πρόγραμμα με </a:t>
            </a:r>
            <a:r>
              <a:rPr lang="en-US" altLang="el-GR" sz="3600" smtClean="0"/>
              <a:t>cursor</a:t>
            </a:r>
            <a:endParaRPr lang="el-GR" altLang="el-GR" sz="360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182125"/>
              </p:ext>
            </p:extLst>
          </p:nvPr>
        </p:nvGraphicFramePr>
        <p:xfrm>
          <a:off x="323528" y="1052736"/>
          <a:ext cx="3672408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944216"/>
              </a:tblGrid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MSG SAL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dirty="0"/>
                        <a:t>ΕΝΑΜΕ</a:t>
                      </a:r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σύνολο= 2975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635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JONES</a:t>
                      </a:r>
                    </a:p>
                  </a:txBody>
                  <a:tcPr marL="6350" marR="635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σύνολο= 2850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635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BLAKE</a:t>
                      </a:r>
                    </a:p>
                  </a:txBody>
                  <a:tcPr marL="6350" marR="635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σύνολο= 2450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635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dirty="0"/>
                        <a:t>CLARK</a:t>
                      </a:r>
                    </a:p>
                  </a:txBody>
                  <a:tcPr marL="6350" marR="635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σύνολο= 3000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635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SCOTT</a:t>
                      </a:r>
                    </a:p>
                  </a:txBody>
                  <a:tcPr marL="6350" marR="635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σύνολο= 5000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635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KING</a:t>
                      </a:r>
                    </a:p>
                  </a:txBody>
                  <a:tcPr marL="6350" marR="635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/>
                        <a:t>σύνολο= 3000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635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dirty="0"/>
                        <a:t>FORD</a:t>
                      </a:r>
                    </a:p>
                  </a:txBody>
                  <a:tcPr marL="6350" marR="635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23528" y="3068960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EXIT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INSERT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(*</a:t>
            </a:r>
            <a:r>
              <a:rPr lang="el-G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συνολο</a:t>
            </a: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=* 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38080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600" dirty="0"/>
              <a:t>Η δήλωση του </a:t>
            </a:r>
            <a:r>
              <a:rPr lang="en-US" sz="2600" dirty="0"/>
              <a:t>cursor </a:t>
            </a:r>
            <a:r>
              <a:rPr lang="el-GR" sz="2600" dirty="0"/>
              <a:t>γίνεται με την εντολή: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600" dirty="0"/>
              <a:t>Η δήλωση του </a:t>
            </a:r>
            <a:r>
              <a:rPr lang="en-US" sz="2600" dirty="0" err="1"/>
              <a:t>scoRec</a:t>
            </a:r>
            <a:r>
              <a:rPr lang="en-US" sz="2600" dirty="0"/>
              <a:t> </a:t>
            </a:r>
            <a:r>
              <a:rPr lang="el-GR" sz="2600" dirty="0"/>
              <a:t>γίνεται με την </a:t>
            </a:r>
            <a:r>
              <a:rPr lang="el-GR" sz="2600" dirty="0" smtClean="0"/>
              <a:t>εντολή</a:t>
            </a:r>
            <a:r>
              <a:rPr lang="el-GR" sz="2300" dirty="0" smtClean="0">
                <a:cs typeface="Courier New" panose="02070309020205020404" pitchFamily="49" charset="0"/>
              </a:rPr>
              <a:t>: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600" dirty="0"/>
              <a:t>Η μορφή της εγγραφής «ταιριάζει» με τον </a:t>
            </a:r>
            <a:r>
              <a:rPr lang="en-US" sz="2600" dirty="0"/>
              <a:t>cursor </a:t>
            </a:r>
            <a:r>
              <a:rPr lang="el-GR" sz="2600" dirty="0"/>
              <a:t>αφού χρησιμοποιήσαμε τον τύπο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ROWTYPE</a:t>
            </a:r>
            <a:r>
              <a:rPr lang="en-US" sz="2300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l-GR" sz="2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EXIT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</a:t>
            </a:r>
            <a:endParaRPr 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(*</a:t>
            </a:r>
            <a:r>
              <a:rPr 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συνολο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=* 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2737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OPEN </a:t>
            </a:r>
            <a:r>
              <a:rPr lang="en-US" sz="2200" dirty="0" err="1"/>
              <a:t>scoCursor</a:t>
            </a:r>
            <a:r>
              <a:rPr lang="en-US" sz="2200" dirty="0"/>
              <a:t>; - </a:t>
            </a:r>
            <a:r>
              <a:rPr lang="el-GR" sz="2200" dirty="0"/>
              <a:t>Άνοιγμα </a:t>
            </a:r>
            <a:r>
              <a:rPr lang="en-US" sz="2200" dirty="0" smtClean="0"/>
              <a:t>Cursor</a:t>
            </a:r>
            <a:endParaRPr lang="el-GR" sz="2200" dirty="0" smtClean="0"/>
          </a:p>
          <a:p>
            <a:pPr marL="0" indent="0">
              <a:buNone/>
            </a:pPr>
            <a:r>
              <a:rPr lang="el-GR" sz="2200" dirty="0"/>
              <a:t>Να ποιό είναι το περιεχόμενό του:</a:t>
            </a:r>
          </a:p>
          <a:p>
            <a:pPr marL="0" indent="0">
              <a:buNone/>
            </a:pPr>
            <a:r>
              <a:rPr lang="el-GR" sz="2200" dirty="0"/>
              <a:t>(</a:t>
            </a:r>
            <a:r>
              <a:rPr lang="el-GR" sz="2200" dirty="0" err="1"/>
              <a:t>cursor</a:t>
            </a:r>
            <a:r>
              <a:rPr lang="el-GR" sz="2200" dirty="0"/>
              <a:t>) </a:t>
            </a:r>
            <a:r>
              <a:rPr lang="el-GR" sz="2200" dirty="0" err="1" smtClean="0"/>
              <a:t>scoCursor</a:t>
            </a:r>
            <a:endParaRPr lang="el-GR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477606"/>
              </p:ext>
            </p:extLst>
          </p:nvPr>
        </p:nvGraphicFramePr>
        <p:xfrm>
          <a:off x="539552" y="2468880"/>
          <a:ext cx="2304256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152128"/>
              </a:tblGrid>
              <a:tr h="224155">
                <a:tc>
                  <a:txBody>
                    <a:bodyPr/>
                    <a:lstStyle/>
                    <a:p>
                      <a:pPr marR="1016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dirty="0"/>
                        <a:t>ΕΝΑΜΕ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dirty="0"/>
                        <a:t>SAL</a:t>
                      </a:r>
                    </a:p>
                  </a:txBody>
                  <a:tcPr marL="6350" marR="63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SMITH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800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ALLEN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1600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WARD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1250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JONES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2975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MARTIN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1250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BLAKE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2850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CLARK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2450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1907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SCOTT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3000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3368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KING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5000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TURNER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1500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ADAMS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1100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JAMES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950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FORD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3000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241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MILLER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1300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5273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BATES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1300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059832" y="2420888"/>
            <a:ext cx="59046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EXIT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</a:t>
            </a:r>
            <a:endParaRPr lang="el-GR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σύνολο=',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r>
              <a:rPr lang="el-G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2714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sz="2400" dirty="0"/>
              <a:t>Τώρα θέλουμε να περάσουμε με τη σειρά όλες τις γραμμές αυτές στην εγγραφή </a:t>
            </a:r>
            <a:r>
              <a:rPr lang="el-GR" sz="2400" dirty="0" smtClean="0"/>
              <a:t>ScoRec </a:t>
            </a:r>
            <a:r>
              <a:rPr lang="el-GR" sz="2400" dirty="0"/>
              <a:t>που ορίσαμε</a:t>
            </a:r>
            <a:r>
              <a:rPr lang="el-GR" sz="2400" dirty="0" smtClean="0"/>
              <a:t>: </a:t>
            </a:r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IS SELECT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l-GR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scoCursor%ROWTYPE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EXIT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scoCursor%NOTFOUND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2000 THEN </a:t>
            </a:r>
            <a:endParaRPr lang="el-GR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scoTop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l-GR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σύνολο=',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scoRec.sal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scoRec.ename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IF;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LOOP;</a:t>
            </a:r>
          </a:p>
          <a:p>
            <a:pPr marL="0" indent="0">
              <a:buNone/>
            </a:pPr>
            <a:r>
              <a:rPr lang="el-GR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scoCursor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8708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1118</Words>
  <Application>Microsoft Office PowerPoint</Application>
  <PresentationFormat>On-screen Show (4:3)</PresentationFormat>
  <Paragraphs>421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Angsana New</vt:lpstr>
      <vt:lpstr>Arial</vt:lpstr>
      <vt:lpstr>Calibri</vt:lpstr>
      <vt:lpstr>Courier New</vt:lpstr>
      <vt:lpstr>Times New Roman</vt:lpstr>
      <vt:lpstr>Wingdings</vt:lpstr>
      <vt:lpstr>OC_template_updated</vt:lpstr>
      <vt:lpstr>Βάσεις Δεδομένων ΙΙ</vt:lpstr>
      <vt:lpstr>Τεχνολογία PL/SQL - cursors</vt:lpstr>
      <vt:lpstr>Παράδειγμα προγράμματος που χρησιμοποιεί Cursor</vt:lpstr>
      <vt:lpstr>PowerPoint Presentation</vt:lpstr>
      <vt:lpstr>Πρόγραμμα με cursor</vt:lpstr>
      <vt:lpstr>Πρόγραμμα με cursor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119</cp:revision>
  <dcterms:created xsi:type="dcterms:W3CDTF">2013-03-04T13:35:19Z</dcterms:created>
  <dcterms:modified xsi:type="dcterms:W3CDTF">2015-11-12T09:40:35Z</dcterms:modified>
</cp:coreProperties>
</file>