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84" r:id="rId1"/>
  </p:sldMasterIdLst>
  <p:notesMasterIdLst>
    <p:notesMasterId r:id="rId56"/>
  </p:notesMasterIdLst>
  <p:handoutMasterIdLst>
    <p:handoutMasterId r:id="rId57"/>
  </p:handoutMasterIdLst>
  <p:sldIdLst>
    <p:sldId id="256" r:id="rId2"/>
    <p:sldId id="267" r:id="rId3"/>
    <p:sldId id="268" r:id="rId4"/>
    <p:sldId id="269" r:id="rId5"/>
    <p:sldId id="270" r:id="rId6"/>
    <p:sldId id="279" r:id="rId7"/>
    <p:sldId id="280" r:id="rId8"/>
    <p:sldId id="319" r:id="rId9"/>
    <p:sldId id="281" r:id="rId10"/>
    <p:sldId id="282" r:id="rId11"/>
    <p:sldId id="283" r:id="rId12"/>
    <p:sldId id="284" r:id="rId13"/>
    <p:sldId id="285" r:id="rId14"/>
    <p:sldId id="286" r:id="rId15"/>
    <p:sldId id="287" r:id="rId16"/>
    <p:sldId id="320" r:id="rId17"/>
    <p:sldId id="321"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22"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257" r:id="rId51"/>
    <p:sldId id="262" r:id="rId52"/>
    <p:sldId id="264" r:id="rId53"/>
    <p:sldId id="265" r:id="rId54"/>
    <p:sldId id="266"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3395" autoAdjust="0"/>
  </p:normalViewPr>
  <p:slideViewPr>
    <p:cSldViewPr>
      <p:cViewPr varScale="1">
        <p:scale>
          <a:sx n="69" d="100"/>
          <a:sy n="69" d="100"/>
        </p:scale>
        <p:origin x="155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4/6/2019</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4/6/2019</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6EAAAF29-0AD8-4086-90A5-D0A7A7AFD5A6}" type="slidenum">
              <a:rPr lang="el-GR" altLang="el-GR" sz="1100">
                <a:latin typeface="Arial" pitchFamily="34" charset="0"/>
              </a:rPr>
              <a:pPr/>
              <a:t>18</a:t>
            </a:fld>
            <a:endParaRPr lang="el-GR" altLang="el-GR" sz="1100">
              <a:latin typeface="Arial" pitchFamily="34" charset="0"/>
            </a:endParaRPr>
          </a:p>
        </p:txBody>
      </p:sp>
      <p:sp>
        <p:nvSpPr>
          <p:cNvPr id="6861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68612"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154293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ABECF70A-3191-4E22-81AA-77EBDCD04345}" type="slidenum">
              <a:rPr lang="el-GR" altLang="el-GR" sz="1100">
                <a:latin typeface="Arial" pitchFamily="34" charset="0"/>
              </a:rPr>
              <a:pPr/>
              <a:t>19</a:t>
            </a:fld>
            <a:endParaRPr lang="el-GR" altLang="el-GR" sz="1100">
              <a:latin typeface="Arial" pitchFamily="34" charset="0"/>
            </a:endParaRPr>
          </a:p>
        </p:txBody>
      </p:sp>
      <p:sp>
        <p:nvSpPr>
          <p:cNvPr id="6963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69636"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120312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0AE2933A-DB95-4F88-8198-93607FCFC2EF}" type="slidenum">
              <a:rPr lang="el-GR" altLang="el-GR" sz="1100">
                <a:latin typeface="Arial" pitchFamily="34" charset="0"/>
              </a:rPr>
              <a:pPr/>
              <a:t>20</a:t>
            </a:fld>
            <a:endParaRPr lang="el-GR" altLang="el-GR" sz="1100">
              <a:latin typeface="Arial" pitchFamily="34" charset="0"/>
            </a:endParaRPr>
          </a:p>
        </p:txBody>
      </p:sp>
      <p:sp>
        <p:nvSpPr>
          <p:cNvPr id="7065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0660"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74838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6445663E-FBCA-4C26-8CA6-CBE9B1E839CF}" type="slidenum">
              <a:rPr lang="el-GR" altLang="el-GR" sz="1100">
                <a:latin typeface="Arial" pitchFamily="34" charset="0"/>
              </a:rPr>
              <a:pPr/>
              <a:t>21</a:t>
            </a:fld>
            <a:endParaRPr lang="el-GR" altLang="el-GR" sz="1100">
              <a:latin typeface="Arial" pitchFamily="34" charset="0"/>
            </a:endParaRPr>
          </a:p>
        </p:txBody>
      </p:sp>
      <p:sp>
        <p:nvSpPr>
          <p:cNvPr id="7168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168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83169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4EA45237-638A-4274-8FAA-C433A2455C8A}" type="slidenum">
              <a:rPr lang="el-GR" altLang="el-GR" sz="1100">
                <a:latin typeface="Arial" pitchFamily="34" charset="0"/>
              </a:rPr>
              <a:pPr/>
              <a:t>22</a:t>
            </a:fld>
            <a:endParaRPr lang="el-GR" altLang="el-GR" sz="1100">
              <a:latin typeface="Arial" pitchFamily="34" charset="0"/>
            </a:endParaRPr>
          </a:p>
        </p:txBody>
      </p:sp>
      <p:sp>
        <p:nvSpPr>
          <p:cNvPr id="7270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2708"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166083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B831933E-94FE-4D8F-82F7-540B36154660}" type="slidenum">
              <a:rPr lang="el-GR" altLang="el-GR" sz="1100">
                <a:latin typeface="Arial" pitchFamily="34" charset="0"/>
              </a:rPr>
              <a:pPr/>
              <a:t>25</a:t>
            </a:fld>
            <a:endParaRPr lang="el-GR" altLang="el-GR" sz="1100">
              <a:latin typeface="Arial" pitchFamily="34" charset="0"/>
            </a:endParaRPr>
          </a:p>
        </p:txBody>
      </p:sp>
      <p:sp>
        <p:nvSpPr>
          <p:cNvPr id="7373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3732"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084866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B5374714-C7A8-4453-8AAF-EC5B9CB95EFB}" type="slidenum">
              <a:rPr lang="el-GR" altLang="el-GR" sz="1100">
                <a:latin typeface="Arial" pitchFamily="34" charset="0"/>
              </a:rPr>
              <a:pPr/>
              <a:t>26</a:t>
            </a:fld>
            <a:endParaRPr lang="el-GR" altLang="el-GR" sz="1100">
              <a:latin typeface="Arial" pitchFamily="34" charset="0"/>
            </a:endParaRPr>
          </a:p>
        </p:txBody>
      </p:sp>
      <p:sp>
        <p:nvSpPr>
          <p:cNvPr id="7475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4756"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171943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B561331B-34DB-4E76-82BE-C8C3C642E475}" type="slidenum">
              <a:rPr lang="el-GR" altLang="el-GR" sz="1100">
                <a:latin typeface="Arial" pitchFamily="34" charset="0"/>
              </a:rPr>
              <a:pPr/>
              <a:t>27</a:t>
            </a:fld>
            <a:endParaRPr lang="el-GR" altLang="el-GR" sz="1100">
              <a:latin typeface="Arial" pitchFamily="34" charset="0"/>
            </a:endParaRPr>
          </a:p>
        </p:txBody>
      </p:sp>
      <p:sp>
        <p:nvSpPr>
          <p:cNvPr id="7577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5780"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397634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61911B5F-2F80-455D-85D5-8F45A13BE03A}" type="slidenum">
              <a:rPr lang="el-GR" altLang="el-GR" sz="1100">
                <a:latin typeface="Arial" pitchFamily="34" charset="0"/>
              </a:rPr>
              <a:pPr/>
              <a:t>28</a:t>
            </a:fld>
            <a:endParaRPr lang="el-GR" altLang="el-GR" sz="1100">
              <a:latin typeface="Arial" pitchFamily="34" charset="0"/>
            </a:endParaRPr>
          </a:p>
        </p:txBody>
      </p:sp>
      <p:sp>
        <p:nvSpPr>
          <p:cNvPr id="7680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680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1971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A0813B26-4258-468E-A486-65694DDF9447}" type="slidenum">
              <a:rPr lang="el-GR" altLang="el-GR" sz="1100">
                <a:latin typeface="Arial" pitchFamily="34" charset="0"/>
              </a:rPr>
              <a:pPr/>
              <a:t>29</a:t>
            </a:fld>
            <a:endParaRPr lang="el-GR" altLang="el-GR" sz="1100">
              <a:latin typeface="Arial" pitchFamily="34" charset="0"/>
            </a:endParaRPr>
          </a:p>
        </p:txBody>
      </p:sp>
      <p:sp>
        <p:nvSpPr>
          <p:cNvPr id="7782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7828"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13399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4023992" y="9940379"/>
            <a:ext cx="3078427" cy="29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9pPr>
          </a:lstStyle>
          <a:p>
            <a:pPr algn="r" eaLnBrk="1" hangingPunct="1">
              <a:lnSpc>
                <a:spcPct val="95000"/>
              </a:lnSpc>
              <a:buClr>
                <a:srgbClr val="000000"/>
              </a:buClr>
              <a:buSzPct val="100000"/>
              <a:buFont typeface="Times New Roman" pitchFamily="18" charset="0"/>
              <a:buNone/>
            </a:pPr>
            <a:fld id="{D9F41AFD-8AEA-4219-8A0E-A23E5483AB63}" type="slidenum">
              <a:rPr lang="en-GB" altLang="el-GR" sz="1300"/>
              <a:pPr algn="r" eaLnBrk="1" hangingPunct="1">
                <a:lnSpc>
                  <a:spcPct val="95000"/>
                </a:lnSpc>
                <a:buClr>
                  <a:srgbClr val="000000"/>
                </a:buClr>
                <a:buSzPct val="100000"/>
                <a:buFont typeface="Times New Roman" pitchFamily="18" charset="0"/>
                <a:buNone/>
              </a:pPr>
              <a:t>1</a:t>
            </a:fld>
            <a:endParaRPr lang="en-GB" altLang="el-GR" sz="1300"/>
          </a:p>
        </p:txBody>
      </p:sp>
      <p:sp>
        <p:nvSpPr>
          <p:cNvPr id="60419" name="Rectangle 2"/>
          <p:cNvSpPr>
            <a:spLocks noGrp="1" noRot="1" noChangeAspect="1" noChangeArrowheads="1" noTextEdit="1"/>
          </p:cNvSpPr>
          <p:nvPr>
            <p:ph type="sldImg"/>
          </p:nvPr>
        </p:nvSpPr>
        <p:spPr>
          <a:xfrm>
            <a:off x="1003300" y="774700"/>
            <a:ext cx="5097463" cy="3824288"/>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Arial" pitchFamily="34" charset="0"/>
            </a:endParaRPr>
          </a:p>
        </p:txBody>
      </p:sp>
    </p:spTree>
    <p:extLst>
      <p:ext uri="{BB962C8B-B14F-4D97-AF65-F5344CB8AC3E}">
        <p14:creationId xmlns:p14="http://schemas.microsoft.com/office/powerpoint/2010/main" val="2704205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6519E04B-DCB5-4EA1-9598-70D4E8F0463E}" type="slidenum">
              <a:rPr lang="el-GR" altLang="el-GR" sz="1100">
                <a:latin typeface="Arial" pitchFamily="34" charset="0"/>
              </a:rPr>
              <a:pPr/>
              <a:t>30</a:t>
            </a:fld>
            <a:endParaRPr lang="el-GR" altLang="el-GR" sz="1100">
              <a:latin typeface="Arial" pitchFamily="34" charset="0"/>
            </a:endParaRPr>
          </a:p>
        </p:txBody>
      </p:sp>
      <p:sp>
        <p:nvSpPr>
          <p:cNvPr id="7885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8852"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250757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D8ABD09F-CCF8-4709-B21D-111E1248001E}" type="slidenum">
              <a:rPr lang="el-GR" altLang="el-GR" sz="1100">
                <a:latin typeface="Arial" pitchFamily="34" charset="0"/>
              </a:rPr>
              <a:pPr/>
              <a:t>31</a:t>
            </a:fld>
            <a:endParaRPr lang="el-GR" altLang="el-GR" sz="1100">
              <a:latin typeface="Arial" pitchFamily="34" charset="0"/>
            </a:endParaRPr>
          </a:p>
        </p:txBody>
      </p:sp>
      <p:sp>
        <p:nvSpPr>
          <p:cNvPr id="7987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9876"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957550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a:xfrm>
            <a:off x="1000125" y="768350"/>
            <a:ext cx="5076825" cy="3808413"/>
          </a:xfrm>
          <a:ln/>
        </p:spPr>
      </p:sp>
      <p:sp>
        <p:nvSpPr>
          <p:cNvPr id="8089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Times New Roman" pitchFamily="18" charset="0"/>
            </a:endParaRPr>
          </a:p>
        </p:txBody>
      </p:sp>
      <p:sp>
        <p:nvSpPr>
          <p:cNvPr id="8090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2525B392-2314-43D9-8BBB-455E70333AE3}" type="slidenum">
              <a:rPr lang="el-GR" altLang="el-GR" sz="1100">
                <a:latin typeface="Arial" pitchFamily="34" charset="0"/>
              </a:rPr>
              <a:pPr/>
              <a:t>32</a:t>
            </a:fld>
            <a:endParaRPr lang="el-GR" altLang="el-GR" sz="1100">
              <a:latin typeface="Arial" pitchFamily="34" charset="0"/>
            </a:endParaRPr>
          </a:p>
        </p:txBody>
      </p:sp>
    </p:spTree>
    <p:extLst>
      <p:ext uri="{BB962C8B-B14F-4D97-AF65-F5344CB8AC3E}">
        <p14:creationId xmlns:p14="http://schemas.microsoft.com/office/powerpoint/2010/main" val="1182964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3E76638E-1595-46BB-BDFD-FA194A4FE322}" type="slidenum">
              <a:rPr lang="el-GR" altLang="el-GR" sz="1100">
                <a:latin typeface="Arial" pitchFamily="34" charset="0"/>
              </a:rPr>
              <a:pPr/>
              <a:t>35</a:t>
            </a:fld>
            <a:endParaRPr lang="el-GR" altLang="el-GR" sz="1100">
              <a:latin typeface="Arial" pitchFamily="34" charset="0"/>
            </a:endParaRPr>
          </a:p>
        </p:txBody>
      </p:sp>
      <p:sp>
        <p:nvSpPr>
          <p:cNvPr id="8192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192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1036601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3E76638E-1595-46BB-BDFD-FA194A4FE322}" type="slidenum">
              <a:rPr lang="el-GR" altLang="el-GR" sz="1100">
                <a:latin typeface="Arial" pitchFamily="34" charset="0"/>
              </a:rPr>
              <a:pPr/>
              <a:t>36</a:t>
            </a:fld>
            <a:endParaRPr lang="el-GR" altLang="el-GR" sz="1100">
              <a:latin typeface="Arial" pitchFamily="34" charset="0"/>
            </a:endParaRPr>
          </a:p>
        </p:txBody>
      </p:sp>
      <p:sp>
        <p:nvSpPr>
          <p:cNvPr id="8192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192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581509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BA723D71-EE40-48DD-9C14-8DD3B998FC6A}" type="slidenum">
              <a:rPr lang="el-GR" altLang="el-GR" sz="1100">
                <a:latin typeface="Arial" pitchFamily="34" charset="0"/>
              </a:rPr>
              <a:pPr/>
              <a:t>38</a:t>
            </a:fld>
            <a:endParaRPr lang="el-GR" altLang="el-GR" sz="1100">
              <a:latin typeface="Arial" pitchFamily="34" charset="0"/>
            </a:endParaRPr>
          </a:p>
        </p:txBody>
      </p:sp>
      <p:sp>
        <p:nvSpPr>
          <p:cNvPr id="829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2948"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007461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3B35D5D7-4EE9-4B61-AB25-B7EECCDA8565}" type="slidenum">
              <a:rPr lang="el-GR" altLang="el-GR" sz="1100">
                <a:latin typeface="Arial" pitchFamily="34" charset="0"/>
              </a:rPr>
              <a:pPr/>
              <a:t>42</a:t>
            </a:fld>
            <a:endParaRPr lang="el-GR" altLang="el-GR" sz="1100">
              <a:latin typeface="Arial" pitchFamily="34" charset="0"/>
            </a:endParaRPr>
          </a:p>
        </p:txBody>
      </p:sp>
      <p:sp>
        <p:nvSpPr>
          <p:cNvPr id="8397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3972"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135101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764203F9-103E-4EF1-95B6-637259C84D94}" type="slidenum">
              <a:rPr lang="el-GR" altLang="el-GR" sz="1100">
                <a:latin typeface="Arial" pitchFamily="34" charset="0"/>
              </a:rPr>
              <a:pPr/>
              <a:t>43</a:t>
            </a:fld>
            <a:endParaRPr lang="el-GR" altLang="el-GR" sz="1100">
              <a:latin typeface="Arial" pitchFamily="34" charset="0"/>
            </a:endParaRPr>
          </a:p>
        </p:txBody>
      </p:sp>
      <p:sp>
        <p:nvSpPr>
          <p:cNvPr id="8499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4996"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1308144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84E05CF8-A401-4CAE-B598-8E5791BD3F11}" type="slidenum">
              <a:rPr lang="el-GR" altLang="el-GR" sz="1100">
                <a:latin typeface="Arial" pitchFamily="34" charset="0"/>
              </a:rPr>
              <a:pPr/>
              <a:t>5</a:t>
            </a:fld>
            <a:endParaRPr lang="el-GR" altLang="el-GR" sz="1100">
              <a:latin typeface="Arial" pitchFamily="34" charset="0"/>
            </a:endParaRPr>
          </a:p>
        </p:txBody>
      </p:sp>
      <p:sp>
        <p:nvSpPr>
          <p:cNvPr id="6144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6144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2111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27C604AE-870A-45BB-BD74-F443B369998D}" type="slidenum">
              <a:rPr lang="el-GR" altLang="el-GR" sz="1100">
                <a:latin typeface="Arial" pitchFamily="34" charset="0"/>
              </a:rPr>
              <a:pPr/>
              <a:t>8</a:t>
            </a:fld>
            <a:endParaRPr lang="el-GR" altLang="el-GR" sz="1100">
              <a:latin typeface="Arial" pitchFamily="34" charset="0"/>
            </a:endParaRPr>
          </a:p>
        </p:txBody>
      </p:sp>
      <p:sp>
        <p:nvSpPr>
          <p:cNvPr id="6246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246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90254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FA568220-21EC-492F-859F-6D0E775BE106}" type="slidenum">
              <a:rPr lang="el-GR" altLang="el-GR" sz="1100">
                <a:latin typeface="Arial" pitchFamily="34" charset="0"/>
              </a:rPr>
              <a:pPr/>
              <a:t>9</a:t>
            </a:fld>
            <a:endParaRPr lang="el-GR" altLang="el-GR" sz="1100">
              <a:latin typeface="Arial" pitchFamily="34" charset="0"/>
            </a:endParaRPr>
          </a:p>
        </p:txBody>
      </p:sp>
      <p:sp>
        <p:nvSpPr>
          <p:cNvPr id="6349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3492"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205720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4CCD7B29-823D-4FDF-9FB3-4CEACF2F11EF}" type="slidenum">
              <a:rPr lang="el-GR" altLang="el-GR" sz="1100">
                <a:latin typeface="Arial" pitchFamily="34" charset="0"/>
              </a:rPr>
              <a:pPr/>
              <a:t>11</a:t>
            </a:fld>
            <a:endParaRPr lang="el-GR" altLang="el-GR" sz="1100">
              <a:latin typeface="Arial" pitchFamily="34" charset="0"/>
            </a:endParaRPr>
          </a:p>
        </p:txBody>
      </p:sp>
      <p:sp>
        <p:nvSpPr>
          <p:cNvPr id="6451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4516"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49573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FD5E55F8-C11E-464B-AFC5-0E7A8479B567}" type="slidenum">
              <a:rPr lang="el-GR" altLang="el-GR" sz="1100">
                <a:latin typeface="Arial" pitchFamily="34" charset="0"/>
              </a:rPr>
              <a:pPr/>
              <a:t>12</a:t>
            </a:fld>
            <a:endParaRPr lang="el-GR" altLang="el-GR" sz="1100">
              <a:latin typeface="Arial" pitchFamily="34" charset="0"/>
            </a:endParaRPr>
          </a:p>
        </p:txBody>
      </p:sp>
      <p:sp>
        <p:nvSpPr>
          <p:cNvPr id="6553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5540"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151434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C6847173-174E-4660-84CF-34477EAA8888}" type="slidenum">
              <a:rPr lang="el-GR" altLang="el-GR" sz="1100">
                <a:latin typeface="Arial" pitchFamily="34" charset="0"/>
              </a:rPr>
              <a:pPr/>
              <a:t>13</a:t>
            </a:fld>
            <a:endParaRPr lang="el-GR" altLang="el-GR" sz="1100">
              <a:latin typeface="Arial" pitchFamily="34" charset="0"/>
            </a:endParaRPr>
          </a:p>
        </p:txBody>
      </p:sp>
      <p:sp>
        <p:nvSpPr>
          <p:cNvPr id="6656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656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3785472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0FF1122A-9EC0-42D2-9205-580735933D90}" type="slidenum">
              <a:rPr lang="el-GR" altLang="el-GR" sz="1100">
                <a:latin typeface="Arial" pitchFamily="34" charset="0"/>
              </a:rPr>
              <a:pPr/>
              <a:t>17</a:t>
            </a:fld>
            <a:endParaRPr lang="el-GR" altLang="el-GR" sz="1100">
              <a:latin typeface="Arial" pitchFamily="34" charset="0"/>
            </a:endParaRPr>
          </a:p>
        </p:txBody>
      </p:sp>
      <p:sp>
        <p:nvSpPr>
          <p:cNvPr id="6758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67588"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extLst>
      <p:ext uri="{BB962C8B-B14F-4D97-AF65-F5344CB8AC3E}">
        <p14:creationId xmlns:p14="http://schemas.microsoft.com/office/powerpoint/2010/main" val="72478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69225" cy="12160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714500"/>
            <a:ext cx="3808413"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6613" y="1714500"/>
            <a:ext cx="3808412"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51165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en.wikipedia.org/wiki/ACID"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en.wikipedia.org/wiki/ACID"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9.wd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msdn.microsoft.com/en-us/library/ms173763.asp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creativecommons.org/licenses/by-nc-sa/3.0/deed.el" TargetMode="External"/><Relationship Id="rId2" Type="http://schemas.openxmlformats.org/officeDocument/2006/relationships/hyperlink" Target="http://www.dbtechne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ΙΙ</a:t>
            </a:r>
            <a:endParaRPr lang="el-GR" sz="3600" b="1" dirty="0">
              <a:solidFill>
                <a:schemeClr val="tx1"/>
              </a:solidFill>
              <a:latin typeface="+mn-lt"/>
            </a:endParaRPr>
          </a:p>
        </p:txBody>
      </p:sp>
      <p:sp>
        <p:nvSpPr>
          <p:cNvPr id="3" name="Υπότιτλος 2"/>
          <p:cNvSpPr>
            <a:spLocks noGrp="1"/>
          </p:cNvSpPr>
          <p:nvPr>
            <p:ph type="subTitle" idx="1"/>
          </p:nvPr>
        </p:nvSpPr>
        <p:spPr>
          <a:xfrm>
            <a:off x="953808" y="3096543"/>
            <a:ext cx="7236385" cy="1752600"/>
          </a:xfrm>
        </p:spPr>
        <p:txBody>
          <a:bodyPr>
            <a:normAutofit fontScale="92500" lnSpcReduction="10000"/>
          </a:bodyPr>
          <a:lstStyle/>
          <a:p>
            <a:pPr>
              <a:spcBef>
                <a:spcPts val="0"/>
              </a:spcBef>
              <a:spcAft>
                <a:spcPts val="1200"/>
              </a:spcAft>
            </a:pPr>
            <a:r>
              <a:rPr lang="el-GR" sz="2700" b="1" dirty="0" smtClean="0"/>
              <a:t>Ενότητα </a:t>
            </a:r>
            <a:r>
              <a:rPr lang="en-US" sz="2700" b="1" dirty="0" smtClean="0"/>
              <a:t>8</a:t>
            </a:r>
            <a:r>
              <a:rPr lang="el-GR" sz="2700" dirty="0" smtClean="0"/>
              <a:t>:</a:t>
            </a:r>
            <a:r>
              <a:rPr lang="en-US" sz="2700" dirty="0" smtClean="0"/>
              <a:t> </a:t>
            </a:r>
            <a:r>
              <a:rPr lang="el-GR" sz="2700" dirty="0" smtClean="0"/>
              <a:t>Συναλλαγές (</a:t>
            </a:r>
            <a:r>
              <a:rPr lang="en-US" sz="2700" dirty="0"/>
              <a:t>Transactions)</a:t>
            </a:r>
          </a:p>
          <a:p>
            <a:pPr>
              <a:spcBef>
                <a:spcPts val="0"/>
              </a:spcBef>
              <a:spcAft>
                <a:spcPts val="1200"/>
              </a:spcAft>
            </a:pPr>
            <a:endParaRPr lang="el-GR" sz="2700" dirty="0" smtClean="0"/>
          </a:p>
          <a:p>
            <a:pPr>
              <a:spcBef>
                <a:spcPts val="0"/>
              </a:spcBef>
            </a:pPr>
            <a:r>
              <a:rPr lang="el-GR" sz="2400" dirty="0" smtClean="0"/>
              <a:t>Χ. Σκουρλάς</a:t>
            </a:r>
            <a:endParaRPr lang="el-GR" sz="2400" dirty="0"/>
          </a:p>
          <a:p>
            <a:pPr>
              <a:spcBef>
                <a:spcPts val="0"/>
              </a:spcBef>
            </a:pPr>
            <a:r>
              <a:rPr lang="el-GR" sz="2400" dirty="0"/>
              <a:t>Τμήμα </a:t>
            </a:r>
            <a:r>
              <a:rPr lang="el-GR" sz="2400" dirty="0" smtClean="0"/>
              <a:t>Μηχανικών Πληροφορικής </a:t>
            </a:r>
            <a:r>
              <a:rPr lang="el-GR" sz="2400" dirty="0" smtClean="0"/>
              <a:t>και Υπολογιστών</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sp>
        <p:nvSpPr>
          <p:cNvPr id="10" name="Rectangle 9"/>
          <p:cNvSpPr/>
          <p:nvPr/>
        </p:nvSpPr>
        <p:spPr>
          <a:xfrm>
            <a:off x="1241425" y="631431"/>
            <a:ext cx="6661150" cy="338554"/>
          </a:xfrm>
          <a:prstGeom prst="rect">
            <a:avLst/>
          </a:prstGeom>
        </p:spPr>
        <p:txBody>
          <a:bodyPr>
            <a:spAutoFit/>
          </a:bodyPr>
          <a:lstStyle/>
          <a:p>
            <a:pPr algn="ctr"/>
            <a:r>
              <a:rPr lang="el-GR" sz="1600" dirty="0" smtClean="0">
                <a:latin typeface="+mn-lt"/>
              </a:rPr>
              <a:t>Πανεπιστήμιο Δυτικής Αττικής</a:t>
            </a:r>
            <a:endParaRPr lang="el-GR" sz="1600" dirty="0">
              <a:latin typeface="+mn-lt"/>
            </a:endParaRPr>
          </a:p>
        </p:txBody>
      </p:sp>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755576" y="486569"/>
            <a:ext cx="758190" cy="638175"/>
          </a:xfrm>
          <a:prstGeom prst="rect">
            <a:avLst/>
          </a:prstGeom>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0825" y="1332000"/>
            <a:ext cx="58102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24" name="3 - Ορθογώνιο"/>
          <p:cNvSpPr>
            <a:spLocks noChangeArrowheads="1"/>
          </p:cNvSpPr>
          <p:nvPr/>
        </p:nvSpPr>
        <p:spPr bwMode="auto">
          <a:xfrm>
            <a:off x="8609013" y="6505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5</a:t>
            </a:r>
          </a:p>
        </p:txBody>
      </p:sp>
      <p:sp>
        <p:nvSpPr>
          <p:cNvPr id="3072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The lost update </a:t>
            </a:r>
            <a:r>
              <a:rPr lang="en-US" dirty="0" smtClean="0"/>
              <a:t>problem</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361184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l-GR" dirty="0"/>
              <a:t>Προσοχή!</a:t>
            </a:r>
            <a:br>
              <a:rPr lang="el-GR" dirty="0"/>
            </a:br>
            <a:r>
              <a:rPr lang="el-GR" dirty="0"/>
              <a:t>Όλα τα DBMS μας προστατεύουν από </a:t>
            </a:r>
            <a:br>
              <a:rPr lang="el-GR" dirty="0"/>
            </a:br>
            <a:r>
              <a:rPr lang="el-GR" dirty="0"/>
              <a:t>το «</a:t>
            </a:r>
            <a:r>
              <a:rPr lang="el-GR" dirty="0" err="1"/>
              <a:t>lost</a:t>
            </a:r>
            <a:r>
              <a:rPr lang="el-GR" dirty="0"/>
              <a:t> </a:t>
            </a:r>
            <a:r>
              <a:rPr lang="el-GR" dirty="0" err="1"/>
              <a:t>update</a:t>
            </a:r>
            <a:r>
              <a:rPr lang="el-GR" dirty="0"/>
              <a:t> </a:t>
            </a:r>
            <a:r>
              <a:rPr lang="el-GR" dirty="0" err="1"/>
              <a:t>problem</a:t>
            </a:r>
            <a:r>
              <a:rPr lang="el-GR" dirty="0" smtClean="0"/>
              <a:t>»</a:t>
            </a:r>
            <a:endParaRPr lang="el-GR" dirty="0"/>
          </a:p>
        </p:txBody>
      </p:sp>
      <p:sp>
        <p:nvSpPr>
          <p:cNvPr id="6" name="Subtitle 5"/>
          <p:cNvSpPr>
            <a:spLocks noGrp="1"/>
          </p:cNvSpPr>
          <p:nvPr>
            <p:ph type="subTitle" idx="1"/>
          </p:nvPr>
        </p:nvSpPr>
        <p:spPr/>
        <p:txBody>
          <a:bodyPr/>
          <a:lstStyle/>
          <a:p>
            <a:endParaRPr lang="el-GR"/>
          </a:p>
        </p:txBody>
      </p:sp>
    </p:spTree>
    <p:extLst>
      <p:ext uri="{BB962C8B-B14F-4D97-AF65-F5344CB8AC3E}">
        <p14:creationId xmlns:p14="http://schemas.microsoft.com/office/powerpoint/2010/main" val="3705879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3 - Ορθογώνιο"/>
          <p:cNvSpPr>
            <a:spLocks noChangeArrowheads="1"/>
          </p:cNvSpPr>
          <p:nvPr/>
        </p:nvSpPr>
        <p:spPr bwMode="auto">
          <a:xfrm>
            <a:off x="8609013" y="6505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6</a:t>
            </a:r>
          </a:p>
        </p:txBody>
      </p:sp>
      <p:sp>
        <p:nvSpPr>
          <p:cNvPr id="2" name="Title 1"/>
          <p:cNvSpPr>
            <a:spLocks noGrp="1"/>
          </p:cNvSpPr>
          <p:nvPr>
            <p:ph type="title"/>
          </p:nvPr>
        </p:nvSpPr>
        <p:spPr/>
        <p:txBody>
          <a:bodyPr>
            <a:normAutofit/>
          </a:bodyPr>
          <a:lstStyle/>
          <a:p>
            <a:r>
              <a:rPr lang="en-US" dirty="0"/>
              <a:t>Concurrency problems (anomalies</a:t>
            </a:r>
            <a:r>
              <a:rPr lang="en-US" dirty="0" smtClean="0"/>
              <a:t>)</a:t>
            </a:r>
            <a:endParaRPr lang="el-GR" dirty="0"/>
          </a:p>
        </p:txBody>
      </p:sp>
      <p:sp>
        <p:nvSpPr>
          <p:cNvPr id="3" name="Content Placeholder 2"/>
          <p:cNvSpPr>
            <a:spLocks noGrp="1"/>
          </p:cNvSpPr>
          <p:nvPr>
            <p:ph idx="1"/>
          </p:nvPr>
        </p:nvSpPr>
        <p:spPr/>
        <p:txBody>
          <a:bodyPr/>
          <a:lstStyle/>
          <a:p>
            <a:endParaRPr lang="el-GR" dirty="0" smtClean="0"/>
          </a:p>
          <a:p>
            <a:r>
              <a:rPr lang="en-US" dirty="0" smtClean="0"/>
              <a:t>Lost </a:t>
            </a:r>
            <a:r>
              <a:rPr lang="en-US" dirty="0"/>
              <a:t>update</a:t>
            </a:r>
          </a:p>
          <a:p>
            <a:r>
              <a:rPr lang="en-US" b="1" dirty="0" smtClean="0">
                <a:solidFill>
                  <a:srgbClr val="820000"/>
                </a:solidFill>
              </a:rPr>
              <a:t>Dirty </a:t>
            </a:r>
            <a:r>
              <a:rPr lang="en-US" b="1" dirty="0">
                <a:solidFill>
                  <a:srgbClr val="820000"/>
                </a:solidFill>
              </a:rPr>
              <a:t>read</a:t>
            </a:r>
          </a:p>
          <a:p>
            <a:r>
              <a:rPr lang="en-US" dirty="0" smtClean="0"/>
              <a:t>Non-repeatable </a:t>
            </a:r>
            <a:r>
              <a:rPr lang="en-US" dirty="0"/>
              <a:t>read</a:t>
            </a:r>
          </a:p>
          <a:p>
            <a:r>
              <a:rPr lang="en-US" dirty="0" smtClean="0"/>
              <a:t>Phantom </a:t>
            </a:r>
            <a:r>
              <a:rPr lang="en-US" dirty="0"/>
              <a:t>read</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7375995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238" y="1630363"/>
            <a:ext cx="58102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796" name="3 - Ορθογώνιο"/>
          <p:cNvSpPr>
            <a:spLocks noChangeArrowheads="1"/>
          </p:cNvSpPr>
          <p:nvPr/>
        </p:nvSpPr>
        <p:spPr bwMode="auto">
          <a:xfrm>
            <a:off x="86804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7</a:t>
            </a:r>
          </a:p>
        </p:txBody>
      </p:sp>
      <p:sp>
        <p:nvSpPr>
          <p:cNvPr id="33797"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The dirty read </a:t>
            </a:r>
            <a:r>
              <a:rPr lang="en-US" dirty="0" smtClean="0"/>
              <a:t>problem</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875397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238" y="1630363"/>
            <a:ext cx="5810250" cy="3638550"/>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pic>
      <p:sp>
        <p:nvSpPr>
          <p:cNvPr id="34820" name="Text Box 4"/>
          <p:cNvSpPr txBox="1">
            <a:spLocks noChangeArrowheads="1"/>
          </p:cNvSpPr>
          <p:nvPr/>
        </p:nvSpPr>
        <p:spPr bwMode="auto">
          <a:xfrm>
            <a:off x="925513" y="5583238"/>
            <a:ext cx="2963862"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sz="2000" b="1" dirty="0">
                <a:solidFill>
                  <a:srgbClr val="820000"/>
                </a:solidFill>
                <a:latin typeface="+mn-lt"/>
              </a:rPr>
              <a:t>account balance value </a:t>
            </a:r>
          </a:p>
          <a:p>
            <a:r>
              <a:rPr lang="en-US" altLang="el-GR" sz="2000" b="1" dirty="0">
                <a:solidFill>
                  <a:srgbClr val="820000"/>
                </a:solidFill>
                <a:latin typeface="+mn-lt"/>
              </a:rPr>
              <a:t>that never existed!</a:t>
            </a:r>
          </a:p>
        </p:txBody>
      </p:sp>
      <p:sp>
        <p:nvSpPr>
          <p:cNvPr id="34821" name="Line 5"/>
          <p:cNvSpPr>
            <a:spLocks noChangeShapeType="1"/>
          </p:cNvSpPr>
          <p:nvPr/>
        </p:nvSpPr>
        <p:spPr bwMode="auto">
          <a:xfrm flipV="1">
            <a:off x="2420938" y="4165600"/>
            <a:ext cx="1535112" cy="1419225"/>
          </a:xfrm>
          <a:prstGeom prst="line">
            <a:avLst/>
          </a:prstGeom>
          <a:noFill/>
          <a:ln w="36720">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822" name="Oval 6"/>
          <p:cNvSpPr>
            <a:spLocks noChangeArrowheads="1"/>
          </p:cNvSpPr>
          <p:nvPr/>
        </p:nvSpPr>
        <p:spPr bwMode="auto">
          <a:xfrm>
            <a:off x="5476875" y="4445000"/>
            <a:ext cx="1230313" cy="357188"/>
          </a:xfrm>
          <a:prstGeom prst="ellipse">
            <a:avLst/>
          </a:prstGeom>
          <a:solidFill>
            <a:srgbClr val="000000">
              <a:alpha val="0"/>
            </a:srgbClr>
          </a:solidFill>
          <a:ln w="36720">
            <a:solidFill>
              <a:srgbClr val="004B82"/>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34823" name="Line 7"/>
          <p:cNvSpPr>
            <a:spLocks noChangeShapeType="1"/>
          </p:cNvSpPr>
          <p:nvPr/>
        </p:nvSpPr>
        <p:spPr bwMode="auto">
          <a:xfrm flipH="1">
            <a:off x="3887788" y="4802188"/>
            <a:ext cx="2225675" cy="912812"/>
          </a:xfrm>
          <a:prstGeom prst="line">
            <a:avLst/>
          </a:prstGeom>
          <a:noFill/>
          <a:ln w="36720">
            <a:solidFill>
              <a:srgbClr val="004B8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824" name="7 - Ορθογώνιο"/>
          <p:cNvSpPr>
            <a:spLocks noChangeArrowheads="1"/>
          </p:cNvSpPr>
          <p:nvPr/>
        </p:nvSpPr>
        <p:spPr bwMode="auto">
          <a:xfrm>
            <a:off x="86804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7</a:t>
            </a:r>
          </a:p>
        </p:txBody>
      </p:sp>
      <p:sp>
        <p:nvSpPr>
          <p:cNvPr id="3482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The dirty read </a:t>
            </a:r>
            <a:r>
              <a:rPr lang="en-US" dirty="0" smtClean="0"/>
              <a:t>problem</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326927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Ορθογώνιο"/>
          <p:cNvSpPr>
            <a:spLocks noChangeArrowheads="1"/>
          </p:cNvSpPr>
          <p:nvPr/>
        </p:nvSpPr>
        <p:spPr bwMode="auto">
          <a:xfrm>
            <a:off x="86042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8</a:t>
            </a:r>
          </a:p>
        </p:txBody>
      </p:sp>
      <p:sp>
        <p:nvSpPr>
          <p:cNvPr id="2" name="Title 1"/>
          <p:cNvSpPr>
            <a:spLocks noGrp="1"/>
          </p:cNvSpPr>
          <p:nvPr>
            <p:ph type="title"/>
          </p:nvPr>
        </p:nvSpPr>
        <p:spPr/>
        <p:txBody>
          <a:bodyPr>
            <a:normAutofit fontScale="90000"/>
          </a:bodyPr>
          <a:lstStyle/>
          <a:p>
            <a:r>
              <a:rPr lang="en-US" dirty="0"/>
              <a:t>Blind Overwriting problem, application simulated by use of local variables</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2698021448"/>
              </p:ext>
            </p:extLst>
          </p:nvPr>
        </p:nvGraphicFramePr>
        <p:xfrm>
          <a:off x="179511" y="1354931"/>
          <a:ext cx="8708901" cy="3566160"/>
        </p:xfrm>
        <a:graphic>
          <a:graphicData uri="http://schemas.openxmlformats.org/drawingml/2006/table">
            <a:tbl>
              <a:tblPr firstRow="1" bandRow="1">
                <a:tableStyleId>{5C22544A-7EE6-4342-B048-85BDC9FD1C3A}</a:tableStyleId>
              </a:tblPr>
              <a:tblGrid>
                <a:gridCol w="941156"/>
                <a:gridCol w="3756077"/>
                <a:gridCol w="4011668"/>
              </a:tblGrid>
              <a:tr h="0">
                <a:tc>
                  <a:txBody>
                    <a:bodyPr/>
                    <a:lstStyle/>
                    <a:p>
                      <a:pPr>
                        <a:spcAft>
                          <a:spcPts val="0"/>
                        </a:spcAft>
                      </a:pPr>
                      <a:r>
                        <a:rPr lang="en-US" dirty="0"/>
                        <a:t>Step </a:t>
                      </a:r>
                      <a:endParaRPr lang="el-GR" dirty="0"/>
                    </a:p>
                  </a:txBody>
                  <a:tcPr marL="68580" marR="68580" marT="0" marB="0">
                    <a:solidFill>
                      <a:srgbClr val="004B82"/>
                    </a:solidFill>
                  </a:tcPr>
                </a:tc>
                <a:tc>
                  <a:txBody>
                    <a:bodyPr/>
                    <a:lstStyle/>
                    <a:p>
                      <a:pPr>
                        <a:spcAft>
                          <a:spcPts val="0"/>
                        </a:spcAft>
                      </a:pPr>
                      <a:r>
                        <a:rPr lang="en-US" dirty="0"/>
                        <a:t>Session A</a:t>
                      </a:r>
                      <a:endParaRPr lang="el-GR" dirty="0"/>
                    </a:p>
                  </a:txBody>
                  <a:tcPr marL="68580" marR="68580" marT="0" marB="0">
                    <a:solidFill>
                      <a:srgbClr val="004B82"/>
                    </a:solidFill>
                  </a:tcPr>
                </a:tc>
                <a:tc>
                  <a:txBody>
                    <a:bodyPr/>
                    <a:lstStyle/>
                    <a:p>
                      <a:pPr>
                        <a:spcAft>
                          <a:spcPts val="0"/>
                        </a:spcAft>
                      </a:pPr>
                      <a:r>
                        <a:rPr lang="en-US" dirty="0"/>
                        <a:t>Session B</a:t>
                      </a:r>
                      <a:endParaRPr lang="el-GR" dirty="0"/>
                    </a:p>
                  </a:txBody>
                  <a:tcPr marL="68580" marR="68580" marT="0" marB="0">
                    <a:solidFill>
                      <a:srgbClr val="004B82"/>
                    </a:solidFill>
                  </a:tcPr>
                </a:tc>
              </a:tr>
              <a:tr h="0">
                <a:tc>
                  <a:txBody>
                    <a:bodyPr/>
                    <a:lstStyle/>
                    <a:p>
                      <a:pPr algn="just">
                        <a:spcAft>
                          <a:spcPts val="0"/>
                        </a:spcAft>
                      </a:pPr>
                      <a:r>
                        <a:rPr lang="el-GR"/>
                        <a:t>1</a:t>
                      </a:r>
                    </a:p>
                  </a:txBody>
                  <a:tcPr marL="68580" marR="68580" marT="0" marB="0"/>
                </a:tc>
                <a:tc>
                  <a:txBody>
                    <a:bodyPr/>
                    <a:lstStyle/>
                    <a:p>
                      <a:pPr>
                        <a:spcAft>
                          <a:spcPts val="0"/>
                        </a:spcAft>
                      </a:pPr>
                      <a:r>
                        <a:rPr lang="en-US" dirty="0"/>
                        <a:t>SET AUTOCOMMIT=0;</a:t>
                      </a:r>
                      <a:endParaRPr lang="el-GR" dirty="0"/>
                    </a:p>
                    <a:p>
                      <a:pPr>
                        <a:spcAft>
                          <a:spcPts val="0"/>
                        </a:spcAft>
                      </a:pPr>
                      <a:r>
                        <a:rPr lang="en-US" dirty="0"/>
                        <a:t>SET TRANSACTION ISOLATION LEVEL READ</a:t>
                      </a:r>
                      <a:endParaRPr lang="el-GR" dirty="0"/>
                    </a:p>
                    <a:p>
                      <a:pPr>
                        <a:spcAft>
                          <a:spcPts val="0"/>
                        </a:spcAft>
                      </a:pPr>
                      <a:r>
                        <a:rPr lang="en-US" dirty="0"/>
                        <a:t>COMMITTED;</a:t>
                      </a:r>
                      <a:endParaRPr lang="el-GR" dirty="0"/>
                    </a:p>
                    <a:p>
                      <a:pPr>
                        <a:spcAft>
                          <a:spcPts val="0"/>
                        </a:spcAft>
                      </a:pPr>
                      <a:r>
                        <a:rPr lang="en-US" dirty="0"/>
                        <a:t>-- amount to be </a:t>
                      </a:r>
                      <a:r>
                        <a:rPr lang="en-US" dirty="0" err="1"/>
                        <a:t>transfered</a:t>
                      </a:r>
                      <a:r>
                        <a:rPr lang="en-US" dirty="0"/>
                        <a:t> by A</a:t>
                      </a:r>
                      <a:endParaRPr lang="el-GR" dirty="0"/>
                    </a:p>
                    <a:p>
                      <a:pPr>
                        <a:spcAft>
                          <a:spcPts val="0"/>
                        </a:spcAft>
                      </a:pPr>
                      <a:r>
                        <a:rPr lang="en-US" dirty="0"/>
                        <a:t>SET @</a:t>
                      </a:r>
                      <a:r>
                        <a:rPr lang="en-US" dirty="0" err="1"/>
                        <a:t>amountA</a:t>
                      </a:r>
                      <a:r>
                        <a:rPr lang="en-US" dirty="0"/>
                        <a:t> = 200;</a:t>
                      </a:r>
                      <a:endParaRPr lang="el-GR" dirty="0"/>
                    </a:p>
                    <a:p>
                      <a:pPr>
                        <a:spcAft>
                          <a:spcPts val="0"/>
                        </a:spcAft>
                      </a:pPr>
                      <a:r>
                        <a:rPr lang="en-US" dirty="0"/>
                        <a:t>SET @</a:t>
                      </a:r>
                      <a:r>
                        <a:rPr lang="en-US" dirty="0" err="1"/>
                        <a:t>balanceA</a:t>
                      </a:r>
                      <a:r>
                        <a:rPr lang="en-US" dirty="0"/>
                        <a:t> = 0; -- </a:t>
                      </a:r>
                      <a:r>
                        <a:rPr lang="en-US" dirty="0" err="1"/>
                        <a:t>init</a:t>
                      </a:r>
                      <a:r>
                        <a:rPr lang="en-US" dirty="0"/>
                        <a:t> value</a:t>
                      </a:r>
                      <a:endParaRPr lang="el-GR" dirty="0"/>
                    </a:p>
                    <a:p>
                      <a:pPr>
                        <a:spcAft>
                          <a:spcPts val="0"/>
                        </a:spcAft>
                      </a:pPr>
                      <a:r>
                        <a:rPr lang="en-US" dirty="0"/>
                        <a:t>SELECT balance INTO @</a:t>
                      </a:r>
                      <a:r>
                        <a:rPr lang="en-US" dirty="0" err="1"/>
                        <a:t>balanceA</a:t>
                      </a:r>
                      <a:endParaRPr lang="el-GR" dirty="0"/>
                    </a:p>
                    <a:p>
                      <a:pPr>
                        <a:spcAft>
                          <a:spcPts val="0"/>
                        </a:spcAft>
                      </a:pPr>
                      <a:r>
                        <a:rPr lang="en-US" dirty="0"/>
                        <a:t>FROM Accounts WHERE </a:t>
                      </a:r>
                      <a:r>
                        <a:rPr lang="en-US" dirty="0" err="1"/>
                        <a:t>acctID</a:t>
                      </a:r>
                      <a:r>
                        <a:rPr lang="en-US" dirty="0"/>
                        <a:t> = 101;</a:t>
                      </a:r>
                      <a:endParaRPr lang="el-GR" dirty="0"/>
                    </a:p>
                    <a:p>
                      <a:pPr>
                        <a:spcAft>
                          <a:spcPts val="0"/>
                        </a:spcAft>
                      </a:pPr>
                      <a:r>
                        <a:rPr lang="en-US" dirty="0"/>
                        <a:t>SET @</a:t>
                      </a:r>
                      <a:r>
                        <a:rPr lang="en-US" dirty="0" err="1"/>
                        <a:t>balanceA</a:t>
                      </a:r>
                      <a:r>
                        <a:rPr lang="en-US" dirty="0"/>
                        <a:t> = @</a:t>
                      </a:r>
                      <a:r>
                        <a:rPr lang="en-US" dirty="0" err="1"/>
                        <a:t>balanceA</a:t>
                      </a:r>
                      <a:r>
                        <a:rPr lang="en-US" dirty="0"/>
                        <a:t> - @</a:t>
                      </a:r>
                      <a:r>
                        <a:rPr lang="en-US" dirty="0" err="1"/>
                        <a:t>amountA</a:t>
                      </a:r>
                      <a:r>
                        <a:rPr lang="en-US" dirty="0"/>
                        <a:t>;</a:t>
                      </a:r>
                      <a:endParaRPr lang="el-GR" dirty="0"/>
                    </a:p>
                    <a:p>
                      <a:pPr algn="just">
                        <a:spcAft>
                          <a:spcPts val="0"/>
                        </a:spcAft>
                      </a:pPr>
                      <a:r>
                        <a:rPr lang="en-US" dirty="0"/>
                        <a:t>SELECT @</a:t>
                      </a:r>
                      <a:r>
                        <a:rPr lang="en-US" dirty="0" err="1"/>
                        <a:t>balanceA</a:t>
                      </a:r>
                      <a:r>
                        <a:rPr lang="en-US" dirty="0"/>
                        <a:t>;</a:t>
                      </a:r>
                      <a:endParaRPr lang="el-GR" dirty="0"/>
                    </a:p>
                  </a:txBody>
                  <a:tcPr marL="68580" marR="68580" marT="0" marB="0"/>
                </a:tc>
                <a:tc>
                  <a:txBody>
                    <a:bodyPr/>
                    <a:lstStyle/>
                    <a:p>
                      <a:pPr algn="just">
                        <a:spcAft>
                          <a:spcPts val="0"/>
                        </a:spcAft>
                      </a:pPr>
                      <a:r>
                        <a:rPr lang="en-US" dirty="0"/>
                        <a:t> </a:t>
                      </a:r>
                      <a:endParaRPr lang="el-GR" dirty="0"/>
                    </a:p>
                  </a:txBody>
                  <a:tcPr marL="68580" marR="68580" marT="0" marB="0"/>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275503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Ορθογώνιο"/>
          <p:cNvSpPr>
            <a:spLocks noChangeArrowheads="1"/>
          </p:cNvSpPr>
          <p:nvPr/>
        </p:nvSpPr>
        <p:spPr bwMode="auto">
          <a:xfrm>
            <a:off x="86042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8</a:t>
            </a:r>
          </a:p>
        </p:txBody>
      </p:sp>
      <p:sp>
        <p:nvSpPr>
          <p:cNvPr id="2" name="Title 1"/>
          <p:cNvSpPr>
            <a:spLocks noGrp="1"/>
          </p:cNvSpPr>
          <p:nvPr>
            <p:ph type="title"/>
          </p:nvPr>
        </p:nvSpPr>
        <p:spPr/>
        <p:txBody>
          <a:bodyPr>
            <a:normAutofit fontScale="90000"/>
          </a:bodyPr>
          <a:lstStyle/>
          <a:p>
            <a:r>
              <a:rPr lang="en-US" dirty="0"/>
              <a:t>Blind Overwriting problem, application simulated by use of local variables</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3095711658"/>
              </p:ext>
            </p:extLst>
          </p:nvPr>
        </p:nvGraphicFramePr>
        <p:xfrm>
          <a:off x="179511" y="1354931"/>
          <a:ext cx="8708901" cy="3291840"/>
        </p:xfrm>
        <a:graphic>
          <a:graphicData uri="http://schemas.openxmlformats.org/drawingml/2006/table">
            <a:tbl>
              <a:tblPr firstRow="1" bandRow="1">
                <a:tableStyleId>{5C22544A-7EE6-4342-B048-85BDC9FD1C3A}</a:tableStyleId>
              </a:tblPr>
              <a:tblGrid>
                <a:gridCol w="941156"/>
                <a:gridCol w="3756077"/>
                <a:gridCol w="4011668"/>
              </a:tblGrid>
              <a:tr h="0">
                <a:tc>
                  <a:txBody>
                    <a:bodyPr/>
                    <a:lstStyle/>
                    <a:p>
                      <a:pPr>
                        <a:spcAft>
                          <a:spcPts val="0"/>
                        </a:spcAft>
                      </a:pPr>
                      <a:r>
                        <a:rPr lang="en-US" dirty="0"/>
                        <a:t>Step </a:t>
                      </a:r>
                      <a:endParaRPr lang="el-GR" dirty="0"/>
                    </a:p>
                  </a:txBody>
                  <a:tcPr marL="68580" marR="68580" marT="0" marB="0">
                    <a:solidFill>
                      <a:srgbClr val="004B82"/>
                    </a:solidFill>
                  </a:tcPr>
                </a:tc>
                <a:tc>
                  <a:txBody>
                    <a:bodyPr/>
                    <a:lstStyle/>
                    <a:p>
                      <a:pPr>
                        <a:spcAft>
                          <a:spcPts val="0"/>
                        </a:spcAft>
                      </a:pPr>
                      <a:r>
                        <a:rPr lang="en-US" dirty="0"/>
                        <a:t>Session A</a:t>
                      </a:r>
                      <a:endParaRPr lang="el-GR" dirty="0"/>
                    </a:p>
                  </a:txBody>
                  <a:tcPr marL="68580" marR="68580" marT="0" marB="0">
                    <a:solidFill>
                      <a:srgbClr val="004B82"/>
                    </a:solidFill>
                  </a:tcPr>
                </a:tc>
                <a:tc>
                  <a:txBody>
                    <a:bodyPr/>
                    <a:lstStyle/>
                    <a:p>
                      <a:pPr>
                        <a:spcAft>
                          <a:spcPts val="0"/>
                        </a:spcAft>
                      </a:pPr>
                      <a:r>
                        <a:rPr lang="en-US" dirty="0"/>
                        <a:t>Session B</a:t>
                      </a:r>
                      <a:endParaRPr lang="el-GR" dirty="0"/>
                    </a:p>
                  </a:txBody>
                  <a:tcPr marL="68580" marR="68580" marT="0" marB="0">
                    <a:solidFill>
                      <a:srgbClr val="004B82"/>
                    </a:solidFill>
                  </a:tcPr>
                </a:tc>
              </a:tr>
              <a:tr h="0">
                <a:tc>
                  <a:txBody>
                    <a:bodyPr/>
                    <a:lstStyle/>
                    <a:p>
                      <a:pPr algn="just">
                        <a:spcAft>
                          <a:spcPts val="0"/>
                        </a:spcAft>
                      </a:pPr>
                      <a:r>
                        <a:rPr lang="el-GR" dirty="0"/>
                        <a:t>2</a:t>
                      </a:r>
                    </a:p>
                  </a:txBody>
                  <a:tcPr marL="68580" marR="68580" marT="0" marB="0"/>
                </a:tc>
                <a:tc>
                  <a:txBody>
                    <a:bodyPr/>
                    <a:lstStyle/>
                    <a:p>
                      <a:pPr algn="just">
                        <a:spcAft>
                          <a:spcPts val="0"/>
                        </a:spcAft>
                      </a:pPr>
                      <a:r>
                        <a:rPr lang="en-US"/>
                        <a:t> </a:t>
                      </a:r>
                      <a:endParaRPr lang="el-GR"/>
                    </a:p>
                  </a:txBody>
                  <a:tcPr marL="68580" marR="68580" marT="0" marB="0"/>
                </a:tc>
                <a:tc>
                  <a:txBody>
                    <a:bodyPr/>
                    <a:lstStyle/>
                    <a:p>
                      <a:pPr>
                        <a:spcAft>
                          <a:spcPts val="0"/>
                        </a:spcAft>
                      </a:pPr>
                      <a:r>
                        <a:rPr lang="en-US" dirty="0"/>
                        <a:t>SET AUTOCOMMIT=0;</a:t>
                      </a:r>
                      <a:endParaRPr lang="el-GR" dirty="0"/>
                    </a:p>
                    <a:p>
                      <a:pPr>
                        <a:spcAft>
                          <a:spcPts val="0"/>
                        </a:spcAft>
                      </a:pPr>
                      <a:r>
                        <a:rPr lang="en-US" dirty="0"/>
                        <a:t>SET TRANSACTION ISOLATION LEVEL READ</a:t>
                      </a:r>
                      <a:endParaRPr lang="el-GR" dirty="0"/>
                    </a:p>
                    <a:p>
                      <a:pPr>
                        <a:spcAft>
                          <a:spcPts val="0"/>
                        </a:spcAft>
                      </a:pPr>
                      <a:r>
                        <a:rPr lang="en-US" dirty="0"/>
                        <a:t>COMMITTED;</a:t>
                      </a:r>
                      <a:endParaRPr lang="el-GR" dirty="0"/>
                    </a:p>
                    <a:p>
                      <a:pPr>
                        <a:spcAft>
                          <a:spcPts val="0"/>
                        </a:spcAft>
                      </a:pPr>
                      <a:r>
                        <a:rPr lang="en-US" dirty="0"/>
                        <a:t>-- amount to be </a:t>
                      </a:r>
                      <a:r>
                        <a:rPr lang="en-US" dirty="0" err="1"/>
                        <a:t>transfered</a:t>
                      </a:r>
                      <a:r>
                        <a:rPr lang="en-US" dirty="0"/>
                        <a:t> by B</a:t>
                      </a:r>
                      <a:endParaRPr lang="el-GR" dirty="0"/>
                    </a:p>
                    <a:p>
                      <a:pPr>
                        <a:spcAft>
                          <a:spcPts val="0"/>
                        </a:spcAft>
                      </a:pPr>
                      <a:r>
                        <a:rPr lang="en-US" dirty="0"/>
                        <a:t>SET @</a:t>
                      </a:r>
                      <a:r>
                        <a:rPr lang="en-US" dirty="0" err="1"/>
                        <a:t>amountB</a:t>
                      </a:r>
                      <a:r>
                        <a:rPr lang="en-US" dirty="0"/>
                        <a:t> = 500;</a:t>
                      </a:r>
                      <a:endParaRPr lang="el-GR" dirty="0"/>
                    </a:p>
                    <a:p>
                      <a:pPr>
                        <a:spcAft>
                          <a:spcPts val="0"/>
                        </a:spcAft>
                      </a:pPr>
                      <a:r>
                        <a:rPr lang="en-US" dirty="0"/>
                        <a:t>SET @</a:t>
                      </a:r>
                      <a:r>
                        <a:rPr lang="en-US" dirty="0" err="1"/>
                        <a:t>balanceB</a:t>
                      </a:r>
                      <a:r>
                        <a:rPr lang="en-US" dirty="0"/>
                        <a:t> = 0; -- </a:t>
                      </a:r>
                      <a:r>
                        <a:rPr lang="en-US" dirty="0" err="1"/>
                        <a:t>init</a:t>
                      </a:r>
                      <a:r>
                        <a:rPr lang="en-US" dirty="0"/>
                        <a:t> value</a:t>
                      </a:r>
                      <a:endParaRPr lang="el-GR" dirty="0"/>
                    </a:p>
                    <a:p>
                      <a:pPr>
                        <a:spcAft>
                          <a:spcPts val="0"/>
                        </a:spcAft>
                      </a:pPr>
                      <a:r>
                        <a:rPr lang="en-US" dirty="0"/>
                        <a:t>SELECT balance INTO @</a:t>
                      </a:r>
                      <a:r>
                        <a:rPr lang="en-US" dirty="0" err="1"/>
                        <a:t>balanceB</a:t>
                      </a:r>
                      <a:endParaRPr lang="el-GR" dirty="0"/>
                    </a:p>
                    <a:p>
                      <a:pPr>
                        <a:spcAft>
                          <a:spcPts val="0"/>
                        </a:spcAft>
                      </a:pPr>
                      <a:r>
                        <a:rPr lang="en-US" dirty="0"/>
                        <a:t>FROM Accounts WHERE </a:t>
                      </a:r>
                      <a:r>
                        <a:rPr lang="en-US" dirty="0" err="1"/>
                        <a:t>acctID</a:t>
                      </a:r>
                      <a:r>
                        <a:rPr lang="en-US" dirty="0"/>
                        <a:t> = 101;</a:t>
                      </a:r>
                      <a:endParaRPr lang="el-GR" dirty="0"/>
                    </a:p>
                    <a:p>
                      <a:pPr algn="just">
                        <a:spcAft>
                          <a:spcPts val="0"/>
                        </a:spcAft>
                      </a:pPr>
                      <a:r>
                        <a:rPr lang="el-GR" dirty="0"/>
                        <a:t>SET @</a:t>
                      </a:r>
                      <a:r>
                        <a:rPr lang="el-GR" dirty="0" err="1"/>
                        <a:t>balanceB</a:t>
                      </a:r>
                      <a:r>
                        <a:rPr lang="el-GR" dirty="0"/>
                        <a:t> = @</a:t>
                      </a:r>
                      <a:r>
                        <a:rPr lang="el-GR" dirty="0" err="1"/>
                        <a:t>balanceB</a:t>
                      </a:r>
                      <a:r>
                        <a:rPr lang="el-GR" dirty="0"/>
                        <a:t> - @</a:t>
                      </a:r>
                      <a:r>
                        <a:rPr lang="el-GR" dirty="0" err="1"/>
                        <a:t>amountB</a:t>
                      </a:r>
                      <a:r>
                        <a:rPr lang="el-GR" dirty="0"/>
                        <a:t>;</a:t>
                      </a:r>
                    </a:p>
                  </a:txBody>
                  <a:tcPr marL="68580" marR="68580" marT="0" marB="0"/>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762880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Ορθογώνιο"/>
          <p:cNvSpPr>
            <a:spLocks noChangeArrowheads="1"/>
          </p:cNvSpPr>
          <p:nvPr/>
        </p:nvSpPr>
        <p:spPr bwMode="auto">
          <a:xfrm>
            <a:off x="86042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8</a:t>
            </a:r>
          </a:p>
        </p:txBody>
      </p:sp>
      <p:sp>
        <p:nvSpPr>
          <p:cNvPr id="2" name="Title 1"/>
          <p:cNvSpPr>
            <a:spLocks noGrp="1"/>
          </p:cNvSpPr>
          <p:nvPr>
            <p:ph type="title"/>
          </p:nvPr>
        </p:nvSpPr>
        <p:spPr/>
        <p:txBody>
          <a:bodyPr>
            <a:normAutofit fontScale="90000"/>
          </a:bodyPr>
          <a:lstStyle/>
          <a:p>
            <a:r>
              <a:rPr lang="en-US" dirty="0"/>
              <a:t>Blind Overwriting problem, application simulated by use of local variables</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181397043"/>
              </p:ext>
            </p:extLst>
          </p:nvPr>
        </p:nvGraphicFramePr>
        <p:xfrm>
          <a:off x="179511" y="1354931"/>
          <a:ext cx="8708901" cy="3840480"/>
        </p:xfrm>
        <a:graphic>
          <a:graphicData uri="http://schemas.openxmlformats.org/drawingml/2006/table">
            <a:tbl>
              <a:tblPr firstRow="1" bandRow="1">
                <a:tableStyleId>{5C22544A-7EE6-4342-B048-85BDC9FD1C3A}</a:tableStyleId>
              </a:tblPr>
              <a:tblGrid>
                <a:gridCol w="941156"/>
                <a:gridCol w="3756077"/>
                <a:gridCol w="4011668"/>
              </a:tblGrid>
              <a:tr h="0">
                <a:tc>
                  <a:txBody>
                    <a:bodyPr/>
                    <a:lstStyle/>
                    <a:p>
                      <a:pPr>
                        <a:spcAft>
                          <a:spcPts val="0"/>
                        </a:spcAft>
                      </a:pPr>
                      <a:r>
                        <a:rPr lang="en-US" dirty="0"/>
                        <a:t>Step </a:t>
                      </a:r>
                      <a:endParaRPr lang="el-GR" dirty="0"/>
                    </a:p>
                  </a:txBody>
                  <a:tcPr marL="68580" marR="68580" marT="0" marB="0">
                    <a:solidFill>
                      <a:srgbClr val="004B82"/>
                    </a:solidFill>
                  </a:tcPr>
                </a:tc>
                <a:tc>
                  <a:txBody>
                    <a:bodyPr/>
                    <a:lstStyle/>
                    <a:p>
                      <a:pPr>
                        <a:spcAft>
                          <a:spcPts val="0"/>
                        </a:spcAft>
                      </a:pPr>
                      <a:r>
                        <a:rPr lang="en-US" dirty="0"/>
                        <a:t>Session A</a:t>
                      </a:r>
                      <a:endParaRPr lang="el-GR" dirty="0"/>
                    </a:p>
                  </a:txBody>
                  <a:tcPr marL="68580" marR="68580" marT="0" marB="0">
                    <a:solidFill>
                      <a:srgbClr val="004B82"/>
                    </a:solidFill>
                  </a:tcPr>
                </a:tc>
                <a:tc>
                  <a:txBody>
                    <a:bodyPr/>
                    <a:lstStyle/>
                    <a:p>
                      <a:pPr>
                        <a:spcAft>
                          <a:spcPts val="0"/>
                        </a:spcAft>
                      </a:pPr>
                      <a:r>
                        <a:rPr lang="en-US" dirty="0"/>
                        <a:t>Session B</a:t>
                      </a:r>
                      <a:endParaRPr lang="el-GR" dirty="0"/>
                    </a:p>
                  </a:txBody>
                  <a:tcPr marL="68580" marR="68580" marT="0" marB="0">
                    <a:solidFill>
                      <a:srgbClr val="004B82"/>
                    </a:solidFill>
                  </a:tcPr>
                </a:tc>
              </a:tr>
              <a:tr h="0">
                <a:tc>
                  <a:txBody>
                    <a:bodyPr/>
                    <a:lstStyle/>
                    <a:p>
                      <a:pPr algn="just">
                        <a:spcAft>
                          <a:spcPts val="0"/>
                        </a:spcAft>
                      </a:pPr>
                      <a:r>
                        <a:rPr lang="el-GR" dirty="0"/>
                        <a:t>3</a:t>
                      </a:r>
                    </a:p>
                  </a:txBody>
                  <a:tcPr marL="68580" marR="68580" marT="0" marB="0"/>
                </a:tc>
                <a:tc>
                  <a:txBody>
                    <a:bodyPr/>
                    <a:lstStyle/>
                    <a:p>
                      <a:pPr>
                        <a:spcAft>
                          <a:spcPts val="0"/>
                        </a:spcAft>
                      </a:pPr>
                      <a:r>
                        <a:rPr lang="en-US"/>
                        <a:t>UPDATE Accounts SET balance = @balanceA </a:t>
                      </a:r>
                      <a:endParaRPr lang="el-GR"/>
                    </a:p>
                    <a:p>
                      <a:pPr algn="just">
                        <a:spcAft>
                          <a:spcPts val="0"/>
                        </a:spcAft>
                      </a:pPr>
                      <a:r>
                        <a:rPr lang="en-US"/>
                        <a:t>WHERE acctID = 101;</a:t>
                      </a:r>
                      <a:endParaRPr lang="el-GR"/>
                    </a:p>
                  </a:txBody>
                  <a:tcPr marL="68580" marR="68580" marT="0" marB="0"/>
                </a:tc>
                <a:tc>
                  <a:txBody>
                    <a:bodyPr/>
                    <a:lstStyle/>
                    <a:p>
                      <a:pPr algn="just">
                        <a:spcAft>
                          <a:spcPts val="0"/>
                        </a:spcAft>
                      </a:pPr>
                      <a:r>
                        <a:rPr lang="en-US"/>
                        <a:t> </a:t>
                      </a:r>
                      <a:endParaRPr lang="el-GR"/>
                    </a:p>
                  </a:txBody>
                  <a:tcPr marL="68580" marR="68580" marT="0" marB="0"/>
                </a:tc>
              </a:tr>
              <a:tr h="0">
                <a:tc>
                  <a:txBody>
                    <a:bodyPr/>
                    <a:lstStyle/>
                    <a:p>
                      <a:pPr algn="just">
                        <a:spcAft>
                          <a:spcPts val="0"/>
                        </a:spcAft>
                      </a:pPr>
                      <a:r>
                        <a:rPr lang="el-GR"/>
                        <a:t>4</a:t>
                      </a:r>
                    </a:p>
                  </a:txBody>
                  <a:tcPr marL="68580" marR="68580" marT="0" marB="0"/>
                </a:tc>
                <a:tc>
                  <a:txBody>
                    <a:bodyPr/>
                    <a:lstStyle/>
                    <a:p>
                      <a:pPr algn="just">
                        <a:spcAft>
                          <a:spcPts val="0"/>
                        </a:spcAft>
                      </a:pPr>
                      <a:r>
                        <a:rPr lang="en-US"/>
                        <a:t> </a:t>
                      </a:r>
                      <a:endParaRPr lang="el-GR"/>
                    </a:p>
                  </a:txBody>
                  <a:tcPr marL="68580" marR="68580" marT="0" marB="0"/>
                </a:tc>
                <a:tc>
                  <a:txBody>
                    <a:bodyPr/>
                    <a:lstStyle/>
                    <a:p>
                      <a:pPr>
                        <a:spcAft>
                          <a:spcPts val="0"/>
                        </a:spcAft>
                      </a:pPr>
                      <a:r>
                        <a:rPr lang="en-US"/>
                        <a:t>UPDATE Accounts SET balance = @balanceB</a:t>
                      </a:r>
                      <a:endParaRPr lang="el-GR"/>
                    </a:p>
                    <a:p>
                      <a:pPr algn="just">
                        <a:spcAft>
                          <a:spcPts val="0"/>
                        </a:spcAft>
                      </a:pPr>
                      <a:r>
                        <a:rPr lang="en-US"/>
                        <a:t>WHERE acctID = 101;</a:t>
                      </a:r>
                      <a:endParaRPr lang="el-GR"/>
                    </a:p>
                  </a:txBody>
                  <a:tcPr marL="68580" marR="68580" marT="0" marB="0"/>
                </a:tc>
              </a:tr>
              <a:tr h="0">
                <a:tc>
                  <a:txBody>
                    <a:bodyPr/>
                    <a:lstStyle/>
                    <a:p>
                      <a:pPr algn="just">
                        <a:spcAft>
                          <a:spcPts val="0"/>
                        </a:spcAft>
                      </a:pPr>
                      <a:r>
                        <a:rPr lang="el-GR"/>
                        <a:t>5</a:t>
                      </a:r>
                    </a:p>
                  </a:txBody>
                  <a:tcPr marL="68580" marR="68580" marT="0" marB="0"/>
                </a:tc>
                <a:tc>
                  <a:txBody>
                    <a:bodyPr/>
                    <a:lstStyle/>
                    <a:p>
                      <a:pPr>
                        <a:spcAft>
                          <a:spcPts val="0"/>
                        </a:spcAft>
                      </a:pPr>
                      <a:r>
                        <a:rPr lang="en-US"/>
                        <a:t>SELECT acctID, balance FROM Accounts</a:t>
                      </a:r>
                      <a:endParaRPr lang="el-GR"/>
                    </a:p>
                    <a:p>
                      <a:pPr>
                        <a:spcAft>
                          <a:spcPts val="0"/>
                        </a:spcAft>
                      </a:pPr>
                      <a:r>
                        <a:rPr lang="en-US"/>
                        <a:t>WHERE acctID = 101;</a:t>
                      </a:r>
                      <a:endParaRPr lang="el-GR"/>
                    </a:p>
                    <a:p>
                      <a:pPr algn="just">
                        <a:spcAft>
                          <a:spcPts val="0"/>
                        </a:spcAft>
                      </a:pPr>
                      <a:r>
                        <a:rPr lang="el-GR"/>
                        <a:t>COMMIT;</a:t>
                      </a:r>
                    </a:p>
                  </a:txBody>
                  <a:tcPr marL="68580" marR="68580" marT="0" marB="0"/>
                </a:tc>
                <a:tc>
                  <a:txBody>
                    <a:bodyPr/>
                    <a:lstStyle/>
                    <a:p>
                      <a:pPr algn="just">
                        <a:spcAft>
                          <a:spcPts val="0"/>
                        </a:spcAft>
                      </a:pPr>
                      <a:r>
                        <a:rPr lang="en-US"/>
                        <a:t> </a:t>
                      </a:r>
                      <a:endParaRPr lang="el-GR"/>
                    </a:p>
                  </a:txBody>
                  <a:tcPr marL="68580" marR="68580" marT="0" marB="0"/>
                </a:tc>
              </a:tr>
              <a:tr h="0">
                <a:tc>
                  <a:txBody>
                    <a:bodyPr/>
                    <a:lstStyle/>
                    <a:p>
                      <a:pPr algn="just">
                        <a:spcAft>
                          <a:spcPts val="0"/>
                        </a:spcAft>
                      </a:pPr>
                      <a:r>
                        <a:rPr lang="el-GR"/>
                        <a:t> </a:t>
                      </a:r>
                    </a:p>
                  </a:txBody>
                  <a:tcPr marL="68580" marR="68580" marT="0" marB="0"/>
                </a:tc>
                <a:tc>
                  <a:txBody>
                    <a:bodyPr/>
                    <a:lstStyle/>
                    <a:p>
                      <a:pPr algn="just">
                        <a:spcAft>
                          <a:spcPts val="0"/>
                        </a:spcAft>
                      </a:pPr>
                      <a:r>
                        <a:rPr lang="en-US"/>
                        <a:t> </a:t>
                      </a:r>
                      <a:endParaRPr lang="el-GR"/>
                    </a:p>
                  </a:txBody>
                  <a:tcPr marL="68580" marR="68580" marT="0" marB="0"/>
                </a:tc>
                <a:tc>
                  <a:txBody>
                    <a:bodyPr/>
                    <a:lstStyle/>
                    <a:p>
                      <a:pPr>
                        <a:spcAft>
                          <a:spcPts val="0"/>
                        </a:spcAft>
                      </a:pPr>
                      <a:r>
                        <a:rPr lang="en-US" dirty="0"/>
                        <a:t>SELECT </a:t>
                      </a:r>
                      <a:r>
                        <a:rPr lang="en-US" dirty="0" err="1"/>
                        <a:t>acctID</a:t>
                      </a:r>
                      <a:r>
                        <a:rPr lang="en-US" dirty="0"/>
                        <a:t>, balance FROM Accounts</a:t>
                      </a:r>
                      <a:endParaRPr lang="el-GR" dirty="0"/>
                    </a:p>
                    <a:p>
                      <a:pPr>
                        <a:spcAft>
                          <a:spcPts val="0"/>
                        </a:spcAft>
                      </a:pPr>
                      <a:r>
                        <a:rPr lang="en-US" dirty="0"/>
                        <a:t>WHERE </a:t>
                      </a:r>
                      <a:r>
                        <a:rPr lang="en-US" dirty="0" err="1"/>
                        <a:t>acctID</a:t>
                      </a:r>
                      <a:r>
                        <a:rPr lang="en-US" dirty="0"/>
                        <a:t> = 101;</a:t>
                      </a:r>
                      <a:endParaRPr lang="el-GR" dirty="0"/>
                    </a:p>
                    <a:p>
                      <a:pPr algn="just">
                        <a:spcAft>
                          <a:spcPts val="0"/>
                        </a:spcAft>
                      </a:pPr>
                      <a:r>
                        <a:rPr lang="el-GR" dirty="0"/>
                        <a:t>COMMIT;</a:t>
                      </a:r>
                    </a:p>
                  </a:txBody>
                  <a:tcPr marL="68580" marR="68580" marT="0" marB="0"/>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423594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4</a:t>
            </a:r>
          </a:p>
        </p:txBody>
      </p:sp>
      <p:sp>
        <p:nvSpPr>
          <p:cNvPr id="2" name="Title 1"/>
          <p:cNvSpPr>
            <a:spLocks noGrp="1"/>
          </p:cNvSpPr>
          <p:nvPr>
            <p:ph type="title"/>
          </p:nvPr>
        </p:nvSpPr>
        <p:spPr/>
        <p:txBody>
          <a:bodyPr>
            <a:normAutofit/>
          </a:bodyPr>
          <a:lstStyle/>
          <a:p>
            <a:r>
              <a:rPr lang="en-US" dirty="0"/>
              <a:t>Concurrency problems (anomalies</a:t>
            </a:r>
            <a:r>
              <a:rPr lang="en-US" dirty="0" smtClean="0"/>
              <a:t>)</a:t>
            </a:r>
            <a:endParaRPr lang="el-GR" dirty="0"/>
          </a:p>
        </p:txBody>
      </p:sp>
      <p:sp>
        <p:nvSpPr>
          <p:cNvPr id="3" name="Content Placeholder 2"/>
          <p:cNvSpPr>
            <a:spLocks noGrp="1"/>
          </p:cNvSpPr>
          <p:nvPr>
            <p:ph idx="1"/>
          </p:nvPr>
        </p:nvSpPr>
        <p:spPr/>
        <p:txBody>
          <a:bodyPr/>
          <a:lstStyle/>
          <a:p>
            <a:endParaRPr lang="el-GR" dirty="0"/>
          </a:p>
          <a:p>
            <a:r>
              <a:rPr lang="en-US" dirty="0"/>
              <a:t>Lost update</a:t>
            </a:r>
          </a:p>
          <a:p>
            <a:r>
              <a:rPr lang="en-US" dirty="0"/>
              <a:t>Dirty read</a:t>
            </a:r>
          </a:p>
          <a:p>
            <a:r>
              <a:rPr lang="en-US" b="1" dirty="0">
                <a:solidFill>
                  <a:srgbClr val="820000"/>
                </a:solidFill>
              </a:rPr>
              <a:t>Non-repeatable read</a:t>
            </a:r>
          </a:p>
          <a:p>
            <a:r>
              <a:rPr lang="en-US" dirty="0"/>
              <a:t>Phantom read</a:t>
            </a:r>
          </a:p>
          <a:p>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8595685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9</a:t>
            </a:r>
          </a:p>
        </p:txBody>
      </p:sp>
      <p:sp>
        <p:nvSpPr>
          <p:cNvPr id="36868"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3686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7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0" y="2647950"/>
            <a:ext cx="289401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7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2136775"/>
            <a:ext cx="2894012"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72"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Non-repeatable </a:t>
            </a:r>
            <a:r>
              <a:rPr lang="en-US" dirty="0" smtClean="0"/>
              <a:t>reads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225228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Σκοπός Μαθήματος</a:t>
            </a:r>
            <a:endParaRPr lang="el-GR" dirty="0"/>
          </a:p>
        </p:txBody>
      </p:sp>
      <p:sp>
        <p:nvSpPr>
          <p:cNvPr id="3" name="Content Placeholder 2"/>
          <p:cNvSpPr>
            <a:spLocks noGrp="1"/>
          </p:cNvSpPr>
          <p:nvPr>
            <p:ph idx="1"/>
          </p:nvPr>
        </p:nvSpPr>
        <p:spPr/>
        <p:txBody>
          <a:bodyPr/>
          <a:lstStyle/>
          <a:p>
            <a:r>
              <a:rPr lang="el-GR" dirty="0"/>
              <a:t>Σκοπός του μαθήματος είναι να παρουσιάσει τις έννοιες: </a:t>
            </a:r>
            <a:r>
              <a:rPr lang="el-GR" b="1" dirty="0">
                <a:solidFill>
                  <a:srgbClr val="820000"/>
                </a:solidFill>
              </a:rPr>
              <a:t>Συναλλαγές</a:t>
            </a:r>
            <a:r>
              <a:rPr lang="el-GR" dirty="0"/>
              <a:t> (</a:t>
            </a:r>
            <a:r>
              <a:rPr lang="el-GR" dirty="0" err="1"/>
              <a:t>Transactions</a:t>
            </a:r>
            <a:r>
              <a:rPr lang="el-GR" dirty="0"/>
              <a:t>), Προβλήματα Ταυτοχρονισμού (</a:t>
            </a:r>
            <a:r>
              <a:rPr lang="el-GR" dirty="0" err="1"/>
              <a:t>concurrency</a:t>
            </a:r>
            <a:r>
              <a:rPr lang="el-GR" dirty="0"/>
              <a:t> </a:t>
            </a:r>
            <a:r>
              <a:rPr lang="el-GR" dirty="0" err="1"/>
              <a:t>problems</a:t>
            </a:r>
            <a:r>
              <a:rPr lang="el-GR" dirty="0"/>
              <a:t>), ACID ιδιότητες, ISO ANSI και ACID ιδιότητες. Επιπλέον, αποσκοπεί στο να παρουσιάσει και μία σειρά παραδειγμάτων ώστε οι φοιτητές να κατανοήσουν και να εμβαθύνουν στις έννοιες αυτές.</a:t>
            </a:r>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16798549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3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0" y="2647950"/>
            <a:ext cx="289401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4" name="AutoShape 6"/>
          <p:cNvSpPr>
            <a:spLocks/>
          </p:cNvSpPr>
          <p:nvPr/>
        </p:nvSpPr>
        <p:spPr bwMode="auto">
          <a:xfrm>
            <a:off x="3078163" y="2857500"/>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7895" name="Line 7"/>
          <p:cNvSpPr>
            <a:spLocks noChangeShapeType="1"/>
          </p:cNvSpPr>
          <p:nvPr/>
        </p:nvSpPr>
        <p:spPr bwMode="auto">
          <a:xfrm flipH="1">
            <a:off x="2398713" y="3409950"/>
            <a:ext cx="600075" cy="1588"/>
          </a:xfrm>
          <a:prstGeom prst="line">
            <a:avLst/>
          </a:prstGeom>
          <a:noFill/>
          <a:ln w="3672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7896" name="8 - Ορθογώνιο"/>
          <p:cNvSpPr>
            <a:spLocks noChangeArrowheads="1"/>
          </p:cNvSpPr>
          <p:nvPr/>
        </p:nvSpPr>
        <p:spPr bwMode="auto">
          <a:xfrm>
            <a:off x="8609013" y="6505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9</a:t>
            </a:r>
          </a:p>
        </p:txBody>
      </p:sp>
      <p:sp>
        <p:nvSpPr>
          <p:cNvPr id="37897"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Non-repeatable </a:t>
            </a:r>
            <a:r>
              <a:rPr lang="en-US" dirty="0" smtClean="0"/>
              <a:t>reads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5558739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9</a:t>
            </a:r>
          </a:p>
        </p:txBody>
      </p:sp>
      <p:sp>
        <p:nvSpPr>
          <p:cNvPr id="38916"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389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8918" name="Text Box 5"/>
          <p:cNvSpPr txBox="1">
            <a:spLocks noChangeArrowheads="1"/>
          </p:cNvSpPr>
          <p:nvPr/>
        </p:nvSpPr>
        <p:spPr bwMode="auto">
          <a:xfrm>
            <a:off x="4367213" y="2978150"/>
            <a:ext cx="484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sz="1600">
                <a:solidFill>
                  <a:srgbClr val="FF0000"/>
                </a:solidFill>
                <a:latin typeface="Arial" pitchFamily="34" charset="0"/>
              </a:rPr>
              <a:t>xxx</a:t>
            </a:r>
          </a:p>
        </p:txBody>
      </p:sp>
      <p:sp>
        <p:nvSpPr>
          <p:cNvPr id="38919" name="Line 6"/>
          <p:cNvSpPr>
            <a:spLocks noChangeShapeType="1"/>
          </p:cNvSpPr>
          <p:nvPr/>
        </p:nvSpPr>
        <p:spPr bwMode="auto">
          <a:xfrm>
            <a:off x="3560763" y="3630613"/>
            <a:ext cx="1435100" cy="11112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920" name="Line 7"/>
          <p:cNvSpPr>
            <a:spLocks noChangeShapeType="1"/>
          </p:cNvSpPr>
          <p:nvPr/>
        </p:nvSpPr>
        <p:spPr bwMode="auto">
          <a:xfrm flipV="1">
            <a:off x="3560763" y="3625850"/>
            <a:ext cx="1435100" cy="11747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921" name="Line 8"/>
          <p:cNvSpPr>
            <a:spLocks noChangeShapeType="1"/>
          </p:cNvSpPr>
          <p:nvPr/>
        </p:nvSpPr>
        <p:spPr bwMode="auto">
          <a:xfrm flipH="1" flipV="1">
            <a:off x="4759325" y="3171825"/>
            <a:ext cx="2008188" cy="88900"/>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8922" name="Line 9"/>
          <p:cNvSpPr>
            <a:spLocks noChangeShapeType="1"/>
          </p:cNvSpPr>
          <p:nvPr/>
        </p:nvSpPr>
        <p:spPr bwMode="auto">
          <a:xfrm flipH="1" flipV="1">
            <a:off x="5011738" y="3675063"/>
            <a:ext cx="1411287" cy="206375"/>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8923" name="Rectangle 10"/>
          <p:cNvSpPr>
            <a:spLocks noChangeArrowheads="1"/>
          </p:cNvSpPr>
          <p:nvPr/>
        </p:nvSpPr>
        <p:spPr bwMode="auto">
          <a:xfrm>
            <a:off x="6156325" y="4129088"/>
            <a:ext cx="1131888" cy="382587"/>
          </a:xfrm>
          <a:prstGeom prst="rect">
            <a:avLst/>
          </a:prstGeom>
          <a:solidFill>
            <a:srgbClr val="99CCFF">
              <a:alpha val="0"/>
            </a:srgbClr>
          </a:solidFill>
          <a:ln w="36720">
            <a:solidFill>
              <a:srgbClr val="0000FF"/>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8924" name="AutoShape 11"/>
          <p:cNvSpPr>
            <a:spLocks/>
          </p:cNvSpPr>
          <p:nvPr/>
        </p:nvSpPr>
        <p:spPr bwMode="auto">
          <a:xfrm>
            <a:off x="3078163" y="2857500"/>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892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Non-repeatable </a:t>
            </a:r>
            <a:r>
              <a:rPr lang="en-US" dirty="0" smtClean="0"/>
              <a:t>reads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224863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9</a:t>
            </a:r>
          </a:p>
        </p:txBody>
      </p:sp>
      <p:sp>
        <p:nvSpPr>
          <p:cNvPr id="39940"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sp>
        <p:nvSpPr>
          <p:cNvPr id="39941" name="Text Box 4"/>
          <p:cNvSpPr txBox="1">
            <a:spLocks noChangeArrowheads="1"/>
          </p:cNvSpPr>
          <p:nvPr/>
        </p:nvSpPr>
        <p:spPr bwMode="auto">
          <a:xfrm>
            <a:off x="4367213" y="2978150"/>
            <a:ext cx="484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sz="1600">
                <a:solidFill>
                  <a:srgbClr val="FF0000"/>
                </a:solidFill>
                <a:latin typeface="Arial" pitchFamily="34" charset="0"/>
              </a:rPr>
              <a:t>xxx</a:t>
            </a:r>
          </a:p>
        </p:txBody>
      </p:sp>
      <p:sp>
        <p:nvSpPr>
          <p:cNvPr id="39942" name="Line 5"/>
          <p:cNvSpPr>
            <a:spLocks noChangeShapeType="1"/>
          </p:cNvSpPr>
          <p:nvPr/>
        </p:nvSpPr>
        <p:spPr bwMode="auto">
          <a:xfrm>
            <a:off x="3560763" y="3630613"/>
            <a:ext cx="1435100" cy="11112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9943" name="Line 6"/>
          <p:cNvSpPr>
            <a:spLocks noChangeShapeType="1"/>
          </p:cNvSpPr>
          <p:nvPr/>
        </p:nvSpPr>
        <p:spPr bwMode="auto">
          <a:xfrm flipV="1">
            <a:off x="3560763" y="3625850"/>
            <a:ext cx="1435100" cy="11747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9944" name="Line 7"/>
          <p:cNvSpPr>
            <a:spLocks noChangeShapeType="1"/>
          </p:cNvSpPr>
          <p:nvPr/>
        </p:nvSpPr>
        <p:spPr bwMode="auto">
          <a:xfrm flipH="1" flipV="1">
            <a:off x="4759325" y="3171825"/>
            <a:ext cx="2008188" cy="88900"/>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45" name="Line 8"/>
          <p:cNvSpPr>
            <a:spLocks noChangeShapeType="1"/>
          </p:cNvSpPr>
          <p:nvPr/>
        </p:nvSpPr>
        <p:spPr bwMode="auto">
          <a:xfrm flipH="1" flipV="1">
            <a:off x="5011738" y="3675063"/>
            <a:ext cx="1300162" cy="206375"/>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46" name="Rectangle 9"/>
          <p:cNvSpPr>
            <a:spLocks noChangeArrowheads="1"/>
          </p:cNvSpPr>
          <p:nvPr/>
        </p:nvSpPr>
        <p:spPr bwMode="auto">
          <a:xfrm>
            <a:off x="6156325" y="4129088"/>
            <a:ext cx="1131888" cy="382587"/>
          </a:xfrm>
          <a:prstGeom prst="rect">
            <a:avLst/>
          </a:prstGeom>
          <a:solidFill>
            <a:srgbClr val="99CCFF">
              <a:alpha val="0"/>
            </a:srgbClr>
          </a:solidFill>
          <a:ln w="36720">
            <a:solidFill>
              <a:srgbClr val="0000FF"/>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9947" name="Line 10"/>
          <p:cNvSpPr>
            <a:spLocks noChangeShapeType="1"/>
          </p:cNvSpPr>
          <p:nvPr/>
        </p:nvSpPr>
        <p:spPr bwMode="auto">
          <a:xfrm flipH="1">
            <a:off x="2454275" y="3409950"/>
            <a:ext cx="627063" cy="1670050"/>
          </a:xfrm>
          <a:prstGeom prst="line">
            <a:avLst/>
          </a:prstGeom>
          <a:noFill/>
          <a:ln w="3672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48" name="AutoShape 11"/>
          <p:cNvSpPr>
            <a:spLocks/>
          </p:cNvSpPr>
          <p:nvPr/>
        </p:nvSpPr>
        <p:spPr bwMode="auto">
          <a:xfrm>
            <a:off x="3078163" y="2857500"/>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9949" name="12 - Ορθογώνιο"/>
          <p:cNvSpPr>
            <a:spLocks noChangeArrowheads="1"/>
          </p:cNvSpPr>
          <p:nvPr/>
        </p:nvSpPr>
        <p:spPr bwMode="auto">
          <a:xfrm>
            <a:off x="179388" y="6145213"/>
            <a:ext cx="1268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400">
                <a:latin typeface="Arial" pitchFamily="34" charset="0"/>
              </a:rPr>
              <a:t>M Laiho 2013</a:t>
            </a:r>
            <a:endParaRPr lang="en-GB" altLang="el-GR" sz="1400">
              <a:latin typeface="Arial" pitchFamily="34" charset="0"/>
            </a:endParaRPr>
          </a:p>
        </p:txBody>
      </p:sp>
      <p:sp>
        <p:nvSpPr>
          <p:cNvPr id="39950"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Non-repeatable </a:t>
            </a:r>
            <a:r>
              <a:rPr lang="en-US" dirty="0" smtClean="0"/>
              <a:t>reads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41718955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10</a:t>
            </a:r>
          </a:p>
        </p:txBody>
      </p:sp>
      <p:sp>
        <p:nvSpPr>
          <p:cNvPr id="14355" name="Rectangle 1"/>
          <p:cNvSpPr>
            <a:spLocks noChangeArrowheads="1"/>
          </p:cNvSpPr>
          <p:nvPr/>
        </p:nvSpPr>
        <p:spPr bwMode="auto">
          <a:xfrm>
            <a:off x="7901030" y="1413780"/>
            <a:ext cx="10414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n-US" altLang="zh-CN" sz="1800" dirty="0">
                <a:latin typeface="+mn-lt"/>
                <a:ea typeface="SimSun" pitchFamily="2" charset="-122"/>
              </a:rPr>
              <a:t>Accounts</a:t>
            </a:r>
            <a:endParaRPr lang="en-US" altLang="zh-CN" dirty="0">
              <a:latin typeface="+mn-lt"/>
              <a:ea typeface="SimSun" pitchFamily="2" charset="-122"/>
            </a:endParaRPr>
          </a:p>
        </p:txBody>
      </p:sp>
      <p:sp>
        <p:nvSpPr>
          <p:cNvPr id="2" name="Title 1"/>
          <p:cNvSpPr>
            <a:spLocks noGrp="1"/>
          </p:cNvSpPr>
          <p:nvPr>
            <p:ph type="title"/>
          </p:nvPr>
        </p:nvSpPr>
        <p:spPr/>
        <p:txBody>
          <a:bodyPr>
            <a:normAutofit fontScale="90000"/>
          </a:bodyPr>
          <a:lstStyle/>
          <a:p>
            <a:r>
              <a:rPr lang="en-US" dirty="0"/>
              <a:t>Experiment: Non repeatable Read in </a:t>
            </a:r>
            <a:r>
              <a:rPr lang="en-US" dirty="0" err="1" smtClean="0"/>
              <a:t>mySQL</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1868598364"/>
              </p:ext>
            </p:extLst>
          </p:nvPr>
        </p:nvGraphicFramePr>
        <p:xfrm>
          <a:off x="251520" y="1440474"/>
          <a:ext cx="6912769" cy="5364480"/>
        </p:xfrm>
        <a:graphic>
          <a:graphicData uri="http://schemas.openxmlformats.org/drawingml/2006/table">
            <a:tbl>
              <a:tblPr firstRow="1" bandRow="1">
                <a:tableStyleId>{5C22544A-7EE6-4342-B048-85BDC9FD1C3A}</a:tableStyleId>
              </a:tblPr>
              <a:tblGrid>
                <a:gridCol w="947565"/>
                <a:gridCol w="2940868"/>
                <a:gridCol w="3024336"/>
              </a:tblGrid>
              <a:tr h="0">
                <a:tc>
                  <a:txBody>
                    <a:bodyPr/>
                    <a:lstStyle/>
                    <a:p>
                      <a:pPr>
                        <a:spcAft>
                          <a:spcPts val="0"/>
                        </a:spcAft>
                      </a:pPr>
                      <a:r>
                        <a:rPr lang="en-US" sz="1600" dirty="0"/>
                        <a:t>Step </a:t>
                      </a:r>
                      <a:endParaRPr lang="el-GR" sz="1600" dirty="0"/>
                    </a:p>
                  </a:txBody>
                  <a:tcPr marL="68580" marR="68580" marT="0" marB="0">
                    <a:solidFill>
                      <a:srgbClr val="004B82"/>
                    </a:solidFill>
                  </a:tcPr>
                </a:tc>
                <a:tc>
                  <a:txBody>
                    <a:bodyPr/>
                    <a:lstStyle/>
                    <a:p>
                      <a:pPr>
                        <a:spcAft>
                          <a:spcPts val="0"/>
                        </a:spcAft>
                      </a:pPr>
                      <a:r>
                        <a:rPr lang="en-US" sz="1600" dirty="0"/>
                        <a:t>Session A</a:t>
                      </a:r>
                      <a:endParaRPr lang="el-GR" sz="1600" dirty="0"/>
                    </a:p>
                  </a:txBody>
                  <a:tcPr marL="68580" marR="68580" marT="0" marB="0">
                    <a:solidFill>
                      <a:srgbClr val="004B82"/>
                    </a:solidFill>
                  </a:tcPr>
                </a:tc>
                <a:tc>
                  <a:txBody>
                    <a:bodyPr/>
                    <a:lstStyle/>
                    <a:p>
                      <a:pPr>
                        <a:spcAft>
                          <a:spcPts val="0"/>
                        </a:spcAft>
                      </a:pPr>
                      <a:r>
                        <a:rPr lang="en-US" sz="1600" dirty="0"/>
                        <a:t>Session B</a:t>
                      </a:r>
                      <a:endParaRPr lang="el-GR" sz="1600" dirty="0"/>
                    </a:p>
                  </a:txBody>
                  <a:tcPr marL="68580" marR="68580" marT="0" marB="0">
                    <a:solidFill>
                      <a:srgbClr val="004B82"/>
                    </a:solidFill>
                  </a:tcPr>
                </a:tc>
              </a:tr>
              <a:tr h="0">
                <a:tc>
                  <a:txBody>
                    <a:bodyPr/>
                    <a:lstStyle/>
                    <a:p>
                      <a:pPr algn="just">
                        <a:spcAft>
                          <a:spcPts val="0"/>
                        </a:spcAft>
                      </a:pPr>
                      <a:r>
                        <a:rPr lang="el-GR" sz="1600"/>
                        <a:t>1</a:t>
                      </a:r>
                    </a:p>
                  </a:txBody>
                  <a:tcPr marL="68580" marR="68580" marT="0" marB="0"/>
                </a:tc>
                <a:tc>
                  <a:txBody>
                    <a:bodyPr/>
                    <a:lstStyle/>
                    <a:p>
                      <a:pPr>
                        <a:spcAft>
                          <a:spcPts val="0"/>
                        </a:spcAft>
                      </a:pPr>
                      <a:r>
                        <a:rPr lang="en-US" sz="1600"/>
                        <a:t>SET AUTOCOMMIT = 0;</a:t>
                      </a:r>
                      <a:endParaRPr lang="el-GR" sz="1600"/>
                    </a:p>
                    <a:p>
                      <a:pPr>
                        <a:spcAft>
                          <a:spcPts val="0"/>
                        </a:spcAft>
                      </a:pPr>
                      <a:r>
                        <a:rPr lang="en-US" sz="1600"/>
                        <a:t>SET TRANSACTION ISOLATION LEVEL READ COMMITTED;</a:t>
                      </a:r>
                      <a:endParaRPr lang="el-GR" sz="1600"/>
                    </a:p>
                    <a:p>
                      <a:pPr>
                        <a:spcAft>
                          <a:spcPts val="0"/>
                        </a:spcAft>
                      </a:pPr>
                      <a:r>
                        <a:rPr lang="en-US" sz="1600"/>
                        <a:t>SELECT *</a:t>
                      </a:r>
                      <a:endParaRPr lang="el-GR" sz="1600"/>
                    </a:p>
                    <a:p>
                      <a:pPr>
                        <a:spcAft>
                          <a:spcPts val="0"/>
                        </a:spcAft>
                      </a:pPr>
                      <a:r>
                        <a:rPr lang="en-US" sz="1600"/>
                        <a:t>FROM Accounts</a:t>
                      </a:r>
                      <a:endParaRPr lang="el-GR" sz="1600"/>
                    </a:p>
                    <a:p>
                      <a:pPr algn="just">
                        <a:spcAft>
                          <a:spcPts val="0"/>
                        </a:spcAft>
                      </a:pPr>
                      <a:r>
                        <a:rPr lang="en-US" sz="1600"/>
                        <a:t>WHERE balance &gt; 500;</a:t>
                      </a:r>
                      <a:endParaRPr lang="el-GR" sz="1600"/>
                    </a:p>
                  </a:txBody>
                  <a:tcPr marL="68580" marR="68580" marT="0" marB="0"/>
                </a:tc>
                <a:tc>
                  <a:txBody>
                    <a:bodyPr/>
                    <a:lstStyle/>
                    <a:p>
                      <a:pPr algn="just">
                        <a:spcAft>
                          <a:spcPts val="0"/>
                        </a:spcAft>
                      </a:pPr>
                      <a:r>
                        <a:rPr lang="en-US" sz="1600" dirty="0"/>
                        <a:t> </a:t>
                      </a:r>
                      <a:endParaRPr lang="el-GR" sz="1600" dirty="0"/>
                    </a:p>
                  </a:txBody>
                  <a:tcPr marL="68580" marR="68580" marT="0" marB="0"/>
                </a:tc>
              </a:tr>
              <a:tr h="0">
                <a:tc>
                  <a:txBody>
                    <a:bodyPr/>
                    <a:lstStyle/>
                    <a:p>
                      <a:pPr algn="just">
                        <a:spcAft>
                          <a:spcPts val="0"/>
                        </a:spcAft>
                      </a:pPr>
                      <a:r>
                        <a:rPr lang="el-GR" sz="1600"/>
                        <a:t>2</a:t>
                      </a:r>
                    </a:p>
                  </a:txBody>
                  <a:tcPr marL="68580" marR="68580" marT="0" marB="0"/>
                </a:tc>
                <a:tc>
                  <a:txBody>
                    <a:bodyPr/>
                    <a:lstStyle/>
                    <a:p>
                      <a:pPr algn="just">
                        <a:spcAft>
                          <a:spcPts val="0"/>
                        </a:spcAft>
                      </a:pPr>
                      <a:r>
                        <a:rPr lang="en-US" sz="1600"/>
                        <a:t> </a:t>
                      </a:r>
                      <a:endParaRPr lang="el-GR" sz="1600"/>
                    </a:p>
                  </a:txBody>
                  <a:tcPr marL="68580" marR="68580" marT="0" marB="0"/>
                </a:tc>
                <a:tc>
                  <a:txBody>
                    <a:bodyPr/>
                    <a:lstStyle/>
                    <a:p>
                      <a:pPr>
                        <a:spcAft>
                          <a:spcPts val="0"/>
                        </a:spcAft>
                      </a:pPr>
                      <a:r>
                        <a:rPr lang="en-US" sz="1600" dirty="0"/>
                        <a:t>SET AUTOCOMMIT = 0;</a:t>
                      </a:r>
                      <a:endParaRPr lang="el-GR" sz="1600" dirty="0"/>
                    </a:p>
                    <a:p>
                      <a:pPr>
                        <a:spcAft>
                          <a:spcPts val="0"/>
                        </a:spcAft>
                      </a:pPr>
                      <a:r>
                        <a:rPr lang="en-US" sz="1600" dirty="0"/>
                        <a:t>SET TRANSACTION ISOLATION LEVEL REPEATABLE READ;</a:t>
                      </a:r>
                      <a:endParaRPr lang="el-GR" sz="1600" dirty="0"/>
                    </a:p>
                    <a:p>
                      <a:pPr>
                        <a:spcAft>
                          <a:spcPts val="0"/>
                        </a:spcAft>
                      </a:pPr>
                      <a:r>
                        <a:rPr lang="en-US" sz="1600" dirty="0"/>
                        <a:t>UPDATE Accounts </a:t>
                      </a:r>
                      <a:endParaRPr lang="el-GR" sz="1600" dirty="0"/>
                    </a:p>
                    <a:p>
                      <a:pPr>
                        <a:spcAft>
                          <a:spcPts val="0"/>
                        </a:spcAft>
                      </a:pPr>
                      <a:r>
                        <a:rPr lang="en-US" sz="1600" dirty="0"/>
                        <a:t>SET balance = balance - 500</a:t>
                      </a:r>
                      <a:endParaRPr lang="el-GR" sz="1600" dirty="0"/>
                    </a:p>
                    <a:p>
                      <a:pPr>
                        <a:spcAft>
                          <a:spcPts val="0"/>
                        </a:spcAft>
                      </a:pPr>
                      <a:r>
                        <a:rPr lang="en-US" sz="1600" dirty="0"/>
                        <a:t>WHERE </a:t>
                      </a:r>
                      <a:r>
                        <a:rPr lang="en-US" sz="1600" dirty="0" err="1"/>
                        <a:t>acctID</a:t>
                      </a:r>
                      <a:r>
                        <a:rPr lang="en-US" sz="1600" dirty="0"/>
                        <a:t> = 101;</a:t>
                      </a:r>
                      <a:endParaRPr lang="el-GR" sz="1600" dirty="0"/>
                    </a:p>
                    <a:p>
                      <a:pPr>
                        <a:spcAft>
                          <a:spcPts val="0"/>
                        </a:spcAft>
                      </a:pPr>
                      <a:r>
                        <a:rPr lang="en-US" sz="1600" dirty="0"/>
                        <a:t>UPDATE Accounts </a:t>
                      </a:r>
                      <a:endParaRPr lang="el-GR" sz="1600" dirty="0"/>
                    </a:p>
                    <a:p>
                      <a:pPr>
                        <a:spcAft>
                          <a:spcPts val="0"/>
                        </a:spcAft>
                      </a:pPr>
                      <a:r>
                        <a:rPr lang="en-US" sz="1600" dirty="0"/>
                        <a:t>SET balance = balance + 500</a:t>
                      </a:r>
                      <a:endParaRPr lang="el-GR" sz="1600" dirty="0"/>
                    </a:p>
                    <a:p>
                      <a:pPr>
                        <a:spcAft>
                          <a:spcPts val="0"/>
                        </a:spcAft>
                      </a:pPr>
                      <a:r>
                        <a:rPr lang="en-US" sz="1600" dirty="0"/>
                        <a:t>WHERE </a:t>
                      </a:r>
                      <a:r>
                        <a:rPr lang="en-US" sz="1600" dirty="0" err="1"/>
                        <a:t>acctID</a:t>
                      </a:r>
                      <a:r>
                        <a:rPr lang="en-US" sz="1600" dirty="0"/>
                        <a:t> = 202;</a:t>
                      </a:r>
                      <a:endParaRPr lang="el-GR" sz="1600" dirty="0"/>
                    </a:p>
                    <a:p>
                      <a:pPr algn="just">
                        <a:spcAft>
                          <a:spcPts val="0"/>
                        </a:spcAft>
                      </a:pPr>
                      <a:r>
                        <a:rPr lang="en-US" sz="1600" dirty="0"/>
                        <a:t>COMMIT WORK;</a:t>
                      </a:r>
                      <a:endParaRPr lang="el-GR" sz="1600" dirty="0"/>
                    </a:p>
                  </a:txBody>
                  <a:tcPr marL="68580" marR="68580" marT="0" marB="0"/>
                </a:tc>
              </a:tr>
              <a:tr h="0">
                <a:tc>
                  <a:txBody>
                    <a:bodyPr/>
                    <a:lstStyle/>
                    <a:p>
                      <a:pPr algn="just">
                        <a:spcAft>
                          <a:spcPts val="0"/>
                        </a:spcAft>
                      </a:pPr>
                      <a:r>
                        <a:rPr lang="el-GR" sz="1600"/>
                        <a:t>3</a:t>
                      </a:r>
                    </a:p>
                  </a:txBody>
                  <a:tcPr marL="68580" marR="68580" marT="0" marB="0"/>
                </a:tc>
                <a:tc>
                  <a:txBody>
                    <a:bodyPr/>
                    <a:lstStyle/>
                    <a:p>
                      <a:pPr>
                        <a:spcAft>
                          <a:spcPts val="0"/>
                        </a:spcAft>
                      </a:pPr>
                      <a:r>
                        <a:rPr lang="en-US" sz="1600"/>
                        <a:t>-- repeating the same query</a:t>
                      </a:r>
                      <a:endParaRPr lang="el-GR" sz="1600"/>
                    </a:p>
                    <a:p>
                      <a:pPr>
                        <a:spcAft>
                          <a:spcPts val="0"/>
                        </a:spcAft>
                      </a:pPr>
                      <a:r>
                        <a:rPr lang="en-US" sz="1600"/>
                        <a:t>SELECT *</a:t>
                      </a:r>
                      <a:endParaRPr lang="el-GR" sz="1600"/>
                    </a:p>
                    <a:p>
                      <a:pPr>
                        <a:spcAft>
                          <a:spcPts val="0"/>
                        </a:spcAft>
                      </a:pPr>
                      <a:r>
                        <a:rPr lang="en-US" sz="1600"/>
                        <a:t>FROM Accounts</a:t>
                      </a:r>
                      <a:endParaRPr lang="el-GR" sz="1600"/>
                    </a:p>
                    <a:p>
                      <a:pPr>
                        <a:spcAft>
                          <a:spcPts val="0"/>
                        </a:spcAft>
                      </a:pPr>
                      <a:r>
                        <a:rPr lang="en-US" sz="1600"/>
                        <a:t>WHERE balance &gt; 500;</a:t>
                      </a:r>
                      <a:endParaRPr lang="el-GR" sz="1600"/>
                    </a:p>
                    <a:p>
                      <a:pPr algn="just">
                        <a:spcAft>
                          <a:spcPts val="0"/>
                        </a:spcAft>
                      </a:pPr>
                      <a:r>
                        <a:rPr lang="en-US" sz="1600"/>
                        <a:t>COMMIT;</a:t>
                      </a:r>
                      <a:endParaRPr lang="el-GR" sz="1600"/>
                    </a:p>
                  </a:txBody>
                  <a:tcPr marL="68580" marR="68580" marT="0" marB="0"/>
                </a:tc>
                <a:tc>
                  <a:txBody>
                    <a:bodyPr/>
                    <a:lstStyle/>
                    <a:p>
                      <a:pPr algn="just">
                        <a:spcAft>
                          <a:spcPts val="0"/>
                        </a:spcAft>
                      </a:pPr>
                      <a:r>
                        <a:rPr lang="en-US" sz="1600" dirty="0"/>
                        <a:t> </a:t>
                      </a:r>
                      <a:endParaRPr lang="el-GR" sz="1600" dirty="0"/>
                    </a:p>
                  </a:txBody>
                  <a:tcPr marL="68580" marR="68580" marT="0" marB="0"/>
                </a:tc>
              </a:tr>
            </a:tbl>
          </a:graphicData>
        </a:graphic>
      </p:graphicFrame>
      <p:graphicFrame>
        <p:nvGraphicFramePr>
          <p:cNvPr id="5" name="4 - Πίνακας"/>
          <p:cNvGraphicFramePr>
            <a:graphicFrameLocks noGrp="1"/>
          </p:cNvGraphicFramePr>
          <p:nvPr>
            <p:extLst>
              <p:ext uri="{D42A27DB-BD31-4B8C-83A1-F6EECF244321}">
                <p14:modId xmlns:p14="http://schemas.microsoft.com/office/powerpoint/2010/main" val="3013377666"/>
              </p:ext>
            </p:extLst>
          </p:nvPr>
        </p:nvGraphicFramePr>
        <p:xfrm>
          <a:off x="6879796" y="1844824"/>
          <a:ext cx="2139950" cy="9144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936382"/>
                <a:gridCol w="1203568"/>
              </a:tblGrid>
              <a:tr h="0">
                <a:tc>
                  <a:txBody>
                    <a:bodyPr/>
                    <a:lstStyle/>
                    <a:p>
                      <a:pPr>
                        <a:spcAft>
                          <a:spcPts val="0"/>
                        </a:spcAft>
                      </a:pPr>
                      <a:r>
                        <a:rPr lang="en-US" sz="2000" dirty="0" err="1"/>
                        <a:t>acctID</a:t>
                      </a:r>
                      <a:endParaRPr lang="el-GR" sz="2000" dirty="0">
                        <a:latin typeface="Arial" pitchFamily="34" charset="0"/>
                        <a:ea typeface="SimSun"/>
                        <a:cs typeface="Arial" pitchFamily="34" charset="0"/>
                      </a:endParaRPr>
                    </a:p>
                  </a:txBody>
                  <a:tcPr marL="68600" marR="68600" marT="0" marB="0">
                    <a:solidFill>
                      <a:srgbClr val="004B82"/>
                    </a:solidFill>
                  </a:tcPr>
                </a:tc>
                <a:tc>
                  <a:txBody>
                    <a:bodyPr/>
                    <a:lstStyle/>
                    <a:p>
                      <a:pPr>
                        <a:spcAft>
                          <a:spcPts val="0"/>
                        </a:spcAft>
                      </a:pPr>
                      <a:r>
                        <a:rPr lang="en-US" sz="2000" dirty="0"/>
                        <a:t>balance</a:t>
                      </a:r>
                      <a:endParaRPr lang="el-GR" sz="2000" dirty="0">
                        <a:latin typeface="Arial" pitchFamily="34" charset="0"/>
                        <a:ea typeface="SimSun"/>
                        <a:cs typeface="Arial" pitchFamily="34" charset="0"/>
                      </a:endParaRPr>
                    </a:p>
                  </a:txBody>
                  <a:tcPr marL="68600" marR="68600" marT="0" marB="0">
                    <a:solidFill>
                      <a:srgbClr val="004B82"/>
                    </a:solidFill>
                  </a:tcPr>
                </a:tc>
              </a:tr>
              <a:tr h="0">
                <a:tc>
                  <a:txBody>
                    <a:bodyPr/>
                    <a:lstStyle/>
                    <a:p>
                      <a:pPr>
                        <a:spcAft>
                          <a:spcPts val="0"/>
                        </a:spcAft>
                      </a:pPr>
                      <a:r>
                        <a:rPr lang="en-US" sz="2000"/>
                        <a:t>101</a:t>
                      </a:r>
                      <a:endParaRPr lang="el-GR" sz="2000">
                        <a:latin typeface="Arial" pitchFamily="34" charset="0"/>
                        <a:ea typeface="SimSun"/>
                        <a:cs typeface="Arial" pitchFamily="34" charset="0"/>
                      </a:endParaRPr>
                    </a:p>
                  </a:txBody>
                  <a:tcPr marL="68600" marR="68600" marT="0" marB="0"/>
                </a:tc>
                <a:tc>
                  <a:txBody>
                    <a:bodyPr/>
                    <a:lstStyle/>
                    <a:p>
                      <a:pPr>
                        <a:spcAft>
                          <a:spcPts val="0"/>
                        </a:spcAft>
                      </a:pPr>
                      <a:r>
                        <a:rPr lang="en-US" sz="2000" dirty="0"/>
                        <a:t>1000</a:t>
                      </a:r>
                      <a:endParaRPr lang="el-GR" sz="2000" dirty="0">
                        <a:latin typeface="Arial" pitchFamily="34" charset="0"/>
                        <a:ea typeface="SimSun"/>
                        <a:cs typeface="Arial" pitchFamily="34" charset="0"/>
                      </a:endParaRPr>
                    </a:p>
                  </a:txBody>
                  <a:tcPr marL="68600" marR="68600" marT="0" marB="0"/>
                </a:tc>
              </a:tr>
              <a:tr h="0">
                <a:tc>
                  <a:txBody>
                    <a:bodyPr/>
                    <a:lstStyle/>
                    <a:p>
                      <a:pPr>
                        <a:spcAft>
                          <a:spcPts val="0"/>
                        </a:spcAft>
                      </a:pPr>
                      <a:r>
                        <a:rPr lang="en-US" sz="2000"/>
                        <a:t>202</a:t>
                      </a:r>
                      <a:endParaRPr lang="el-GR" sz="2000">
                        <a:latin typeface="Arial" pitchFamily="34" charset="0"/>
                        <a:ea typeface="SimSun"/>
                        <a:cs typeface="Arial" pitchFamily="34" charset="0"/>
                      </a:endParaRPr>
                    </a:p>
                  </a:txBody>
                  <a:tcPr marL="68600" marR="68600" marT="0" marB="0"/>
                </a:tc>
                <a:tc>
                  <a:txBody>
                    <a:bodyPr/>
                    <a:lstStyle/>
                    <a:p>
                      <a:pPr>
                        <a:spcAft>
                          <a:spcPts val="0"/>
                        </a:spcAft>
                      </a:pPr>
                      <a:r>
                        <a:rPr lang="en-US" sz="2000" dirty="0"/>
                        <a:t>2000</a:t>
                      </a:r>
                      <a:endParaRPr lang="el-GR" sz="2000" dirty="0">
                        <a:latin typeface="Arial" pitchFamily="34" charset="0"/>
                        <a:ea typeface="SimSun"/>
                        <a:cs typeface="Arial" pitchFamily="34" charset="0"/>
                      </a:endParaRPr>
                    </a:p>
                  </a:txBody>
                  <a:tcPr marL="68600" marR="68600" marT="0" marB="0"/>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563358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2"/>
          <p:cNvSpPr txBox="1">
            <a:spLocks noChangeArrowheads="1"/>
          </p:cNvSpPr>
          <p:nvPr/>
        </p:nvSpPr>
        <p:spPr bwMode="auto">
          <a:xfrm>
            <a:off x="8699500" y="6516688"/>
            <a:ext cx="342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11</a:t>
            </a:r>
          </a:p>
        </p:txBody>
      </p:sp>
      <p:sp>
        <p:nvSpPr>
          <p:cNvPr id="2" name="Title 1"/>
          <p:cNvSpPr>
            <a:spLocks noGrp="1"/>
          </p:cNvSpPr>
          <p:nvPr>
            <p:ph type="title"/>
          </p:nvPr>
        </p:nvSpPr>
        <p:spPr/>
        <p:txBody>
          <a:bodyPr/>
          <a:lstStyle/>
          <a:p>
            <a:endParaRPr lang="el-GR"/>
          </a:p>
        </p:txBody>
      </p:sp>
      <p:pic>
        <p:nvPicPr>
          <p:cNvPr id="6"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1438" y="1636318"/>
            <a:ext cx="8889505" cy="30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842812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12</a:t>
            </a:r>
          </a:p>
        </p:txBody>
      </p:sp>
      <p:sp>
        <p:nvSpPr>
          <p:cNvPr id="2" name="Title 1"/>
          <p:cNvSpPr>
            <a:spLocks noGrp="1"/>
          </p:cNvSpPr>
          <p:nvPr>
            <p:ph type="title"/>
          </p:nvPr>
        </p:nvSpPr>
        <p:spPr/>
        <p:txBody>
          <a:bodyPr/>
          <a:lstStyle/>
          <a:p>
            <a:endParaRPr lang="el-G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798" y="1409163"/>
            <a:ext cx="8800405" cy="411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86073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13</a:t>
            </a:r>
          </a:p>
        </p:txBody>
      </p:sp>
      <p:sp>
        <p:nvSpPr>
          <p:cNvPr id="2" name="Title 1"/>
          <p:cNvSpPr>
            <a:spLocks noGrp="1"/>
          </p:cNvSpPr>
          <p:nvPr>
            <p:ph type="title"/>
          </p:nvPr>
        </p:nvSpPr>
        <p:spPr/>
        <p:txBody>
          <a:bodyPr/>
          <a:lstStyle/>
          <a:p>
            <a:r>
              <a:rPr lang="en-US" dirty="0"/>
              <a:t>Non-repeatable reads  vs. dirty reads</a:t>
            </a:r>
          </a:p>
        </p:txBody>
      </p:sp>
      <p:sp>
        <p:nvSpPr>
          <p:cNvPr id="3" name="Content Placeholder 2"/>
          <p:cNvSpPr>
            <a:spLocks noGrp="1"/>
          </p:cNvSpPr>
          <p:nvPr>
            <p:ph idx="1"/>
          </p:nvPr>
        </p:nvSpPr>
        <p:spPr>
          <a:xfrm>
            <a:off x="457200" y="1196752"/>
            <a:ext cx="8229600" cy="5459636"/>
          </a:xfrm>
        </p:spPr>
        <p:txBody>
          <a:bodyPr>
            <a:normAutofit fontScale="70000" lnSpcReduction="20000"/>
          </a:bodyPr>
          <a:lstStyle/>
          <a:p>
            <a:pPr marL="514350" indent="-514350">
              <a:lnSpc>
                <a:spcPct val="120000"/>
              </a:lnSpc>
              <a:buFont typeface="+mj-lt"/>
              <a:buAutoNum type="arabicParenR"/>
            </a:pPr>
            <a:r>
              <a:rPr lang="el-GR" dirty="0" smtClean="0"/>
              <a:t>Η </a:t>
            </a:r>
            <a:r>
              <a:rPr lang="el-GR" dirty="0"/>
              <a:t>συναλλαγή "αισθάνεται" τις αλλαγές που γίνονται από άλλες Συναλλαγές. Αυτό συμβαίνει και στις δύο περιπτώσεις. Συμβαίνει στην περίπτωση της μη επαναληπτικής ανάγνωσης και στην περίπτωση του </a:t>
            </a:r>
            <a:r>
              <a:rPr lang="el-GR" dirty="0" err="1"/>
              <a:t>Dirty</a:t>
            </a:r>
            <a:r>
              <a:rPr lang="el-GR" dirty="0"/>
              <a:t> </a:t>
            </a:r>
            <a:r>
              <a:rPr lang="el-GR" dirty="0" err="1"/>
              <a:t>Read</a:t>
            </a:r>
            <a:r>
              <a:rPr lang="el-GR" dirty="0"/>
              <a:t> </a:t>
            </a:r>
          </a:p>
          <a:p>
            <a:pPr marL="514350" indent="-514350">
              <a:lnSpc>
                <a:spcPct val="120000"/>
              </a:lnSpc>
              <a:buFont typeface="+mj-lt"/>
              <a:buAutoNum type="arabicParenR"/>
            </a:pPr>
            <a:r>
              <a:rPr lang="el-GR" dirty="0" smtClean="0"/>
              <a:t>Η </a:t>
            </a:r>
            <a:r>
              <a:rPr lang="el-GR" dirty="0"/>
              <a:t>επανάληψη της ίδιας ανάγνωσης μπορεί να δώσει διαφορετικά αποτελέσματα (αυτό συμβαίνει και στις δύο περιπτώσεις: NRR και DR) </a:t>
            </a:r>
          </a:p>
          <a:p>
            <a:pPr marL="514350" indent="-514350">
              <a:lnSpc>
                <a:spcPct val="120000"/>
              </a:lnSpc>
              <a:buFont typeface="+mj-lt"/>
              <a:buAutoNum type="arabicParenR"/>
            </a:pPr>
            <a:r>
              <a:rPr lang="el-GR" dirty="0" smtClean="0"/>
              <a:t>Στην </a:t>
            </a:r>
            <a:r>
              <a:rPr lang="el-GR" dirty="0"/>
              <a:t>περίπτωση </a:t>
            </a:r>
            <a:r>
              <a:rPr lang="el-GR" dirty="0" err="1"/>
              <a:t>Dirty</a:t>
            </a:r>
            <a:r>
              <a:rPr lang="el-GR" dirty="0"/>
              <a:t> </a:t>
            </a:r>
            <a:r>
              <a:rPr lang="el-GR" dirty="0" err="1"/>
              <a:t>reads</a:t>
            </a:r>
            <a:r>
              <a:rPr lang="el-GR" dirty="0"/>
              <a:t> (DR): η συναλλαγή "αισθάνεται" αλλαγές από άλλες συναλλαγές (που εκτελούνται ταυτόχρονα), ενώ οι συναλλαγές είναι ακόμα ενεργές </a:t>
            </a:r>
          </a:p>
          <a:p>
            <a:pPr marL="514350" indent="-514350">
              <a:lnSpc>
                <a:spcPct val="120000"/>
              </a:lnSpc>
              <a:buFont typeface="+mj-lt"/>
              <a:buAutoNum type="arabicParenR"/>
            </a:pPr>
            <a:r>
              <a:rPr lang="el-GR" dirty="0" smtClean="0"/>
              <a:t>Σε </a:t>
            </a:r>
            <a:r>
              <a:rPr lang="el-GR" dirty="0"/>
              <a:t>περίπτωση μη επαναληπτικής ανάγνωσης (NRR): η συναλλαγή "αισθάνεται" αλλαγές που έγιναν από άλλες συναλλαγές (που εκτελούνται ταυτόχρονα) μόνο μετά την επικύρωση των αλλαγών.</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1698798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14</a:t>
            </a:r>
          </a:p>
        </p:txBody>
      </p:sp>
      <p:sp>
        <p:nvSpPr>
          <p:cNvPr id="2" name="Title 1"/>
          <p:cNvSpPr>
            <a:spLocks noGrp="1"/>
          </p:cNvSpPr>
          <p:nvPr>
            <p:ph type="title"/>
          </p:nvPr>
        </p:nvSpPr>
        <p:spPr/>
        <p:txBody>
          <a:bodyPr>
            <a:normAutofit/>
          </a:bodyPr>
          <a:lstStyle/>
          <a:p>
            <a:r>
              <a:rPr lang="en-US" dirty="0"/>
              <a:t>Concurrency problems (anomalies</a:t>
            </a:r>
            <a:r>
              <a:rPr lang="en-US" dirty="0" smtClean="0"/>
              <a:t>)</a:t>
            </a:r>
            <a:endParaRPr lang="el-GR" dirty="0"/>
          </a:p>
        </p:txBody>
      </p:sp>
      <p:sp>
        <p:nvSpPr>
          <p:cNvPr id="3" name="Content Placeholder 2"/>
          <p:cNvSpPr>
            <a:spLocks noGrp="1"/>
          </p:cNvSpPr>
          <p:nvPr>
            <p:ph idx="1"/>
          </p:nvPr>
        </p:nvSpPr>
        <p:spPr/>
        <p:txBody>
          <a:bodyPr/>
          <a:lstStyle/>
          <a:p>
            <a:endParaRPr lang="el-GR" dirty="0"/>
          </a:p>
          <a:p>
            <a:r>
              <a:rPr lang="en-US" dirty="0"/>
              <a:t>Lost update</a:t>
            </a:r>
          </a:p>
          <a:p>
            <a:r>
              <a:rPr lang="en-US" dirty="0"/>
              <a:t>Dirty read</a:t>
            </a:r>
          </a:p>
          <a:p>
            <a:r>
              <a:rPr lang="en-US" dirty="0"/>
              <a:t>Non-repeatable read</a:t>
            </a:r>
          </a:p>
          <a:p>
            <a:r>
              <a:rPr lang="en-US" b="1" dirty="0">
                <a:solidFill>
                  <a:srgbClr val="820000"/>
                </a:solidFill>
              </a:rPr>
              <a:t>Phantom read</a:t>
            </a:r>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2288534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15</a:t>
            </a:r>
          </a:p>
        </p:txBody>
      </p:sp>
      <p:sp>
        <p:nvSpPr>
          <p:cNvPr id="44036"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4403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403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0" y="2647950"/>
            <a:ext cx="289401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403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2136775"/>
            <a:ext cx="2894012"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040"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Phantom </a:t>
            </a:r>
            <a:r>
              <a:rPr lang="en-US" dirty="0" smtClean="0"/>
              <a:t>reads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7906955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15</a:t>
            </a:r>
          </a:p>
        </p:txBody>
      </p:sp>
      <p:sp>
        <p:nvSpPr>
          <p:cNvPr id="45060"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4506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506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0" y="2647950"/>
            <a:ext cx="289401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63" name="AutoShape 6"/>
          <p:cNvSpPr>
            <a:spLocks/>
          </p:cNvSpPr>
          <p:nvPr/>
        </p:nvSpPr>
        <p:spPr bwMode="auto">
          <a:xfrm>
            <a:off x="3078163" y="2460625"/>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45064" name="Line 7"/>
          <p:cNvSpPr>
            <a:spLocks noChangeShapeType="1"/>
          </p:cNvSpPr>
          <p:nvPr/>
        </p:nvSpPr>
        <p:spPr bwMode="auto">
          <a:xfrm flipH="1">
            <a:off x="2398713" y="2995613"/>
            <a:ext cx="682625" cy="414337"/>
          </a:xfrm>
          <a:prstGeom prst="line">
            <a:avLst/>
          </a:prstGeom>
          <a:noFill/>
          <a:ln w="3672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506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lstStyle/>
          <a:p>
            <a:r>
              <a:rPr lang="en-US" dirty="0"/>
              <a:t>Phantom reads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9821710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TRANSACTIONS, Commit, Rollback </a:t>
            </a:r>
            <a:endParaRPr lang="el-GR" dirty="0"/>
          </a:p>
        </p:txBody>
      </p:sp>
      <p:sp>
        <p:nvSpPr>
          <p:cNvPr id="5" name="Subtitle 4"/>
          <p:cNvSpPr>
            <a:spLocks noGrp="1"/>
          </p:cNvSpPr>
          <p:nvPr>
            <p:ph type="subTitle" idx="1"/>
          </p:nvPr>
        </p:nvSpPr>
        <p:spPr/>
        <p:txBody>
          <a:bodyPr/>
          <a:lstStyle/>
          <a:p>
            <a:endParaRPr lang="el-GR"/>
          </a:p>
        </p:txBody>
      </p:sp>
    </p:spTree>
    <p:extLst>
      <p:ext uri="{BB962C8B-B14F-4D97-AF65-F5344CB8AC3E}">
        <p14:creationId xmlns:p14="http://schemas.microsoft.com/office/powerpoint/2010/main" val="1699638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15</a:t>
            </a:r>
          </a:p>
        </p:txBody>
      </p:sp>
      <p:pic>
        <p:nvPicPr>
          <p:cNvPr id="4608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0" y="1220788"/>
            <a:ext cx="846455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8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13" y="3989388"/>
            <a:ext cx="27717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86" name="AutoShape 5"/>
          <p:cNvSpPr>
            <a:spLocks/>
          </p:cNvSpPr>
          <p:nvPr/>
        </p:nvSpPr>
        <p:spPr bwMode="auto">
          <a:xfrm>
            <a:off x="3078163" y="2425700"/>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46087" name="Line 6"/>
          <p:cNvSpPr>
            <a:spLocks noChangeShapeType="1"/>
          </p:cNvSpPr>
          <p:nvPr/>
        </p:nvSpPr>
        <p:spPr bwMode="auto">
          <a:xfrm flipH="1">
            <a:off x="4967288" y="3644900"/>
            <a:ext cx="1385887" cy="55563"/>
          </a:xfrm>
          <a:prstGeom prst="line">
            <a:avLst/>
          </a:prstGeom>
          <a:noFill/>
          <a:ln w="36720">
            <a:solidFill>
              <a:srgbClr val="94006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6088" name="Line 7"/>
          <p:cNvSpPr>
            <a:spLocks noChangeShapeType="1"/>
          </p:cNvSpPr>
          <p:nvPr/>
        </p:nvSpPr>
        <p:spPr bwMode="auto">
          <a:xfrm flipH="1">
            <a:off x="5297488" y="3216275"/>
            <a:ext cx="1041400" cy="1588"/>
          </a:xfrm>
          <a:prstGeom prst="line">
            <a:avLst/>
          </a:prstGeom>
          <a:noFill/>
          <a:ln w="36720">
            <a:solidFill>
              <a:srgbClr val="94006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6089"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lstStyle/>
          <a:p>
            <a:r>
              <a:rPr lang="en-US" dirty="0"/>
              <a:t>Phantom reads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9085116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15</a:t>
            </a:r>
          </a:p>
        </p:txBody>
      </p:sp>
      <p:pic>
        <p:nvPicPr>
          <p:cNvPr id="4710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25" y="1219200"/>
            <a:ext cx="846455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7109" name="AutoShape 4"/>
          <p:cNvSpPr>
            <a:spLocks/>
          </p:cNvSpPr>
          <p:nvPr/>
        </p:nvSpPr>
        <p:spPr bwMode="auto">
          <a:xfrm>
            <a:off x="3271838" y="2425700"/>
            <a:ext cx="215900" cy="1063625"/>
          </a:xfrm>
          <a:prstGeom prst="leftBrace">
            <a:avLst>
              <a:gd name="adj1" fmla="val 41054"/>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47110" name="Line 5"/>
          <p:cNvSpPr>
            <a:spLocks noChangeShapeType="1"/>
          </p:cNvSpPr>
          <p:nvPr/>
        </p:nvSpPr>
        <p:spPr bwMode="auto">
          <a:xfrm flipH="1">
            <a:off x="4967288" y="3644900"/>
            <a:ext cx="1385887" cy="55563"/>
          </a:xfrm>
          <a:prstGeom prst="line">
            <a:avLst/>
          </a:prstGeom>
          <a:noFill/>
          <a:ln w="36720">
            <a:solidFill>
              <a:srgbClr val="94006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1" name="Line 6"/>
          <p:cNvSpPr>
            <a:spLocks noChangeShapeType="1"/>
          </p:cNvSpPr>
          <p:nvPr/>
        </p:nvSpPr>
        <p:spPr bwMode="auto">
          <a:xfrm flipH="1">
            <a:off x="5297488" y="3216275"/>
            <a:ext cx="1041400" cy="1588"/>
          </a:xfrm>
          <a:prstGeom prst="line">
            <a:avLst/>
          </a:prstGeom>
          <a:noFill/>
          <a:ln w="36720">
            <a:solidFill>
              <a:srgbClr val="94006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2" name="AutoShape 7"/>
          <p:cNvSpPr>
            <a:spLocks/>
          </p:cNvSpPr>
          <p:nvPr/>
        </p:nvSpPr>
        <p:spPr bwMode="auto">
          <a:xfrm>
            <a:off x="2857500" y="2420938"/>
            <a:ext cx="630238" cy="1368425"/>
          </a:xfrm>
          <a:prstGeom prst="leftBrace">
            <a:avLst>
              <a:gd name="adj1" fmla="val 19481"/>
              <a:gd name="adj2" fmla="val 50676"/>
            </a:avLst>
          </a:prstGeom>
          <a:noFill/>
          <a:ln w="3672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47113" name="Line 8"/>
          <p:cNvSpPr>
            <a:spLocks noChangeShapeType="1"/>
          </p:cNvSpPr>
          <p:nvPr/>
        </p:nvSpPr>
        <p:spPr bwMode="auto">
          <a:xfrm flipH="1">
            <a:off x="2357438" y="3146425"/>
            <a:ext cx="503237" cy="1768475"/>
          </a:xfrm>
          <a:prstGeom prst="line">
            <a:avLst/>
          </a:prstGeom>
          <a:noFill/>
          <a:ln w="3672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4" name="Line 9"/>
          <p:cNvSpPr>
            <a:spLocks noChangeShapeType="1"/>
          </p:cNvSpPr>
          <p:nvPr/>
        </p:nvSpPr>
        <p:spPr bwMode="auto">
          <a:xfrm flipH="1">
            <a:off x="2357438" y="2981325"/>
            <a:ext cx="917575" cy="165100"/>
          </a:xfrm>
          <a:prstGeom prst="line">
            <a:avLst/>
          </a:prstGeom>
          <a:noFill/>
          <a:ln w="3672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lstStyle/>
          <a:p>
            <a:r>
              <a:rPr lang="en-US" dirty="0"/>
              <a:t>Phantom reads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4808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16</a:t>
            </a:r>
          </a:p>
        </p:txBody>
      </p:sp>
      <p:sp>
        <p:nvSpPr>
          <p:cNvPr id="16403" name="Rectangle 1"/>
          <p:cNvSpPr>
            <a:spLocks noChangeArrowheads="1"/>
          </p:cNvSpPr>
          <p:nvPr/>
        </p:nvSpPr>
        <p:spPr bwMode="auto">
          <a:xfrm>
            <a:off x="7848327" y="1700808"/>
            <a:ext cx="10414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n-US" altLang="zh-CN" sz="1800" dirty="0">
                <a:latin typeface="+mn-lt"/>
                <a:ea typeface="SimSun" pitchFamily="2" charset="-122"/>
              </a:rPr>
              <a:t>Accounts</a:t>
            </a:r>
            <a:endParaRPr lang="en-US" altLang="zh-CN" dirty="0">
              <a:latin typeface="+mn-lt"/>
              <a:ea typeface="SimSun" pitchFamily="2" charset="-122"/>
            </a:endParaRPr>
          </a:p>
        </p:txBody>
      </p:sp>
      <p:sp>
        <p:nvSpPr>
          <p:cNvPr id="2" name="Title 1"/>
          <p:cNvSpPr>
            <a:spLocks noGrp="1"/>
          </p:cNvSpPr>
          <p:nvPr>
            <p:ph type="title"/>
          </p:nvPr>
        </p:nvSpPr>
        <p:spPr/>
        <p:txBody>
          <a:bodyPr>
            <a:normAutofit/>
          </a:bodyPr>
          <a:lstStyle/>
          <a:p>
            <a:r>
              <a:rPr lang="en-US" dirty="0"/>
              <a:t>Experiment: Phantom in </a:t>
            </a:r>
            <a:r>
              <a:rPr lang="en-US" dirty="0" err="1" smtClean="0"/>
              <a:t>mySQL</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2787485844"/>
              </p:ext>
            </p:extLst>
          </p:nvPr>
        </p:nvGraphicFramePr>
        <p:xfrm>
          <a:off x="179512" y="1291908"/>
          <a:ext cx="6624736" cy="5364480"/>
        </p:xfrm>
        <a:graphic>
          <a:graphicData uri="http://schemas.openxmlformats.org/drawingml/2006/table">
            <a:tbl>
              <a:tblPr firstRow="1" bandRow="1">
                <a:tableStyleId>{5C22544A-7EE6-4342-B048-85BDC9FD1C3A}</a:tableStyleId>
              </a:tblPr>
              <a:tblGrid>
                <a:gridCol w="715924"/>
                <a:gridCol w="2857194"/>
                <a:gridCol w="3051618"/>
              </a:tblGrid>
              <a:tr h="55280">
                <a:tc>
                  <a:txBody>
                    <a:bodyPr/>
                    <a:lstStyle/>
                    <a:p>
                      <a:pPr>
                        <a:spcAft>
                          <a:spcPts val="0"/>
                        </a:spcAft>
                      </a:pPr>
                      <a:r>
                        <a:rPr lang="en-US" sz="1600" dirty="0"/>
                        <a:t>Step </a:t>
                      </a:r>
                      <a:endParaRPr lang="el-GR" sz="1600" dirty="0"/>
                    </a:p>
                  </a:txBody>
                  <a:tcPr marL="68580" marR="68580" marT="0" marB="0">
                    <a:solidFill>
                      <a:srgbClr val="004B82"/>
                    </a:solidFill>
                  </a:tcPr>
                </a:tc>
                <a:tc>
                  <a:txBody>
                    <a:bodyPr/>
                    <a:lstStyle/>
                    <a:p>
                      <a:pPr>
                        <a:spcAft>
                          <a:spcPts val="0"/>
                        </a:spcAft>
                      </a:pPr>
                      <a:r>
                        <a:rPr lang="en-US" sz="1600" dirty="0"/>
                        <a:t>Session A</a:t>
                      </a:r>
                      <a:endParaRPr lang="el-GR" sz="1600" dirty="0"/>
                    </a:p>
                  </a:txBody>
                  <a:tcPr marL="68580" marR="68580" marT="0" marB="0">
                    <a:solidFill>
                      <a:srgbClr val="004B82"/>
                    </a:solidFill>
                  </a:tcPr>
                </a:tc>
                <a:tc>
                  <a:txBody>
                    <a:bodyPr/>
                    <a:lstStyle/>
                    <a:p>
                      <a:pPr>
                        <a:spcAft>
                          <a:spcPts val="0"/>
                        </a:spcAft>
                      </a:pPr>
                      <a:r>
                        <a:rPr lang="en-US" sz="1600" dirty="0"/>
                        <a:t>Session B</a:t>
                      </a:r>
                      <a:endParaRPr lang="el-GR" sz="1600" dirty="0"/>
                    </a:p>
                  </a:txBody>
                  <a:tcPr marL="68580" marR="68580" marT="0" marB="0">
                    <a:solidFill>
                      <a:srgbClr val="004B82"/>
                    </a:solidFill>
                  </a:tcPr>
                </a:tc>
              </a:tr>
              <a:tr h="0">
                <a:tc>
                  <a:txBody>
                    <a:bodyPr/>
                    <a:lstStyle/>
                    <a:p>
                      <a:pPr algn="just">
                        <a:spcAft>
                          <a:spcPts val="0"/>
                        </a:spcAft>
                      </a:pPr>
                      <a:r>
                        <a:rPr lang="el-GR" sz="1600"/>
                        <a:t>1</a:t>
                      </a:r>
                    </a:p>
                  </a:txBody>
                  <a:tcPr marL="68580" marR="68580" marT="0" marB="0"/>
                </a:tc>
                <a:tc>
                  <a:txBody>
                    <a:bodyPr/>
                    <a:lstStyle/>
                    <a:p>
                      <a:pPr>
                        <a:spcAft>
                          <a:spcPts val="0"/>
                        </a:spcAft>
                      </a:pPr>
                      <a:r>
                        <a:rPr lang="en-US" sz="1600"/>
                        <a:t>SET AUTOCOMMIT = 0;</a:t>
                      </a:r>
                      <a:endParaRPr lang="el-GR" sz="1600"/>
                    </a:p>
                    <a:p>
                      <a:pPr>
                        <a:spcAft>
                          <a:spcPts val="0"/>
                        </a:spcAft>
                      </a:pPr>
                      <a:r>
                        <a:rPr lang="en-US" sz="1600"/>
                        <a:t>SET TRANSACTION ISOLATION LEVEL</a:t>
                      </a:r>
                      <a:endParaRPr lang="el-GR" sz="1600"/>
                    </a:p>
                    <a:p>
                      <a:pPr algn="just">
                        <a:spcAft>
                          <a:spcPts val="0"/>
                        </a:spcAft>
                      </a:pPr>
                      <a:r>
                        <a:rPr lang="el-GR" sz="1600"/>
                        <a:t>REPEATABLE READ ;</a:t>
                      </a:r>
                    </a:p>
                  </a:txBody>
                  <a:tcPr marL="68580" marR="68580" marT="0" marB="0"/>
                </a:tc>
                <a:tc>
                  <a:txBody>
                    <a:bodyPr/>
                    <a:lstStyle/>
                    <a:p>
                      <a:pPr algn="just">
                        <a:spcAft>
                          <a:spcPts val="0"/>
                        </a:spcAft>
                      </a:pPr>
                      <a:r>
                        <a:rPr lang="en-US" sz="1600"/>
                        <a:t> </a:t>
                      </a:r>
                      <a:endParaRPr lang="el-GR" sz="1600"/>
                    </a:p>
                  </a:txBody>
                  <a:tcPr marL="68580" marR="68580" marT="0" marB="0"/>
                </a:tc>
              </a:tr>
              <a:tr h="0">
                <a:tc>
                  <a:txBody>
                    <a:bodyPr/>
                    <a:lstStyle/>
                    <a:p>
                      <a:pPr algn="just">
                        <a:spcAft>
                          <a:spcPts val="0"/>
                        </a:spcAft>
                      </a:pPr>
                      <a:r>
                        <a:rPr lang="el-GR" sz="1600"/>
                        <a:t>2</a:t>
                      </a:r>
                    </a:p>
                  </a:txBody>
                  <a:tcPr marL="68580" marR="68580" marT="0" marB="0"/>
                </a:tc>
                <a:tc>
                  <a:txBody>
                    <a:bodyPr/>
                    <a:lstStyle/>
                    <a:p>
                      <a:pPr>
                        <a:spcAft>
                          <a:spcPts val="0"/>
                        </a:spcAft>
                      </a:pPr>
                      <a:r>
                        <a:rPr lang="en-US" sz="1600"/>
                        <a:t>-- Accounts having balance &gt; 1000 euros;</a:t>
                      </a:r>
                      <a:endParaRPr lang="el-GR" sz="1600"/>
                    </a:p>
                    <a:p>
                      <a:pPr>
                        <a:spcAft>
                          <a:spcPts val="0"/>
                        </a:spcAft>
                      </a:pPr>
                      <a:r>
                        <a:rPr lang="en-US" sz="1600"/>
                        <a:t>SELECT * FROM Accounts</a:t>
                      </a:r>
                      <a:endParaRPr lang="el-GR" sz="1600"/>
                    </a:p>
                    <a:p>
                      <a:pPr algn="just">
                        <a:spcAft>
                          <a:spcPts val="0"/>
                        </a:spcAft>
                      </a:pPr>
                      <a:r>
                        <a:rPr lang="el-GR" sz="1600"/>
                        <a:t>WHERE balance &gt; 1000;</a:t>
                      </a:r>
                    </a:p>
                  </a:txBody>
                  <a:tcPr marL="68580" marR="68580" marT="0" marB="0"/>
                </a:tc>
                <a:tc>
                  <a:txBody>
                    <a:bodyPr/>
                    <a:lstStyle/>
                    <a:p>
                      <a:pPr algn="just">
                        <a:spcAft>
                          <a:spcPts val="0"/>
                        </a:spcAft>
                      </a:pPr>
                      <a:r>
                        <a:rPr lang="en-US" sz="1600"/>
                        <a:t> </a:t>
                      </a:r>
                      <a:endParaRPr lang="el-GR" sz="1600"/>
                    </a:p>
                  </a:txBody>
                  <a:tcPr marL="68580" marR="68580" marT="0" marB="0"/>
                </a:tc>
              </a:tr>
              <a:tr h="0">
                <a:tc>
                  <a:txBody>
                    <a:bodyPr/>
                    <a:lstStyle/>
                    <a:p>
                      <a:pPr algn="just">
                        <a:spcAft>
                          <a:spcPts val="0"/>
                        </a:spcAft>
                      </a:pPr>
                      <a:r>
                        <a:rPr lang="el-GR" sz="1600"/>
                        <a:t>3</a:t>
                      </a:r>
                    </a:p>
                  </a:txBody>
                  <a:tcPr marL="68580" marR="68580" marT="0" marB="0"/>
                </a:tc>
                <a:tc>
                  <a:txBody>
                    <a:bodyPr/>
                    <a:lstStyle/>
                    <a:p>
                      <a:pPr algn="just">
                        <a:spcAft>
                          <a:spcPts val="0"/>
                        </a:spcAft>
                      </a:pPr>
                      <a:r>
                        <a:rPr lang="en-US" sz="1600"/>
                        <a:t> </a:t>
                      </a:r>
                      <a:endParaRPr lang="el-GR" sz="1600"/>
                    </a:p>
                  </a:txBody>
                  <a:tcPr marL="68580" marR="68580" marT="0" marB="0"/>
                </a:tc>
                <a:tc>
                  <a:txBody>
                    <a:bodyPr/>
                    <a:lstStyle/>
                    <a:p>
                      <a:pPr>
                        <a:spcAft>
                          <a:spcPts val="0"/>
                        </a:spcAft>
                      </a:pPr>
                      <a:r>
                        <a:rPr lang="en-US" sz="1600"/>
                        <a:t>SET AUTOCOMMIT = 0;</a:t>
                      </a:r>
                      <a:endParaRPr lang="el-GR" sz="1600"/>
                    </a:p>
                    <a:p>
                      <a:pPr>
                        <a:spcAft>
                          <a:spcPts val="0"/>
                        </a:spcAft>
                      </a:pPr>
                      <a:r>
                        <a:rPr lang="en-US" sz="1600"/>
                        <a:t>SET TRANSACTION ISOLATION LEVEL</a:t>
                      </a:r>
                      <a:endParaRPr lang="el-GR" sz="1600"/>
                    </a:p>
                    <a:p>
                      <a:pPr>
                        <a:spcAft>
                          <a:spcPts val="0"/>
                        </a:spcAft>
                      </a:pPr>
                      <a:r>
                        <a:rPr lang="en-US" sz="1600"/>
                        <a:t>READ COMMITTED;</a:t>
                      </a:r>
                      <a:endParaRPr lang="el-GR" sz="1600"/>
                    </a:p>
                    <a:p>
                      <a:pPr>
                        <a:spcAft>
                          <a:spcPts val="0"/>
                        </a:spcAft>
                      </a:pPr>
                      <a:r>
                        <a:rPr lang="en-US" sz="1600"/>
                        <a:t>INSERT INTO Accounts (acctID, balance)</a:t>
                      </a:r>
                      <a:endParaRPr lang="el-GR" sz="1600"/>
                    </a:p>
                    <a:p>
                      <a:pPr>
                        <a:spcAft>
                          <a:spcPts val="0"/>
                        </a:spcAft>
                      </a:pPr>
                      <a:r>
                        <a:rPr lang="el-GR" sz="1600"/>
                        <a:t>VALUES (303,3000);</a:t>
                      </a:r>
                    </a:p>
                    <a:p>
                      <a:pPr algn="just">
                        <a:spcAft>
                          <a:spcPts val="0"/>
                        </a:spcAft>
                      </a:pPr>
                      <a:r>
                        <a:rPr lang="el-GR" sz="1600"/>
                        <a:t>COMMIT;</a:t>
                      </a:r>
                    </a:p>
                  </a:txBody>
                  <a:tcPr marL="68580" marR="68580" marT="0" marB="0"/>
                </a:tc>
              </a:tr>
              <a:tr h="0">
                <a:tc>
                  <a:txBody>
                    <a:bodyPr/>
                    <a:lstStyle/>
                    <a:p>
                      <a:pPr algn="just">
                        <a:spcAft>
                          <a:spcPts val="0"/>
                        </a:spcAft>
                      </a:pPr>
                      <a:r>
                        <a:rPr lang="en-US" sz="1600"/>
                        <a:t>4</a:t>
                      </a:r>
                      <a:endParaRPr lang="el-GR" sz="1600"/>
                    </a:p>
                  </a:txBody>
                  <a:tcPr marL="68580" marR="68580" marT="0" marB="0"/>
                </a:tc>
                <a:tc>
                  <a:txBody>
                    <a:bodyPr/>
                    <a:lstStyle/>
                    <a:p>
                      <a:pPr>
                        <a:spcAft>
                          <a:spcPts val="0"/>
                        </a:spcAft>
                      </a:pPr>
                      <a:r>
                        <a:rPr lang="en-US" sz="1600" dirty="0"/>
                        <a:t>-- Can we see the new account 303 ?</a:t>
                      </a:r>
                      <a:endParaRPr lang="el-GR" sz="1600" dirty="0"/>
                    </a:p>
                    <a:p>
                      <a:pPr>
                        <a:spcAft>
                          <a:spcPts val="0"/>
                        </a:spcAft>
                      </a:pPr>
                      <a:r>
                        <a:rPr lang="en-US" sz="1600" dirty="0"/>
                        <a:t>SELECT * FROM Accounts</a:t>
                      </a:r>
                      <a:endParaRPr lang="el-GR" sz="1600" dirty="0"/>
                    </a:p>
                    <a:p>
                      <a:pPr>
                        <a:spcAft>
                          <a:spcPts val="0"/>
                        </a:spcAft>
                      </a:pPr>
                      <a:r>
                        <a:rPr lang="en-US" sz="1600" dirty="0"/>
                        <a:t>WHERE balance &gt; 1000;</a:t>
                      </a:r>
                      <a:endParaRPr lang="el-GR" sz="1600" dirty="0"/>
                    </a:p>
                    <a:p>
                      <a:pPr algn="just">
                        <a:spcAft>
                          <a:spcPts val="0"/>
                        </a:spcAft>
                      </a:pPr>
                      <a:r>
                        <a:rPr lang="el-GR" sz="1600" dirty="0"/>
                        <a:t>COMMIT;</a:t>
                      </a:r>
                    </a:p>
                  </a:txBody>
                  <a:tcPr marL="68580" marR="68580" marT="0" marB="0"/>
                </a:tc>
                <a:tc>
                  <a:txBody>
                    <a:bodyPr/>
                    <a:lstStyle/>
                    <a:p>
                      <a:pPr>
                        <a:spcAft>
                          <a:spcPts val="0"/>
                        </a:spcAft>
                      </a:pPr>
                      <a:r>
                        <a:rPr lang="en-US" sz="1600" dirty="0"/>
                        <a:t> </a:t>
                      </a:r>
                      <a:endParaRPr lang="el-GR" sz="1600" dirty="0"/>
                    </a:p>
                  </a:txBody>
                  <a:tcPr marL="68580" marR="68580" marT="0" marB="0"/>
                </a:tc>
              </a:tr>
            </a:tbl>
          </a:graphicData>
        </a:graphic>
      </p:graphicFrame>
      <p:graphicFrame>
        <p:nvGraphicFramePr>
          <p:cNvPr id="5" name="4 - Πίνακας"/>
          <p:cNvGraphicFramePr>
            <a:graphicFrameLocks noGrp="1"/>
          </p:cNvGraphicFramePr>
          <p:nvPr>
            <p:extLst>
              <p:ext uri="{D42A27DB-BD31-4B8C-83A1-F6EECF244321}">
                <p14:modId xmlns:p14="http://schemas.microsoft.com/office/powerpoint/2010/main" val="2027367781"/>
              </p:ext>
            </p:extLst>
          </p:nvPr>
        </p:nvGraphicFramePr>
        <p:xfrm>
          <a:off x="6734810" y="2060848"/>
          <a:ext cx="2139950" cy="914400"/>
        </p:xfrm>
        <a:graphic>
          <a:graphicData uri="http://schemas.openxmlformats.org/drawingml/2006/table">
            <a:tbl>
              <a:tblPr firstRow="1" bandRow="1">
                <a:effectLst>
                  <a:outerShdw blurRad="50800" dist="38100" dir="5400000" algn="t" rotWithShape="0">
                    <a:prstClr val="black">
                      <a:alpha val="40000"/>
                    </a:prstClr>
                  </a:outerShdw>
                </a:effectLst>
                <a:tableStyleId>{B301B821-A1FF-4177-AEE7-76D212191A09}</a:tableStyleId>
              </a:tblPr>
              <a:tblGrid>
                <a:gridCol w="936382"/>
                <a:gridCol w="1203568"/>
              </a:tblGrid>
              <a:tr h="0">
                <a:tc>
                  <a:txBody>
                    <a:bodyPr/>
                    <a:lstStyle/>
                    <a:p>
                      <a:pPr>
                        <a:spcAft>
                          <a:spcPts val="0"/>
                        </a:spcAft>
                      </a:pPr>
                      <a:r>
                        <a:rPr lang="en-US" sz="2000" dirty="0" err="1"/>
                        <a:t>acctID</a:t>
                      </a:r>
                      <a:endParaRPr lang="el-GR" sz="2000" dirty="0">
                        <a:latin typeface="Arial" pitchFamily="34" charset="0"/>
                        <a:ea typeface="SimSun"/>
                        <a:cs typeface="Arial" pitchFamily="34" charset="0"/>
                      </a:endParaRPr>
                    </a:p>
                  </a:txBody>
                  <a:tcPr marL="68600" marR="68600" marT="0" marB="0">
                    <a:solidFill>
                      <a:srgbClr val="004B82"/>
                    </a:solidFill>
                  </a:tcPr>
                </a:tc>
                <a:tc>
                  <a:txBody>
                    <a:bodyPr/>
                    <a:lstStyle/>
                    <a:p>
                      <a:pPr>
                        <a:spcAft>
                          <a:spcPts val="0"/>
                        </a:spcAft>
                      </a:pPr>
                      <a:r>
                        <a:rPr lang="en-US" sz="2000" dirty="0"/>
                        <a:t>balance</a:t>
                      </a:r>
                      <a:endParaRPr lang="el-GR" sz="2000" dirty="0">
                        <a:latin typeface="Arial" pitchFamily="34" charset="0"/>
                        <a:ea typeface="SimSun"/>
                        <a:cs typeface="Arial" pitchFamily="34" charset="0"/>
                      </a:endParaRPr>
                    </a:p>
                  </a:txBody>
                  <a:tcPr marL="68600" marR="68600" marT="0" marB="0">
                    <a:solidFill>
                      <a:srgbClr val="004B82"/>
                    </a:solidFill>
                  </a:tcPr>
                </a:tc>
              </a:tr>
              <a:tr h="0">
                <a:tc>
                  <a:txBody>
                    <a:bodyPr/>
                    <a:lstStyle/>
                    <a:p>
                      <a:pPr>
                        <a:spcAft>
                          <a:spcPts val="0"/>
                        </a:spcAft>
                      </a:pPr>
                      <a:r>
                        <a:rPr lang="en-US" sz="2000"/>
                        <a:t>101</a:t>
                      </a:r>
                      <a:endParaRPr lang="el-GR" sz="2000">
                        <a:latin typeface="Arial" pitchFamily="34" charset="0"/>
                        <a:ea typeface="SimSun"/>
                        <a:cs typeface="Arial" pitchFamily="34" charset="0"/>
                      </a:endParaRPr>
                    </a:p>
                  </a:txBody>
                  <a:tcPr marL="68600" marR="68600" marT="0" marB="0"/>
                </a:tc>
                <a:tc>
                  <a:txBody>
                    <a:bodyPr/>
                    <a:lstStyle/>
                    <a:p>
                      <a:pPr>
                        <a:spcAft>
                          <a:spcPts val="0"/>
                        </a:spcAft>
                      </a:pPr>
                      <a:r>
                        <a:rPr lang="en-US" sz="2000" dirty="0"/>
                        <a:t>1000</a:t>
                      </a:r>
                      <a:endParaRPr lang="el-GR" sz="2000" dirty="0">
                        <a:latin typeface="Arial" pitchFamily="34" charset="0"/>
                        <a:ea typeface="SimSun"/>
                        <a:cs typeface="Arial" pitchFamily="34" charset="0"/>
                      </a:endParaRPr>
                    </a:p>
                  </a:txBody>
                  <a:tcPr marL="68600" marR="68600" marT="0" marB="0"/>
                </a:tc>
              </a:tr>
              <a:tr h="0">
                <a:tc>
                  <a:txBody>
                    <a:bodyPr/>
                    <a:lstStyle/>
                    <a:p>
                      <a:pPr>
                        <a:spcAft>
                          <a:spcPts val="0"/>
                        </a:spcAft>
                      </a:pPr>
                      <a:r>
                        <a:rPr lang="en-US" sz="2000"/>
                        <a:t>202</a:t>
                      </a:r>
                      <a:endParaRPr lang="el-GR" sz="2000">
                        <a:latin typeface="Arial" pitchFamily="34" charset="0"/>
                        <a:ea typeface="SimSun"/>
                        <a:cs typeface="Arial" pitchFamily="34" charset="0"/>
                      </a:endParaRPr>
                    </a:p>
                  </a:txBody>
                  <a:tcPr marL="68600" marR="68600" marT="0" marB="0"/>
                </a:tc>
                <a:tc>
                  <a:txBody>
                    <a:bodyPr/>
                    <a:lstStyle/>
                    <a:p>
                      <a:pPr>
                        <a:spcAft>
                          <a:spcPts val="0"/>
                        </a:spcAft>
                      </a:pPr>
                      <a:r>
                        <a:rPr lang="en-US" sz="2000" dirty="0"/>
                        <a:t>2000</a:t>
                      </a:r>
                      <a:endParaRPr lang="el-GR" sz="2000" dirty="0">
                        <a:latin typeface="Arial" pitchFamily="34" charset="0"/>
                        <a:ea typeface="SimSun"/>
                        <a:cs typeface="Arial" pitchFamily="34" charset="0"/>
                      </a:endParaRPr>
                    </a:p>
                  </a:txBody>
                  <a:tcPr marL="68600" marR="68600" marT="0" marB="0"/>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9389014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17</a:t>
            </a:r>
          </a:p>
        </p:txBody>
      </p:sp>
      <p:sp>
        <p:nvSpPr>
          <p:cNvPr id="2" name="Title 1"/>
          <p:cNvSpPr>
            <a:spLocks noGrp="1"/>
          </p:cNvSpPr>
          <p:nvPr>
            <p:ph type="title"/>
          </p:nvPr>
        </p:nvSpPr>
        <p:spPr/>
        <p:txBody>
          <a:bodyPr/>
          <a:lstStyle/>
          <a:p>
            <a:endParaRPr lang="el-GR"/>
          </a:p>
        </p:txBody>
      </p:sp>
      <p:grpSp>
        <p:nvGrpSpPr>
          <p:cNvPr id="4" name="Group 3"/>
          <p:cNvGrpSpPr/>
          <p:nvPr/>
        </p:nvGrpSpPr>
        <p:grpSpPr>
          <a:xfrm>
            <a:off x="375173" y="1484785"/>
            <a:ext cx="8645525" cy="2952330"/>
            <a:chOff x="406400" y="1484782"/>
            <a:chExt cx="7306939" cy="2232027"/>
          </a:xfrm>
        </p:grpSpPr>
        <p:pic>
          <p:nvPicPr>
            <p:cNvPr id="4813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53926"/>
            <a:stretch/>
          </p:blipFill>
          <p:spPr bwMode="auto">
            <a:xfrm>
              <a:off x="406400" y="1484784"/>
              <a:ext cx="390213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798"/>
            <a:stretch/>
          </p:blipFill>
          <p:spPr bwMode="auto">
            <a:xfrm>
              <a:off x="4308530" y="1484782"/>
              <a:ext cx="3404809"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4051993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7048" y="1628800"/>
            <a:ext cx="8449905"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18</a:t>
            </a:r>
          </a:p>
        </p:txBody>
      </p:sp>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333881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4230" y="1590711"/>
            <a:ext cx="8883685"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19</a:t>
            </a:r>
          </a:p>
        </p:txBody>
      </p:sp>
      <p:sp>
        <p:nvSpPr>
          <p:cNvPr id="2" name="Title 1"/>
          <p:cNvSpPr>
            <a:spLocks noGrp="1"/>
          </p:cNvSpPr>
          <p:nvPr>
            <p:ph type="title"/>
          </p:nvPr>
        </p:nvSpPr>
        <p:spPr/>
        <p:txBody>
          <a:bodyPr/>
          <a:lstStyle/>
          <a:p>
            <a:endParaRPr lang="el-G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1123873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20</a:t>
            </a:r>
          </a:p>
        </p:txBody>
      </p:sp>
      <p:sp>
        <p:nvSpPr>
          <p:cNvPr id="2" name="Title 1"/>
          <p:cNvSpPr>
            <a:spLocks noGrp="1"/>
          </p:cNvSpPr>
          <p:nvPr>
            <p:ph type="title"/>
          </p:nvPr>
        </p:nvSpPr>
        <p:spPr/>
        <p:txBody>
          <a:bodyPr>
            <a:normAutofit fontScale="90000"/>
          </a:bodyPr>
          <a:lstStyle/>
          <a:p>
            <a:r>
              <a:rPr lang="en-US" dirty="0"/>
              <a:t>Non-repeatable reads  vs. phantom </a:t>
            </a:r>
            <a:r>
              <a:rPr lang="en-US" dirty="0" smtClean="0"/>
              <a:t>reads</a:t>
            </a:r>
            <a:endParaRPr lang="el-GR" dirty="0"/>
          </a:p>
        </p:txBody>
      </p:sp>
      <p:sp>
        <p:nvSpPr>
          <p:cNvPr id="3" name="Content Placeholder 2"/>
          <p:cNvSpPr>
            <a:spLocks noGrp="1"/>
          </p:cNvSpPr>
          <p:nvPr>
            <p:ph idx="1"/>
          </p:nvPr>
        </p:nvSpPr>
        <p:spPr/>
        <p:txBody>
          <a:bodyPr>
            <a:normAutofit/>
          </a:bodyPr>
          <a:lstStyle/>
          <a:p>
            <a:pPr lvl="0">
              <a:buFont typeface="+mj-lt"/>
              <a:buAutoNum type="arabicPeriod"/>
            </a:pPr>
            <a:r>
              <a:rPr lang="el-GR" sz="2200" dirty="0"/>
              <a:t>Γραμμές από το πουθενά (φαντάσματα) εμφανίζονται στα σύνολα αποτελεσμάτων </a:t>
            </a:r>
            <a:r>
              <a:rPr lang="el-GR" sz="2200" dirty="0" err="1"/>
              <a:t>resultsets</a:t>
            </a:r>
            <a:r>
              <a:rPr lang="el-GR" sz="2200" dirty="0"/>
              <a:t> τόσο της μη επαναληπτικής ανάγνωσης NRR όσο και της ανάγνωσης φαντάσματος PR. Καλούμε αυτές τις γραμμές φαντάσματα </a:t>
            </a:r>
          </a:p>
          <a:p>
            <a:pPr lvl="0">
              <a:buFont typeface="+mj-lt"/>
              <a:buAutoNum type="arabicPeriod"/>
            </a:pPr>
            <a:r>
              <a:rPr lang="el-GR" sz="2200" dirty="0"/>
              <a:t>Στη μη επαναληπτική ανάγνωση NRR η επηρεαζόμενη συναλλαγή υποτίθεται ότι χρησιμοποιεί το ίδιο κριτήριο αναζήτησης (WHERE ...) επανειλημμένα </a:t>
            </a:r>
          </a:p>
          <a:p>
            <a:pPr>
              <a:buFont typeface="+mj-lt"/>
              <a:buAutoNum type="arabicPeriod"/>
            </a:pPr>
            <a:endParaRPr lang="el-GR" sz="1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8276900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20</a:t>
            </a:r>
          </a:p>
        </p:txBody>
      </p:sp>
      <p:sp>
        <p:nvSpPr>
          <p:cNvPr id="2" name="Title 1"/>
          <p:cNvSpPr>
            <a:spLocks noGrp="1"/>
          </p:cNvSpPr>
          <p:nvPr>
            <p:ph type="title"/>
          </p:nvPr>
        </p:nvSpPr>
        <p:spPr/>
        <p:txBody>
          <a:bodyPr>
            <a:normAutofit fontScale="90000"/>
          </a:bodyPr>
          <a:lstStyle/>
          <a:p>
            <a:r>
              <a:rPr lang="en-US" dirty="0"/>
              <a:t>Non-repeatable reads  vs. phantom </a:t>
            </a:r>
            <a:r>
              <a:rPr lang="en-US" dirty="0" smtClean="0"/>
              <a:t>reads</a:t>
            </a:r>
            <a:endParaRPr lang="el-GR" dirty="0"/>
          </a:p>
        </p:txBody>
      </p:sp>
      <p:sp>
        <p:nvSpPr>
          <p:cNvPr id="3" name="Content Placeholder 2"/>
          <p:cNvSpPr>
            <a:spLocks noGrp="1"/>
          </p:cNvSpPr>
          <p:nvPr>
            <p:ph idx="1"/>
          </p:nvPr>
        </p:nvSpPr>
        <p:spPr/>
        <p:txBody>
          <a:bodyPr>
            <a:normAutofit/>
          </a:bodyPr>
          <a:lstStyle/>
          <a:p>
            <a:pPr marL="457200" lvl="0" indent="-457200">
              <a:buFont typeface="+mj-lt"/>
              <a:buAutoNum type="arabicPeriod" startAt="3"/>
            </a:pPr>
            <a:r>
              <a:rPr lang="el-GR" sz="2200" dirty="0" smtClean="0"/>
              <a:t>Η </a:t>
            </a:r>
            <a:r>
              <a:rPr lang="el-GR" sz="2200" dirty="0"/>
              <a:t>ανάγνωση φαντάσματος PR είναι πιο γενική: η επηρεαζόμενη συναλλαγή χρησιμοποιεί ένα νέο κριτήριο αναζήτησης (WHERE ...) κάθε φορά. Οι </a:t>
            </a:r>
            <a:r>
              <a:rPr lang="el-GR" sz="2200" dirty="0" err="1"/>
              <a:t>στοχευμένοι</a:t>
            </a:r>
            <a:r>
              <a:rPr lang="el-GR" sz="2200" dirty="0"/>
              <a:t> πίνακες ή ορισμένες περιοχές δεδομένων αυτών των πινάκων θα μπορούσαν να περιλαμβάνουν γραμμές που έχουν ενημερωθεί ή να διαγράφηκαν ή έχουν εισαχθεί από ορισμένες ταυτόχρονες συναλλαγές. Ως αποτέλεσμα τα φαντάσματα εμφανίζονται στο σύνολο αποτελεσμάτων </a:t>
            </a:r>
            <a:r>
              <a:rPr lang="el-GR" sz="2200" dirty="0" err="1"/>
              <a:t>resultset</a:t>
            </a:r>
            <a:r>
              <a:rPr lang="el-GR" sz="2200" dirty="0"/>
              <a:t> της συγκεκριμένης συναλλαγής.</a:t>
            </a:r>
          </a:p>
          <a:p>
            <a:pPr marL="457200" lvl="0" indent="-457200">
              <a:buFont typeface="+mj-lt"/>
              <a:buAutoNum type="arabicPeriod" startAt="3"/>
            </a:pPr>
            <a:r>
              <a:rPr lang="el-GR" sz="2200" dirty="0"/>
              <a:t> Όταν οι </a:t>
            </a:r>
            <a:r>
              <a:rPr lang="el-GR" sz="2200" dirty="0" err="1"/>
              <a:t>στοχευμένοι</a:t>
            </a:r>
            <a:r>
              <a:rPr lang="el-GR" sz="2200" dirty="0"/>
              <a:t> πίνακες / περιοχές δεδομένων περιλαμβάνουν γραμμές ενημερωμένες/διαγραμμένες/ εισαχθείσες από ταυτόχρονα εκτελούμενες συναλλαγές, τα φαντάσματα εμφανίζονται στο </a:t>
            </a:r>
            <a:r>
              <a:rPr lang="el-GR" sz="2200" dirty="0" err="1"/>
              <a:t>resultset</a:t>
            </a:r>
            <a:r>
              <a:rPr lang="el-GR" sz="2200" dirty="0"/>
              <a:t> της συγκεκριμένης συναλλαγής.</a:t>
            </a:r>
          </a:p>
          <a:p>
            <a:pPr>
              <a:buFont typeface="+mj-lt"/>
              <a:buAutoNum type="arabicPeriod" startAt="3"/>
            </a:pPr>
            <a:endParaRPr lang="el-GR" sz="1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7418498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Ιδανική συναλλαγή, ιδιότητες ACID</a:t>
            </a:r>
          </a:p>
        </p:txBody>
      </p:sp>
      <p:sp>
        <p:nvSpPr>
          <p:cNvPr id="3" name="Content Placeholder 2"/>
          <p:cNvSpPr>
            <a:spLocks noGrp="1"/>
          </p:cNvSpPr>
          <p:nvPr>
            <p:ph idx="1"/>
          </p:nvPr>
        </p:nvSpPr>
        <p:spPr/>
        <p:txBody>
          <a:bodyPr>
            <a:normAutofit/>
          </a:bodyPr>
          <a:lstStyle/>
          <a:p>
            <a:r>
              <a:rPr lang="el-GR" sz="2400" dirty="0" smtClean="0"/>
              <a:t>Οι </a:t>
            </a:r>
            <a:r>
              <a:rPr lang="el-GR" sz="2400" dirty="0"/>
              <a:t>ιδιότητες ACID παρουσιάστηκαν για πρώτη φορά με το όνομα «η αρχή ACID» (ACID </a:t>
            </a:r>
            <a:r>
              <a:rPr lang="el-GR" sz="2400" dirty="0" err="1"/>
              <a:t>principle</a:t>
            </a:r>
            <a:r>
              <a:rPr lang="el-GR" sz="2400" dirty="0"/>
              <a:t>) από τους </a:t>
            </a:r>
            <a:r>
              <a:rPr lang="el-GR" sz="2400" dirty="0" err="1"/>
              <a:t>Theo</a:t>
            </a:r>
            <a:r>
              <a:rPr lang="el-GR" sz="2400" dirty="0"/>
              <a:t> </a:t>
            </a:r>
            <a:r>
              <a:rPr lang="el-GR" sz="2400" dirty="0" err="1"/>
              <a:t>Härder</a:t>
            </a:r>
            <a:r>
              <a:rPr lang="el-GR" sz="2400" dirty="0"/>
              <a:t> και </a:t>
            </a:r>
            <a:r>
              <a:rPr lang="el-GR" sz="2400" dirty="0" err="1"/>
              <a:t>Andreas</a:t>
            </a:r>
            <a:r>
              <a:rPr lang="el-GR" sz="2400" dirty="0"/>
              <a:t> </a:t>
            </a:r>
            <a:r>
              <a:rPr lang="el-GR" sz="2400" dirty="0" err="1"/>
              <a:t>Reuter</a:t>
            </a:r>
            <a:r>
              <a:rPr lang="el-GR" sz="2400" dirty="0"/>
              <a:t> με άρθρο τους στο περιοδικό ACM </a:t>
            </a:r>
            <a:r>
              <a:rPr lang="el-GR" sz="2400" dirty="0" err="1"/>
              <a:t>Computing</a:t>
            </a:r>
            <a:r>
              <a:rPr lang="el-GR" sz="2400" dirty="0"/>
              <a:t> </a:t>
            </a:r>
            <a:r>
              <a:rPr lang="el-GR" sz="2400" dirty="0" err="1"/>
              <a:t>Surveys</a:t>
            </a:r>
            <a:r>
              <a:rPr lang="el-GR" sz="2400" dirty="0"/>
              <a:t> το 1983.  </a:t>
            </a:r>
            <a:endParaRPr lang="el-GR" sz="2400" dirty="0" smtClean="0"/>
          </a:p>
          <a:p>
            <a:r>
              <a:rPr lang="el-GR" sz="2400" dirty="0" smtClean="0"/>
              <a:t>Μέσω </a:t>
            </a:r>
            <a:r>
              <a:rPr lang="el-GR" sz="2400" dirty="0"/>
              <a:t>της εν λόγω αρχής, οι συγγραφείς του άρθρου ορίζουν το ιδανικό για την αξιόπιστη εκτέλεση των συναλλαγών SQL σε </a:t>
            </a:r>
            <a:r>
              <a:rPr lang="el-GR" sz="2400" dirty="0" err="1"/>
              <a:t>πολυχρηστικό</a:t>
            </a:r>
            <a:r>
              <a:rPr lang="el-GR" sz="2400" dirty="0"/>
              <a:t> υπολογιστικό περιβάλλον. </a:t>
            </a:r>
            <a:endParaRPr lang="el-GR" sz="2400" dirty="0" smtClean="0"/>
          </a:p>
          <a:p>
            <a:r>
              <a:rPr lang="el-GR" sz="2400" dirty="0" smtClean="0"/>
              <a:t>Πρόκειται </a:t>
            </a:r>
            <a:r>
              <a:rPr lang="el-GR" sz="2400" dirty="0"/>
              <a:t>για ακροστιχίδα που συνιστούν τα αρχικά των επόμενων τεσσάρων ιδιοτήτων των συναλλαγών (στα Αγγλικά)</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13260425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21</a:t>
            </a:r>
          </a:p>
        </p:txBody>
      </p:sp>
      <p:sp>
        <p:nvSpPr>
          <p:cNvPr id="51204" name="Text Box 3"/>
          <p:cNvSpPr txBox="1">
            <a:spLocks noChangeArrowheads="1"/>
          </p:cNvSpPr>
          <p:nvPr/>
        </p:nvSpPr>
        <p:spPr bwMode="auto">
          <a:xfrm>
            <a:off x="751077" y="1674759"/>
            <a:ext cx="157003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b="1">
                <a:solidFill>
                  <a:srgbClr val="004B82"/>
                </a:solidFill>
                <a:latin typeface="+mn-lt"/>
              </a:rPr>
              <a:t>Atomicity</a:t>
            </a:r>
          </a:p>
        </p:txBody>
      </p:sp>
      <p:sp>
        <p:nvSpPr>
          <p:cNvPr id="51205" name="Text Box 4"/>
          <p:cNvSpPr txBox="1">
            <a:spLocks noChangeArrowheads="1"/>
          </p:cNvSpPr>
          <p:nvPr/>
        </p:nvSpPr>
        <p:spPr bwMode="auto">
          <a:xfrm>
            <a:off x="770127" y="1146122"/>
            <a:ext cx="47450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i="1" dirty="0">
                <a:solidFill>
                  <a:srgbClr val="000000"/>
                </a:solidFill>
                <a:latin typeface="+mn-lt"/>
              </a:rPr>
              <a:t>A transaction should execute in</a:t>
            </a:r>
            <a:r>
              <a:rPr lang="en-US" altLang="el-GR" dirty="0">
                <a:solidFill>
                  <a:srgbClr val="000000"/>
                </a:solidFill>
                <a:latin typeface="+mn-lt"/>
              </a:rPr>
              <a:t> ...</a:t>
            </a:r>
          </a:p>
        </p:txBody>
      </p:sp>
      <p:sp>
        <p:nvSpPr>
          <p:cNvPr id="51206" name="Text Box 5"/>
          <p:cNvSpPr txBox="1">
            <a:spLocks noChangeArrowheads="1"/>
          </p:cNvSpPr>
          <p:nvPr/>
        </p:nvSpPr>
        <p:spPr bwMode="auto">
          <a:xfrm>
            <a:off x="1392427" y="2143072"/>
            <a:ext cx="43894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a:solidFill>
                  <a:srgbClr val="000000"/>
                </a:solidFill>
                <a:latin typeface="+mn-lt"/>
              </a:rPr>
              <a:t>... an ALL or NOTHING fashion</a:t>
            </a:r>
          </a:p>
        </p:txBody>
      </p:sp>
      <p:sp>
        <p:nvSpPr>
          <p:cNvPr id="51207" name="Text Box 6"/>
          <p:cNvSpPr txBox="1">
            <a:spLocks noChangeArrowheads="1"/>
          </p:cNvSpPr>
          <p:nvPr/>
        </p:nvSpPr>
        <p:spPr bwMode="auto">
          <a:xfrm>
            <a:off x="425639" y="3943297"/>
            <a:ext cx="177323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b="1">
                <a:solidFill>
                  <a:srgbClr val="004B82"/>
                </a:solidFill>
                <a:latin typeface="+mn-lt"/>
              </a:rPr>
              <a:t>... Isolation</a:t>
            </a:r>
          </a:p>
        </p:txBody>
      </p:sp>
      <p:sp>
        <p:nvSpPr>
          <p:cNvPr id="51208" name="Text Box 7"/>
          <p:cNvSpPr txBox="1">
            <a:spLocks noChangeArrowheads="1"/>
          </p:cNvSpPr>
          <p:nvPr/>
        </p:nvSpPr>
        <p:spPr bwMode="auto">
          <a:xfrm>
            <a:off x="1392427" y="4411609"/>
            <a:ext cx="721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a:solidFill>
                  <a:srgbClr val="000000"/>
                </a:solidFill>
                <a:latin typeface="+mn-lt"/>
              </a:rPr>
              <a:t>    from what other concurrently running transactions</a:t>
            </a:r>
          </a:p>
          <a:p>
            <a:r>
              <a:rPr lang="en-US" altLang="el-GR">
                <a:solidFill>
                  <a:srgbClr val="000000"/>
                </a:solidFill>
                <a:latin typeface="+mn-lt"/>
              </a:rPr>
              <a:t>    do to the database content</a:t>
            </a:r>
          </a:p>
        </p:txBody>
      </p:sp>
      <p:sp>
        <p:nvSpPr>
          <p:cNvPr id="51209" name="Text Box 8"/>
          <p:cNvSpPr txBox="1">
            <a:spLocks noChangeArrowheads="1"/>
          </p:cNvSpPr>
          <p:nvPr/>
        </p:nvSpPr>
        <p:spPr bwMode="auto">
          <a:xfrm>
            <a:off x="751077" y="5203772"/>
            <a:ext cx="15875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b="1" dirty="0">
                <a:solidFill>
                  <a:srgbClr val="004B82"/>
                </a:solidFill>
                <a:latin typeface="+mn-lt"/>
              </a:rPr>
              <a:t>Durability</a:t>
            </a:r>
          </a:p>
        </p:txBody>
      </p:sp>
      <p:sp>
        <p:nvSpPr>
          <p:cNvPr id="51210" name="Text Box 9"/>
          <p:cNvSpPr txBox="1">
            <a:spLocks noChangeArrowheads="1"/>
          </p:cNvSpPr>
          <p:nvPr/>
        </p:nvSpPr>
        <p:spPr bwMode="auto">
          <a:xfrm>
            <a:off x="1392427" y="5672084"/>
            <a:ext cx="7308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a:solidFill>
                  <a:srgbClr val="000000"/>
                </a:solidFill>
                <a:latin typeface="+mn-lt"/>
              </a:rPr>
              <a:t>... a way in which its COMMIT is guaranteed to make</a:t>
            </a:r>
          </a:p>
          <a:p>
            <a:r>
              <a:rPr lang="en-US" altLang="el-GR">
                <a:solidFill>
                  <a:srgbClr val="000000"/>
                </a:solidFill>
                <a:latin typeface="+mn-lt"/>
              </a:rPr>
              <a:t>    persistent all its changes to the database </a:t>
            </a:r>
          </a:p>
        </p:txBody>
      </p:sp>
      <p:sp>
        <p:nvSpPr>
          <p:cNvPr id="51211" name="Text Box 10"/>
          <p:cNvSpPr txBox="1">
            <a:spLocks noChangeArrowheads="1"/>
          </p:cNvSpPr>
          <p:nvPr/>
        </p:nvSpPr>
        <p:spPr bwMode="auto">
          <a:xfrm>
            <a:off x="390714" y="2684409"/>
            <a:ext cx="233203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b="1">
                <a:solidFill>
                  <a:srgbClr val="004B82"/>
                </a:solidFill>
                <a:latin typeface="+mn-lt"/>
              </a:rPr>
              <a:t>... Consistency</a:t>
            </a:r>
          </a:p>
        </p:txBody>
      </p:sp>
      <p:sp>
        <p:nvSpPr>
          <p:cNvPr id="51212" name="Text Box 11"/>
          <p:cNvSpPr txBox="1">
            <a:spLocks noChangeArrowheads="1"/>
          </p:cNvSpPr>
          <p:nvPr/>
        </p:nvSpPr>
        <p:spPr bwMode="auto">
          <a:xfrm>
            <a:off x="1392427" y="3151134"/>
            <a:ext cx="7383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a:solidFill>
                  <a:srgbClr val="000000"/>
                </a:solidFill>
                <a:latin typeface="+mn-lt"/>
              </a:rPr>
              <a:t>    with regard to all the DBMS imposed data integrity </a:t>
            </a:r>
          </a:p>
          <a:p>
            <a:r>
              <a:rPr lang="en-US" altLang="el-GR">
                <a:solidFill>
                  <a:srgbClr val="000000"/>
                </a:solidFill>
                <a:latin typeface="+mn-lt"/>
              </a:rPr>
              <a:t>    rules</a:t>
            </a:r>
          </a:p>
        </p:txBody>
      </p:sp>
      <p:sp>
        <p:nvSpPr>
          <p:cNvPr id="2" name="Title 1"/>
          <p:cNvSpPr>
            <a:spLocks noGrp="1"/>
          </p:cNvSpPr>
          <p:nvPr>
            <p:ph type="title"/>
          </p:nvPr>
        </p:nvSpPr>
        <p:spPr/>
        <p:txBody>
          <a:bodyPr/>
          <a:lstStyle/>
          <a:p>
            <a:r>
              <a:rPr lang="en-US" dirty="0"/>
              <a:t>A.C.I.D.</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14875215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Πρωτόκολλο </a:t>
            </a:r>
            <a:r>
              <a:rPr lang="en-US" dirty="0"/>
              <a:t>COMMIT / ROLLBACK </a:t>
            </a:r>
            <a:endParaRPr lang="el-GR" dirty="0"/>
          </a:p>
        </p:txBody>
      </p:sp>
      <p:sp>
        <p:nvSpPr>
          <p:cNvPr id="3" name="Content Placeholder 2"/>
          <p:cNvSpPr>
            <a:spLocks noGrp="1"/>
          </p:cNvSpPr>
          <p:nvPr>
            <p:ph idx="1"/>
          </p:nvPr>
        </p:nvSpPr>
        <p:spPr>
          <a:xfrm>
            <a:off x="457200" y="1196752"/>
            <a:ext cx="8229600" cy="5661248"/>
          </a:xfrm>
        </p:spPr>
        <p:txBody>
          <a:bodyPr>
            <a:normAutofit fontScale="70000" lnSpcReduction="20000"/>
          </a:bodyPr>
          <a:lstStyle/>
          <a:p>
            <a:pPr marL="0" indent="0">
              <a:buNone/>
            </a:pPr>
            <a:r>
              <a:rPr lang="el-GR" dirty="0" smtClean="0"/>
              <a:t>Στην </a:t>
            </a:r>
            <a:r>
              <a:rPr lang="el-GR" dirty="0"/>
              <a:t>επόμενη συνεδρία (</a:t>
            </a:r>
            <a:r>
              <a:rPr lang="el-GR" dirty="0" err="1"/>
              <a:t>session</a:t>
            </a:r>
            <a:r>
              <a:rPr lang="el-GR" dirty="0"/>
              <a:t>) με το σύστημα μπορούμε να κατανοήσουμε καλύτερα το </a:t>
            </a:r>
            <a:r>
              <a:rPr lang="el-GR" dirty="0" err="1"/>
              <a:t>πρωτόκολο</a:t>
            </a:r>
            <a:r>
              <a:rPr lang="el-GR" dirty="0"/>
              <a:t>.</a:t>
            </a:r>
          </a:p>
          <a:p>
            <a:pPr marL="0" indent="0">
              <a:buNone/>
            </a:pPr>
            <a:r>
              <a:rPr lang="en-GB" dirty="0"/>
              <a:t>(1) SELECT NAME  FROM CUSTOMER WHERE CUSTNO=7654;</a:t>
            </a:r>
            <a:endParaRPr lang="el-GR" dirty="0"/>
          </a:p>
          <a:p>
            <a:pPr marL="0" indent="0">
              <a:buNone/>
            </a:pPr>
            <a:r>
              <a:rPr lang="en-GB" dirty="0"/>
              <a:t>(2) </a:t>
            </a:r>
            <a:r>
              <a:rPr lang="el-GR" dirty="0"/>
              <a:t>Επιστρέφει</a:t>
            </a:r>
            <a:r>
              <a:rPr lang="en-GB" dirty="0"/>
              <a:t> E. CODD</a:t>
            </a:r>
            <a:endParaRPr lang="el-GR" dirty="0"/>
          </a:p>
          <a:p>
            <a:pPr marL="0" indent="0">
              <a:buNone/>
            </a:pPr>
            <a:r>
              <a:rPr lang="en-GB" dirty="0"/>
              <a:t>(3) UPDATE CUSTOMERS</a:t>
            </a:r>
            <a:endParaRPr lang="el-GR" dirty="0"/>
          </a:p>
          <a:p>
            <a:pPr marL="0" indent="0">
              <a:buNone/>
            </a:pPr>
            <a:r>
              <a:rPr lang="en-GB" dirty="0"/>
              <a:t>     SET NAME  = ‘P.D. JAMES’</a:t>
            </a:r>
            <a:endParaRPr lang="el-GR" dirty="0"/>
          </a:p>
          <a:p>
            <a:pPr marL="0" indent="0">
              <a:buNone/>
            </a:pPr>
            <a:r>
              <a:rPr lang="en-GB" dirty="0"/>
              <a:t>     WHERE CUSTNO=7654;</a:t>
            </a:r>
            <a:endParaRPr lang="el-GR" dirty="0"/>
          </a:p>
          <a:p>
            <a:pPr marL="0" indent="0">
              <a:buNone/>
            </a:pPr>
            <a:r>
              <a:rPr lang="en-GB" dirty="0"/>
              <a:t>(4) COMMIT;</a:t>
            </a:r>
            <a:endParaRPr lang="el-GR" dirty="0"/>
          </a:p>
          <a:p>
            <a:pPr marL="0" indent="0">
              <a:buNone/>
            </a:pPr>
            <a:r>
              <a:rPr lang="en-GB" dirty="0"/>
              <a:t>(5) SELECT NAME  FROM CUSTOMER WHERE CUSTNO=7654;</a:t>
            </a:r>
            <a:endParaRPr lang="el-GR" dirty="0"/>
          </a:p>
          <a:p>
            <a:pPr marL="0" indent="0">
              <a:buNone/>
            </a:pPr>
            <a:r>
              <a:rPr lang="en-GB" dirty="0"/>
              <a:t>(6) </a:t>
            </a:r>
            <a:r>
              <a:rPr lang="el-GR" dirty="0"/>
              <a:t>Επιστρέφει</a:t>
            </a:r>
            <a:r>
              <a:rPr lang="en-GB" dirty="0"/>
              <a:t> P.D. JAMES</a:t>
            </a:r>
            <a:endParaRPr lang="el-GR" dirty="0"/>
          </a:p>
          <a:p>
            <a:pPr marL="0" indent="0">
              <a:buNone/>
            </a:pPr>
            <a:r>
              <a:rPr lang="en-US" dirty="0"/>
              <a:t>(7) </a:t>
            </a:r>
            <a:r>
              <a:rPr lang="en-GB" dirty="0"/>
              <a:t>UPDATE CUSTOMERS</a:t>
            </a:r>
            <a:endParaRPr lang="el-GR" dirty="0"/>
          </a:p>
          <a:p>
            <a:pPr marL="0" indent="0">
              <a:buNone/>
            </a:pPr>
            <a:r>
              <a:rPr lang="en-GB" dirty="0"/>
              <a:t>     SET NAME  = ‘P. JAMES’</a:t>
            </a:r>
            <a:endParaRPr lang="el-GR" dirty="0"/>
          </a:p>
          <a:p>
            <a:pPr marL="0" indent="0">
              <a:buNone/>
            </a:pPr>
            <a:r>
              <a:rPr lang="en-GB" dirty="0"/>
              <a:t>     WHERE CUSTNO=7654;</a:t>
            </a:r>
            <a:endParaRPr lang="el-GR" dirty="0"/>
          </a:p>
          <a:p>
            <a:pPr marL="0" indent="0">
              <a:buNone/>
            </a:pPr>
            <a:r>
              <a:rPr lang="en-GB" dirty="0"/>
              <a:t>(</a:t>
            </a:r>
            <a:r>
              <a:rPr lang="en-US" dirty="0"/>
              <a:t>8</a:t>
            </a:r>
            <a:r>
              <a:rPr lang="en-GB" dirty="0"/>
              <a:t>) ROLLBACK;</a:t>
            </a:r>
            <a:endParaRPr lang="el-GR" dirty="0"/>
          </a:p>
          <a:p>
            <a:pPr marL="0" indent="0">
              <a:buNone/>
            </a:pPr>
            <a:r>
              <a:rPr lang="en-GB" dirty="0"/>
              <a:t>(</a:t>
            </a:r>
            <a:r>
              <a:rPr lang="en-US" dirty="0"/>
              <a:t>9</a:t>
            </a:r>
            <a:r>
              <a:rPr lang="en-GB" dirty="0"/>
              <a:t>) SELECT NAME  FROM CUSTOMER WHERE CUSTNO=7654;</a:t>
            </a:r>
            <a:endParaRPr lang="el-GR" dirty="0"/>
          </a:p>
          <a:p>
            <a:pPr marL="0" indent="0">
              <a:buNone/>
            </a:pPr>
            <a:r>
              <a:rPr lang="el-GR" dirty="0"/>
              <a:t>(10) Επιστρέφει P.D. JAMES</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10307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6" name="5 - Ορθογώνιο"/>
          <p:cNvSpPr>
            <a:spLocks noChangeArrowheads="1"/>
          </p:cNvSpPr>
          <p:nvPr/>
        </p:nvSpPr>
        <p:spPr bwMode="auto">
          <a:xfrm>
            <a:off x="1862391" y="6509288"/>
            <a:ext cx="532444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r>
              <a:rPr lang="el-GR" altLang="el-GR" sz="1200" dirty="0" smtClean="0">
                <a:latin typeface="+mn-lt"/>
              </a:rPr>
              <a:t>Προσαρμογή των αναγραφόμενων από </a:t>
            </a:r>
            <a:r>
              <a:rPr lang="en-US" altLang="el-GR" sz="1200" dirty="0" smtClean="0">
                <a:latin typeface="+mn-lt"/>
                <a:hlinkClick r:id="rId2"/>
              </a:rPr>
              <a:t>wikipedia.org/wiki/ACID</a:t>
            </a:r>
            <a:endParaRPr lang="el-GR" altLang="el-GR" sz="1200" dirty="0">
              <a:latin typeface="+mn-lt"/>
            </a:endParaRPr>
          </a:p>
        </p:txBody>
      </p:sp>
      <p:sp>
        <p:nvSpPr>
          <p:cNvPr id="2" name="Title 1"/>
          <p:cNvSpPr>
            <a:spLocks noGrp="1"/>
          </p:cNvSpPr>
          <p:nvPr>
            <p:ph type="title"/>
          </p:nvPr>
        </p:nvSpPr>
        <p:spPr/>
        <p:txBody>
          <a:bodyPr>
            <a:normAutofit/>
          </a:bodyPr>
          <a:lstStyle/>
          <a:p>
            <a:r>
              <a:rPr lang="el-GR" dirty="0"/>
              <a:t>Οι ιδιότητες  </a:t>
            </a:r>
            <a:r>
              <a:rPr lang="en-US" dirty="0" smtClean="0"/>
              <a:t>ACID</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2189850486"/>
              </p:ext>
            </p:extLst>
          </p:nvPr>
        </p:nvGraphicFramePr>
        <p:xfrm>
          <a:off x="183657" y="1196753"/>
          <a:ext cx="8708823" cy="5328590"/>
        </p:xfrm>
        <a:graphic>
          <a:graphicData uri="http://schemas.openxmlformats.org/drawingml/2006/table">
            <a:tbl>
              <a:tblPr firstRow="1" firstCol="1" bandRow="1">
                <a:tableStyleId>{5C22544A-7EE6-4342-B048-85BDC9FD1C3A}</a:tableStyleId>
              </a:tblPr>
              <a:tblGrid>
                <a:gridCol w="1576597"/>
                <a:gridCol w="7132226"/>
              </a:tblGrid>
              <a:tr h="683882">
                <a:tc>
                  <a:txBody>
                    <a:bodyPr/>
                    <a:lstStyle/>
                    <a:p>
                      <a:pPr algn="l"/>
                      <a:r>
                        <a:rPr lang="el-GR" sz="2000" dirty="0"/>
                        <a:t>Ατομικότητα</a:t>
                      </a:r>
                      <a:br>
                        <a:rPr lang="el-GR" sz="2000" dirty="0"/>
                      </a:br>
                      <a:r>
                        <a:rPr lang="el-GR" sz="2000" dirty="0"/>
                        <a:t>(</a:t>
                      </a:r>
                      <a:r>
                        <a:rPr lang="en-US" sz="2000" dirty="0"/>
                        <a:t>Atomicity)</a:t>
                      </a:r>
                      <a:endParaRPr lang="en-US" sz="2000" b="1" dirty="0">
                        <a:latin typeface="+mn-lt"/>
                        <a:cs typeface="Courier New" pitchFamily="49" charset="0"/>
                      </a:endParaRPr>
                    </a:p>
                  </a:txBody>
                  <a:tcPr marL="22745" marR="22745" marT="22745" marB="22745" anchor="ctr">
                    <a:solidFill>
                      <a:srgbClr val="004B82"/>
                    </a:solidFill>
                  </a:tcPr>
                </a:tc>
                <a:tc>
                  <a:txBody>
                    <a:bodyPr/>
                    <a:lstStyle/>
                    <a:p>
                      <a:pPr algn="l"/>
                      <a:r>
                        <a:rPr lang="el-GR" sz="2000" dirty="0"/>
                        <a:t>Πρέπει να </a:t>
                      </a:r>
                      <a:r>
                        <a:rPr lang="el-GR" sz="2000" dirty="0" smtClean="0"/>
                        <a:t>καταγραφούν</a:t>
                      </a:r>
                      <a:r>
                        <a:rPr lang="el-GR" sz="2000" baseline="0" dirty="0" smtClean="0"/>
                        <a:t> </a:t>
                      </a:r>
                      <a:r>
                        <a:rPr lang="el-GR" sz="2000" dirty="0" smtClean="0"/>
                        <a:t>όλες </a:t>
                      </a:r>
                      <a:r>
                        <a:rPr lang="el-GR" sz="2000" dirty="0"/>
                        <a:t>οι </a:t>
                      </a:r>
                      <a:r>
                        <a:rPr lang="el-GR" sz="2000" dirty="0" smtClean="0"/>
                        <a:t>αλλαγές στη</a:t>
                      </a:r>
                      <a:r>
                        <a:rPr lang="el-GR" sz="2000" baseline="0" dirty="0" smtClean="0"/>
                        <a:t> βάση δεδομένων που επιφέρει η </a:t>
                      </a:r>
                      <a:r>
                        <a:rPr lang="el-GR" sz="2000" dirty="0" smtClean="0"/>
                        <a:t>συναλλαγή ή να αναιρεθούν όλες.</a:t>
                      </a:r>
                      <a:endParaRPr lang="el-GR" sz="2000" b="1" dirty="0">
                        <a:latin typeface="+mn-lt"/>
                        <a:cs typeface="Courier New" pitchFamily="49" charset="0"/>
                      </a:endParaRPr>
                    </a:p>
                  </a:txBody>
                  <a:tcPr marL="22745" marR="22745" marT="22745" marB="22745" anchor="ctr">
                    <a:solidFill>
                      <a:srgbClr val="004B82"/>
                    </a:solidFill>
                  </a:tcPr>
                </a:tc>
              </a:tr>
              <a:tr h="1320275">
                <a:tc>
                  <a:txBody>
                    <a:bodyPr/>
                    <a:lstStyle/>
                    <a:p>
                      <a:pPr algn="l"/>
                      <a:r>
                        <a:rPr lang="el-GR" sz="2000" dirty="0"/>
                        <a:t>Συνέπεια</a:t>
                      </a:r>
                      <a:br>
                        <a:rPr lang="el-GR" sz="2000" dirty="0"/>
                      </a:br>
                      <a:r>
                        <a:rPr lang="el-GR" sz="2000" dirty="0"/>
                        <a:t>(</a:t>
                      </a:r>
                      <a:r>
                        <a:rPr lang="en-US" sz="2000" dirty="0"/>
                        <a:t>Consistency)</a:t>
                      </a:r>
                      <a:endParaRPr lang="en-US" sz="2000" b="1" dirty="0">
                        <a:latin typeface="+mn-lt"/>
                        <a:cs typeface="Courier New" pitchFamily="49" charset="0"/>
                      </a:endParaRPr>
                    </a:p>
                  </a:txBody>
                  <a:tcPr marL="22745" marR="22745" marT="22745" marB="22745" anchor="ctr">
                    <a:solidFill>
                      <a:srgbClr val="004B82"/>
                    </a:solidFill>
                  </a:tcPr>
                </a:tc>
                <a:tc>
                  <a:txBody>
                    <a:bodyPr/>
                    <a:lstStyle/>
                    <a:p>
                      <a:pPr algn="l"/>
                      <a:r>
                        <a:rPr lang="el-GR" sz="2000" dirty="0"/>
                        <a:t>Η εκτέλεση μιας </a:t>
                      </a:r>
                      <a:r>
                        <a:rPr lang="el-GR" sz="2000" dirty="0" smtClean="0"/>
                        <a:t>συναλλαγής «απομονωμένα» </a:t>
                      </a:r>
                      <a:r>
                        <a:rPr lang="el-GR" sz="2000" dirty="0"/>
                        <a:t>(δηλαδή, χωρίς ταυτόχρονη εκτέλεση άλλων </a:t>
                      </a:r>
                      <a:r>
                        <a:rPr lang="el-GR" sz="2000" dirty="0" smtClean="0"/>
                        <a:t>συναλλαγών) </a:t>
                      </a:r>
                      <a:r>
                        <a:rPr lang="el-GR" sz="2000" dirty="0"/>
                        <a:t>διατηρεί </a:t>
                      </a:r>
                      <a:r>
                        <a:rPr lang="el-GR" sz="2000" dirty="0" smtClean="0"/>
                        <a:t>τη</a:t>
                      </a:r>
                      <a:r>
                        <a:rPr lang="en-US" sz="2000" baseline="0" dirty="0" smtClean="0"/>
                        <a:t> </a:t>
                      </a:r>
                      <a:r>
                        <a:rPr lang="el-GR" sz="2000" dirty="0" smtClean="0"/>
                        <a:t>συνέπεια </a:t>
                      </a:r>
                      <a:r>
                        <a:rPr lang="el-GR" sz="2000" dirty="0"/>
                        <a:t>της βάσης </a:t>
                      </a:r>
                      <a:r>
                        <a:rPr lang="el-GR" sz="2000" dirty="0" smtClean="0"/>
                        <a:t>δεδομένων,</a:t>
                      </a:r>
                      <a:r>
                        <a:rPr lang="el-GR" sz="2000" baseline="0" dirty="0" smtClean="0"/>
                        <a:t> δηλαδή διασφαλίζεται η ισχύς των κανόνων ακεραιότητας και των περιορισμών στη βάση δεδομένων</a:t>
                      </a:r>
                      <a:endParaRPr lang="el-GR" sz="2000" b="1" dirty="0">
                        <a:latin typeface="+mn-lt"/>
                        <a:cs typeface="Courier New" pitchFamily="49" charset="0"/>
                      </a:endParaRPr>
                    </a:p>
                  </a:txBody>
                  <a:tcPr marL="22745" marR="22745" marT="22745" marB="22745" anchor="ctr"/>
                </a:tc>
              </a:tr>
              <a:tr h="1956668">
                <a:tc>
                  <a:txBody>
                    <a:bodyPr/>
                    <a:lstStyle/>
                    <a:p>
                      <a:pPr algn="l"/>
                      <a:r>
                        <a:rPr lang="el-GR" sz="2000" dirty="0"/>
                        <a:t>Απομόνωση</a:t>
                      </a:r>
                      <a:br>
                        <a:rPr lang="el-GR" sz="2000" dirty="0"/>
                      </a:br>
                      <a:r>
                        <a:rPr lang="el-GR" sz="2000" dirty="0"/>
                        <a:t>(</a:t>
                      </a:r>
                      <a:r>
                        <a:rPr lang="en-US" sz="2000" dirty="0"/>
                        <a:t>Isolation)</a:t>
                      </a:r>
                      <a:endParaRPr lang="en-US" sz="2000" b="1" dirty="0">
                        <a:latin typeface="+mn-lt"/>
                        <a:cs typeface="Courier New" pitchFamily="49" charset="0"/>
                      </a:endParaRPr>
                    </a:p>
                  </a:txBody>
                  <a:tcPr marL="22745" marR="22745" marT="22745" marB="22745" anchor="ctr">
                    <a:solidFill>
                      <a:srgbClr val="004B82"/>
                    </a:solidFill>
                  </a:tcPr>
                </a:tc>
                <a:tc>
                  <a:txBody>
                    <a:bodyPr/>
                    <a:lstStyle/>
                    <a:p>
                      <a:pPr algn="l"/>
                      <a:r>
                        <a:rPr lang="el-GR" sz="2000" dirty="0"/>
                        <a:t>Ακόμα και αν εκτελούνται ταυτόχρονα πολλές </a:t>
                      </a:r>
                      <a:r>
                        <a:rPr lang="el-GR" sz="2000" dirty="0" smtClean="0"/>
                        <a:t>συναλλαγές </a:t>
                      </a:r>
                      <a:r>
                        <a:rPr lang="el-GR" sz="2000" dirty="0"/>
                        <a:t>το σύστημα εγγυάται </a:t>
                      </a:r>
                      <a:r>
                        <a:rPr lang="el-GR" sz="2000" dirty="0" smtClean="0"/>
                        <a:t>ότι </a:t>
                      </a:r>
                      <a:r>
                        <a:rPr lang="el-GR" sz="2000" dirty="0"/>
                        <a:t>για κάθε ζευγάρι από </a:t>
                      </a:r>
                      <a:r>
                        <a:rPr lang="el-GR" sz="2000" dirty="0" smtClean="0"/>
                        <a:t>συναλλαγής Ti </a:t>
                      </a:r>
                      <a:r>
                        <a:rPr lang="el-GR" sz="2000" dirty="0"/>
                        <a:t>και Tj, Θα φαίνεται στην Ti ότι η Tj τελείωσε την εκτέλεση πριν ξεκινήσει η Ti ή ότι η Tj ξεκίνησε την εκτέλεση αφού τελείωσε η Ti. Έτσι, κάθε </a:t>
                      </a:r>
                      <a:r>
                        <a:rPr lang="el-GR" sz="2000" dirty="0" smtClean="0"/>
                        <a:t>συναλλαγής </a:t>
                      </a:r>
                      <a:r>
                        <a:rPr lang="el-GR" sz="2000" dirty="0"/>
                        <a:t>δεν ξέρει για τις άλλες </a:t>
                      </a:r>
                      <a:r>
                        <a:rPr lang="el-GR" sz="2000" dirty="0" smtClean="0"/>
                        <a:t>συναλλαγής </a:t>
                      </a:r>
                      <a:r>
                        <a:rPr lang="el-GR" sz="2000" dirty="0"/>
                        <a:t>που εκτελούνται ταυτόχρονα στο σύστημα.</a:t>
                      </a:r>
                      <a:endParaRPr lang="el-GR" sz="2000" b="1" dirty="0">
                        <a:latin typeface="+mn-lt"/>
                        <a:cs typeface="Courier New" pitchFamily="49" charset="0"/>
                      </a:endParaRPr>
                    </a:p>
                  </a:txBody>
                  <a:tcPr marL="22745" marR="22745" marT="22745" marB="22745" anchor="ctr"/>
                </a:tc>
              </a:tr>
              <a:tr h="1002079">
                <a:tc>
                  <a:txBody>
                    <a:bodyPr/>
                    <a:lstStyle/>
                    <a:p>
                      <a:pPr algn="l"/>
                      <a:r>
                        <a:rPr lang="el-GR" sz="2000" dirty="0"/>
                        <a:t>Ανοχή</a:t>
                      </a:r>
                      <a:br>
                        <a:rPr lang="el-GR" sz="2000" dirty="0"/>
                      </a:br>
                      <a:r>
                        <a:rPr lang="el-GR" sz="2000" dirty="0"/>
                        <a:t>(</a:t>
                      </a:r>
                      <a:r>
                        <a:rPr lang="en-US" sz="2000" dirty="0"/>
                        <a:t>Durability)</a:t>
                      </a:r>
                      <a:endParaRPr lang="en-US" sz="2000" b="1" dirty="0">
                        <a:latin typeface="+mn-lt"/>
                        <a:cs typeface="Courier New" pitchFamily="49" charset="0"/>
                      </a:endParaRPr>
                    </a:p>
                  </a:txBody>
                  <a:tcPr marL="22745" marR="22745" marT="22745" marB="22745" anchor="ctr">
                    <a:solidFill>
                      <a:srgbClr val="004B82"/>
                    </a:solidFill>
                  </a:tcPr>
                </a:tc>
                <a:tc>
                  <a:txBody>
                    <a:bodyPr/>
                    <a:lstStyle/>
                    <a:p>
                      <a:pPr algn="l"/>
                      <a:r>
                        <a:rPr lang="el-GR" sz="2000" dirty="0"/>
                        <a:t>Αφού μια </a:t>
                      </a:r>
                      <a:r>
                        <a:rPr lang="el-GR" sz="2000" dirty="0" smtClean="0"/>
                        <a:t>συναλλαγής </a:t>
                      </a:r>
                      <a:r>
                        <a:rPr lang="el-GR" sz="2000" dirty="0"/>
                        <a:t>ολοκληρωθεί με επιτυχία, παραμένουν οι αλλαγές που έχει κάνει στη βάση δεδομένων, ακόμα και αν το σύστημα έχει </a:t>
                      </a:r>
                      <a:r>
                        <a:rPr lang="el-GR" sz="2000" dirty="0" smtClean="0"/>
                        <a:t>πρόβλημα</a:t>
                      </a:r>
                      <a:r>
                        <a:rPr lang="en-US" sz="2000" dirty="0" smtClean="0"/>
                        <a:t> </a:t>
                      </a:r>
                      <a:r>
                        <a:rPr lang="el-GR" sz="2000" dirty="0" smtClean="0"/>
                        <a:t>(</a:t>
                      </a:r>
                      <a:r>
                        <a:rPr lang="en-US" sz="2000" dirty="0" smtClean="0"/>
                        <a:t>system/soft</a:t>
                      </a:r>
                      <a:r>
                        <a:rPr lang="en-US" sz="2000" baseline="0" dirty="0" smtClean="0"/>
                        <a:t> crash)</a:t>
                      </a:r>
                      <a:r>
                        <a:rPr lang="el-GR" sz="2000" dirty="0" smtClean="0"/>
                        <a:t>.</a:t>
                      </a:r>
                      <a:endParaRPr lang="el-GR" sz="2000" b="1" dirty="0">
                        <a:latin typeface="+mn-lt"/>
                        <a:cs typeface="Courier New" pitchFamily="49" charset="0"/>
                      </a:endParaRPr>
                    </a:p>
                  </a:txBody>
                  <a:tcPr marL="22745" marR="22745" marT="22745" marB="22745" anchor="ctr"/>
                </a:tc>
              </a:tr>
              <a:tr h="365686">
                <a:tc gridSpan="2">
                  <a:txBody>
                    <a:bodyPr/>
                    <a:lstStyle/>
                    <a:p>
                      <a:pPr algn="l"/>
                      <a:r>
                        <a:rPr lang="el-GR" sz="2000" dirty="0"/>
                        <a:t>Ιδιότητες</a:t>
                      </a:r>
                      <a:endParaRPr lang="el-GR" sz="2000" dirty="0">
                        <a:latin typeface="+mn-lt"/>
                        <a:cs typeface="Courier New" pitchFamily="49" charset="0"/>
                      </a:endParaRPr>
                    </a:p>
                  </a:txBody>
                  <a:tcPr marL="22745" marR="22745" marT="22745" marB="22745" anchor="ctr">
                    <a:solidFill>
                      <a:srgbClr val="004B82"/>
                    </a:solidFill>
                  </a:tcP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18599669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extLst>
              <p:ext uri="{D42A27DB-BD31-4B8C-83A1-F6EECF244321}">
                <p14:modId xmlns:p14="http://schemas.microsoft.com/office/powerpoint/2010/main" val="1799089671"/>
              </p:ext>
            </p:extLst>
          </p:nvPr>
        </p:nvGraphicFramePr>
        <p:xfrm>
          <a:off x="346075" y="1268760"/>
          <a:ext cx="8353425" cy="4494406"/>
        </p:xfrm>
        <a:graphic>
          <a:graphicData uri="http://schemas.openxmlformats.org/drawingml/2006/table">
            <a:tbl>
              <a:tblPr firstRow="1" firstCol="1" bandRow="1">
                <a:tableStyleId>{5C22544A-7EE6-4342-B048-85BDC9FD1C3A}</a:tableStyleId>
              </a:tblPr>
              <a:tblGrid>
                <a:gridCol w="1655961"/>
                <a:gridCol w="6697464"/>
              </a:tblGrid>
              <a:tr h="655025">
                <a:tc>
                  <a:txBody>
                    <a:bodyPr/>
                    <a:lstStyle/>
                    <a:p>
                      <a:pPr algn="ctr"/>
                      <a:r>
                        <a:rPr lang="en-US" sz="2000" dirty="0" smtClean="0"/>
                        <a:t>Atomicity</a:t>
                      </a:r>
                      <a:endParaRPr lang="en-US" sz="2000" b="1" i="0" dirty="0">
                        <a:solidFill>
                          <a:srgbClr val="FF0000"/>
                        </a:solidFill>
                        <a:latin typeface="+mn-lt"/>
                        <a:cs typeface="Arial" pitchFamily="34" charset="0"/>
                      </a:endParaRPr>
                    </a:p>
                  </a:txBody>
                  <a:tcPr marL="22745" marR="22745" marT="22740" marB="22740" anchor="ctr">
                    <a:solidFill>
                      <a:srgbClr val="004B82"/>
                    </a:solidFill>
                  </a:tcPr>
                </a:tc>
                <a:tc>
                  <a:txBody>
                    <a:bodyPr/>
                    <a:lstStyle/>
                    <a:p>
                      <a:pPr algn="just"/>
                      <a:r>
                        <a:rPr lang="en-US" sz="2000" kern="1200" dirty="0" smtClean="0"/>
                        <a:t>A transaction subtracts 100 euro from Account 101 and then it is unable to transfer this amount to the Account 201.</a:t>
                      </a:r>
                      <a:endParaRPr lang="el-GR" sz="2000" b="0" dirty="0">
                        <a:latin typeface="+mn-lt"/>
                        <a:cs typeface="Arial" pitchFamily="34" charset="0"/>
                      </a:endParaRPr>
                    </a:p>
                  </a:txBody>
                  <a:tcPr marL="22745" marR="22745" marT="22740" marB="22740" anchor="ctr">
                    <a:solidFill>
                      <a:srgbClr val="004B82"/>
                    </a:solidFill>
                  </a:tcPr>
                </a:tc>
              </a:tr>
              <a:tr h="1264569">
                <a:tc>
                  <a:txBody>
                    <a:bodyPr/>
                    <a:lstStyle/>
                    <a:p>
                      <a:pPr algn="ctr"/>
                      <a:r>
                        <a:rPr lang="en-US" sz="2000" dirty="0" smtClean="0"/>
                        <a:t>Consistency</a:t>
                      </a:r>
                      <a:endParaRPr lang="en-US" sz="2000" b="1" i="0" dirty="0">
                        <a:solidFill>
                          <a:srgbClr val="FF0000"/>
                        </a:solidFill>
                        <a:latin typeface="+mn-lt"/>
                        <a:cs typeface="Arial" pitchFamily="34" charset="0"/>
                      </a:endParaRPr>
                    </a:p>
                  </a:txBody>
                  <a:tcPr marL="22745" marR="22745" marT="22740" marB="22740" anchor="ctr">
                    <a:solidFill>
                      <a:srgbClr val="004B82"/>
                    </a:solidFill>
                  </a:tcPr>
                </a:tc>
                <a:tc>
                  <a:txBody>
                    <a:bodyPr/>
                    <a:lstStyle/>
                    <a:p>
                      <a:pPr algn="just"/>
                      <a:r>
                        <a:rPr lang="en-US" sz="2000" kern="1200" dirty="0" smtClean="0"/>
                        <a:t>Consistency of a </a:t>
                      </a:r>
                      <a:r>
                        <a:rPr lang="en-US" sz="2000" kern="1200" baseline="0" dirty="0" smtClean="0"/>
                        <a:t>transaction </a:t>
                      </a:r>
                      <a:r>
                        <a:rPr lang="en-US" sz="2000" kern="1200" dirty="0" smtClean="0"/>
                        <a:t>demands that the data must meet all validation rules. A bank account could not have negative balance.</a:t>
                      </a:r>
                    </a:p>
                    <a:p>
                      <a:pPr algn="just"/>
                      <a:r>
                        <a:rPr lang="en-US" sz="2000" kern="1200" dirty="0" smtClean="0"/>
                        <a:t>Referential integrity:</a:t>
                      </a:r>
                      <a:r>
                        <a:rPr lang="en-US" sz="2000" kern="1200" baseline="0" dirty="0" smtClean="0"/>
                        <a:t> Primary-Foreign key violation.</a:t>
                      </a:r>
                      <a:endParaRPr lang="el-GR" sz="2000" b="0" dirty="0">
                        <a:latin typeface="+mn-lt"/>
                        <a:cs typeface="Arial" pitchFamily="34" charset="0"/>
                      </a:endParaRPr>
                    </a:p>
                  </a:txBody>
                  <a:tcPr marL="22745" marR="22745" marT="22740" marB="22740" anchor="ctr"/>
                </a:tc>
              </a:tr>
              <a:tr h="959797">
                <a:tc>
                  <a:txBody>
                    <a:bodyPr/>
                    <a:lstStyle/>
                    <a:p>
                      <a:pPr algn="ctr"/>
                      <a:r>
                        <a:rPr lang="en-US" sz="2000" dirty="0" smtClean="0"/>
                        <a:t>Isolation</a:t>
                      </a:r>
                      <a:endParaRPr lang="en-US" sz="2000" b="1" i="0" dirty="0">
                        <a:solidFill>
                          <a:srgbClr val="FF0000"/>
                        </a:solidFill>
                        <a:latin typeface="+mn-lt"/>
                        <a:cs typeface="Arial" pitchFamily="34" charset="0"/>
                      </a:endParaRPr>
                    </a:p>
                  </a:txBody>
                  <a:tcPr marL="22745" marR="22745" marT="22740" marB="22740" anchor="ctr">
                    <a:solidFill>
                      <a:srgbClr val="004B8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effectLst>
                            <a:outerShdw blurRad="38100" dist="38100" dir="2700000" algn="tl">
                              <a:srgbClr val="C0C0C0"/>
                            </a:outerShdw>
                          </a:effectLst>
                        </a:rPr>
                        <a:t>See all the examples of the Concurrency problems (anomalies)</a:t>
                      </a:r>
                    </a:p>
                    <a:p>
                      <a:pPr algn="just"/>
                      <a:endParaRPr lang="el-GR" sz="2000" b="0" dirty="0">
                        <a:latin typeface="+mn-lt"/>
                        <a:cs typeface="Arial" pitchFamily="34" charset="0"/>
                      </a:endParaRPr>
                    </a:p>
                  </a:txBody>
                  <a:tcPr marL="22745" marR="22745" marT="22740" marB="22740" anchor="ctr"/>
                </a:tc>
              </a:tr>
              <a:tr h="1264569">
                <a:tc>
                  <a:txBody>
                    <a:bodyPr/>
                    <a:lstStyle/>
                    <a:p>
                      <a:pPr algn="ctr"/>
                      <a:r>
                        <a:rPr lang="en-US" sz="2000" dirty="0" smtClean="0"/>
                        <a:t>Durability</a:t>
                      </a:r>
                      <a:endParaRPr lang="en-US" sz="2000" b="1" i="0" dirty="0">
                        <a:solidFill>
                          <a:srgbClr val="FF0000"/>
                        </a:solidFill>
                        <a:latin typeface="+mn-lt"/>
                        <a:cs typeface="Arial" pitchFamily="34" charset="0"/>
                      </a:endParaRPr>
                    </a:p>
                  </a:txBody>
                  <a:tcPr marL="22745" marR="22745" marT="22740" marB="22740" anchor="ctr">
                    <a:solidFill>
                      <a:srgbClr val="004B82"/>
                    </a:solidFill>
                  </a:tcPr>
                </a:tc>
                <a:tc>
                  <a:txBody>
                    <a:bodyPr/>
                    <a:lstStyle/>
                    <a:p>
                      <a:pPr algn="just"/>
                      <a:r>
                        <a:rPr lang="en-US" sz="2000" dirty="0" smtClean="0"/>
                        <a:t>Assume that a transaction transfers 100 euro from Account 101 to Account 201 and a "success" message is sent to the client. Then, the changes are lost (ROLLBACK caused by Power fail)</a:t>
                      </a:r>
                      <a:endParaRPr lang="el-GR" sz="2000" b="0" dirty="0">
                        <a:latin typeface="+mn-lt"/>
                        <a:cs typeface="Arial" pitchFamily="34" charset="0"/>
                      </a:endParaRPr>
                    </a:p>
                  </a:txBody>
                  <a:tcPr marL="22745" marR="22745" marT="22740" marB="22740" anchor="ctr"/>
                </a:tc>
              </a:tr>
              <a:tr h="350252">
                <a:tc gridSpan="2">
                  <a:txBody>
                    <a:bodyPr/>
                    <a:lstStyle/>
                    <a:p>
                      <a:pPr algn="ctr"/>
                      <a:r>
                        <a:rPr lang="en-US" sz="2000" dirty="0" smtClean="0"/>
                        <a:t>Examples of failure</a:t>
                      </a:r>
                      <a:endParaRPr lang="el-GR" sz="2000" dirty="0">
                        <a:latin typeface="+mn-lt"/>
                        <a:cs typeface="Arial" pitchFamily="34" charset="0"/>
                      </a:endParaRPr>
                    </a:p>
                  </a:txBody>
                  <a:tcPr marL="22745" marR="22745" marT="22740" marB="22740" anchor="ctr">
                    <a:solidFill>
                      <a:srgbClr val="004B82"/>
                    </a:solidFill>
                  </a:tcPr>
                </a:tc>
                <a:tc hMerge="1">
                  <a:txBody>
                    <a:bodyPr/>
                    <a:lstStyle/>
                    <a:p>
                      <a:endParaRPr lang="el-GR"/>
                    </a:p>
                  </a:txBody>
                  <a:tcPr/>
                </a:tc>
              </a:tr>
            </a:tbl>
          </a:graphicData>
        </a:graphic>
      </p:graphicFrame>
      <p:sp>
        <p:nvSpPr>
          <p:cNvPr id="53270"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22</a:t>
            </a:r>
          </a:p>
        </p:txBody>
      </p:sp>
      <p:sp>
        <p:nvSpPr>
          <p:cNvPr id="2" name="Title 1"/>
          <p:cNvSpPr>
            <a:spLocks noGrp="1"/>
          </p:cNvSpPr>
          <p:nvPr>
            <p:ph type="title"/>
          </p:nvPr>
        </p:nvSpPr>
        <p:spPr/>
        <p:txBody>
          <a:bodyPr>
            <a:normAutofit fontScale="90000"/>
          </a:bodyPr>
          <a:lstStyle/>
          <a:p>
            <a:r>
              <a:rPr lang="en-US" dirty="0"/>
              <a:t> Failures of the ACID properties - Examples</a:t>
            </a:r>
            <a:endParaRPr lang="el-GR" dirty="0"/>
          </a:p>
        </p:txBody>
      </p:sp>
      <p:sp>
        <p:nvSpPr>
          <p:cNvPr id="7" name="5 - Ορθογώνιο"/>
          <p:cNvSpPr>
            <a:spLocks noChangeArrowheads="1"/>
          </p:cNvSpPr>
          <p:nvPr/>
        </p:nvSpPr>
        <p:spPr bwMode="auto">
          <a:xfrm>
            <a:off x="1868105" y="5733256"/>
            <a:ext cx="532444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r>
              <a:rPr lang="en-US" altLang="el-GR" sz="1200" dirty="0" smtClean="0">
                <a:latin typeface="+mn-lt"/>
                <a:hlinkClick r:id="rId2"/>
              </a:rPr>
              <a:t>wikipedia.org/wiki/ACID</a:t>
            </a:r>
            <a:endParaRPr lang="el-GR" altLang="el-GR" sz="12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915977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1 - Εικόνα"/>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34875" y="1700659"/>
            <a:ext cx="6167874" cy="389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4275" name="2 - Ορθογώνιο"/>
          <p:cNvSpPr>
            <a:spLocks noChangeArrowheads="1"/>
          </p:cNvSpPr>
          <p:nvPr/>
        </p:nvSpPr>
        <p:spPr bwMode="auto">
          <a:xfrm>
            <a:off x="8609013" y="650557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23</a:t>
            </a:r>
          </a:p>
        </p:txBody>
      </p:sp>
      <p:sp>
        <p:nvSpPr>
          <p:cNvPr id="2" name="Title 1"/>
          <p:cNvSpPr>
            <a:spLocks noGrp="1"/>
          </p:cNvSpPr>
          <p:nvPr>
            <p:ph type="title"/>
          </p:nvPr>
        </p:nvSpPr>
        <p:spPr/>
        <p:txBody>
          <a:bodyPr/>
          <a:lstStyle/>
          <a:p>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2413095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24</a:t>
            </a:r>
          </a:p>
        </p:txBody>
      </p:sp>
      <p:pic>
        <p:nvPicPr>
          <p:cNvPr id="5530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984250"/>
            <a:ext cx="7885113"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5301" name="Suorakulmio 1"/>
          <p:cNvSpPr>
            <a:spLocks noChangeArrowheads="1"/>
          </p:cNvSpPr>
          <p:nvPr/>
        </p:nvSpPr>
        <p:spPr bwMode="auto">
          <a:xfrm>
            <a:off x="219075" y="5949950"/>
            <a:ext cx="1039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1998</a:t>
            </a:r>
            <a:endParaRPr lang="en-GB" altLang="el-GR" sz="1100"/>
          </a:p>
        </p:txBody>
      </p:sp>
      <p:sp>
        <p:nvSpPr>
          <p:cNvPr id="2" name="Title 1"/>
          <p:cNvSpPr>
            <a:spLocks noGrp="1"/>
          </p:cNvSpPr>
          <p:nvPr>
            <p:ph type="title"/>
          </p:nvPr>
        </p:nvSpPr>
        <p:spPr/>
        <p:txBody>
          <a:bodyPr>
            <a:normAutofit/>
          </a:bodyPr>
          <a:lstStyle/>
          <a:p>
            <a:r>
              <a:rPr lang="en-US" dirty="0"/>
              <a:t>ACID SQL </a:t>
            </a:r>
            <a:r>
              <a:rPr lang="en-US" dirty="0" smtClean="0"/>
              <a:t>Transaction</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10834988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25</a:t>
            </a:r>
          </a:p>
        </p:txBody>
      </p:sp>
      <p:pic>
        <p:nvPicPr>
          <p:cNvPr id="56324"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8368" y="1271488"/>
            <a:ext cx="8037513"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p:txBody>
          <a:bodyPr>
            <a:normAutofit/>
          </a:bodyPr>
          <a:lstStyle/>
          <a:p>
            <a:r>
              <a:rPr lang="en-US" dirty="0"/>
              <a:t>ISO SQL isolation </a:t>
            </a:r>
            <a:r>
              <a:rPr lang="en-US" dirty="0" smtClean="0"/>
              <a:t>levels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12440607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marL="0" indent="0">
              <a:buNone/>
            </a:pPr>
            <a:r>
              <a:rPr lang="en-US" altLang="el-GR" sz="2000" b="1" dirty="0">
                <a:latin typeface="Courier New" panose="02070309020205020404" pitchFamily="49" charset="0"/>
                <a:cs typeface="Courier New" panose="02070309020205020404" pitchFamily="49" charset="0"/>
              </a:rPr>
              <a:t>SET TRANSACTION Syntax</a:t>
            </a: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SET [GLOBAL | SESSION] TRANSACTION ISOLATION LEVEL</a:t>
            </a:r>
          </a:p>
          <a:p>
            <a:pPr marL="0" indent="0">
              <a:buNone/>
            </a:pPr>
            <a:r>
              <a:rPr lang="en-US" altLang="el-GR" sz="2000" dirty="0">
                <a:latin typeface="Courier New" panose="02070309020205020404" pitchFamily="49" charset="0"/>
                <a:cs typeface="Courier New" panose="02070309020205020404" pitchFamily="49" charset="0"/>
              </a:rPr>
              <a:t>  {</a:t>
            </a:r>
          </a:p>
          <a:p>
            <a:pPr marL="0" indent="0">
              <a:buNone/>
            </a:pPr>
            <a:r>
              <a:rPr lang="en-US" altLang="el-GR" sz="2000" dirty="0">
                <a:latin typeface="Courier New" panose="02070309020205020404" pitchFamily="49" charset="0"/>
                <a:cs typeface="Courier New" panose="02070309020205020404" pitchFamily="49" charset="0"/>
              </a:rPr>
              <a:t>       REPEATABLE READ</a:t>
            </a:r>
          </a:p>
          <a:p>
            <a:pPr marL="0" indent="0">
              <a:buNone/>
            </a:pPr>
            <a:r>
              <a:rPr lang="en-US" altLang="el-GR" sz="2000" dirty="0">
                <a:latin typeface="Courier New" panose="02070309020205020404" pitchFamily="49" charset="0"/>
                <a:cs typeface="Courier New" panose="02070309020205020404" pitchFamily="49" charset="0"/>
              </a:rPr>
              <a:t>     | READ COMMITTED</a:t>
            </a:r>
          </a:p>
          <a:p>
            <a:pPr marL="0" indent="0">
              <a:buNone/>
            </a:pPr>
            <a:r>
              <a:rPr lang="en-US" altLang="el-GR" sz="2000" dirty="0">
                <a:latin typeface="Courier New" panose="02070309020205020404" pitchFamily="49" charset="0"/>
                <a:cs typeface="Courier New" panose="02070309020205020404" pitchFamily="49" charset="0"/>
              </a:rPr>
              <a:t>     | READ UNCOMMITTED</a:t>
            </a:r>
          </a:p>
          <a:p>
            <a:pPr marL="0" indent="0">
              <a:buNone/>
            </a:pPr>
            <a:r>
              <a:rPr lang="en-US" altLang="el-GR" sz="2000" dirty="0">
                <a:latin typeface="Courier New" panose="02070309020205020404" pitchFamily="49" charset="0"/>
                <a:cs typeface="Courier New" panose="02070309020205020404" pitchFamily="49" charset="0"/>
              </a:rPr>
              <a:t>     | SERIALIZABLE</a:t>
            </a: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a:t>
            </a:r>
            <a:endParaRPr lang="el-GR" altLang="el-GR" sz="2000" dirty="0" smtClean="0">
              <a:latin typeface="Courier New" panose="02070309020205020404" pitchFamily="49" charset="0"/>
              <a:cs typeface="Courier New" panose="02070309020205020404" pitchFamily="49" charset="0"/>
            </a:endParaRP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l-GR" altLang="el-GR" sz="2400" dirty="0">
                <a:cs typeface="Courier New" panose="02070309020205020404" pitchFamily="49" charset="0"/>
              </a:rPr>
              <a:t>Η δήλωση ορίζει το επίπεδο απομόνωσης της Συναλλαγής (</a:t>
            </a:r>
            <a:r>
              <a:rPr lang="en-US" altLang="el-GR" sz="2400" dirty="0">
                <a:cs typeface="Courier New" panose="02070309020205020404" pitchFamily="49" charset="0"/>
              </a:rPr>
              <a:t>the transaction isolation level</a:t>
            </a:r>
            <a:r>
              <a:rPr lang="el-GR" altLang="el-GR" sz="2400" dirty="0">
                <a:cs typeface="Courier New" panose="02070309020205020404" pitchFamily="49" charset="0"/>
              </a:rPr>
              <a:t>) στην περίπτωση της </a:t>
            </a:r>
            <a:r>
              <a:rPr lang="en-US" altLang="el-GR" sz="2400" dirty="0" err="1">
                <a:cs typeface="Courier New" panose="02070309020205020404" pitchFamily="49" charset="0"/>
              </a:rPr>
              <a:t>mySQL</a:t>
            </a:r>
            <a:r>
              <a:rPr lang="en-US" altLang="el-GR" sz="2400" dirty="0">
                <a:cs typeface="Courier New" panose="02070309020205020404" pitchFamily="49" charset="0"/>
              </a:rPr>
              <a:t> (</a:t>
            </a:r>
            <a:r>
              <a:rPr lang="el-GR" altLang="el-GR" sz="2400" dirty="0">
                <a:cs typeface="Courier New" panose="02070309020205020404" pitchFamily="49" charset="0"/>
              </a:rPr>
              <a:t>για τις λειτουργίες σε </a:t>
            </a:r>
            <a:r>
              <a:rPr lang="en-US" altLang="el-GR" sz="2400" dirty="0" err="1">
                <a:cs typeface="Courier New" panose="02070309020205020404" pitchFamily="49" charset="0"/>
              </a:rPr>
              <a:t>InnoDB</a:t>
            </a:r>
            <a:r>
              <a:rPr lang="en-US" altLang="el-GR" sz="2400" dirty="0">
                <a:cs typeface="Courier New" panose="02070309020205020404" pitchFamily="49" charset="0"/>
              </a:rPr>
              <a:t> tables</a:t>
            </a:r>
            <a:r>
              <a:rPr lang="el-GR" altLang="el-GR" sz="2400" dirty="0">
                <a:cs typeface="Courier New" panose="02070309020205020404" pitchFamily="49" charset="0"/>
              </a:rPr>
              <a:t>)</a:t>
            </a:r>
            <a:r>
              <a:rPr lang="en-US" altLang="el-GR" sz="2400" dirty="0">
                <a:cs typeface="Courier New" panose="02070309020205020404" pitchFamily="49" charset="0"/>
              </a:rPr>
              <a:t>.</a:t>
            </a:r>
          </a:p>
          <a:p>
            <a:pPr marL="0" indent="0">
              <a:buNone/>
            </a:pPr>
            <a:endParaRPr lang="el-GR" alt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14498690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 Ορθογώνιο"/>
          <p:cNvSpPr>
            <a:spLocks noChangeArrowheads="1"/>
          </p:cNvSpPr>
          <p:nvPr/>
        </p:nvSpPr>
        <p:spPr bwMode="auto">
          <a:xfrm>
            <a:off x="8609013" y="650557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29</a:t>
            </a:r>
          </a:p>
        </p:txBody>
      </p:sp>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r>
              <a:rPr lang="el-GR" sz="2400" dirty="0" smtClean="0"/>
              <a:t>Σύνταξη </a:t>
            </a:r>
            <a:r>
              <a:rPr lang="el-GR" sz="2400" dirty="0"/>
              <a:t>σε </a:t>
            </a:r>
            <a:r>
              <a:rPr lang="en-US" sz="2400" dirty="0"/>
              <a:t>ISO SQL standard, Oracle and SQL Server: </a:t>
            </a:r>
            <a:endParaRPr lang="el-GR" sz="2400" dirty="0"/>
          </a:p>
          <a:p>
            <a:pPr marL="357188" indent="0">
              <a:buNone/>
            </a:pPr>
            <a:r>
              <a:rPr lang="en-US" sz="2000" dirty="0" smtClean="0">
                <a:latin typeface="Courier New" panose="02070309020205020404" pitchFamily="49" charset="0"/>
                <a:cs typeface="Courier New" panose="02070309020205020404" pitchFamily="49" charset="0"/>
              </a:rPr>
              <a:t>SET </a:t>
            </a:r>
            <a:r>
              <a:rPr lang="en-US" sz="2000" dirty="0">
                <a:latin typeface="Courier New" panose="02070309020205020404" pitchFamily="49" charset="0"/>
                <a:cs typeface="Courier New" panose="02070309020205020404" pitchFamily="49" charset="0"/>
              </a:rPr>
              <a:t>TRANSACTION ISOLATION LEVEL &lt;isolation level</a:t>
            </a:r>
            <a:r>
              <a:rPr lang="en-US" sz="2000" dirty="0" smtClean="0">
                <a:latin typeface="Courier New" panose="02070309020205020404" pitchFamily="49" charset="0"/>
                <a:cs typeface="Courier New" panose="02070309020205020404" pitchFamily="49" charset="0"/>
              </a:rPr>
              <a:t>&gt;</a:t>
            </a:r>
            <a:r>
              <a:rPr lang="en-US" sz="2400" dirty="0"/>
              <a:t> </a:t>
            </a:r>
            <a:endParaRPr lang="el-GR" sz="2400" dirty="0" smtClean="0"/>
          </a:p>
          <a:p>
            <a:pPr>
              <a:spcBef>
                <a:spcPts val="1800"/>
              </a:spcBef>
            </a:pPr>
            <a:r>
              <a:rPr lang="el-GR" sz="2400" dirty="0" smtClean="0"/>
              <a:t>Σύνταξη σε </a:t>
            </a:r>
            <a:r>
              <a:rPr lang="en-US" sz="2400" dirty="0" smtClean="0"/>
              <a:t>DB2:</a:t>
            </a:r>
            <a:endParaRPr lang="el-GR" sz="2400" dirty="0" smtClean="0"/>
          </a:p>
          <a:p>
            <a:pPr marL="357188" indent="0">
              <a:buNone/>
            </a:pPr>
            <a:r>
              <a:rPr lang="en-US" sz="2000" dirty="0" smtClean="0">
                <a:latin typeface="Courier New" panose="02070309020205020404" pitchFamily="49" charset="0"/>
                <a:cs typeface="Courier New" panose="02070309020205020404" pitchFamily="49" charset="0"/>
              </a:rPr>
              <a:t>SET </a:t>
            </a:r>
            <a:r>
              <a:rPr lang="en-US" sz="2000" dirty="0">
                <a:latin typeface="Courier New" panose="02070309020205020404" pitchFamily="49" charset="0"/>
                <a:cs typeface="Courier New" panose="02070309020205020404" pitchFamily="49" charset="0"/>
              </a:rPr>
              <a:t>CURRENT ISOLATION = &lt;isolation level</a:t>
            </a:r>
            <a:r>
              <a:rPr lang="en-US" sz="2000" dirty="0" smtClean="0">
                <a:latin typeface="Courier New" panose="02070309020205020404" pitchFamily="49" charset="0"/>
                <a:cs typeface="Courier New" panose="02070309020205020404" pitchFamily="49" charset="0"/>
              </a:rPr>
              <a:t>&gt;</a:t>
            </a:r>
            <a:endParaRPr lang="el-GR" sz="2400" dirty="0"/>
          </a:p>
          <a:p>
            <a:pPr>
              <a:spcBef>
                <a:spcPts val="1800"/>
              </a:spcBef>
              <a:buFont typeface="Courier New" panose="02070309020205020404" pitchFamily="49" charset="0"/>
              <a:buChar char="o"/>
            </a:pPr>
            <a:r>
              <a:rPr lang="el-GR" sz="2400" dirty="0"/>
              <a:t>Το </a:t>
            </a:r>
            <a:r>
              <a:rPr lang="en-US" sz="2400" dirty="0"/>
              <a:t>JDBC API «</a:t>
            </a:r>
            <a:r>
              <a:rPr lang="el-GR" sz="2400" dirty="0"/>
              <a:t>βλέπει</a:t>
            </a:r>
            <a:r>
              <a:rPr lang="en-US" sz="2400" dirty="0"/>
              <a:t>» </a:t>
            </a:r>
            <a:r>
              <a:rPr lang="el-GR" sz="2400" dirty="0"/>
              <a:t>μόνο τα ονόματα των επιπέδων απομόνωσης</a:t>
            </a:r>
            <a:r>
              <a:rPr lang="en-US" sz="2400" dirty="0"/>
              <a:t> (knows only the isolation level names of the) </a:t>
            </a:r>
            <a:r>
              <a:rPr lang="el-GR" sz="2400" dirty="0"/>
              <a:t>του προτύπου </a:t>
            </a:r>
            <a:r>
              <a:rPr lang="en-US" sz="2400" dirty="0"/>
              <a:t>ISO SQL.  </a:t>
            </a:r>
            <a:endParaRPr lang="el-GR" sz="2400" dirty="0"/>
          </a:p>
          <a:p>
            <a:pPr>
              <a:spcBef>
                <a:spcPts val="1800"/>
              </a:spcBef>
            </a:pPr>
            <a:r>
              <a:rPr lang="el-GR" sz="2400" dirty="0"/>
              <a:t>Παράδειγμα σε </a:t>
            </a:r>
            <a:r>
              <a:rPr lang="en-US" sz="2400" dirty="0"/>
              <a:t>JDBC:</a:t>
            </a:r>
            <a:endParaRPr lang="el-GR" sz="2400" dirty="0"/>
          </a:p>
          <a:p>
            <a:pPr marL="357188" indent="0">
              <a:buNone/>
            </a:pPr>
            <a:r>
              <a:rPr lang="en-US" sz="2000" dirty="0" smtClean="0">
                <a:latin typeface="Courier New" panose="02070309020205020404" pitchFamily="49" charset="0"/>
                <a:cs typeface="Courier New" panose="02070309020205020404" pitchFamily="49" charset="0"/>
              </a:rPr>
              <a:t>&lt;</a:t>
            </a:r>
            <a:r>
              <a:rPr lang="en-US" sz="2000" dirty="0">
                <a:latin typeface="Courier New" panose="02070309020205020404" pitchFamily="49" charset="0"/>
                <a:cs typeface="Courier New" panose="02070309020205020404" pitchFamily="49" charset="0"/>
              </a:rPr>
              <a:t>connection&gt;.</a:t>
            </a:r>
            <a:r>
              <a:rPr lang="en-US" sz="2000" dirty="0" err="1">
                <a:latin typeface="Courier New" panose="02070309020205020404" pitchFamily="49" charset="0"/>
                <a:cs typeface="Courier New" panose="02070309020205020404" pitchFamily="49" charset="0"/>
              </a:rPr>
              <a:t>setTransactionIsolation</a:t>
            </a:r>
            <a:r>
              <a:rPr lang="en-US" sz="2000" dirty="0">
                <a:latin typeface="Courier New" panose="02070309020205020404" pitchFamily="49" charset="0"/>
                <a:cs typeface="Courier New" panose="02070309020205020404" pitchFamily="49" charset="0"/>
              </a:rPr>
              <a:t>(Connection.&lt;TRANSACTION_SERIALIZABLE</a:t>
            </a:r>
            <a:r>
              <a:rPr lang="en-US" sz="2000" dirty="0" smtClean="0">
                <a:latin typeface="Courier New" panose="02070309020205020404" pitchFamily="49" charset="0"/>
                <a:cs typeface="Courier New" panose="02070309020205020404" pitchFamily="49" charset="0"/>
              </a:rPr>
              <a:t>&gt;);</a:t>
            </a:r>
            <a:endParaRPr lang="el-GR" sz="20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681286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Ορολογία </a:t>
            </a:r>
            <a:r>
              <a:rPr lang="en-US" dirty="0"/>
              <a:t>Microsoft MS SQL SERVER</a:t>
            </a:r>
            <a:endParaRPr lang="el-GR" dirty="0"/>
          </a:p>
        </p:txBody>
      </p:sp>
      <p:sp>
        <p:nvSpPr>
          <p:cNvPr id="3" name="Content Placeholder 2"/>
          <p:cNvSpPr>
            <a:spLocks noGrp="1"/>
          </p:cNvSpPr>
          <p:nvPr>
            <p:ph idx="1"/>
          </p:nvPr>
        </p:nvSpPr>
        <p:spPr/>
        <p:txBody>
          <a:bodyPr>
            <a:noAutofit/>
          </a:bodyPr>
          <a:lstStyle/>
          <a:p>
            <a:pPr marL="0" indent="0">
              <a:buNone/>
            </a:pPr>
            <a:r>
              <a:rPr lang="en-US" sz="2400" b="1" dirty="0" smtClean="0">
                <a:solidFill>
                  <a:srgbClr val="820000"/>
                </a:solidFill>
              </a:rPr>
              <a:t>SERIALIZABLE</a:t>
            </a:r>
            <a:endParaRPr lang="el-GR" sz="2400" dirty="0">
              <a:solidFill>
                <a:srgbClr val="820000"/>
              </a:solidFill>
            </a:endParaRPr>
          </a:p>
          <a:p>
            <a:pPr marL="0" indent="0">
              <a:buNone/>
            </a:pPr>
            <a:r>
              <a:rPr lang="en-US" sz="2400" dirty="0"/>
              <a:t>Specifies the following:</a:t>
            </a:r>
            <a:endParaRPr lang="el-GR" sz="2400" dirty="0"/>
          </a:p>
          <a:p>
            <a:pPr lvl="0"/>
            <a:r>
              <a:rPr lang="en-US" sz="2400" dirty="0"/>
              <a:t>Statements cannot read data that has been modified but not yet committed by other transactions.</a:t>
            </a:r>
            <a:endParaRPr lang="el-GR" sz="2400" dirty="0"/>
          </a:p>
          <a:p>
            <a:pPr lvl="0"/>
            <a:r>
              <a:rPr lang="en-US" sz="2400" dirty="0"/>
              <a:t>No other transactions can modify data that has been read by the current transaction until the current transaction completes.</a:t>
            </a:r>
            <a:endParaRPr lang="el-GR" sz="2400" dirty="0"/>
          </a:p>
          <a:p>
            <a:pPr lvl="0"/>
            <a:r>
              <a:rPr lang="en-US" sz="2400" dirty="0"/>
              <a:t>Other transactions cannot insert new rows with key values that would fall in the range of keys read by any statements in the current transaction until the current transaction completes.</a:t>
            </a:r>
            <a:endParaRPr lang="el-GR" sz="2400" dirty="0"/>
          </a:p>
          <a:p>
            <a:endParaRPr lang="el-GR" sz="2400" dirty="0"/>
          </a:p>
        </p:txBody>
      </p:sp>
      <p:sp>
        <p:nvSpPr>
          <p:cNvPr id="4" name="Rectangle 3"/>
          <p:cNvSpPr/>
          <p:nvPr/>
        </p:nvSpPr>
        <p:spPr>
          <a:xfrm>
            <a:off x="1475656" y="5847062"/>
            <a:ext cx="6984776" cy="369332"/>
          </a:xfrm>
          <a:prstGeom prst="rect">
            <a:avLst/>
          </a:prstGeom>
        </p:spPr>
        <p:txBody>
          <a:bodyPr wrap="square">
            <a:spAutoFit/>
          </a:bodyPr>
          <a:lstStyle/>
          <a:p>
            <a:r>
              <a:rPr lang="el-GR" dirty="0">
                <a:latin typeface="+mn-lt"/>
              </a:rPr>
              <a:t>Απόσπασμα από </a:t>
            </a:r>
            <a:r>
              <a:rPr lang="el-GR" dirty="0" smtClean="0">
                <a:latin typeface="+mn-lt"/>
              </a:rPr>
              <a:t>το: </a:t>
            </a:r>
            <a:r>
              <a:rPr lang="en-US" dirty="0" smtClean="0">
                <a:latin typeface="+mn-lt"/>
                <a:hlinkClick r:id="rId2"/>
              </a:rPr>
              <a:t>SET </a:t>
            </a:r>
            <a:r>
              <a:rPr lang="en-US" dirty="0">
                <a:latin typeface="+mn-lt"/>
                <a:hlinkClick r:id="rId2"/>
              </a:rPr>
              <a:t>TRANSACTION ISOLATION LEVEL (Transact-SQL</a:t>
            </a:r>
            <a:r>
              <a:rPr lang="en-US" dirty="0" smtClean="0">
                <a:latin typeface="+mn-lt"/>
                <a:hlinkClick r:id="rId2"/>
              </a:rPr>
              <a:t>)</a:t>
            </a:r>
            <a:endParaRPr lang="en-US" dirty="0">
              <a:latin typeface="+mn-lt"/>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32854615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r>
              <a:rPr lang="en-US" sz="2200" b="1" dirty="0">
                <a:solidFill>
                  <a:srgbClr val="820000"/>
                </a:solidFill>
              </a:rPr>
              <a:t>READ UNCOMMITTED</a:t>
            </a:r>
            <a:endParaRPr lang="el-GR" sz="2200" dirty="0">
              <a:solidFill>
                <a:srgbClr val="820000"/>
              </a:solidFill>
            </a:endParaRPr>
          </a:p>
          <a:p>
            <a:pPr marL="357188" indent="0">
              <a:buNone/>
            </a:pPr>
            <a:r>
              <a:rPr lang="en-US" sz="2200" dirty="0"/>
              <a:t>Specifies that statements can read rows that have been modified by other transactions but not yet committed. When this option is set, it is possible to read uncommitted modifications, which are called dirty reads.</a:t>
            </a:r>
            <a:endParaRPr lang="el-GR" sz="2200" dirty="0"/>
          </a:p>
          <a:p>
            <a:pPr>
              <a:spcBef>
                <a:spcPts val="1200"/>
              </a:spcBef>
            </a:pPr>
            <a:r>
              <a:rPr lang="en-US" sz="2200" b="1" dirty="0">
                <a:solidFill>
                  <a:srgbClr val="820000"/>
                </a:solidFill>
              </a:rPr>
              <a:t>READ COMMITTED</a:t>
            </a:r>
            <a:endParaRPr lang="el-GR" sz="2200" dirty="0">
              <a:solidFill>
                <a:srgbClr val="820000"/>
              </a:solidFill>
            </a:endParaRPr>
          </a:p>
          <a:p>
            <a:pPr marL="357188" indent="0">
              <a:buNone/>
            </a:pPr>
            <a:r>
              <a:rPr lang="en-US" sz="2200" dirty="0"/>
              <a:t>Specifies that statements cannot read data that has been modified but not committed by other transactions. This prevents dirty reads. This option is the SQL Server default.</a:t>
            </a:r>
            <a:endParaRPr lang="el-GR" sz="2200" dirty="0"/>
          </a:p>
          <a:p>
            <a:pPr>
              <a:spcBef>
                <a:spcPts val="1200"/>
              </a:spcBef>
            </a:pPr>
            <a:r>
              <a:rPr lang="en-US" sz="2200" b="1" dirty="0">
                <a:solidFill>
                  <a:srgbClr val="820000"/>
                </a:solidFill>
              </a:rPr>
              <a:t>REPEATABLE READ</a:t>
            </a:r>
            <a:endParaRPr lang="el-GR" sz="2200" dirty="0">
              <a:solidFill>
                <a:srgbClr val="820000"/>
              </a:solidFill>
            </a:endParaRPr>
          </a:p>
          <a:p>
            <a:pPr marL="357188" indent="0">
              <a:buNone/>
            </a:pPr>
            <a:r>
              <a:rPr lang="en-US" sz="2200" dirty="0"/>
              <a:t>Specifies that statements cannot read data that has been modified but not yet committed by other transactions and that no other transactions can modify data that has been read by the current transaction until the current transaction completes.</a:t>
            </a:r>
            <a:endParaRPr lang="el-GR" sz="22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41027449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Σημείωμα Χρήσης Έργων Τρίτων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Το Έργο αυτό κάνει χρήση των ακόλουθων έργων:</a:t>
            </a:r>
          </a:p>
          <a:p>
            <a:pPr marL="0" indent="0">
              <a:buNone/>
            </a:pPr>
            <a:r>
              <a:rPr lang="en-US" sz="2400" dirty="0"/>
              <a:t>“SQL Transactions” Educational and Training Content, The </a:t>
            </a:r>
            <a:r>
              <a:rPr lang="en-US" sz="2400" dirty="0" err="1"/>
              <a:t>DBTech</a:t>
            </a:r>
            <a:r>
              <a:rPr lang="en-US" sz="2400" dirty="0"/>
              <a:t> VET Teachers (EU LLP Transfer of Innovation) project, 1/10/2012 – 30/9/2014. Retrieved 14 May 2013. </a:t>
            </a:r>
            <a:r>
              <a:rPr lang="en-US" sz="2400" u="sng" dirty="0">
                <a:hlinkClick r:id="rId2"/>
              </a:rPr>
              <a:t>http://www.dbtechnet.org</a:t>
            </a:r>
            <a:r>
              <a:rPr lang="en-US" sz="2400" dirty="0"/>
              <a:t>, </a:t>
            </a:r>
            <a:r>
              <a:rPr lang="el-GR" sz="2400" dirty="0"/>
              <a:t>διαθέσιμο με άδεια </a:t>
            </a:r>
            <a:r>
              <a:rPr lang="en-US" sz="2400" u="sng" dirty="0">
                <a:hlinkClick r:id="rId3"/>
              </a:rPr>
              <a:t>CC BY-NC-SA 3.0</a:t>
            </a:r>
            <a:endParaRPr lang="el-GR" sz="2400" dirty="0"/>
          </a:p>
          <a:p>
            <a:pPr marL="0" indent="0">
              <a:buNone/>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4027885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Μηχανισμός </a:t>
            </a:r>
            <a:r>
              <a:rPr lang="en-US" dirty="0"/>
              <a:t>ROLLBACK</a:t>
            </a:r>
            <a:endParaRPr lang="el-GR" dirty="0"/>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l-GR" dirty="0"/>
              <a:t>Στην επόμενη συνεδρία (</a:t>
            </a:r>
            <a:r>
              <a:rPr lang="en-US" dirty="0"/>
              <a:t>session</a:t>
            </a:r>
            <a:r>
              <a:rPr lang="el-GR" dirty="0"/>
              <a:t>) με το σύστημα μπορούμε να κατανοήσουμε καλύτερα την εντολή.</a:t>
            </a:r>
          </a:p>
          <a:p>
            <a:pPr marL="0" indent="0">
              <a:lnSpc>
                <a:spcPct val="120000"/>
              </a:lnSpc>
              <a:buNone/>
            </a:pPr>
            <a:r>
              <a:rPr lang="el-GR" dirty="0"/>
              <a:t> </a:t>
            </a:r>
            <a:r>
              <a:rPr lang="en-US" dirty="0" smtClean="0"/>
              <a:t>(</a:t>
            </a:r>
            <a:r>
              <a:rPr lang="en-US" dirty="0"/>
              <a:t>1) SELECT NAME  FROM CUSTOMER WHERE CUSTNO=7654;</a:t>
            </a:r>
            <a:endParaRPr lang="el-GR" dirty="0"/>
          </a:p>
          <a:p>
            <a:pPr marL="0" indent="0">
              <a:lnSpc>
                <a:spcPct val="120000"/>
              </a:lnSpc>
              <a:buNone/>
            </a:pPr>
            <a:r>
              <a:rPr lang="en-US" dirty="0"/>
              <a:t>(2) </a:t>
            </a:r>
            <a:r>
              <a:rPr lang="el-GR" dirty="0"/>
              <a:t>Επιστρέφει</a:t>
            </a:r>
            <a:r>
              <a:rPr lang="en-US" dirty="0"/>
              <a:t> E. CODD</a:t>
            </a:r>
            <a:endParaRPr lang="el-GR" dirty="0"/>
          </a:p>
          <a:p>
            <a:pPr marL="0" indent="0">
              <a:lnSpc>
                <a:spcPct val="120000"/>
              </a:lnSpc>
              <a:buNone/>
            </a:pPr>
            <a:r>
              <a:rPr lang="en-US" dirty="0"/>
              <a:t>(3) UPDATE CUSTOMERS</a:t>
            </a:r>
            <a:endParaRPr lang="el-GR" dirty="0"/>
          </a:p>
          <a:p>
            <a:pPr marL="0" indent="0">
              <a:lnSpc>
                <a:spcPct val="120000"/>
              </a:lnSpc>
              <a:buNone/>
            </a:pPr>
            <a:r>
              <a:rPr lang="en-US" dirty="0"/>
              <a:t>    </a:t>
            </a:r>
            <a:r>
              <a:rPr lang="el-GR" dirty="0" smtClean="0"/>
              <a:t> </a:t>
            </a:r>
            <a:r>
              <a:rPr lang="en-US" dirty="0" smtClean="0"/>
              <a:t> </a:t>
            </a:r>
            <a:r>
              <a:rPr lang="en-US" dirty="0"/>
              <a:t>SET NAME  = ‘P.D. JAMES’</a:t>
            </a:r>
            <a:endParaRPr lang="el-GR" dirty="0"/>
          </a:p>
          <a:p>
            <a:pPr marL="0" indent="0">
              <a:lnSpc>
                <a:spcPct val="120000"/>
              </a:lnSpc>
              <a:buNone/>
            </a:pPr>
            <a:r>
              <a:rPr lang="en-US" dirty="0"/>
              <a:t>   </a:t>
            </a:r>
            <a:r>
              <a:rPr lang="el-GR" dirty="0" smtClean="0"/>
              <a:t> </a:t>
            </a:r>
            <a:r>
              <a:rPr lang="en-US" dirty="0" smtClean="0"/>
              <a:t>  </a:t>
            </a:r>
            <a:r>
              <a:rPr lang="en-US" dirty="0"/>
              <a:t>WHERE CUSTNO=7654;</a:t>
            </a:r>
            <a:endParaRPr lang="el-GR" dirty="0"/>
          </a:p>
          <a:p>
            <a:pPr marL="0" indent="0">
              <a:lnSpc>
                <a:spcPct val="120000"/>
              </a:lnSpc>
              <a:buNone/>
            </a:pPr>
            <a:r>
              <a:rPr lang="en-US" dirty="0"/>
              <a:t>(4) SELECT NAME  FROM CUSTOMER WHERE CUSTNO=7654;</a:t>
            </a:r>
            <a:endParaRPr lang="el-GR" dirty="0"/>
          </a:p>
          <a:p>
            <a:pPr marL="0" lvl="0" indent="357188">
              <a:lnSpc>
                <a:spcPct val="120000"/>
              </a:lnSpc>
              <a:buNone/>
            </a:pPr>
            <a:r>
              <a:rPr lang="el-GR" dirty="0"/>
              <a:t>Επιστρέφει </a:t>
            </a:r>
            <a:r>
              <a:rPr lang="en-US" dirty="0"/>
              <a:t>P.D. JAMES</a:t>
            </a:r>
            <a:endParaRPr lang="el-GR" dirty="0"/>
          </a:p>
          <a:p>
            <a:pPr marL="0" lvl="0" indent="357188">
              <a:lnSpc>
                <a:spcPct val="120000"/>
              </a:lnSpc>
              <a:buNone/>
            </a:pPr>
            <a:r>
              <a:rPr lang="en-US" dirty="0"/>
              <a:t>ROLLBACK;</a:t>
            </a:r>
            <a:endParaRPr lang="el-GR" dirty="0"/>
          </a:p>
          <a:p>
            <a:pPr marL="0" indent="0">
              <a:lnSpc>
                <a:spcPct val="120000"/>
              </a:lnSpc>
              <a:buNone/>
            </a:pPr>
            <a:r>
              <a:rPr lang="en-US" dirty="0"/>
              <a:t>(7) SELECT NAME  FROM CUSTOMER WHERE CUSTNO=7654;</a:t>
            </a:r>
            <a:endParaRPr lang="el-GR" dirty="0"/>
          </a:p>
          <a:p>
            <a:pPr marL="0" indent="0">
              <a:lnSpc>
                <a:spcPct val="120000"/>
              </a:lnSpc>
              <a:buNone/>
            </a:pPr>
            <a:r>
              <a:rPr lang="en-US" dirty="0"/>
              <a:t>(8) </a:t>
            </a:r>
            <a:r>
              <a:rPr lang="el-GR" dirty="0"/>
              <a:t>Επιστρέφει</a:t>
            </a:r>
            <a:r>
              <a:rPr lang="en-US" dirty="0"/>
              <a:t> E. </a:t>
            </a:r>
            <a:r>
              <a:rPr lang="en-US" dirty="0" smtClean="0"/>
              <a:t>CODD</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982368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fontScale="85000" lnSpcReduction="20000"/>
          </a:bodyPr>
          <a:lstStyle/>
          <a:p>
            <a:r>
              <a:rPr lang="el-GR" dirty="0" smtClean="0"/>
              <a:t>Η εισήγηση βασίζεται σε σειρά μαθημάτων του Χ. </a:t>
            </a:r>
            <a:r>
              <a:rPr lang="el-GR" dirty="0" err="1" smtClean="0"/>
              <a:t>Σκουρλά</a:t>
            </a:r>
            <a:r>
              <a:rPr lang="el-GR" dirty="0" smtClean="0"/>
              <a:t> για θέματα </a:t>
            </a:r>
            <a:r>
              <a:rPr lang="en-US" dirty="0" smtClean="0"/>
              <a:t>“SQL Transactions”</a:t>
            </a:r>
            <a:r>
              <a:rPr lang="el-GR" dirty="0" smtClean="0"/>
              <a:t> </a:t>
            </a:r>
            <a:r>
              <a:rPr lang="en-US" dirty="0" smtClean="0"/>
              <a:t>(</a:t>
            </a:r>
            <a:r>
              <a:rPr lang="el-GR" dirty="0" smtClean="0"/>
              <a:t>σε συνεργασία με Δ. </a:t>
            </a:r>
            <a:r>
              <a:rPr lang="el-GR" dirty="0" err="1" smtClean="0"/>
              <a:t>Δέρβο</a:t>
            </a:r>
            <a:r>
              <a:rPr lang="el-GR" dirty="0" smtClean="0"/>
              <a:t>) στο πλαίσιο του “</a:t>
            </a:r>
            <a:r>
              <a:rPr lang="en-US" dirty="0" err="1" smtClean="0"/>
              <a:t>DBTech</a:t>
            </a:r>
            <a:r>
              <a:rPr lang="en-US" dirty="0" smtClean="0"/>
              <a:t> VET Teacher </a:t>
            </a:r>
            <a:r>
              <a:rPr lang="en-US" dirty="0" err="1" smtClean="0"/>
              <a:t>programme</a:t>
            </a:r>
            <a:r>
              <a:rPr lang="en-US" dirty="0" smtClean="0"/>
              <a:t>.</a:t>
            </a:r>
          </a:p>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smtClean="0"/>
              <a:t>Πανεπιστήμιο Δυτικής Αττικής</a:t>
            </a:r>
            <a:r>
              <a:rPr lang="en-US" sz="2000" dirty="0" smtClean="0"/>
              <a:t>, </a:t>
            </a:r>
            <a:r>
              <a:rPr lang="el-GR" sz="2000" dirty="0"/>
              <a:t>Χρήστος Σκουρλάς </a:t>
            </a:r>
            <a:r>
              <a:rPr lang="el-GR" sz="2000" dirty="0" smtClean="0"/>
              <a:t>2019. </a:t>
            </a:r>
            <a:r>
              <a:rPr lang="el-GR" sz="2000" dirty="0"/>
              <a:t>Χρήστος </a:t>
            </a:r>
            <a:r>
              <a:rPr lang="el-GR" sz="2000" dirty="0" err="1"/>
              <a:t>Σκουρλάς</a:t>
            </a:r>
            <a:r>
              <a:rPr lang="el-GR" sz="2000" dirty="0"/>
              <a:t>. «Βάσεις Δεδομένων ΙΙ. Ενότητα 8: Συναλλαγές  (</a:t>
            </a:r>
            <a:r>
              <a:rPr lang="en-US" sz="2000" dirty="0"/>
              <a:t>Transactions</a:t>
            </a:r>
            <a:r>
              <a:rPr lang="en-US" sz="2000" dirty="0" smtClean="0"/>
              <a:t>)</a:t>
            </a:r>
            <a:r>
              <a:rPr lang="el-GR" sz="2000" dirty="0" smtClean="0"/>
              <a:t>». Έκδοση: </a:t>
            </a:r>
            <a:r>
              <a:rPr lang="en-US" sz="2000" dirty="0" smtClean="0"/>
              <a:t>2</a:t>
            </a:r>
            <a:r>
              <a:rPr lang="el-GR" sz="2000" dirty="0" smtClean="0"/>
              <a:t>.0. Αθήνα </a:t>
            </a:r>
            <a:r>
              <a:rPr lang="el-GR" sz="2000" dirty="0" smtClean="0"/>
              <a:t>2019. </a:t>
            </a:r>
            <a:r>
              <a:rPr lang="el-GR" sz="2000" dirty="0" smtClean="0"/>
              <a:t>Διαθέσιμο από τη δικτυακή διεύθυνση: </a:t>
            </a:r>
            <a:r>
              <a:rPr lang="en-US" sz="2000" dirty="0" smtClean="0">
                <a:hlinkClick r:id="rId3"/>
              </a:rPr>
              <a:t>pyles.uniwa.gr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4</a:t>
            </a:r>
          </a:p>
        </p:txBody>
      </p:sp>
      <p:sp>
        <p:nvSpPr>
          <p:cNvPr id="2" name="Title 1"/>
          <p:cNvSpPr>
            <a:spLocks noGrp="1"/>
          </p:cNvSpPr>
          <p:nvPr>
            <p:ph type="title"/>
          </p:nvPr>
        </p:nvSpPr>
        <p:spPr/>
        <p:txBody>
          <a:bodyPr>
            <a:normAutofit fontScale="90000"/>
          </a:bodyPr>
          <a:lstStyle/>
          <a:p>
            <a:r>
              <a:rPr lang="el-GR" dirty="0"/>
              <a:t>Προβλήματα ταυτοχρονισμού </a:t>
            </a:r>
            <a:br>
              <a:rPr lang="el-GR" dirty="0"/>
            </a:br>
            <a:r>
              <a:rPr lang="en-US" dirty="0"/>
              <a:t>Concurrency problems (anomalies)</a:t>
            </a:r>
          </a:p>
        </p:txBody>
      </p:sp>
      <p:sp>
        <p:nvSpPr>
          <p:cNvPr id="3" name="Content Placeholder 2"/>
          <p:cNvSpPr>
            <a:spLocks noGrp="1"/>
          </p:cNvSpPr>
          <p:nvPr>
            <p:ph idx="1"/>
          </p:nvPr>
        </p:nvSpPr>
        <p:spPr/>
        <p:txBody>
          <a:bodyPr/>
          <a:lstStyle/>
          <a:p>
            <a:pPr>
              <a:buSzPct val="45000"/>
              <a:buFont typeface="Wingdings" pitchFamily="2" charset="2"/>
              <a:buChar char=""/>
            </a:pPr>
            <a:endParaRPr lang="el-GR" altLang="el-GR" dirty="0" smtClean="0">
              <a:solidFill>
                <a:srgbClr val="0000FF"/>
              </a:solidFill>
              <a:latin typeface="Arial" pitchFamily="34" charset="0"/>
            </a:endParaRPr>
          </a:p>
          <a:p>
            <a:pPr>
              <a:buSzPct val="80000"/>
            </a:pPr>
            <a:r>
              <a:rPr lang="en-US" altLang="el-GR" b="1" dirty="0" smtClean="0">
                <a:solidFill>
                  <a:srgbClr val="820000"/>
                </a:solidFill>
              </a:rPr>
              <a:t>Lost </a:t>
            </a:r>
            <a:r>
              <a:rPr lang="en-US" altLang="el-GR" b="1" dirty="0">
                <a:solidFill>
                  <a:srgbClr val="820000"/>
                </a:solidFill>
              </a:rPr>
              <a:t>updates</a:t>
            </a:r>
            <a:r>
              <a:rPr lang="el-GR" altLang="el-GR" b="1" dirty="0">
                <a:solidFill>
                  <a:srgbClr val="820000"/>
                </a:solidFill>
              </a:rPr>
              <a:t> </a:t>
            </a:r>
            <a:endParaRPr lang="en-US" altLang="el-GR" b="1" dirty="0">
              <a:solidFill>
                <a:srgbClr val="820000"/>
              </a:solidFill>
            </a:endParaRPr>
          </a:p>
          <a:p>
            <a:pPr>
              <a:buSzPct val="80000"/>
            </a:pPr>
            <a:r>
              <a:rPr lang="en-US" altLang="el-GR" dirty="0" smtClean="0">
                <a:solidFill>
                  <a:srgbClr val="000000"/>
                </a:solidFill>
              </a:rPr>
              <a:t>Dirty </a:t>
            </a:r>
            <a:r>
              <a:rPr lang="en-US" altLang="el-GR" dirty="0">
                <a:solidFill>
                  <a:srgbClr val="000000"/>
                </a:solidFill>
              </a:rPr>
              <a:t>reads</a:t>
            </a:r>
            <a:r>
              <a:rPr lang="el-GR" altLang="el-GR" dirty="0">
                <a:solidFill>
                  <a:srgbClr val="000000"/>
                </a:solidFill>
              </a:rPr>
              <a:t> </a:t>
            </a:r>
            <a:endParaRPr lang="en-US" altLang="el-GR" dirty="0">
              <a:solidFill>
                <a:srgbClr val="000000"/>
              </a:solidFill>
            </a:endParaRPr>
          </a:p>
          <a:p>
            <a:pPr>
              <a:buSzPct val="80000"/>
            </a:pPr>
            <a:r>
              <a:rPr lang="en-US" altLang="el-GR" dirty="0" smtClean="0">
                <a:solidFill>
                  <a:srgbClr val="000000"/>
                </a:solidFill>
              </a:rPr>
              <a:t>Non-repeatable </a:t>
            </a:r>
            <a:r>
              <a:rPr lang="en-US" altLang="el-GR" dirty="0">
                <a:solidFill>
                  <a:srgbClr val="000000"/>
                </a:solidFill>
              </a:rPr>
              <a:t>reads</a:t>
            </a:r>
            <a:r>
              <a:rPr lang="el-GR" altLang="el-GR" dirty="0">
                <a:solidFill>
                  <a:srgbClr val="000000"/>
                </a:solidFill>
              </a:rPr>
              <a:t> </a:t>
            </a:r>
            <a:endParaRPr lang="en-US" altLang="el-GR" dirty="0">
              <a:solidFill>
                <a:srgbClr val="0000FF"/>
              </a:solidFill>
            </a:endParaRPr>
          </a:p>
          <a:p>
            <a:pPr>
              <a:buSzPct val="80000"/>
            </a:pPr>
            <a:r>
              <a:rPr lang="en-US" altLang="el-GR" dirty="0" smtClean="0">
                <a:solidFill>
                  <a:srgbClr val="000000"/>
                </a:solidFill>
              </a:rPr>
              <a:t>Phantom </a:t>
            </a:r>
            <a:r>
              <a:rPr lang="en-US" altLang="el-GR" dirty="0">
                <a:solidFill>
                  <a:srgbClr val="000000"/>
                </a:solidFill>
              </a:rPr>
              <a:t>reads</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0812279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2800" dirty="0" smtClean="0"/>
              <a:t>το </a:t>
            </a:r>
            <a:r>
              <a:rPr lang="el-GR" sz="2800" dirty="0"/>
              <a:t>πρόβλημα της χαμένης ενημέρωσης (</a:t>
            </a:r>
            <a:r>
              <a:rPr lang="el-GR" sz="2800" dirty="0" err="1"/>
              <a:t>lost</a:t>
            </a:r>
            <a:r>
              <a:rPr lang="el-GR" sz="2800" dirty="0"/>
              <a:t> </a:t>
            </a:r>
            <a:r>
              <a:rPr lang="el-GR" sz="2800" dirty="0" err="1"/>
              <a:t>update</a:t>
            </a:r>
            <a:r>
              <a:rPr lang="el-GR" sz="2800" dirty="0"/>
              <a:t>)</a:t>
            </a:r>
          </a:p>
          <a:p>
            <a:r>
              <a:rPr lang="el-GR" sz="2800" dirty="0" smtClean="0"/>
              <a:t>το </a:t>
            </a:r>
            <a:r>
              <a:rPr lang="el-GR" sz="2800" dirty="0"/>
              <a:t>πρόβλημα της πρόχειρης ανάγνωσης (</a:t>
            </a:r>
            <a:r>
              <a:rPr lang="el-GR" sz="2800" dirty="0" err="1"/>
              <a:t>dirty</a:t>
            </a:r>
            <a:r>
              <a:rPr lang="el-GR" sz="2800" dirty="0"/>
              <a:t> </a:t>
            </a:r>
            <a:r>
              <a:rPr lang="el-GR" sz="2800" dirty="0" err="1"/>
              <a:t>read</a:t>
            </a:r>
            <a:r>
              <a:rPr lang="el-GR" sz="2800" dirty="0"/>
              <a:t>), δηλαδή η ανάγνωση δεδομένων η εγκυρότητα των οποίων δεν έχει ακόμη επικυρωθεί από τις ταυτόχρονα εκτελούμενες συναλλαγές που τα έχουν καταχωρήσει στη βάση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475848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2800" dirty="0"/>
              <a:t>το πρόβλημα της μη-</a:t>
            </a:r>
            <a:r>
              <a:rPr lang="el-GR" sz="2800" dirty="0" err="1"/>
              <a:t>επαναλήψιμης</a:t>
            </a:r>
            <a:r>
              <a:rPr lang="el-GR" sz="2800" dirty="0"/>
              <a:t> ανάγνωσης (</a:t>
            </a:r>
            <a:r>
              <a:rPr lang="el-GR" sz="2800" dirty="0" err="1"/>
              <a:t>non</a:t>
            </a:r>
            <a:r>
              <a:rPr lang="el-GR" sz="2800" dirty="0"/>
              <a:t>-</a:t>
            </a:r>
            <a:r>
              <a:rPr lang="el-GR" sz="2800" dirty="0" err="1"/>
              <a:t>repeatable</a:t>
            </a:r>
            <a:r>
              <a:rPr lang="el-GR" sz="2800" dirty="0"/>
              <a:t> </a:t>
            </a:r>
            <a:r>
              <a:rPr lang="el-GR" sz="2800" dirty="0" err="1"/>
              <a:t>read</a:t>
            </a:r>
            <a:r>
              <a:rPr lang="el-GR" sz="2800" dirty="0"/>
              <a:t>), δηλαδή περιπτώσεις όπου διαδοχικές αναγνώσεις με το ίδιο κριτήριο αναζήτησης δεν επιστρέφουν τις ίδιες πλειάδες/γραμμές στο αποτέλεσμα </a:t>
            </a:r>
          </a:p>
          <a:p>
            <a:r>
              <a:rPr lang="el-GR" sz="2800" dirty="0" smtClean="0"/>
              <a:t>το </a:t>
            </a:r>
            <a:r>
              <a:rPr lang="el-GR" sz="2800" dirty="0"/>
              <a:t>πρόβλημα ανάγνωσης φαντάσματος (</a:t>
            </a:r>
            <a:r>
              <a:rPr lang="el-GR" sz="2800" dirty="0" err="1"/>
              <a:t>phantom</a:t>
            </a:r>
            <a:r>
              <a:rPr lang="el-GR" sz="2800" dirty="0"/>
              <a:t> </a:t>
            </a:r>
            <a:r>
              <a:rPr lang="el-GR" sz="2800" dirty="0" err="1"/>
              <a:t>read</a:t>
            </a:r>
            <a:r>
              <a:rPr lang="el-GR" sz="2800" dirty="0"/>
              <a:t> </a:t>
            </a:r>
            <a:r>
              <a:rPr lang="el-GR" sz="2800" dirty="0" err="1"/>
              <a:t>problem</a:t>
            </a:r>
            <a:r>
              <a:rPr lang="el-GR" sz="2800" dirty="0"/>
              <a:t>), δηλαδή, κατά την εκτέλεση της συναλλαγής μερικές από τις πλειάδες οι οποίες θα έπρεπε να συνυπολογιστούν στην επεξεργασία εξαιρούνται γιατί η συναλλαγή δεν αισθάνεται την ύπαρξή τους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25832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0825" y="1332000"/>
            <a:ext cx="58102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700" name="3 - Ορθογώνιο"/>
          <p:cNvSpPr>
            <a:spLocks noChangeArrowheads="1"/>
          </p:cNvSpPr>
          <p:nvPr/>
        </p:nvSpPr>
        <p:spPr bwMode="auto">
          <a:xfrm>
            <a:off x="8609013" y="6505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5</a:t>
            </a:r>
          </a:p>
        </p:txBody>
      </p:sp>
      <p:sp>
        <p:nvSpPr>
          <p:cNvPr id="29701"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The lost update </a:t>
            </a:r>
            <a:r>
              <a:rPr lang="en-US" dirty="0" smtClean="0"/>
              <a:t>problem</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132536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1296</TotalTime>
  <Words>2238</Words>
  <Application>Microsoft Office PowerPoint</Application>
  <PresentationFormat>On-screen Show (4:3)</PresentationFormat>
  <Paragraphs>453</Paragraphs>
  <Slides>54</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SimSun</vt:lpstr>
      <vt:lpstr>Arial</vt:lpstr>
      <vt:lpstr>Calibri</vt:lpstr>
      <vt:lpstr>Courier New</vt:lpstr>
      <vt:lpstr>Tahoma</vt:lpstr>
      <vt:lpstr>Times New Roman</vt:lpstr>
      <vt:lpstr>Wingdings</vt:lpstr>
      <vt:lpstr>OC_template_updated</vt:lpstr>
      <vt:lpstr>Βάσεις Δεδομένων ΙΙ</vt:lpstr>
      <vt:lpstr>Σκοπός Μαθήματος</vt:lpstr>
      <vt:lpstr>TRANSACTIONS, Commit, Rollback </vt:lpstr>
      <vt:lpstr>Πρωτόκολλο COMMIT / ROLLBACK </vt:lpstr>
      <vt:lpstr>Μηχανισμός ROLLBACK</vt:lpstr>
      <vt:lpstr>Προβλήματα ταυτοχρονισμού  Concurrency problems (anomalies)</vt:lpstr>
      <vt:lpstr>PowerPoint Presentation</vt:lpstr>
      <vt:lpstr>PowerPoint Presentation</vt:lpstr>
      <vt:lpstr>The lost update problem</vt:lpstr>
      <vt:lpstr>The lost update problem</vt:lpstr>
      <vt:lpstr>Προσοχή! Όλα τα DBMS μας προστατεύουν από  το «lost update problem»</vt:lpstr>
      <vt:lpstr>Concurrency problems (anomalies)</vt:lpstr>
      <vt:lpstr>The dirty read problem</vt:lpstr>
      <vt:lpstr>The dirty read problem</vt:lpstr>
      <vt:lpstr>Blind Overwriting problem, application simulated by use of local variables</vt:lpstr>
      <vt:lpstr>Blind Overwriting problem, application simulated by use of local variables</vt:lpstr>
      <vt:lpstr>Blind Overwriting problem, application simulated by use of local variables</vt:lpstr>
      <vt:lpstr>Concurrency problems (anomalies)</vt:lpstr>
      <vt:lpstr>Non-repeatable reads</vt:lpstr>
      <vt:lpstr>Non-repeatable reads</vt:lpstr>
      <vt:lpstr>Non-repeatable reads</vt:lpstr>
      <vt:lpstr>Non-repeatable reads</vt:lpstr>
      <vt:lpstr>Experiment: Non repeatable Read in mySQL</vt:lpstr>
      <vt:lpstr>PowerPoint Presentation</vt:lpstr>
      <vt:lpstr>PowerPoint Presentation</vt:lpstr>
      <vt:lpstr>Non-repeatable reads  vs. dirty reads</vt:lpstr>
      <vt:lpstr>Concurrency problems (anomalies)</vt:lpstr>
      <vt:lpstr>Phantom reads</vt:lpstr>
      <vt:lpstr>Phantom reads</vt:lpstr>
      <vt:lpstr>Phantom reads</vt:lpstr>
      <vt:lpstr>Phantom reads</vt:lpstr>
      <vt:lpstr>Experiment: Phantom in mySQL</vt:lpstr>
      <vt:lpstr>PowerPoint Presentation</vt:lpstr>
      <vt:lpstr>PowerPoint Presentation</vt:lpstr>
      <vt:lpstr>PowerPoint Presentation</vt:lpstr>
      <vt:lpstr>Non-repeatable reads  vs. phantom reads</vt:lpstr>
      <vt:lpstr>Non-repeatable reads  vs. phantom reads</vt:lpstr>
      <vt:lpstr>Ιδανική συναλλαγή, ιδιότητες ACID</vt:lpstr>
      <vt:lpstr>A.C.I.D.</vt:lpstr>
      <vt:lpstr>Οι ιδιότητες  ACID</vt:lpstr>
      <vt:lpstr> Failures of the ACID properties - Examples</vt:lpstr>
      <vt:lpstr>PowerPoint Presentation</vt:lpstr>
      <vt:lpstr>ACID SQL Transaction</vt:lpstr>
      <vt:lpstr>ISO SQL isolation levels</vt:lpstr>
      <vt:lpstr>PowerPoint Presentation</vt:lpstr>
      <vt:lpstr>PowerPoint Presentation</vt:lpstr>
      <vt:lpstr>Ορολογία Microsoft MS SQL SERVER</vt:lpstr>
      <vt:lpstr>PowerPoint Presentation</vt:lpstr>
      <vt:lpstr>Σημείωμα Χρήσης Έργων Τρίτων</vt:lpstr>
      <vt:lpstr>Τέλος Ενότητας</vt:lpstr>
      <vt:lpstr>Σημειώματα</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Christos</cp:lastModifiedBy>
  <cp:revision>197</cp:revision>
  <dcterms:created xsi:type="dcterms:W3CDTF">2013-03-04T13:35:19Z</dcterms:created>
  <dcterms:modified xsi:type="dcterms:W3CDTF">2019-06-04T20:37:27Z</dcterms:modified>
</cp:coreProperties>
</file>