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2">
  <p:sldMasterIdLst>
    <p:sldMasterId id="2147483684" r:id="rId1"/>
  </p:sldMasterIdLst>
  <p:notesMasterIdLst>
    <p:notesMasterId r:id="rId42"/>
  </p:notesMasterIdLst>
  <p:handoutMasterIdLst>
    <p:handoutMasterId r:id="rId43"/>
  </p:handout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8" r:id="rId31"/>
    <p:sldId id="350" r:id="rId32"/>
    <p:sldId id="352" r:id="rId33"/>
    <p:sldId id="353" r:id="rId34"/>
    <p:sldId id="354" r:id="rId35"/>
    <p:sldId id="257" r:id="rId36"/>
    <p:sldId id="262" r:id="rId37"/>
    <p:sldId id="264" r:id="rId38"/>
    <p:sldId id="265" r:id="rId39"/>
    <p:sldId id="266" r:id="rId40"/>
    <p:sldId id="318" r:id="rId41"/>
  </p:sldIdLst>
  <p:sldSz cx="9144000" cy="6858000" type="screen4x3"/>
  <p:notesSz cx="7104063" cy="10234613"/>
  <p:custDataLst>
    <p:tags r:id="rId4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3395" autoAdjust="0"/>
  </p:normalViewPr>
  <p:slideViewPr>
    <p:cSldViewPr>
      <p:cViewPr varScale="1">
        <p:scale>
          <a:sx n="69" d="100"/>
          <a:sy n="69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4/6/2019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4/6/2019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023992" y="9940379"/>
            <a:ext cx="3078427" cy="29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15" tIns="50708" rIns="97515" bIns="50708" anchor="b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DB48F950-149D-417A-AC41-8791198C5DA6}" type="slidenum">
              <a:rPr lang="en-GB" altLang="el-GR" sz="1300"/>
              <a:pPr algn="r" eaLnBrk="1" hangingPunct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</a:t>
            </a:fld>
            <a:endParaRPr lang="en-GB" altLang="el-GR" sz="13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16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5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69225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08413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14500"/>
            <a:ext cx="3808412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65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7" Type="http://schemas.microsoft.com/office/2007/relationships/hdphoto" Target="../media/hdphoto2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9.wdp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7" Type="http://schemas.microsoft.com/office/2007/relationships/hdphoto" Target="../media/hdphoto2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22.wdp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deed.el" TargetMode="External"/><Relationship Id="rId2" Type="http://schemas.openxmlformats.org/officeDocument/2006/relationships/hyperlink" Target="http://www.dbtechnet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ΙΙ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53808" y="3096543"/>
            <a:ext cx="7236385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</a:pPr>
            <a:r>
              <a:rPr lang="el-GR" sz="2700" b="1" dirty="0" smtClean="0"/>
              <a:t>Ενότητα </a:t>
            </a:r>
            <a:r>
              <a:rPr lang="en-US" sz="2700" b="1" dirty="0" smtClean="0"/>
              <a:t>9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altLang="el-GR" sz="2800" dirty="0"/>
              <a:t>Συναλλαγές (</a:t>
            </a:r>
            <a:r>
              <a:rPr lang="en-US" altLang="el-GR" sz="2800" dirty="0"/>
              <a:t>Transactions) </a:t>
            </a:r>
            <a:r>
              <a:rPr lang="el-GR" altLang="el-GR" sz="2800" dirty="0"/>
              <a:t>στο προϊόν </a:t>
            </a:r>
            <a:r>
              <a:rPr lang="en-US" altLang="el-GR" sz="2800" dirty="0" err="1"/>
              <a:t>mySQL</a:t>
            </a:r>
            <a:endParaRPr lang="en-US" altLang="el-GR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27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Χ. Σκουρλάς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Μηχανικών Πληροφορικής </a:t>
            </a:r>
            <a:r>
              <a:rPr lang="el-GR" sz="2400" dirty="0" smtClean="0"/>
              <a:t>και Υπολογιστών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 smtClean="0">
                <a:latin typeface="+mn-lt"/>
              </a:rPr>
              <a:t>Πανεπιστήμιο Δυτικής Αττικής</a:t>
            </a:r>
            <a:endParaRPr lang="el-GR" sz="1600" dirty="0">
              <a:latin typeface="+mn-lt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4" y="486569"/>
            <a:ext cx="75819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l-GR" sz="2400" dirty="0"/>
              <a:t>Ξαναγυρίζουμε στο σημείο εκκίνησης. Στα παραδείγματα παρακάτω θα κάνουμε πάντα το </a:t>
            </a:r>
            <a:r>
              <a:rPr lang="el-GR" sz="2400" dirty="0" smtClean="0"/>
              <a:t>ίδιο</a:t>
            </a: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l-GR" sz="2400" dirty="0"/>
              <a:t>Σταματάμε το </a:t>
            </a:r>
            <a:r>
              <a:rPr lang="en-US" sz="2400" dirty="0" err="1"/>
              <a:t>Autocommit</a:t>
            </a:r>
            <a:r>
              <a:rPr lang="en-US" sz="2400" dirty="0"/>
              <a:t> mode</a:t>
            </a:r>
            <a:r>
              <a:rPr lang="el-GR" sz="2400" dirty="0"/>
              <a:t>. Σχεδόν σε όλα τα επόμενα παραδείγματα θα χρησιμοποιήσουμε αυτή την απενεργοποίηση της </a:t>
            </a:r>
            <a:r>
              <a:rPr lang="en-US" sz="2400" dirty="0" err="1"/>
              <a:t>Autocommit</a:t>
            </a:r>
            <a:r>
              <a:rPr lang="en-US" sz="2400" dirty="0"/>
              <a:t> mode</a:t>
            </a:r>
            <a:r>
              <a:rPr lang="el-GR" sz="2400" dirty="0"/>
              <a:t>. </a:t>
            </a:r>
          </a:p>
          <a:p>
            <a:pPr>
              <a:lnSpc>
                <a:spcPct val="120000"/>
              </a:lnSpc>
            </a:pPr>
            <a:r>
              <a:rPr lang="el-GR" sz="2400" dirty="0"/>
              <a:t>Τότε μπορούμε να έχουμε πολλές </a:t>
            </a:r>
            <a:r>
              <a:rPr lang="en-US" sz="2400" dirty="0"/>
              <a:t>transactions</a:t>
            </a:r>
            <a:r>
              <a:rPr lang="el-GR" sz="2400" dirty="0"/>
              <a:t>.</a:t>
            </a:r>
          </a:p>
          <a:p>
            <a:pPr>
              <a:lnSpc>
                <a:spcPct val="120000"/>
              </a:lnSpc>
            </a:pPr>
            <a:r>
              <a:rPr lang="el-GR" sz="2400" dirty="0"/>
              <a:t>Κάθε συναλλαγή τερματίζεται με </a:t>
            </a:r>
            <a:r>
              <a:rPr lang="en-US" sz="2400" dirty="0"/>
              <a:t>COMMIT</a:t>
            </a:r>
            <a:r>
              <a:rPr lang="el-GR" sz="2400" dirty="0"/>
              <a:t> ή </a:t>
            </a:r>
            <a:r>
              <a:rPr lang="en-US" sz="2400" dirty="0"/>
              <a:t>ROLLBACK</a:t>
            </a:r>
            <a:r>
              <a:rPr lang="el-GR" sz="2400" dirty="0"/>
              <a:t> και αρχίζει η επόμενη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l-GR" sz="2400" dirty="0"/>
              <a:t>Θα εξετάσουμε αν οι εντολές της </a:t>
            </a:r>
            <a:r>
              <a:rPr lang="el-GR" sz="2400" dirty="0" err="1"/>
              <a:t>Data</a:t>
            </a:r>
            <a:r>
              <a:rPr lang="el-GR" sz="2400" dirty="0"/>
              <a:t> </a:t>
            </a:r>
            <a:r>
              <a:rPr lang="el-GR" sz="2400" dirty="0" err="1"/>
              <a:t>Definition</a:t>
            </a:r>
            <a:r>
              <a:rPr lang="el-GR" sz="2400" dirty="0"/>
              <a:t> </a:t>
            </a:r>
            <a:r>
              <a:rPr lang="el-GR" sz="2400" dirty="0" err="1"/>
              <a:t>Language</a:t>
            </a:r>
            <a:r>
              <a:rPr lang="el-GR" sz="2400" dirty="0"/>
              <a:t> προκαλούν αυτόματο </a:t>
            </a:r>
            <a:r>
              <a:rPr lang="en-US" sz="2400" dirty="0"/>
              <a:t>Commit</a:t>
            </a:r>
            <a:r>
              <a:rPr lang="el-GR" sz="2400" dirty="0"/>
              <a:t>. </a:t>
            </a:r>
          </a:p>
          <a:p>
            <a:endParaRPr lang="el-GR" sz="2400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6" y="1967895"/>
            <a:ext cx="3960440" cy="171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57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805264"/>
            <a:ext cx="8229600" cy="8640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sz="2400" dirty="0"/>
              <a:t>Μετά την εντολή </a:t>
            </a:r>
            <a:r>
              <a:rPr lang="en-US" sz="2400" dirty="0"/>
              <a:t>CREATE TABLE</a:t>
            </a:r>
            <a:r>
              <a:rPr lang="el-GR" sz="2400" dirty="0"/>
              <a:t> εκτελέστηκε αυτόματα </a:t>
            </a:r>
            <a:r>
              <a:rPr lang="el-GR" sz="2400" dirty="0" smtClean="0"/>
              <a:t>δήλωση </a:t>
            </a:r>
            <a:r>
              <a:rPr lang="en-US" sz="2400" dirty="0" smtClean="0"/>
              <a:t>COMMIT</a:t>
            </a:r>
            <a:r>
              <a:rPr lang="el-GR" sz="2400" dirty="0" smtClean="0"/>
              <a:t> </a:t>
            </a:r>
            <a:r>
              <a:rPr lang="el-GR" sz="2400" dirty="0"/>
              <a:t>ενώ η επόμενη εντολή </a:t>
            </a:r>
            <a:r>
              <a:rPr lang="en-US" sz="2400" dirty="0"/>
              <a:t>INSERT</a:t>
            </a:r>
            <a:r>
              <a:rPr lang="el-GR" sz="2400" dirty="0"/>
              <a:t> </a:t>
            </a:r>
            <a:r>
              <a:rPr lang="el-GR" sz="2400" dirty="0" smtClean="0"/>
              <a:t>αναιρέθηκε </a:t>
            </a:r>
            <a:r>
              <a:rPr lang="el-GR" sz="2400" dirty="0"/>
              <a:t>από </a:t>
            </a:r>
            <a:r>
              <a:rPr lang="el-GR" sz="2400" dirty="0" smtClean="0"/>
              <a:t>τη δήλωση </a:t>
            </a:r>
            <a:r>
              <a:rPr lang="en-US" sz="2400" dirty="0" smtClean="0"/>
              <a:t>ROLLBACK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5868988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17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Επαναφορά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720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400" dirty="0"/>
              <a:t>Θα εξετάσουμε αν λανθασμένες εντολές </a:t>
            </a:r>
            <a:r>
              <a:rPr lang="en-US" sz="2400" dirty="0"/>
              <a:t>INSERT</a:t>
            </a:r>
            <a:r>
              <a:rPr lang="el-GR" sz="2400" dirty="0"/>
              <a:t>, </a:t>
            </a:r>
            <a:r>
              <a:rPr lang="en-US" sz="2400" dirty="0"/>
              <a:t>UPDATE</a:t>
            </a:r>
            <a:r>
              <a:rPr lang="el-GR" sz="2400" dirty="0"/>
              <a:t>, </a:t>
            </a:r>
            <a:r>
              <a:rPr lang="en-US" sz="2400" dirty="0"/>
              <a:t>DELETE </a:t>
            </a:r>
            <a:r>
              <a:rPr lang="el-GR" sz="2400" dirty="0"/>
              <a:t>οδηγούν σε αυτόματο </a:t>
            </a:r>
            <a:r>
              <a:rPr lang="en-US" sz="2400" dirty="0" smtClean="0"/>
              <a:t>ROLLBACK</a:t>
            </a:r>
            <a:endParaRPr lang="el-GR" sz="24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5714078" cy="40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3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238660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Οι λανθασμένες εντολές </a:t>
            </a:r>
            <a:r>
              <a:rPr lang="en-US" sz="2400" dirty="0"/>
              <a:t>INSERT</a:t>
            </a:r>
            <a:r>
              <a:rPr lang="el-GR" sz="2400" dirty="0"/>
              <a:t>, </a:t>
            </a:r>
            <a:r>
              <a:rPr lang="en-US" sz="2400" dirty="0"/>
              <a:t>UPDATE</a:t>
            </a:r>
            <a:r>
              <a:rPr lang="el-GR" sz="2400" dirty="0"/>
              <a:t>, </a:t>
            </a:r>
            <a:r>
              <a:rPr lang="en-US" sz="2400" dirty="0"/>
              <a:t>DELETE </a:t>
            </a:r>
            <a:r>
              <a:rPr lang="el-GR" sz="2400" dirty="0"/>
              <a:t>δεν οδηγούν σε αυτόματο </a:t>
            </a:r>
            <a:r>
              <a:rPr lang="en-US" sz="2400" dirty="0"/>
              <a:t>ROLLBACK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519" y="1052736"/>
            <a:ext cx="5851525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0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9" y="1412776"/>
            <a:ext cx="7713662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θα συμβεί στην περίπτωση βίαιου τερματισμού του </a:t>
            </a:r>
            <a:r>
              <a:rPr lang="en-US" dirty="0"/>
              <a:t>client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05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Η γραμμή που είχαμε προσθέσει δεν καταγράφηκε μόνιμα (αναιρέθηκε).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0" y="1412776"/>
            <a:ext cx="7173525" cy="381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22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Περίπτωση </a:t>
            </a:r>
            <a:r>
              <a:rPr lang="en-US" dirty="0" err="1" smtClean="0"/>
              <a:t>mySQL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Θα εξετάσουμε τι ισχύει για το </a:t>
            </a:r>
            <a:r>
              <a:rPr lang="en-US" sz="2400" dirty="0"/>
              <a:t>constraint CHECK</a:t>
            </a:r>
            <a:r>
              <a:rPr lang="el-GR" sz="2400" dirty="0"/>
              <a:t>.</a:t>
            </a:r>
          </a:p>
          <a:p>
            <a:pPr marL="0" indent="0">
              <a:buNone/>
            </a:pPr>
            <a:r>
              <a:rPr lang="el-GR" sz="2400" dirty="0"/>
              <a:t>Θα δοκιμάσουμε μεταφορά ποσού ανάμεσα σε λογαριασμούς</a:t>
            </a:r>
          </a:p>
        </p:txBody>
      </p:sp>
      <p:sp>
        <p:nvSpPr>
          <p:cNvPr id="4" name="Rectangle 3"/>
          <p:cNvSpPr/>
          <p:nvPr/>
        </p:nvSpPr>
        <p:spPr>
          <a:xfrm>
            <a:off x="485848" y="2132856"/>
            <a:ext cx="828092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   Experimenting with Transaction Logic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 Experiment: COMMIT and ROLLBACK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Accounts;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Accounts (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INTEGER NOT NULL PRIMARY KEY, 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balance INTEGER NOT NULL,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CONSTRAINT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unloanable_account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CHECK (balance &gt;= 0));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acctID,balance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(101,1000);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acctID,balance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(202,2000);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Accounts;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COMMIT;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92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26" y="5033913"/>
            <a:ext cx="822960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Αναιρέθηκε η μεταφορά.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96" y="1268760"/>
            <a:ext cx="8031260" cy="376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59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Ας δοκιμάσουμε να δούμε αν δουλεύει το </a:t>
            </a:r>
            <a:r>
              <a:rPr lang="en-US" sz="2400" dirty="0"/>
              <a:t>CHECK constraint</a:t>
            </a:r>
            <a:endParaRPr lang="el-GR" sz="2400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5"/>
            <a:ext cx="7560840" cy="373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3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268" y="3501008"/>
            <a:ext cx="8229600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Το </a:t>
            </a:r>
            <a:r>
              <a:rPr lang="en-US" sz="2400" dirty="0"/>
              <a:t>CHECK constraint</a:t>
            </a:r>
            <a:r>
              <a:rPr lang="el-GR" sz="2400" dirty="0"/>
              <a:t> δε δουλεύει αλλά η εντολή </a:t>
            </a:r>
            <a:r>
              <a:rPr lang="en-US" sz="2400" dirty="0"/>
              <a:t>ROLLBACK</a:t>
            </a:r>
            <a:r>
              <a:rPr lang="el-GR" sz="2400" dirty="0"/>
              <a:t> δούλεψε.</a:t>
            </a: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5" y="1268760"/>
            <a:ext cx="4012063" cy="20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93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Σκοπός Μαθήματος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1000"/>
              </a:lnSpc>
              <a:spcBef>
                <a:spcPts val="1125"/>
              </a:spcBef>
              <a:buClr>
                <a:srgbClr val="000000"/>
              </a:buClr>
            </a:pPr>
            <a:r>
              <a:rPr lang="en-GB" altLang="el-GR" sz="2800" dirty="0" err="1"/>
              <a:t>Σκο</a:t>
            </a:r>
            <a:r>
              <a:rPr lang="en-GB" altLang="el-GR" sz="2800" dirty="0"/>
              <a:t>πός του μαθήματος είναι να παρουσιάσει τις έννοιες </a:t>
            </a:r>
            <a:r>
              <a:rPr lang="el-GR" altLang="el-GR" sz="2800" dirty="0"/>
              <a:t>των Συναλλαγών (</a:t>
            </a:r>
            <a:r>
              <a:rPr lang="en-US" altLang="el-GR" sz="2800" dirty="0"/>
              <a:t>Transactions</a:t>
            </a:r>
            <a:r>
              <a:rPr lang="el-GR" altLang="el-GR" sz="2800" dirty="0"/>
              <a:t>)  στο προϊόν </a:t>
            </a:r>
            <a:r>
              <a:rPr lang="en-US" altLang="el-GR" sz="2800" dirty="0" err="1"/>
              <a:t>mySQL</a:t>
            </a:r>
            <a:r>
              <a:rPr lang="el-GR" altLang="el-GR" sz="2800" dirty="0"/>
              <a:t>.</a:t>
            </a:r>
          </a:p>
          <a:p>
            <a:pPr>
              <a:spcBef>
                <a:spcPts val="1188"/>
              </a:spcBef>
              <a:buClr>
                <a:srgbClr val="000000"/>
              </a:buClr>
            </a:pPr>
            <a:endParaRPr lang="en-GB" altLang="el-GR" sz="2800" b="1" dirty="0"/>
          </a:p>
          <a:p>
            <a:pPr>
              <a:spcBef>
                <a:spcPts val="1188"/>
              </a:spcBef>
              <a:buClr>
                <a:srgbClr val="000000"/>
              </a:buClr>
            </a:pPr>
            <a:endParaRPr lang="en-GB" altLang="el-GR" sz="2800" b="1" dirty="0"/>
          </a:p>
          <a:p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8613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Πειραματισμός με ταυτόχρονες συναλλαγές (</a:t>
            </a:r>
            <a:r>
              <a:rPr lang="el-GR" dirty="0" err="1"/>
              <a:t>Concurrent</a:t>
            </a:r>
            <a:r>
              <a:rPr lang="el-GR" dirty="0"/>
              <a:t> </a:t>
            </a:r>
            <a:r>
              <a:rPr lang="el-GR" dirty="0" err="1"/>
              <a:t>Transactions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2400" dirty="0" smtClean="0"/>
              <a:t>Θα </a:t>
            </a:r>
            <a:r>
              <a:rPr lang="el-GR" sz="2400" dirty="0"/>
              <a:t>ανοίξουμε δύο τερματικά </a:t>
            </a:r>
            <a:r>
              <a:rPr lang="en-US" sz="2400" dirty="0" smtClean="0"/>
              <a:t>(</a:t>
            </a:r>
            <a:r>
              <a:rPr lang="el-GR" sz="2400" smtClean="0"/>
              <a:t>πχ θα χρησιμοποιήσουμε ταυτόχρονα περισσότερες από μία φορές το </a:t>
            </a:r>
            <a:r>
              <a:rPr lang="en-US" sz="2400" dirty="0" smtClean="0"/>
              <a:t>client command line) </a:t>
            </a:r>
            <a:r>
              <a:rPr lang="el-GR" sz="2400" dirty="0" smtClean="0"/>
              <a:t>στον </a:t>
            </a:r>
            <a:r>
              <a:rPr lang="el-GR" sz="2400" dirty="0"/>
              <a:t>υπολογιστή μας.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2060848"/>
            <a:ext cx="853244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</a:t>
            </a:r>
            <a:r>
              <a:rPr 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--  Experimenting with Concurrent Transactions </a:t>
            </a: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</a:t>
            </a:r>
            <a:r>
              <a:rPr 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--   For concurrency experiments we will open two parallel </a:t>
            </a: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--  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client sessions in different terminal windows.</a:t>
            </a: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--   To start with fresh contents we enter following commands on </a:t>
            </a: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--   one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client session </a:t>
            </a: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0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68" y="1628800"/>
            <a:ext cx="7224713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26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 client A starts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SET AUTOCOMMIT = 0;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SET SESSION TRANSACTION ISOLATION LEVEL SERIALIZABLE;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 balance FROM Accounts WHERE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101;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client B starts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SET AUTOCOMMIT = 0;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SET SESSION TRANSACTION ISOLATION LEVEL SERIALIZABLE;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 balance FROM Accounts WHERE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101;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client A continues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UPDATE Accounts SET balance = balance - 200 WHERE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101;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483"/>
          <a:stretch/>
        </p:blipFill>
        <p:spPr bwMode="auto">
          <a:xfrm>
            <a:off x="2627784" y="4290784"/>
            <a:ext cx="5778500" cy="24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63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 client B continues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UPDATE Accounts SET balance = balance - 500 WHERE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101;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39"/>
            <a:ext cx="6624736" cy="379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1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 client A continues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36" y="1678728"/>
            <a:ext cx="6860882" cy="376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8336" y="5445224"/>
            <a:ext cx="7952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balance FROM Accounts 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101;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COMMIT;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 client B continues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73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SET TRANSACTION Syntax</a:t>
            </a:r>
            <a:r>
              <a:rPr lang="el-GR" alt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InnoDB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tables</a:t>
            </a:r>
            <a:r>
              <a:rPr lang="el-GR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l-G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SET [GLOBAL | SESSION] TRANSACTION ISOLATION LEVEL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REPEATABLE READ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| READ COMMITTED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| READ UNCOMMITTED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| SERIALIZABLE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endParaRPr lang="en-US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alt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15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Προσομοίωση  </a:t>
            </a:r>
            <a:r>
              <a:rPr lang="el-GR" sz="3200" dirty="0"/>
              <a:t>«Τυφλής αντικατάστασης» (</a:t>
            </a:r>
            <a:r>
              <a:rPr lang="en-US" sz="3200" dirty="0"/>
              <a:t>Blind Overwriting)</a:t>
            </a:r>
            <a:br>
              <a:rPr lang="en-US" sz="3200" dirty="0"/>
            </a:br>
            <a:r>
              <a:rPr lang="en-US" sz="3200" dirty="0"/>
              <a:t>MySQL’s default lock timeout = 90 </a:t>
            </a:r>
            <a:r>
              <a:rPr lang="en-US" sz="3200" dirty="0" smtClean="0"/>
              <a:t>seconds</a:t>
            </a:r>
            <a:endParaRPr lang="el-GR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26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226437"/>
              </p:ext>
            </p:extLst>
          </p:nvPr>
        </p:nvGraphicFramePr>
        <p:xfrm>
          <a:off x="467544" y="1268760"/>
          <a:ext cx="8229600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76"/>
                <a:gridCol w="3734072"/>
                <a:gridCol w="4197152"/>
              </a:tblGrid>
              <a:tr h="1903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</a:t>
                      </a:r>
                      <a:endParaRPr lang="el-GR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Session A</a:t>
                      </a:r>
                      <a:endParaRPr lang="el-GR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Session B</a:t>
                      </a:r>
                      <a:endParaRPr lang="el-GR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20943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</a:t>
                      </a:r>
                      <a:endParaRPr lang="el-GR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SET AUTOCOMMIT=0;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SET TRANSACTION ISOLATION LEVEL 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READ COMMITTED;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-- amount to be </a:t>
                      </a:r>
                      <a:r>
                        <a:rPr lang="en-US" sz="1300" dirty="0" err="1">
                          <a:effectLst/>
                        </a:rPr>
                        <a:t>transfered</a:t>
                      </a:r>
                      <a:r>
                        <a:rPr lang="en-US" sz="1300" dirty="0">
                          <a:effectLst/>
                        </a:rPr>
                        <a:t> by A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SET @</a:t>
                      </a:r>
                      <a:r>
                        <a:rPr lang="en-US" sz="1300" dirty="0" err="1">
                          <a:effectLst/>
                        </a:rPr>
                        <a:t>amountA</a:t>
                      </a:r>
                      <a:r>
                        <a:rPr lang="en-US" sz="1300" dirty="0">
                          <a:effectLst/>
                        </a:rPr>
                        <a:t> = 200;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SET @</a:t>
                      </a:r>
                      <a:r>
                        <a:rPr lang="en-US" sz="1300" dirty="0" err="1">
                          <a:effectLst/>
                        </a:rPr>
                        <a:t>balanceA</a:t>
                      </a:r>
                      <a:r>
                        <a:rPr lang="en-US" sz="1300" dirty="0">
                          <a:effectLst/>
                        </a:rPr>
                        <a:t> = 0; -- </a:t>
                      </a:r>
                      <a:r>
                        <a:rPr lang="en-US" sz="1300" dirty="0" err="1">
                          <a:effectLst/>
                        </a:rPr>
                        <a:t>init</a:t>
                      </a:r>
                      <a:r>
                        <a:rPr lang="en-US" sz="1300" dirty="0">
                          <a:effectLst/>
                        </a:rPr>
                        <a:t> value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SELECT balance INTO @</a:t>
                      </a:r>
                      <a:r>
                        <a:rPr lang="en-US" sz="1300" dirty="0" err="1">
                          <a:effectLst/>
                        </a:rPr>
                        <a:t>balanceA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FROM Accounts 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WHERE </a:t>
                      </a:r>
                      <a:r>
                        <a:rPr lang="en-US" sz="1300" dirty="0" err="1">
                          <a:effectLst/>
                        </a:rPr>
                        <a:t>acctID</a:t>
                      </a:r>
                      <a:r>
                        <a:rPr lang="en-US" sz="1300" dirty="0">
                          <a:effectLst/>
                        </a:rPr>
                        <a:t> = 101;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SET @</a:t>
                      </a:r>
                      <a:r>
                        <a:rPr lang="en-US" sz="1300" dirty="0" err="1">
                          <a:effectLst/>
                        </a:rPr>
                        <a:t>balanceA</a:t>
                      </a:r>
                      <a:r>
                        <a:rPr lang="en-US" sz="1300" dirty="0">
                          <a:effectLst/>
                        </a:rPr>
                        <a:t> = @</a:t>
                      </a:r>
                      <a:r>
                        <a:rPr lang="en-US" sz="1300" dirty="0" err="1">
                          <a:effectLst/>
                        </a:rPr>
                        <a:t>balanceA</a:t>
                      </a:r>
                      <a:r>
                        <a:rPr lang="en-US" sz="1300" dirty="0">
                          <a:effectLst/>
                        </a:rPr>
                        <a:t> - @</a:t>
                      </a:r>
                      <a:r>
                        <a:rPr lang="en-US" sz="1300" dirty="0" err="1">
                          <a:effectLst/>
                        </a:rPr>
                        <a:t>amountA</a:t>
                      </a:r>
                      <a:r>
                        <a:rPr lang="en-US" sz="1300" dirty="0">
                          <a:effectLst/>
                        </a:rPr>
                        <a:t>;</a:t>
                      </a:r>
                      <a:endParaRPr lang="el-GR" sz="13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SELECT @</a:t>
                      </a:r>
                      <a:r>
                        <a:rPr lang="en-US" sz="1300" dirty="0" err="1">
                          <a:effectLst/>
                        </a:rPr>
                        <a:t>balanceA</a:t>
                      </a:r>
                      <a:r>
                        <a:rPr lang="en-US" sz="1300" dirty="0">
                          <a:effectLst/>
                        </a:rPr>
                        <a:t>;</a:t>
                      </a:r>
                      <a:endParaRPr lang="el-GR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New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3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</a:t>
                      </a:r>
                      <a:endParaRPr lang="el-GR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New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SET AUTOCOMMIT=0;</a:t>
                      </a:r>
                      <a:endParaRPr lang="el-GR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SET TRANSACTION ISOLATION LEVEL </a:t>
                      </a:r>
                      <a:endParaRPr lang="el-GR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READ COMMITTED;</a:t>
                      </a:r>
                      <a:endParaRPr lang="el-GR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-- amount to be transfered by B</a:t>
                      </a:r>
                      <a:endParaRPr lang="el-GR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SET @amountB = 500;</a:t>
                      </a:r>
                      <a:endParaRPr lang="el-GR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SET @balanceB = 0; -- init value</a:t>
                      </a:r>
                      <a:endParaRPr lang="el-GR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SELECT balance INTO @balanceB</a:t>
                      </a:r>
                      <a:endParaRPr lang="el-GR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FROM Accounts WHERE acctID = 101;</a:t>
                      </a:r>
                      <a:endParaRPr lang="el-GR" sz="13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SET @balanceB = @balanceB - @amountB;</a:t>
                      </a:r>
                      <a:endParaRPr lang="el-GR" sz="13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SELECT @balanceB;</a:t>
                      </a:r>
                      <a:endParaRPr lang="el-GR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1041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</a:t>
                      </a:r>
                      <a:endParaRPr lang="el-GR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UPDATE Accounts </a:t>
                      </a:r>
                      <a:endParaRPr lang="el-GR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SET balance = @</a:t>
                      </a:r>
                      <a:r>
                        <a:rPr lang="en-US" sz="1300" dirty="0" err="1">
                          <a:effectLst/>
                        </a:rPr>
                        <a:t>balanceA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endParaRPr lang="el-GR" sz="13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WHERE </a:t>
                      </a:r>
                      <a:r>
                        <a:rPr lang="en-US" sz="1300" dirty="0" err="1">
                          <a:effectLst/>
                        </a:rPr>
                        <a:t>acctID</a:t>
                      </a:r>
                      <a:r>
                        <a:rPr lang="en-US" sz="1300" dirty="0">
                          <a:effectLst/>
                        </a:rPr>
                        <a:t> = 101;</a:t>
                      </a:r>
                      <a:endParaRPr lang="el-GR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New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2536" name="Picture 8" descr="C:\Users\alex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79" y="5740456"/>
            <a:ext cx="31623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C:\Users\alex\Desktop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21907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C:\Users\alex\Desktop\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71" y="1628800"/>
            <a:ext cx="22098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97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358834"/>
              </p:ext>
            </p:extLst>
          </p:nvPr>
        </p:nvGraphicFramePr>
        <p:xfrm>
          <a:off x="457200" y="1340768"/>
          <a:ext cx="8229600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76"/>
                <a:gridCol w="3672408"/>
                <a:gridCol w="4258816"/>
              </a:tblGrid>
              <a:tr h="320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Session A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Session B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8148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New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UPDATE Accounts 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balance = @balanceB</a:t>
                      </a:r>
                      <a:endParaRPr lang="el-GR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acctID = 101;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16724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SELECT acctID, balance 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FROM Accounts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acctID = 101;</a:t>
                      </a:r>
                      <a:endParaRPr lang="el-GR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COMMIT;</a:t>
                      </a:r>
                      <a:endParaRPr lang="el-GR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New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2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6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New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SELECT </a:t>
                      </a:r>
                      <a:r>
                        <a:rPr lang="en-US" sz="1400" dirty="0" err="1">
                          <a:effectLst/>
                        </a:rPr>
                        <a:t>acctID</a:t>
                      </a:r>
                      <a:r>
                        <a:rPr lang="en-US" sz="1400" dirty="0">
                          <a:effectLst/>
                        </a:rPr>
                        <a:t>, balance </a:t>
                      </a:r>
                      <a:endParaRPr lang="el-GR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FROM Accounts</a:t>
                      </a:r>
                      <a:endParaRPr lang="el-GR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WHERE </a:t>
                      </a:r>
                      <a:r>
                        <a:rPr lang="en-US" sz="1400" dirty="0" err="1">
                          <a:effectLst/>
                        </a:rPr>
                        <a:t>acctID</a:t>
                      </a:r>
                      <a:r>
                        <a:rPr lang="en-US" sz="1400" dirty="0">
                          <a:effectLst/>
                        </a:rPr>
                        <a:t> = 101;</a:t>
                      </a:r>
                      <a:endParaRPr lang="el-GR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COMMIT;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3564" name="Picture 12" descr="C:\Users\alex\Desktop\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7" y="4314392"/>
            <a:ext cx="2809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5" name="Picture 13" descr="C:\Users\alex\Desktop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11" y="2564904"/>
            <a:ext cx="28670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14" descr="C:\Users\alex\Desktop\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6" y="1700808"/>
            <a:ext cx="31146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23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582102"/>
              </p:ext>
            </p:extLst>
          </p:nvPr>
        </p:nvGraphicFramePr>
        <p:xfrm>
          <a:off x="457200" y="1628801"/>
          <a:ext cx="8229600" cy="2880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3456384"/>
                <a:gridCol w="4413176"/>
              </a:tblGrid>
              <a:tr h="295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</a:t>
                      </a:r>
                      <a:endParaRPr lang="el-GR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Session A</a:t>
                      </a:r>
                      <a:endParaRPr lang="el-GR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Session B</a:t>
                      </a:r>
                      <a:endParaRPr lang="el-GR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1292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7</a:t>
                      </a:r>
                      <a:endParaRPr lang="el-GR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SELECT * FROM Accounts;</a:t>
                      </a:r>
                      <a:endParaRPr lang="el-GR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92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8</a:t>
                      </a:r>
                      <a:endParaRPr lang="el-GR" sz="15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New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SELECT * FROM Accounts;</a:t>
                      </a:r>
                      <a:endParaRPr lang="el-GR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4583" name="Picture 7" descr="C:\Users\alex\Desktop\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629" y="2060848"/>
            <a:ext cx="24479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C:\Users\alex\Desktop\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24479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51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Συναλλαγές (</a:t>
            </a:r>
            <a:r>
              <a:rPr lang="en-US" dirty="0"/>
              <a:t>SQL Transactions)</a:t>
            </a:r>
            <a:r>
              <a:rPr lang="el-GR" dirty="0"/>
              <a:t>στη </a:t>
            </a:r>
            <a:r>
              <a:rPr lang="en-US" dirty="0" err="1"/>
              <a:t>mySQL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Η συμπεριφορά της </a:t>
            </a:r>
            <a:r>
              <a:rPr lang="en-US" sz="2800" dirty="0"/>
              <a:t>MySQL</a:t>
            </a:r>
            <a:r>
              <a:rPr lang="el-GR" sz="2800" dirty="0"/>
              <a:t> εξαρτάται από την χρησιμοποιούμενη μηχανή (</a:t>
            </a:r>
            <a:r>
              <a:rPr lang="en-US" sz="2800" dirty="0"/>
              <a:t>database engine</a:t>
            </a:r>
            <a:r>
              <a:rPr lang="el-GR" sz="2800" dirty="0"/>
              <a:t>). Επομένως, αυτό το τμήμα της παρουσίασης εστιάζει σε </a:t>
            </a:r>
            <a:r>
              <a:rPr lang="en-US" sz="2800" dirty="0"/>
              <a:t>MySQL</a:t>
            </a:r>
            <a:r>
              <a:rPr lang="el-GR" sz="2800" dirty="0"/>
              <a:t>/</a:t>
            </a:r>
            <a:r>
              <a:rPr lang="en-US" sz="2800" dirty="0" err="1"/>
              <a:t>InnoDB</a:t>
            </a:r>
            <a:r>
              <a:rPr lang="el-GR" sz="2800" dirty="0"/>
              <a:t> τη μηχανή που υποστηρίζει Συναλλαγές.</a:t>
            </a:r>
          </a:p>
          <a:p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49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using “sensitive updates” in SELECT-UPDATE scenarios </a:t>
            </a:r>
            <a:r>
              <a:rPr lang="en-US" sz="3200" dirty="0" smtClean="0"/>
              <a:t>without </a:t>
            </a:r>
            <a:r>
              <a:rPr lang="en-US" sz="3200" dirty="0"/>
              <a:t>local variables</a:t>
            </a:r>
            <a:endParaRPr lang="el-GR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30313"/>
              </p:ext>
            </p:extLst>
          </p:nvPr>
        </p:nvGraphicFramePr>
        <p:xfrm>
          <a:off x="1041022" y="1097280"/>
          <a:ext cx="7061956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3110327"/>
                <a:gridCol w="337556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Step 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Session A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Session B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USE </a:t>
                      </a:r>
                      <a:r>
                        <a:rPr lang="en-US" sz="1400" dirty="0" err="1">
                          <a:effectLst/>
                        </a:rPr>
                        <a:t>TestDB</a:t>
                      </a:r>
                      <a:r>
                        <a:rPr lang="en-US" sz="1400" dirty="0">
                          <a:effectLst/>
                        </a:rPr>
                        <a:t>;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SET AUTOCOMMIT=0;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SET TRANSACTION ISOLATION LEVEL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SERIALIZABLE;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SELECT balance FROM Accounts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WHERE </a:t>
                      </a:r>
                      <a:r>
                        <a:rPr lang="en-US" sz="1400" dirty="0" err="1">
                          <a:effectLst/>
                        </a:rPr>
                        <a:t>acctID</a:t>
                      </a:r>
                      <a:r>
                        <a:rPr lang="en-US" sz="1400" dirty="0">
                          <a:effectLst/>
                        </a:rPr>
                        <a:t> = 101;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USE TestDB;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AUTOCOMMIT=0;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TRANSACTION ISOLATION LEVEL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SERIALIZABLE;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SELECT balance FROM Accounts</a:t>
                      </a:r>
                      <a:endParaRPr lang="el-G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acctID = 101;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UPDATE Accounts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balance = balance - 200</a:t>
                      </a:r>
                      <a:endParaRPr lang="el-G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acctID = 101;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UPDATE Accounts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balance = balance - 500</a:t>
                      </a:r>
                      <a:endParaRPr lang="el-G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acctID = 101;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SELECT acctID, balance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FROM Accounts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acctID = 101;</a:t>
                      </a:r>
                      <a:endParaRPr lang="el-G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COMMIT;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SELECT </a:t>
                      </a:r>
                      <a:r>
                        <a:rPr lang="en-US" sz="1400" dirty="0" err="1">
                          <a:effectLst/>
                        </a:rPr>
                        <a:t>acctID</a:t>
                      </a:r>
                      <a:r>
                        <a:rPr lang="en-US" sz="1400" dirty="0">
                          <a:effectLst/>
                        </a:rPr>
                        <a:t>, balance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FROM Accounts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WHERE </a:t>
                      </a:r>
                      <a:r>
                        <a:rPr lang="en-US" sz="1400" dirty="0" err="1">
                          <a:effectLst/>
                        </a:rPr>
                        <a:t>acctID</a:t>
                      </a:r>
                      <a:r>
                        <a:rPr lang="en-US" sz="1400" dirty="0">
                          <a:effectLst/>
                        </a:rPr>
                        <a:t> = 101;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COMMIT;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01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Απόπειρα εμφάνισης</a:t>
            </a:r>
            <a:r>
              <a:rPr lang="en-US" altLang="el-GR" sz="3600" dirty="0"/>
              <a:t> dirty read</a:t>
            </a:r>
            <a:endParaRPr lang="el-GR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57033"/>
              </p:ext>
            </p:extLst>
          </p:nvPr>
        </p:nvGraphicFramePr>
        <p:xfrm>
          <a:off x="323528" y="1052736"/>
          <a:ext cx="5688632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62"/>
                <a:gridCol w="2642766"/>
                <a:gridCol w="273630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 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Session A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Session B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USE </a:t>
                      </a:r>
                      <a:r>
                        <a:rPr lang="en-US" sz="1600" dirty="0" err="1">
                          <a:effectLst/>
                        </a:rPr>
                        <a:t>TestDB</a:t>
                      </a:r>
                      <a:r>
                        <a:rPr lang="en-US" sz="1600" dirty="0">
                          <a:effectLst/>
                        </a:rPr>
                        <a:t>;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SET AUTOCOMMIT = 0;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SET TRANSACTION ISOLATION LEVEL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REPEATABLE READ;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UPDATE Accounts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SET balance = balance - 100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WHERE </a:t>
                      </a:r>
                      <a:r>
                        <a:rPr lang="en-US" sz="1600" dirty="0" err="1">
                          <a:effectLst/>
                        </a:rPr>
                        <a:t>acctID</a:t>
                      </a:r>
                      <a:r>
                        <a:rPr lang="en-US" sz="1600" dirty="0">
                          <a:effectLst/>
                        </a:rPr>
                        <a:t> = 101;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UPDATE Accounts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SET balance = balance + 100</a:t>
                      </a:r>
                      <a:endParaRPr lang="el-G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WHERE </a:t>
                      </a:r>
                      <a:r>
                        <a:rPr lang="en-US" sz="1600" dirty="0" err="1">
                          <a:effectLst/>
                        </a:rPr>
                        <a:t>acctID</a:t>
                      </a:r>
                      <a:r>
                        <a:rPr lang="en-US" sz="1600" dirty="0">
                          <a:effectLst/>
                        </a:rPr>
                        <a:t> = 202;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USE TestDB;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SET AUTOCOMMIT = 0;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SET TRANSACTION ISOLATION LEVEL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READ UNCOMMITTED;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SELECT * FROM Accounts;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COMMIT WORK;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ROLLBACK;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SELECT * FROM Accounts;</a:t>
                      </a:r>
                      <a:endParaRPr lang="el-G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COMMIT;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994672" y="2924944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What if ‘READ UNCOMMITTED’ is replaced by RC / RR’ / S in transaction B?</a:t>
            </a:r>
            <a:endParaRPr lang="el-GR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87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3600" dirty="0"/>
              <a:t>The non-repeatable read anomaly</a:t>
            </a:r>
            <a:endParaRPr lang="el-GR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376467"/>
              </p:ext>
            </p:extLst>
          </p:nvPr>
        </p:nvGraphicFramePr>
        <p:xfrm>
          <a:off x="323528" y="1052736"/>
          <a:ext cx="6264696" cy="561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61"/>
                <a:gridCol w="2788312"/>
                <a:gridCol w="3163223"/>
              </a:tblGrid>
              <a:tr h="224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 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Session A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Session B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17973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USE TestDB;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AUTOCOMMIT = 0;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TRANSACTION ISOLATION LEVEL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READ COMMITTED;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SELECT *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FROM Accounts</a:t>
                      </a:r>
                      <a:endParaRPr lang="el-GR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balance &gt; 500;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24713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USE TestDB;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AUTOCOMMIT = 0;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SET TRANSACTION ISOLATION LEVEL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REPEATABLE READ;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UPDATE Accounts SET balance = balance - 500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acctID = 101;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UPDATE Accounts SET balance = balance + 500</a:t>
                      </a:r>
                      <a:endParaRPr lang="el-GR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acctID = 202;</a:t>
                      </a:r>
                      <a:endParaRPr lang="el-GR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COMMIT WORK;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  <a:tr h="11233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l-GR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-- repeating the same query</a:t>
                      </a:r>
                      <a:endParaRPr lang="el-GR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SELECT *</a:t>
                      </a:r>
                      <a:endParaRPr lang="el-GR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FROM Accounts</a:t>
                      </a:r>
                      <a:endParaRPr lang="el-GR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WHERE balance &gt; 500;</a:t>
                      </a:r>
                      <a:endParaRPr lang="el-GR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COMMIT;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558184" y="2984576"/>
            <a:ext cx="264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Τι θα </a:t>
            </a:r>
            <a:r>
              <a:rPr lang="el-GR" dirty="0" smtClean="0">
                <a:latin typeface="+mn-lt"/>
              </a:rPr>
              <a:t>συμβεί </a:t>
            </a:r>
            <a:r>
              <a:rPr lang="el-GR" dirty="0">
                <a:latin typeface="+mn-lt"/>
              </a:rPr>
              <a:t>αν θέσουμε στην </a:t>
            </a:r>
            <a:r>
              <a:rPr lang="en-US" dirty="0">
                <a:latin typeface="+mn-lt"/>
              </a:rPr>
              <a:t>transaction A</a:t>
            </a:r>
            <a:r>
              <a:rPr lang="el-GR" dirty="0">
                <a:latin typeface="+mn-lt"/>
              </a:rPr>
              <a:t> το επίπεδο απομόνωσης (</a:t>
            </a:r>
            <a:r>
              <a:rPr lang="en-US" dirty="0">
                <a:latin typeface="+mn-lt"/>
              </a:rPr>
              <a:t>isolation level</a:t>
            </a:r>
            <a:r>
              <a:rPr lang="el-GR" dirty="0">
                <a:latin typeface="+mn-lt"/>
              </a:rPr>
              <a:t>) ίσο με </a:t>
            </a:r>
            <a:r>
              <a:rPr lang="en-US" dirty="0">
                <a:latin typeface="+mn-lt"/>
              </a:rPr>
              <a:t>REPEATABLE READ</a:t>
            </a:r>
            <a:r>
              <a:rPr lang="el-GR" dirty="0">
                <a:latin typeface="+mn-lt"/>
              </a:rPr>
              <a:t>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48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smtClean="0"/>
              <a:t>Απόπειρα εμφάνισης </a:t>
            </a:r>
            <a:r>
              <a:rPr lang="en-US" altLang="el-GR" b="1" smtClean="0"/>
              <a:t>insert phantom</a:t>
            </a:r>
            <a:endParaRPr lang="el-GR" altLang="el-GR" smtClean="0"/>
          </a:p>
        </p:txBody>
      </p:sp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618995" y="1412776"/>
            <a:ext cx="7906010" cy="147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DELETE FROM Accounts;</a:t>
            </a:r>
            <a:endParaRPr lang="el-GR" altLang="el-GR" sz="1800" dirty="0"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INSERT INTO Accounts (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acctID,balance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) VALUES (101,1000);</a:t>
            </a:r>
            <a:endParaRPr lang="el-GR" altLang="el-GR" sz="1800" dirty="0"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INSERT INTO Accounts (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acctID,balance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) VALUES (202,2000);</a:t>
            </a:r>
            <a:endParaRPr lang="el-GR" altLang="el-GR" sz="1800" dirty="0"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SELECT * FROM Accounts;</a:t>
            </a:r>
            <a:endParaRPr lang="el-GR" altLang="el-GR" sz="1800" dirty="0"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COMMIT WORK;</a:t>
            </a:r>
            <a:endParaRPr lang="en-US" altLang="el-GR" sz="1800" dirty="0"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10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Ερωτήσεις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68760"/>
            <a:ext cx="3059832" cy="496855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l-GR" altLang="el-GR" sz="2000" dirty="0" smtClean="0">
                <a:solidFill>
                  <a:srgbClr val="000000"/>
                </a:solidFill>
                <a:ea typeface="TimesNewRoman"/>
                <a:cs typeface="Times New Roman" pitchFamily="18" charset="0"/>
              </a:rPr>
              <a:t>α</a:t>
            </a:r>
            <a:r>
              <a:rPr lang="el-GR" altLang="el-GR" sz="2000" dirty="0">
                <a:solidFill>
                  <a:srgbClr val="000000"/>
                </a:solidFill>
                <a:ea typeface="TimesNewRoman"/>
                <a:cs typeface="Times New Roman" pitchFamily="18" charset="0"/>
              </a:rPr>
              <a:t>) Η συναλλαγή Β πρέπει να περιμένει τη συναλλαγή </a:t>
            </a:r>
            <a:r>
              <a:rPr lang="en-US" altLang="el-GR" sz="2000" dirty="0">
                <a:solidFill>
                  <a:srgbClr val="000000"/>
                </a:solidFill>
                <a:ea typeface="TimesNewRoman"/>
                <a:cs typeface="Times New Roman" pitchFamily="18" charset="0"/>
              </a:rPr>
              <a:t>A</a:t>
            </a:r>
            <a:r>
              <a:rPr lang="el-GR" altLang="el-GR" sz="2000" dirty="0">
                <a:solidFill>
                  <a:srgbClr val="000000"/>
                </a:solidFill>
                <a:ea typeface="TimesNewRoman"/>
                <a:cs typeface="Times New Roman" pitchFamily="18" charset="0"/>
              </a:rPr>
              <a:t>; </a:t>
            </a:r>
            <a:endParaRPr lang="el-GR" altLang="el-GR" sz="2000" dirty="0"/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l-GR" altLang="el-GR" sz="2000" dirty="0">
                <a:solidFill>
                  <a:srgbClr val="000000"/>
                </a:solidFill>
                <a:ea typeface="TimesNewRoman"/>
                <a:cs typeface="TimesNewRoman"/>
              </a:rPr>
              <a:t>β) Είναι η (πρόσφατα εισαχθείσα από τη συναλλαγή Β) γραμμή </a:t>
            </a:r>
            <a:r>
              <a:rPr lang="en-US" altLang="el-GR" sz="2000" dirty="0" err="1">
                <a:solidFill>
                  <a:srgbClr val="000000"/>
                </a:solidFill>
                <a:ea typeface="TimesNewRoman"/>
                <a:cs typeface="TimesNewRoman"/>
              </a:rPr>
              <a:t>acctID</a:t>
            </a:r>
            <a:r>
              <a:rPr lang="el-GR" altLang="el-GR" sz="2000" dirty="0">
                <a:solidFill>
                  <a:srgbClr val="000000"/>
                </a:solidFill>
                <a:ea typeface="TimesNewRoman"/>
                <a:cs typeface="TimesNewRoman"/>
              </a:rPr>
              <a:t> = 303 ορατή στο περιβάλλον της συναλλαγής Α; </a:t>
            </a:r>
            <a:endParaRPr lang="el-GR" altLang="el-GR" sz="2000" dirty="0"/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l-GR" altLang="el-GR" sz="2000" dirty="0" smtClean="0">
                <a:solidFill>
                  <a:srgbClr val="000000"/>
                </a:solidFill>
                <a:ea typeface="TimesNewRoman"/>
                <a:cs typeface="TimesNewRoman"/>
              </a:rPr>
              <a:t>γ) Επηρεάζεται </a:t>
            </a:r>
            <a:r>
              <a:rPr lang="el-GR" altLang="el-GR" sz="2000" dirty="0">
                <a:solidFill>
                  <a:srgbClr val="000000"/>
                </a:solidFill>
                <a:ea typeface="TimesNewRoman"/>
                <a:cs typeface="TimesNewRoman"/>
              </a:rPr>
              <a:t>το σύνολο αποτελεσμάτων (</a:t>
            </a:r>
            <a:r>
              <a:rPr lang="en-US" altLang="el-GR" sz="2000" dirty="0" err="1">
                <a:solidFill>
                  <a:srgbClr val="000000"/>
                </a:solidFill>
                <a:ea typeface="TimesNewRoman"/>
                <a:cs typeface="TimesNewRoman"/>
              </a:rPr>
              <a:t>resultset</a:t>
            </a:r>
            <a:r>
              <a:rPr lang="el-GR" altLang="el-GR" sz="2000" dirty="0">
                <a:solidFill>
                  <a:srgbClr val="000000"/>
                </a:solidFill>
                <a:ea typeface="TimesNewRoman"/>
                <a:cs typeface="TimesNewRoman"/>
              </a:rPr>
              <a:t>) </a:t>
            </a:r>
            <a:r>
              <a:rPr lang="el-GR" altLang="el-GR" sz="2000" dirty="0" smtClean="0">
                <a:solidFill>
                  <a:srgbClr val="000000"/>
                </a:solidFill>
                <a:ea typeface="TimesNewRoman"/>
                <a:cs typeface="TimesNewRoman"/>
              </a:rPr>
              <a:t>του βήματος </a:t>
            </a:r>
            <a:r>
              <a:rPr lang="el-GR" altLang="el-GR" sz="2000" dirty="0">
                <a:solidFill>
                  <a:srgbClr val="000000"/>
                </a:solidFill>
                <a:ea typeface="TimesNewRoman"/>
                <a:cs typeface="TimesNewRoman"/>
              </a:rPr>
              <a:t>4, αν αλλάξετε τη σειρά των βημάτων 2 και 3;</a:t>
            </a:r>
            <a:endParaRPr lang="el-GR" altLang="el-GR" sz="2000" dirty="0"/>
          </a:p>
          <a:p>
            <a:endParaRPr lang="el-GR" sz="2800" dirty="0"/>
          </a:p>
        </p:txBody>
      </p:sp>
      <p:graphicFrame>
        <p:nvGraphicFramePr>
          <p:cNvPr id="6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8392"/>
              </p:ext>
            </p:extLst>
          </p:nvPr>
        </p:nvGraphicFramePr>
        <p:xfrm>
          <a:off x="2987824" y="1340768"/>
          <a:ext cx="6048374" cy="4880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2448272"/>
                <a:gridCol w="3024038"/>
              </a:tblGrid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Step </a:t>
                      </a:r>
                      <a:endParaRPr lang="el-GR" sz="1400" dirty="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Session A</a:t>
                      </a:r>
                      <a:endParaRPr lang="el-GR" sz="1400" dirty="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Session B</a:t>
                      </a:r>
                      <a:endParaRPr lang="el-GR" sz="1400" dirty="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>
                    <a:solidFill>
                      <a:srgbClr val="004B82"/>
                    </a:solidFill>
                  </a:tcPr>
                </a:tc>
              </a:tr>
              <a:tr h="9179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/>
                        <a:t>1</a:t>
                      </a:r>
                      <a:endParaRPr lang="el-GR" sz="140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USE </a:t>
                      </a:r>
                      <a:r>
                        <a:rPr lang="en-US" sz="1400" dirty="0" err="1"/>
                        <a:t>TestDB</a:t>
                      </a:r>
                      <a:r>
                        <a:rPr lang="en-US" sz="1400" dirty="0"/>
                        <a:t>;</a:t>
                      </a:r>
                      <a:endParaRPr lang="el-GR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SET AUTOCOMMIT = 0;</a:t>
                      </a:r>
                      <a:endParaRPr lang="el-GR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SET TRANSACTION ISOLATION LEVEL</a:t>
                      </a:r>
                      <a:endParaRPr lang="el-GR" sz="14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/>
                        <a:t>REPEATABLE READ ;</a:t>
                      </a:r>
                      <a:endParaRPr lang="el-GR" sz="1400" dirty="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NewRoman"/>
                        <a:cs typeface="TimesNewRoman"/>
                      </a:endParaRPr>
                    </a:p>
                  </a:txBody>
                  <a:tcPr marL="62627" marR="62627" marT="0" marB="0"/>
                </a:tc>
              </a:tr>
              <a:tr h="762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/>
                        <a:t>2</a:t>
                      </a:r>
                      <a:endParaRPr lang="el-GR" sz="140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-- Accounts having balance &gt; 1000 euros;</a:t>
                      </a:r>
                      <a:endParaRPr lang="el-GR" sz="14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SELECT * FROM Accounts</a:t>
                      </a:r>
                      <a:endParaRPr lang="el-GR" sz="140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/>
                        <a:t>WHERE balance &gt; 1000;</a:t>
                      </a:r>
                      <a:endParaRPr lang="el-GR" sz="140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NewRoman"/>
                        <a:cs typeface="TimesNewRoman"/>
                      </a:endParaRPr>
                    </a:p>
                  </a:txBody>
                  <a:tcPr marL="62627" marR="62627" marT="0" marB="0"/>
                </a:tc>
              </a:tr>
              <a:tr h="16800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/>
                        <a:t>3</a:t>
                      </a:r>
                      <a:endParaRPr lang="el-GR" sz="1400" dirty="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TimesNewRoman"/>
                        <a:cs typeface="TimesNewRoman"/>
                      </a:endParaRPr>
                    </a:p>
                  </a:txBody>
                  <a:tcPr marL="62627" marR="626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USE </a:t>
                      </a:r>
                      <a:r>
                        <a:rPr lang="en-US" sz="1400" dirty="0" err="1"/>
                        <a:t>TestDB</a:t>
                      </a:r>
                      <a:r>
                        <a:rPr lang="en-US" sz="1400" dirty="0"/>
                        <a:t>;</a:t>
                      </a:r>
                      <a:endParaRPr lang="el-GR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SET AUTOCOMMIT = 0;</a:t>
                      </a:r>
                      <a:endParaRPr lang="el-GR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SET TRANSACTION ISOLATION LEVEL</a:t>
                      </a:r>
                      <a:endParaRPr lang="el-GR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READ COMMITTED;</a:t>
                      </a:r>
                      <a:endParaRPr lang="el-GR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INSERT INTO Accounts (</a:t>
                      </a:r>
                      <a:r>
                        <a:rPr lang="en-US" sz="1400" dirty="0" err="1"/>
                        <a:t>acctID</a:t>
                      </a:r>
                      <a:r>
                        <a:rPr lang="en-US" sz="1400" dirty="0"/>
                        <a:t>, balance)</a:t>
                      </a:r>
                      <a:endParaRPr lang="el-GR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VALUES (303,3000);</a:t>
                      </a:r>
                      <a:endParaRPr lang="el-GR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/>
                        <a:t>COMMIT;</a:t>
                      </a:r>
                      <a:endParaRPr lang="el-GR" sz="1400" dirty="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/>
                </a:tc>
              </a:tr>
              <a:tr h="952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TimesNewRoman"/>
                        <a:cs typeface="TimesNewRoman"/>
                      </a:endParaRPr>
                    </a:p>
                  </a:txBody>
                  <a:tcPr marL="62627" marR="626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-- Can we see the new account 303?</a:t>
                      </a:r>
                      <a:endParaRPr lang="el-GR" sz="14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SELECT * FROM Accounts</a:t>
                      </a:r>
                      <a:endParaRPr lang="el-GR" sz="14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/>
                        <a:t>WHERE balance &gt; 1000;</a:t>
                      </a:r>
                      <a:endParaRPr lang="el-GR" sz="140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/>
                        <a:t>COMMIT;</a:t>
                      </a:r>
                      <a:endParaRPr lang="el-GR" sz="1400">
                        <a:solidFill>
                          <a:srgbClr val="000000"/>
                        </a:solidFill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2627" marR="626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Narrow"/>
                      </a:endParaRPr>
                    </a:p>
                  </a:txBody>
                  <a:tcPr marL="62627" marR="62627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90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Η εισήγηση βασίζεται σε σειρά μαθημάτων του Χ. </a:t>
            </a:r>
            <a:r>
              <a:rPr lang="el-GR" dirty="0" err="1" smtClean="0"/>
              <a:t>Σκουρλά</a:t>
            </a:r>
            <a:r>
              <a:rPr lang="el-GR" dirty="0" smtClean="0"/>
              <a:t> για θέματα </a:t>
            </a:r>
            <a:r>
              <a:rPr lang="en-US" dirty="0" smtClean="0"/>
              <a:t>“SQL Transactions”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σε συνεργασία με Δ. </a:t>
            </a:r>
            <a:r>
              <a:rPr lang="el-GR" dirty="0" err="1" smtClean="0"/>
              <a:t>Δέρβο</a:t>
            </a:r>
            <a:r>
              <a:rPr lang="el-GR" dirty="0" smtClean="0"/>
              <a:t>) στο πλαίσιο του “</a:t>
            </a:r>
            <a:r>
              <a:rPr lang="en-US" dirty="0" err="1" smtClean="0"/>
              <a:t>DBTech</a:t>
            </a:r>
            <a:r>
              <a:rPr lang="en-US" dirty="0" smtClean="0"/>
              <a:t> VET Teacher </a:t>
            </a:r>
            <a:r>
              <a:rPr lang="en-US" dirty="0" err="1" smtClean="0"/>
              <a:t>programme</a:t>
            </a:r>
            <a:r>
              <a:rPr lang="en-US" dirty="0" smtClean="0"/>
              <a:t>.</a:t>
            </a:r>
          </a:p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smtClean="0"/>
              <a:t>Πανεπιστήμιο Δυτικής Αττικής</a:t>
            </a:r>
            <a:r>
              <a:rPr lang="en-US" sz="2000" dirty="0" smtClean="0"/>
              <a:t>, </a:t>
            </a:r>
            <a:r>
              <a:rPr lang="el-GR" sz="2000" dirty="0"/>
              <a:t>Χρήστος Σκουρλάς </a:t>
            </a:r>
            <a:r>
              <a:rPr lang="el-GR" sz="2000" dirty="0" smtClean="0"/>
              <a:t>2019. </a:t>
            </a:r>
            <a:r>
              <a:rPr lang="el-GR" sz="2000" dirty="0"/>
              <a:t>Χρήστος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ΙΙ. Ενότητα 9: Συναλλαγές (</a:t>
            </a:r>
            <a:r>
              <a:rPr lang="el-GR" sz="2000" dirty="0" err="1"/>
              <a:t>Transactions</a:t>
            </a:r>
            <a:r>
              <a:rPr lang="el-GR" sz="2000" dirty="0"/>
              <a:t>) στο προϊόν </a:t>
            </a:r>
            <a:r>
              <a:rPr lang="el-GR" sz="2000" dirty="0" err="1" smtClean="0"/>
              <a:t>mySQL</a:t>
            </a:r>
            <a:r>
              <a:rPr lang="el-GR" sz="2000" dirty="0" smtClean="0"/>
              <a:t>». Έκδοση: 1.0. Αθήνα </a:t>
            </a:r>
            <a:r>
              <a:rPr lang="el-GR" sz="2000" dirty="0" smtClean="0"/>
              <a:t>2019. </a:t>
            </a:r>
            <a:r>
              <a:rPr lang="el-GR" sz="2000" dirty="0" smtClean="0"/>
              <a:t>Διαθέσιμο από τη δικτυακή διεύθυνση: </a:t>
            </a:r>
            <a:r>
              <a:rPr lang="en-US" sz="2000" dirty="0" smtClean="0">
                <a:hlinkClick r:id="rId3"/>
              </a:rPr>
              <a:t>pyles.uniwa.gr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2400" b="1" dirty="0"/>
              <a:t>Σε περιβάλλον </a:t>
            </a:r>
            <a:r>
              <a:rPr lang="en-US" sz="2400" b="1" dirty="0" err="1" smtClean="0"/>
              <a:t>mySQL</a:t>
            </a:r>
            <a:endParaRPr lang="el-GR" sz="2400" b="1" dirty="0"/>
          </a:p>
          <a:p>
            <a:pPr>
              <a:lnSpc>
                <a:spcPct val="120000"/>
              </a:lnSpc>
            </a:pPr>
            <a:r>
              <a:rPr lang="el-GR" sz="2400" dirty="0" smtClean="0"/>
              <a:t>Δείτε </a:t>
            </a:r>
            <a:r>
              <a:rPr lang="el-GR" sz="2400" dirty="0"/>
              <a:t>τις </a:t>
            </a:r>
            <a:r>
              <a:rPr lang="el-GR" sz="2400" dirty="0" smtClean="0"/>
              <a:t>μηχανές </a:t>
            </a:r>
            <a:endParaRPr lang="el-GR" sz="2400" dirty="0"/>
          </a:p>
          <a:p>
            <a:pPr lvl="0">
              <a:lnSpc>
                <a:spcPct val="120000"/>
              </a:lnSpc>
            </a:pPr>
            <a:r>
              <a:rPr lang="el-GR" sz="2400" dirty="0"/>
              <a:t>Χρησιμοποιήστε </a:t>
            </a:r>
            <a:r>
              <a:rPr lang="el-GR" sz="2400" dirty="0" err="1"/>
              <a:t>InnoDB</a:t>
            </a:r>
            <a:r>
              <a:rPr lang="el-GR" sz="2400" dirty="0"/>
              <a:t> </a:t>
            </a:r>
            <a:r>
              <a:rPr lang="el-GR" sz="2400" dirty="0" err="1" smtClean="0"/>
              <a:t>engine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lvl="0">
              <a:lnSpc>
                <a:spcPct val="120000"/>
              </a:lnSpc>
            </a:pPr>
            <a:endParaRPr lang="el-GR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l-GR" sz="2400" b="1" dirty="0"/>
              <a:t>Να πως βλέπουμε τις μηχανές: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show engines;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-- shows all the </a:t>
            </a: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engines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l-GR" sz="2400" b="1" dirty="0" smtClean="0"/>
              <a:t>Να </a:t>
            </a:r>
            <a:r>
              <a:rPr lang="el-GR" sz="2400" b="1" dirty="0"/>
              <a:t>πως θα δημιουργήσουμε έναν πίνακα με χρήση της </a:t>
            </a:r>
            <a:r>
              <a:rPr lang="en-US" sz="2400" b="1" dirty="0" err="1"/>
              <a:t>InnoDB</a:t>
            </a:r>
            <a:r>
              <a:rPr lang="en-US" sz="2400" b="1" dirty="0"/>
              <a:t> engine</a:t>
            </a:r>
            <a:r>
              <a:rPr lang="el-GR" sz="2400" b="1" dirty="0"/>
              <a:t>: </a:t>
            </a:r>
            <a:endParaRPr lang="el-GR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DATABASES;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-- if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TestDB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is found then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DROP DATABASE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TestDB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CREATE DATABASE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TestDB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TestDB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-- create table </a:t>
            </a:r>
            <a:endParaRPr lang="el-GR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39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Χρήσης Έργων 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n-US" sz="2400" dirty="0"/>
              <a:t>“SQL Transactions” Educational and Training Content, The </a:t>
            </a:r>
            <a:r>
              <a:rPr lang="en-US" sz="2400" dirty="0" err="1"/>
              <a:t>DBTech</a:t>
            </a:r>
            <a:r>
              <a:rPr lang="en-US" sz="2400" dirty="0"/>
              <a:t> VET Teachers (EU LLP Transfer of Innovation) project, 1/10/2012 – 30/9/2014. Retrieved 14 May 2013. </a:t>
            </a:r>
            <a:r>
              <a:rPr lang="en-US" sz="2400" u="sng" dirty="0">
                <a:hlinkClick r:id="rId2"/>
              </a:rPr>
              <a:t>http://www.dbtechnet.org</a:t>
            </a:r>
            <a:r>
              <a:rPr lang="en-US" sz="2400" dirty="0"/>
              <a:t>, </a:t>
            </a:r>
            <a:r>
              <a:rPr lang="el-GR" sz="2400" dirty="0"/>
              <a:t>διαθέσιμο με άδεια </a:t>
            </a:r>
            <a:r>
              <a:rPr lang="en-US" sz="2400" u="sng" dirty="0">
                <a:hlinkClick r:id="rId3"/>
              </a:rPr>
              <a:t>CC BY-NC-SA 3.0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78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5358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00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98808"/>
            <a:ext cx="58578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2746648" cy="5040560"/>
          </a:xfrm>
        </p:spPr>
        <p:txBody>
          <a:bodyPr>
            <a:normAutofit/>
          </a:bodyPr>
          <a:lstStyle/>
          <a:p>
            <a:r>
              <a:rPr lang="el-GR" sz="2000" dirty="0"/>
              <a:t>Η </a:t>
            </a:r>
            <a:r>
              <a:rPr lang="en-US" sz="2000" dirty="0" err="1"/>
              <a:t>MYsql</a:t>
            </a:r>
            <a:r>
              <a:rPr lang="el-GR" sz="2000" dirty="0"/>
              <a:t> ξεκινά σε </a:t>
            </a:r>
            <a:r>
              <a:rPr lang="el-GR" sz="2000" dirty="0" err="1"/>
              <a:t>Autocommit</a:t>
            </a:r>
            <a:r>
              <a:rPr lang="el-GR" sz="2000" dirty="0"/>
              <a:t> </a:t>
            </a:r>
            <a:r>
              <a:rPr lang="el-GR" sz="2000" dirty="0" err="1"/>
              <a:t>mode</a:t>
            </a:r>
            <a:r>
              <a:rPr lang="el-GR" sz="2000" dirty="0"/>
              <a:t>, δηλαδή κάθε εντολή εκτελείται και το αποτέλεσμά της καταγράφεται στη βάση. </a:t>
            </a:r>
            <a:endParaRPr lang="en-US" sz="2000" dirty="0" smtClean="0"/>
          </a:p>
          <a:p>
            <a:r>
              <a:rPr lang="el-GR" sz="2000" dirty="0" smtClean="0"/>
              <a:t>Στα </a:t>
            </a:r>
            <a:r>
              <a:rPr lang="en-US" sz="2000" dirty="0" smtClean="0"/>
              <a:t>screenshots</a:t>
            </a:r>
            <a:r>
              <a:rPr lang="el-GR" sz="2000" dirty="0" smtClean="0"/>
              <a:t> </a:t>
            </a:r>
            <a:r>
              <a:rPr lang="el-GR" sz="2000" dirty="0"/>
              <a:t>στη συνέχεια βλέπουμε εντολή </a:t>
            </a:r>
            <a:r>
              <a:rPr lang="en-US" sz="2000" dirty="0"/>
              <a:t>HELP</a:t>
            </a:r>
            <a:r>
              <a:rPr lang="el-GR" sz="2000" dirty="0"/>
              <a:t> και εντολή </a:t>
            </a:r>
            <a:r>
              <a:rPr lang="en-US" sz="2000" dirty="0"/>
              <a:t>ROLLBACK</a:t>
            </a:r>
            <a:r>
              <a:rPr lang="el-GR" sz="2000" dirty="0"/>
              <a:t> η οποία όμως δεν έχει κάποια επίδραση λόγω </a:t>
            </a:r>
            <a:r>
              <a:rPr lang="el-GR" sz="2000" dirty="0" err="1"/>
              <a:t>Autocommit</a:t>
            </a:r>
            <a:r>
              <a:rPr lang="el-GR" sz="2000" dirty="0"/>
              <a:t> </a:t>
            </a:r>
            <a:r>
              <a:rPr lang="el-GR" sz="2000" dirty="0" err="1"/>
              <a:t>mode</a:t>
            </a:r>
            <a:r>
              <a:rPr lang="el-GR" sz="2000" dirty="0"/>
              <a:t>. 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7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3034680" cy="4824536"/>
          </a:xfrm>
        </p:spPr>
        <p:txBody>
          <a:bodyPr>
            <a:normAutofit/>
          </a:bodyPr>
          <a:lstStyle/>
          <a:p>
            <a:r>
              <a:rPr lang="el-GR" sz="2400" dirty="0"/>
              <a:t>Κάθε εντολή </a:t>
            </a:r>
            <a:r>
              <a:rPr lang="en-US" sz="2400" dirty="0"/>
              <a:t>INSERT</a:t>
            </a:r>
            <a:r>
              <a:rPr lang="el-GR" sz="2400" dirty="0"/>
              <a:t>, </a:t>
            </a:r>
            <a:r>
              <a:rPr lang="en-US" sz="2400" dirty="0"/>
              <a:t>UPDATE</a:t>
            </a:r>
            <a:r>
              <a:rPr lang="el-GR" sz="2400" dirty="0"/>
              <a:t>, </a:t>
            </a:r>
            <a:r>
              <a:rPr lang="en-US" sz="2400" dirty="0"/>
              <a:t>DELETE </a:t>
            </a:r>
            <a:r>
              <a:rPr lang="el-GR" sz="2400" dirty="0"/>
              <a:t>σε </a:t>
            </a:r>
            <a:r>
              <a:rPr lang="el-GR" sz="2400" dirty="0" err="1"/>
              <a:t>Autocommit</a:t>
            </a:r>
            <a:r>
              <a:rPr lang="el-GR" sz="2400" dirty="0"/>
              <a:t> </a:t>
            </a:r>
            <a:r>
              <a:rPr lang="el-GR" sz="2400" dirty="0" err="1"/>
              <a:t>mode</a:t>
            </a:r>
            <a:r>
              <a:rPr lang="el-GR" sz="2400" dirty="0"/>
              <a:t> εκτελείται και το αποτέλεσμά της καταγράφεται άμεσα στη βάση</a:t>
            </a:r>
          </a:p>
          <a:p>
            <a:endParaRPr lang="el-GR" sz="24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5195946" cy="398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4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Πρώτος πειραματισμός με </a:t>
            </a:r>
            <a:r>
              <a:rPr lang="el-GR" dirty="0" smtClean="0"/>
              <a:t>συναλλαγές </a:t>
            </a:r>
            <a:r>
              <a:rPr lang="el-GR" dirty="0"/>
              <a:t>START TRANSACTION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START TRANSACTION; -- </a:t>
            </a:r>
            <a:r>
              <a:rPr 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εκκίνηση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έναρξη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συναλλαγής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T (id, s) VALUES (2, 'second');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T 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ROLLBACK;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T;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-- So, what we learned about transaction?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4159250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2040" y="3817541"/>
            <a:ext cx="329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Η εντολή </a:t>
            </a:r>
            <a:r>
              <a:rPr lang="en-US" sz="2400" dirty="0">
                <a:latin typeface="+mn-lt"/>
              </a:rPr>
              <a:t>ROLLBACK</a:t>
            </a:r>
            <a:r>
              <a:rPr lang="el-GR" sz="2400" dirty="0">
                <a:latin typeface="+mn-lt"/>
              </a:rPr>
              <a:t> αναίρεσε τις μεταβολές στη βάση δεδομένων και όπως θα δούμε τερμάτισε τη συναλλαγή (</a:t>
            </a:r>
            <a:r>
              <a:rPr lang="en-US" sz="2400" dirty="0">
                <a:latin typeface="+mn-lt"/>
              </a:rPr>
              <a:t>transaction</a:t>
            </a:r>
            <a:r>
              <a:rPr lang="el-GR" sz="2400" dirty="0">
                <a:latin typeface="+mn-lt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90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Τι θα συμβεί στη συνέχεια;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96144"/>
          </a:xfrm>
        </p:spPr>
        <p:txBody>
          <a:bodyPr>
            <a:normAutofit/>
          </a:bodyPr>
          <a:lstStyle/>
          <a:p>
            <a:r>
              <a:rPr lang="el-GR" sz="2400" dirty="0"/>
              <a:t>Είμαστε και πάλι σε </a:t>
            </a:r>
            <a:r>
              <a:rPr lang="en-US" sz="2400" dirty="0" err="1"/>
              <a:t>Autocommit</a:t>
            </a:r>
            <a:r>
              <a:rPr lang="en-US" sz="2400" dirty="0"/>
              <a:t> mode</a:t>
            </a:r>
            <a:r>
              <a:rPr lang="el-GR" sz="2400" dirty="0"/>
              <a:t> και κάθε εντολή </a:t>
            </a:r>
            <a:r>
              <a:rPr lang="en-US" sz="2400" dirty="0"/>
              <a:t>INSERT</a:t>
            </a:r>
            <a:r>
              <a:rPr lang="el-GR" sz="2400" dirty="0"/>
              <a:t>, </a:t>
            </a:r>
            <a:r>
              <a:rPr lang="en-US" sz="2400" dirty="0"/>
              <a:t>UPDATE</a:t>
            </a:r>
            <a:r>
              <a:rPr lang="el-GR" sz="2400" dirty="0"/>
              <a:t>, </a:t>
            </a:r>
            <a:r>
              <a:rPr lang="en-US" sz="2400" dirty="0"/>
              <a:t>DELETE</a:t>
            </a:r>
            <a:r>
              <a:rPr lang="el-GR" sz="2400" dirty="0"/>
              <a:t> έχει «οριστικό» χαρακτήρα, δεν αναιρείται.</a:t>
            </a:r>
          </a:p>
          <a:p>
            <a:endParaRPr lang="el-GR" sz="2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27" y="2522086"/>
            <a:ext cx="7026649" cy="241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6647" y="521756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Η συναλλαγή που αρχίζει με </a:t>
            </a:r>
            <a:r>
              <a:rPr lang="en-US" sz="2400" dirty="0">
                <a:latin typeface="+mn-lt"/>
              </a:rPr>
              <a:t>START TRANSACTION</a:t>
            </a:r>
            <a:r>
              <a:rPr lang="el-GR" sz="2400" dirty="0">
                <a:latin typeface="+mn-lt"/>
              </a:rPr>
              <a:t> τελειώνει με την εκτέλεση </a:t>
            </a:r>
            <a:r>
              <a:rPr lang="en-US" sz="2400" dirty="0">
                <a:latin typeface="+mn-lt"/>
              </a:rPr>
              <a:t>COMMIT</a:t>
            </a:r>
            <a:r>
              <a:rPr lang="el-GR" sz="2400" dirty="0">
                <a:latin typeface="+mn-lt"/>
              </a:rPr>
              <a:t>/</a:t>
            </a:r>
            <a:r>
              <a:rPr lang="en-US" sz="2400" dirty="0">
                <a:latin typeface="+mn-lt"/>
              </a:rPr>
              <a:t>ROLLBACK</a:t>
            </a:r>
            <a:r>
              <a:rPr lang="el-GR" sz="2400" dirty="0">
                <a:latin typeface="+mn-lt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86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</TotalTime>
  <Words>1745</Words>
  <Application>Microsoft Office PowerPoint</Application>
  <PresentationFormat>On-screen Show (4:3)</PresentationFormat>
  <Paragraphs>378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 Unicode MS</vt:lpstr>
      <vt:lpstr>Arial</vt:lpstr>
      <vt:lpstr>ArialNarrow</vt:lpstr>
      <vt:lpstr>Calibri</vt:lpstr>
      <vt:lpstr>Courier New</vt:lpstr>
      <vt:lpstr>Tahoma</vt:lpstr>
      <vt:lpstr>Times New Roman</vt:lpstr>
      <vt:lpstr>TimesNewRoman</vt:lpstr>
      <vt:lpstr>Wingdings</vt:lpstr>
      <vt:lpstr>OC_template_updated</vt:lpstr>
      <vt:lpstr>Βάσεις Δεδομένων ΙΙ</vt:lpstr>
      <vt:lpstr>Σκοπός Μαθήματος</vt:lpstr>
      <vt:lpstr>Συναλλαγές (SQL Transactions)στη mySQL</vt:lpstr>
      <vt:lpstr>PowerPoint Presentation</vt:lpstr>
      <vt:lpstr>PowerPoint Presentation</vt:lpstr>
      <vt:lpstr>PowerPoint Presentation</vt:lpstr>
      <vt:lpstr>PowerPoint Presentation</vt:lpstr>
      <vt:lpstr>Πρώτος πειραματισμός με συναλλαγές START TRANSACTION</vt:lpstr>
      <vt:lpstr>Τι θα συμβεί στη συνέχεια; </vt:lpstr>
      <vt:lpstr>PowerPoint Presentation</vt:lpstr>
      <vt:lpstr>PowerPoint Presentation</vt:lpstr>
      <vt:lpstr>Επαναφορά</vt:lpstr>
      <vt:lpstr>PowerPoint Presentation</vt:lpstr>
      <vt:lpstr>Τι θα συμβεί στην περίπτωση βίαιου τερματισμού του client;</vt:lpstr>
      <vt:lpstr>PowerPoint Presentation</vt:lpstr>
      <vt:lpstr>Περίπτωση mySQL</vt:lpstr>
      <vt:lpstr>PowerPoint Presentation</vt:lpstr>
      <vt:lpstr>PowerPoint Presentation</vt:lpstr>
      <vt:lpstr>PowerPoint Presentation</vt:lpstr>
      <vt:lpstr>Πειραματισμός με ταυτόχρονες συναλλαγές (Concurrent Transactions)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Προσομοίωση  «Τυφλής αντικατάστασης» (Blind Overwriting) MySQL’s default lock timeout = 90 seconds</vt:lpstr>
      <vt:lpstr>PowerPoint Presentation</vt:lpstr>
      <vt:lpstr>PowerPoint Presentation</vt:lpstr>
      <vt:lpstr>PowerPoint Presentation</vt:lpstr>
      <vt:lpstr>using “sensitive updates” in SELECT-UPDATE scenarios without local variables</vt:lpstr>
      <vt:lpstr>Απόπειρα εμφάνισης dirty read</vt:lpstr>
      <vt:lpstr>The non-repeatable read anomaly</vt:lpstr>
      <vt:lpstr>Απόπειρα εμφάνισης insert phantom</vt:lpstr>
      <vt:lpstr>Ερωτήσεις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Christos</cp:lastModifiedBy>
  <cp:revision>225</cp:revision>
  <dcterms:created xsi:type="dcterms:W3CDTF">2013-03-04T13:35:19Z</dcterms:created>
  <dcterms:modified xsi:type="dcterms:W3CDTF">2019-06-04T20:44:18Z</dcterms:modified>
</cp:coreProperties>
</file>