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8" r:id="rId3"/>
    <p:sldId id="269" r:id="rId4"/>
    <p:sldId id="270" r:id="rId5"/>
    <p:sldId id="272" r:id="rId6"/>
    <p:sldId id="273" r:id="rId7"/>
    <p:sldId id="274" r:id="rId8"/>
    <p:sldId id="275" r:id="rId9"/>
    <p:sldId id="277" r:id="rId10"/>
    <p:sldId id="262" r:id="rId11"/>
    <p:sldId id="265" r:id="rId12"/>
    <p:sldId id="266" r:id="rId13"/>
  </p:sldIdLst>
  <p:sldSz cx="9144000" cy="6858000" type="screen4x3"/>
  <p:notesSz cx="7104063" cy="10234613"/>
  <p:custDataLst>
    <p:tags r:id="rId16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000"/>
    <a:srgbClr val="004B82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3395" autoAdjust="0"/>
  </p:normalViewPr>
  <p:slideViewPr>
    <p:cSldViewPr>
      <p:cViewPr varScale="1">
        <p:scale>
          <a:sx n="69" d="100"/>
          <a:sy n="69" d="100"/>
        </p:scale>
        <p:origin x="155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4/6/2019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4/6/2019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8FD18A2-5BFC-4937-9CB3-A1C808138DCC}" type="slidenum">
              <a:rPr lang="el-GR" altLang="el-GR" sz="1100" b="0">
                <a:latin typeface="Arial" charset="0"/>
              </a:rPr>
              <a:pPr/>
              <a:t>1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476793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F5BB491-462B-475F-A851-8AC4DF603F8E}" type="slidenum">
              <a:rPr lang="el-GR" altLang="el-GR" sz="1100" b="0">
                <a:latin typeface="Arial" charset="0"/>
              </a:rPr>
              <a:pPr/>
              <a:t>2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496635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 b="1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 b="1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 b="1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328B973-5602-408D-87CB-9F1BB2A9E475}" type="slidenum">
              <a:rPr lang="el-GR" altLang="el-GR" sz="1100" b="0">
                <a:latin typeface="Arial" charset="0"/>
              </a:rPr>
              <a:pPr/>
              <a:t>4</a:t>
            </a:fld>
            <a:endParaRPr lang="el-GR" altLang="el-GR" sz="1100" b="0">
              <a:latin typeface="Arial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136400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855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2.mp4"/><Relationship Id="rId1" Type="http://schemas.microsoft.com/office/2007/relationships/media" Target="../media/media2.mp4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video" Target="../media/media3.mp4"/><Relationship Id="rId1" Type="http://schemas.microsoft.com/office/2007/relationships/media" Target="../media/media3.mp4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Βάσεις Δεδομένων ΙΙ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953808" y="3096543"/>
            <a:ext cx="7236385" cy="1752600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5100" b="1" dirty="0" smtClean="0"/>
              <a:t>Error 1442</a:t>
            </a:r>
            <a:r>
              <a:rPr lang="el-GR" sz="5100" dirty="0" smtClean="0"/>
              <a:t>:</a:t>
            </a:r>
            <a:r>
              <a:rPr lang="en-US" sz="5100" dirty="0" smtClean="0"/>
              <a:t> </a:t>
            </a:r>
            <a:r>
              <a:rPr lang="el-GR" sz="5100" dirty="0" smtClean="0"/>
              <a:t>Διαγραφή παραγγελίας και των γραμμών της με </a:t>
            </a:r>
            <a:r>
              <a:rPr lang="en-US" sz="5100" dirty="0" smtClean="0"/>
              <a:t>trigger </a:t>
            </a:r>
            <a:r>
              <a:rPr lang="el-GR" sz="5100" dirty="0" smtClean="0"/>
              <a:t>και με </a:t>
            </a:r>
            <a:r>
              <a:rPr lang="en-US" sz="5100" dirty="0" smtClean="0"/>
              <a:t>procedure</a:t>
            </a:r>
            <a:r>
              <a:rPr lang="el-GR" sz="5100" dirty="0" smtClean="0"/>
              <a:t> </a:t>
            </a:r>
            <a:endParaRPr lang="el-GR" sz="5100" dirty="0"/>
          </a:p>
          <a:p>
            <a:pPr>
              <a:spcBef>
                <a:spcPts val="0"/>
              </a:spcBef>
            </a:pPr>
            <a:r>
              <a:rPr lang="el-GR" sz="4200" dirty="0" smtClean="0"/>
              <a:t>Χ. Σκουρλάς</a:t>
            </a:r>
            <a:endParaRPr lang="el-GR" sz="4200" dirty="0"/>
          </a:p>
          <a:p>
            <a:pPr>
              <a:spcBef>
                <a:spcPts val="0"/>
              </a:spcBef>
            </a:pPr>
            <a:r>
              <a:rPr lang="el-GR" sz="4200" dirty="0"/>
              <a:t>Τμήμα </a:t>
            </a:r>
            <a:r>
              <a:rPr lang="el-GR" sz="4200" dirty="0" smtClean="0"/>
              <a:t>Μηχανικών </a:t>
            </a:r>
            <a:r>
              <a:rPr lang="el-GR" sz="4200" dirty="0" smtClean="0"/>
              <a:t>Πληροφορικής και Υπολογιστών</a:t>
            </a:r>
            <a:endParaRPr lang="el-GR" sz="4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 smtClean="0">
                <a:latin typeface="+mn-lt"/>
              </a:rPr>
              <a:t>Πανεπιστήμιο Δυτικής Αττικής</a:t>
            </a:r>
            <a:endParaRPr lang="el-GR" sz="1600" dirty="0">
              <a:latin typeface="+mn-lt"/>
            </a:endParaRPr>
          </a:p>
        </p:txBody>
      </p:sp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1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86569"/>
            <a:ext cx="75819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1728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1800" dirty="0" smtClean="0"/>
              <a:t>».                     </a:t>
            </a:r>
          </a:p>
          <a:p>
            <a:pPr marL="0" indent="0">
              <a:buNone/>
            </a:pPr>
            <a:endParaRPr lang="el-GR" sz="18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55500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155448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>
                <a:latin typeface="+mn-lt"/>
              </a:rPr>
              <a:t>[1] http://creativecommons.org/licenses/by-nc-sa/4.0/ </a:t>
            </a:r>
            <a:endParaRPr lang="en-US" dirty="0" smtClean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Ως </a:t>
            </a:r>
            <a:r>
              <a:rPr lang="el-GR" b="1" dirty="0">
                <a:latin typeface="+mn-lt"/>
              </a:rPr>
              <a:t>Μη Εμπορική</a:t>
            </a:r>
            <a:r>
              <a:rPr lang="el-GR" dirty="0">
                <a:latin typeface="+mn-lt"/>
              </a:rPr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latin typeface="+mn-lt"/>
              </a:rPr>
              <a:t>αδειοδόχο</a:t>
            </a:r>
            <a:endParaRPr lang="el-GR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προσπορίζει στο διανομέα του έργου και</a:t>
            </a:r>
            <a:r>
              <a:rPr lang="en-GB" dirty="0">
                <a:latin typeface="+mn-lt"/>
              </a:rPr>
              <a:t> </a:t>
            </a:r>
            <a:r>
              <a:rPr lang="el-GR" dirty="0" err="1">
                <a:latin typeface="+mn-lt"/>
              </a:rPr>
              <a:t>αδειοδόχο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latin typeface="+mn-lt"/>
              </a:rPr>
              <a:t>τόπο</a:t>
            </a:r>
            <a:endParaRPr lang="en-US" dirty="0" smtClean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Ο </a:t>
            </a:r>
            <a:r>
              <a:rPr lang="el-GR" dirty="0">
                <a:latin typeface="+mn-lt"/>
              </a:rPr>
              <a:t>δικαιούχος μπορεί να παρέχει στον </a:t>
            </a:r>
            <a:r>
              <a:rPr lang="el-GR" dirty="0" err="1">
                <a:latin typeface="+mn-lt"/>
              </a:rPr>
              <a:t>αδειοδόχο</a:t>
            </a:r>
            <a:r>
              <a:rPr lang="el-GR" dirty="0">
                <a:latin typeface="+mn-lt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latin typeface="+mn-lt"/>
              </a:rPr>
              <a:t>.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371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el-GR" altLang="el-GR" sz="3200" dirty="0"/>
              <a:t>Πως θα αντιμετωπίσουμε Error 1442 στη mySQL</a:t>
            </a:r>
            <a:endParaRPr lang="el-GR" altLang="el-GR" sz="3200" b="1" dirty="0" smtClean="0">
              <a:latin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l-GR" sz="2400" dirty="0"/>
              <a:t>Σε περιπτώσεις που ενεργοποιείται ένας </a:t>
            </a:r>
            <a:r>
              <a:rPr lang="en-US" sz="2400" dirty="0"/>
              <a:t>trigger </a:t>
            </a:r>
            <a:r>
              <a:rPr lang="el-GR" sz="2400" dirty="0"/>
              <a:t>από κατάλληλη δήλωση </a:t>
            </a:r>
            <a:r>
              <a:rPr lang="en-US" sz="2400" dirty="0"/>
              <a:t>SQL </a:t>
            </a:r>
            <a:r>
              <a:rPr lang="el-GR" sz="2400" dirty="0"/>
              <a:t>σε έναν πίνακα που έχει όνομα </a:t>
            </a:r>
            <a:r>
              <a:rPr lang="en-US" sz="2400" dirty="0"/>
              <a:t>table</a:t>
            </a:r>
            <a:r>
              <a:rPr lang="el-GR" sz="2400" dirty="0"/>
              <a:t>_</a:t>
            </a:r>
            <a:r>
              <a:rPr lang="en-US" sz="2400" dirty="0"/>
              <a:t>name</a:t>
            </a:r>
            <a:r>
              <a:rPr lang="el-GR" sz="2400" dirty="0"/>
              <a:t> (π.χ. </a:t>
            </a:r>
            <a:r>
              <a:rPr lang="el-GR" sz="2400" dirty="0" smtClean="0"/>
              <a:t>Από δήλωση </a:t>
            </a:r>
            <a:r>
              <a:rPr lang="en-US" sz="2400" dirty="0"/>
              <a:t>AFTER DELETE ON table</a:t>
            </a:r>
            <a:r>
              <a:rPr lang="el-GR" sz="2400" dirty="0"/>
              <a:t>_</a:t>
            </a:r>
            <a:r>
              <a:rPr lang="en-US" sz="2400" dirty="0"/>
              <a:t>name</a:t>
            </a:r>
            <a:r>
              <a:rPr lang="el-GR" sz="2400" dirty="0"/>
              <a:t>) και θέλουμε να μεταβάλουμε τα στοιχεία αυτού του ίδιου του πίνακα (</a:t>
            </a:r>
            <a:r>
              <a:rPr lang="en-US" sz="2400" dirty="0"/>
              <a:t>table</a:t>
            </a:r>
            <a:r>
              <a:rPr lang="el-GR" sz="2400" dirty="0"/>
              <a:t>_</a:t>
            </a:r>
            <a:r>
              <a:rPr lang="en-US" sz="2400" dirty="0"/>
              <a:t>name</a:t>
            </a:r>
            <a:r>
              <a:rPr lang="el-GR" sz="2400" dirty="0"/>
              <a:t>) </a:t>
            </a:r>
            <a:r>
              <a:rPr lang="el-GR" sz="2400" b="1" dirty="0"/>
              <a:t>δεν μπορούμε να χρησιμοποιήσουμε τον </a:t>
            </a:r>
            <a:r>
              <a:rPr lang="en-US" sz="2400" b="1" dirty="0"/>
              <a:t>trigger</a:t>
            </a:r>
            <a:r>
              <a:rPr lang="el-GR" sz="2400" b="1" dirty="0"/>
              <a:t> μας.</a:t>
            </a:r>
            <a:endParaRPr lang="el-GR" altLang="el-GR" sz="23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52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απαγορεύεται το </a:t>
            </a:r>
            <a:r>
              <a:rPr lang="el-GR" sz="3600" dirty="0" smtClean="0"/>
              <a:t>εξής</a:t>
            </a:r>
            <a:r>
              <a:rPr lang="en-US" sz="3600" dirty="0" smtClean="0"/>
              <a:t>:</a:t>
            </a:r>
            <a:r>
              <a:rPr lang="el-GR" altLang="el-GR" sz="3600" dirty="0" smtClean="0">
                <a:latin typeface="+mn-lt"/>
              </a:rPr>
              <a:t>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CREATE TRIGGER </a:t>
            </a:r>
            <a:r>
              <a:rPr lang="en-US" sz="2400" dirty="0" err="1"/>
              <a:t>erroneous_trigger</a:t>
            </a:r>
            <a:endParaRPr lang="el-GR" sz="2400" dirty="0"/>
          </a:p>
          <a:p>
            <a:pPr marL="0" indent="0">
              <a:buNone/>
            </a:pPr>
            <a:r>
              <a:rPr lang="en-US" sz="2400" dirty="0"/>
              <a:t>AFTER UPDATE ON </a:t>
            </a:r>
            <a:r>
              <a:rPr lang="en-US" sz="2400" b="1" dirty="0" err="1">
                <a:solidFill>
                  <a:srgbClr val="FF0000"/>
                </a:solidFill>
              </a:rPr>
              <a:t>table_name</a:t>
            </a:r>
            <a:endParaRPr lang="el-GR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/>
              <a:t>FOR EACH ROW</a:t>
            </a:r>
            <a:endParaRPr lang="el-GR" sz="2400" dirty="0"/>
          </a:p>
          <a:p>
            <a:pPr marL="0" indent="0">
              <a:buNone/>
            </a:pPr>
            <a:r>
              <a:rPr lang="en-US" sz="2400" dirty="0"/>
              <a:t>UPDATE </a:t>
            </a:r>
            <a:r>
              <a:rPr lang="en-US" sz="2400" b="1" dirty="0" err="1">
                <a:solidFill>
                  <a:srgbClr val="FF0000"/>
                </a:solidFill>
              </a:rPr>
              <a:t>table_name</a:t>
            </a:r>
            <a:endParaRPr lang="el-GR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/>
              <a:t>SET</a:t>
            </a:r>
            <a:r>
              <a:rPr lang="el-GR" sz="2400" dirty="0"/>
              <a:t> … </a:t>
            </a:r>
          </a:p>
          <a:p>
            <a:pPr marL="0" indent="0">
              <a:buNone/>
            </a:pPr>
            <a:r>
              <a:rPr lang="el-GR" sz="2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0195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Error 1442 (HY000)</a:t>
            </a:r>
            <a:endParaRPr lang="el-GR" altLang="el-GR" sz="36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3600400"/>
          </a:xfrm>
        </p:spPr>
        <p:txBody>
          <a:bodyPr>
            <a:normAutofit/>
          </a:bodyPr>
          <a:lstStyle/>
          <a:p>
            <a:r>
              <a:rPr lang="el-GR" sz="2400" b="1" dirty="0"/>
              <a:t>Αν το χρησιμοποιήσουμε θα δημιουργηθεί ο </a:t>
            </a:r>
            <a:r>
              <a:rPr lang="en-US" sz="2400" b="1" dirty="0"/>
              <a:t>trigger</a:t>
            </a:r>
            <a:r>
              <a:rPr lang="el-GR" sz="2400" b="1" dirty="0"/>
              <a:t> αλλά όταν κάνουμε αλλαγές στον πίνακά μας θα δούμε το μήνυμα:</a:t>
            </a:r>
            <a:endParaRPr lang="el-GR" sz="2400" dirty="0"/>
          </a:p>
          <a:p>
            <a:r>
              <a:rPr lang="en-US" sz="2400" b="1" dirty="0"/>
              <a:t>Error 1442 (HY000): Can't update table in stored function/trigger because it is already used by statement which invoked this stored function/trigger</a:t>
            </a:r>
            <a:endParaRPr lang="el-GR" sz="2400" dirty="0"/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90965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Πως θα το αντιμετωπίσουμε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r>
              <a:rPr lang="el-GR" sz="2400" b="1" dirty="0" smtClean="0"/>
              <a:t>Θα πρέπει </a:t>
            </a:r>
            <a:r>
              <a:rPr lang="el-GR" sz="2400" b="1" dirty="0"/>
              <a:t>να γράψουμε την κατάλληλη </a:t>
            </a:r>
            <a:r>
              <a:rPr lang="en-US" sz="2400" b="1" dirty="0"/>
              <a:t>procedure</a:t>
            </a:r>
            <a:r>
              <a:rPr lang="el-GR" sz="2400" b="1" dirty="0" smtClean="0"/>
              <a:t>.</a:t>
            </a:r>
          </a:p>
          <a:p>
            <a:endParaRPr lang="el-GR" sz="2400" dirty="0"/>
          </a:p>
          <a:p>
            <a:r>
              <a:rPr lang="el-GR" sz="2400" b="1" dirty="0" smtClean="0"/>
              <a:t>Βέβαια, αν </a:t>
            </a:r>
            <a:r>
              <a:rPr lang="el-GR" sz="2400" b="1" dirty="0"/>
              <a:t>θέλουμε να χρησιμοποιήσουμε </a:t>
            </a:r>
            <a:r>
              <a:rPr lang="en-US" sz="2400" b="1" dirty="0"/>
              <a:t>trigger </a:t>
            </a:r>
            <a:r>
              <a:rPr lang="el-GR" sz="2400" b="1" dirty="0"/>
              <a:t> για να αλλάξουμε κάτι σε άλλον πίνακα δεν υπάρχει πρόβλημα.</a:t>
            </a:r>
            <a:endParaRPr lang="el-GR" sz="2400" dirty="0"/>
          </a:p>
          <a:p>
            <a:r>
              <a:rPr lang="el-GR" sz="2400" dirty="0"/>
              <a:t>Δηλαδή, δεν απαγορεύεται το εξής:</a:t>
            </a:r>
          </a:p>
          <a:p>
            <a:r>
              <a:rPr lang="en-US" sz="2400" dirty="0"/>
              <a:t>CREATE TRIGGER </a:t>
            </a:r>
            <a:r>
              <a:rPr lang="en-US" sz="2400" dirty="0" err="1"/>
              <a:t>erroneous_trigger</a:t>
            </a:r>
            <a:endParaRPr lang="el-GR" sz="2400" dirty="0"/>
          </a:p>
          <a:p>
            <a:r>
              <a:rPr lang="en-US" sz="2400" dirty="0"/>
              <a:t>AFTER UPDATE ON </a:t>
            </a:r>
            <a:r>
              <a:rPr lang="en-US" sz="2400" dirty="0" err="1"/>
              <a:t>table_name</a:t>
            </a:r>
            <a:endParaRPr lang="el-GR" sz="2400" dirty="0"/>
          </a:p>
          <a:p>
            <a:r>
              <a:rPr lang="en-US" sz="2400" dirty="0"/>
              <a:t>FOR EACH ROW</a:t>
            </a:r>
            <a:endParaRPr lang="el-GR" sz="2400" dirty="0"/>
          </a:p>
          <a:p>
            <a:r>
              <a:rPr lang="en-US" sz="2400" dirty="0"/>
              <a:t>UPDATE </a:t>
            </a:r>
            <a:r>
              <a:rPr lang="en-US" sz="2400" b="1" dirty="0" err="1"/>
              <a:t>other_table_name</a:t>
            </a:r>
            <a:endParaRPr lang="el-GR" sz="2400" dirty="0"/>
          </a:p>
          <a:p>
            <a:r>
              <a:rPr lang="en-US" sz="2400" dirty="0"/>
              <a:t>SET </a:t>
            </a:r>
            <a:r>
              <a:rPr lang="el-GR" sz="2400" dirty="0"/>
              <a:t>… </a:t>
            </a:r>
          </a:p>
          <a:p>
            <a:r>
              <a:rPr lang="el-GR" sz="2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74033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βάσης</a:t>
            </a:r>
            <a:endParaRPr lang="el-GR" dirty="0"/>
          </a:p>
        </p:txBody>
      </p:sp>
      <p:pic>
        <p:nvPicPr>
          <p:cNvPr id="5" name="2016-04-23_12-52-42">
            <a:hlinkClick r:id="" action="ppaction://media"/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354263" y="1196975"/>
            <a:ext cx="4594001" cy="522045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160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</a:t>
            </a:r>
            <a:r>
              <a:rPr lang="en-US" dirty="0" smtClean="0"/>
              <a:t>trigger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  <p:pic>
        <p:nvPicPr>
          <p:cNvPr id="6" name="2016-04-23_12-55-27">
            <a:hlinkClick r:id="" action="ppaction://media"/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817688" y="1196975"/>
            <a:ext cx="5510212" cy="5040313"/>
          </a:xfrm>
        </p:spPr>
      </p:pic>
    </p:spTree>
    <p:extLst>
      <p:ext uri="{BB962C8B-B14F-4D97-AF65-F5344CB8AC3E}">
        <p14:creationId xmlns:p14="http://schemas.microsoft.com/office/powerpoint/2010/main" val="10995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  <p:pic>
        <p:nvPicPr>
          <p:cNvPr id="4" name="2016-04-23_12-57-10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051720" y="1581149"/>
            <a:ext cx="5040560" cy="5093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33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Μια απλοϊκη </a:t>
            </a:r>
            <a:r>
              <a:rPr lang="en-US" sz="2800" dirty="0" smtClean="0">
                <a:solidFill>
                  <a:srgbClr val="FF0000"/>
                </a:solidFill>
              </a:rPr>
              <a:t>Procedure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/>
              <a:t>CALL </a:t>
            </a:r>
            <a:r>
              <a:rPr lang="en-US" sz="2800" dirty="0" err="1"/>
              <a:t>delete_orders_orderlines</a:t>
            </a:r>
            <a:r>
              <a:rPr lang="en-US" sz="2800" dirty="0"/>
              <a:t>(1);</a:t>
            </a:r>
            <a:r>
              <a:rPr lang="el-GR" sz="2800" dirty="0"/>
              <a:t/>
            </a:r>
            <a:br>
              <a:rPr lang="el-GR" sz="2800" dirty="0"/>
            </a:b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88640"/>
            <a:ext cx="8712968" cy="3816424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DELIMITER $</a:t>
            </a:r>
            <a:endParaRPr lang="el-GR" sz="2400" b="1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CREATE PROCEDURE  </a:t>
            </a:r>
            <a:r>
              <a:rPr lang="en-US" sz="2400" b="1" dirty="0" err="1">
                <a:solidFill>
                  <a:schemeClr val="tx1"/>
                </a:solidFill>
              </a:rPr>
              <a:t>delete_orders_orderlines</a:t>
            </a:r>
            <a:r>
              <a:rPr lang="en-US" sz="2400" b="1" dirty="0">
                <a:solidFill>
                  <a:schemeClr val="tx1"/>
                </a:solidFill>
              </a:rPr>
              <a:t>(IN </a:t>
            </a:r>
            <a:r>
              <a:rPr lang="en-US" sz="2400" b="1" dirty="0" err="1">
                <a:solidFill>
                  <a:schemeClr val="tx1"/>
                </a:solidFill>
              </a:rPr>
              <a:t>del_order</a:t>
            </a:r>
            <a:r>
              <a:rPr lang="en-US" sz="2400" b="1" dirty="0">
                <a:solidFill>
                  <a:schemeClr val="tx1"/>
                </a:solidFill>
              </a:rPr>
              <a:t> INT)</a:t>
            </a:r>
            <a:endParaRPr lang="el-GR" sz="2400" b="1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BEGIN </a:t>
            </a:r>
            <a:endParaRPr lang="el-GR" sz="2400" b="1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  DELETE FROM </a:t>
            </a:r>
            <a:r>
              <a:rPr lang="en-US" sz="2400" b="1" dirty="0" err="1">
                <a:solidFill>
                  <a:schemeClr val="tx1"/>
                </a:solidFill>
              </a:rPr>
              <a:t>orderlines</a:t>
            </a:r>
            <a:r>
              <a:rPr lang="en-US" sz="2400" b="1" dirty="0">
                <a:solidFill>
                  <a:schemeClr val="tx1"/>
                </a:solidFill>
              </a:rPr>
              <a:t> WHERE </a:t>
            </a:r>
            <a:r>
              <a:rPr lang="en-US" sz="2400" b="1" dirty="0" err="1">
                <a:solidFill>
                  <a:schemeClr val="tx1"/>
                </a:solidFill>
              </a:rPr>
              <a:t>orderno</a:t>
            </a:r>
            <a:r>
              <a:rPr lang="en-US" sz="2400" b="1" dirty="0">
                <a:solidFill>
                  <a:schemeClr val="tx1"/>
                </a:solidFill>
              </a:rPr>
              <a:t>=</a:t>
            </a:r>
            <a:r>
              <a:rPr lang="en-US" sz="2400" b="1" dirty="0" err="1">
                <a:solidFill>
                  <a:schemeClr val="tx1"/>
                </a:solidFill>
              </a:rPr>
              <a:t>del_order</a:t>
            </a:r>
            <a:r>
              <a:rPr lang="en-US" sz="2400" b="1" dirty="0">
                <a:solidFill>
                  <a:schemeClr val="tx1"/>
                </a:solidFill>
              </a:rPr>
              <a:t>;</a:t>
            </a:r>
            <a:endParaRPr lang="el-GR" sz="2400" b="1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  DELETE FROM orders WHERE </a:t>
            </a:r>
            <a:r>
              <a:rPr lang="en-US" sz="2400" b="1" dirty="0" err="1">
                <a:solidFill>
                  <a:schemeClr val="tx1"/>
                </a:solidFill>
              </a:rPr>
              <a:t>orderno</a:t>
            </a:r>
            <a:r>
              <a:rPr lang="en-US" sz="2400" b="1" dirty="0">
                <a:solidFill>
                  <a:schemeClr val="tx1"/>
                </a:solidFill>
              </a:rPr>
              <a:t>=</a:t>
            </a:r>
            <a:r>
              <a:rPr lang="en-US" sz="2400" b="1" dirty="0" err="1">
                <a:solidFill>
                  <a:schemeClr val="tx1"/>
                </a:solidFill>
              </a:rPr>
              <a:t>del_order</a:t>
            </a:r>
            <a:r>
              <a:rPr lang="en-US" sz="2400" b="1" dirty="0">
                <a:solidFill>
                  <a:schemeClr val="tx1"/>
                </a:solidFill>
              </a:rPr>
              <a:t>;</a:t>
            </a:r>
            <a:endParaRPr lang="el-GR" sz="2400" b="1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END;</a:t>
            </a:r>
            <a:endParaRPr lang="el-GR" sz="2400" b="1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$</a:t>
            </a:r>
            <a:endParaRPr lang="el-GR" sz="2400" b="1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Delimiter ;</a:t>
            </a:r>
            <a:endParaRPr lang="el-GR" sz="2400" b="1" dirty="0">
              <a:solidFill>
                <a:schemeClr val="tx1"/>
              </a:solidFill>
            </a:endParaRP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605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</TotalTime>
  <Words>399</Words>
  <Application>Microsoft Office PowerPoint</Application>
  <PresentationFormat>On-screen Show (4:3)</PresentationFormat>
  <Paragraphs>69</Paragraphs>
  <Slides>12</Slides>
  <Notes>7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OC_template_updated</vt:lpstr>
      <vt:lpstr>Βάσεις Δεδομένων ΙΙ</vt:lpstr>
      <vt:lpstr>Πως θα αντιμετωπίσουμε Error 1442 στη mySQL</vt:lpstr>
      <vt:lpstr>απαγορεύεται το εξής: </vt:lpstr>
      <vt:lpstr>Error 1442 (HY000)</vt:lpstr>
      <vt:lpstr>Πως θα το αντιμετωπίσουμε </vt:lpstr>
      <vt:lpstr>Δημιουργία βάσης</vt:lpstr>
      <vt:lpstr>Δημιουργία trigger</vt:lpstr>
      <vt:lpstr>Testing</vt:lpstr>
      <vt:lpstr>Μια απλοϊκη Procedure CALL delete_orders_orderlines(1); </vt:lpstr>
      <vt:lpstr>Σημειώματα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opencourses@teiath.gr</dc:creator>
  <cp:lastModifiedBy>Christos</cp:lastModifiedBy>
  <cp:revision>82</cp:revision>
  <dcterms:created xsi:type="dcterms:W3CDTF">2013-03-04T13:35:19Z</dcterms:created>
  <dcterms:modified xsi:type="dcterms:W3CDTF">2019-06-04T20:51:12Z</dcterms:modified>
</cp:coreProperties>
</file>