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37"/>
  </p:notesMasterIdLst>
  <p:handoutMasterIdLst>
    <p:handoutMasterId r:id="rId38"/>
  </p:handoutMasterIdLst>
  <p:sldIdLst>
    <p:sldId id="25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291" r:id="rId30"/>
    <p:sldId id="292" r:id="rId31"/>
    <p:sldId id="293" r:id="rId32"/>
    <p:sldId id="324" r:id="rId33"/>
    <p:sldId id="325" r:id="rId34"/>
    <p:sldId id="295" r:id="rId35"/>
    <p:sldId id="297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13" autoAdjust="0"/>
    <p:restoredTop sz="86400" autoAdjust="0"/>
  </p:normalViewPr>
  <p:slideViewPr>
    <p:cSldViewPr>
      <p:cViewPr>
        <p:scale>
          <a:sx n="99" d="100"/>
          <a:sy n="99" d="100"/>
        </p:scale>
        <p:origin x="-19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466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466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8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0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k.edu/ldjgf;or/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k.edu/ldjgf;or/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web.anglia.ac.uk/referencing/harvard.htm" TargetMode="External"/><Relationship Id="rId2" Type="http://schemas.openxmlformats.org/officeDocument/2006/relationships/hyperlink" Target="http://www.teiath.gr/sdo/lis/articles.php?id=6375&amp;lang=el&amp;rid=cat&amp;omid=&amp;omid=526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Βιβλιογραφία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8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Συστήματα σύνταξης </a:t>
            </a:r>
            <a:r>
              <a:rPr lang="el-GR" sz="2400" dirty="0" smtClean="0"/>
              <a:t>βιβλιογραφίας- Λίστα βιβλιογραφίας</a:t>
            </a:r>
            <a:endParaRPr lang="el-GR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8/24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“Κεφάλαιο σε Βιβλίο”</a:t>
            </a:r>
          </a:p>
          <a:p>
            <a:pPr marL="0" indent="0">
              <a:buNone/>
            </a:pPr>
            <a:r>
              <a:rPr lang="el-GR" dirty="0"/>
              <a:t>Όταν η βιβλιογραφική παραπομπή αφορά ένα κεφάλαιο σε βιβλίο τότε έχει την εξής μορφή:</a:t>
            </a:r>
          </a:p>
          <a:p>
            <a:pPr marL="0" indent="0">
              <a:buNone/>
            </a:pPr>
            <a:r>
              <a:rPr lang="el-GR" dirty="0"/>
              <a:t>Επίθετο, Όνομα αρχικά (Ημ. Έκδοσης). “Τίτλος Κεφαλαίου”. Σε: Επίθετο, Όνομα (επιμ.) </a:t>
            </a:r>
            <a:r>
              <a:rPr lang="el-GR" i="1" dirty="0"/>
              <a:t>Τίτλος Βιβλίου</a:t>
            </a:r>
            <a:r>
              <a:rPr lang="el-GR" dirty="0"/>
              <a:t>. Αρ. Έκδοσης (σε περίπτωση που δεν είναι η πρώτη). Τόπος έκδοσης: Εκδότης, σελίδες.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9/24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- Σε περίπτωση πρώτης έκδοσης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Σε: Τέτου, Χ. (επιμ)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4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10/24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11/24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- Σε περίπτωση άλλης έκδοσης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Σε: Τέτου, Χ. (επιμ.) </a:t>
            </a:r>
            <a:r>
              <a:rPr lang="el-GR" sz="2600" i="1" dirty="0"/>
              <a:t>Οικοσύστημα</a:t>
            </a:r>
            <a:r>
              <a:rPr lang="el-GR" dirty="0"/>
              <a:t>. 3η έκδ.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(επιμ.) </a:t>
            </a:r>
            <a:r>
              <a:rPr lang="el-GR" sz="2600" i="1" dirty="0"/>
              <a:t>Οικοσύστημα</a:t>
            </a:r>
            <a:r>
              <a:rPr lang="el-GR" dirty="0"/>
              <a:t>. 3η έκδ.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(επιμ.) </a:t>
            </a:r>
            <a:r>
              <a:rPr lang="el-GR" sz="2600" i="1" dirty="0"/>
              <a:t>Οικοσύστημα. </a:t>
            </a:r>
            <a:r>
              <a:rPr lang="el-GR" dirty="0"/>
              <a:t>3η έκδ.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(επιμ.) </a:t>
            </a:r>
            <a:r>
              <a:rPr lang="el-GR" sz="2600" i="1" dirty="0"/>
              <a:t>Οικοσύστημα</a:t>
            </a:r>
            <a:r>
              <a:rPr lang="el-GR" dirty="0"/>
              <a:t>. 3η έκδ. Αθήνα: Παπασωτηρίου.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12/24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- Σε περίπτωση πρώτης έκδοσης με </a:t>
            </a:r>
            <a:r>
              <a:rPr lang="el-GR" dirty="0" smtClean="0"/>
              <a:t>σελίδα/ες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Σε: Τέτου, Χ. (επιμ.) </a:t>
            </a:r>
            <a:r>
              <a:rPr lang="el-GR" sz="2600" i="1" dirty="0"/>
              <a:t>Οικοσύστημα</a:t>
            </a:r>
            <a:r>
              <a:rPr lang="el-GR" dirty="0"/>
              <a:t>. Αθήνα: Παπασωτηρίου, σ. 4.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(επιμ.)</a:t>
            </a:r>
            <a:r>
              <a:rPr lang="el-GR" sz="2600" i="1" dirty="0"/>
              <a:t> Οικοσύστημα</a:t>
            </a:r>
            <a:r>
              <a:rPr lang="el-GR" dirty="0"/>
              <a:t>. Αθήνα: Παπασωτηρίου, σ. 4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(επιμ.) </a:t>
            </a:r>
            <a:r>
              <a:rPr lang="el-GR" sz="2600" i="1" dirty="0"/>
              <a:t>Οικοσύστημα. </a:t>
            </a:r>
            <a:r>
              <a:rPr lang="el-GR" dirty="0"/>
              <a:t>Αθήνα: Παπασωτηρίου, σ. 4.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(επιμ.) </a:t>
            </a:r>
            <a:r>
              <a:rPr lang="el-GR" sz="2600" i="1" dirty="0"/>
              <a:t>Οικοσύστημα. </a:t>
            </a:r>
            <a:r>
              <a:rPr lang="el-GR" dirty="0"/>
              <a:t>Αθήνα: Παπασωτηρίου, σ. 4.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13/24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Παπασωτηρίου, σσ. 4-5.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Παπασωτηρίου, σσ. 4-5.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Παπασωτηρίου, σσ. 4-5.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Αθήνα: Παπασωτηρίου, σσ. 4-5.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14/24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- Σε περίπτωση άλλης έκδοσης με </a:t>
            </a:r>
            <a:r>
              <a:rPr lang="el-GR" dirty="0" smtClean="0"/>
              <a:t>σελίδα/ες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3η έκδ. Αθήνα: Παπασωτηρίου, σ. 4.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3η έκδ. Αθήνα: Παπασωτηρίου, σ. 4.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3η έκδ. Αθήνα: Παπασωτηρίου, σ. 4.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Οικοσύστημα. </a:t>
            </a:r>
            <a:r>
              <a:rPr lang="el-GR" dirty="0"/>
              <a:t>3η έκδ. Αθήνα: Παπασωτηρίου, σ. 4.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15/24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Σε: Τέτου, Χ. (επιμ.) </a:t>
            </a:r>
            <a:r>
              <a:rPr lang="el-GR" i="1" dirty="0"/>
              <a:t>Οικοσύστημα</a:t>
            </a:r>
            <a:r>
              <a:rPr lang="el-GR" dirty="0"/>
              <a:t>. 3η έκδ. Αθήνα: Παπασωτηρίου, σσ. 4-5.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Οικοσύστημα.</a:t>
            </a:r>
            <a:r>
              <a:rPr lang="el-GR" dirty="0"/>
              <a:t> 3η έκδ. Αθήνα: Παπασωτηρίου, σσ. 4-5.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Οικοσύστημα. </a:t>
            </a:r>
            <a:r>
              <a:rPr lang="el-GR" dirty="0"/>
              <a:t>3η έκδ. Αθήνα: Παπασωτηρίου, σσ. 4-5.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(επιμ.) </a:t>
            </a:r>
            <a:r>
              <a:rPr lang="el-GR" i="1" dirty="0"/>
              <a:t>Οικοσύστημα. </a:t>
            </a:r>
            <a:r>
              <a:rPr lang="el-GR" dirty="0"/>
              <a:t>3η έκδ. Αθήνα: Παπασωτηρίου, σσ. 4-5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47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16/24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“Άρθρο Περιοδικού”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ένα άρθρο περιοδικού τότε έχει την εξής μορφή</a:t>
            </a:r>
          </a:p>
          <a:p>
            <a:pPr marL="0" indent="0">
              <a:buNone/>
            </a:pPr>
            <a:r>
              <a:rPr lang="el-GR" dirty="0"/>
              <a:t>Επίθετο, Όνομα αρχικά. (Ημ. Έκδοσης). “Τίτλος άρθρου”. </a:t>
            </a:r>
            <a:r>
              <a:rPr lang="el-GR" i="1" dirty="0"/>
              <a:t>Τίτλος περιοδικού</a:t>
            </a:r>
            <a:r>
              <a:rPr lang="el-GR" dirty="0"/>
              <a:t>, Τόμος (Τεύχος): σελίδες.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</a:t>
            </a:r>
            <a:r>
              <a:rPr lang="el-GR" i="1" dirty="0"/>
              <a:t>Οικοσύστημα</a:t>
            </a:r>
            <a:r>
              <a:rPr lang="el-GR" dirty="0"/>
              <a:t>, 54 (2): 345-367.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 “Το φαινόμενο του θερμοκηπίου στην Ελλάδα”. </a:t>
            </a:r>
            <a:r>
              <a:rPr lang="el-GR" i="1" dirty="0"/>
              <a:t>Οικοσύστημα</a:t>
            </a:r>
            <a:r>
              <a:rPr lang="el-GR" dirty="0"/>
              <a:t>, 54 (2): 345-367.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8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17/24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“Παπαδοπούλου, Π., Χρήστου, Α. και Αποστόλου, Β. (2009). “Το φαινόμενο του θερμοκηπίου στην Ελλάδα”. </a:t>
            </a:r>
            <a:r>
              <a:rPr lang="el-GR" sz="2200" i="1" dirty="0"/>
              <a:t>Οικοσύστημα</a:t>
            </a:r>
            <a:r>
              <a:rPr lang="el-GR" dirty="0"/>
              <a:t>, 54 (2): 345-367.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</a:t>
            </a:r>
            <a:r>
              <a:rPr lang="el-GR" sz="2200" i="1" dirty="0"/>
              <a:t>Οικοσύστημα</a:t>
            </a:r>
            <a:r>
              <a:rPr lang="el-GR" dirty="0"/>
              <a:t>, 54 (2): 345-367.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25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ΣΥΣΤΗΜΑΤΑ </a:t>
            </a:r>
            <a:r>
              <a:rPr lang="el-GR" dirty="0"/>
              <a:t>ΣΥΝΤΑΞΗΣ ΒΙΒΛΙΟΓΡΑΦΙΑΣ</a:t>
            </a:r>
          </a:p>
          <a:p>
            <a:pPr marL="0" indent="0">
              <a:buNone/>
            </a:pPr>
            <a:r>
              <a:rPr lang="el-GR" dirty="0"/>
              <a:t>– Harvard Citation Style</a:t>
            </a:r>
          </a:p>
          <a:p>
            <a:pPr marL="0" indent="0">
              <a:buNone/>
            </a:pPr>
            <a:r>
              <a:rPr lang="el-GR" dirty="0"/>
              <a:t>Λίστα Βιβλιογραφίας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18/24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“Πρακτικά”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στα πρακτικά ενός συνεδρίου έχει την εξής μορφή</a:t>
            </a:r>
          </a:p>
          <a:p>
            <a:pPr marL="0" indent="0">
              <a:buNone/>
            </a:pPr>
            <a:r>
              <a:rPr lang="el-GR" dirty="0"/>
              <a:t>Επίθετο, Όνομα αρχικά (επιμ.) (Ημ. Έκδοσης)</a:t>
            </a:r>
            <a:r>
              <a:rPr lang="el-GR" i="1" dirty="0"/>
              <a:t>. Τίτλος Πρακτικών, τόπος και ημερομηνία διεξαγωγής του συνεδρίου </a:t>
            </a:r>
            <a:r>
              <a:rPr lang="el-GR" dirty="0"/>
              <a:t>(εκτός αν περιλαμβάνεται ήδη στον τίτλο). Τόπος έκδοσης: εκδότης.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Παπαδοπούλου, Π. (επιμ.) (2009). </a:t>
            </a:r>
            <a:r>
              <a:rPr lang="el-GR" sz="2200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9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19/24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Παπαδοπούλου, Π. και Αποστόλου, Β. (επιμ.) (2009). </a:t>
            </a:r>
            <a:r>
              <a:rPr lang="el-GR" sz="2200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Παπασωτηρίου.</a:t>
            </a:r>
          </a:p>
          <a:p>
            <a:pPr marL="0" indent="0" algn="just">
              <a:buNone/>
            </a:pPr>
            <a:r>
              <a:rPr lang="el-GR" dirty="0"/>
              <a:t>Παπαδοπούλου, Π., Χρήστου, Α. και Αποστόλου, Β. (επιμ.) (2009). </a:t>
            </a:r>
            <a:r>
              <a:rPr lang="el-GR" sz="2200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Παπασωτηρίου.</a:t>
            </a:r>
          </a:p>
          <a:p>
            <a:pPr marL="0" indent="0" algn="just">
              <a:buNone/>
            </a:pPr>
            <a:r>
              <a:rPr lang="el-GR" dirty="0"/>
              <a:t>Παπαδοπούλου, Π., Βασιλείου, Β., Χρήστου, Α. και Αποστόλου, Β. (επιμ.) (2009). </a:t>
            </a:r>
            <a:r>
              <a:rPr lang="el-GR" sz="2200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00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20/24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b="1" dirty="0"/>
              <a:t>“Άρθρα σε Πρακτικά”</a:t>
            </a:r>
          </a:p>
          <a:p>
            <a:pPr marL="0" indent="0" algn="just">
              <a:buNone/>
            </a:pPr>
            <a:r>
              <a:rPr lang="el-GR" dirty="0"/>
              <a:t>Όταν η παραπομπή πραγματοποιείται σε ανακοίνωση ενός συνεδρίου έχει την εξής μορφή</a:t>
            </a:r>
          </a:p>
          <a:p>
            <a:pPr marL="0" indent="0" algn="just">
              <a:buNone/>
            </a:pPr>
            <a:r>
              <a:rPr lang="el-GR" dirty="0"/>
              <a:t>Επίθετο, Όνομα Αρχικά (Ημ. Έκδοσης). “Τίτλος Ανακοίνωσης”. Σε: Επίθετο, Όνομα (επιμ</a:t>
            </a:r>
            <a:r>
              <a:rPr lang="el-GR" i="1" dirty="0"/>
              <a:t>), Τίτλος Συνεδρίου, τόπος και ημερομηνία διεξαγωγής του συνεδρίου </a:t>
            </a:r>
            <a:r>
              <a:rPr lang="el-GR" dirty="0"/>
              <a:t>(εκτός αν περιλαμβάνεται ήδη στον τίτλο). Τόπος έκδοσης: εκδότης, σελίδες.</a:t>
            </a:r>
          </a:p>
          <a:p>
            <a:pPr marL="0" indent="0" algn="just">
              <a:buNone/>
            </a:pPr>
            <a:r>
              <a:rPr lang="el-GR" u="sng" dirty="0"/>
              <a:t>Παραδείγματα</a:t>
            </a:r>
          </a:p>
          <a:p>
            <a:pPr marL="0" indent="0" algn="just">
              <a:buNone/>
            </a:pPr>
            <a:r>
              <a:rPr lang="el-GR" dirty="0"/>
              <a:t>Παπαδοπούλου, Π. (2009). “Το φαινόμενο του θερμοκηπίου στην Ελλάδα”. Σε: Τέτου, Χ. (επιμ.), </a:t>
            </a:r>
            <a:r>
              <a:rPr lang="el-GR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Παπασωτηρίου, σσ. 450- 460.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1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21/24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Σε: Τέτου, Χ. (επιμ.), </a:t>
            </a:r>
            <a:r>
              <a:rPr lang="el-GR" i="1" dirty="0"/>
              <a:t>Πανελλήνιο Συνέδριο Περιβάλλοντος στην Αθήνα 28-30 Οκτωβρίου 2009.</a:t>
            </a:r>
            <a:r>
              <a:rPr lang="el-GR" dirty="0"/>
              <a:t> Αθήνα: Παπασωτηρίου, σσ. 450- 460.</a:t>
            </a:r>
          </a:p>
          <a:p>
            <a:pPr marL="0" indent="0" algn="just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Τέτου, Χ. (επιμ.), </a:t>
            </a:r>
            <a:r>
              <a:rPr lang="el-GR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Παπασωτηρίου, σσ. 450- 460.</a:t>
            </a:r>
          </a:p>
          <a:p>
            <a:pPr marL="0" indent="0" algn="just">
              <a:buNone/>
            </a:pPr>
            <a:r>
              <a:rPr lang="el-GR" dirty="0"/>
              <a:t>Παπαδοπούλου, Π., Βασιλείου, Β., Χρήστου, Α. και Αποστόλου, Β. (2009). “Το φαινόμενο του θερμοκηπίου στην Ελλάδα”. Σε: Τέτου, Χ. (επιμ.), </a:t>
            </a:r>
            <a:r>
              <a:rPr lang="el-GR" i="1" dirty="0"/>
              <a:t>Πανελλήνιο Συνέδριο Περιβάλλοντος στην Αθήνα 28-30 Οκτωβρίου 2009</a:t>
            </a:r>
            <a:r>
              <a:rPr lang="el-GR" dirty="0"/>
              <a:t>. Αθήνα: Παπασωτηρίου, σσ. 450- 460.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5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22/24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/>
              <a:t>“Συνέδριο” με ηλεκτρονική παραπομπή</a:t>
            </a:r>
          </a:p>
          <a:p>
            <a:pPr marL="0" indent="0" algn="just">
              <a:buNone/>
            </a:pPr>
            <a:r>
              <a:rPr lang="el-GR" dirty="0"/>
              <a:t>Όταν η παραπομπή πραγματοποιείται σε ανακοίνωση ενός συνεδρίου έχει την εξής μορφή: </a:t>
            </a:r>
          </a:p>
          <a:p>
            <a:pPr marL="0" indent="0" algn="just">
              <a:buNone/>
            </a:pPr>
            <a:r>
              <a:rPr lang="el-GR" dirty="0"/>
              <a:t>Επίθετο, Όνομα Αρχικά (Ημ. Έκδοσης). “Τίτλος Ανακοίνωσης”. Σε: </a:t>
            </a:r>
            <a:r>
              <a:rPr lang="el-GR" i="1" dirty="0"/>
              <a:t>Τίτλος Συνεδρίου, τόπος και ημερομηνία διεξαγωγής του συνεδρίου (εκτός αν περιλαμβάνεται ήδη στον τίτλο). </a:t>
            </a:r>
            <a:r>
              <a:rPr lang="el-GR" dirty="0"/>
              <a:t>Διαθέσιμο:  Ηλεκτρονική Διεύθυνση [Ημ. Πρόσβασης:  </a:t>
            </a:r>
            <a:r>
              <a:rPr lang="el-GR" dirty="0" smtClean="0"/>
              <a:t>ΗΗ/ΜΜ/ΕΕΕΕ</a:t>
            </a:r>
            <a:r>
              <a:rPr lang="el-GR" dirty="0"/>
              <a:t>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2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23/24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u="sng" dirty="0"/>
              <a:t>Παραδείγματα</a:t>
            </a:r>
          </a:p>
          <a:p>
            <a:pPr marL="0" indent="0" algn="just">
              <a:buNone/>
            </a:pPr>
            <a:r>
              <a:rPr lang="el-GR" dirty="0"/>
              <a:t>Παπαδοπούλου, Π. (2009). “Το φαινόμενο του θερμοκηπίου στην Ελλάδα”. Σε: </a:t>
            </a:r>
            <a:r>
              <a:rPr lang="el-GR" i="1" dirty="0"/>
              <a:t>Πανελλήνιο Συνέδριο Περιβάλλοντος στην Αθήνα 28-30 Οκτωβρίου 2009</a:t>
            </a:r>
            <a:r>
              <a:rPr lang="el-GR" dirty="0"/>
              <a:t>. Διαθέσιμο: </a:t>
            </a:r>
            <a:r>
              <a:rPr lang="el-GR" dirty="0">
                <a:hlinkClick r:id="rId3"/>
              </a:rPr>
              <a:t>http</a:t>
            </a:r>
            <a:r>
              <a:rPr lang="el-GR" dirty="0" smtClean="0">
                <a:hlinkClick r:id="rId3"/>
              </a:rPr>
              <a:t>://www.jhk.edu/ldjgf;or/.pdf </a:t>
            </a:r>
            <a:r>
              <a:rPr lang="el-GR" dirty="0"/>
              <a:t>[Ημ. Πρόσβασης: </a:t>
            </a:r>
            <a:r>
              <a:rPr lang="el-GR" dirty="0" smtClean="0"/>
              <a:t>11/11/2011</a:t>
            </a:r>
            <a:r>
              <a:rPr lang="el-GR" dirty="0"/>
              <a:t>].</a:t>
            </a:r>
          </a:p>
          <a:p>
            <a:pPr marL="0" indent="0" algn="just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 Σε: </a:t>
            </a:r>
            <a:r>
              <a:rPr lang="el-GR" i="1" dirty="0"/>
              <a:t>Πανελλήνιο Συνέδριο Περιβάλλοντος στην Αθήνα 28-30 Οκτωβρίου 2009</a:t>
            </a:r>
            <a:r>
              <a:rPr lang="el-GR" dirty="0"/>
              <a:t>. Διαθέσιμο: </a:t>
            </a:r>
            <a:r>
              <a:rPr lang="el-GR" dirty="0">
                <a:hlinkClick r:id="rId3"/>
              </a:rPr>
              <a:t>http</a:t>
            </a:r>
            <a:r>
              <a:rPr lang="el-GR" dirty="0" smtClean="0">
                <a:hlinkClick r:id="rId3"/>
              </a:rPr>
              <a:t>://www.jhk.edu/ldjgf;or/.pdf </a:t>
            </a:r>
            <a:r>
              <a:rPr lang="el-GR" dirty="0"/>
              <a:t>[Ημ. Πρόσβασης: </a:t>
            </a:r>
            <a:r>
              <a:rPr lang="el-GR" dirty="0" smtClean="0"/>
              <a:t>11/11/2011</a:t>
            </a:r>
            <a:r>
              <a:rPr lang="el-GR" dirty="0"/>
              <a:t>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90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24/24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Σε: </a:t>
            </a:r>
            <a:r>
              <a:rPr lang="el-GR" i="1" dirty="0"/>
              <a:t>Πανελλήνιο Συνέδριο Περιβάλλοντος στην Αθήνα 28-30 Οκτωβρίου 2009. </a:t>
            </a:r>
            <a:r>
              <a:rPr lang="el-GR" dirty="0"/>
              <a:t>Διαθέσιμο: </a:t>
            </a:r>
            <a:r>
              <a:rPr lang="el-GR" dirty="0">
                <a:hlinkClick r:id="rId3"/>
              </a:rPr>
              <a:t>http</a:t>
            </a:r>
            <a:r>
              <a:rPr lang="el-GR" dirty="0" smtClean="0">
                <a:hlinkClick r:id="rId3"/>
              </a:rPr>
              <a:t>://www.jhk.edu/ldjgf;or/.pdf </a:t>
            </a:r>
            <a:r>
              <a:rPr lang="el-GR" dirty="0"/>
              <a:t>[Ημ. Πρόσβασης: </a:t>
            </a:r>
            <a:r>
              <a:rPr lang="el-GR" dirty="0" smtClean="0"/>
              <a:t>11/11/2011</a:t>
            </a:r>
            <a:r>
              <a:rPr lang="el-GR" dirty="0"/>
              <a:t>].</a:t>
            </a:r>
          </a:p>
          <a:p>
            <a:pPr marL="0" indent="0" algn="just">
              <a:buNone/>
            </a:pPr>
            <a:r>
              <a:rPr lang="el-GR" dirty="0"/>
              <a:t> Παπαδοπούλου, Π., Βασιλείου, Β., Χρήστου, Α. και Αποστόλου, Β.  (2009). “Το φαινόμενο του θερμοκηπίου στην Ελλάδα”.  Σε: </a:t>
            </a:r>
            <a:r>
              <a:rPr lang="el-GR" i="1" dirty="0"/>
              <a:t>Πανελλήνιο Συνέδριο Περιβάλλοντος στην Αθήνα 28-30 Οκτωβρίου 2009</a:t>
            </a:r>
            <a:r>
              <a:rPr lang="el-GR" dirty="0"/>
              <a:t>.  Διαθέσιμο: </a:t>
            </a:r>
            <a:r>
              <a:rPr lang="el-GR" dirty="0">
                <a:hlinkClick r:id="rId3"/>
              </a:rPr>
              <a:t>http</a:t>
            </a:r>
            <a:r>
              <a:rPr lang="el-GR" dirty="0" smtClean="0">
                <a:hlinkClick r:id="rId3"/>
              </a:rPr>
              <a:t>://www.jhk.edu/ldjgf;or/.pdf </a:t>
            </a:r>
            <a:r>
              <a:rPr lang="el-GR" dirty="0"/>
              <a:t>[Ημ. Πρόσβασης: </a:t>
            </a:r>
            <a:r>
              <a:rPr lang="el-GR" dirty="0" smtClean="0"/>
              <a:t>11/11/2011</a:t>
            </a:r>
            <a:r>
              <a:rPr lang="el-GR" dirty="0"/>
              <a:t>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53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Τμήμα Βιβλιοθηκονομίας &amp; Συστημάτων Πληροφόρησης (2009). Οδηγός Εκπόνησης Πτυχιακών Εργασιών. Διαθέσιμο: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://www.teiath.gr/sdo/lis/articles.php?id=6375&amp;lang=el&amp;rid=cat&amp;omid</a:t>
            </a:r>
            <a:r>
              <a:rPr lang="en-US" dirty="0">
                <a:hlinkClick r:id="rId2"/>
              </a:rPr>
              <a:t>=&amp;omid=5264 </a:t>
            </a:r>
            <a:r>
              <a:rPr lang="en-US" dirty="0"/>
              <a:t>[</a:t>
            </a:r>
            <a:r>
              <a:rPr lang="el-GR" dirty="0"/>
              <a:t>Ημ. Πρόσβασης: </a:t>
            </a:r>
            <a:r>
              <a:rPr lang="el-GR" dirty="0" smtClean="0"/>
              <a:t>09/07/2014</a:t>
            </a:r>
            <a:r>
              <a:rPr lang="el-GR" dirty="0"/>
              <a:t>].</a:t>
            </a:r>
          </a:p>
          <a:p>
            <a:pPr marL="0" indent="0">
              <a:buNone/>
            </a:pPr>
            <a:r>
              <a:rPr lang="en-US" dirty="0"/>
              <a:t>Anglia Ruskin University (2014). Harvard System. Available at: </a:t>
            </a: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://libweb.anglia.ac.uk/referencing/harvard.htm</a:t>
            </a:r>
            <a:r>
              <a:rPr lang="en-US" dirty="0"/>
              <a:t>. [Last accessed: </a:t>
            </a:r>
            <a:r>
              <a:rPr lang="en-US" dirty="0" smtClean="0"/>
              <a:t>09/07/2014</a:t>
            </a:r>
            <a:r>
              <a:rPr lang="en-US" dirty="0"/>
              <a:t>].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3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</a:t>
            </a:r>
            <a:r>
              <a:rPr lang="el-GR" dirty="0" smtClean="0"/>
              <a:t>Βιβλιογραφίας </a:t>
            </a:r>
            <a:r>
              <a:rPr lang="el-GR" sz="3600" b="0" dirty="0" smtClean="0"/>
              <a:t>1/24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Περιλαμβάνει </a:t>
            </a:r>
            <a:r>
              <a:rPr lang="el-GR" dirty="0"/>
              <a:t>όλες τις παραπομπές που χρησιμοποιήθηκαν μέσα στο κείμενο</a:t>
            </a:r>
          </a:p>
          <a:p>
            <a:r>
              <a:rPr lang="el-GR" dirty="0" smtClean="0"/>
              <a:t>Δηλώνονται </a:t>
            </a:r>
            <a:r>
              <a:rPr lang="el-GR" dirty="0"/>
              <a:t>σε αλφαβητική σειρά</a:t>
            </a:r>
          </a:p>
          <a:p>
            <a:r>
              <a:rPr lang="el-GR" dirty="0" smtClean="0"/>
              <a:t>Αν </a:t>
            </a:r>
            <a:r>
              <a:rPr lang="el-GR" dirty="0"/>
              <a:t>υπάρχουν δύο αλφάβητα ή ξεχωριστά ή σε συνδυασμό</a:t>
            </a:r>
          </a:p>
          <a:p>
            <a:r>
              <a:rPr lang="el-GR" dirty="0" smtClean="0"/>
              <a:t>Πρέπει </a:t>
            </a:r>
            <a:r>
              <a:rPr lang="el-GR" dirty="0"/>
              <a:t>να υπάρχει ομοιομορφία και συνέπεια στη χρήση του συστήματος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6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2014. Ευγενία Βασιλακάκη. «</a:t>
            </a:r>
            <a:r>
              <a:rPr lang="el-GR" sz="2000" dirty="0" smtClean="0"/>
              <a:t>Βιβλιογραφία 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Συστήματα σύνταξης </a:t>
            </a:r>
            <a:r>
              <a:rPr lang="el-GR" sz="2000" dirty="0" smtClean="0"/>
              <a:t>βιβλιογραφίας – λίστα βιβλιογραφίας».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</a:t>
            </a:r>
            <a:r>
              <a:rPr lang="el-GR" dirty="0" smtClean="0"/>
              <a:t>Βιβλιογραφίας </a:t>
            </a:r>
            <a:r>
              <a:rPr lang="el-GR" sz="3600" b="0" dirty="0" smtClean="0"/>
              <a:t>2/24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Σε περίπτωση πολλαπλών βιβλιογραφικών παραπομπών σε ένα συγγραφέα.</a:t>
            </a:r>
          </a:p>
          <a:p>
            <a:pPr marL="0" indent="0">
              <a:buNone/>
            </a:pPr>
            <a:r>
              <a:rPr lang="el-GR" dirty="0"/>
              <a:t>Συχνά, χρησιμοποιούνται παραπομπές σε έργα που έχει γράψει ένας συγγραφέα ή μια ομάδα συγγραφέων που όμως την κύρια υπευθυνότητα έχει και πάλι ο ίδιος συγγραφέας. Σε αυτήν την περίπτωση, μπαίνουν πρώτα τα έργα που έχει γράψει ο συγγραφέας μόνος του σε χρονολογική σειρά και έπειτα όλα τα έργα που έχει γράψει με άλλους συγγραφείς και πάλι σε χρονολογική σειρά από το παλιότερο έως το πιο πρόσφατο.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86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</a:t>
            </a:r>
            <a:r>
              <a:rPr lang="el-GR" dirty="0" smtClean="0"/>
              <a:t>Βιβλιογραφίας </a:t>
            </a:r>
            <a:r>
              <a:rPr lang="el-GR" b="0" dirty="0" smtClean="0"/>
              <a:t>3/24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Παράδειγμα</a:t>
            </a:r>
          </a:p>
          <a:p>
            <a:pPr marL="0" indent="0">
              <a:buNone/>
            </a:pPr>
            <a:r>
              <a:rPr lang="el-GR" dirty="0"/>
              <a:t>Παπαδοπούλου, Π. (2005).....</a:t>
            </a:r>
          </a:p>
          <a:p>
            <a:pPr marL="0" indent="0">
              <a:buNone/>
            </a:pPr>
            <a:r>
              <a:rPr lang="el-GR" dirty="0"/>
              <a:t>Παπαδοπούλου, Π. (2009).....</a:t>
            </a:r>
          </a:p>
          <a:p>
            <a:pPr marL="0" indent="0">
              <a:buNone/>
            </a:pPr>
            <a:r>
              <a:rPr lang="el-GR" dirty="0"/>
              <a:t>Παπαδοπούλου, Π. (2011)....</a:t>
            </a:r>
          </a:p>
          <a:p>
            <a:pPr marL="0" indent="0">
              <a:buNone/>
            </a:pPr>
            <a:r>
              <a:rPr lang="el-GR" dirty="0"/>
              <a:t>Παπαδοπούλου, Π. και Βασιλείου, Ε. (2005)....</a:t>
            </a:r>
          </a:p>
          <a:p>
            <a:pPr marL="0" indent="0">
              <a:buNone/>
            </a:pPr>
            <a:r>
              <a:rPr lang="el-GR" dirty="0"/>
              <a:t>Παπαδοπούλου, Π. και Αντωνίου, Α. (2007)......</a:t>
            </a:r>
          </a:p>
          <a:p>
            <a:pPr marL="0" indent="0">
              <a:buNone/>
            </a:pPr>
            <a:r>
              <a:rPr lang="el-GR" dirty="0"/>
              <a:t>Παπαδοπούλου, Π. Βασιλείου, Ε. και Αντωνίου, Α. (2011)......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4/24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Calder, C. (2005)...</a:t>
            </a:r>
          </a:p>
          <a:p>
            <a:pPr marL="0" indent="0">
              <a:buNone/>
            </a:pPr>
            <a:r>
              <a:rPr lang="en-US" dirty="0"/>
              <a:t>Calder, C. (2007)...</a:t>
            </a:r>
          </a:p>
          <a:p>
            <a:pPr marL="0" indent="0">
              <a:buNone/>
            </a:pPr>
            <a:r>
              <a:rPr lang="en-US" dirty="0"/>
              <a:t>Calder, C. (2011)...</a:t>
            </a:r>
          </a:p>
          <a:p>
            <a:pPr marL="0" indent="0">
              <a:buNone/>
            </a:pPr>
            <a:r>
              <a:rPr lang="en-US" dirty="0"/>
              <a:t>Calder, C. and Sue, K. (2005)...</a:t>
            </a:r>
          </a:p>
          <a:p>
            <a:pPr marL="0" indent="0">
              <a:buNone/>
            </a:pPr>
            <a:r>
              <a:rPr lang="en-US" dirty="0"/>
              <a:t>Calder, C. and Baber, L. (2007)...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5/24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“Βιβλίο”</a:t>
            </a:r>
          </a:p>
          <a:p>
            <a:pPr marL="0" indent="0">
              <a:buNone/>
            </a:pPr>
            <a:r>
              <a:rPr lang="el-GR" dirty="0"/>
              <a:t>Όταν η παραπομπή αναφέρεται σε ένα βιβλίο, η βιβλιογραφική παραπομπή έχει την εξής μορφή</a:t>
            </a:r>
          </a:p>
          <a:p>
            <a:pPr marL="0" indent="0">
              <a:buNone/>
            </a:pPr>
            <a:r>
              <a:rPr lang="el-GR" dirty="0"/>
              <a:t>Επίθετο, Όνομα Αρχικά (Ημ. Έκδοσης). </a:t>
            </a:r>
            <a:r>
              <a:rPr lang="el-GR" i="1" dirty="0"/>
              <a:t>Τίτλος Βιβλίου</a:t>
            </a:r>
            <a:r>
              <a:rPr lang="el-GR" dirty="0"/>
              <a:t>. Αριθμός Έκδοσης (αν δεν είναι η πρώτη έκδοση). Τόπος έκδοσης: Εκδότης.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- Σε περίπτωση πρώτης έκδοσης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Το φαινόμενο του θερμοκηπίου στην Ελλάδα</a:t>
            </a:r>
            <a:r>
              <a:rPr lang="el-GR" dirty="0"/>
              <a:t>. Αθήνα: Παπασωτηρίου.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03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6/24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ή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</a:t>
            </a:r>
            <a:r>
              <a:rPr lang="el-GR" i="1" dirty="0"/>
              <a:t> Το φαινόμενο του θερμοκηπίου στην Ελλάδα</a:t>
            </a:r>
            <a:r>
              <a:rPr lang="el-GR" dirty="0"/>
              <a:t>. Αθήνα: Παπασωτηρίου.</a:t>
            </a:r>
          </a:p>
          <a:p>
            <a:pPr marL="0" indent="0">
              <a:buNone/>
            </a:pPr>
            <a:r>
              <a:rPr lang="el-GR" dirty="0"/>
              <a:t>ή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</a:t>
            </a:r>
            <a:r>
              <a:rPr lang="el-GR" i="1" dirty="0"/>
              <a:t>Το φαινόμενο του θερμοκηπίου στην Ελλάδα</a:t>
            </a:r>
            <a:r>
              <a:rPr lang="el-GR" dirty="0"/>
              <a:t>. Αθήνα: Παπασωτηρίου.</a:t>
            </a:r>
          </a:p>
          <a:p>
            <a:pPr marL="0" indent="0">
              <a:buNone/>
            </a:pPr>
            <a:r>
              <a:rPr lang="el-GR" dirty="0"/>
              <a:t>ή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</a:t>
            </a:r>
            <a:r>
              <a:rPr lang="el-GR" i="1" dirty="0"/>
              <a:t>Το φαινόμενο </a:t>
            </a:r>
            <a:r>
              <a:rPr lang="el-GR" i="1" dirty="0" smtClean="0"/>
              <a:t>του θερμοκηπίου στην Ελλάδα. </a:t>
            </a:r>
            <a:r>
              <a:rPr lang="el-GR" dirty="0" smtClean="0"/>
              <a:t>Αθήνα</a:t>
            </a:r>
            <a:r>
              <a:rPr lang="el-GR" dirty="0"/>
              <a:t>: Παπασωτηρίου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5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7/24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- Σε περίπτωση άλλης έκδοσης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Το φαινόμενο του θερμοκηπίου στην Ελλάδα</a:t>
            </a:r>
            <a:r>
              <a:rPr lang="el-GR" dirty="0"/>
              <a:t>.3η έκδ.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</a:t>
            </a:r>
            <a:r>
              <a:rPr lang="el-GR" i="1" dirty="0"/>
              <a:t>Το φαινόμενο του θερμοκηπίου στην Ελλάδα</a:t>
            </a:r>
            <a:r>
              <a:rPr lang="el-GR" dirty="0"/>
              <a:t>. 3η έκδ.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</a:t>
            </a:r>
            <a:r>
              <a:rPr lang="el-GR" i="1" dirty="0"/>
              <a:t>Το φαινόμενο του θερμοκηπίου στην Ελλάδα</a:t>
            </a:r>
            <a:r>
              <a:rPr lang="el-GR" dirty="0"/>
              <a:t>. 3η έκδ. Αθήνα: Παπασωτηρίου.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</a:t>
            </a:r>
            <a:r>
              <a:rPr lang="el-GR" i="1" dirty="0"/>
              <a:t>Το φαινόμενο του θερμοκηπίου στην Ελλάδα</a:t>
            </a:r>
            <a:r>
              <a:rPr lang="el-GR" dirty="0"/>
              <a:t>. 3η έκδ. Αθήνα: Παπασωτηρίου.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6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3135</Words>
  <Application>Microsoft Office PowerPoint</Application>
  <PresentationFormat>Προβολή στην οθόνη (4:3)</PresentationFormat>
  <Paragraphs>223</Paragraphs>
  <Slides>34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OC_template_updated</vt:lpstr>
      <vt:lpstr>1_OC_template_updated</vt:lpstr>
      <vt:lpstr>Βιβλιογραφία (Θ)</vt:lpstr>
      <vt:lpstr>Περιεχόμενα</vt:lpstr>
      <vt:lpstr>Λίστα Βιβλιογραφίας 1/24</vt:lpstr>
      <vt:lpstr>Λίστα Βιβλιογραφίας 2/24</vt:lpstr>
      <vt:lpstr>Λίστα Βιβλιογραφίας 3/24</vt:lpstr>
      <vt:lpstr>Λίστα Βιβλιογραφίας 4/24</vt:lpstr>
      <vt:lpstr>Λίστα Βιβλιογραφίας 5/24</vt:lpstr>
      <vt:lpstr>Λίστα Βιβλιογραφίας 6/24</vt:lpstr>
      <vt:lpstr>Λίστα Βιβλιογραφίας 7/24</vt:lpstr>
      <vt:lpstr>Λίστα Βιβλιογραφίας 8/24</vt:lpstr>
      <vt:lpstr>Λίστα Βιβλιογραφίας 9/24</vt:lpstr>
      <vt:lpstr>Λίστα Βιβλιογραφίας 10/24</vt:lpstr>
      <vt:lpstr>Λίστα Βιβλιογραφίας 11/24</vt:lpstr>
      <vt:lpstr>Λίστα Βιβλιογραφίας 12/24</vt:lpstr>
      <vt:lpstr>Λίστα Βιβλιογραφίας 13/24</vt:lpstr>
      <vt:lpstr>Λίστα Βιβλιογραφίας 14/24</vt:lpstr>
      <vt:lpstr>Λίστα Βιβλιογραφίας 15/24</vt:lpstr>
      <vt:lpstr>Λίστα Βιβλιογραφίας 16/24</vt:lpstr>
      <vt:lpstr>Λίστα Βιβλιογραφίας 17/24</vt:lpstr>
      <vt:lpstr>Λίστα Βιβλιογραφίας 18/24</vt:lpstr>
      <vt:lpstr>Λίστα Βιβλιογραφίας 19/24</vt:lpstr>
      <vt:lpstr>Λίστα Βιβλιογραφίας 20/24</vt:lpstr>
      <vt:lpstr>Λίστα Βιβλιογραφίας 21/24</vt:lpstr>
      <vt:lpstr>Λίστα Βιβλιογραφίας 22/24</vt:lpstr>
      <vt:lpstr>Λίστα Βιβλιογραφίας 23/24</vt:lpstr>
      <vt:lpstr>Λίστα Βιβλιογραφίας 24/24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83</cp:revision>
  <dcterms:created xsi:type="dcterms:W3CDTF">2014-04-25T12:34:35Z</dcterms:created>
  <dcterms:modified xsi:type="dcterms:W3CDTF">2015-03-13T14:50:05Z</dcterms:modified>
</cp:coreProperties>
</file>