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32"/>
  </p:notesMasterIdLst>
  <p:handoutMasterIdLst>
    <p:handoutMasterId r:id="rId33"/>
  </p:handoutMasterIdLst>
  <p:sldIdLst>
    <p:sldId id="258" r:id="rId3"/>
    <p:sldId id="298" r:id="rId4"/>
    <p:sldId id="299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91" r:id="rId25"/>
    <p:sldId id="292" r:id="rId26"/>
    <p:sldId id="293" r:id="rId27"/>
    <p:sldId id="343" r:id="rId28"/>
    <p:sldId id="344" r:id="rId29"/>
    <p:sldId id="295" r:id="rId30"/>
    <p:sldId id="297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4" autoAdjust="0"/>
    <p:restoredTop sz="86400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9686B-FC3C-4D71-B891-251E28DA6DB2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621AC0-E7E3-45C2-96B8-942939D22ED7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E9980A-E8FD-452C-86F6-7B6F6461929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D1C516-C3B7-478D-B03F-9C332AB619D2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8101A7-9250-43DA-8D81-DB53F2B37F4C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EFD3CF-6670-4FC1-BEB3-6E16379A7164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01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D4C6A-1B75-4DC3-9403-56589478C482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8F42C5-B271-433F-9276-0577FA520960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46FD4-9A6A-47B9-BCC7-E827E11C6DF0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49204E-650F-479A-BD08-5DF50CA0F750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235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FD289F-D028-4470-84A2-F256F0898E54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3FB0B5-257D-4F98-9CD9-264452890DEC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76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6AD22D-5846-424D-8E30-61730FC131C0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296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22F675-E2E9-4D2E-8C44-B6BADC36B541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B5C4E-9B5D-4E23-B8B6-23B2707A3BBB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337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DEF65-025C-4432-8F4C-291A799A417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1001A-4C5F-47FE-9160-61D68165CCE5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9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9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e.ac.uk/library/help/citing/vancouver-numbered-syste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031" y="3068960"/>
            <a:ext cx="7523112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10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 γ’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Δρ. Ευγενία Βασιλακάκη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Τμήμα</a:t>
            </a:r>
            <a:r>
              <a:rPr lang="el-GR" sz="2200" dirty="0"/>
              <a:t> Βιβλιοθηκονομίας και Συστημάτων Πληροφόρησης</a:t>
            </a:r>
            <a:endParaRPr lang="el-GR" sz="22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A81609F1-6585-4C8E-A4B8-D8037EE4F10D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9</a:t>
            </a:fld>
            <a:endParaRPr lang="en-GB" dirty="0"/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5/16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632983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α) Σε περίπτωση που το τεκμήριο με το νούμερο [1] χρησιμοποιηθεί ξανά στο κείμενο τότε δηλώνεται πάλι με το ίδιο νούμερο δηλαδή το [1]. 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000" dirty="0" smtClean="0"/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Παράδειγμα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Αυτό που προκύπτει από τα παραπάνω είναι ότι η αντιμετώπιση των θεμάτων για την εξυπηρέτηση ΑμεΑ στις ακαδημαϊκές βιβλιοθήκες του εξωτερικού ποικίλει και διαφοροποιείται ανάλογα με την χώρα</a:t>
            </a:r>
            <a:r>
              <a:rPr lang="en-GB" sz="2000" dirty="0" smtClean="0"/>
              <a:t> [1]</a:t>
            </a:r>
            <a:r>
              <a:rPr lang="el-GR" sz="2000" dirty="0" smtClean="0"/>
              <a:t>. Οι πολιτιστικές, κοινωνικές και οικονομικές δομές της κάθε χώρα καθορίζουν το επίπεδο ανάπτυξης στο συγκεκριμένο τομέα</a:t>
            </a:r>
            <a:r>
              <a:rPr lang="en-GB" sz="2000" dirty="0" smtClean="0"/>
              <a:t> [2]</a:t>
            </a:r>
            <a:r>
              <a:rPr lang="el-GR" sz="2000" dirty="0" smtClean="0"/>
              <a:t>. Είναι φανερό πως στις χώρες του εξωτερικού που έχει υπάρξει εξέλιξη στην εξυπηρέτηση των ΑμεΑ στο χώρο των ακαδημαϊκών βιβλιοθηκών, οι προσπάθειες που έχουν γίνει είναι καλά οργανωμένες</a:t>
            </a:r>
            <a:r>
              <a:rPr lang="en-GB" sz="2000" dirty="0" smtClean="0"/>
              <a:t> [1]</a:t>
            </a:r>
            <a:r>
              <a:rPr lang="el-GR" sz="20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14BFA1E7-A565-46F3-BF49-8E6E45D6A2C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10</a:t>
            </a:fld>
            <a:endParaRPr lang="en-GB" dirty="0"/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6/16</a:t>
            </a:r>
            <a:r>
              <a:rPr lang="el-GR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369419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β) Σε περίπτωση πολλαπλών παραπομπών σε ένα σημείο του κειμένου, τότε οι αριθμοί μπαίνουν σε τυχαία σειρά και όχι αριθμητική. Επίσης, οι αριθμοί χωρίζονται μεταξύ τους με το κόμμα.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Παράδειγμα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Αυτό που προκύπτει από τα παραπάνω είναι ότι η αντιμετώπιση των θεμάτων για την εξυπηρέτηση ΑμεΑ στις ακαδημαϊκές βιβλιοθήκες του εξωτερικού ποικίλει και διαφοροποιείται ανάλογα με την χώρα</a:t>
            </a:r>
            <a:r>
              <a:rPr lang="en-GB" sz="2000" dirty="0" smtClean="0"/>
              <a:t> [1]</a:t>
            </a:r>
            <a:r>
              <a:rPr lang="el-GR" sz="2000" dirty="0" smtClean="0"/>
              <a:t>. Οι πολιτιστικές, κοινωνικές και οικονομικές δομές της κάθε χώρα καθορίζουν το επίπεδο ανάπτυξης στο συγκεκριμένο τομέα</a:t>
            </a:r>
            <a:r>
              <a:rPr lang="en-GB" sz="2000" dirty="0" smtClean="0"/>
              <a:t> [2, 4, 8, 10]</a:t>
            </a:r>
            <a:r>
              <a:rPr lang="el-GR" sz="2000" dirty="0" smtClean="0"/>
              <a:t>. Είναι φανερό πως στις χώρες του εξωτερικού που έχει υπάρξει εξέλιξη στην εξυπηρέτηση των ΑμεΑ στο χώρο των ακαδημαϊκών βιβλιοθηκών, οι προσπάθειες που έχουν γίνει είναι καλά οργανωμένες</a:t>
            </a:r>
            <a:r>
              <a:rPr lang="en-GB" sz="2000" dirty="0" smtClean="0"/>
              <a:t> [1]</a:t>
            </a:r>
            <a:r>
              <a:rPr lang="el-GR" sz="20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109A908E-E448-41E3-9512-BBDBA45D220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11</a:t>
            </a:fld>
            <a:endParaRPr lang="en-GB" dirty="0"/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</a:t>
            </a:r>
            <a:r>
              <a:rPr lang="el-GR" sz="3600" b="0" dirty="0" smtClean="0">
                <a:cs typeface="Times New Roman" pitchFamily="18" charset="0"/>
              </a:rPr>
              <a:t> 7/16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γ) Σε περίπτωση που οι αριθμοί είναι διαδοχικοί, τότε χρησιμοποιείται η παύλα μεταξύ των διαδοχικών αριθμών.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Παράδειγμα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Αυτό που προκύπτει από τα παραπάνω είναι ότι η αντιμετώπιση των θεμάτων για την εξυπηρέτηση ΑμεΑ στις ακαδημαϊκές βιβλιοθήκες του εξωτερικού ποικίλει και διαφοροποιείται ανάλογα με την χώρα</a:t>
            </a:r>
            <a:r>
              <a:rPr lang="en-GB" sz="2000" dirty="0" smtClean="0"/>
              <a:t> [1-4]</a:t>
            </a:r>
            <a:r>
              <a:rPr lang="el-GR" sz="2000" dirty="0" smtClean="0"/>
              <a:t>. Οι πολιτιστικές, κοινωνικές και οικονομικές δομές της κάθε χώρα καθορίζουν το επίπεδο ανάπτυξης στο συγκεκριμένο τομέα</a:t>
            </a:r>
            <a:r>
              <a:rPr lang="en-GB" sz="2000" dirty="0" smtClean="0"/>
              <a:t> [2-5]</a:t>
            </a:r>
            <a:r>
              <a:rPr lang="el-GR" sz="2000" dirty="0" smtClean="0"/>
              <a:t>. Είναι φανερό πως στις χώρες του εξωτερικού που έχει υπάρξει εξέλιξη στην εξυπηρέτηση των ΑμεΑ στο χώρο των ακαδημαϊκών βιβλιοθηκών, οι προσπάθειες που έχουν γίνει είναι καλά οργανωμένες</a:t>
            </a:r>
            <a:r>
              <a:rPr lang="en-GB" sz="2000" dirty="0" smtClean="0"/>
              <a:t> [1-3]</a:t>
            </a:r>
            <a:r>
              <a:rPr lang="el-GR" sz="20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0CE560ED-B63A-4B80-A42C-7790ED36D08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12</a:t>
            </a:fld>
            <a:endParaRPr lang="en-GB" dirty="0"/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8/16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δ) Σε περίπτωση παραπομπής σε τεκμήριο με σελίδες τότε έχει την εξής μορφή: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i="1" u="sng" dirty="0" smtClean="0"/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i="1" u="sng" dirty="0" smtClean="0"/>
              <a:t>Παράδειγμα</a:t>
            </a:r>
          </a:p>
          <a:p>
            <a:pPr marL="0" indent="0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Αυτό που προκύπτει από τα παραπάνω είναι ότι η αντιμετώπιση των θεμάτων για την εξυπηρέτηση ΑμεΑ στις ακαδημαϊκές βιβλιοθήκες του εξωτερικού ποικίλει και διαφοροποιείται ανάλογα με την χώρα</a:t>
            </a:r>
            <a:r>
              <a:rPr lang="en-GB" dirty="0" smtClean="0"/>
              <a:t> </a:t>
            </a:r>
            <a:r>
              <a:rPr lang="el-GR" dirty="0" smtClean="0"/>
              <a:t>[1 σ. 6].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5EF7D94B-721F-4081-B059-4EF27FA29CE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13</a:t>
            </a:fld>
            <a:endParaRPr lang="en-GB" dirty="0"/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9/16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/>
              <a:t>The channel characteristic is not known at the transmitter but the receiver knows (tracks) the characteristic which is subject to Rayleigh fading [1 p. 2]. Lack of knowledge of the channel characteristic at the transmitter is deemed to be a practical assumption as otherwise a fast feedback link would be required [10 p. 4].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45385CE-3807-41C2-BC34-8AF8F780791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14</a:t>
            </a:fld>
            <a:endParaRPr lang="en-GB" dirty="0"/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10/16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ε) Σε περίπτωση πολλαπλών παραπομπών με σελίδες τότε έχει την εξής μορφή: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/>
              <a:t>Αυτό που προκύπτει από τα παραπάνω είναι ότι η αντιμετώπιση των θεμάτων για την εξυπηρέτηση ΑμεΑ στις ακαδημαϊκές βιβλιοθήκες του εξωτερικού ποικίλει και διαφοροποιείται ανάλογα με την χώρα</a:t>
            </a:r>
            <a:r>
              <a:rPr lang="en-GB" sz="2000" dirty="0"/>
              <a:t> </a:t>
            </a:r>
            <a:r>
              <a:rPr lang="el-GR" sz="2300" dirty="0" smtClean="0"/>
              <a:t> [1 σ. 6, 3 σσ. 9-12].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8F20795-31FC-4A9A-998D-E6F6F203D2F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15</a:t>
            </a:fld>
            <a:endParaRPr lang="en-GB" dirty="0"/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11/16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στ) Σε περίπτωση που η παραπομπή αναφέρεται σε απόψεις του συγγραφέα του τεκμηρίου, τότε μπαίνει το επίθετο του συγγραφέα και μετά μέσα σε αγκύλη το νούμερο της παραπομπής.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 Παπαδόπουλος [1 σ. 6] υποστηρίζει ότι </a:t>
            </a:r>
            <a:r>
              <a:rPr lang="en-US" sz="2300" dirty="0" smtClean="0"/>
              <a:t>….</a:t>
            </a:r>
            <a:r>
              <a:rPr lang="el-GR" sz="23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5568E0A-FE06-40CC-9391-D04FD01C35B7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16</a:t>
            </a:fld>
            <a:endParaRPr lang="en-GB" dirty="0"/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12/16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στα) Σε περίπτωση που το τεκμήριο έχει δύο συγγραφείς τότε έχει την εξής μορφή: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Οι Παπαδόπουλος και Ευστρατίου [1 σ. 6] υποστηρίζουν ότι </a:t>
            </a:r>
            <a:r>
              <a:rPr lang="en-US" sz="2300" dirty="0" smtClean="0"/>
              <a:t>….</a:t>
            </a:r>
            <a:r>
              <a:rPr lang="el-GR" sz="23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A347A75E-3EB4-4DE3-8396-EF95B515A82D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17</a:t>
            </a:fld>
            <a:endParaRPr lang="en-GB" dirty="0"/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13/16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/>
              <a:t>στβ) Σε περίπτωση που το τεκμήριο έχει τρεις συγγραφείς τότε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Οι Παπαδόπουλος, Ευστρατίου και Βασιλείου [1 σ. 6] υποστηρίζουν ότι </a:t>
            </a:r>
            <a:r>
              <a:rPr lang="en-US" sz="2300" dirty="0" smtClean="0"/>
              <a:t>…</a:t>
            </a:r>
            <a:r>
              <a:rPr lang="el-GR" sz="23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1F17E38B-63F4-43E2-8D31-5E7F317AF139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18</a:t>
            </a:fld>
            <a:endParaRPr lang="en-GB" dirty="0"/>
          </a:p>
        </p:txBody>
      </p: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</a:t>
            </a:r>
            <a:r>
              <a:rPr lang="el-GR" sz="3600" b="0" dirty="0" smtClean="0">
                <a:cs typeface="Times New Roman" pitchFamily="18" charset="0"/>
              </a:rPr>
              <a:t> 14/16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/>
              <a:t>στγ) Σε περίπτωση που το τεκμήριο έχει περισσότερους από τρεις συγγραφείς τότε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Οι Παπαδόπουλος κ.α. [1 σ. 6] υποστηρίζουν ότι </a:t>
            </a:r>
            <a:r>
              <a:rPr lang="en-US" sz="2300" dirty="0" smtClean="0"/>
              <a:t>…</a:t>
            </a:r>
            <a:r>
              <a:rPr lang="el-GR" sz="23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ΣΥΣΤΗΜΑΤΑ </a:t>
            </a:r>
            <a:r>
              <a:rPr lang="el-GR" dirty="0"/>
              <a:t>ΣΥΝΤΑΞΗΣ ΒΙΒΛΙΟΓΡΑΦΙΑΣ</a:t>
            </a:r>
          </a:p>
          <a:p>
            <a:pPr marL="0" indent="0">
              <a:buNone/>
            </a:pPr>
            <a:r>
              <a:rPr lang="el-GR" dirty="0" smtClean="0"/>
              <a:t>– </a:t>
            </a:r>
            <a:r>
              <a:rPr lang="en-US" dirty="0"/>
              <a:t>Numeric/ Vancouver Citation Style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6B53A330-8913-4E7D-BC3B-E606FC83E5F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19</a:t>
            </a:fld>
            <a:endParaRPr lang="en-GB" dirty="0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15/16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/>
              <a:t>στδ) Σε περίπτωση που σε ένα σημείο γίνεται παραπομπή σε πολλαπλά τεκμήρια με τις απόψεις τους τότε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i="1" u="sng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Οι Παπαδόπουλος κ.α. [1 σ. 6] και Παύλου [2] υποστηρίζουν ότι </a:t>
            </a:r>
            <a:r>
              <a:rPr lang="en-US" sz="2300" dirty="0" smtClean="0"/>
              <a:t>…</a:t>
            </a:r>
            <a:endParaRPr lang="el-GR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B67886CC-0100-42F6-AE94-0D88F49E20C6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20</a:t>
            </a:fld>
            <a:endParaRPr lang="en-GB" dirty="0"/>
          </a:p>
        </p:txBody>
      </p:sp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</a:t>
            </a:r>
            <a:r>
              <a:rPr lang="el-GR" sz="3600" b="0" dirty="0" smtClean="0">
                <a:cs typeface="Times New Roman" pitchFamily="18" charset="0"/>
              </a:rPr>
              <a:t> 16/16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/>
              <a:t>ζ) Σε περίπτωση που γίνεται παραπομπή σε συλλογικό πρόσωπο, τότε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i="1" u="sng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Παράδειγμα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Το Υπουργείο Παιδείας [1 σ. 6] υποστηρίζει ότι </a:t>
            </a:r>
            <a:r>
              <a:rPr lang="en-US" sz="2300" dirty="0" smtClean="0"/>
              <a:t>…</a:t>
            </a:r>
            <a:r>
              <a:rPr lang="el-GR" sz="23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BB09D7F-97B9-4E4D-ACD9-297533F0D43D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21</a:t>
            </a:fld>
            <a:endParaRPr lang="en-GB" dirty="0"/>
          </a:p>
        </p:txBody>
      </p:sp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900" dirty="0" smtClean="0">
                <a:cs typeface="Times New Roman" pitchFamily="18" charset="0"/>
              </a:rPr>
              <a:t>Βιβλιογραφία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Χαρούλη, Μ. και Βασιλακάκη, Ε. (2012). </a:t>
            </a:r>
            <a:r>
              <a:rPr lang="el-GR" altLang="en-US" sz="1800" dirty="0" smtClean="0"/>
              <a:t>“</a:t>
            </a:r>
            <a:r>
              <a:rPr lang="el-GR" sz="1800" dirty="0" smtClean="0"/>
              <a:t>ΑμεΑ &amp; Εκπαίδευση Βιβλιοθηκονόμων στην Ελλάδα</a:t>
            </a:r>
            <a:r>
              <a:rPr lang="el-GR" altLang="en-US" sz="1800" dirty="0" smtClean="0"/>
              <a:t>”</a:t>
            </a:r>
            <a:r>
              <a:rPr lang="el-GR" sz="1800" dirty="0" smtClean="0"/>
              <a:t>. Σε: </a:t>
            </a:r>
            <a:r>
              <a:rPr lang="el-GR" sz="1800" i="1" dirty="0" smtClean="0"/>
              <a:t>21ο Πανελλήνιο Συνέδριο Ακαδημαϊκών Βιβλιοθηκών, 18-19 Οκτωβρίου 2012, Πανεπιστήμιο Πειραιώς.</a:t>
            </a:r>
            <a:endParaRPr lang="en-GB" sz="1800" i="1" dirty="0" smtClean="0"/>
          </a:p>
          <a:p>
            <a:pPr marL="0" indent="0">
              <a:buNone/>
            </a:pPr>
            <a:r>
              <a:rPr lang="en-GB" sz="1800" dirty="0" smtClean="0"/>
              <a:t>University of Leicester (2014). </a:t>
            </a:r>
            <a:r>
              <a:rPr lang="en-GB" sz="1800" i="1" dirty="0" smtClean="0"/>
              <a:t>Vancouver (Numbered) System</a:t>
            </a:r>
            <a:r>
              <a:rPr lang="en-GB" sz="1800" dirty="0" smtClean="0"/>
              <a:t>. Available at: </a:t>
            </a:r>
            <a:r>
              <a:rPr lang="en-US" sz="1800" dirty="0" smtClean="0">
                <a:hlinkClick r:id="rId3"/>
              </a:rPr>
              <a:t>http://www2.le.ac.uk/library/help/citing/vancouver-numbered-system</a:t>
            </a:r>
            <a:r>
              <a:rPr lang="en-US" sz="1800" dirty="0" smtClean="0"/>
              <a:t> [Last accessed: 09/07/2014]</a:t>
            </a: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>Vassilakaki, E. and Garoufallou, E. (2013). </a:t>
            </a:r>
            <a:r>
              <a:rPr lang="en-US" altLang="en-US" sz="1800" dirty="0" smtClean="0"/>
              <a:t>“</a:t>
            </a:r>
            <a:r>
              <a:rPr lang="en-US" sz="1800" dirty="0" smtClean="0"/>
              <a:t>The impact of Facebook on Libraries and Librarians: a review of the literature</a:t>
            </a:r>
            <a:r>
              <a:rPr lang="en-US" altLang="en-US" sz="1800" dirty="0" smtClean="0"/>
              <a:t>”</a:t>
            </a:r>
            <a:r>
              <a:rPr lang="en-US" sz="1800" dirty="0" smtClean="0"/>
              <a:t>. </a:t>
            </a:r>
            <a:r>
              <a:rPr lang="en-US" sz="1800" i="1" dirty="0" smtClean="0"/>
              <a:t>Program: electronic library and information systems</a:t>
            </a:r>
            <a:r>
              <a:rPr lang="en-US" sz="1800" dirty="0" smtClean="0"/>
              <a:t>, Vol. 48 No 3 [Impact Factor 0.377], [5-year Impact Factor: 0.409]</a:t>
            </a:r>
            <a:endParaRPr lang="el-GR" sz="1800" dirty="0" smtClean="0"/>
          </a:p>
          <a:p>
            <a:pPr marL="0" indent="0" algn="just">
              <a:buNone/>
            </a:pPr>
            <a:endParaRPr lang="el-GR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10: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γ’».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 citation style </a:t>
            </a:r>
            <a:r>
              <a:rPr lang="en-US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Αριθμητικό Σύστημα (Numeric) ή αλλιώς Vancouver Σύστημα χρησιμοποιείται κυρίως στις Θετικές Επιστήμες όπως η μηχανική, μαθηματικά, φυσική. </a:t>
            </a:r>
          </a:p>
          <a:p>
            <a:pPr marL="0" indent="0">
              <a:buNone/>
            </a:pPr>
            <a:r>
              <a:rPr lang="el-GR" dirty="0"/>
              <a:t>Κύρια στοιχεία του συστήματος αυτού είναι η χρήση αραβικών αριθμών για τη δήλωση της παραπομπής μέσα στο κείμενο, αλλά και η οργάνωση της Λίστας Βιβλιογραφίας με αριθμητική σειρά.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6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 citation style </a:t>
            </a:r>
            <a:r>
              <a:rPr lang="en-US" sz="3600" b="0" dirty="0"/>
              <a:t>2</a:t>
            </a:r>
            <a:r>
              <a:rPr lang="en-US" sz="3600" b="0" dirty="0" smtClean="0"/>
              <a:t>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Βασικές διαφορές με το σύστημα Χάρβαρντ είναι: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- η χρήση αριθμών έναντι του επιθέτου και της ημερομηνίας για τη δήλωση της παραπομπής μέσα στο κείμενο της εργασίας.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- η σύνταξη της Λίστας Βιβλιογραφίας γίνεται με αριθμητική αύξουσα σειρά και όχι με αλφαβητική.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9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 citation style </a:t>
            </a:r>
            <a:r>
              <a:rPr lang="en-US" sz="3600" b="0" dirty="0" smtClean="0"/>
              <a:t>3/3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Αριθμητικό Σύστημα (Numeric) ή αλλιώς Vancouver Σύστημα χρησιμοποιείται κυρίως στις Θετικές Επιστήμες όπως η μηχανική, μαθηματικά, φυσική. </a:t>
            </a:r>
          </a:p>
          <a:p>
            <a:pPr marL="0" indent="0">
              <a:buNone/>
            </a:pPr>
            <a:r>
              <a:rPr lang="el-GR" dirty="0"/>
              <a:t>Κύρια στοιχεία του συστήματος αυτού είναι η χρήση αραβικών αριθμών για τη δήλωση της παραπομπής μέσα στο κείμενο, αλλά και η οργάνωση της Λίστας Βιβλιογραφίας με αριθμητική σειρά.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2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8ED1358-DBDD-4F03-900B-D14E5BA53A61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5</a:t>
            </a:fld>
            <a:endParaRPr lang="en-GB" dirty="0"/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Μέσα στο Κείμενο </a:t>
            </a:r>
            <a:r>
              <a:rPr lang="el-GR" sz="3600" b="0" dirty="0" smtClean="0"/>
              <a:t>1/16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Η παραπομπή μέσα στο κείμενο γίνεται με τη χρήση αριθμών ξεκινώντας από το νούμερο ένα (1).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 Δεν υπάρχει κάποιος περιορισμός ως προς τον μέγιστο αριθμό που μπορεί να χρησιμοποιηθεί. Αυτός διαμορφώνεται ανάλογα με το πλήθος των παραπομπών που χρησιμοποιούνται μέσα στο κείμενο του συγγράμματος.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 Ο αριθμός αυτός θα αντιστοιχεί με την αντίστοιχη βιβλιογραφική παραπομπή στη Λίστα της Βιβλιογραφίας.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1C1AA956-3F11-4BAF-AFFF-CC34B932C5F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6</a:t>
            </a:fld>
            <a:endParaRPr lang="en-GB" dirty="0"/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2/16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rmAutofit fontScale="925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Μορφή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Τα νούμερα μπορεί να τοποθετηθούν μέσα σε [ ] ή ( ) ή σε μορφή εκθέτη.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Παραδείγματα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φυσική άσκηση και η άθληση σε αντικατάσταση της ευεργετικής δράσης του φυσικού περιβάλλοντος [1].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φυσική άσκηση και η άθληση σε αντικατάσταση της ευεργετικής δράσης του φυσικού περιβάλλοντος (1).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φυσική άσκηση και η άθληση σε αντικατάσταση της ευεργετικής δράσης του φυσικού περιβάλλοντος1.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DD319DC-C63C-467F-8809-BDEF7D21DCE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7</a:t>
            </a:fld>
            <a:endParaRPr lang="en-GB" dirty="0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3/16</a:t>
            </a:r>
            <a:endParaRPr lang="el-GR" sz="3600" dirty="0" smtClean="0">
              <a:cs typeface="Times New Roman" pitchFamily="18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This process is considered by the authors important to enabling the final formulation of guidelines for libraries and librarians in building and managing a presence in Facebook </a:t>
            </a:r>
            <a:r>
              <a:rPr lang="el-GR" sz="2300" dirty="0" smtClean="0">
                <a:cs typeface="Times New Roman" pitchFamily="18" charset="0"/>
              </a:rPr>
              <a:t>[1].</a:t>
            </a:r>
          </a:p>
          <a:p>
            <a:pPr marL="0" indent="0"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This process is considered by the authors important to enabling the final formulation of guidelines for libraries and librarians in building and managing a presence in Facebook</a:t>
            </a:r>
            <a:r>
              <a:rPr lang="el-GR" sz="2300" dirty="0" smtClean="0">
                <a:cs typeface="Times New Roman" pitchFamily="18" charset="0"/>
              </a:rPr>
              <a:t>(1).</a:t>
            </a:r>
          </a:p>
          <a:p>
            <a:pPr marL="0" indent="0"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This process is considered by the authors important to enabling the final formulation of guidelines for libraries and librarians in building and managing a presence in Facebook1</a:t>
            </a:r>
            <a:r>
              <a:rPr lang="el-GR" sz="2300" dirty="0" smtClean="0">
                <a:cs typeface="Times New Roman" pitchFamily="18" charset="0"/>
              </a:rPr>
              <a:t>.</a:t>
            </a:r>
            <a:r>
              <a:rPr lang="el-GR" dirty="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9A3B00C8-621F-4D68-986B-56083D42BCA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8</a:t>
            </a:fld>
            <a:endParaRPr lang="en-GB" dirty="0"/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05120" cy="112187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3600" dirty="0" smtClean="0">
                <a:cs typeface="Times New Roman" pitchFamily="18" charset="0"/>
              </a:rPr>
              <a:t>Μέσα στο Κείμενο </a:t>
            </a:r>
            <a:r>
              <a:rPr lang="el-GR" sz="3600" b="0" dirty="0" smtClean="0">
                <a:cs typeface="Times New Roman" pitchFamily="18" charset="0"/>
              </a:rPr>
              <a:t>4/16</a:t>
            </a:r>
            <a:endParaRPr lang="el-GR" sz="3600" dirty="0" smtClean="0">
              <a:cs typeface="Times New Roman" pitchFamily="18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05120" cy="4087149"/>
          </a:xfrm>
        </p:spPr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b="1" dirty="0" smtClean="0"/>
              <a:t>Προσοχή :</a:t>
            </a:r>
            <a:r>
              <a:rPr lang="el-GR" sz="2300" dirty="0" smtClean="0"/>
              <a:t> Κάθε φορά θα πρέπει να επιλέγετε μία από τις τρεις μορφές και όχι και οι τρεις για τη δήλωση των παραπομπών μέσα στο κείμενο. Η μορφή που θα υιοθετείται κάθε φορά θα πρέπει να εφαρμόζεται πιστά σε όλο το κείμενο για να υπάρχει ομοιομορφία.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b="1" dirty="0" smtClean="0"/>
              <a:t>Προσοχή : </a:t>
            </a:r>
            <a:r>
              <a:rPr lang="el-GR" sz="2300" dirty="0" smtClean="0"/>
              <a:t>Για τις ανάγκες του παρόντος τεύχους σημειώσεων θα χρησιμοποιηθεί ο πρώτος τρόπος με τις αγκύλες [ ].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1987</Words>
  <Application>Microsoft Office PowerPoint</Application>
  <PresentationFormat>Προβολή στην οθόνη (4:3)</PresentationFormat>
  <Paragraphs>198</Paragraphs>
  <Slides>29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OC_template_updated</vt:lpstr>
      <vt:lpstr>1_OC_template_updated</vt:lpstr>
      <vt:lpstr>Βιβλιογραφία (Θ)</vt:lpstr>
      <vt:lpstr>Περιεχόμενα</vt:lpstr>
      <vt:lpstr>Numeric citation style 1/3</vt:lpstr>
      <vt:lpstr>Numeric citation style 2/3</vt:lpstr>
      <vt:lpstr>Numeric citation style 3/3</vt:lpstr>
      <vt:lpstr>Μέσα στο Κείμενο 1/16</vt:lpstr>
      <vt:lpstr>Μέσα στο Κείμενο 2/16</vt:lpstr>
      <vt:lpstr>Μέσα στο Κείμενο 3/16</vt:lpstr>
      <vt:lpstr>Μέσα στο Κείμενο 4/16</vt:lpstr>
      <vt:lpstr>Μέσα στο Κείμενο 5/16</vt:lpstr>
      <vt:lpstr>Μέσα στο Κείμενο 6/16 </vt:lpstr>
      <vt:lpstr>Μέσα στο Κείμενο 7/16</vt:lpstr>
      <vt:lpstr>Μέσα στο Κείμενο 8/16</vt:lpstr>
      <vt:lpstr>Μέσα στο Κείμενο 9/16</vt:lpstr>
      <vt:lpstr>Μέσα στο Κείμενο 10/16</vt:lpstr>
      <vt:lpstr>Μέσα στο Κείμενο 11/16</vt:lpstr>
      <vt:lpstr>Μέσα στο Κείμενο 12/16</vt:lpstr>
      <vt:lpstr>Μέσα στο Κείμενο 13/16</vt:lpstr>
      <vt:lpstr>Μέσα στο Κείμενο 14/16</vt:lpstr>
      <vt:lpstr>Μέσα στο Κείμενο 15/16</vt:lpstr>
      <vt:lpstr>Μέσα στο Κείμενο 16/16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103</cp:revision>
  <dcterms:created xsi:type="dcterms:W3CDTF">2014-04-25T12:34:35Z</dcterms:created>
  <dcterms:modified xsi:type="dcterms:W3CDTF">2015-03-13T14:53:12Z</dcterms:modified>
</cp:coreProperties>
</file>