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21"/>
  </p:notesMasterIdLst>
  <p:handoutMasterIdLst>
    <p:handoutMasterId r:id="rId22"/>
  </p:handoutMasterIdLst>
  <p:sldIdLst>
    <p:sldId id="256" r:id="rId3"/>
    <p:sldId id="271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57" r:id="rId14"/>
    <p:sldId id="262" r:id="rId15"/>
    <p:sldId id="264" r:id="rId16"/>
    <p:sldId id="269" r:id="rId17"/>
    <p:sldId id="270" r:id="rId18"/>
    <p:sldId id="266" r:id="rId19"/>
    <p:sldId id="261" r:id="rId20"/>
  </p:sldIdLst>
  <p:sldSz cx="9144000" cy="6858000" type="screen4x3"/>
  <p:notesSz cx="7104063" cy="10234613"/>
  <p:custDataLst>
    <p:tags r:id="rId23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8A8A"/>
    <a:srgbClr val="5B3462"/>
    <a:srgbClr val="49385E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81" d="100"/>
          <a:sy n="81" d="100"/>
        </p:scale>
        <p:origin x="-84" y="-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5/8/2015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5/8/2015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724569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3219945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715322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4210698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E6F0FA7D-4626-4E73-9BD7-BFE234AC1D32}" type="slidenum">
              <a:rPr lang="el-GR" altLang="el-GR" sz="1300">
                <a:solidFill>
                  <a:srgbClr val="000000"/>
                </a:solidFill>
                <a:latin typeface="Calibri" pitchFamily="34" charset="0"/>
              </a:rPr>
              <a:pPr eaLnBrk="1" hangingPunct="1"/>
              <a:t>10</a:t>
            </a:fld>
            <a:endParaRPr lang="el-GR" altLang="el-GR" sz="13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632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95363" y="768350"/>
            <a:ext cx="5113337" cy="3836988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5632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 dirty="0" smtClean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724569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3219945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715322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4210698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9FC457D4-60EC-43A6-AB51-A6319C82C026}" type="slidenum">
              <a:rPr lang="el-GR" altLang="el-GR" sz="1300">
                <a:solidFill>
                  <a:srgbClr val="000000"/>
                </a:solidFill>
                <a:latin typeface="Calibri" pitchFamily="34" charset="0"/>
              </a:rPr>
              <a:pPr eaLnBrk="1" hangingPunct="1"/>
              <a:t>2</a:t>
            </a:fld>
            <a:endParaRPr lang="el-GR" altLang="el-GR" sz="13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584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95363" y="768350"/>
            <a:ext cx="5113337" cy="3836988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3584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 dirty="0" smtClean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724569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3219945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715322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4210698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D4F3D8BB-A9E5-46E0-852D-427FDDE2988A}" type="slidenum">
              <a:rPr lang="el-GR" altLang="el-GR" sz="1300">
                <a:solidFill>
                  <a:srgbClr val="000000"/>
                </a:solidFill>
                <a:latin typeface="Calibri" pitchFamily="34" charset="0"/>
              </a:rPr>
              <a:pPr eaLnBrk="1" hangingPunct="1"/>
              <a:t>3</a:t>
            </a:fld>
            <a:endParaRPr lang="el-GR" altLang="el-GR" sz="13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686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95363" y="768350"/>
            <a:ext cx="5113337" cy="3836988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3686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 dirty="0" smtClean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724569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3219945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715322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4210698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1BC4E1B3-5352-41F2-AC58-BBECA61ADE9B}" type="slidenum">
              <a:rPr lang="el-GR" altLang="el-GR" sz="1300">
                <a:solidFill>
                  <a:srgbClr val="000000"/>
                </a:solidFill>
                <a:latin typeface="Calibri" pitchFamily="34" charset="0"/>
              </a:rPr>
              <a:pPr eaLnBrk="1" hangingPunct="1"/>
              <a:t>4</a:t>
            </a:fld>
            <a:endParaRPr lang="el-GR" altLang="el-GR" sz="13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788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95363" y="768350"/>
            <a:ext cx="5113337" cy="3836988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3789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 dirty="0" smtClean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724569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3219945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715322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4210698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E60E7FB9-3F0F-4538-8428-F005406A1834}" type="slidenum">
              <a:rPr lang="el-GR" altLang="el-GR" sz="1300">
                <a:solidFill>
                  <a:srgbClr val="000000"/>
                </a:solidFill>
                <a:latin typeface="Calibri" pitchFamily="34" charset="0"/>
              </a:rPr>
              <a:pPr eaLnBrk="1" hangingPunct="1"/>
              <a:t>5</a:t>
            </a:fld>
            <a:endParaRPr lang="el-GR" altLang="el-GR" sz="13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891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95363" y="768350"/>
            <a:ext cx="5113337" cy="3836988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3891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 dirty="0" smtClean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724569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3219945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715322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4210698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21015596-4EE2-42EE-A976-C7ADCF9A9C33}" type="slidenum">
              <a:rPr lang="el-GR" altLang="el-GR" sz="1300">
                <a:solidFill>
                  <a:srgbClr val="000000"/>
                </a:solidFill>
                <a:latin typeface="Calibri" pitchFamily="34" charset="0"/>
              </a:rPr>
              <a:pPr eaLnBrk="1" hangingPunct="1"/>
              <a:t>6</a:t>
            </a:fld>
            <a:endParaRPr lang="el-GR" altLang="el-GR" sz="13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993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95363" y="768350"/>
            <a:ext cx="5113337" cy="3836988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3993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 dirty="0" smtClean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724569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3219945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715322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4210698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BDF3C7EF-3F9B-40C8-8B4F-7DD83856FC7D}" type="slidenum">
              <a:rPr lang="el-GR" altLang="el-GR" sz="1300">
                <a:solidFill>
                  <a:srgbClr val="000000"/>
                </a:solidFill>
                <a:latin typeface="Calibri" pitchFamily="34" charset="0"/>
              </a:rPr>
              <a:pPr eaLnBrk="1" hangingPunct="1"/>
              <a:t>7</a:t>
            </a:fld>
            <a:endParaRPr lang="el-GR" altLang="el-GR" sz="13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096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95363" y="768350"/>
            <a:ext cx="5113337" cy="3836988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4096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 dirty="0" smtClean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724569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3219945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715322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4210698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82BF1E0B-0685-4064-994F-03CD19787EAE}" type="slidenum">
              <a:rPr lang="el-GR" altLang="el-GR" sz="1300">
                <a:solidFill>
                  <a:srgbClr val="000000"/>
                </a:solidFill>
                <a:latin typeface="Calibri" pitchFamily="34" charset="0"/>
              </a:rPr>
              <a:pPr eaLnBrk="1" hangingPunct="1"/>
              <a:t>8</a:t>
            </a:fld>
            <a:endParaRPr lang="el-GR" altLang="el-GR" sz="13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198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95363" y="768350"/>
            <a:ext cx="5113337" cy="3836988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4198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 dirty="0" smtClean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eaLnBrk="0" hangingPunct="0"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724569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3219945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715322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4210698" indent="-247688" defTabSz="48677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346" algn="l"/>
                <a:tab pos="1568691" algn="l"/>
                <a:tab pos="2353037" algn="l"/>
                <a:tab pos="3137383" algn="l"/>
              </a:tabLst>
              <a:defRPr sz="26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CFD08145-D57F-46E2-A214-8B673DEA7602}" type="slidenum">
              <a:rPr lang="el-GR" altLang="el-GR" sz="1300">
                <a:solidFill>
                  <a:srgbClr val="000000"/>
                </a:solidFill>
                <a:latin typeface="Calibri" pitchFamily="34" charset="0"/>
              </a:rPr>
              <a:pPr eaLnBrk="1" hangingPunct="1"/>
              <a:t>9</a:t>
            </a:fld>
            <a:endParaRPr lang="el-GR" altLang="el-GR" sz="13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300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95363" y="768350"/>
            <a:ext cx="5113337" cy="3836988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4301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 dirty="0" smtClean="0">
              <a:ea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dirty="0"/>
              <a:t>02/05/14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0C84C2-F6DF-4D1F-A75B-89767E231E55}" type="slidenum">
              <a:rPr lang="el-GR" altLang="el-GR"/>
              <a:pPr/>
              <a:t>‹#›</a:t>
            </a:fld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1903290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198A8A"/>
          </a:solidFill>
        </p:spPr>
        <p:txBody>
          <a:bodyPr>
            <a:normAutofit/>
          </a:bodyPr>
          <a:lstStyle>
            <a:lvl1pPr marL="176213" indent="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marL="215900" indent="-214313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l-GR" sz="3600" dirty="0"/>
              <a:t>Υπηρεσίες Πληροφόρησης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24944"/>
            <a:ext cx="9144000" cy="2304255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l-GR" sz="2600" b="1" dirty="0" smtClean="0"/>
              <a:t>Ενότητα 6</a:t>
            </a:r>
            <a:r>
              <a:rPr lang="el-GR" sz="2600" dirty="0" smtClean="0"/>
              <a:t>: Είδη υπηρεσιών πληροφόρησης –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l-GR" sz="2600" dirty="0" smtClean="0"/>
              <a:t>Εξυπηρέτηση (</a:t>
            </a:r>
            <a:r>
              <a:rPr lang="el-GR" sz="2600" smtClean="0"/>
              <a:t>α΄μέρος)</a:t>
            </a:r>
            <a:endParaRPr lang="el-GR" sz="2600" dirty="0" smtClean="0"/>
          </a:p>
          <a:p>
            <a:pPr>
              <a:spcBef>
                <a:spcPts val="0"/>
              </a:spcBef>
            </a:pPr>
            <a:endParaRPr lang="el-GR" sz="24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Δρ</a:t>
            </a:r>
            <a:r>
              <a:rPr lang="el-GR" sz="2400" dirty="0"/>
              <a:t>. Ευγενία Βασιλακάκη</a:t>
            </a:r>
          </a:p>
          <a:p>
            <a:pPr>
              <a:spcBef>
                <a:spcPts val="0"/>
              </a:spcBef>
            </a:pPr>
            <a:r>
              <a:rPr lang="el-GR" sz="2400" dirty="0"/>
              <a:t>Τμήμα Βιβλιοθηκονομίας και Συστημάτων Πληροφόρησης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Εξυπηρέτηση (</a:t>
            </a:r>
            <a:r>
              <a:rPr lang="en-US" dirty="0"/>
              <a:t>Reference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  <a:r>
              <a:rPr lang="el-GR" sz="3200" b="0" dirty="0" smtClean="0">
                <a:solidFill>
                  <a:prstClr val="white"/>
                </a:solidFill>
              </a:rPr>
              <a:t>8/8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198A8A"/>
              </a:buClr>
            </a:pPr>
            <a:r>
              <a:rPr lang="el-GR" b="1" dirty="0"/>
              <a:t>Βασικές Παροχές Εξυπηρέτησης σήμερα...</a:t>
            </a:r>
          </a:p>
          <a:p>
            <a:pPr lvl="1">
              <a:buClr>
                <a:srgbClr val="198A8A"/>
              </a:buClr>
            </a:pPr>
            <a:r>
              <a:rPr lang="el-GR" u="sng" dirty="0"/>
              <a:t>Να βοηθούν και να καθοδηγούν </a:t>
            </a:r>
            <a:r>
              <a:rPr lang="el-GR" dirty="0"/>
              <a:t>τους χρήστες στην χρήση της Βιβλιοθήκης.</a:t>
            </a:r>
          </a:p>
          <a:p>
            <a:pPr lvl="1">
              <a:buClr>
                <a:srgbClr val="198A8A"/>
              </a:buClr>
            </a:pPr>
            <a:r>
              <a:rPr lang="el-GR" dirty="0"/>
              <a:t>Να βοηθούν τους χρήστες </a:t>
            </a:r>
            <a:r>
              <a:rPr lang="el-GR" u="sng" dirty="0"/>
              <a:t>στον εντοπισμό και την επιλογή </a:t>
            </a:r>
            <a:r>
              <a:rPr lang="el-GR" dirty="0"/>
              <a:t>των πηγών πληροφόρησης.</a:t>
            </a:r>
          </a:p>
          <a:p>
            <a:pPr lvl="1">
              <a:buClr>
                <a:srgbClr val="198A8A"/>
              </a:buClr>
            </a:pPr>
            <a:r>
              <a:rPr lang="el-GR" u="sng" dirty="0"/>
              <a:t>Να παρέχουν οδηγίες </a:t>
            </a:r>
            <a:r>
              <a:rPr lang="el-GR" dirty="0"/>
              <a:t>για τη χρήση των υπηρεσιών της Βιβλιοθήκης.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984712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fld id="{0A1457EF-2F18-45AA-A92D-D287CABDE0C1}" type="slidenum">
              <a:rPr lang="el-GR" altLang="el-GR" sz="1200">
                <a:solidFill>
                  <a:srgbClr val="B5A788"/>
                </a:solidFill>
                <a:latin typeface="Corbel" pitchFamily="34" charset="0"/>
              </a:rPr>
              <a:pPr algn="ctr" eaLnBrk="1" hangingPunct="1">
                <a:buClrTx/>
                <a:buFontTx/>
                <a:buNone/>
              </a:pPr>
              <a:t>10</a:t>
            </a:fld>
            <a:endParaRPr lang="el-GR" altLang="el-GR" sz="1200" dirty="0">
              <a:solidFill>
                <a:srgbClr val="B5A788"/>
              </a:solidFill>
              <a:latin typeface="Corbel" pitchFamily="34" charset="0"/>
            </a:endParaRPr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Bopp, R.E. And Smith, L.C. (2011). Reference and Information services: an introduction. USA, California: ABC- CLIO.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784550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Ευγενία Βασιλακάκη 2015. Ευγενία Βασιλακάκη. «Υπηρεσίες Πληροφόρησης. Ενότητα 6: Είδη υπηρεσιών πληροφόρησης </a:t>
            </a:r>
            <a:r>
              <a:rPr lang="el-GR" sz="2000" dirty="0" smtClean="0"/>
              <a:t>–</a:t>
            </a:r>
            <a:r>
              <a:rPr lang="el-GR" sz="2000" dirty="0" smtClean="0"/>
              <a:t>Εξυπηρέτηση</a:t>
            </a:r>
            <a:r>
              <a:rPr lang="en-US" sz="2000" dirty="0" smtClean="0"/>
              <a:t> (</a:t>
            </a:r>
            <a:r>
              <a:rPr lang="el-GR" sz="2000" dirty="0" smtClean="0"/>
              <a:t>α΄μέρος)». </a:t>
            </a:r>
            <a:r>
              <a:rPr lang="el-GR" sz="2000" dirty="0" smtClean="0"/>
              <a:t>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198A8A"/>
              </a:buClr>
            </a:pPr>
            <a:r>
              <a:rPr lang="el-GR" dirty="0"/>
              <a:t>ΕΙΔΗ ΥΠΗΡΕΣΙΩΝ ΠΛΗΡΟΦΟΡΗΣΗΣ (ΓΕΝΙΚΑ)</a:t>
            </a:r>
          </a:p>
          <a:p>
            <a:pPr lvl="1">
              <a:buClr>
                <a:srgbClr val="198A8A"/>
              </a:buClr>
            </a:pPr>
            <a:r>
              <a:rPr lang="el-GR" dirty="0"/>
              <a:t>Εξυπηρέτηση (Reference)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4863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Εξυπηρέτηση (</a:t>
            </a:r>
            <a:r>
              <a:rPr lang="en-US" dirty="0" smtClean="0"/>
              <a:t>Reference)</a:t>
            </a:r>
            <a:r>
              <a:rPr lang="el-GR" dirty="0" smtClean="0"/>
              <a:t> </a:t>
            </a:r>
            <a:r>
              <a:rPr lang="el-GR" sz="3200" b="0" dirty="0" smtClean="0"/>
              <a:t>1/8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198A8A"/>
              </a:buClr>
            </a:pPr>
            <a:r>
              <a:rPr lang="el-GR" dirty="0"/>
              <a:t>Η υπηρεσία της Εξυπηρέτησης αποτελεί μια από τις </a:t>
            </a:r>
            <a:r>
              <a:rPr lang="el-GR" b="1" dirty="0"/>
              <a:t>ουσιαστικότερες</a:t>
            </a:r>
            <a:r>
              <a:rPr lang="el-GR" dirty="0"/>
              <a:t> και </a:t>
            </a:r>
            <a:r>
              <a:rPr lang="el-GR" b="1" dirty="0"/>
              <a:t>σημαντικότερες </a:t>
            </a:r>
            <a:r>
              <a:rPr lang="el-GR" dirty="0"/>
              <a:t>υπηρεσίες που αναπτύσσει και παρέχει ένας Οργανισμός Πληροφόρησης.</a:t>
            </a:r>
          </a:p>
          <a:p>
            <a:pPr>
              <a:buClr>
                <a:srgbClr val="198A8A"/>
              </a:buClr>
            </a:pPr>
            <a:endParaRPr lang="el-GR" dirty="0"/>
          </a:p>
          <a:p>
            <a:pPr>
              <a:buClr>
                <a:srgbClr val="198A8A"/>
              </a:buClr>
            </a:pPr>
            <a:r>
              <a:rPr lang="el-GR" dirty="0"/>
              <a:t>Η σπουδαιότητά της έγκειται στη </a:t>
            </a:r>
            <a:r>
              <a:rPr lang="el-GR" b="1" dirty="0"/>
              <a:t>διάθεση, προβολή και αξιοποίηση </a:t>
            </a:r>
            <a:r>
              <a:rPr lang="el-GR" dirty="0"/>
              <a:t>του συνόλου της συλλογής της (έντυπη και ηλεκτρονική) για την ικανοποίηση των αναγκών των χρηστών της.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307391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Εξυπηρέτηση (</a:t>
            </a:r>
            <a:r>
              <a:rPr lang="en-US" dirty="0" smtClean="0"/>
              <a:t>Reference)</a:t>
            </a:r>
            <a:r>
              <a:rPr lang="el-GR" dirty="0" smtClean="0"/>
              <a:t> </a:t>
            </a:r>
            <a:r>
              <a:rPr lang="el-GR" sz="3200" b="0" dirty="0" smtClean="0">
                <a:solidFill>
                  <a:prstClr val="white"/>
                </a:solidFill>
              </a:rPr>
              <a:t>2/8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198A8A"/>
              </a:buClr>
            </a:pPr>
            <a:r>
              <a:rPr lang="el-GR" dirty="0"/>
              <a:t>Η εξυπηρέτηση αναφέρεται στη παροχή </a:t>
            </a:r>
            <a:r>
              <a:rPr lang="el-GR" b="1" dirty="0"/>
              <a:t>βοήθειας</a:t>
            </a:r>
            <a:r>
              <a:rPr lang="el-GR" dirty="0"/>
              <a:t> στους χρήστες για την </a:t>
            </a:r>
            <a:r>
              <a:rPr lang="el-GR" u="sng" dirty="0"/>
              <a:t>αναζήτηση, εντοπισμό, αξιολόγηση και χρήση </a:t>
            </a:r>
            <a:r>
              <a:rPr lang="el-GR" dirty="0"/>
              <a:t>της αναγκαίας πληροφορίας, τη συγκεκριμένη στιγμή που την έχει ανάγκη ο χρήστης.</a:t>
            </a:r>
          </a:p>
          <a:p>
            <a:pPr>
              <a:buClr>
                <a:srgbClr val="198A8A"/>
              </a:buClr>
            </a:pPr>
            <a:endParaRPr lang="el-GR" dirty="0"/>
          </a:p>
          <a:p>
            <a:pPr>
              <a:buClr>
                <a:srgbClr val="198A8A"/>
              </a:buClr>
            </a:pPr>
            <a:r>
              <a:rPr lang="el-GR" dirty="0"/>
              <a:t>Εκτός από τον όρο reference services, υπάρχουν και οι εξής information service, customer service, research service, help desk</a:t>
            </a:r>
          </a:p>
        </p:txBody>
      </p:sp>
    </p:spTree>
    <p:extLst>
      <p:ext uri="{BB962C8B-B14F-4D97-AF65-F5344CB8AC3E}">
        <p14:creationId xmlns:p14="http://schemas.microsoft.com/office/powerpoint/2010/main" val="10494474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Εξυπηρέτηση (</a:t>
            </a:r>
            <a:r>
              <a:rPr lang="en-US" dirty="0"/>
              <a:t>Reference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  <a:r>
              <a:rPr lang="el-GR" sz="3200" b="0" dirty="0" smtClean="0">
                <a:solidFill>
                  <a:prstClr val="white"/>
                </a:solidFill>
              </a:rPr>
              <a:t>3/8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198A8A"/>
              </a:buClr>
            </a:pPr>
            <a:r>
              <a:rPr lang="el-GR" dirty="0"/>
              <a:t>Ιστορικά Στοιχεία</a:t>
            </a:r>
          </a:p>
          <a:p>
            <a:pPr marL="457200" indent="-457200">
              <a:buClr>
                <a:srgbClr val="198A8A"/>
              </a:buClr>
              <a:buFont typeface="+mj-lt"/>
              <a:buAutoNum type="arabicPeriod"/>
            </a:pPr>
            <a:r>
              <a:rPr lang="el-GR" dirty="0" smtClean="0"/>
              <a:t>Συλλογή </a:t>
            </a:r>
            <a:r>
              <a:rPr lang="el-GR" dirty="0"/>
              <a:t>(Collection)</a:t>
            </a:r>
          </a:p>
          <a:p>
            <a:pPr marL="457200" indent="-457200">
              <a:buClr>
                <a:srgbClr val="198A8A"/>
              </a:buClr>
              <a:buFont typeface="+mj-lt"/>
              <a:buAutoNum type="arabicPeriod"/>
            </a:pPr>
            <a:r>
              <a:rPr lang="el-GR" dirty="0" smtClean="0"/>
              <a:t>Οργάνωση </a:t>
            </a:r>
            <a:r>
              <a:rPr lang="el-GR" dirty="0"/>
              <a:t>(Organization)</a:t>
            </a:r>
          </a:p>
          <a:p>
            <a:pPr marL="457200" indent="-457200">
              <a:buClr>
                <a:srgbClr val="198A8A"/>
              </a:buClr>
              <a:buFont typeface="+mj-lt"/>
              <a:buAutoNum type="arabicPeriod"/>
            </a:pPr>
            <a:r>
              <a:rPr lang="el-GR" dirty="0" smtClean="0"/>
              <a:t>Υπηρεσίες </a:t>
            </a:r>
            <a:r>
              <a:rPr lang="el-GR" dirty="0"/>
              <a:t>(Services) (μέσα του 1800 και έπειτα)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506839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Εξυπηρέτηση (</a:t>
            </a:r>
            <a:r>
              <a:rPr lang="en-US" dirty="0"/>
              <a:t>Reference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  <a:r>
              <a:rPr lang="el-GR" sz="3200" b="0" dirty="0" smtClean="0">
                <a:solidFill>
                  <a:prstClr val="white"/>
                </a:solidFill>
              </a:rPr>
              <a:t>4/8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198A8A"/>
              </a:buClr>
            </a:pPr>
            <a:r>
              <a:rPr lang="el-GR" b="1" dirty="0"/>
              <a:t>Ιστορικά Στοιχεία</a:t>
            </a:r>
          </a:p>
          <a:p>
            <a:pPr lvl="1">
              <a:buClr>
                <a:srgbClr val="198A8A"/>
              </a:buClr>
            </a:pPr>
            <a:r>
              <a:rPr lang="el-GR" dirty="0"/>
              <a:t>Προέκυψε μετά από ανάγκη:</a:t>
            </a:r>
          </a:p>
          <a:p>
            <a:pPr lvl="2">
              <a:buClr>
                <a:srgbClr val="198A8A"/>
              </a:buClr>
            </a:pPr>
            <a:r>
              <a:rPr lang="el-GR" dirty="0"/>
              <a:t>Παροχής παιδείας σε όλους</a:t>
            </a:r>
          </a:p>
          <a:p>
            <a:pPr lvl="2">
              <a:buClr>
                <a:srgbClr val="198A8A"/>
              </a:buClr>
            </a:pPr>
            <a:r>
              <a:rPr lang="el-GR" dirty="0"/>
              <a:t>Ανάπτυξης δωρεάν και ελεύθερων δημόσιων βιβλιοθηκών</a:t>
            </a:r>
          </a:p>
          <a:p>
            <a:pPr>
              <a:buClr>
                <a:srgbClr val="198A8A"/>
              </a:buClr>
            </a:pPr>
            <a:endParaRPr lang="el-GR" dirty="0"/>
          </a:p>
          <a:p>
            <a:pPr>
              <a:buClr>
                <a:srgbClr val="198A8A"/>
              </a:buClr>
            </a:pPr>
            <a:r>
              <a:rPr lang="el-GR" b="1" dirty="0"/>
              <a:t>Αποτέλεσμα</a:t>
            </a:r>
            <a:r>
              <a:rPr lang="el-GR" dirty="0"/>
              <a:t>: μέσω της εξυπηρέτησης οι βιβλιοθήκες πρόσφεραν τα αναγκαία βιβλία και τη πληροφορία για τη μόρφωση των χρηστών.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426515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Εξυπηρέτηση (</a:t>
            </a:r>
            <a:r>
              <a:rPr lang="en-US" dirty="0"/>
              <a:t>Reference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  <a:r>
              <a:rPr lang="el-GR" sz="3200" b="0" dirty="0" smtClean="0">
                <a:solidFill>
                  <a:prstClr val="white"/>
                </a:solidFill>
              </a:rPr>
              <a:t>5/8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rgbClr val="198A8A"/>
              </a:buClr>
            </a:pPr>
            <a:r>
              <a:rPr lang="el-GR" b="1" dirty="0"/>
              <a:t>Ιστορικά Στοιχεία</a:t>
            </a:r>
          </a:p>
          <a:p>
            <a:pPr lvl="1">
              <a:buClr>
                <a:srgbClr val="198A8A"/>
              </a:buClr>
            </a:pPr>
            <a:r>
              <a:rPr lang="el-GR" dirty="0"/>
              <a:t>Οι χρήστες προσέρχονταν στη Βιβλιοθήκη γιατί </a:t>
            </a:r>
            <a:r>
              <a:rPr lang="el-GR" b="1" dirty="0"/>
              <a:t>ήξεραν ότι εκεί θα έβρισκαν τη πληροφορία</a:t>
            </a:r>
            <a:r>
              <a:rPr lang="el-GR" dirty="0"/>
              <a:t>, τα βιβλία που χρειάζονταν, αλλά</a:t>
            </a:r>
            <a:r>
              <a:rPr lang="el-GR" b="1" dirty="0"/>
              <a:t> δε γνώριζαν </a:t>
            </a:r>
          </a:p>
          <a:p>
            <a:pPr lvl="2">
              <a:buClr>
                <a:srgbClr val="198A8A"/>
              </a:buClr>
            </a:pPr>
            <a:r>
              <a:rPr lang="el-GR" dirty="0"/>
              <a:t>πως να χρησιμοποιήσουν τη Βιβλιοθήκη, </a:t>
            </a:r>
          </a:p>
          <a:p>
            <a:pPr lvl="2">
              <a:buClr>
                <a:srgbClr val="198A8A"/>
              </a:buClr>
            </a:pPr>
            <a:r>
              <a:rPr lang="el-GR" dirty="0"/>
              <a:t>πως να αναζητήσουν,</a:t>
            </a:r>
          </a:p>
          <a:p>
            <a:pPr lvl="2">
              <a:buClr>
                <a:srgbClr val="198A8A"/>
              </a:buClr>
            </a:pPr>
            <a:r>
              <a:rPr lang="el-GR" dirty="0"/>
              <a:t>πως να  επιλέξουν, </a:t>
            </a:r>
          </a:p>
          <a:p>
            <a:pPr lvl="2">
              <a:buClr>
                <a:srgbClr val="198A8A"/>
              </a:buClr>
            </a:pPr>
            <a:r>
              <a:rPr lang="el-GR" dirty="0"/>
              <a:t>πως να εντοπίσουν και </a:t>
            </a:r>
          </a:p>
          <a:p>
            <a:pPr lvl="2">
              <a:buClr>
                <a:srgbClr val="198A8A"/>
              </a:buClr>
            </a:pPr>
            <a:r>
              <a:rPr lang="el-GR" dirty="0"/>
              <a:t>πως να χρησιμοποιήσουν τη πληροφορία που χρειάζονταν.</a:t>
            </a:r>
          </a:p>
          <a:p>
            <a:pPr lvl="1">
              <a:buClr>
                <a:srgbClr val="198A8A"/>
              </a:buClr>
            </a:pPr>
            <a:r>
              <a:rPr lang="el-GR" dirty="0"/>
              <a:t>Η ανάγκη αυτή οδήγησε στην ανάπτυξη της υπηρεσίας Εξυπηρέτησης.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675529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Εξυπηρέτηση (</a:t>
            </a:r>
            <a:r>
              <a:rPr lang="en-US" dirty="0"/>
              <a:t>Reference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  <a:r>
              <a:rPr lang="el-GR" sz="3200" b="0" dirty="0" smtClean="0">
                <a:solidFill>
                  <a:prstClr val="white"/>
                </a:solidFill>
              </a:rPr>
              <a:t>6/8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198A8A"/>
              </a:buClr>
            </a:pPr>
            <a:r>
              <a:rPr lang="el-GR" b="1" dirty="0"/>
              <a:t>Βασικές Παροχές Εξυπηρέτησης</a:t>
            </a:r>
          </a:p>
          <a:p>
            <a:pPr lvl="1">
              <a:buClr>
                <a:srgbClr val="198A8A"/>
              </a:buClr>
            </a:pPr>
            <a:r>
              <a:rPr lang="el-GR" u="sng" dirty="0"/>
              <a:t>Να μάθουν </a:t>
            </a:r>
            <a:r>
              <a:rPr lang="el-GR" dirty="0"/>
              <a:t>στους χρήστες να χρησιμοποιούν τη Βιβλιοθήκη και τις πληροφοριακές πηγές της.</a:t>
            </a:r>
          </a:p>
          <a:p>
            <a:pPr lvl="1">
              <a:buClr>
                <a:srgbClr val="198A8A"/>
              </a:buClr>
            </a:pPr>
            <a:r>
              <a:rPr lang="el-GR" u="sng" dirty="0"/>
              <a:t>Να απαντούν </a:t>
            </a:r>
            <a:r>
              <a:rPr lang="el-GR" dirty="0"/>
              <a:t>στα ερωτήματα των χρηστών.</a:t>
            </a:r>
          </a:p>
          <a:p>
            <a:pPr lvl="1">
              <a:buClr>
                <a:srgbClr val="198A8A"/>
              </a:buClr>
            </a:pPr>
            <a:r>
              <a:rPr lang="el-GR" u="sng" dirty="0"/>
              <a:t>Να βοηθούν </a:t>
            </a:r>
            <a:r>
              <a:rPr lang="el-GR" dirty="0"/>
              <a:t>τους χρήστες στην επιλογή των κατάλληλων πληροφοριακών πηγών.</a:t>
            </a:r>
          </a:p>
          <a:p>
            <a:pPr lvl="1">
              <a:buClr>
                <a:srgbClr val="198A8A"/>
              </a:buClr>
            </a:pPr>
            <a:r>
              <a:rPr lang="el-GR" u="sng" dirty="0"/>
              <a:t>Να προβάλουν </a:t>
            </a:r>
            <a:r>
              <a:rPr lang="el-GR" dirty="0"/>
              <a:t>το ρόλο της Βιβλιοθήκης μέσα στη κοινότητα την οποία εξυπηρετούν.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20184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Εξυπηρέτηση (</a:t>
            </a:r>
            <a:r>
              <a:rPr lang="en-US" dirty="0"/>
              <a:t>Reference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  <a:r>
              <a:rPr lang="el-GR" sz="3200" b="0" dirty="0" smtClean="0">
                <a:solidFill>
                  <a:prstClr val="white"/>
                </a:solidFill>
              </a:rPr>
              <a:t>7/8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198A8A"/>
              </a:buClr>
            </a:pPr>
            <a:r>
              <a:rPr lang="el-GR" dirty="0"/>
              <a:t>Προκλήσεις για την Εξυπηρέτηση</a:t>
            </a:r>
          </a:p>
          <a:p>
            <a:pPr lvl="1">
              <a:buClr>
                <a:srgbClr val="198A8A"/>
              </a:buClr>
            </a:pPr>
            <a:r>
              <a:rPr lang="el-GR" dirty="0"/>
              <a:t>Αύξηση του όγκου παραγωγής και διάθεσης της πληροφορίας</a:t>
            </a:r>
          </a:p>
          <a:p>
            <a:pPr lvl="1">
              <a:buClr>
                <a:srgbClr val="198A8A"/>
              </a:buClr>
            </a:pPr>
            <a:r>
              <a:rPr lang="el-GR" dirty="0"/>
              <a:t>Ποικιλομορφία στη διάθεση πληροφοριακών πηγών πληροφόρησης</a:t>
            </a:r>
          </a:p>
          <a:p>
            <a:pPr lvl="1">
              <a:buClr>
                <a:srgbClr val="198A8A"/>
              </a:buClr>
            </a:pPr>
            <a:r>
              <a:rPr lang="el-GR" dirty="0"/>
              <a:t>Ανάπτυξη τεχνολογίας (υπολογιστές, έξυπνα τηλέφωνα, ταμπλέτες)</a:t>
            </a:r>
          </a:p>
          <a:p>
            <a:pPr lvl="1">
              <a:buClr>
                <a:srgbClr val="198A8A"/>
              </a:buClr>
            </a:pPr>
            <a:r>
              <a:rPr lang="el-GR" dirty="0"/>
              <a:t>Ανάπτυξη Διαδικτύου και Σημασιολογικού ιστού</a:t>
            </a:r>
          </a:p>
          <a:p>
            <a:pPr lvl="1">
              <a:buClr>
                <a:srgbClr val="198A8A"/>
              </a:buClr>
            </a:pPr>
            <a:r>
              <a:rPr lang="el-GR" dirty="0"/>
              <a:t>Ασύρματο διαδίκτυο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813940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exo-opistho_simeiomata">
  <a:themeElements>
    <a:clrScheme name="Προσαρμοσμένο 2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exo-opistho_simeiomata</Template>
  <TotalTime>141</TotalTime>
  <Words>1034</Words>
  <Application>Microsoft Office PowerPoint</Application>
  <PresentationFormat>Προβολή στην οθόνη (4:3)</PresentationFormat>
  <Paragraphs>130</Paragraphs>
  <Slides>18</Slides>
  <Notes>16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18</vt:i4>
      </vt:variant>
    </vt:vector>
  </HeadingPairs>
  <TitlesOfParts>
    <vt:vector size="20" baseType="lpstr">
      <vt:lpstr>exo-opistho_simeiomata</vt:lpstr>
      <vt:lpstr>OC_template_updated</vt:lpstr>
      <vt:lpstr>Υπηρεσίες Πληροφόρησης</vt:lpstr>
      <vt:lpstr>Περιεχόμενα</vt:lpstr>
      <vt:lpstr>Εξυπηρέτηση (Reference) 1/8</vt:lpstr>
      <vt:lpstr>Εξυπηρέτηση (Reference) 2/8</vt:lpstr>
      <vt:lpstr>Εξυπηρέτηση (Reference) 3/8</vt:lpstr>
      <vt:lpstr>Εξυπηρέτηση (Reference) 4/8</vt:lpstr>
      <vt:lpstr>Εξυπηρέτηση (Reference) 5/8</vt:lpstr>
      <vt:lpstr>Εξυπηρέτηση (Reference) 6/8</vt:lpstr>
      <vt:lpstr>Εξυπηρέτηση (Reference) 7/8</vt:lpstr>
      <vt:lpstr>Εξυπηρέτηση (Reference) 8/8</vt:lpstr>
      <vt:lpstr>Βιβλιογραφία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Τουρισμός και Αερομεταφορές</dc:title>
  <dc:creator>natasakar new</dc:creator>
  <cp:lastModifiedBy>natasakar new</cp:lastModifiedBy>
  <cp:revision>26</cp:revision>
  <dcterms:created xsi:type="dcterms:W3CDTF">2015-08-04T07:17:47Z</dcterms:created>
  <dcterms:modified xsi:type="dcterms:W3CDTF">2015-08-05T06:55:06Z</dcterms:modified>
</cp:coreProperties>
</file>