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4"/>
  </p:notesMasterIdLst>
  <p:handoutMasterIdLst>
    <p:handoutMasterId r:id="rId45"/>
  </p:handout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Lst>
  <p:sldSz cx="9144000" cy="6858000" type="screen4x3"/>
  <p:notesSz cx="7104063" cy="10234613"/>
  <p:custDataLst>
    <p:tags r:id="rId4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F4CF2461-0F53-498D-9C65-C37EDE3786BE}" type="slidenum">
              <a:rPr lang="en-US" altLang="el-GR" sz="1300">
                <a:solidFill>
                  <a:srgbClr val="FFFFFF"/>
                </a:solidFill>
                <a:latin typeface="Times New Roman" pitchFamily="16" charset="0"/>
              </a:rPr>
              <a:pPr eaLnBrk="1"/>
              <a:t>9</a:t>
            </a:fld>
            <a:endParaRPr lang="en-US" altLang="el-GR" sz="1300">
              <a:solidFill>
                <a:srgbClr val="FFFFFF"/>
              </a:solidFill>
              <a:latin typeface="Times New Roman" pitchFamily="16" charset="0"/>
            </a:endParaRPr>
          </a:p>
        </p:txBody>
      </p:sp>
      <p:sp>
        <p:nvSpPr>
          <p:cNvPr id="52227"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2228"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4267130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ACCC54AD-0A8F-4BF8-9976-9BDC00B4C77A}" type="slidenum">
              <a:rPr lang="en-US" altLang="el-GR" sz="1300">
                <a:solidFill>
                  <a:srgbClr val="FFFFFF"/>
                </a:solidFill>
                <a:latin typeface="Times New Roman" pitchFamily="16" charset="0"/>
              </a:rPr>
              <a:pPr eaLnBrk="1"/>
              <a:t>10</a:t>
            </a:fld>
            <a:endParaRPr lang="en-US" altLang="el-GR" sz="1300">
              <a:solidFill>
                <a:srgbClr val="FFFFFF"/>
              </a:solidFill>
              <a:latin typeface="Times New Roman" pitchFamily="16" charset="0"/>
            </a:endParaRPr>
          </a:p>
        </p:txBody>
      </p:sp>
      <p:sp>
        <p:nvSpPr>
          <p:cNvPr id="53251"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3252"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46038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D10C08B1-401D-4608-B931-CFEE21BDA659}" type="slidenum">
              <a:rPr lang="en-US" altLang="el-GR" sz="1300">
                <a:solidFill>
                  <a:srgbClr val="FFFFFF"/>
                </a:solidFill>
                <a:latin typeface="Times New Roman" pitchFamily="16" charset="0"/>
              </a:rPr>
              <a:pPr eaLnBrk="1"/>
              <a:t>11</a:t>
            </a:fld>
            <a:endParaRPr lang="en-US" altLang="el-GR" sz="1300">
              <a:solidFill>
                <a:srgbClr val="FFFFFF"/>
              </a:solidFill>
              <a:latin typeface="Times New Roman" pitchFamily="16"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427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4238214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A2087E75-E3D4-4A2E-8A04-2AA25A245611}" type="slidenum">
              <a:rPr lang="en-US" altLang="el-GR" sz="1300">
                <a:solidFill>
                  <a:srgbClr val="FFFFFF"/>
                </a:solidFill>
                <a:latin typeface="Times New Roman" pitchFamily="16" charset="0"/>
              </a:rPr>
              <a:pPr eaLnBrk="1"/>
              <a:t>12</a:t>
            </a:fld>
            <a:endParaRPr lang="en-US" altLang="el-GR" sz="1300">
              <a:solidFill>
                <a:srgbClr val="FFFFFF"/>
              </a:solidFill>
              <a:latin typeface="Times New Roman" pitchFamily="16" charset="0"/>
            </a:endParaRPr>
          </a:p>
        </p:txBody>
      </p:sp>
      <p:sp>
        <p:nvSpPr>
          <p:cNvPr id="5529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530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2317422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B4DAE9EA-7ACE-4C31-BFFE-65A491FC442C}" type="slidenum">
              <a:rPr lang="en-US" altLang="el-GR" sz="1300">
                <a:solidFill>
                  <a:srgbClr val="FFFFFF"/>
                </a:solidFill>
                <a:latin typeface="Times New Roman" pitchFamily="16" charset="0"/>
              </a:rPr>
              <a:pPr eaLnBrk="1"/>
              <a:t>13</a:t>
            </a:fld>
            <a:endParaRPr lang="en-US" altLang="el-GR" sz="1300">
              <a:solidFill>
                <a:srgbClr val="FFFFFF"/>
              </a:solidFill>
              <a:latin typeface="Times New Roman" pitchFamily="16" charset="0"/>
            </a:endParaRPr>
          </a:p>
        </p:txBody>
      </p:sp>
      <p:sp>
        <p:nvSpPr>
          <p:cNvPr id="56323"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6324"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773501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9E092EAA-F499-449D-B053-40D5C348C1F6}" type="slidenum">
              <a:rPr lang="en-US" altLang="el-GR" sz="1300">
                <a:solidFill>
                  <a:srgbClr val="FFFFFF"/>
                </a:solidFill>
                <a:latin typeface="Times New Roman" pitchFamily="16" charset="0"/>
              </a:rPr>
              <a:pPr eaLnBrk="1"/>
              <a:t>14</a:t>
            </a:fld>
            <a:endParaRPr lang="en-US" altLang="el-GR" sz="1300">
              <a:solidFill>
                <a:srgbClr val="FFFFFF"/>
              </a:solidFill>
              <a:latin typeface="Times New Roman" pitchFamily="16" charset="0"/>
            </a:endParaRPr>
          </a:p>
        </p:txBody>
      </p:sp>
      <p:sp>
        <p:nvSpPr>
          <p:cNvPr id="57347"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7348"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156154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17D7AF13-8191-4062-BD53-4C83D1D6CF31}" type="slidenum">
              <a:rPr lang="en-US" altLang="el-GR" sz="1300">
                <a:solidFill>
                  <a:srgbClr val="FFFFFF"/>
                </a:solidFill>
                <a:latin typeface="Times New Roman" pitchFamily="16" charset="0"/>
              </a:rPr>
              <a:pPr eaLnBrk="1"/>
              <a:t>15</a:t>
            </a:fld>
            <a:endParaRPr lang="en-US" altLang="el-GR" sz="1300">
              <a:solidFill>
                <a:srgbClr val="FFFFFF"/>
              </a:solidFill>
              <a:latin typeface="Times New Roman" pitchFamily="16" charset="0"/>
            </a:endParaRPr>
          </a:p>
        </p:txBody>
      </p:sp>
      <p:sp>
        <p:nvSpPr>
          <p:cNvPr id="58371"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8372"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664268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08E83CE1-7186-40BE-A87D-938E3D7A0C96}" type="slidenum">
              <a:rPr lang="en-US" altLang="el-GR" sz="1300">
                <a:solidFill>
                  <a:srgbClr val="FFFFFF"/>
                </a:solidFill>
                <a:latin typeface="Times New Roman" pitchFamily="16" charset="0"/>
              </a:rPr>
              <a:pPr eaLnBrk="1"/>
              <a:t>16</a:t>
            </a:fld>
            <a:endParaRPr lang="en-US" altLang="el-GR" sz="1300">
              <a:solidFill>
                <a:srgbClr val="FFFFFF"/>
              </a:solidFill>
              <a:latin typeface="Times New Roman" pitchFamily="16" charset="0"/>
            </a:endParaRPr>
          </a:p>
        </p:txBody>
      </p:sp>
      <p:sp>
        <p:nvSpPr>
          <p:cNvPr id="5939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939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68341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3508E990-0C01-45A9-A652-A066BE14D7F6}" type="slidenum">
              <a:rPr lang="en-US" altLang="el-GR" sz="1300">
                <a:solidFill>
                  <a:srgbClr val="FFFFFF"/>
                </a:solidFill>
                <a:latin typeface="Times New Roman" pitchFamily="16" charset="0"/>
              </a:rPr>
              <a:pPr eaLnBrk="1"/>
              <a:t>17</a:t>
            </a:fld>
            <a:endParaRPr lang="en-US" altLang="el-GR" sz="1300">
              <a:solidFill>
                <a:srgbClr val="FFFFFF"/>
              </a:solidFill>
              <a:latin typeface="Times New Roman" pitchFamily="16" charset="0"/>
            </a:endParaRPr>
          </a:p>
        </p:txBody>
      </p:sp>
      <p:sp>
        <p:nvSpPr>
          <p:cNvPr id="6041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042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279916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F1643CF7-0ADE-49E2-B984-E359666A9F8E}" type="slidenum">
              <a:rPr lang="en-US" altLang="el-GR" sz="1300">
                <a:solidFill>
                  <a:srgbClr val="FFFFFF"/>
                </a:solidFill>
                <a:latin typeface="Times New Roman" pitchFamily="16" charset="0"/>
              </a:rPr>
              <a:pPr eaLnBrk="1"/>
              <a:t>18</a:t>
            </a:fld>
            <a:endParaRPr lang="en-US" altLang="el-GR" sz="1300">
              <a:solidFill>
                <a:srgbClr val="FFFFFF"/>
              </a:solidFill>
              <a:latin typeface="Times New Roman" pitchFamily="16" charset="0"/>
            </a:endParaRPr>
          </a:p>
        </p:txBody>
      </p:sp>
      <p:sp>
        <p:nvSpPr>
          <p:cNvPr id="61443"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1444"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438456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AA6B53F1-1130-4EEB-86F8-07CD48B538A1}" type="slidenum">
              <a:rPr lang="en-US" altLang="el-GR" sz="1300">
                <a:solidFill>
                  <a:srgbClr val="FFFFFF"/>
                </a:solidFill>
                <a:latin typeface="Times New Roman" pitchFamily="16" charset="0"/>
              </a:rPr>
              <a:pPr eaLnBrk="1"/>
              <a:t>1</a:t>
            </a:fld>
            <a:endParaRPr lang="en-US" altLang="el-GR" sz="1300">
              <a:solidFill>
                <a:srgbClr val="FFFFFF"/>
              </a:solidFill>
              <a:latin typeface="Times New Roman" pitchFamily="16" charset="0"/>
            </a:endParaRPr>
          </a:p>
        </p:txBody>
      </p:sp>
      <p:sp>
        <p:nvSpPr>
          <p:cNvPr id="4403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403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931096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9019E4C5-B9BA-4127-83F3-43531C26BE46}" type="slidenum">
              <a:rPr lang="en-US" altLang="el-GR" sz="1300">
                <a:solidFill>
                  <a:srgbClr val="FFFFFF"/>
                </a:solidFill>
                <a:latin typeface="Times New Roman" pitchFamily="16" charset="0"/>
              </a:rPr>
              <a:pPr eaLnBrk="1"/>
              <a:t>19</a:t>
            </a:fld>
            <a:endParaRPr lang="en-US" altLang="el-GR" sz="1300">
              <a:solidFill>
                <a:srgbClr val="FFFFFF"/>
              </a:solidFill>
              <a:latin typeface="Times New Roman" pitchFamily="16" charset="0"/>
            </a:endParaRPr>
          </a:p>
        </p:txBody>
      </p:sp>
      <p:sp>
        <p:nvSpPr>
          <p:cNvPr id="62467"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2468"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181630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456FCE28-FD67-465D-BD6E-B8E7A81B83AA}" type="slidenum">
              <a:rPr lang="en-US" altLang="el-GR" sz="1300">
                <a:solidFill>
                  <a:srgbClr val="FFFFFF"/>
                </a:solidFill>
                <a:latin typeface="Times New Roman" pitchFamily="16" charset="0"/>
              </a:rPr>
              <a:pPr eaLnBrk="1"/>
              <a:t>20</a:t>
            </a:fld>
            <a:endParaRPr lang="en-US" altLang="el-GR" sz="1300">
              <a:solidFill>
                <a:srgbClr val="FFFFFF"/>
              </a:solidFill>
              <a:latin typeface="Times New Roman" pitchFamily="16" charset="0"/>
            </a:endParaRPr>
          </a:p>
        </p:txBody>
      </p:sp>
      <p:sp>
        <p:nvSpPr>
          <p:cNvPr id="63491"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3492"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186842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94C94E7F-BFEA-4971-8FA9-BA4C89487174}" type="slidenum">
              <a:rPr lang="en-US" altLang="el-GR" sz="1300">
                <a:solidFill>
                  <a:srgbClr val="FFFFFF"/>
                </a:solidFill>
                <a:latin typeface="Times New Roman" pitchFamily="16" charset="0"/>
              </a:rPr>
              <a:pPr eaLnBrk="1"/>
              <a:t>21</a:t>
            </a:fld>
            <a:endParaRPr lang="en-US" altLang="el-GR" sz="1300">
              <a:solidFill>
                <a:srgbClr val="FFFFFF"/>
              </a:solidFill>
              <a:latin typeface="Times New Roman" pitchFamily="16" charset="0"/>
            </a:endParaRPr>
          </a:p>
        </p:txBody>
      </p:sp>
      <p:sp>
        <p:nvSpPr>
          <p:cNvPr id="6451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451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252844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6B681204-FBE4-453E-9505-2326EA8C69FE}" type="slidenum">
              <a:rPr lang="en-US" altLang="el-GR" sz="1300">
                <a:solidFill>
                  <a:srgbClr val="FFFFFF"/>
                </a:solidFill>
                <a:latin typeface="Times New Roman" pitchFamily="16" charset="0"/>
              </a:rPr>
              <a:pPr eaLnBrk="1"/>
              <a:t>22</a:t>
            </a:fld>
            <a:endParaRPr lang="en-US" altLang="el-GR" sz="1300">
              <a:solidFill>
                <a:srgbClr val="FFFFFF"/>
              </a:solidFill>
              <a:latin typeface="Times New Roman" pitchFamily="16" charset="0"/>
            </a:endParaRPr>
          </a:p>
        </p:txBody>
      </p:sp>
      <p:sp>
        <p:nvSpPr>
          <p:cNvPr id="6553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554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31730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8FD4FCBA-0B81-4692-BBF8-AE7BC6F19915}" type="slidenum">
              <a:rPr lang="en-US" altLang="el-GR" sz="1300">
                <a:solidFill>
                  <a:srgbClr val="FFFFFF"/>
                </a:solidFill>
                <a:latin typeface="Times New Roman" pitchFamily="16" charset="0"/>
              </a:rPr>
              <a:pPr eaLnBrk="1"/>
              <a:t>23</a:t>
            </a:fld>
            <a:endParaRPr lang="en-US" altLang="el-GR" sz="1300">
              <a:solidFill>
                <a:srgbClr val="FFFFFF"/>
              </a:solidFill>
              <a:latin typeface="Times New Roman" pitchFamily="16" charset="0"/>
            </a:endParaRPr>
          </a:p>
        </p:txBody>
      </p:sp>
      <p:sp>
        <p:nvSpPr>
          <p:cNvPr id="66563"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6564"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442967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AC9431DC-AA4D-4A5B-8258-065923A70365}" type="slidenum">
              <a:rPr lang="en-US" altLang="el-GR" sz="1300">
                <a:solidFill>
                  <a:srgbClr val="FFFFFF"/>
                </a:solidFill>
                <a:latin typeface="Times New Roman" pitchFamily="16" charset="0"/>
              </a:rPr>
              <a:pPr eaLnBrk="1"/>
              <a:t>24</a:t>
            </a:fld>
            <a:endParaRPr lang="en-US" altLang="el-GR" sz="1300">
              <a:solidFill>
                <a:srgbClr val="FFFFFF"/>
              </a:solidFill>
              <a:latin typeface="Times New Roman" pitchFamily="16" charset="0"/>
            </a:endParaRPr>
          </a:p>
        </p:txBody>
      </p:sp>
      <p:sp>
        <p:nvSpPr>
          <p:cNvPr id="67587"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7588"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767820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BA923E36-9345-4E7E-B3A1-C236FDE97E3F}" type="slidenum">
              <a:rPr lang="en-US" altLang="el-GR" sz="1300">
                <a:solidFill>
                  <a:srgbClr val="FFFFFF"/>
                </a:solidFill>
                <a:latin typeface="Times New Roman" pitchFamily="16" charset="0"/>
              </a:rPr>
              <a:pPr eaLnBrk="1"/>
              <a:t>25</a:t>
            </a:fld>
            <a:endParaRPr lang="en-US" altLang="el-GR" sz="1300">
              <a:solidFill>
                <a:srgbClr val="FFFFFF"/>
              </a:solidFill>
              <a:latin typeface="Times New Roman" pitchFamily="16" charset="0"/>
            </a:endParaRPr>
          </a:p>
        </p:txBody>
      </p:sp>
      <p:sp>
        <p:nvSpPr>
          <p:cNvPr id="68611"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084490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C0960DC3-7264-4BD9-A282-F173E0587EC9}" type="slidenum">
              <a:rPr lang="en-US" altLang="el-GR" sz="1300">
                <a:solidFill>
                  <a:srgbClr val="FFFFFF"/>
                </a:solidFill>
                <a:latin typeface="Times New Roman" pitchFamily="16" charset="0"/>
              </a:rPr>
              <a:pPr eaLnBrk="1"/>
              <a:t>26</a:t>
            </a:fld>
            <a:endParaRPr lang="en-US" altLang="el-GR" sz="1300">
              <a:solidFill>
                <a:srgbClr val="FFFFFF"/>
              </a:solidFill>
              <a:latin typeface="Times New Roman" pitchFamily="16" charset="0"/>
            </a:endParaRPr>
          </a:p>
        </p:txBody>
      </p:sp>
      <p:sp>
        <p:nvSpPr>
          <p:cNvPr id="6963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963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947449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F469C520-6B92-4F22-94EA-DA8D74D104DE}" type="slidenum">
              <a:rPr lang="en-US" altLang="el-GR" sz="1300">
                <a:solidFill>
                  <a:srgbClr val="FFFFFF"/>
                </a:solidFill>
                <a:latin typeface="Times New Roman" pitchFamily="16" charset="0"/>
              </a:rPr>
              <a:pPr eaLnBrk="1"/>
              <a:t>27</a:t>
            </a:fld>
            <a:endParaRPr lang="en-US" altLang="el-GR" sz="1300">
              <a:solidFill>
                <a:srgbClr val="FFFFFF"/>
              </a:solidFill>
              <a:latin typeface="Times New Roman" pitchFamily="16" charset="0"/>
            </a:endParaRPr>
          </a:p>
        </p:txBody>
      </p:sp>
      <p:sp>
        <p:nvSpPr>
          <p:cNvPr id="7065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066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538862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A7050B34-C3C7-48E8-AC59-DCA852BE5AD7}" type="slidenum">
              <a:rPr lang="en-US" altLang="el-GR" sz="1300">
                <a:solidFill>
                  <a:srgbClr val="FFFFFF"/>
                </a:solidFill>
                <a:latin typeface="Times New Roman" pitchFamily="16" charset="0"/>
              </a:rPr>
              <a:pPr eaLnBrk="1"/>
              <a:t>28</a:t>
            </a:fld>
            <a:endParaRPr lang="en-US" altLang="el-GR" sz="1300">
              <a:solidFill>
                <a:srgbClr val="FFFFFF"/>
              </a:solidFill>
              <a:latin typeface="Times New Roman" pitchFamily="16" charset="0"/>
            </a:endParaRPr>
          </a:p>
        </p:txBody>
      </p:sp>
      <p:sp>
        <p:nvSpPr>
          <p:cNvPr id="71683"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1684"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213747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FD547AEC-04D6-43F5-9BBB-7D1B664E6819}" type="slidenum">
              <a:rPr lang="en-US" altLang="el-GR" sz="1300">
                <a:solidFill>
                  <a:srgbClr val="FFFFFF"/>
                </a:solidFill>
                <a:latin typeface="Times New Roman" pitchFamily="16" charset="0"/>
              </a:rPr>
              <a:pPr eaLnBrk="1"/>
              <a:t>2</a:t>
            </a:fld>
            <a:endParaRPr lang="en-US" altLang="el-GR" sz="1300">
              <a:solidFill>
                <a:srgbClr val="FFFFFF"/>
              </a:solidFill>
              <a:latin typeface="Times New Roman" pitchFamily="16" charset="0"/>
            </a:endParaRPr>
          </a:p>
        </p:txBody>
      </p:sp>
      <p:sp>
        <p:nvSpPr>
          <p:cNvPr id="4505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506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681730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A5B566A7-8EAC-450F-A99F-DF3F7380EF6B}" type="slidenum">
              <a:rPr lang="en-US" altLang="el-GR" sz="1300">
                <a:solidFill>
                  <a:srgbClr val="FFFFFF"/>
                </a:solidFill>
                <a:latin typeface="Times New Roman" pitchFamily="16" charset="0"/>
              </a:rPr>
              <a:pPr eaLnBrk="1"/>
              <a:t>29</a:t>
            </a:fld>
            <a:endParaRPr lang="en-US" altLang="el-GR" sz="1300">
              <a:solidFill>
                <a:srgbClr val="FFFFFF"/>
              </a:solidFill>
              <a:latin typeface="Times New Roman" pitchFamily="16" charset="0"/>
            </a:endParaRPr>
          </a:p>
        </p:txBody>
      </p:sp>
      <p:sp>
        <p:nvSpPr>
          <p:cNvPr id="72707"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2708"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788259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CFF92090-18CC-499C-8172-C06FE2FA55CE}" type="slidenum">
              <a:rPr lang="en-US" altLang="el-GR" sz="1300">
                <a:solidFill>
                  <a:srgbClr val="FFFFFF"/>
                </a:solidFill>
                <a:latin typeface="Times New Roman" pitchFamily="16" charset="0"/>
              </a:rPr>
              <a:pPr eaLnBrk="1"/>
              <a:t>30</a:t>
            </a:fld>
            <a:endParaRPr lang="en-US" altLang="el-GR" sz="1300">
              <a:solidFill>
                <a:srgbClr val="FFFFFF"/>
              </a:solidFill>
              <a:latin typeface="Times New Roman" pitchFamily="16" charset="0"/>
            </a:endParaRPr>
          </a:p>
        </p:txBody>
      </p:sp>
      <p:sp>
        <p:nvSpPr>
          <p:cNvPr id="73731"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3732"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24937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82326B05-6F8D-423F-9351-90023A750CE2}" type="slidenum">
              <a:rPr lang="en-US" altLang="el-GR" sz="1300">
                <a:solidFill>
                  <a:srgbClr val="FFFFFF"/>
                </a:solidFill>
                <a:latin typeface="Times New Roman" pitchFamily="16" charset="0"/>
              </a:rPr>
              <a:pPr eaLnBrk="1"/>
              <a:t>31</a:t>
            </a:fld>
            <a:endParaRPr lang="en-US" altLang="el-GR" sz="1300">
              <a:solidFill>
                <a:srgbClr val="FFFFFF"/>
              </a:solidFill>
              <a:latin typeface="Times New Roman" pitchFamily="16" charset="0"/>
            </a:endParaRPr>
          </a:p>
        </p:txBody>
      </p:sp>
      <p:sp>
        <p:nvSpPr>
          <p:cNvPr id="7475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475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604006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A35AC98B-613D-49C9-B6D9-1F727AAAB0AB}" type="slidenum">
              <a:rPr lang="en-US" altLang="el-GR" sz="1300">
                <a:solidFill>
                  <a:srgbClr val="FFFFFF"/>
                </a:solidFill>
                <a:latin typeface="Times New Roman" pitchFamily="16" charset="0"/>
              </a:rPr>
              <a:pPr eaLnBrk="1"/>
              <a:t>32</a:t>
            </a:fld>
            <a:endParaRPr lang="en-US" altLang="el-GR" sz="1300">
              <a:solidFill>
                <a:srgbClr val="FFFFFF"/>
              </a:solidFill>
              <a:latin typeface="Times New Roman" pitchFamily="16" charset="0"/>
            </a:endParaRPr>
          </a:p>
        </p:txBody>
      </p:sp>
      <p:sp>
        <p:nvSpPr>
          <p:cNvPr id="7577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578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732201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1ED2C122-1D6F-4CE6-B78F-1A3DAAF7E804}" type="slidenum">
              <a:rPr lang="en-US" altLang="el-GR" sz="1300">
                <a:solidFill>
                  <a:srgbClr val="FFFFFF"/>
                </a:solidFill>
                <a:latin typeface="Times New Roman" pitchFamily="16" charset="0"/>
              </a:rPr>
              <a:pPr eaLnBrk="1"/>
              <a:t>33</a:t>
            </a:fld>
            <a:endParaRPr lang="en-US" altLang="el-GR" sz="1300">
              <a:solidFill>
                <a:srgbClr val="FFFFFF"/>
              </a:solidFill>
              <a:latin typeface="Times New Roman" pitchFamily="16" charset="0"/>
            </a:endParaRPr>
          </a:p>
        </p:txBody>
      </p:sp>
      <p:sp>
        <p:nvSpPr>
          <p:cNvPr id="76803"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6804"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4293753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F16B9CEA-62CD-4406-ADE9-2C6A4003B21E}" type="slidenum">
              <a:rPr lang="en-US" altLang="el-GR" sz="1300">
                <a:solidFill>
                  <a:srgbClr val="FFFFFF"/>
                </a:solidFill>
                <a:latin typeface="Times New Roman" pitchFamily="16" charset="0"/>
              </a:rPr>
              <a:pPr eaLnBrk="1"/>
              <a:t>3</a:t>
            </a:fld>
            <a:endParaRPr lang="en-US" altLang="el-GR" sz="1300">
              <a:solidFill>
                <a:srgbClr val="FFFFFF"/>
              </a:solidFill>
              <a:latin typeface="Times New Roman" pitchFamily="16" charset="0"/>
            </a:endParaRPr>
          </a:p>
        </p:txBody>
      </p:sp>
      <p:sp>
        <p:nvSpPr>
          <p:cNvPr id="46083"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6084"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937606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1B61E86A-3ED7-4FEA-B005-861A1754F53C}" type="slidenum">
              <a:rPr lang="en-US" altLang="el-GR" sz="1300">
                <a:solidFill>
                  <a:srgbClr val="FFFFFF"/>
                </a:solidFill>
                <a:latin typeface="Times New Roman" pitchFamily="16" charset="0"/>
              </a:rPr>
              <a:pPr eaLnBrk="1"/>
              <a:t>4</a:t>
            </a:fld>
            <a:endParaRPr lang="en-US" altLang="el-GR" sz="1300">
              <a:solidFill>
                <a:srgbClr val="FFFFFF"/>
              </a:solidFill>
              <a:latin typeface="Times New Roman" pitchFamily="16" charset="0"/>
            </a:endParaRPr>
          </a:p>
        </p:txBody>
      </p:sp>
      <p:sp>
        <p:nvSpPr>
          <p:cNvPr id="47107"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7108"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65762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AFA21342-E19B-49ED-8B42-A17B39E84C2F}" type="slidenum">
              <a:rPr lang="en-US" altLang="el-GR" sz="1300">
                <a:solidFill>
                  <a:srgbClr val="FFFFFF"/>
                </a:solidFill>
                <a:latin typeface="Times New Roman" pitchFamily="16" charset="0"/>
              </a:rPr>
              <a:pPr eaLnBrk="1"/>
              <a:t>5</a:t>
            </a:fld>
            <a:endParaRPr lang="en-US" altLang="el-GR" sz="1300">
              <a:solidFill>
                <a:srgbClr val="FFFFFF"/>
              </a:solidFill>
              <a:latin typeface="Times New Roman" pitchFamily="16" charset="0"/>
            </a:endParaRPr>
          </a:p>
        </p:txBody>
      </p:sp>
      <p:sp>
        <p:nvSpPr>
          <p:cNvPr id="48131"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8132"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812022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41B85544-6435-4432-B579-3E9C10BE1450}" type="slidenum">
              <a:rPr lang="en-US" altLang="el-GR" sz="1300">
                <a:solidFill>
                  <a:srgbClr val="FFFFFF"/>
                </a:solidFill>
                <a:latin typeface="Times New Roman" pitchFamily="16" charset="0"/>
              </a:rPr>
              <a:pPr eaLnBrk="1"/>
              <a:t>6</a:t>
            </a:fld>
            <a:endParaRPr lang="en-US" altLang="el-GR" sz="1300">
              <a:solidFill>
                <a:srgbClr val="FFFFFF"/>
              </a:solidFill>
              <a:latin typeface="Times New Roman" pitchFamily="16" charset="0"/>
            </a:endParaRPr>
          </a:p>
        </p:txBody>
      </p:sp>
      <p:sp>
        <p:nvSpPr>
          <p:cNvPr id="4915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915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2382737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B578D00D-BC0A-4A94-94F3-7DC14731D5EE}" type="slidenum">
              <a:rPr lang="en-US" altLang="el-GR" sz="1300">
                <a:solidFill>
                  <a:srgbClr val="FFFFFF"/>
                </a:solidFill>
                <a:latin typeface="Times New Roman" pitchFamily="16" charset="0"/>
              </a:rPr>
              <a:pPr eaLnBrk="1"/>
              <a:t>7</a:t>
            </a:fld>
            <a:endParaRPr lang="en-US" altLang="el-GR" sz="1300">
              <a:solidFill>
                <a:srgbClr val="FFFFFF"/>
              </a:solidFill>
              <a:latin typeface="Times New Roman" pitchFamily="16" charset="0"/>
            </a:endParaRPr>
          </a:p>
        </p:txBody>
      </p:sp>
      <p:sp>
        <p:nvSpPr>
          <p:cNvPr id="5017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018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104486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A48069E1-EEC5-4F65-9349-EFFDAB06E1F9}" type="slidenum">
              <a:rPr lang="en-US" altLang="el-GR" sz="1300">
                <a:solidFill>
                  <a:srgbClr val="FFFFFF"/>
                </a:solidFill>
                <a:latin typeface="Times New Roman" pitchFamily="16" charset="0"/>
              </a:rPr>
              <a:pPr eaLnBrk="1"/>
              <a:t>8</a:t>
            </a:fld>
            <a:endParaRPr lang="en-US" altLang="el-GR" sz="1300">
              <a:solidFill>
                <a:srgbClr val="FFFFFF"/>
              </a:solidFill>
              <a:latin typeface="Times New Roman" pitchFamily="16" charset="0"/>
            </a:endParaRPr>
          </a:p>
        </p:txBody>
      </p:sp>
      <p:sp>
        <p:nvSpPr>
          <p:cNvPr id="51203"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304406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6481" y="273629"/>
            <a:ext cx="8226720" cy="1143480"/>
          </a:xfrm>
        </p:spPr>
        <p:txBody>
          <a:bodyPr/>
          <a:lstStyle/>
          <a:p>
            <a:r>
              <a:rPr lang="el-GR" smtClean="0"/>
              <a:t>Kλικ για επεξεργασία του τίτλου</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8C0FD1CE-5A46-446B-B65A-96864F0BF1A6}" type="slidenum">
              <a:rPr lang="en-US"/>
              <a:pPr>
                <a:defRPr/>
              </a:pPr>
              <a:t>‹#›</a:t>
            </a:fld>
            <a:endParaRPr lang="en-US"/>
          </a:p>
        </p:txBody>
      </p:sp>
    </p:spTree>
    <p:extLst>
      <p:ext uri="{BB962C8B-B14F-4D97-AF65-F5344CB8AC3E}">
        <p14:creationId xmlns:p14="http://schemas.microsoft.com/office/powerpoint/2010/main" val="3102692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48F1CB5C-FBF4-4691-8030-E9CB35DF97F7}" type="slidenum">
              <a:rPr lang="en-US"/>
              <a:pPr>
                <a:defRPr/>
              </a:pPr>
              <a:t>‹#›</a:t>
            </a:fld>
            <a:endParaRPr lang="en-US"/>
          </a:p>
        </p:txBody>
      </p:sp>
    </p:spTree>
    <p:extLst>
      <p:ext uri="{BB962C8B-B14F-4D97-AF65-F5344CB8AC3E}">
        <p14:creationId xmlns:p14="http://schemas.microsoft.com/office/powerpoint/2010/main" val="4061613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Εισαγωγή στην </a:t>
            </a:r>
            <a:r>
              <a:rPr lang="el-GR" sz="4400" b="1" dirty="0" err="1" smtClean="0">
                <a:solidFill>
                  <a:schemeClr val="tx1"/>
                </a:solidFill>
                <a:latin typeface="+mn-lt"/>
              </a:rPr>
              <a:t>Αρχειονομία</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251520" y="3096543"/>
            <a:ext cx="8640960" cy="1752600"/>
          </a:xfrm>
        </p:spPr>
        <p:txBody>
          <a:bodyPr>
            <a:normAutofit fontScale="85000" lnSpcReduction="20000"/>
          </a:bodyPr>
          <a:lstStyle/>
          <a:p>
            <a:r>
              <a:rPr lang="el-GR" b="1" dirty="0" smtClean="0"/>
              <a:t>Ενότητα </a:t>
            </a:r>
            <a:r>
              <a:rPr lang="en-US" b="1" dirty="0" smtClean="0"/>
              <a:t>1</a:t>
            </a:r>
            <a:r>
              <a:rPr lang="el-GR" dirty="0" smtClean="0"/>
              <a:t>:</a:t>
            </a:r>
            <a:r>
              <a:rPr lang="en-US" dirty="0" smtClean="0"/>
              <a:t> </a:t>
            </a:r>
            <a:r>
              <a:rPr lang="el-GR" dirty="0" smtClean="0"/>
              <a:t>Έννοιες και χρήσεις του αρχείου</a:t>
            </a:r>
            <a:endParaRPr lang="en-US" dirty="0" smtClean="0"/>
          </a:p>
          <a:p>
            <a:endParaRPr lang="en-US" dirty="0" smtClean="0"/>
          </a:p>
          <a:p>
            <a:r>
              <a:rPr lang="el-GR" dirty="0" smtClean="0"/>
              <a:t>Γιώργος Γιαννακόπουλος</a:t>
            </a:r>
          </a:p>
          <a:p>
            <a:r>
              <a:rPr lang="el-GR" dirty="0" smtClean="0"/>
              <a:t>Τμήμα</a:t>
            </a:r>
            <a:r>
              <a:rPr lang="en-US" dirty="0" smtClean="0"/>
              <a:t> </a:t>
            </a:r>
            <a:r>
              <a:rPr lang="el-GR" dirty="0" smtClean="0"/>
              <a:t>Βιβλιοθηκονομίας και Συστημάτων Πληροφόρησης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85927426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Όργανο εξουσίας και διαχείρισης</a:t>
            </a:r>
          </a:p>
        </p:txBody>
      </p:sp>
      <p:sp>
        <p:nvSpPr>
          <p:cNvPr id="14339"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Από τους αρχαίους χρόνους, η διαχείριση, αλλά και η φύλαξη των αρχείων ήταν συνδεδεμένες με τη διοικητική εξουσία.</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Η χρήση τους ήταν ένα μέσο άσκησης της εξουσίας και η πρόσβαση σ' αυτά δεν επιτρεπόταν παρά σ' ένα κλειστό κύκλο έμπιστων αξιωματούχων.</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Η παραγωγή των τεκμηρίων ήταν μια διαδικασία απομακρυσμένη από τον απλό άνθρωπο, καθώς η γνώση της γραφής ήταν προνόμιο των ολίγων και η σύνταξη των τεκμηρίων υπάκουε σε αυστηρούς κανόνες που κατείχε ένας μικρός αριθμός ειδικευμένων αξιωματούχων.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4389746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Απόδειξη</a:t>
            </a:r>
          </a:p>
        </p:txBody>
      </p:sp>
      <p:sp>
        <p:nvSpPr>
          <p:cNvPr id="15363" name="Rectangle 2"/>
          <p:cNvSpPr>
            <a:spLocks noGrp="1" noChangeArrowheads="1"/>
          </p:cNvSpPr>
          <p:nvPr>
            <p:ph idx="1"/>
          </p:nvPr>
        </p:nvSpPr>
        <p:spPr>
          <a:xfrm>
            <a:off x="457200" y="1196752"/>
            <a:ext cx="8229600" cy="4392488"/>
          </a:xfrm>
        </p:spPr>
        <p:txBody>
          <a:bodyPr tIns="25602" anchor="ctr"/>
          <a:lstStyle/>
          <a:p>
            <a:pPr marL="0" indent="0">
              <a:lnSpc>
                <a:spcPct val="93000"/>
              </a:lnSpc>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Τα αρχεία χρησιμοποιήθηκαν, προκειμένου να κατοχυρώσουν τίτλους ευγενείας, τίτλους ιδιοκτησίας, προνόμια, δικαιώματα.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3020617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Τεκμηρίωση / Πληροφόρηση</a:t>
            </a:r>
          </a:p>
        </p:txBody>
      </p:sp>
      <p:sp>
        <p:nvSpPr>
          <p:cNvPr id="16387" name="Rectangle 2"/>
          <p:cNvSpPr>
            <a:spLocks noGrp="1" noChangeArrowheads="1"/>
          </p:cNvSpPr>
          <p:nvPr>
            <p:ph idx="1"/>
          </p:nvPr>
        </p:nvSpPr>
        <p:spPr>
          <a:xfrm>
            <a:off x="457200" y="1196752"/>
            <a:ext cx="8229600" cy="4680520"/>
          </a:xfrm>
        </p:spPr>
        <p:txBody>
          <a:bodyPr tIns="25602" anchor="ctr">
            <a:normAutofit/>
          </a:bodyPr>
          <a:lstStyle/>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Τα αρχεία ως “εργαλειακή” πληροφορία χρησιμοποιούνταν για τις ανάγκες της τρέχουσας διαχείρισης.</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Επίσης, ως αποθηκευμένη πληροφορία διευκόλυναν τη λήψη μεταγενέστερων αποφάσεων για συναφή θέματα.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6030374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Υλικό</a:t>
            </a:r>
            <a:r>
              <a:rPr lang="en-US" altLang="el-GR" dirty="0" smtClean="0"/>
              <a:t> </a:t>
            </a:r>
            <a:r>
              <a:rPr lang="en-US" altLang="el-GR" dirty="0" err="1" smtClean="0"/>
              <a:t>γι</a:t>
            </a:r>
            <a:r>
              <a:rPr lang="en-US" altLang="el-GR" dirty="0" smtClean="0"/>
              <a:t>α την έρευνα</a:t>
            </a:r>
            <a:endParaRPr lang="en-US" altLang="el-GR" sz="3200" b="0" dirty="0"/>
          </a:p>
        </p:txBody>
      </p:sp>
      <p:sp>
        <p:nvSpPr>
          <p:cNvPr id="17411"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l-GR" altLang="el-GR" sz="2400" dirty="0" smtClean="0"/>
              <a:t>Στους νεότερους χρόνους, και ειδικότερα μετά τη Γαλλική Επανάσταση, τα αρχεία για πρώτη φορά φαίνεται να αποσυνδέονται από τη διοίκηση, για να αποκτήσουν και μια νέα χρήση: της πρώτης ύλης για την έρευνα του παρελθόντος και ειδικότερα την ιστορική έρευνα.</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l-GR" altLang="el-GR" sz="2400" dirty="0" smtClean="0"/>
              <a:t>Ο 19ος αιώνας ανακαλύπτει την ιστορική διάσταση των αρχείων.</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l-GR" altLang="el-GR" sz="2400" dirty="0" smtClean="0"/>
              <a:t>Τα αρχεία αποτελούν μια μοναδική πηγή, όχι μόνο για την ιστορία, αλλά και για οποιαδήποτε έρευνα στηρίζεται σε στοιχεία του παρελθόντος (π.χ. κοινωνιολογικές μελέτες).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2272419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Σύμβολα</a:t>
            </a:r>
          </a:p>
        </p:txBody>
      </p:sp>
      <p:sp>
        <p:nvSpPr>
          <p:cNvPr id="18435" name="Rectangle 2"/>
          <p:cNvSpPr>
            <a:spLocks noGrp="1" noChangeArrowheads="1"/>
          </p:cNvSpPr>
          <p:nvPr>
            <p:ph idx="1"/>
          </p:nvPr>
        </p:nvSpPr>
        <p:spPr>
          <a:xfrm>
            <a:off x="457200" y="1196752"/>
            <a:ext cx="8229600" cy="4392488"/>
          </a:xfrm>
        </p:spPr>
        <p:txBody>
          <a:bodyPr tIns="25602" anchor="ctr">
            <a:normAutofit/>
          </a:bodyPr>
          <a:lstStyle/>
          <a:p>
            <a:pPr marL="0" indent="0">
              <a:lnSpc>
                <a:spcPct val="93000"/>
              </a:lnSpc>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Είναι συνήθης, τόσο σε συλλογικό, όσο και σε στενά ιδιωτικό επίπεδο, η διατήρηση και ενίοτε η επίδειξη των τεκμηρίων ως κειμηλίων με συμβολική και συναισθηματική διάσταση.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8447198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Σήμερ</a:t>
            </a:r>
            <a:r>
              <a:rPr lang="en-US" altLang="el-GR" dirty="0" smtClean="0"/>
              <a:t>α... </a:t>
            </a:r>
            <a:r>
              <a:rPr lang="en-US" altLang="el-GR" sz="3200" b="0" dirty="0">
                <a:solidFill>
                  <a:prstClr val="black"/>
                </a:solidFill>
              </a:rPr>
              <a:t>1/2</a:t>
            </a:r>
            <a:endParaRPr lang="en-US" altLang="el-GR" sz="2400" dirty="0"/>
          </a:p>
        </p:txBody>
      </p:sp>
      <p:sp>
        <p:nvSpPr>
          <p:cNvPr id="19459"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Τα αρχεία διατηρούν όλες τις παραπάνω χρήσεις, τις οποίες απέκτησαν στο πέρασμα του χρόνου.</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χρήση των αρχείων για ερευνητικούς λόγους είναι μια καινοτομία που κληρονομήσαμε ουσιαστικά από τον 19ο αιώνα.</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Μέχρι τότε, τα αρχεία συνδέονταν με τη διοίκηση, τις ανάγκες της και φυσικά το κύρος της.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3512566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Σήμερ</a:t>
            </a:r>
            <a:r>
              <a:rPr lang="en-US" altLang="el-GR" dirty="0" smtClean="0"/>
              <a:t>α... </a:t>
            </a:r>
            <a:r>
              <a:rPr lang="en-US" altLang="el-GR" sz="3200" b="0" dirty="0" smtClean="0">
                <a:solidFill>
                  <a:prstClr val="black"/>
                </a:solidFill>
              </a:rPr>
              <a:t>2/2</a:t>
            </a:r>
            <a:endParaRPr lang="en-US" altLang="el-GR" sz="2400" dirty="0"/>
          </a:p>
        </p:txBody>
      </p:sp>
      <p:sp>
        <p:nvSpPr>
          <p:cNvPr id="20483"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Σήμερα, η αντίληψη ότι “αρχείο σημαίνει ιστορικό αρχείο” φαίνεται πως έχει κλείσει τον κύκλο της, καθώς η παραγωγή τεκμηρίων από τη διοίκηση δημιούργησε  αδιέξοδο στη διαχείριση και αυτών των ιστορικών τεκμηρίων.</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Σήμερα, είναι σαφές ότι τα ενεργά τεκμήρια της διοίκησης δεν είναι “λιγότερο” αρχεία από τα παλιά σκονισμένα έγγραφα.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4124847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Η φύση του αρχείου</a:t>
            </a:r>
          </a:p>
        </p:txBody>
      </p:sp>
      <p:sp>
        <p:nvSpPr>
          <p:cNvPr id="21507"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Το αρχείο συνίσταται από πληροφορίες.</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Όλες οι πληροφορίες που παράγει ένας ιδιώτης, μια επιχείρηση ή μια υπηρεσία δε συνιστούν αρχείο.</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Δύο είναι οι βασικές προϋποθέσεις που πρέπει να συντρέχουν, προκειμένου να χαρακτηρισθεί μια πληροφορία αρχειακή.</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6295253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Πρώτη προϋπόθεση</a:t>
            </a:r>
          </a:p>
        </p:txBody>
      </p:sp>
      <p:sp>
        <p:nvSpPr>
          <p:cNvPr id="22531" name="Rectangle 2"/>
          <p:cNvSpPr>
            <a:spLocks noGrp="1" noChangeArrowheads="1"/>
          </p:cNvSpPr>
          <p:nvPr>
            <p:ph idx="1"/>
          </p:nvPr>
        </p:nvSpPr>
        <p:spPr/>
        <p:txBody>
          <a:bodyPr tIns="25602" anchor="ctr">
            <a:normAutofit/>
          </a:bodyPr>
          <a:lstStyle/>
          <a:p>
            <a:pPr marL="0" indent="0">
              <a:spcBef>
                <a:spcPts val="1200"/>
              </a:spcBef>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b="1" dirty="0" smtClean="0"/>
              <a:t>Η πληροφορία να είναι οργανική</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Πρόκειται για πληροφορία που έχει ληφθεί ή δημιουργηθεί στο πλαίσιο των δραστηριοτήτων ενός ιδιώτη, μιας επιχείρησης ή μιας υπηρεσίας.</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Να μην πρόκειται, δηλαδή, για κάποιο λογοτεχνικό ή επιστημονικό έργο, το οποίο είναι τμήμα της βιβλιοθήκης, ούτε για αποσπασματική πληροφόρηση, η οποία ανήκει στην τεκμηρίωση.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15694306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Δεύτερη προϋπόθεση</a:t>
            </a:r>
          </a:p>
        </p:txBody>
      </p:sp>
      <p:sp>
        <p:nvSpPr>
          <p:cNvPr id="23555" name="Rectangle 2"/>
          <p:cNvSpPr>
            <a:spLocks noGrp="1" noChangeArrowheads="1"/>
          </p:cNvSpPr>
          <p:nvPr>
            <p:ph idx="1"/>
          </p:nvPr>
        </p:nvSpPr>
        <p:spPr/>
        <p:txBody>
          <a:bodyPr tIns="25602" anchor="ctr">
            <a:normAutofit/>
          </a:bodyPr>
          <a:lstStyle/>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πληροφορία να είναι καταχωρισμένη σε ένα οποιοδήποτε υπόστρωμα (χαρτί, κασέτα, δίσκο, μικροφίλμ, δισκέτα, λοιπά μαγνητικά υποστρώματα).</a:t>
            </a:r>
          </a:p>
          <a:p>
            <a:pPr marL="361950" indent="0">
              <a:lnSpc>
                <a:spcPct val="93000"/>
              </a:lnSpc>
              <a:spcAft>
                <a:spcPct val="0"/>
              </a:spcAft>
              <a:buSzPct val="100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Έτσι, για παράδειγμα, οι προφορικές συνομιλίες (τηλεφωνικές συνδιαλέξεις, καθημερινές συζητήσεις κ.λπ.) οι οποίες δεν καταχωρίζονται δεν αποτελούν αρχείο.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10656934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Κοινωνία</a:t>
            </a:r>
            <a:r>
              <a:rPr lang="en-US" altLang="el-GR" dirty="0" smtClean="0"/>
              <a:t> της Πληροφορίας</a:t>
            </a:r>
          </a:p>
        </p:txBody>
      </p:sp>
      <p:sp>
        <p:nvSpPr>
          <p:cNvPr id="6147" name="Rectangle 2"/>
          <p:cNvSpPr>
            <a:spLocks noGrp="1" noChangeArrowheads="1"/>
          </p:cNvSpPr>
          <p:nvPr>
            <p:ph idx="1"/>
          </p:nvPr>
        </p:nvSpPr>
        <p:spPr/>
        <p:txBody>
          <a:bodyPr tIns="25602" anchor="ctr">
            <a:normAutofit/>
          </a:bodyPr>
          <a:lstStyle/>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a:t>Η σημερινή εποχή χαρακτηρίζεται ως η εποχή της πληροφορίας.</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a:t>Η κοινωνία δέχεται καθημερινά καταιγισμό πληροφοριών, οι οποίες χάνουν σύντομα την αξία τους και τις οποίες πρέπει να παρακολουθεί, να αξιολογεί και να ανανεώνει συνεχώς</a:t>
            </a:r>
            <a:r>
              <a:rPr lang="el-GR" altLang="el-GR" sz="2800" dirty="0" smtClean="0"/>
              <a:t>.</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a:t>Έ</a:t>
            </a:r>
            <a:r>
              <a:rPr lang="el-GR" altLang="el-GR" sz="2800" dirty="0" smtClean="0"/>
              <a:t>να </a:t>
            </a:r>
            <a:r>
              <a:rPr lang="el-GR" altLang="el-GR" sz="2800" dirty="0"/>
              <a:t>μέρος των πληροφοριών αυτών καταλαμβάνει η αρχειακή πληροφορία, η πληροφορία που </a:t>
            </a:r>
            <a:r>
              <a:rPr lang="el-GR" altLang="el-GR" sz="2800" dirty="0" smtClean="0"/>
              <a:t>έχει</a:t>
            </a:r>
            <a:r>
              <a:rPr lang="en-US" altLang="el-GR" sz="2800" dirty="0" smtClean="0"/>
              <a:t> </a:t>
            </a:r>
            <a:r>
              <a:rPr lang="el-GR" altLang="el-GR" sz="2800" dirty="0" smtClean="0"/>
              <a:t>προκύψει</a:t>
            </a:r>
            <a:r>
              <a:rPr lang="en-US" altLang="el-GR" sz="2800" dirty="0" smtClean="0"/>
              <a:t>,</a:t>
            </a:r>
            <a:r>
              <a:rPr lang="el-GR" altLang="el-GR" sz="2800" dirty="0" smtClean="0"/>
              <a:t> με </a:t>
            </a:r>
            <a:r>
              <a:rPr lang="el-GR" altLang="el-GR" sz="2800" dirty="0"/>
              <a:t>φυσικό </a:t>
            </a:r>
            <a:r>
              <a:rPr lang="el-GR" altLang="el-GR" sz="2800" dirty="0" smtClean="0"/>
              <a:t>τρόπο</a:t>
            </a:r>
            <a:r>
              <a:rPr lang="en-US" altLang="el-GR" sz="2800" dirty="0" smtClean="0"/>
              <a:t>,</a:t>
            </a:r>
            <a:r>
              <a:rPr lang="el-GR" altLang="el-GR" sz="2800" dirty="0" smtClean="0"/>
              <a:t> από </a:t>
            </a:r>
            <a:r>
              <a:rPr lang="el-GR" altLang="el-GR" sz="2800" dirty="0"/>
              <a:t>τις δραστηριότητες ενός φυσικού ή νομικού προσώπου.</a:t>
            </a:r>
          </a:p>
          <a:p>
            <a:pPr marL="0" indent="0">
              <a:lnSpc>
                <a:spcPct val="93000"/>
              </a:lnSpc>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l-GR" altLang="el-GR" sz="28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511919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smtClean="0"/>
              <a:t>Αρχειονομία</a:t>
            </a:r>
          </a:p>
        </p:txBody>
      </p:sp>
      <p:sp>
        <p:nvSpPr>
          <p:cNvPr id="24579"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Είναι η επιστήμη, η οποία έχει ως αντικείμενο τις αρχές και τις τεχνικές για τη διαχείριση και επεξεργασία των αρχείων.</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Με τον όρο αρχείο εννοούμε τόσο τις αρχειακές πληροφορίες όσο και το υλικό στο οποίο είναι αποθηκευμένες.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30810710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p:txBody>
          <a:bodyPr tIns="25145">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a:t>
            </a:r>
            <a:r>
              <a:rPr lang="el-GR" altLang="el-GR" dirty="0" err="1" smtClean="0"/>
              <a:t>Αρχειονομία</a:t>
            </a:r>
            <a:r>
              <a:rPr lang="en-US" altLang="el-GR" dirty="0" smtClean="0"/>
              <a:t> </a:t>
            </a:r>
            <a:r>
              <a:rPr lang="el-GR" altLang="el-GR" dirty="0" smtClean="0"/>
              <a:t>ως αυτόνομη επιστήμη</a:t>
            </a:r>
          </a:p>
        </p:txBody>
      </p:sp>
      <p:sp>
        <p:nvSpPr>
          <p:cNvPr id="25603" name="Rectangle 2"/>
          <p:cNvSpPr>
            <a:spLocks noGrp="1" noChangeArrowheads="1"/>
          </p:cNvSpPr>
          <p:nvPr>
            <p:ph idx="1"/>
          </p:nvPr>
        </p:nvSpPr>
        <p:spPr/>
        <p:txBody>
          <a:bodyPr tIns="25602" anchor="ct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a:t>
            </a:r>
            <a:r>
              <a:rPr lang="el-GR" altLang="el-GR" dirty="0" err="1" smtClean="0"/>
              <a:t>αρχειονομία</a:t>
            </a:r>
            <a:r>
              <a:rPr lang="el-GR" altLang="el-GR" dirty="0" smtClean="0"/>
              <a:t> ακολούθησε εξελικτική πορεία για τη συγκρότηση και την αναγνώρισή της ως αυτόνομη επιστήμη, πορεία η οποία δεν έχει ακόμη ολοκληρωθεί.</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Για μεγάλο χρονικό διάστημα η </a:t>
            </a:r>
            <a:r>
              <a:rPr lang="el-GR" altLang="el-GR" dirty="0" err="1" smtClean="0"/>
              <a:t>αρχειονομία</a:t>
            </a:r>
            <a:r>
              <a:rPr lang="el-GR" altLang="el-GR" dirty="0" smtClean="0"/>
              <a:t> γινόταν αντιληπτή ως  βοηθητική της ιστορίας.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16741807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Ευρώπη</a:t>
            </a:r>
          </a:p>
        </p:txBody>
      </p:sp>
      <p:sp>
        <p:nvSpPr>
          <p:cNvPr id="26627" name="Rectangle 2"/>
          <p:cNvSpPr>
            <a:spLocks noGrp="1" noChangeArrowheads="1"/>
          </p:cNvSpPr>
          <p:nvPr>
            <p:ph idx="1"/>
          </p:nvPr>
        </p:nvSpPr>
        <p:spPr/>
        <p:txBody>
          <a:bodyPr tIns="25602" anchor="ct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Στην Ευρώπη η </a:t>
            </a:r>
            <a:r>
              <a:rPr lang="el-GR" altLang="el-GR" dirty="0" err="1" smtClean="0"/>
              <a:t>αρχειονομία</a:t>
            </a:r>
            <a:r>
              <a:rPr lang="el-GR" altLang="el-GR" dirty="0" smtClean="0"/>
              <a:t> αναπτύχθηκε ως βοηθητική της ιστορίας.</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Σύμφωνα με την αντίληψη αυτή η </a:t>
            </a:r>
            <a:r>
              <a:rPr lang="el-GR" altLang="el-GR" dirty="0" err="1" smtClean="0"/>
              <a:t>αρχειονομία</a:t>
            </a:r>
            <a:r>
              <a:rPr lang="el-GR" altLang="el-GR" dirty="0" smtClean="0"/>
              <a:t> συχνά ταυτιζόταν με την αρχειοθέτηση, τη φυσική δηλαδή οργάνωση των αρχείων, για την οποία βέβαια δεν απαιτούνταν ιδιαίτερες γνώσεις παρά η κοινή λογική και η εφαρμογή των πρακτικών κανόνων.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28524978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467544" y="116632"/>
            <a:ext cx="8229600" cy="1296144"/>
          </a:xfrm>
        </p:spPr>
        <p:txBody>
          <a:bodyPr tIns="25145">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z="3600" dirty="0" err="1" smtClean="0"/>
              <a:t>Ηνωμένες</a:t>
            </a:r>
            <a:r>
              <a:rPr lang="en-US" altLang="el-GR" sz="3600" dirty="0" smtClean="0"/>
              <a:t> </a:t>
            </a:r>
            <a:r>
              <a:rPr lang="en-US" altLang="el-GR" sz="3600" dirty="0" err="1" smtClean="0"/>
              <a:t>Πολιτείες</a:t>
            </a:r>
            <a:r>
              <a:rPr lang="en-US" altLang="el-GR" sz="3600" dirty="0" smtClean="0"/>
              <a:t> της </a:t>
            </a:r>
            <a:r>
              <a:rPr lang="en-US" altLang="el-GR" sz="3600" dirty="0" err="1" smtClean="0"/>
              <a:t>Αμερικής</a:t>
            </a:r>
            <a:r>
              <a:rPr lang="en-US" altLang="el-GR" sz="3600" dirty="0" smtClean="0"/>
              <a:t>, </a:t>
            </a:r>
            <a:r>
              <a:rPr lang="en-US" altLang="el-GR" sz="3600" dirty="0" err="1" smtClean="0"/>
              <a:t>Καναδάς</a:t>
            </a:r>
            <a:r>
              <a:rPr lang="en-US" altLang="el-GR" sz="3600" dirty="0" smtClean="0"/>
              <a:t>, </a:t>
            </a:r>
            <a:r>
              <a:rPr lang="en-US" altLang="el-GR" sz="3600" dirty="0" err="1" smtClean="0"/>
              <a:t>Αυστραλία</a:t>
            </a:r>
            <a:endParaRPr lang="en-US" altLang="el-GR" sz="3600" dirty="0" smtClean="0"/>
          </a:p>
        </p:txBody>
      </p:sp>
      <p:sp>
        <p:nvSpPr>
          <p:cNvPr id="27651" name="Rectangle 2"/>
          <p:cNvSpPr>
            <a:spLocks noGrp="1" noChangeArrowheads="1"/>
          </p:cNvSpPr>
          <p:nvPr>
            <p:ph idx="1"/>
          </p:nvPr>
        </p:nvSpPr>
        <p:spPr/>
        <p:txBody>
          <a:bodyPr tIns="25602" anchor="ctr">
            <a:normAutofit/>
          </a:bodyPr>
          <a:lstStyle/>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Οι χώρες αυτές ακολούθησαν διαφορετικό δρόμο.</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Στις διοικήσεις των χωρών αυτών που οργανώθηκαν χωρίς το βάρος της γραφειοκρατικής παράδοσης που υπήρχε στην Ευρώπη, αναπτύχθηκε η ορθολογική διαχείριση των ενεργών αρχείων, το λεγόμενο </a:t>
            </a:r>
            <a:r>
              <a:rPr lang="en-US" altLang="el-GR" sz="2800" dirty="0" smtClean="0"/>
              <a:t>records management</a:t>
            </a:r>
            <a:r>
              <a:rPr lang="el-GR" altLang="el-GR" sz="2800" dirty="0" smtClean="0"/>
              <a:t>, το οποίο παρουσιάζει άμεση συνάρτηση με την πληροφορική.</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4144904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Χαρακτηριστικά γνωρίσματα</a:t>
            </a:r>
          </a:p>
        </p:txBody>
      </p:sp>
      <p:sp>
        <p:nvSpPr>
          <p:cNvPr id="28675" name="Rectangle 2"/>
          <p:cNvSpPr>
            <a:spLocks noGrp="1" noChangeArrowheads="1"/>
          </p:cNvSpPr>
          <p:nvPr>
            <p:ph idx="1"/>
          </p:nvPr>
        </p:nvSpPr>
        <p:spPr/>
        <p:txBody>
          <a:bodyPr tIns="25602" anchor="ctr">
            <a:normAutofit/>
          </a:bodyPr>
          <a:lstStyle/>
          <a:p>
            <a:pPr marL="0" indent="0">
              <a:spcBef>
                <a:spcPts val="1200"/>
              </a:spcBef>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επαγγελματική διάσταση εκφράστηκε στην ορολογία (</a:t>
            </a:r>
            <a:r>
              <a:rPr lang="en-US" altLang="el-GR" sz="2800" dirty="0" smtClean="0"/>
              <a:t>archives</a:t>
            </a:r>
            <a:r>
              <a:rPr lang="el-GR" altLang="el-GR" sz="2800" dirty="0" smtClean="0"/>
              <a:t> για τα ιστορικά αρχεία, </a:t>
            </a:r>
            <a:r>
              <a:rPr lang="en-US" altLang="el-GR" sz="2800" dirty="0" smtClean="0"/>
              <a:t>records</a:t>
            </a:r>
            <a:r>
              <a:rPr lang="el-GR" altLang="el-GR" sz="2800" dirty="0" smtClean="0"/>
              <a:t> για τα ενεργά), στα επιστημονικά σωματεία (</a:t>
            </a:r>
            <a:r>
              <a:rPr lang="en-US" altLang="el-GR" sz="2800" dirty="0" smtClean="0"/>
              <a:t>Society of American Archivists </a:t>
            </a:r>
            <a:r>
              <a:rPr lang="el-GR" altLang="el-GR" sz="2800" dirty="0" smtClean="0"/>
              <a:t>για</a:t>
            </a:r>
            <a:r>
              <a:rPr lang="en-US" altLang="el-GR" sz="2800" dirty="0" smtClean="0"/>
              <a:t> τα ιστορικά, American Records Managers and Administrators</a:t>
            </a:r>
            <a:r>
              <a:rPr lang="el-GR" altLang="el-GR" sz="2800" dirty="0" smtClean="0"/>
              <a:t> για τα ενεργά αρχεία), ενώ αποτυπώθηκε ακόμα και στην επωνυμία των εθνικών αρχείων των ΗΠΑ (</a:t>
            </a:r>
            <a:r>
              <a:rPr lang="en-US" altLang="el-GR" sz="2800" dirty="0" smtClean="0"/>
              <a:t>National Archives and Records Administration</a:t>
            </a:r>
            <a:r>
              <a:rPr lang="el-GR" altLang="el-GR" sz="2800"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26002780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Συνεπώς...</a:t>
            </a:r>
          </a:p>
        </p:txBody>
      </p:sp>
      <p:sp>
        <p:nvSpPr>
          <p:cNvPr id="29699" name="Rectangle 2"/>
          <p:cNvSpPr>
            <a:spLocks noGrp="1" noChangeArrowheads="1"/>
          </p:cNvSpPr>
          <p:nvPr>
            <p:ph idx="1"/>
          </p:nvPr>
        </p:nvSpPr>
        <p:spPr>
          <a:xfrm>
            <a:off x="457200" y="1196752"/>
            <a:ext cx="8229600" cy="4392488"/>
          </a:xfrm>
        </p:spPr>
        <p:txBody>
          <a:bodyPr tIns="25602" anchor="ctr"/>
          <a:lstStyle/>
          <a:p>
            <a:pPr marL="0" indent="0">
              <a:spcBef>
                <a:spcPts val="1200"/>
              </a:spcBef>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Στις χώρες αυτές δεν είχαμε ουσιαστικά κάποιο διαφορετικό προσανατολισμό της αρχειονομίας αλλά την παράλληλη προς τα ιστορικά αρχεία ανάπτυξη του </a:t>
            </a:r>
            <a:r>
              <a:rPr lang="en-US" altLang="el-GR" dirty="0" smtClean="0"/>
              <a:t>records management</a:t>
            </a:r>
            <a:r>
              <a:rPr lang="el-GR" altLang="el-GR"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24363908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Μεταβολή τοπίου</a:t>
            </a:r>
          </a:p>
        </p:txBody>
      </p:sp>
      <p:sp>
        <p:nvSpPr>
          <p:cNvPr id="30723" name="Rectangle 2"/>
          <p:cNvSpPr>
            <a:spLocks noGrp="1" noChangeArrowheads="1"/>
          </p:cNvSpPr>
          <p:nvPr>
            <p:ph idx="1"/>
          </p:nvPr>
        </p:nvSpPr>
        <p:spPr>
          <a:xfrm>
            <a:off x="457200" y="1196752"/>
            <a:ext cx="8229600" cy="4680520"/>
          </a:xfrm>
        </p:spPr>
        <p:txBody>
          <a:bodyPr tIns="25602" anchor="ct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Δύο διαφορετικής προέλευσης γεγονότα μετέβαλαν το τοπίο:</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επιστήμη της πληροφόρησης</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ο όγκος αρχείων που παράγονταν καθημερινά.</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42734669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smtClean="0"/>
              <a:t>Επιστήμη της Πληροφόρησης</a:t>
            </a:r>
          </a:p>
        </p:txBody>
      </p:sp>
      <p:sp>
        <p:nvSpPr>
          <p:cNvPr id="31747"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Κάτω από τον καταιγισμό των πληροφοριών που παράγει και καταναλώνει η σύγχρονη κοινωνία, εμφανίστηκε η ανάγκη οργάνωσης αυτών των πληροφοριών, και έτσι αξιοποιήθηκαν πολλές από τις τεχνικές, τις μεθόδους και τα πρότυπα που είχε διαμορφώσει η βιβλιοθηκονομία.</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Το φαινόμενο επιταχύνθηκε ιδιαίτερα από τις σύγχρονες τεχνολογίες, ειδικότερα την πληροφορική και τις τηλεπικοινωνίες.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6930059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Εφ</a:t>
            </a:r>
            <a:r>
              <a:rPr lang="en-US" altLang="el-GR" dirty="0" smtClean="0"/>
              <a:t>αρμοσμένη αρχειονομία </a:t>
            </a:r>
            <a:r>
              <a:rPr lang="en-US" altLang="el-GR" sz="3200" b="0" dirty="0" smtClean="0"/>
              <a:t>1/2</a:t>
            </a:r>
          </a:p>
        </p:txBody>
      </p:sp>
      <p:sp>
        <p:nvSpPr>
          <p:cNvPr id="32771"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Ανεξάρτητα από τις εξελίξεις και τις συνάφειες με άλλους κλάδους σε επιστημονικό και μεθοδολογικό επίπεδο, οι αρχειονόμοι διαπίστωσαν πως δε μπορούσαν πλέον να αντιμετωπίσουν τον τεράστιο αρχειακό όγκο πληροφοριών που καθημερινά παρήγαγε η διοίκηση.</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Τούτο οφειλόταν τόσο στο πλήθος των πληροφοριών όσο  και στο γεγονός ότι ο αρχειονόμος – μεσαιωνολόγος δε μπορούσε πλέον να ανταποκριθεί στις ιδιαιτερότητες των σύγχρονων αρχείων (διαφορετικές γνώσεις, καινούργια και ποικίλα υποστρώματα).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9903056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smtClean="0"/>
              <a:t>Εφαρμοσμένη αρχειονομία</a:t>
            </a:r>
            <a:r>
              <a:rPr lang="el-GR" altLang="el-GR" dirty="0" smtClean="0"/>
              <a:t> </a:t>
            </a:r>
            <a:r>
              <a:rPr lang="en-US" altLang="el-GR" sz="3200" b="0" dirty="0" smtClean="0">
                <a:solidFill>
                  <a:prstClr val="black"/>
                </a:solidFill>
              </a:rPr>
              <a:t>2/2</a:t>
            </a:r>
            <a:endParaRPr lang="en-US" altLang="el-GR" dirty="0" smtClean="0"/>
          </a:p>
        </p:txBody>
      </p:sp>
      <p:sp>
        <p:nvSpPr>
          <p:cNvPr id="33795" name="Rectangle 2"/>
          <p:cNvSpPr>
            <a:spLocks noGrp="1" noChangeArrowheads="1"/>
          </p:cNvSpPr>
          <p:nvPr>
            <p:ph idx="1"/>
          </p:nvPr>
        </p:nvSpPr>
        <p:spPr>
          <a:xfrm>
            <a:off x="457200" y="1196752"/>
            <a:ext cx="8229600" cy="4824536"/>
          </a:xfrm>
        </p:spPr>
        <p:txBody>
          <a:bodyPr tIns="25602" anchor="ct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Τα δύο αυτά γεγονότα οδήγησαν στην έννοια της ενιαίας </a:t>
            </a:r>
            <a:r>
              <a:rPr lang="el-GR" altLang="el-GR" dirty="0" err="1" smtClean="0"/>
              <a:t>αρχειονομίας</a:t>
            </a:r>
            <a:r>
              <a:rPr lang="en-US" altLang="el-GR" dirty="0" smtClean="0"/>
              <a:t>.</a:t>
            </a:r>
            <a:endParaRPr lang="el-GR" altLang="el-GR" dirty="0" smtClean="0"/>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Ο αρχειονόμος πρέπει να επέμβει όσο η παραγωγή και η συσσώρευση του αρχειακού υλικού είναι ακόμα σε εξέλιξη.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5865454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smtClean="0"/>
              <a:t>Διαχείριση της πληροφορίας</a:t>
            </a:r>
          </a:p>
        </p:txBody>
      </p:sp>
      <p:sp>
        <p:nvSpPr>
          <p:cNvPr id="7171" name="Rectangle 2"/>
          <p:cNvSpPr>
            <a:spLocks noGrp="1" noChangeArrowheads="1"/>
          </p:cNvSpPr>
          <p:nvPr>
            <p:ph idx="1"/>
          </p:nvPr>
        </p:nvSpPr>
        <p:spPr/>
        <p:txBody>
          <a:bodyPr tIns="25602" anchor="ctr">
            <a:normAutofit/>
          </a:bodyPr>
          <a:lstStyle/>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Είναι μια</a:t>
            </a:r>
            <a:r>
              <a:rPr lang="en-US" altLang="el-GR" sz="2800" dirty="0" smtClean="0"/>
              <a:t> εργασία σύνθετη, η οποία δεν είναι δυνατό να αφεθεί ούτε στους </a:t>
            </a:r>
            <a:r>
              <a:rPr lang="en-US" altLang="el-GR" sz="2800" dirty="0" err="1" smtClean="0"/>
              <a:t>διοικητικούς</a:t>
            </a:r>
            <a:r>
              <a:rPr lang="en-US" altLang="el-GR" sz="2800" dirty="0" smtClean="0"/>
              <a:t> </a:t>
            </a:r>
            <a:r>
              <a:rPr lang="en-US" altLang="el-GR" sz="2800" dirty="0" err="1" smtClean="0"/>
              <a:t>επιστήμονες</a:t>
            </a:r>
            <a:r>
              <a:rPr lang="en-US" altLang="el-GR" sz="2800" dirty="0" smtClean="0"/>
              <a:t> ούτε στους ειδικούς της πληροφορικής.</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z="2800" dirty="0" smtClean="0"/>
              <a:t>Η </a:t>
            </a:r>
            <a:r>
              <a:rPr lang="el-GR" altLang="el-GR" sz="2800" dirty="0" smtClean="0"/>
              <a:t>αρχειακή</a:t>
            </a:r>
            <a:r>
              <a:rPr lang="en-US" altLang="el-GR" sz="2800" dirty="0" smtClean="0"/>
              <a:t> πληροφορία, ενώ αρχικά έχει τεράστια λειτουργική σημασία (διοικητική, οικονομική, νομική), δευτερογενώς αποκτά μια ιστορική διάσταση.</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Μπορεί</a:t>
            </a:r>
            <a:r>
              <a:rPr lang="en-US" altLang="el-GR" sz="2800" dirty="0" smtClean="0"/>
              <a:t> να </a:t>
            </a:r>
            <a:r>
              <a:rPr lang="el-GR" altLang="el-GR" sz="2800" dirty="0" smtClean="0"/>
              <a:t>αποτελέσει</a:t>
            </a:r>
            <a:r>
              <a:rPr lang="en-US" altLang="el-GR" sz="2800" dirty="0" smtClean="0"/>
              <a:t> </a:t>
            </a:r>
            <a:r>
              <a:rPr lang="el-GR" altLang="el-GR" sz="2800" dirty="0" smtClean="0"/>
              <a:t>μαρτυρία</a:t>
            </a:r>
            <a:r>
              <a:rPr lang="en-US" altLang="el-GR" sz="2800" dirty="0" smtClean="0"/>
              <a:t> για πρόσωπα, δομές και συνθήκες που οδήγησαν στη γέννησή της.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9760666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Ενιαία</a:t>
            </a:r>
            <a:r>
              <a:rPr lang="en-US" altLang="el-GR" dirty="0" smtClean="0"/>
              <a:t> αρχειονομία</a:t>
            </a:r>
          </a:p>
        </p:txBody>
      </p:sp>
      <p:sp>
        <p:nvSpPr>
          <p:cNvPr id="34819" name="Rectangle 2"/>
          <p:cNvSpPr>
            <a:spLocks noGrp="1" noChangeArrowheads="1"/>
          </p:cNvSpPr>
          <p:nvPr>
            <p:ph idx="1"/>
          </p:nvPr>
        </p:nvSpPr>
        <p:spPr/>
        <p:txBody>
          <a:bodyPr tIns="25602" anchor="ctr"/>
          <a:lstStyle/>
          <a:p>
            <a:pPr marL="0" indent="0">
              <a:spcBef>
                <a:spcPts val="1200"/>
              </a:spcBef>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Ενιαίος επαγγελματικός κλάδος γύρω από ένα κοινό αντικείμενο: τη διαχείριση των αρχειακών πληροφοριών από τη γέννηση μέχρι την ερευνητική τους εκμετάλλευση (από τη διοίκηση ως την έρευνα).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34313195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p:txBody>
          <a:bodyPr tIns="25145">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a:t>
            </a:r>
            <a:r>
              <a:rPr lang="en-US" altLang="el-GR" dirty="0" smtClean="0"/>
              <a:t>διαχείριση</a:t>
            </a:r>
            <a:r>
              <a:rPr lang="el-GR" altLang="el-GR" dirty="0" smtClean="0"/>
              <a:t> της αρχειακής</a:t>
            </a:r>
            <a:r>
              <a:rPr lang="en-US" altLang="el-GR" dirty="0" smtClean="0"/>
              <a:t> πληροφορίας</a:t>
            </a:r>
          </a:p>
        </p:txBody>
      </p:sp>
      <p:sp>
        <p:nvSpPr>
          <p:cNvPr id="35843" name="Rectangle 2"/>
          <p:cNvSpPr>
            <a:spLocks noGrp="1" noChangeArrowheads="1"/>
          </p:cNvSpPr>
          <p:nvPr>
            <p:ph idx="1"/>
          </p:nvPr>
        </p:nvSpPr>
        <p:spPr/>
        <p:txBody>
          <a:bodyPr tIns="25602" anchor="ctr">
            <a:no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Η διαχείριση της αρχειακής πληροφορίας είναι περίπλοκη, γιατί, ενώ αρχικά έχει τεράστια λειτουργική σημασία (διοικητική, διαχειριστική, οικονομική, νομική) δευτερογενώς αποκτά μια ιστορική διάσταση.</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Μπορεί, δηλαδή να αποτελέσει μαρτυρία για πρόσωπα, συνθήκες και δομές που οδήγησαν στη γέννησή της.</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Αυτός ο λεπτός, μα τόσο σημαντικός, κρίκος (από τη διοίκηση στην ιστορία και γενικά στην έρευνα) είναι απαραίτητο να διαφυλαχθεί από ειδικά καταρτισμένους επαγγελματίες, τους </a:t>
            </a:r>
            <a:r>
              <a:rPr lang="el-GR" altLang="el-GR" sz="2400" dirty="0" err="1" smtClean="0"/>
              <a:t>αρχειονόμους</a:t>
            </a:r>
            <a:r>
              <a:rPr lang="el-GR" altLang="el-GR" sz="2400"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32381958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Αρχειονόμος</a:t>
            </a:r>
            <a:endParaRPr lang="en-US" altLang="el-GR" dirty="0" smtClean="0"/>
          </a:p>
        </p:txBody>
      </p:sp>
      <p:sp>
        <p:nvSpPr>
          <p:cNvPr id="36867" name="Rectangle 2"/>
          <p:cNvSpPr>
            <a:spLocks noGrp="1" noChangeArrowheads="1"/>
          </p:cNvSpPr>
          <p:nvPr>
            <p:ph idx="1"/>
          </p:nvPr>
        </p:nvSpPr>
        <p:spPr/>
        <p:txBody>
          <a:bodyPr tIns="25602" anchor="ctr">
            <a:normAutofit/>
          </a:bodyPr>
          <a:lstStyle/>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Είναι ο αρμόδιος για τη διαχείριση και οργάνωση των αρχείων, σύμφωνα με τις αρχές και τις πρακτικές της αρχειονομίας.</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Ειδικότερα, ο αρχειονόμος πρέπει με βάση τις θεμελιώδεις αρχές της αρχειονομίας και με τη χρήση διεθνών προτύπων:</a:t>
            </a:r>
          </a:p>
          <a:p>
            <a:pPr lvl="1">
              <a:lnSpc>
                <a:spcPct val="93000"/>
              </a:lnSpc>
              <a:spcAft>
                <a:spcPct val="0"/>
              </a:spcAft>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να εκπονεί τα απαραίτητα εργαλεία (π.χ. ταξινομικό διάγραμμα</a:t>
            </a:r>
            <a:r>
              <a:rPr lang="el-GR" altLang="el-GR" sz="2400" dirty="0" smtClean="0"/>
              <a:t>)</a:t>
            </a:r>
            <a:r>
              <a:rPr lang="en-US" altLang="el-GR" sz="2400" dirty="0" smtClean="0"/>
              <a:t>,</a:t>
            </a:r>
            <a:endParaRPr lang="el-GR" altLang="el-GR" sz="2400" dirty="0" smtClean="0"/>
          </a:p>
          <a:p>
            <a:pPr lvl="1">
              <a:lnSpc>
                <a:spcPct val="93000"/>
              </a:lnSpc>
              <a:spcAft>
                <a:spcPct val="0"/>
              </a:spcAft>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να προβαίνει σε αρχειακές εργασίες (πρόσκτηση, ταξινόμηση, περιγραφή, ευρετηρίαση, συντήρηση και προβολή τεκμηρίων).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32887116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p:txBody>
          <a:bodyPr tIns="25145">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Ικανότητες και κατάρτιση του </a:t>
            </a:r>
            <a:r>
              <a:rPr lang="el-GR" altLang="el-GR" dirty="0" err="1" smtClean="0"/>
              <a:t>αρχειονόμου</a:t>
            </a:r>
            <a:endParaRPr lang="en-US" altLang="el-GR" dirty="0" smtClean="0"/>
          </a:p>
        </p:txBody>
      </p:sp>
      <p:sp>
        <p:nvSpPr>
          <p:cNvPr id="37891"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600" dirty="0" smtClean="0"/>
              <a:t>Να έχει σημαντική τεχνική κατάρτιση για να μπορεί να διεκπεραιώνει τις αρχειακές εργασίες, σύμφωνα με τους κανόνες του επαγγέλματος.</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600" dirty="0" smtClean="0"/>
              <a:t>Να έχει οργανωτικές και διοικητικές ικανότητες, μια και εκτός από τις πληροφορίες θα κληθεί να διαχειριστεί χώρο (το αρχείο ως κτήριο), χρήματα και κυρίως ανθρώπους (το αρχείο ως αρχειακή υπηρεσία).</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600" dirty="0" smtClean="0"/>
              <a:t>Να είναι ένας άνθρωπος με γενική παιδεία και να αντιλαμβάνεται το υλικό που διαχειρίζεται ως κτήμα της κοινωνίας, στην οποία πρέπει αυτό να επιστρέψει.</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42844860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Σκοπός</a:t>
            </a:r>
          </a:p>
        </p:txBody>
      </p:sp>
      <p:sp>
        <p:nvSpPr>
          <p:cNvPr id="38915" name="Rectangle 2"/>
          <p:cNvSpPr>
            <a:spLocks noGrp="1" noChangeArrowheads="1"/>
          </p:cNvSpPr>
          <p:nvPr>
            <p:ph idx="1"/>
          </p:nvPr>
        </p:nvSpPr>
        <p:spPr>
          <a:xfrm>
            <a:off x="457200" y="1196752"/>
            <a:ext cx="8229600" cy="4536504"/>
          </a:xfrm>
        </p:spPr>
        <p:txBody>
          <a:bodyPr tIns="25602" anchor="ctr">
            <a:normAutofit/>
          </a:bodyPr>
          <a:lstStyle/>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επεξεργασία του υλικού είναι το κύριο αντικείμενο της εργασίας του </a:t>
            </a:r>
            <a:r>
              <a:rPr lang="el-GR" altLang="el-GR" sz="2800" dirty="0" err="1" smtClean="0"/>
              <a:t>αρχειονόμους</a:t>
            </a:r>
            <a:r>
              <a:rPr lang="el-GR" altLang="el-GR" sz="2800" dirty="0" smtClean="0"/>
              <a:t>, όχι όμως και ο τελικός του στόχος.</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Ο τελικός στόχος είναι η εξυπηρέτηση των χρηστών που για τα ενεργά αρχεία είναι η διοίκηση και για τα ιστορικά αρχεία είναι οι ερευνητές.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9188736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8339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40301343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Γιώργος Γιαννακόπουλος 2014. Γιώργος </a:t>
            </a:r>
            <a:r>
              <a:rPr lang="el-GR" sz="2000" dirty="0" smtClean="0"/>
              <a:t>Γιαννακόπουλος. «Εισαγωγή στην </a:t>
            </a:r>
            <a:r>
              <a:rPr lang="el-GR" sz="2000" dirty="0" err="1" smtClean="0"/>
              <a:t>Αρχειονομία</a:t>
            </a:r>
            <a:r>
              <a:rPr lang="el-GR" sz="2000" dirty="0" smtClean="0"/>
              <a:t>. Ενότητα 1: Έννοιες και χρήσεις του αρχείου».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5528903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1219655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470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smtClean="0"/>
              <a:t>Η </a:t>
            </a:r>
            <a:r>
              <a:rPr lang="en-US" altLang="el-GR" dirty="0" err="1" smtClean="0"/>
              <a:t>επιστήμη</a:t>
            </a:r>
            <a:r>
              <a:rPr lang="en-US" altLang="el-GR" dirty="0" smtClean="0"/>
              <a:t> της Αρχειονομίας</a:t>
            </a:r>
          </a:p>
        </p:txBody>
      </p:sp>
      <p:sp>
        <p:nvSpPr>
          <p:cNvPr id="8195" name="Rectangle 2"/>
          <p:cNvSpPr>
            <a:spLocks noGrp="1" noChangeArrowheads="1"/>
          </p:cNvSpPr>
          <p:nvPr>
            <p:ph idx="1"/>
          </p:nvPr>
        </p:nvSpPr>
        <p:spPr/>
        <p:txBody>
          <a:bodyPr tIns="25602" anchor="ctr">
            <a:normAutofit/>
          </a:bodyPr>
          <a:lstStyle/>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Αναφέρεται στη</a:t>
            </a:r>
            <a:r>
              <a:rPr lang="en-US" altLang="el-GR" sz="2800" dirty="0" smtClean="0"/>
              <a:t> διαχείριση και οργάνωση των αρχείων.</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Ως αρχείο ορίζεται</a:t>
            </a:r>
            <a:r>
              <a:rPr lang="en-US" altLang="el-GR" sz="2800" dirty="0" smtClean="0"/>
              <a:t> το σύνολο των τεκμηρίων ανεξαρτήτως χρονολογίας, περιεχομένου, σχήματος και ύλης που έχει δεχθεί ή παραγάγει ένα φυσικό ή νομικό πρόσωπο στο πλαίσιο των δραστηριοτήτων του.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6977538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6326232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pPr marL="457200" indent="-457200">
              <a:buFont typeface="+mj-lt"/>
              <a:buAutoNum type="arabicPeriod"/>
            </a:pPr>
            <a:r>
              <a:rPr lang="el-GR" sz="2000" dirty="0" err="1"/>
              <a:t>Μπάγιας</a:t>
            </a:r>
            <a:r>
              <a:rPr lang="el-GR" sz="2000" dirty="0"/>
              <a:t> Ανδρέας, Εγχειρίδιο </a:t>
            </a:r>
            <a:r>
              <a:rPr lang="el-GR" sz="2000" dirty="0" err="1"/>
              <a:t>αρχειονομίας</a:t>
            </a:r>
            <a:r>
              <a:rPr lang="el-GR" sz="2000" dirty="0"/>
              <a:t>. Η επεξεργασία ενός ιστορικού αρχείου, Αθήνα: Κριτική, 1991. </a:t>
            </a:r>
            <a:endParaRPr lang="el-GR" sz="2000" dirty="0" smtClean="0"/>
          </a:p>
          <a:p>
            <a:pPr marL="0" indent="0">
              <a:buNone/>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343002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775766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p:txBody>
          <a:bodyPr tIns="25145">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Ενιαία </a:t>
            </a:r>
            <a:r>
              <a:rPr lang="el-GR" altLang="el-GR" dirty="0" err="1" smtClean="0"/>
              <a:t>Αρχειονομία</a:t>
            </a:r>
            <a:endParaRPr lang="en-US" altLang="el-GR" dirty="0" smtClean="0"/>
          </a:p>
        </p:txBody>
      </p:sp>
      <p:sp>
        <p:nvSpPr>
          <p:cNvPr id="9219" name="Rectangle 2"/>
          <p:cNvSpPr>
            <a:spLocks noGrp="1" noChangeArrowheads="1"/>
          </p:cNvSpPr>
          <p:nvPr>
            <p:ph idx="1"/>
          </p:nvPr>
        </p:nvSpPr>
        <p:spPr/>
        <p:txBody>
          <a:bodyPr tIns="25602" anchor="ctr">
            <a:normAutofit/>
          </a:bodyPr>
          <a:lstStyle/>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a:t>Πρόκειται για τη διεύρυνση της παραδοσιακής </a:t>
            </a:r>
            <a:r>
              <a:rPr lang="el-GR" altLang="el-GR" sz="2800" dirty="0" err="1"/>
              <a:t>αρχειονομίας</a:t>
            </a:r>
            <a:r>
              <a:rPr lang="el-GR" altLang="el-GR" sz="2800" dirty="0"/>
              <a:t> προς τα ενεργά αρχεία.</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a:t>Η μεταβολή αυτή ανάγκασε τον </a:t>
            </a:r>
            <a:r>
              <a:rPr lang="el-GR" altLang="el-GR" sz="2800" dirty="0" err="1"/>
              <a:t>αρχειονόμο</a:t>
            </a:r>
            <a:r>
              <a:rPr lang="el-GR" altLang="el-GR" sz="2800" dirty="0"/>
              <a:t> να έρθει σε άμεση επαφή με τη διοίκηση.</a:t>
            </a:r>
          </a:p>
          <a:p>
            <a:pPr marL="0" indent="0">
              <a:lnSpc>
                <a:spcPct val="93000"/>
              </a:lnSpc>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8955167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l-GR" dirty="0"/>
              <a:t>Βασικές </a:t>
            </a:r>
            <a:r>
              <a:rPr lang="el-GR" dirty="0" smtClean="0"/>
              <a:t>Έννοιες</a:t>
            </a:r>
            <a:endParaRPr lang="el-GR" dirty="0"/>
          </a:p>
        </p:txBody>
      </p:sp>
    </p:spTree>
    <p:extLst>
      <p:ext uri="{BB962C8B-B14F-4D97-AF65-F5344CB8AC3E}">
        <p14:creationId xmlns:p14="http://schemas.microsoft.com/office/powerpoint/2010/main" val="13321927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Οι έννοιες του όρους “Αρχείο”</a:t>
            </a:r>
          </a:p>
        </p:txBody>
      </p:sp>
      <p:sp>
        <p:nvSpPr>
          <p:cNvPr id="11265" name="Rectangle 1"/>
          <p:cNvSpPr>
            <a:spLocks noGrp="1" noChangeArrowheads="1"/>
          </p:cNvSpPr>
          <p:nvPr>
            <p:ph idx="1"/>
          </p:nvPr>
        </p:nvSpPr>
        <p:spPr/>
        <p:txBody>
          <a:bodyPr tIns="25602">
            <a:normAutofit/>
          </a:bodyPr>
          <a:lstStyle/>
          <a:p>
            <a:pPr algn="l">
              <a:lnSpc>
                <a:spcPct val="93000"/>
              </a:lnSpc>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l-GR" sz="2800" b="0" dirty="0" smtClean="0"/>
              <a:t>Τα </a:t>
            </a:r>
            <a:r>
              <a:rPr lang="el-GR" sz="2800" dirty="0" smtClean="0"/>
              <a:t>Α</a:t>
            </a:r>
            <a:r>
              <a:rPr lang="el-GR" sz="2800" b="0" dirty="0" smtClean="0"/>
              <a:t>ρχεία είναι πολύ λιγότερο γνωστά από άλλα συναφή ιδρύματα όπως τα Μουσεία και οι </a:t>
            </a:r>
            <a:r>
              <a:rPr lang="el-GR" sz="2800" b="0" dirty="0" smtClean="0"/>
              <a:t>Βιβλιοθήκες</a:t>
            </a:r>
            <a:r>
              <a:rPr lang="en-US" sz="2800" b="0" dirty="0" smtClean="0"/>
              <a:t>.</a:t>
            </a:r>
            <a:endParaRPr lang="el-GR" sz="2800" b="0" dirty="0" smtClean="0"/>
          </a:p>
          <a:p>
            <a:pPr algn="l">
              <a:lnSpc>
                <a:spcPct val="93000"/>
              </a:lnSpc>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l-GR" sz="2800" b="0" dirty="0" smtClean="0"/>
              <a:t>Στη χώρα μας έχει συντηρηθεί η εικόνα  του αρχείου – </a:t>
            </a:r>
            <a:r>
              <a:rPr lang="el-GR" sz="2800" b="0" dirty="0" smtClean="0"/>
              <a:t>μαυσωλείου</a:t>
            </a:r>
            <a:r>
              <a:rPr lang="en-US" sz="2800" b="0" dirty="0" smtClean="0"/>
              <a:t>.</a:t>
            </a:r>
            <a:endParaRPr lang="el-GR" sz="2800" b="0" dirty="0" smtClean="0"/>
          </a:p>
          <a:p>
            <a:pPr algn="l">
              <a:lnSpc>
                <a:spcPct val="93000"/>
              </a:lnSpc>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l-GR" sz="2800" b="0" dirty="0" smtClean="0"/>
              <a:t>Ο όρος “αρχείο” περιλαμβάνει τρεις διαφορετικές έννοιες:</a:t>
            </a:r>
          </a:p>
          <a:p>
            <a:pPr marL="628650" lvl="1" indent="-266700">
              <a:lnSpc>
                <a:spcPct val="93000"/>
              </a:lnSpc>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l-GR" sz="2400" b="0" dirty="0" smtClean="0"/>
              <a:t>του συνόλου των </a:t>
            </a:r>
            <a:r>
              <a:rPr lang="el-GR" sz="2400" b="0" dirty="0" smtClean="0"/>
              <a:t>τεκμηρίων</a:t>
            </a:r>
            <a:r>
              <a:rPr lang="en-US" sz="2400" b="0" dirty="0" smtClean="0"/>
              <a:t>,</a:t>
            </a:r>
            <a:endParaRPr lang="el-GR" sz="2400" b="0" dirty="0" smtClean="0"/>
          </a:p>
          <a:p>
            <a:pPr marL="628650" lvl="1" indent="-266700">
              <a:lnSpc>
                <a:spcPct val="93000"/>
              </a:lnSpc>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l-GR" sz="2400" b="0" dirty="0" smtClean="0"/>
              <a:t>της αρχειακής </a:t>
            </a:r>
            <a:r>
              <a:rPr lang="el-GR" sz="2400" b="0" dirty="0" smtClean="0"/>
              <a:t>υπηρεσίας</a:t>
            </a:r>
            <a:r>
              <a:rPr lang="en-US" sz="2400" b="0" dirty="0" smtClean="0"/>
              <a:t>,</a:t>
            </a:r>
            <a:endParaRPr lang="el-GR" sz="2400" b="0" dirty="0" smtClean="0"/>
          </a:p>
          <a:p>
            <a:pPr marL="628650" lvl="1" indent="-266700">
              <a:lnSpc>
                <a:spcPct val="93000"/>
              </a:lnSpc>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l-GR" sz="2400" b="0" dirty="0" smtClean="0"/>
              <a:t>του </a:t>
            </a:r>
            <a:r>
              <a:rPr lang="el-GR" sz="2400" b="0" dirty="0" smtClean="0"/>
              <a:t>κτιρίου</a:t>
            </a:r>
            <a:r>
              <a:rPr lang="en-US" sz="2400" b="0" dirty="0" smtClean="0"/>
              <a:t>.</a:t>
            </a:r>
            <a:endParaRPr lang="el-GR" sz="24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2812677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Σύνολο τεκμηρίων</a:t>
            </a:r>
          </a:p>
        </p:txBody>
      </p:sp>
      <p:sp>
        <p:nvSpPr>
          <p:cNvPr id="12291" name="Rectangle 2"/>
          <p:cNvSpPr>
            <a:spLocks noGrp="1" noChangeArrowheads="1"/>
          </p:cNvSpPr>
          <p:nvPr>
            <p:ph idx="1"/>
          </p:nvPr>
        </p:nvSpPr>
        <p:spPr/>
        <p:txBody>
          <a:bodyPr tIns="25602" anchor="ctr">
            <a:no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Ως αρχείο ορίζεται το σύνολο των τεκμηρίων ανεξαρτήτως χρονολογίας, ύλης και σχήματος, το οποίο έχει δεχθεί ή παραγάγει ένα φυσικό ή νομικό πρόσωπο στο πλαίσιο των δραστηριοτήτων του.</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Συνεπώς, το αρχείο είναι η φυσική αντανάκλαση των δραστηριοτήτων ενός φυσικού ή νομικού προσώπου.</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Το αρχείο αποτελεί μια εξαιρετικά χρήσιμη κατηγορία πρωτογενών μαρτυριών.</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Καθημερινά κάθε ιδιώτης (επιχειρηματίας, πολίτης) και κάθε οργανισμός παράγει αρχειακό υλικό, το οποίο είναι δυνατό να αποτελέσει την πρώτη ύλη για τον ερευνητή του μέλλοντος.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5735331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Οι χρήσεις του αρχείου</a:t>
            </a:r>
          </a:p>
        </p:txBody>
      </p:sp>
      <p:sp>
        <p:nvSpPr>
          <p:cNvPr id="13315" name="Rectangle 2"/>
          <p:cNvSpPr>
            <a:spLocks noGrp="1" noChangeArrowheads="1"/>
          </p:cNvSpPr>
          <p:nvPr>
            <p:ph idx="1"/>
          </p:nvPr>
        </p:nvSpPr>
        <p:spPr/>
        <p:txBody>
          <a:bodyPr tIns="25602" anchor="ctr">
            <a:normAutofit/>
          </a:bodyPr>
          <a:lstStyle/>
          <a:p>
            <a:pPr marL="0" indent="0">
              <a:lnSpc>
                <a:spcPct val="93000"/>
              </a:lnSpc>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b="1" dirty="0" smtClean="0"/>
              <a:t>Ετυμολογία</a:t>
            </a:r>
          </a:p>
          <a:p>
            <a:pPr marL="0" indent="0">
              <a:lnSpc>
                <a:spcPct val="93000"/>
              </a:lnSpc>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l-GR" altLang="el-GR" sz="2800" dirty="0" smtClean="0"/>
          </a:p>
          <a:p>
            <a:pPr marL="0" indent="0">
              <a:lnSpc>
                <a:spcPct val="93000"/>
              </a:lnSpc>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Τα αρχεία χρησιμοποιήθηκαν ως:</a:t>
            </a:r>
          </a:p>
          <a:p>
            <a:pPr marL="0" indent="0">
              <a:lnSpc>
                <a:spcPct val="93000"/>
              </a:lnSpc>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l-GR" altLang="el-GR" sz="2800" dirty="0" smtClean="0"/>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Όργανο εξουσίας και </a:t>
            </a:r>
            <a:r>
              <a:rPr lang="el-GR" altLang="el-GR" sz="2800" dirty="0" smtClean="0"/>
              <a:t>διαχείρισης</a:t>
            </a:r>
            <a:r>
              <a:rPr lang="en-US" altLang="el-GR" sz="2800" dirty="0" smtClean="0"/>
              <a:t>.</a:t>
            </a:r>
            <a:endParaRPr lang="el-GR" altLang="el-GR" sz="2800" dirty="0" smtClean="0"/>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Απόδειξη</a:t>
            </a:r>
            <a:r>
              <a:rPr lang="en-US" altLang="el-GR" sz="2800" dirty="0" smtClean="0"/>
              <a:t>.</a:t>
            </a:r>
            <a:endParaRPr lang="el-GR" altLang="el-GR" sz="2800" dirty="0" smtClean="0"/>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Τεκμηρίωση / </a:t>
            </a:r>
            <a:r>
              <a:rPr lang="el-GR" altLang="el-GR" sz="2800" dirty="0" smtClean="0"/>
              <a:t>πληροφόρηση</a:t>
            </a:r>
            <a:r>
              <a:rPr lang="en-US" altLang="el-GR" sz="2800" dirty="0" smtClean="0"/>
              <a:t>.</a:t>
            </a:r>
            <a:endParaRPr lang="el-GR" altLang="el-GR" sz="2800" dirty="0" smtClean="0"/>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Υλικό για την </a:t>
            </a:r>
            <a:r>
              <a:rPr lang="el-GR" altLang="el-GR" sz="2800" dirty="0" smtClean="0"/>
              <a:t>έρευνα</a:t>
            </a:r>
            <a:r>
              <a:rPr lang="en-US" altLang="el-GR" sz="2800" dirty="0" smtClean="0"/>
              <a:t>.</a:t>
            </a:r>
            <a:endParaRPr lang="el-GR" altLang="el-GR" sz="2800" dirty="0" smtClean="0"/>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Σύμβολα</a:t>
            </a:r>
            <a:r>
              <a:rPr lang="en-US" altLang="el-GR" sz="2800" dirty="0" smtClean="0"/>
              <a:t>.</a:t>
            </a:r>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5492840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8c24651f8cce59ee99ad3a93a026372cbef76c9"/>
  <p:tag name="ISPRING_RESOURCE_PATHS_HASH_PRESENTER" val="823e1c48181da67ebef07f075861255a33ba8f2"/>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TotalTime>
  <Words>2389</Words>
  <Application>Microsoft Office PowerPoint</Application>
  <PresentationFormat>Προβολή στην οθόνη (4:3)</PresentationFormat>
  <Paragraphs>252</Paragraphs>
  <Slides>42</Slides>
  <Notes>41</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OC_template_updated</vt:lpstr>
      <vt:lpstr>Εισαγωγή στην Αρχειονομία</vt:lpstr>
      <vt:lpstr>Κοινωνία της Πληροφορίας</vt:lpstr>
      <vt:lpstr>Διαχείριση της πληροφορίας</vt:lpstr>
      <vt:lpstr>Η επιστήμη της Αρχειονομίας</vt:lpstr>
      <vt:lpstr>Ενιαία Αρχειονομία</vt:lpstr>
      <vt:lpstr>Βασικές Έννοιες</vt:lpstr>
      <vt:lpstr>Οι έννοιες του όρους “Αρχείο”</vt:lpstr>
      <vt:lpstr>Σύνολο τεκμηρίων</vt:lpstr>
      <vt:lpstr>Οι χρήσεις του αρχείου</vt:lpstr>
      <vt:lpstr>Όργανο εξουσίας και διαχείρισης</vt:lpstr>
      <vt:lpstr>Απόδειξη</vt:lpstr>
      <vt:lpstr>Τεκμηρίωση / Πληροφόρηση</vt:lpstr>
      <vt:lpstr>Υλικό για την έρευνα</vt:lpstr>
      <vt:lpstr>Σύμβολα</vt:lpstr>
      <vt:lpstr>Σήμερα... 1/2</vt:lpstr>
      <vt:lpstr>Σήμερα... 2/2</vt:lpstr>
      <vt:lpstr>Η φύση του αρχείου</vt:lpstr>
      <vt:lpstr>Πρώτη προϋπόθεση</vt:lpstr>
      <vt:lpstr>Δεύτερη προϋπόθεση</vt:lpstr>
      <vt:lpstr>Αρχειονομία</vt:lpstr>
      <vt:lpstr>Η Αρχειονομία ως αυτόνομη επιστήμη</vt:lpstr>
      <vt:lpstr>Ευρώπη</vt:lpstr>
      <vt:lpstr>Ηνωμένες Πολιτείες της Αμερικής, Καναδάς, Αυστραλία</vt:lpstr>
      <vt:lpstr>Χαρακτηριστικά γνωρίσματα</vt:lpstr>
      <vt:lpstr>Συνεπώς...</vt:lpstr>
      <vt:lpstr>Μεταβολή τοπίου</vt:lpstr>
      <vt:lpstr>Επιστήμη της Πληροφόρησης</vt:lpstr>
      <vt:lpstr>Εφαρμοσμένη αρχειονομία 1/2</vt:lpstr>
      <vt:lpstr>Εφαρμοσμένη αρχειονομία 2/2</vt:lpstr>
      <vt:lpstr>Ενιαία αρχειονομία</vt:lpstr>
      <vt:lpstr>Η διαχείριση της αρχειακής πληροφορίας</vt:lpstr>
      <vt:lpstr>Αρχειονόμος</vt:lpstr>
      <vt:lpstr>Ικανότητες και κατάρτιση του αρχειονόμου</vt:lpstr>
      <vt:lpstr>Σκοπός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45</cp:revision>
  <dcterms:created xsi:type="dcterms:W3CDTF">2013-03-04T13:35:19Z</dcterms:created>
  <dcterms:modified xsi:type="dcterms:W3CDTF">2015-06-12T09:08:15Z</dcterms:modified>
</cp:coreProperties>
</file>