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</p:sldIdLst>
  <p:sldSz cx="9144000" cy="6858000" type="screen4x3"/>
  <p:notesSz cx="7104063" cy="10234613"/>
  <p:custDataLst>
    <p:tags r:id="rId4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12/6/2015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12/6/2015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1571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01BD4A-9203-4F83-9D8F-E83641723401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92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1674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7B3914-9A91-4E06-8657-B8648B87F1C2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128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1776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82E3877-B4E7-4E38-A7AB-30F8351A2C30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603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1878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F1A2C7-C333-4222-958F-A1D46F946A77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58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1981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30E6CA-21A9-40DC-A4D4-45EA1867C098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610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083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D7F626-9E53-4C5E-AC45-5CECE66989CE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808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186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ADC7F7-82F7-4F4A-B49E-99548ABFCB63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90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288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F715C9-5D26-4ABD-A2E5-FEF62C90C14C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300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390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66D65B-C706-4567-8F49-C87B80AFF32D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4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493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5D67B4-236B-47D8-B873-F58B67886237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50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0752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460313-FD8D-4C03-9A28-DB859CBF0110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14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595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1849C3-E65F-434E-B67D-824E9047D713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5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698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B4F5AC-96E8-43B8-BFB0-3D5995D34B97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637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800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375196-C34D-4A60-A6DF-6C038590D024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87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2902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0611B2-46EC-4112-B8DA-327094861E28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83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3005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DE45A20-D6F9-4911-B8A8-190CF4226F93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44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3107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EA51B7-F807-43A9-81C3-33F248F0AA96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961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3210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E26FA1-49B1-4C28-98DA-234ED3FA5A5A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38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3312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C18446-9AF7-43BB-BCD3-E8D1D2258527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0596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3414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D93D5D-DDDE-4CBA-B1F7-B8247746749A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048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3517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7E5437-4D80-4D4C-B94A-129326DA263F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51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0854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C97795-1DE0-45A2-AE0C-A70626E36BE3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906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0957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5ABCE4-810A-4E6B-B33D-B963F1D99C47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8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1059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46701D-5260-4B6A-8860-9DB64B3125A2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155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1162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A0D231-06D4-452E-80D0-8733FA0AB0ED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6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1264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D7B32F-6066-424C-99C4-F418D8CCB6AB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87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1366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2F95C9-39AD-4D68-B4A3-C6769C21B9E4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5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1469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A801A2-B137-4282-B192-C8BCED390534}" type="slidenum">
              <a:rPr lang="el-GR" altLang="el-G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l-GR" altLang="el-G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486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F012B-EE30-4A32-AADD-4CDDE3275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08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BCB75-AB95-4112-ACFB-9BFBAB96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3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dirty="0" err="1" smtClean="0"/>
              <a:t>Click</a:t>
            </a:r>
            <a:r>
              <a:rPr lang="el-GR" noProof="0" dirty="0" smtClean="0"/>
              <a:t> </a:t>
            </a:r>
            <a:r>
              <a:rPr lang="el-GR" noProof="0" dirty="0" err="1" smtClean="0"/>
              <a:t>to</a:t>
            </a:r>
            <a:r>
              <a:rPr lang="el-GR" noProof="0" dirty="0" smtClean="0"/>
              <a:t> </a:t>
            </a:r>
            <a:r>
              <a:rPr lang="el-GR" noProof="0" dirty="0" err="1" smtClean="0"/>
              <a:t>edit</a:t>
            </a:r>
            <a:r>
              <a:rPr lang="el-GR" noProof="0" dirty="0" smtClean="0"/>
              <a:t> </a:t>
            </a:r>
            <a:r>
              <a:rPr lang="el-GR" noProof="0" dirty="0" err="1" smtClean="0"/>
              <a:t>Master</a:t>
            </a:r>
            <a:r>
              <a:rPr lang="el-GR" noProof="0" dirty="0" smtClean="0"/>
              <a:t> </a:t>
            </a:r>
            <a:r>
              <a:rPr lang="el-GR" noProof="0" dirty="0" err="1" smtClean="0"/>
              <a:t>text</a:t>
            </a:r>
            <a:r>
              <a:rPr lang="el-GR" noProof="0" dirty="0" smtClean="0"/>
              <a:t> </a:t>
            </a:r>
            <a:r>
              <a:rPr lang="el-GR" noProof="0" dirty="0" err="1" smtClean="0"/>
              <a:t>styles</a:t>
            </a:r>
            <a:endParaRPr lang="el-GR" noProof="0" dirty="0" smtClean="0"/>
          </a:p>
          <a:p>
            <a:pPr lvl="1"/>
            <a:r>
              <a:rPr lang="el-GR" noProof="0" dirty="0" err="1" smtClean="0"/>
              <a:t>Second</a:t>
            </a:r>
            <a:r>
              <a:rPr lang="el-GR" noProof="0" dirty="0" smtClean="0"/>
              <a:t> </a:t>
            </a:r>
            <a:r>
              <a:rPr lang="el-GR" noProof="0" dirty="0" err="1" smtClean="0"/>
              <a:t>level</a:t>
            </a:r>
            <a:endParaRPr lang="el-GR" noProof="0" dirty="0" smtClean="0"/>
          </a:p>
          <a:p>
            <a:pPr lvl="2"/>
            <a:r>
              <a:rPr lang="el-GR" noProof="0" dirty="0" err="1" smtClean="0"/>
              <a:t>Third</a:t>
            </a:r>
            <a:r>
              <a:rPr lang="el-GR" noProof="0" dirty="0" smtClean="0"/>
              <a:t> </a:t>
            </a:r>
            <a:r>
              <a:rPr lang="el-GR" noProof="0" dirty="0" err="1" smtClean="0"/>
              <a:t>level</a:t>
            </a:r>
            <a:endParaRPr lang="el-GR" noProof="0" dirty="0" smtClean="0"/>
          </a:p>
          <a:p>
            <a:pPr lvl="3"/>
            <a:r>
              <a:rPr lang="el-GR" noProof="0" dirty="0" err="1" smtClean="0"/>
              <a:t>Fourth</a:t>
            </a:r>
            <a:r>
              <a:rPr lang="el-GR" noProof="0" dirty="0" smtClean="0"/>
              <a:t> </a:t>
            </a:r>
            <a:r>
              <a:rPr lang="el-GR" noProof="0" dirty="0" err="1" smtClean="0"/>
              <a:t>level</a:t>
            </a:r>
            <a:endParaRPr lang="el-GR" noProof="0" dirty="0" smtClean="0"/>
          </a:p>
          <a:p>
            <a:pPr lvl="4"/>
            <a:r>
              <a:rPr lang="el-GR" noProof="0" dirty="0" err="1" smtClean="0"/>
              <a:t>Fifth</a:t>
            </a:r>
            <a:r>
              <a:rPr lang="el-GR" noProof="0" dirty="0" smtClean="0"/>
              <a:t> </a:t>
            </a:r>
            <a:r>
              <a:rPr lang="el-GR" noProof="0" dirty="0" err="1" smtClean="0"/>
              <a:t>level</a:t>
            </a:r>
            <a:endParaRPr lang="el-GR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Εισαγωγή στην </a:t>
            </a:r>
            <a:r>
              <a:rPr lang="el-GR" sz="4400" b="1" dirty="0" err="1" smtClean="0">
                <a:solidFill>
                  <a:schemeClr val="tx1"/>
                </a:solidFill>
                <a:latin typeface="+mn-lt"/>
              </a:rPr>
              <a:t>Αρχειονομία</a:t>
            </a:r>
            <a:endParaRPr lang="el-GR" sz="44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640960" cy="1752600"/>
          </a:xfrm>
        </p:spPr>
        <p:txBody>
          <a:bodyPr>
            <a:noAutofit/>
          </a:bodyPr>
          <a:lstStyle/>
          <a:p>
            <a:r>
              <a:rPr lang="el-GR" sz="2700" b="1" dirty="0" smtClean="0"/>
              <a:t>Ενότητα 6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/>
              <a:t>Πρακτικά ζητήματα εφαρμογής του αρχειακού δεσμού </a:t>
            </a:r>
            <a:endParaRPr lang="el-GR" sz="2700" dirty="0" smtClean="0"/>
          </a:p>
          <a:p>
            <a:pPr>
              <a:spcBef>
                <a:spcPts val="0"/>
              </a:spcBef>
            </a:pPr>
            <a:endParaRPr lang="en-US" sz="2700" dirty="0" smtClean="0"/>
          </a:p>
          <a:p>
            <a:r>
              <a:rPr lang="el-GR" sz="2700" dirty="0"/>
              <a:t>Γιώργος Γιαννακόπουλος</a:t>
            </a:r>
          </a:p>
          <a:p>
            <a:r>
              <a:rPr lang="el-GR" sz="2700" dirty="0"/>
              <a:t>Τμήμα</a:t>
            </a:r>
            <a:r>
              <a:rPr lang="en-US" sz="2700" dirty="0"/>
              <a:t> </a:t>
            </a:r>
            <a:r>
              <a:rPr lang="el-GR" sz="2700" dirty="0"/>
              <a:t>Βιβλιοθηκονομίας και Συστημάτων Πληροφόρησης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879080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Περιβάλλον παραγωγής</a:t>
            </a:r>
            <a:endParaRPr lang="el-GR"/>
          </a:p>
        </p:txBody>
      </p:sp>
      <p:sp>
        <p:nvSpPr>
          <p:cNvPr id="50178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Τα κριτήρια του </a:t>
            </a:r>
            <a:r>
              <a:rPr lang="en-US" altLang="el-GR" sz="2800" dirty="0" err="1" smtClean="0"/>
              <a:t>Duchein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χρησιμοποιήθηκαν ως οδηγός από πολλές αρχειακές υπηρεσίες. </a:t>
            </a:r>
          </a:p>
          <a:p>
            <a:r>
              <a:rPr lang="el-GR" altLang="el-GR" sz="2800" dirty="0" smtClean="0"/>
              <a:t>Η παραδοχή είναι πως η έκταση ενός αρχειακού συνόλου κατά κανέναν τρόπο δε σχετίζεται με χαρακτηριστικά των τεκμηρίων, όπως είναι ο όγκος, η φυσική μορφή ή το περιεχόμενο. </a:t>
            </a:r>
          </a:p>
          <a:p>
            <a:r>
              <a:rPr lang="el-GR" altLang="el-GR" sz="2800" dirty="0" smtClean="0"/>
              <a:t>Το ουσιώδες κριτήριο για τον καθορισμό ενός αρχειακού συνόλου πρέπει να είναι το περιβάλλον παραγωγής του.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736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Δομικά χαρακτηριστικά</a:t>
            </a:r>
            <a:endParaRPr lang="el-GR"/>
          </a:p>
        </p:txBody>
      </p:sp>
      <p:sp>
        <p:nvSpPr>
          <p:cNvPr id="5120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Η δεύτερη άρρητη παραδοχή του </a:t>
            </a:r>
            <a:r>
              <a:rPr lang="en-US" altLang="el-GR" sz="2800" dirty="0" err="1" smtClean="0"/>
              <a:t>Duchein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είναι πως η προέλευση, το περιβάλλον παραγωγής του αρχειακού συνόλου, έπρεπε να καθορισθεί με χαρακτηριστικά δομικά και όχι λειτουργικά. </a:t>
            </a:r>
          </a:p>
          <a:p>
            <a:r>
              <a:rPr lang="el-GR" altLang="el-GR" sz="2800" dirty="0" smtClean="0"/>
              <a:t>Έτσι με εξαίρεση το τέταρτο κριτήριο -που, όντας λιγότερο απτό από τα υπόλοιπα, αποδείχθηκε και δυσεφάρμοστο- η πρόταση του </a:t>
            </a:r>
            <a:r>
              <a:rPr lang="en-US" altLang="el-GR" sz="2800" dirty="0" err="1" smtClean="0"/>
              <a:t>Duchein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στέκεται στα «εξωτερικά» χαρακτηριστικά μιας διοίκησης και παραπέμπει σε μια μηχανιστική εφαρμογή από μέρους του </a:t>
            </a:r>
            <a:r>
              <a:rPr lang="el-GR" altLang="el-GR" sz="2800" dirty="0" err="1" smtClean="0"/>
              <a:t>αρχειονόμου</a:t>
            </a:r>
            <a:r>
              <a:rPr lang="el-GR" altLang="el-GR" sz="2800" dirty="0" smtClean="0"/>
              <a:t>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6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Στην πράξη…</a:t>
            </a:r>
            <a:endParaRPr lang="el-GR"/>
          </a:p>
        </p:txBody>
      </p:sp>
      <p:sp>
        <p:nvSpPr>
          <p:cNvPr id="52226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Τα κριτήρια αυτά χρησιμοποιήθηκαν μόνο ως γενικοί κανόνες. </a:t>
            </a:r>
          </a:p>
          <a:p>
            <a:r>
              <a:rPr lang="el-GR" altLang="el-GR" smtClean="0"/>
              <a:t>Η σχετική αποτελεσματικότητα τους εκδηλώνεται μάλιστα προς τη μια μόνο κατεύθυνση: απόρριψη των πολλών λιλιπούτειων συνόλων, όχι όμως και περιορισμός της δημιουργίας υπερμεγεθών συνόλων.</a:t>
            </a:r>
          </a:p>
          <a:p>
            <a:endParaRPr lang="el-GR" altLang="el-GR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435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Διοικητικό κύτταρο και σκοπός παραγωγής</a:t>
            </a:r>
            <a:endParaRPr lang="el-GR"/>
          </a:p>
        </p:txBody>
      </p:sp>
      <p:sp>
        <p:nvSpPr>
          <p:cNvPr id="53250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Τα κριτήρια που προτείνει ο </a:t>
            </a:r>
            <a:r>
              <a:rPr lang="en-US" altLang="el-GR" sz="2800" dirty="0" err="1" smtClean="0"/>
              <a:t>Duchein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είναι ασφαλή, όταν πρόκειται για μικρούς ή σταθερούς οργανισμούς, όπου είναι εμφανής η αντιστοιχία ανάμεσα στη δομή και στη λειτουργία που η δομή επιτελεί. </a:t>
            </a:r>
          </a:p>
          <a:p>
            <a:r>
              <a:rPr lang="el-GR" altLang="el-GR" sz="2800" dirty="0" smtClean="0"/>
              <a:t>Σ' αυτή την περίπτωση τα τεκμήρια που συνθέτουν το αρχειακό σύνολο έχουν δύο κοινούς παρονομαστές: αφ' ενός το διοικητικό κύτταρο που τα παρήγαγε και αφ' ετέρου τον απώτερο σκοπό για τον οποίο παρήχθησαν.</a:t>
            </a:r>
          </a:p>
          <a:p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86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Πολυπλοκότητα οργανισμών</a:t>
            </a:r>
            <a:endParaRPr lang="el-GR"/>
          </a:p>
        </p:txBody>
      </p:sp>
      <p:sp>
        <p:nvSpPr>
          <p:cNvPr id="54274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Το πρόβλημα είναι πως στους σύγχρονους οργανισμούς, που χαρακτηρίζονται από την πολυπλοκότητα και τις συχνές αλλαγές των δομών, δομή και λειτουργία είναι δυο πραγματικότητες της διοίκησης που δεν ταυτίζονται απαραίτητα.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42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Παράδειγμα</a:t>
            </a:r>
            <a:endParaRPr lang="el-GR"/>
          </a:p>
        </p:txBody>
      </p:sp>
      <p:sp>
        <p:nvSpPr>
          <p:cNvPr id="55298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Το χαρακτηριστικότερο παράδειγμα είναι ενός υπουργείου, στο οποίο υπάγονται δύο υπηρεσίες με απολύτως διάφορες αρμοδιότητες. </a:t>
            </a:r>
          </a:p>
          <a:p>
            <a:r>
              <a:rPr lang="el-GR" altLang="el-GR" sz="2800" dirty="0" smtClean="0"/>
              <a:t>Οι δύο υπηρεσίες έχουν την αυτή ιεραρχική σχέση στη δομή του υπουργείου, χωρίς ωστόσο να έχουν καμιά λειτουργική επαφή.</a:t>
            </a:r>
          </a:p>
          <a:p>
            <a:r>
              <a:rPr lang="el-GR" altLang="el-GR" sz="2800" dirty="0" smtClean="0"/>
              <a:t> Εύκολα μάλιστα θα μπορούσε η μια να μεταφερθεί σε ένα τελείως διαφορετικό υπουργείο. </a:t>
            </a:r>
          </a:p>
          <a:p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576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Συνεπώς…</a:t>
            </a:r>
            <a:endParaRPr lang="el-GR"/>
          </a:p>
        </p:txBody>
      </p:sp>
      <p:sp>
        <p:nvSpPr>
          <p:cNvPr id="5632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Πώς λοιπόν θα μπορούσε κανείς να διακρίνει τα αρχειακά σύνολα με δομικά κριτήρια, όταν αυτά τα κριτήρια δεν είναι ικανά να διασφαλίσουν διοικητικές ενότητες με συνοχή και σταθερότητα; </a:t>
            </a:r>
          </a:p>
          <a:p>
            <a:r>
              <a:rPr lang="el-GR" altLang="el-GR" sz="2800" dirty="0" smtClean="0"/>
              <a:t>Επιπλέον οι σύγχρονοι οργανισμοί τείνουν να επικοινωνούν και να οργανώνονται σε δίκτυο και όχι με το παραδοσιακό πυραμιδοειδές σχήμα. </a:t>
            </a:r>
          </a:p>
          <a:p>
            <a:r>
              <a:rPr lang="el-GR" altLang="el-GR" sz="2800" dirty="0" smtClean="0"/>
              <a:t>Αναπτύσσονται έτσι μεταξύ τους πολλές «οριζόντιες» σχέσεις που το ιεραρχικό σχήμα δεν μπορεί να εκφράσει.</a:t>
            </a:r>
          </a:p>
          <a:p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313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Δομικά κριτήρια / λειτουργικά κριτήρια</a:t>
            </a:r>
            <a:endParaRPr lang="el-GR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l-GR" sz="2800" dirty="0" smtClean="0"/>
              <a:t>Οι προηγούμενες παρατηρήσεις, όσο στέρεες κι αν είναι, δε δικαιολογούν τις προτάσεις ορισμένων </a:t>
            </a:r>
            <a:r>
              <a:rPr lang="el-GR" sz="2800" dirty="0" err="1" smtClean="0"/>
              <a:t>αρχειονόμων</a:t>
            </a:r>
            <a:r>
              <a:rPr lang="el-GR" sz="2800" dirty="0" smtClean="0"/>
              <a:t> για διάκριση των αρχειακών συνόλων με λειτουργικά κριτήρια. </a:t>
            </a:r>
          </a:p>
          <a:p>
            <a:pPr>
              <a:defRPr/>
            </a:pPr>
            <a:r>
              <a:rPr lang="el-GR" sz="2800" dirty="0" smtClean="0"/>
              <a:t>Είναι γεγονός πως τα αυστηρά δομικά κριτήρια, στα οποία καταφεύγει ο </a:t>
            </a:r>
            <a:r>
              <a:rPr lang="en-US" sz="2800" dirty="0" err="1" smtClean="0"/>
              <a:t>Duchein</a:t>
            </a:r>
            <a:r>
              <a:rPr lang="el-GR" sz="2800" dirty="0" smtClean="0"/>
              <a:t>, αγνοούν ή συγκαλύπτουν λειτουργικές ιδιαιτερότητες. </a:t>
            </a:r>
          </a:p>
          <a:p>
            <a:pPr>
              <a:defRPr/>
            </a:pPr>
            <a:r>
              <a:rPr lang="el-GR" sz="2800" dirty="0" smtClean="0"/>
              <a:t>Ωστόσο τούτη η επιλογή μοιάζει μονόδρομος. </a:t>
            </a:r>
          </a:p>
          <a:p>
            <a:pPr>
              <a:defRPr/>
            </a:pPr>
            <a:r>
              <a:rPr lang="el-GR" sz="2800" dirty="0" smtClean="0"/>
              <a:t>Είναι αδύνατο να αγνοηθούν οι ιεραρχικές / δομικές παράμετροι που είναι απαραίτητες για την κατανόηση του τρόπου με τον οποίο ο οργανισμός ασκεί τις δραστηριότητες του. 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18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Εντοπισμός δομής</a:t>
            </a:r>
            <a:endParaRPr lang="el-GR"/>
          </a:p>
        </p:txBody>
      </p:sp>
      <p:sp>
        <p:nvSpPr>
          <p:cNvPr id="58370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Το ζητούμενο είναι ο εντοπισμός μιας συγκεκριμένης και σαφώς αναγνωρίσιμης δομής. </a:t>
            </a:r>
          </a:p>
          <a:p>
            <a:r>
              <a:rPr lang="el-GR" altLang="el-GR" sz="2800" dirty="0" smtClean="0"/>
              <a:t>Η δομή παρέχει στον </a:t>
            </a:r>
            <a:r>
              <a:rPr lang="el-GR" altLang="el-GR" sz="2800" dirty="0" err="1" smtClean="0"/>
              <a:t>αρχειονόμο</a:t>
            </a:r>
            <a:r>
              <a:rPr lang="el-GR" altLang="el-GR" sz="2800" dirty="0" smtClean="0"/>
              <a:t> την ασφαλή βάση εργασίας, το αρχειακό σύνολο. </a:t>
            </a:r>
          </a:p>
          <a:p>
            <a:r>
              <a:rPr lang="el-GR" altLang="el-GR" sz="2800" dirty="0" smtClean="0"/>
              <a:t>Στην έννοια της λειτουργίας ο </a:t>
            </a:r>
            <a:r>
              <a:rPr lang="el-GR" altLang="el-GR" sz="2800" dirty="0" err="1" smtClean="0"/>
              <a:t>αρχειονόμος</a:t>
            </a:r>
            <a:r>
              <a:rPr lang="el-GR" altLang="el-GR" sz="2800" dirty="0" smtClean="0"/>
              <a:t> θα επανέλθει αργότερα, κατά την εργασία της ταξινόμησης. </a:t>
            </a:r>
          </a:p>
          <a:p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90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Εσωτερική ταξινόμηση</a:t>
            </a:r>
            <a:endParaRPr lang="el-GR"/>
          </a:p>
        </p:txBody>
      </p:sp>
      <p:sp>
        <p:nvSpPr>
          <p:cNvPr id="59394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Τα τεκμήρια είναι δυνατό να οργανωθούν εντός του αρχειακού συνόλου με βάση τις διοικητικές λειτουργίες και όχι την εύθραυστη διοικητική ιεραρχία. </a:t>
            </a:r>
          </a:p>
          <a:p>
            <a:r>
              <a:rPr lang="el-GR" altLang="el-GR" sz="2800" dirty="0" smtClean="0"/>
              <a:t>Όσο για τις λειτουργικές σχέσεις μεταξύ οργανισμών, αυτές πρέπει να εντοπισθούν από τον </a:t>
            </a:r>
            <a:r>
              <a:rPr lang="el-GR" altLang="el-GR" sz="2800" dirty="0" err="1" smtClean="0"/>
              <a:t>αρχειονόμο</a:t>
            </a:r>
            <a:r>
              <a:rPr lang="el-GR" altLang="el-GR" sz="2800" dirty="0" smtClean="0"/>
              <a:t> και να εκτεθούν κατά την αρχειακή περιγραφή.</a:t>
            </a:r>
          </a:p>
          <a:p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740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Ο παραγωγός του αρχειακού συνόλου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00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Ορισμός παραγωγού</a:t>
            </a:r>
            <a:endParaRPr lang="el-GR"/>
          </a:p>
        </p:txBody>
      </p:sp>
      <p:sp>
        <p:nvSpPr>
          <p:cNvPr id="60418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Με δεδομένο το περιθώριο ερμηνειών που επιτρέπει ο ορισμός του αρχειακού συνόλου οι </a:t>
            </a:r>
            <a:r>
              <a:rPr lang="el-GR" altLang="el-GR" sz="2800" dirty="0" err="1" smtClean="0"/>
              <a:t>αρχειονόμοι</a:t>
            </a:r>
            <a:r>
              <a:rPr lang="el-GR" altLang="el-GR" sz="2800" dirty="0" smtClean="0"/>
              <a:t> υιοθέτησαν ποικίλες συμπεριφορές απέναντι στο ακανθώδες πρόβλημα του καθορισμού του παραγωγού.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39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Μινιμαλιστική αντίληψη</a:t>
            </a:r>
            <a:endParaRPr lang="el-GR"/>
          </a:p>
        </p:txBody>
      </p:sp>
      <p:sp>
        <p:nvSpPr>
          <p:cNvPr id="6144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Στο ένα άκρο βρίσκεται η αντίληψη που εκλαμβάνει ως παραγωγό ενός αρχειακού συνόλου τη μικρότερη διοικητική μονάδα και η οποία έχει αποκληθεί </a:t>
            </a:r>
            <a:r>
              <a:rPr lang="el-GR" altLang="el-GR" sz="2800" i="1" dirty="0" smtClean="0"/>
              <a:t>μινιμαλιστική.</a:t>
            </a:r>
          </a:p>
          <a:p>
            <a:r>
              <a:rPr lang="el-GR" altLang="el-GR" sz="2800" dirty="0" smtClean="0"/>
              <a:t>Στη μινιμαλιστική προσέγγιση, αν και διαφυλάσσεται η αυτοτέλεια των διαφόρων διοικητικών μονάδων, δε διακρίνονται σαφώς οι </a:t>
            </a:r>
            <a:r>
              <a:rPr lang="el-GR" altLang="el-GR" sz="2800" dirty="0" err="1" smtClean="0"/>
              <a:t>οργανωσιακές</a:t>
            </a:r>
            <a:r>
              <a:rPr lang="el-GR" altLang="el-GR" sz="2800" dirty="0" smtClean="0"/>
              <a:t> και ιεραρχικές τους σχέσεις. </a:t>
            </a:r>
          </a:p>
          <a:p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002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Ωστόσο…</a:t>
            </a:r>
            <a:endParaRPr lang="el-GR"/>
          </a:p>
        </p:txBody>
      </p:sp>
      <p:sp>
        <p:nvSpPr>
          <p:cNvPr id="62466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Αυτή η αδυναμία μπορεί ωστόσο να καλυφθεί με συμπληρωματικά μέτρα: </a:t>
            </a:r>
          </a:p>
          <a:p>
            <a:pPr lvl="1"/>
            <a:r>
              <a:rPr lang="el-GR" altLang="el-GR" sz="2400" dirty="0" smtClean="0"/>
              <a:t>με τη χρήση κωδικών που εκφράζουν σχέσεις εξάρτησης ανάμεσα σε υπηρεσίες παραγωγής αρχειακών συνόλων, </a:t>
            </a:r>
          </a:p>
          <a:p>
            <a:pPr lvl="1"/>
            <a:r>
              <a:rPr lang="el-GR" altLang="el-GR" sz="2400" dirty="0" smtClean="0"/>
              <a:t>με την ομαδοποίηση αρχειακών συνόλων σύμφωνα με τη λειτουργία που επιτελούν, </a:t>
            </a:r>
          </a:p>
          <a:p>
            <a:pPr lvl="1"/>
            <a:r>
              <a:rPr lang="el-GR" altLang="el-GR" sz="2400" dirty="0" smtClean="0"/>
              <a:t>με περιφραστικές διευκρινίσεις στην εισαγωγή των εργαλείων έρευνας.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49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Μειονέκτημα</a:t>
            </a:r>
            <a:endParaRPr lang="el-GR"/>
          </a:p>
        </p:txBody>
      </p:sp>
      <p:sp>
        <p:nvSpPr>
          <p:cNvPr id="63490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Το σημαντικότερο όμως μειονέκτημα της μινιμαλιστικής στάσης είναι ο κίνδυνος να </a:t>
            </a:r>
            <a:r>
              <a:rPr lang="el-GR" altLang="el-GR" sz="2800" dirty="0" err="1" smtClean="0"/>
              <a:t>κατατμήσουμε</a:t>
            </a:r>
            <a:r>
              <a:rPr lang="el-GR" altLang="el-GR" sz="2800" dirty="0" smtClean="0"/>
              <a:t> αδιαίρετα αρχειακά σύνολα και να οδηγηθούμε έτσι σε «σύνολα» τεκμηρίων που στερούνται </a:t>
            </a:r>
            <a:r>
              <a:rPr lang="el-GR" altLang="el-GR" sz="2800" dirty="0" err="1" smtClean="0"/>
              <a:t>τεκμηριωτικής</a:t>
            </a:r>
            <a:r>
              <a:rPr lang="el-GR" altLang="el-GR" sz="2800" dirty="0" smtClean="0"/>
              <a:t> αξίας.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550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Μαξιμαλιστική αντίληψη</a:t>
            </a:r>
            <a:endParaRPr lang="el-GR"/>
          </a:p>
        </p:txBody>
      </p:sp>
      <p:sp>
        <p:nvSpPr>
          <p:cNvPr id="64514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Στον αντίποδα βρίσκεται η λεγόμενη </a:t>
            </a:r>
            <a:r>
              <a:rPr lang="el-GR" altLang="el-GR" sz="2800" i="1" dirty="0" smtClean="0"/>
              <a:t>μαξιμαλιστική </a:t>
            </a:r>
            <a:r>
              <a:rPr lang="el-GR" altLang="el-GR" sz="2800" dirty="0" smtClean="0"/>
              <a:t>προσέγγιση.</a:t>
            </a:r>
          </a:p>
          <a:p>
            <a:r>
              <a:rPr lang="el-GR" altLang="el-GR" sz="2800" dirty="0" smtClean="0"/>
              <a:t>Η μαξιμαλιστική προσέγγιση δημιουργεί κάποτε δύσχρηστα υπερμεγέθη αρχειακά σύνολα και ενέχει τον κίνδυνο να ανατρέψει την ουσία του αρχειακού δεσμού, περιλαμβάνοντας σε ένα αρχειακό σύνολο τεκμήρια πολλών υπηρεσιών.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20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Ωστόσο…</a:t>
            </a:r>
            <a:endParaRPr lang="el-GR"/>
          </a:p>
        </p:txBody>
      </p:sp>
      <p:sp>
        <p:nvSpPr>
          <p:cNvPr id="65538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Από την άλλη μεριά μάς επιτρέπει να παρακάμψουμε το δυσεπίλυτο πρόβλημα της συχνής μεταβολής αρμοδιοτήτων και μεταφοράς τεκμηρίων από έναν παραγωγό αρχειακού συνόλου. </a:t>
            </a:r>
          </a:p>
          <a:p>
            <a:r>
              <a:rPr lang="el-GR" altLang="el-GR" sz="2800" dirty="0" smtClean="0"/>
              <a:t>Μια τέτοια προσέγγιση όμως μπορεί απλώς να συγκαλύπτει την </a:t>
            </a:r>
            <a:r>
              <a:rPr lang="el-GR" altLang="el-GR" sz="2800" dirty="0" err="1" smtClean="0"/>
              <a:t>οργανωσιακή</a:t>
            </a:r>
            <a:r>
              <a:rPr lang="el-GR" altLang="el-GR" sz="2800" dirty="0" smtClean="0"/>
              <a:t> πραγματικότητα, την ύπαρξη δηλαδή εντός του κεντρικού οργανισμού μονάδων με διοικητική και λειτουργική αυτοτέλεια.</a:t>
            </a:r>
          </a:p>
          <a:p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24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Επιλογή μινιμαλιστικής ή μαξιμαλιστικής προσέγγισης</a:t>
            </a:r>
            <a:endParaRPr lang="el-GR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defRPr/>
            </a:pPr>
            <a:r>
              <a:rPr lang="el-GR" sz="2400" dirty="0" smtClean="0"/>
              <a:t>Είναι προφανές πως τόσο η μια όσο και η άλλη προσέγγιση εμφανίζουν αδυναμίες που ο </a:t>
            </a:r>
            <a:r>
              <a:rPr lang="el-GR" sz="2400" dirty="0" err="1" smtClean="0"/>
              <a:t>αρχειονόμος</a:t>
            </a:r>
            <a:r>
              <a:rPr lang="el-GR" sz="2400" dirty="0" smtClean="0"/>
              <a:t> καλείται να καλύψει εφαρμόζοντας τες με μετριοπάθεια και συνοδεύοντας τες με συμπληρωματικά μέτρα. </a:t>
            </a:r>
          </a:p>
          <a:p>
            <a:pPr>
              <a:lnSpc>
                <a:spcPct val="114000"/>
              </a:lnSpc>
              <a:defRPr/>
            </a:pPr>
            <a:r>
              <a:rPr lang="el-GR" sz="2400" dirty="0" smtClean="0"/>
              <a:t>Πέρα από τον πραγματισμό, το στοιχείο που καθορίζει την επιλογή της μιας ή της άλλης προσέγγισης είναι ο ίδιος ο οργανισμός, η αποστολή του, η διάρθρωση του, η διοικητική του παράδοση και η </a:t>
            </a:r>
            <a:r>
              <a:rPr lang="el-GR" sz="2400" dirty="0" err="1" smtClean="0"/>
              <a:t>οργανωσιακή</a:t>
            </a:r>
            <a:r>
              <a:rPr lang="el-GR" sz="2400" dirty="0" smtClean="0"/>
              <a:t> του κουλτούρα. </a:t>
            </a:r>
          </a:p>
          <a:p>
            <a:pPr>
              <a:lnSpc>
                <a:spcPct val="114000"/>
              </a:lnSpc>
              <a:defRPr/>
            </a:pPr>
            <a:r>
              <a:rPr lang="el-GR" sz="2400" dirty="0" smtClean="0"/>
              <a:t>Η επιλογή της μινιμαλιστικής ή της μαξιμαλιστικής προσέγγισης αντανακλά πρωτίστως τον τρόπο διοίκησης ενός οργανισμού.</a:t>
            </a:r>
          </a:p>
          <a:p>
            <a:pPr>
              <a:lnSpc>
                <a:spcPct val="114000"/>
              </a:lnSpc>
              <a:defRPr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386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err="1" smtClean="0"/>
              <a:t>Οργανωσιακή</a:t>
            </a:r>
            <a:r>
              <a:rPr lang="el-GR" smtClean="0"/>
              <a:t> κουλτούρα</a:t>
            </a:r>
            <a:endParaRPr lang="el-GR"/>
          </a:p>
        </p:txBody>
      </p:sp>
      <p:sp>
        <p:nvSpPr>
          <p:cNvPr id="67586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Είναι χαρακτηριστική η περίπτωση του </a:t>
            </a:r>
            <a:r>
              <a:rPr lang="en-US" altLang="el-GR" sz="2800" dirty="0" smtClean="0"/>
              <a:t>R</a:t>
            </a:r>
            <a:r>
              <a:rPr lang="el-GR" altLang="el-GR" sz="2800" dirty="0" smtClean="0"/>
              <a:t>. </a:t>
            </a:r>
            <a:r>
              <a:rPr lang="en-US" altLang="el-GR" sz="2800" dirty="0" err="1" smtClean="0"/>
              <a:t>Nahuet</a:t>
            </a:r>
            <a:r>
              <a:rPr lang="el-GR" altLang="el-GR" sz="2800" dirty="0" smtClean="0"/>
              <a:t>, ο οποίος αναλύοντας την </a:t>
            </a:r>
            <a:r>
              <a:rPr lang="el-GR" altLang="el-GR" sz="2800" dirty="0" err="1" smtClean="0"/>
              <a:t>οργανωσιακή</a:t>
            </a:r>
            <a:r>
              <a:rPr lang="el-GR" altLang="el-GR" sz="2800" dirty="0" smtClean="0"/>
              <a:t> κουλτούρα των πανεπιστημίων διέκρινε δύο διαφορετικές και αποκλίνουσες τάσεις. </a:t>
            </a:r>
          </a:p>
          <a:p>
            <a:r>
              <a:rPr lang="el-GR" altLang="el-GR" sz="2800" dirty="0" smtClean="0"/>
              <a:t>Μια πρώτη που απορρέει από το συγκεντρωτικό χαρακτήρα των διοικητικών υπηρεσιών και των υπηρεσιών υποστήριξης και η οποία ευνοεί τη μαξιμαλιστική άποψη και μια δεύτερη που αφορά στη διδασκαλία και στην έρευνα και παραπέμπει στη μινιμαλιστική προσέγγιση.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42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Συνεπώς…</a:t>
            </a:r>
            <a:endParaRPr lang="el-GR"/>
          </a:p>
        </p:txBody>
      </p:sp>
      <p:sp>
        <p:nvSpPr>
          <p:cNvPr id="68610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Η μαξιμαλιστική στάση προσφέρεται είτε για οργανισμούς μικρού μεγέθους είτε για παραδοσιακές συγκεντρωτικές δομές, όπως κυβερνητικοί οργανισμοί, δήμοι και κοινότητες, ιδιωτικές επιχειρήσεις. </a:t>
            </a:r>
          </a:p>
          <a:p>
            <a:r>
              <a:rPr lang="el-GR" altLang="el-GR" sz="2800" dirty="0" smtClean="0"/>
              <a:t>Η μινιμαλιστική άποψη προσιδιάζει σε υπηρεσίες μεγάλου εύρους που ευνοούν την αυτονομία των επιμέρους μονάδων τους, όπως τα πανεπιστήμια και οι συνδικαλιστικοί φορείς.</a:t>
            </a:r>
          </a:p>
          <a:p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5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Νέες τεχνολογίες</a:t>
            </a:r>
            <a:endParaRPr lang="el-GR"/>
          </a:p>
        </p:txBody>
      </p:sp>
      <p:sp>
        <p:nvSpPr>
          <p:cNvPr id="69634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l-GR" altLang="el-GR" dirty="0" smtClean="0"/>
              <a:t>Η εμφάνιση των σύγχρονων τεχνολογιών είναι μία ακόμα παράμετρος που περιπλέκει το πρόβλημα. </a:t>
            </a:r>
          </a:p>
          <a:p>
            <a:pPr>
              <a:lnSpc>
                <a:spcPct val="110000"/>
              </a:lnSpc>
            </a:pPr>
            <a:r>
              <a:rPr lang="el-GR" altLang="el-GR" dirty="0" smtClean="0"/>
              <a:t>Από τη μια πλευρά η πληθώρα των προσωπικών υπολογιστών αποκεντρώνει τη δημιουργία των τεκμηρίων και αυξάνει την αυτονομία των παραγωγών, ευνοώντας έτσι τη μινιμαλιστική άποψη. </a:t>
            </a:r>
          </a:p>
          <a:p>
            <a:pPr>
              <a:lnSpc>
                <a:spcPct val="110000"/>
              </a:lnSpc>
            </a:pPr>
            <a:r>
              <a:rPr lang="el-GR" altLang="el-GR" dirty="0" smtClean="0"/>
              <a:t>Από την άλλη πλευρά η ανάπτυξη δικτύων συνδεδεμένων με βάσεις δεδομένων τείνει να περιορίσει τις πηγές προέλευσης της πληροφορίας διαμορφώνοντας τις προϋποθέσεις για μια μαξιμαλιστική προσέγγιση.</a:t>
            </a:r>
          </a:p>
          <a:p>
            <a:pPr>
              <a:lnSpc>
                <a:spcPct val="110000"/>
              </a:lnSpc>
            </a:pPr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44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Ο παραγωγός του αρχειακού συνόλου</a:t>
            </a:r>
            <a:endParaRPr lang="el-GR"/>
          </a:p>
        </p:txBody>
      </p:sp>
      <p:sp>
        <p:nvSpPr>
          <p:cNvPr id="43010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Το πρώτο και βασικότερο πρόβλημα είναι να καθορίσει κανείς τι συνιστά το αρχειακό σύνολο και ποια είναι τα όρια του. </a:t>
            </a:r>
          </a:p>
          <a:p>
            <a:r>
              <a:rPr lang="el-GR" altLang="el-GR" sz="2800" dirty="0" smtClean="0"/>
              <a:t>Το πρόβλημα προκύπτει από τη δυσκολία καθορισμού και διάκρισης των παραγωγών των αρχειακών συνόλων, των νομικών ή φυσικών προσώπων δηλαδή, από τις δραστηριότητες των οποίων έχουν απορρεύσει τα αρχειακά σύνολα.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24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Συμπερασματικά…</a:t>
            </a:r>
            <a:endParaRPr lang="el-GR"/>
          </a:p>
        </p:txBody>
      </p:sp>
      <p:sp>
        <p:nvSpPr>
          <p:cNvPr id="70658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Πριν από κάθε δημιουργία ενός νέου αρχειακού συνόλου πρέπει να διεξάγεται μια σοβαρή μελέτη και ανάλυση του οργανισμού-παραγωγού του και ειδικότερα της ιστορίας του οργανισμού, των αρμοδιοτήτων, των λειτουργιών, των δομών του. </a:t>
            </a:r>
          </a:p>
          <a:p>
            <a:r>
              <a:rPr lang="el-GR" altLang="el-GR" sz="2800" dirty="0" smtClean="0"/>
              <a:t>Η ανάλυση πρέπει να στοχεύει στην κατανόηση της </a:t>
            </a:r>
            <a:r>
              <a:rPr lang="el-GR" altLang="el-GR" sz="2800" dirty="0" err="1" smtClean="0"/>
              <a:t>οργανωσιακής</a:t>
            </a:r>
            <a:r>
              <a:rPr lang="el-GR" altLang="el-GR" sz="2800" dirty="0" smtClean="0"/>
              <a:t> κουλτούρας της υπηρεσίας και στην προσεκτική «ανάγνωση» των μονάδων που τη συνέχουν.</a:t>
            </a:r>
          </a:p>
          <a:p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56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54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07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Γιώργος Γιαννακόπουλος 2014. Γιώργος Γιαννακόπουλος. «Εισαγωγή στην </a:t>
            </a:r>
            <a:r>
              <a:rPr lang="el-GR" sz="2000" dirty="0" err="1"/>
              <a:t>Αρχειονομία</a:t>
            </a:r>
            <a:r>
              <a:rPr lang="el-GR" sz="2000" dirty="0"/>
              <a:t>. Ενότητα </a:t>
            </a:r>
            <a:r>
              <a:rPr lang="el-GR" sz="2000" dirty="0" smtClean="0"/>
              <a:t>6: </a:t>
            </a:r>
            <a:r>
              <a:rPr lang="el-GR" sz="2000" dirty="0"/>
              <a:t>Πρακτικά ζητήματα εφαρμογής του αρχειακού </a:t>
            </a:r>
            <a:r>
              <a:rPr lang="el-GR" sz="2000" dirty="0" smtClean="0"/>
              <a:t>δεσμού».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96781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59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04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162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000" dirty="0" err="1"/>
              <a:t>Μπάγιας</a:t>
            </a:r>
            <a:r>
              <a:rPr lang="el-GR" sz="2000" dirty="0"/>
              <a:t> Ανδρέας, Εγχειρίδιο </a:t>
            </a:r>
            <a:r>
              <a:rPr lang="el-GR" sz="2000" dirty="0" err="1"/>
              <a:t>αρχειονομίας</a:t>
            </a:r>
            <a:r>
              <a:rPr lang="el-GR" sz="2000" dirty="0"/>
              <a:t>. Η επεξεργασία ενός ιστορικού αρχείου, Αθήνα: Κριτική, 1991. </a:t>
            </a:r>
            <a:endParaRPr lang="el-GR" sz="20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32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94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Προσδιορισμός παραγωγού</a:t>
            </a:r>
            <a:endParaRPr lang="el-GR"/>
          </a:p>
        </p:txBody>
      </p:sp>
      <p:sp>
        <p:nvSpPr>
          <p:cNvPr id="44034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Ο προσδιορισμός του παραγωγού είναι βέβαια προφανής, όταν πρόκειται για φυσικά πρόσωπα, εμφανίζεται όμως ιδιαίτερα προβληματικός στις περιπτώσεις των οργανισμών μεσαίου και μεγάλου μεγέθους.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31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smtClean="0"/>
              <a:t>Ερωτήματα…</a:t>
            </a:r>
            <a:endParaRPr lang="el-GR"/>
          </a:p>
        </p:txBody>
      </p:sp>
      <p:sp>
        <p:nvSpPr>
          <p:cNvPr id="45058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Πώς πρέπει να αντιδράσει ο </a:t>
            </a:r>
            <a:r>
              <a:rPr lang="el-GR" altLang="el-GR" sz="2800" dirty="0" err="1" smtClean="0"/>
              <a:t>αρχειονόμος</a:t>
            </a:r>
            <a:r>
              <a:rPr lang="el-GR" altLang="el-GR" sz="2800" dirty="0" smtClean="0"/>
              <a:t> που έχει να κάνει με ένα υπουργείο, ένα δήμο ή μια πολυεθνική επιχείρηση, όπου ποικίλα τμήματα τα οποία εξυπηρετούν διαφορετικές λειτουργίες υπάγονται σε μια κεντρική διοίκηση; </a:t>
            </a:r>
          </a:p>
          <a:p>
            <a:r>
              <a:rPr lang="el-GR" altLang="el-GR" sz="2800" dirty="0" smtClean="0"/>
              <a:t>Να θεωρήσει ως παραγωγό αρχειακού συνόλου κάθε επιμέρους διοικητικό κύτταρο ή να εκλάβει όλα τα παραχθέντα τεκμήρια ως ένα και μόνο αρχειακό σύνολο;</a:t>
            </a:r>
          </a:p>
          <a:p>
            <a:endParaRPr lang="el-GR" altLang="el-GR" sz="28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90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Ορισμός «παραγωγού» </a:t>
            </a:r>
            <a:r>
              <a:rPr lang="el-GR" sz="2800" b="0" dirty="0" smtClean="0"/>
              <a:t>1/2</a:t>
            </a:r>
            <a:endParaRPr lang="el-GR" sz="2800" b="0" dirty="0"/>
          </a:p>
        </p:txBody>
      </p:sp>
      <p:sp>
        <p:nvSpPr>
          <p:cNvPr id="4608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Ο </a:t>
            </a:r>
            <a:r>
              <a:rPr lang="en-US" altLang="el-GR" sz="2800" dirty="0" smtClean="0"/>
              <a:t>Sir Hilary </a:t>
            </a:r>
            <a:r>
              <a:rPr lang="en-US" altLang="el-GR" sz="2800" dirty="0" err="1" smtClean="0"/>
              <a:t>Jekinson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περιέγραψε τον οργανισμό-παραγωγό του αρχειακού συνόλου ως τη «διοικητική μονάδα -οποιοδήποτε κι αν είναι το μέγεθός της- που συνιστά μια οργανική ενότητα πλήρη, ικανή να χειριστεί κατά τρόπο ανεξάρτητο, χωρίς την επέμβαση μιας υψηλότερης ή εξωτερικής αρχής, τις υποθέσεις της αρμοδιότητας της».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830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Ορισμός «παραγωγού» </a:t>
            </a:r>
            <a:r>
              <a:rPr lang="el-GR" sz="28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47106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smtClean="0"/>
              <a:t>Οι </a:t>
            </a:r>
            <a:r>
              <a:rPr lang="en-US" altLang="el-GR" sz="2800" smtClean="0"/>
              <a:t>Scott</a:t>
            </a:r>
            <a:r>
              <a:rPr lang="el-GR" altLang="el-GR" sz="2800" smtClean="0"/>
              <a:t>, </a:t>
            </a:r>
            <a:r>
              <a:rPr lang="en-US" altLang="el-GR" sz="2800" smtClean="0"/>
              <a:t>Smith </a:t>
            </a:r>
            <a:r>
              <a:rPr lang="el-GR" altLang="el-GR" sz="2800" smtClean="0"/>
              <a:t>και </a:t>
            </a:r>
            <a:r>
              <a:rPr lang="en-US" altLang="el-GR" sz="2800" smtClean="0"/>
              <a:t>Finlay </a:t>
            </a:r>
            <a:r>
              <a:rPr lang="el-GR" altLang="el-GR" sz="2800" smtClean="0"/>
              <a:t>συνδέουν τον οργανισμό-παραγωγό όχι με ορισμένο διοικητικό καθεστώς αλλά με την ανεξάρτητη διαχείριση των τεκμηρίων του: «τμήμα ενός οργανισμού, σε οποιοδήποτε επίπεδο της διοικητικής ιεραρχίας, το οποίο έχει (ή είχε) το δικό του ανεξάρτητο σύστημα διαχείρισης τεκμηρίων και διαθέτει ιδιαίτερο και σχετικά σταθερό όνομα ή τίτλο για ορισμένη περίοδο».</a:t>
            </a:r>
          </a:p>
          <a:p>
            <a:endParaRPr lang="el-GR" altLang="el-GR" sz="280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60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Κριτήρια </a:t>
            </a:r>
            <a:r>
              <a:rPr lang="el-GR" sz="2800" b="0" dirty="0">
                <a:solidFill>
                  <a:prstClr val="black"/>
                </a:solidFill>
              </a:rPr>
              <a:t>1/2</a:t>
            </a:r>
            <a:endParaRPr lang="el-GR" sz="2000" dirty="0"/>
          </a:p>
        </p:txBody>
      </p:sp>
      <p:sp>
        <p:nvSpPr>
          <p:cNvPr id="48130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smtClean="0"/>
              <a:t>Ο Μ. </a:t>
            </a:r>
            <a:r>
              <a:rPr lang="en-US" altLang="el-GR" sz="2800" smtClean="0"/>
              <a:t>Duchein</a:t>
            </a:r>
            <a:r>
              <a:rPr lang="el-GR" altLang="el-GR" sz="2800" smtClean="0"/>
              <a:t>, για να περιορίσει την ασάφεια που υπήρχε γύρω από το θέμα, πρότεινε πέντε κριτήρια απαραίτητα για το χαρακτηρισμό ενός οργανισμού ως παραγωγού αρχειακού συνόλου. </a:t>
            </a:r>
          </a:p>
          <a:p>
            <a:r>
              <a:rPr lang="el-GR" altLang="el-GR" sz="2800" smtClean="0"/>
              <a:t>Ο εν λόγω ιδιωτικός ή δημόσιος οργανισμός πρέπει:</a:t>
            </a:r>
          </a:p>
          <a:p>
            <a:pPr lvl="1"/>
            <a:r>
              <a:rPr lang="el-GR" altLang="el-GR" sz="2400" smtClean="0"/>
              <a:t>Να διαθέτει ίδιον όνομα και νομική υπόσταση που να απορρέουν από χρονολογημένο νομικό κείμενο (νόμο, διάταγμα, εγκύκλιο κλπ.). </a:t>
            </a:r>
          </a:p>
          <a:p>
            <a:pPr lvl="1"/>
            <a:r>
              <a:rPr lang="el-GR" altLang="el-GR" sz="2400" smtClean="0"/>
              <a:t>Να έχει σαφείς και σταθερές αρμοδιότητες, καθορισμένες από κάποιο νομικό ή κανονιστικό κείμενο. </a:t>
            </a:r>
          </a:p>
          <a:p>
            <a:endParaRPr lang="el-GR" altLang="el-GR" sz="280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26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Κριτήρια </a:t>
            </a:r>
            <a:r>
              <a:rPr lang="el-GR" sz="2800" b="0" dirty="0" smtClean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49154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7675" lvl="1" indent="-447675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l-GR" altLang="el-GR" dirty="0" smtClean="0"/>
              <a:t>Να κατέχει μια συγκεκριμένη θέση στον ιστό της διοικητικής ιεραρχίας. </a:t>
            </a:r>
          </a:p>
          <a:p>
            <a:pPr marL="447675" lvl="1" indent="-447675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l-GR" altLang="el-GR" dirty="0" smtClean="0"/>
              <a:t>Να διαθέτει τέτοιο βαθμό αυτονομίας, ώστε να μπορεί να διαχειρίζεται ο ίδιος τις υποθέσεις της αρμοδιότητας του, χωρίς να είναι υποχρεωμένος να τις υποβάλλει προς έγκριση σε μια ανώτερη αρχή. </a:t>
            </a:r>
          </a:p>
          <a:p>
            <a:pPr marL="447675" lvl="1" indent="-447675"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el-GR" altLang="el-GR" dirty="0" smtClean="0"/>
              <a:t>Να είναι γνωστή και αποτυπωμένη σε οργανόγραμμα η εσωτερική του οργάνωση και διάρθρωση. </a:t>
            </a:r>
          </a:p>
          <a:p>
            <a:endParaRPr lang="el-GR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433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7eb57a0fe59997e24da65060faa6a6efb1a35"/>
  <p:tag name="ISPRING_RESOURCE_PATHS_HASH_PRESENTER" val="ea358dd995bffaf567ac9f4270898afea213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2278</Words>
  <Application>Microsoft Office PowerPoint</Application>
  <PresentationFormat>Προβολή στην οθόνη (4:3)</PresentationFormat>
  <Paragraphs>221</Paragraphs>
  <Slides>38</Slides>
  <Notes>36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39" baseType="lpstr">
      <vt:lpstr>OC_template_updated</vt:lpstr>
      <vt:lpstr>Εισαγωγή στην Αρχειονομία</vt:lpstr>
      <vt:lpstr>Ο παραγωγός του αρχειακού συνόλου</vt:lpstr>
      <vt:lpstr>Ο παραγωγός του αρχειακού συνόλου</vt:lpstr>
      <vt:lpstr>Προσδιορισμός παραγωγού</vt:lpstr>
      <vt:lpstr>Ερωτήματα…</vt:lpstr>
      <vt:lpstr>Ορισμός «παραγωγού» 1/2</vt:lpstr>
      <vt:lpstr>Ορισμός «παραγωγού» 2/2</vt:lpstr>
      <vt:lpstr>Κριτήρια 1/2</vt:lpstr>
      <vt:lpstr>Κριτήρια 2/2</vt:lpstr>
      <vt:lpstr>Περιβάλλον παραγωγής</vt:lpstr>
      <vt:lpstr>Δομικά χαρακτηριστικά</vt:lpstr>
      <vt:lpstr>Στην πράξη…</vt:lpstr>
      <vt:lpstr>Διοικητικό κύτταρο και σκοπός παραγωγής</vt:lpstr>
      <vt:lpstr>Πολυπλοκότητα οργανισμών</vt:lpstr>
      <vt:lpstr>Παράδειγμα</vt:lpstr>
      <vt:lpstr>Συνεπώς…</vt:lpstr>
      <vt:lpstr>Δομικά κριτήρια / λειτουργικά κριτήρια</vt:lpstr>
      <vt:lpstr>Εντοπισμός δομής</vt:lpstr>
      <vt:lpstr>Εσωτερική ταξινόμηση</vt:lpstr>
      <vt:lpstr>Ορισμός παραγωγού</vt:lpstr>
      <vt:lpstr>Μινιμαλιστική αντίληψη</vt:lpstr>
      <vt:lpstr>Ωστόσο…</vt:lpstr>
      <vt:lpstr>Μειονέκτημα</vt:lpstr>
      <vt:lpstr>Μαξιμαλιστική αντίληψη</vt:lpstr>
      <vt:lpstr>Ωστόσο…</vt:lpstr>
      <vt:lpstr>Επιλογή μινιμαλιστικής ή μαξιμαλιστικής προσέγγισης</vt:lpstr>
      <vt:lpstr>Οργανωσιακή κουλτούρα</vt:lpstr>
      <vt:lpstr>Συνεπώς…</vt:lpstr>
      <vt:lpstr>Νέες τεχνολογίες</vt:lpstr>
      <vt:lpstr>Συμπερασματικά…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108</cp:revision>
  <dcterms:created xsi:type="dcterms:W3CDTF">2013-03-04T13:35:19Z</dcterms:created>
  <dcterms:modified xsi:type="dcterms:W3CDTF">2015-06-12T09:40:56Z</dcterms:modified>
</cp:coreProperties>
</file>