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2"/>
  </p:notesMasterIdLst>
  <p:handoutMasterIdLst>
    <p:handoutMasterId r:id="rId43"/>
  </p:handoutMasterIdLst>
  <p:sldIdLst>
    <p:sldId id="256" r:id="rId2"/>
    <p:sldId id="307" r:id="rId3"/>
    <p:sldId id="308" r:id="rId4"/>
    <p:sldId id="309"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Lst>
  <p:sldSz cx="9144000" cy="6858000" type="screen4x3"/>
  <p:notesSz cx="7104063" cy="10234613"/>
  <p:custDataLst>
    <p:tags r:id="rId4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7" autoAdjust="0"/>
    <p:restoredTop sz="94660"/>
  </p:normalViewPr>
  <p:slideViewPr>
    <p:cSldViewPr>
      <p:cViewPr varScale="1">
        <p:scale>
          <a:sx n="107" d="100"/>
          <a:sy n="107" d="100"/>
        </p:scale>
        <p:origin x="-176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12/6/2015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12/6/2015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848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59D1C16-8383-401B-89D6-495A24450956}" type="slidenum">
              <a:rPr lang="el-GR" altLang="el-GR">
                <a:latin typeface="Calibri" pitchFamily="34" charset="0"/>
              </a:rPr>
              <a:pPr fontAlgn="base">
                <a:spcBef>
                  <a:spcPct val="0"/>
                </a:spcBef>
                <a:spcAft>
                  <a:spcPct val="0"/>
                </a:spcAft>
              </a:pPr>
              <a:t>9</a:t>
            </a:fld>
            <a:endParaRPr lang="el-GR" altLang="el-GR">
              <a:latin typeface="Calibri" pitchFamily="34" charset="0"/>
            </a:endParaRPr>
          </a:p>
        </p:txBody>
      </p:sp>
    </p:spTree>
    <p:extLst>
      <p:ext uri="{BB962C8B-B14F-4D97-AF65-F5344CB8AC3E}">
        <p14:creationId xmlns:p14="http://schemas.microsoft.com/office/powerpoint/2010/main" val="130536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950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3AC9A05-529F-40F8-A254-4EDDB241BC00}" type="slidenum">
              <a:rPr lang="el-GR" altLang="el-GR">
                <a:latin typeface="Calibri" pitchFamily="34" charset="0"/>
              </a:rPr>
              <a:pPr fontAlgn="base">
                <a:spcBef>
                  <a:spcPct val="0"/>
                </a:spcBef>
                <a:spcAft>
                  <a:spcPct val="0"/>
                </a:spcAft>
              </a:pPr>
              <a:t>10</a:t>
            </a:fld>
            <a:endParaRPr lang="el-GR" altLang="el-GR">
              <a:latin typeface="Calibri" pitchFamily="34" charset="0"/>
            </a:endParaRPr>
          </a:p>
        </p:txBody>
      </p:sp>
    </p:spTree>
    <p:extLst>
      <p:ext uri="{BB962C8B-B14F-4D97-AF65-F5344CB8AC3E}">
        <p14:creationId xmlns:p14="http://schemas.microsoft.com/office/powerpoint/2010/main" val="3706248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053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714F50C-0B34-4778-A9B9-B2D64DA7B8D2}" type="slidenum">
              <a:rPr lang="el-GR" altLang="el-GR">
                <a:latin typeface="Calibri" pitchFamily="34" charset="0"/>
              </a:rPr>
              <a:pPr fontAlgn="base">
                <a:spcBef>
                  <a:spcPct val="0"/>
                </a:spcBef>
                <a:spcAft>
                  <a:spcPct val="0"/>
                </a:spcAft>
              </a:pPr>
              <a:t>11</a:t>
            </a:fld>
            <a:endParaRPr lang="el-GR" altLang="el-GR">
              <a:latin typeface="Calibri" pitchFamily="34" charset="0"/>
            </a:endParaRPr>
          </a:p>
        </p:txBody>
      </p:sp>
    </p:spTree>
    <p:extLst>
      <p:ext uri="{BB962C8B-B14F-4D97-AF65-F5344CB8AC3E}">
        <p14:creationId xmlns:p14="http://schemas.microsoft.com/office/powerpoint/2010/main" val="1380675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155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3298494-E1F4-4FCF-AF1E-A2E1A13BB4F2}" type="slidenum">
              <a:rPr lang="el-GR" altLang="el-GR">
                <a:latin typeface="Calibri" pitchFamily="34" charset="0"/>
              </a:rPr>
              <a:pPr fontAlgn="base">
                <a:spcBef>
                  <a:spcPct val="0"/>
                </a:spcBef>
                <a:spcAft>
                  <a:spcPct val="0"/>
                </a:spcAft>
              </a:pPr>
              <a:t>12</a:t>
            </a:fld>
            <a:endParaRPr lang="el-GR" altLang="el-GR">
              <a:latin typeface="Calibri" pitchFamily="34" charset="0"/>
            </a:endParaRPr>
          </a:p>
        </p:txBody>
      </p:sp>
    </p:spTree>
    <p:extLst>
      <p:ext uri="{BB962C8B-B14F-4D97-AF65-F5344CB8AC3E}">
        <p14:creationId xmlns:p14="http://schemas.microsoft.com/office/powerpoint/2010/main" val="64392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258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DF3DA76-09B2-4315-A89F-D3169E1DE205}" type="slidenum">
              <a:rPr lang="el-GR" altLang="el-GR">
                <a:latin typeface="Calibri" pitchFamily="34" charset="0"/>
              </a:rPr>
              <a:pPr fontAlgn="base">
                <a:spcBef>
                  <a:spcPct val="0"/>
                </a:spcBef>
                <a:spcAft>
                  <a:spcPct val="0"/>
                </a:spcAft>
              </a:pPr>
              <a:t>13</a:t>
            </a:fld>
            <a:endParaRPr lang="el-GR" altLang="el-GR">
              <a:latin typeface="Calibri" pitchFamily="34" charset="0"/>
            </a:endParaRPr>
          </a:p>
        </p:txBody>
      </p:sp>
    </p:spTree>
    <p:extLst>
      <p:ext uri="{BB962C8B-B14F-4D97-AF65-F5344CB8AC3E}">
        <p14:creationId xmlns:p14="http://schemas.microsoft.com/office/powerpoint/2010/main" val="180281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360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15DD410-31C7-441A-84EE-865A40A8DEAF}" type="slidenum">
              <a:rPr lang="el-GR" altLang="el-GR">
                <a:latin typeface="Calibri" pitchFamily="34" charset="0"/>
              </a:rPr>
              <a:pPr fontAlgn="base">
                <a:spcBef>
                  <a:spcPct val="0"/>
                </a:spcBef>
                <a:spcAft>
                  <a:spcPct val="0"/>
                </a:spcAft>
              </a:pPr>
              <a:t>14</a:t>
            </a:fld>
            <a:endParaRPr lang="el-GR" altLang="el-GR">
              <a:latin typeface="Calibri" pitchFamily="34" charset="0"/>
            </a:endParaRPr>
          </a:p>
        </p:txBody>
      </p:sp>
    </p:spTree>
    <p:extLst>
      <p:ext uri="{BB962C8B-B14F-4D97-AF65-F5344CB8AC3E}">
        <p14:creationId xmlns:p14="http://schemas.microsoft.com/office/powerpoint/2010/main" val="119350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462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D506819-573C-48EE-B90C-43FF77EB2D39}" type="slidenum">
              <a:rPr lang="el-GR" altLang="el-GR">
                <a:latin typeface="Calibri" pitchFamily="34" charset="0"/>
              </a:rPr>
              <a:pPr fontAlgn="base">
                <a:spcBef>
                  <a:spcPct val="0"/>
                </a:spcBef>
                <a:spcAft>
                  <a:spcPct val="0"/>
                </a:spcAft>
              </a:pPr>
              <a:t>15</a:t>
            </a:fld>
            <a:endParaRPr lang="el-GR" altLang="el-GR">
              <a:latin typeface="Calibri" pitchFamily="34" charset="0"/>
            </a:endParaRPr>
          </a:p>
        </p:txBody>
      </p:sp>
    </p:spTree>
    <p:extLst>
      <p:ext uri="{BB962C8B-B14F-4D97-AF65-F5344CB8AC3E}">
        <p14:creationId xmlns:p14="http://schemas.microsoft.com/office/powerpoint/2010/main" val="3265764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565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5AEDCF3-7F27-4CA5-B255-6F9C9B486FA0}" type="slidenum">
              <a:rPr lang="el-GR" altLang="el-GR">
                <a:latin typeface="Calibri" pitchFamily="34" charset="0"/>
              </a:rPr>
              <a:pPr fontAlgn="base">
                <a:spcBef>
                  <a:spcPct val="0"/>
                </a:spcBef>
                <a:spcAft>
                  <a:spcPct val="0"/>
                </a:spcAft>
              </a:pPr>
              <a:t>16</a:t>
            </a:fld>
            <a:endParaRPr lang="el-GR" altLang="el-GR">
              <a:latin typeface="Calibri" pitchFamily="34" charset="0"/>
            </a:endParaRPr>
          </a:p>
        </p:txBody>
      </p:sp>
    </p:spTree>
    <p:extLst>
      <p:ext uri="{BB962C8B-B14F-4D97-AF65-F5344CB8AC3E}">
        <p14:creationId xmlns:p14="http://schemas.microsoft.com/office/powerpoint/2010/main" val="382225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667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BB61328-5F80-429C-A723-8789B7ECCE90}" type="slidenum">
              <a:rPr lang="el-GR" altLang="el-GR">
                <a:latin typeface="Calibri" pitchFamily="34" charset="0"/>
              </a:rPr>
              <a:pPr fontAlgn="base">
                <a:spcBef>
                  <a:spcPct val="0"/>
                </a:spcBef>
                <a:spcAft>
                  <a:spcPct val="0"/>
                </a:spcAft>
              </a:pPr>
              <a:t>17</a:t>
            </a:fld>
            <a:endParaRPr lang="el-GR" altLang="el-GR">
              <a:latin typeface="Calibri" pitchFamily="34" charset="0"/>
            </a:endParaRPr>
          </a:p>
        </p:txBody>
      </p:sp>
    </p:spTree>
    <p:extLst>
      <p:ext uri="{BB962C8B-B14F-4D97-AF65-F5344CB8AC3E}">
        <p14:creationId xmlns:p14="http://schemas.microsoft.com/office/powerpoint/2010/main" val="1958287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770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1279D25-9D1F-4FD3-8405-1049210E541C}" type="slidenum">
              <a:rPr lang="el-GR" altLang="el-GR">
                <a:latin typeface="Calibri" pitchFamily="34" charset="0"/>
              </a:rPr>
              <a:pPr fontAlgn="base">
                <a:spcBef>
                  <a:spcPct val="0"/>
                </a:spcBef>
                <a:spcAft>
                  <a:spcPct val="0"/>
                </a:spcAft>
              </a:pPr>
              <a:t>18</a:t>
            </a:fld>
            <a:endParaRPr lang="el-GR" altLang="el-GR">
              <a:latin typeface="Calibri" pitchFamily="34" charset="0"/>
            </a:endParaRPr>
          </a:p>
        </p:txBody>
      </p:sp>
    </p:spTree>
    <p:extLst>
      <p:ext uri="{BB962C8B-B14F-4D97-AF65-F5344CB8AC3E}">
        <p14:creationId xmlns:p14="http://schemas.microsoft.com/office/powerpoint/2010/main" val="261924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02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EC2F3DB-3FB0-4357-B56A-B2C36972D0AF}" type="slidenum">
              <a:rPr lang="el-GR" altLang="el-GR">
                <a:latin typeface="Calibri" pitchFamily="34" charset="0"/>
              </a:rPr>
              <a:pPr fontAlgn="base">
                <a:spcBef>
                  <a:spcPct val="0"/>
                </a:spcBef>
                <a:spcAft>
                  <a:spcPct val="0"/>
                </a:spcAft>
              </a:pPr>
              <a:t>1</a:t>
            </a:fld>
            <a:endParaRPr lang="el-GR" altLang="el-GR">
              <a:latin typeface="Calibri" pitchFamily="34" charset="0"/>
            </a:endParaRPr>
          </a:p>
        </p:txBody>
      </p:sp>
    </p:spTree>
    <p:extLst>
      <p:ext uri="{BB962C8B-B14F-4D97-AF65-F5344CB8AC3E}">
        <p14:creationId xmlns:p14="http://schemas.microsoft.com/office/powerpoint/2010/main" val="217138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872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BE989289-8032-4AE5-8BE6-C259733E8A99}" type="slidenum">
              <a:rPr lang="el-GR" altLang="el-GR">
                <a:latin typeface="Calibri" pitchFamily="34" charset="0"/>
              </a:rPr>
              <a:pPr fontAlgn="base">
                <a:spcBef>
                  <a:spcPct val="0"/>
                </a:spcBef>
                <a:spcAft>
                  <a:spcPct val="0"/>
                </a:spcAft>
              </a:pPr>
              <a:t>19</a:t>
            </a:fld>
            <a:endParaRPr lang="el-GR" altLang="el-GR">
              <a:latin typeface="Calibri" pitchFamily="34" charset="0"/>
            </a:endParaRPr>
          </a:p>
        </p:txBody>
      </p:sp>
    </p:spTree>
    <p:extLst>
      <p:ext uri="{BB962C8B-B14F-4D97-AF65-F5344CB8AC3E}">
        <p14:creationId xmlns:p14="http://schemas.microsoft.com/office/powerpoint/2010/main" val="254017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5974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85D88BB-A9C6-4D5D-ABD2-A342BC19407A}" type="slidenum">
              <a:rPr lang="el-GR" altLang="el-GR">
                <a:latin typeface="Calibri" pitchFamily="34" charset="0"/>
              </a:rPr>
              <a:pPr fontAlgn="base">
                <a:spcBef>
                  <a:spcPct val="0"/>
                </a:spcBef>
                <a:spcAft>
                  <a:spcPct val="0"/>
                </a:spcAft>
              </a:pPr>
              <a:t>20</a:t>
            </a:fld>
            <a:endParaRPr lang="el-GR" altLang="el-GR">
              <a:latin typeface="Calibri" pitchFamily="34" charset="0"/>
            </a:endParaRPr>
          </a:p>
        </p:txBody>
      </p:sp>
    </p:spTree>
    <p:extLst>
      <p:ext uri="{BB962C8B-B14F-4D97-AF65-F5344CB8AC3E}">
        <p14:creationId xmlns:p14="http://schemas.microsoft.com/office/powerpoint/2010/main" val="146472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077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628E79E-95AD-4391-BC63-2CF48E0E51FF}" type="slidenum">
              <a:rPr lang="el-GR" altLang="el-GR">
                <a:latin typeface="Calibri" pitchFamily="34" charset="0"/>
              </a:rPr>
              <a:pPr fontAlgn="base">
                <a:spcBef>
                  <a:spcPct val="0"/>
                </a:spcBef>
                <a:spcAft>
                  <a:spcPct val="0"/>
                </a:spcAft>
              </a:pPr>
              <a:t>21</a:t>
            </a:fld>
            <a:endParaRPr lang="el-GR" altLang="el-GR">
              <a:latin typeface="Calibri" pitchFamily="34" charset="0"/>
            </a:endParaRPr>
          </a:p>
        </p:txBody>
      </p:sp>
    </p:spTree>
    <p:extLst>
      <p:ext uri="{BB962C8B-B14F-4D97-AF65-F5344CB8AC3E}">
        <p14:creationId xmlns:p14="http://schemas.microsoft.com/office/powerpoint/2010/main" val="1513864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179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89D4EE5-9C48-4F79-811C-71E51799ACD0}" type="slidenum">
              <a:rPr lang="el-GR" altLang="el-GR">
                <a:latin typeface="Calibri" pitchFamily="34" charset="0"/>
              </a:rPr>
              <a:pPr fontAlgn="base">
                <a:spcBef>
                  <a:spcPct val="0"/>
                </a:spcBef>
                <a:spcAft>
                  <a:spcPct val="0"/>
                </a:spcAft>
              </a:pPr>
              <a:t>22</a:t>
            </a:fld>
            <a:endParaRPr lang="el-GR" altLang="el-GR">
              <a:latin typeface="Calibri" pitchFamily="34" charset="0"/>
            </a:endParaRPr>
          </a:p>
        </p:txBody>
      </p:sp>
    </p:spTree>
    <p:extLst>
      <p:ext uri="{BB962C8B-B14F-4D97-AF65-F5344CB8AC3E}">
        <p14:creationId xmlns:p14="http://schemas.microsoft.com/office/powerpoint/2010/main" val="4173525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28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F9259240-F3A3-4582-9D4C-E469B060B633}" type="slidenum">
              <a:rPr lang="el-GR" altLang="el-GR">
                <a:latin typeface="Calibri" pitchFamily="34" charset="0"/>
              </a:rPr>
              <a:pPr fontAlgn="base">
                <a:spcBef>
                  <a:spcPct val="0"/>
                </a:spcBef>
                <a:spcAft>
                  <a:spcPct val="0"/>
                </a:spcAft>
              </a:pPr>
              <a:t>23</a:t>
            </a:fld>
            <a:endParaRPr lang="el-GR" altLang="el-GR">
              <a:latin typeface="Calibri" pitchFamily="34" charset="0"/>
            </a:endParaRPr>
          </a:p>
        </p:txBody>
      </p:sp>
    </p:spTree>
    <p:extLst>
      <p:ext uri="{BB962C8B-B14F-4D97-AF65-F5344CB8AC3E}">
        <p14:creationId xmlns:p14="http://schemas.microsoft.com/office/powerpoint/2010/main" val="2169197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38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E24A429-60A5-4F4C-AC58-84FD1703ABDC}" type="slidenum">
              <a:rPr lang="el-GR" altLang="el-GR">
                <a:latin typeface="Calibri" pitchFamily="34" charset="0"/>
              </a:rPr>
              <a:pPr fontAlgn="base">
                <a:spcBef>
                  <a:spcPct val="0"/>
                </a:spcBef>
                <a:spcAft>
                  <a:spcPct val="0"/>
                </a:spcAft>
              </a:pPr>
              <a:t>24</a:t>
            </a:fld>
            <a:endParaRPr lang="el-GR" altLang="el-GR">
              <a:latin typeface="Calibri" pitchFamily="34" charset="0"/>
            </a:endParaRPr>
          </a:p>
        </p:txBody>
      </p:sp>
    </p:spTree>
    <p:extLst>
      <p:ext uri="{BB962C8B-B14F-4D97-AF65-F5344CB8AC3E}">
        <p14:creationId xmlns:p14="http://schemas.microsoft.com/office/powerpoint/2010/main" val="2316912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48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8BBAA514-AD88-4184-AB43-C8F72AE971C8}" type="slidenum">
              <a:rPr lang="el-GR" altLang="el-GR">
                <a:latin typeface="Calibri" pitchFamily="34" charset="0"/>
              </a:rPr>
              <a:pPr fontAlgn="base">
                <a:spcBef>
                  <a:spcPct val="0"/>
                </a:spcBef>
                <a:spcAft>
                  <a:spcPct val="0"/>
                </a:spcAft>
              </a:pPr>
              <a:t>25</a:t>
            </a:fld>
            <a:endParaRPr lang="el-GR" altLang="el-GR">
              <a:latin typeface="Calibri" pitchFamily="34" charset="0"/>
            </a:endParaRPr>
          </a:p>
        </p:txBody>
      </p:sp>
    </p:spTree>
    <p:extLst>
      <p:ext uri="{BB962C8B-B14F-4D97-AF65-F5344CB8AC3E}">
        <p14:creationId xmlns:p14="http://schemas.microsoft.com/office/powerpoint/2010/main" val="1207690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58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AC07D4D-AD9E-4AD7-B1ED-2489EB7DC609}" type="slidenum">
              <a:rPr lang="el-GR" altLang="el-GR">
                <a:latin typeface="Calibri" pitchFamily="34" charset="0"/>
              </a:rPr>
              <a:pPr fontAlgn="base">
                <a:spcBef>
                  <a:spcPct val="0"/>
                </a:spcBef>
                <a:spcAft>
                  <a:spcPct val="0"/>
                </a:spcAft>
              </a:pPr>
              <a:t>26</a:t>
            </a:fld>
            <a:endParaRPr lang="el-GR" altLang="el-GR">
              <a:latin typeface="Calibri" pitchFamily="34" charset="0"/>
            </a:endParaRPr>
          </a:p>
        </p:txBody>
      </p:sp>
    </p:spTree>
    <p:extLst>
      <p:ext uri="{BB962C8B-B14F-4D97-AF65-F5344CB8AC3E}">
        <p14:creationId xmlns:p14="http://schemas.microsoft.com/office/powerpoint/2010/main" val="554873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69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909E4C73-DEC6-45B3-B6F1-D7FBEEFF71CA}" type="slidenum">
              <a:rPr lang="el-GR" altLang="el-GR">
                <a:latin typeface="Calibri" pitchFamily="34" charset="0"/>
              </a:rPr>
              <a:pPr fontAlgn="base">
                <a:spcBef>
                  <a:spcPct val="0"/>
                </a:spcBef>
                <a:spcAft>
                  <a:spcPct val="0"/>
                </a:spcAft>
              </a:pPr>
              <a:t>27</a:t>
            </a:fld>
            <a:endParaRPr lang="el-GR" altLang="el-GR">
              <a:latin typeface="Calibri" pitchFamily="34" charset="0"/>
            </a:endParaRPr>
          </a:p>
        </p:txBody>
      </p:sp>
    </p:spTree>
    <p:extLst>
      <p:ext uri="{BB962C8B-B14F-4D97-AF65-F5344CB8AC3E}">
        <p14:creationId xmlns:p14="http://schemas.microsoft.com/office/powerpoint/2010/main" val="465197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79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337B79D8-A772-46AB-83A0-4E37464AF734}" type="slidenum">
              <a:rPr lang="el-GR" altLang="el-GR">
                <a:latin typeface="Calibri" pitchFamily="34" charset="0"/>
              </a:rPr>
              <a:pPr fontAlgn="base">
                <a:spcBef>
                  <a:spcPct val="0"/>
                </a:spcBef>
                <a:spcAft>
                  <a:spcPct val="0"/>
                </a:spcAft>
              </a:pPr>
              <a:t>28</a:t>
            </a:fld>
            <a:endParaRPr lang="el-GR" altLang="el-GR">
              <a:latin typeface="Calibri" pitchFamily="34" charset="0"/>
            </a:endParaRPr>
          </a:p>
        </p:txBody>
      </p:sp>
    </p:spTree>
    <p:extLst>
      <p:ext uri="{BB962C8B-B14F-4D97-AF65-F5344CB8AC3E}">
        <p14:creationId xmlns:p14="http://schemas.microsoft.com/office/powerpoint/2010/main" val="184220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131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D8AB5473-5608-46C1-B7A2-9EBBDD88C59C}" type="slidenum">
              <a:rPr lang="el-GR" altLang="el-GR">
                <a:latin typeface="Calibri" pitchFamily="34" charset="0"/>
              </a:rPr>
              <a:pPr fontAlgn="base">
                <a:spcBef>
                  <a:spcPct val="0"/>
                </a:spcBef>
                <a:spcAft>
                  <a:spcPct val="0"/>
                </a:spcAft>
              </a:pPr>
              <a:t>2</a:t>
            </a:fld>
            <a:endParaRPr lang="el-GR" altLang="el-GR">
              <a:latin typeface="Calibri" pitchFamily="34" charset="0"/>
            </a:endParaRPr>
          </a:p>
        </p:txBody>
      </p:sp>
    </p:spTree>
    <p:extLst>
      <p:ext uri="{BB962C8B-B14F-4D97-AF65-F5344CB8AC3E}">
        <p14:creationId xmlns:p14="http://schemas.microsoft.com/office/powerpoint/2010/main" val="2342185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89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09E0CBD-03EF-424E-8855-A03D597C546B}" type="slidenum">
              <a:rPr lang="el-GR" altLang="el-GR">
                <a:latin typeface="Calibri" pitchFamily="34" charset="0"/>
              </a:rPr>
              <a:pPr fontAlgn="base">
                <a:spcBef>
                  <a:spcPct val="0"/>
                </a:spcBef>
                <a:spcAft>
                  <a:spcPct val="0"/>
                </a:spcAft>
              </a:pPr>
              <a:t>29</a:t>
            </a:fld>
            <a:endParaRPr lang="el-GR" altLang="el-GR">
              <a:latin typeface="Calibri" pitchFamily="34" charset="0"/>
            </a:endParaRPr>
          </a:p>
        </p:txBody>
      </p:sp>
    </p:spTree>
    <p:extLst>
      <p:ext uri="{BB962C8B-B14F-4D97-AF65-F5344CB8AC3E}">
        <p14:creationId xmlns:p14="http://schemas.microsoft.com/office/powerpoint/2010/main" val="2467927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699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15F1BA11-80B9-4EBD-A8AF-6FC9113CDCC8}" type="slidenum">
              <a:rPr lang="el-GR" altLang="el-GR">
                <a:latin typeface="Calibri" pitchFamily="34" charset="0"/>
              </a:rPr>
              <a:pPr fontAlgn="base">
                <a:spcBef>
                  <a:spcPct val="0"/>
                </a:spcBef>
                <a:spcAft>
                  <a:spcPct val="0"/>
                </a:spcAft>
              </a:pPr>
              <a:t>30</a:t>
            </a:fld>
            <a:endParaRPr lang="el-GR" altLang="el-GR">
              <a:latin typeface="Calibri" pitchFamily="34" charset="0"/>
            </a:endParaRPr>
          </a:p>
        </p:txBody>
      </p:sp>
    </p:spTree>
    <p:extLst>
      <p:ext uri="{BB962C8B-B14F-4D97-AF65-F5344CB8AC3E}">
        <p14:creationId xmlns:p14="http://schemas.microsoft.com/office/powerpoint/2010/main" val="76642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710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256BC9DD-F58C-4EEB-95DB-3674D225A877}" type="slidenum">
              <a:rPr lang="el-GR" altLang="el-GR">
                <a:latin typeface="Calibri" pitchFamily="34" charset="0"/>
              </a:rPr>
              <a:pPr fontAlgn="base">
                <a:spcBef>
                  <a:spcPct val="0"/>
                </a:spcBef>
                <a:spcAft>
                  <a:spcPct val="0"/>
                </a:spcAft>
              </a:pPr>
              <a:t>31</a:t>
            </a:fld>
            <a:endParaRPr lang="el-GR" altLang="el-GR">
              <a:latin typeface="Calibri" pitchFamily="34" charset="0"/>
            </a:endParaRPr>
          </a:p>
        </p:txBody>
      </p:sp>
    </p:spTree>
    <p:extLst>
      <p:ext uri="{BB962C8B-B14F-4D97-AF65-F5344CB8AC3E}">
        <p14:creationId xmlns:p14="http://schemas.microsoft.com/office/powerpoint/2010/main" val="19556244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234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5EE8D15-C4AF-4CFD-B953-A7BB6CE9F14C}" type="slidenum">
              <a:rPr lang="el-GR" altLang="el-GR">
                <a:latin typeface="Calibri" pitchFamily="34" charset="0"/>
              </a:rPr>
              <a:pPr fontAlgn="base">
                <a:spcBef>
                  <a:spcPct val="0"/>
                </a:spcBef>
                <a:spcAft>
                  <a:spcPct val="0"/>
                </a:spcAft>
              </a:pPr>
              <a:t>3</a:t>
            </a:fld>
            <a:endParaRPr lang="el-GR" altLang="el-GR">
              <a:latin typeface="Calibri" pitchFamily="34" charset="0"/>
            </a:endParaRPr>
          </a:p>
        </p:txBody>
      </p:sp>
    </p:spTree>
    <p:extLst>
      <p:ext uri="{BB962C8B-B14F-4D97-AF65-F5344CB8AC3E}">
        <p14:creationId xmlns:p14="http://schemas.microsoft.com/office/powerpoint/2010/main" val="311305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336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EA29B2C0-09FB-4FD5-9248-AF2AAB48D805}" type="slidenum">
              <a:rPr lang="el-GR" altLang="el-GR">
                <a:latin typeface="Calibri" pitchFamily="34" charset="0"/>
              </a:rPr>
              <a:pPr fontAlgn="base">
                <a:spcBef>
                  <a:spcPct val="0"/>
                </a:spcBef>
                <a:spcAft>
                  <a:spcPct val="0"/>
                </a:spcAft>
              </a:pPr>
              <a:t>4</a:t>
            </a:fld>
            <a:endParaRPr lang="el-GR" altLang="el-GR">
              <a:latin typeface="Calibri" pitchFamily="34" charset="0"/>
            </a:endParaRPr>
          </a:p>
        </p:txBody>
      </p:sp>
    </p:spTree>
    <p:extLst>
      <p:ext uri="{BB962C8B-B14F-4D97-AF65-F5344CB8AC3E}">
        <p14:creationId xmlns:p14="http://schemas.microsoft.com/office/powerpoint/2010/main" val="2788544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438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0060E2E6-83A9-4B9A-9AE8-2A62C78EF88A}" type="slidenum">
              <a:rPr lang="el-GR" altLang="el-GR">
                <a:latin typeface="Calibri" pitchFamily="34" charset="0"/>
              </a:rPr>
              <a:pPr fontAlgn="base">
                <a:spcBef>
                  <a:spcPct val="0"/>
                </a:spcBef>
                <a:spcAft>
                  <a:spcPct val="0"/>
                </a:spcAft>
              </a:pPr>
              <a:t>5</a:t>
            </a:fld>
            <a:endParaRPr lang="el-GR" altLang="el-GR">
              <a:latin typeface="Calibri" pitchFamily="34" charset="0"/>
            </a:endParaRPr>
          </a:p>
        </p:txBody>
      </p:sp>
    </p:spTree>
    <p:extLst>
      <p:ext uri="{BB962C8B-B14F-4D97-AF65-F5344CB8AC3E}">
        <p14:creationId xmlns:p14="http://schemas.microsoft.com/office/powerpoint/2010/main" val="349779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541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5DD1744D-FF69-476E-B600-F5B6251C1B15}" type="slidenum">
              <a:rPr lang="el-GR" altLang="el-GR">
                <a:latin typeface="Calibri" pitchFamily="34" charset="0"/>
              </a:rPr>
              <a:pPr fontAlgn="base">
                <a:spcBef>
                  <a:spcPct val="0"/>
                </a:spcBef>
                <a:spcAft>
                  <a:spcPct val="0"/>
                </a:spcAft>
              </a:pPr>
              <a:t>6</a:t>
            </a:fld>
            <a:endParaRPr lang="el-GR" altLang="el-GR">
              <a:latin typeface="Calibri" pitchFamily="34" charset="0"/>
            </a:endParaRPr>
          </a:p>
        </p:txBody>
      </p:sp>
    </p:spTree>
    <p:extLst>
      <p:ext uri="{BB962C8B-B14F-4D97-AF65-F5344CB8AC3E}">
        <p14:creationId xmlns:p14="http://schemas.microsoft.com/office/powerpoint/2010/main" val="2223796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6436"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4A555F09-C2FA-47AD-8DEB-B5E879E4D6DF}" type="slidenum">
              <a:rPr lang="el-GR" altLang="el-GR">
                <a:latin typeface="Calibri" pitchFamily="34" charset="0"/>
              </a:rPr>
              <a:pPr fontAlgn="base">
                <a:spcBef>
                  <a:spcPct val="0"/>
                </a:spcBef>
                <a:spcAft>
                  <a:spcPct val="0"/>
                </a:spcAft>
              </a:pPr>
              <a:t>7</a:t>
            </a:fld>
            <a:endParaRPr lang="el-GR" altLang="el-GR">
              <a:latin typeface="Calibri" pitchFamily="34" charset="0"/>
            </a:endParaRPr>
          </a:p>
        </p:txBody>
      </p:sp>
    </p:spTree>
    <p:extLst>
      <p:ext uri="{BB962C8B-B14F-4D97-AF65-F5344CB8AC3E}">
        <p14:creationId xmlns:p14="http://schemas.microsoft.com/office/powerpoint/2010/main" val="256044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14746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nstantia" pitchFamily="18" charset="0"/>
              </a:defRPr>
            </a:lvl1pPr>
            <a:lvl2pPr marL="804986" indent="-309610">
              <a:defRPr>
                <a:solidFill>
                  <a:schemeClr val="tx1"/>
                </a:solidFill>
                <a:latin typeface="Constantia" pitchFamily="18" charset="0"/>
              </a:defRPr>
            </a:lvl2pPr>
            <a:lvl3pPr marL="1238441" indent="-247688">
              <a:defRPr>
                <a:solidFill>
                  <a:schemeClr val="tx1"/>
                </a:solidFill>
                <a:latin typeface="Constantia" pitchFamily="18" charset="0"/>
              </a:defRPr>
            </a:lvl3pPr>
            <a:lvl4pPr marL="1733817" indent="-247688">
              <a:defRPr>
                <a:solidFill>
                  <a:schemeClr val="tx1"/>
                </a:solidFill>
                <a:latin typeface="Constantia" pitchFamily="18" charset="0"/>
              </a:defRPr>
            </a:lvl4pPr>
            <a:lvl5pPr marL="2229193" indent="-247688">
              <a:defRPr>
                <a:solidFill>
                  <a:schemeClr val="tx1"/>
                </a:solidFill>
                <a:latin typeface="Constantia" pitchFamily="18" charset="0"/>
              </a:defRPr>
            </a:lvl5pPr>
            <a:lvl6pPr marL="2724569" indent="-247688" fontAlgn="base">
              <a:spcBef>
                <a:spcPct val="0"/>
              </a:spcBef>
              <a:spcAft>
                <a:spcPct val="0"/>
              </a:spcAft>
              <a:defRPr>
                <a:solidFill>
                  <a:schemeClr val="tx1"/>
                </a:solidFill>
                <a:latin typeface="Constantia" pitchFamily="18" charset="0"/>
              </a:defRPr>
            </a:lvl6pPr>
            <a:lvl7pPr marL="3219945" indent="-247688" fontAlgn="base">
              <a:spcBef>
                <a:spcPct val="0"/>
              </a:spcBef>
              <a:spcAft>
                <a:spcPct val="0"/>
              </a:spcAft>
              <a:defRPr>
                <a:solidFill>
                  <a:schemeClr val="tx1"/>
                </a:solidFill>
                <a:latin typeface="Constantia" pitchFamily="18" charset="0"/>
              </a:defRPr>
            </a:lvl7pPr>
            <a:lvl8pPr marL="3715322" indent="-247688" fontAlgn="base">
              <a:spcBef>
                <a:spcPct val="0"/>
              </a:spcBef>
              <a:spcAft>
                <a:spcPct val="0"/>
              </a:spcAft>
              <a:defRPr>
                <a:solidFill>
                  <a:schemeClr val="tx1"/>
                </a:solidFill>
                <a:latin typeface="Constantia" pitchFamily="18" charset="0"/>
              </a:defRPr>
            </a:lvl8pPr>
            <a:lvl9pPr marL="4210698" indent="-247688" fontAlgn="base">
              <a:spcBef>
                <a:spcPct val="0"/>
              </a:spcBef>
              <a:spcAft>
                <a:spcPct val="0"/>
              </a:spcAft>
              <a:defRPr>
                <a:solidFill>
                  <a:schemeClr val="tx1"/>
                </a:solidFill>
                <a:latin typeface="Constantia" pitchFamily="18" charset="0"/>
              </a:defRPr>
            </a:lvl9pPr>
          </a:lstStyle>
          <a:p>
            <a:pPr fontAlgn="base">
              <a:spcBef>
                <a:spcPct val="0"/>
              </a:spcBef>
              <a:spcAft>
                <a:spcPct val="0"/>
              </a:spcAft>
            </a:pPr>
            <a:fld id="{65CEA24C-A456-4CD9-8390-1B01E0270955}" type="slidenum">
              <a:rPr lang="el-GR" altLang="el-GR">
                <a:latin typeface="Calibri" pitchFamily="34" charset="0"/>
              </a:rPr>
              <a:pPr fontAlgn="base">
                <a:spcBef>
                  <a:spcPct val="0"/>
                </a:spcBef>
                <a:spcAft>
                  <a:spcPct val="0"/>
                </a:spcAft>
              </a:pPr>
              <a:t>8</a:t>
            </a:fld>
            <a:endParaRPr lang="el-GR" altLang="el-GR">
              <a:latin typeface="Calibri" pitchFamily="34" charset="0"/>
            </a:endParaRPr>
          </a:p>
        </p:txBody>
      </p:sp>
    </p:spTree>
    <p:extLst>
      <p:ext uri="{BB962C8B-B14F-4D97-AF65-F5344CB8AC3E}">
        <p14:creationId xmlns:p14="http://schemas.microsoft.com/office/powerpoint/2010/main" val="197533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2996952"/>
            <a:ext cx="8640960" cy="2232247"/>
          </a:xfrm>
        </p:spPr>
        <p:txBody>
          <a:bodyPr>
            <a:noAutofit/>
          </a:bodyPr>
          <a:lstStyle/>
          <a:p>
            <a:r>
              <a:rPr lang="el-GR" sz="2400" b="1" dirty="0" smtClean="0"/>
              <a:t>Ενότητα 12</a:t>
            </a:r>
            <a:r>
              <a:rPr lang="el-GR" sz="2400" dirty="0" smtClean="0"/>
              <a:t>:</a:t>
            </a:r>
            <a:r>
              <a:rPr lang="en-US" sz="2400" dirty="0" smtClean="0"/>
              <a:t> </a:t>
            </a:r>
            <a:r>
              <a:rPr lang="el-GR" sz="2400" dirty="0"/>
              <a:t>Αρχειακές εργασίες (μέρος 3</a:t>
            </a:r>
            <a:r>
              <a:rPr lang="el-GR" sz="2400" baseline="30000" dirty="0"/>
              <a:t>ο</a:t>
            </a:r>
            <a:r>
              <a:rPr lang="el-GR" sz="2400" dirty="0"/>
              <a:t>). Ευρετηρίαση, Αξιολόγηση, Συντήρηση, Προβολή και χρήση </a:t>
            </a:r>
            <a:r>
              <a:rPr lang="el-GR" sz="2400" dirty="0" smtClean="0"/>
              <a:t>αρχείων</a:t>
            </a:r>
          </a:p>
          <a:p>
            <a:endParaRPr lang="en-US" sz="2400" dirty="0" smtClean="0"/>
          </a:p>
          <a:p>
            <a:pPr>
              <a:spcBef>
                <a:spcPts val="0"/>
              </a:spcBef>
            </a:pPr>
            <a:r>
              <a:rPr lang="el-GR" sz="2400" dirty="0"/>
              <a:t>Γιώργος Γιαννακόπουλος</a:t>
            </a:r>
          </a:p>
          <a:p>
            <a:pPr>
              <a:spcBef>
                <a:spcPts val="0"/>
              </a:spcBef>
            </a:pPr>
            <a:r>
              <a:rPr lang="el-GR" sz="2400" dirty="0"/>
              <a:t>Τμήμα</a:t>
            </a:r>
            <a:r>
              <a:rPr lang="en-US" sz="2400" dirty="0"/>
              <a:t> </a:t>
            </a:r>
            <a:r>
              <a:rPr lang="el-GR" sz="2400" dirty="0"/>
              <a:t>Βιβλιοθηκονομίας και Συστημάτων Πληροφόρησης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1580703619"/>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Μειονεκτήματα προτύπου</a:t>
            </a:r>
            <a:endParaRPr lang="el-GR"/>
          </a:p>
        </p:txBody>
      </p:sp>
      <p:sp>
        <p:nvSpPr>
          <p:cNvPr id="2" name="1 - Θέση περιεχομένου"/>
          <p:cNvSpPr>
            <a:spLocks noGrp="1"/>
          </p:cNvSpPr>
          <p:nvPr>
            <p:ph idx="1"/>
          </p:nvPr>
        </p:nvSpPr>
        <p:spPr>
          <a:xfrm>
            <a:off x="457200" y="1196752"/>
            <a:ext cx="8219256" cy="5400600"/>
          </a:xfrm>
        </p:spPr>
        <p:txBody>
          <a:bodyPr>
            <a:normAutofit/>
          </a:bodyPr>
          <a:lstStyle/>
          <a:p>
            <a:pPr>
              <a:buClr>
                <a:schemeClr val="tx1"/>
              </a:buClr>
              <a:defRPr/>
            </a:pPr>
            <a:r>
              <a:rPr lang="el-GR" sz="2800" dirty="0" smtClean="0"/>
              <a:t>Η κριτική που δέχεται εστιάζεται στα παρακάτω σημεία:</a:t>
            </a:r>
          </a:p>
          <a:p>
            <a:pPr marL="708660" lvl="1" indent="-342900">
              <a:buClr>
                <a:schemeClr val="tx1"/>
              </a:buClr>
              <a:defRPr/>
            </a:pPr>
            <a:r>
              <a:rPr lang="el-GR" sz="2400" dirty="0" smtClean="0"/>
              <a:t>δεν αφορά τη θεματική ευρετηρίαση αλλά μόνο τους κύριους όρους</a:t>
            </a:r>
          </a:p>
          <a:p>
            <a:pPr marL="708660" lvl="1" indent="-342900">
              <a:buClr>
                <a:schemeClr val="tx1"/>
              </a:buClr>
              <a:defRPr/>
            </a:pPr>
            <a:r>
              <a:rPr lang="el-GR" sz="2400" dirty="0" smtClean="0"/>
              <a:t>δε στηρίζεται στην ανάλυση του περιεχομένου των τεκμηρίων, αλλά αντίθετα βασίζεται στους όρους οι οποίοι χρησιμοποιήθηκαν κατά την περιγραφή τους</a:t>
            </a:r>
          </a:p>
          <a:p>
            <a:pPr marL="708660" lvl="1" indent="-342900">
              <a:buClr>
                <a:schemeClr val="tx1"/>
              </a:buClr>
              <a:defRPr/>
            </a:pPr>
            <a:r>
              <a:rPr lang="el-GR" sz="2400" dirty="0" smtClean="0"/>
              <a:t>δεν απαντά στην ουσία του προβλήματος, αφού δεν υποδεικνύει κανόνες ευρετηρίασης· συγκεκριμένα, αντί να υποδεικνύει ένα πρότυπο ευρετηρίασης, επιτρέπει τη χρήση διαφόρων προτύπων και περιορίζεται σε οδηγίες για τη δήλωση της ευρετηρίασης που ακολουθήθηκε.</a:t>
            </a:r>
          </a:p>
          <a:p>
            <a:pPr>
              <a:buClr>
                <a:schemeClr val="tx1"/>
              </a:buClr>
              <a:defRPr/>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7909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Αξιολόγηση</a:t>
            </a:r>
            <a:endParaRPr lang="el-GR"/>
          </a:p>
        </p:txBody>
      </p:sp>
    </p:spTree>
    <p:extLst>
      <p:ext uri="{BB962C8B-B14F-4D97-AF65-F5344CB8AC3E}">
        <p14:creationId xmlns:p14="http://schemas.microsoft.com/office/powerpoint/2010/main" val="2873362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Αξιολόγηση</a:t>
            </a:r>
            <a:endParaRPr lang="el-GR"/>
          </a:p>
        </p:txBody>
      </p:sp>
      <p:sp>
        <p:nvSpPr>
          <p:cNvPr id="67586" name="1 - Θέση περιεχομένου"/>
          <p:cNvSpPr>
            <a:spLocks noGrp="1"/>
          </p:cNvSpPr>
          <p:nvPr>
            <p:ph idx="1"/>
          </p:nvPr>
        </p:nvSpPr>
        <p:spPr/>
        <p:txBody>
          <a:bodyPr>
            <a:normAutofit/>
          </a:bodyPr>
          <a:lstStyle/>
          <a:p>
            <a:r>
              <a:rPr lang="el-GR" altLang="el-GR" sz="2800" dirty="0" smtClean="0"/>
              <a:t>ΑΞΙΟΛΟΓΗΣΗ είναι η διαδικασία καθορισμού της </a:t>
            </a:r>
            <a:r>
              <a:rPr lang="el-GR" altLang="el-GR" sz="2800" dirty="0" err="1" smtClean="0"/>
              <a:t>τεκμηριωτικής</a:t>
            </a:r>
            <a:r>
              <a:rPr lang="el-GR" altLang="el-GR" sz="2800" dirty="0" smtClean="0"/>
              <a:t> και πληροφοριακής αξίας του αρχειακού υλικού, προκειμένου να αποφασιστεί η αγορά τους ή σε άλλες περιπτώσεις η διατήρηση τους στο διηνεκές.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521469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Πρόσκτηση και διαλογή αρχειακού υλικού</a:t>
            </a:r>
            <a:endParaRPr lang="el-GR"/>
          </a:p>
        </p:txBody>
      </p:sp>
      <p:sp>
        <p:nvSpPr>
          <p:cNvPr id="2" name="1 - Θέση περιεχομένου"/>
          <p:cNvSpPr>
            <a:spLocks noGrp="1"/>
          </p:cNvSpPr>
          <p:nvPr>
            <p:ph idx="1"/>
          </p:nvPr>
        </p:nvSpPr>
        <p:spPr/>
        <p:txBody>
          <a:bodyPr>
            <a:normAutofit/>
          </a:bodyPr>
          <a:lstStyle/>
          <a:p>
            <a:pPr>
              <a:defRPr/>
            </a:pPr>
            <a:r>
              <a:rPr lang="el-GR" sz="2400" dirty="0" smtClean="0"/>
              <a:t>Η αξιολόγηση του αρχειακού υλικού είναι το κρισιμότερο και δυσκολότερο από τα καθήκοντα του </a:t>
            </a:r>
            <a:r>
              <a:rPr lang="el-GR" sz="2400" dirty="0" err="1" smtClean="0"/>
              <a:t>αρχειονόμου</a:t>
            </a:r>
            <a:r>
              <a:rPr lang="el-GR" sz="2400" dirty="0" smtClean="0"/>
              <a:t>. </a:t>
            </a:r>
          </a:p>
          <a:p>
            <a:pPr>
              <a:defRPr/>
            </a:pPr>
            <a:r>
              <a:rPr lang="el-GR" sz="2400" dirty="0" smtClean="0"/>
              <a:t>Πρόκειται για την αρχειακή λειτουργία που επεμβαίνει και καθοδηγεί δύο διαφορετικές πράξεις της αρχειακής παρέμβασης:  </a:t>
            </a:r>
          </a:p>
          <a:p>
            <a:pPr marL="822960" lvl="1" indent="-457200">
              <a:defRPr/>
            </a:pPr>
            <a:r>
              <a:rPr lang="el-GR" sz="2000" dirty="0" smtClean="0"/>
              <a:t>την πρόσκτηση και </a:t>
            </a:r>
          </a:p>
          <a:p>
            <a:pPr marL="822960" lvl="1" indent="-457200">
              <a:defRPr/>
            </a:pPr>
            <a:r>
              <a:rPr lang="el-GR" sz="2000" dirty="0" smtClean="0"/>
              <a:t>τη διαλογή του αρχειακού υλικού. </a:t>
            </a:r>
          </a:p>
          <a:p>
            <a:pPr>
              <a:defRPr/>
            </a:pPr>
            <a:r>
              <a:rPr lang="el-GR" sz="2400" dirty="0" smtClean="0"/>
              <a:t>Σ' αυτή την ευαίσθητη διαδικασία που καθορίζει το </a:t>
            </a:r>
            <a:r>
              <a:rPr lang="el-GR" sz="2400" dirty="0" err="1" smtClean="0"/>
              <a:t>τεκμηριωτικό</a:t>
            </a:r>
            <a:r>
              <a:rPr lang="el-GR" sz="2400" dirty="0" smtClean="0"/>
              <a:t> υλικό των μελλοντικών ερευνητών ο αρχειακός δεσμός παίζει σημαίνοντα ρόλο.</a:t>
            </a:r>
          </a:p>
          <a:p>
            <a:pPr>
              <a:defRPr/>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667425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Η έννοια του αρχειακού δεσμού στην αξιολόγηση</a:t>
            </a:r>
            <a:endParaRPr lang="el-GR"/>
          </a:p>
        </p:txBody>
      </p:sp>
      <p:sp>
        <p:nvSpPr>
          <p:cNvPr id="2" name="1 - Θέση περιεχομένου"/>
          <p:cNvSpPr>
            <a:spLocks noGrp="1"/>
          </p:cNvSpPr>
          <p:nvPr>
            <p:ph idx="1"/>
          </p:nvPr>
        </p:nvSpPr>
        <p:spPr>
          <a:xfrm>
            <a:off x="457200" y="1340768"/>
            <a:ext cx="8229600" cy="5040560"/>
          </a:xfrm>
        </p:spPr>
        <p:txBody>
          <a:bodyPr>
            <a:normAutofit/>
          </a:bodyPr>
          <a:lstStyle/>
          <a:p>
            <a:pPr>
              <a:spcBef>
                <a:spcPts val="600"/>
              </a:spcBef>
              <a:defRPr/>
            </a:pPr>
            <a:r>
              <a:rPr lang="el-GR" sz="2400" dirty="0" smtClean="0"/>
              <a:t>Κατ' αρχήν ο αρχειακός δεσμός λειτουργεί αποτρεπτικά για την απόκτηση </a:t>
            </a:r>
            <a:r>
              <a:rPr lang="el-GR" sz="2400" dirty="0" err="1" smtClean="0"/>
              <a:t>μεμονομένων</a:t>
            </a:r>
            <a:r>
              <a:rPr lang="el-GR" sz="2400" dirty="0" smtClean="0"/>
              <a:t> εγγράφων και επιτρέπει να διακρίνουμε τα ακρωτηριασμένα ή ελλιπή σύνολα που διαθέτουν </a:t>
            </a:r>
            <a:r>
              <a:rPr lang="el-GR" sz="2400" dirty="0" err="1" smtClean="0"/>
              <a:t>τεκμηριωτική</a:t>
            </a:r>
            <a:r>
              <a:rPr lang="el-GR" sz="2400" dirty="0" smtClean="0"/>
              <a:t> αξία. </a:t>
            </a:r>
          </a:p>
          <a:p>
            <a:pPr>
              <a:spcBef>
                <a:spcPts val="600"/>
              </a:spcBef>
              <a:defRPr/>
            </a:pPr>
            <a:r>
              <a:rPr lang="el-GR" sz="2400" dirty="0" smtClean="0"/>
              <a:t>Κατά την αξιολόγηση των αρχειακών τεκμηρίων, προκειμένου να κριθεί η διηνεκής φύλαξη ή η καταστροφή τους, ο αρχειακός δεσμός εισάγει δύο ενδιαφέρουσες έννοιες: </a:t>
            </a:r>
          </a:p>
          <a:p>
            <a:pPr marL="708660" lvl="1" indent="-342900" fontAlgn="auto">
              <a:spcBef>
                <a:spcPts val="600"/>
              </a:spcBef>
              <a:spcAft>
                <a:spcPts val="0"/>
              </a:spcAft>
              <a:buClr>
                <a:schemeClr val="tx1"/>
              </a:buClr>
              <a:buFont typeface="Calibri" panose="020F0502020204030204" pitchFamily="34" charset="0"/>
              <a:buChar char="-"/>
              <a:defRPr/>
            </a:pPr>
            <a:r>
              <a:rPr lang="el-GR" sz="2000" dirty="0" smtClean="0"/>
              <a:t>την </a:t>
            </a:r>
            <a:r>
              <a:rPr lang="el-GR" sz="2000" i="1" dirty="0" err="1" smtClean="0"/>
              <a:t>τεκμηριωτική</a:t>
            </a:r>
            <a:r>
              <a:rPr lang="el-GR" sz="2000" i="1" dirty="0" smtClean="0"/>
              <a:t> αξία </a:t>
            </a:r>
            <a:r>
              <a:rPr lang="el-GR" sz="2000" dirty="0" smtClean="0"/>
              <a:t>και </a:t>
            </a:r>
          </a:p>
          <a:p>
            <a:pPr marL="708660" lvl="1" indent="-342900" fontAlgn="auto">
              <a:spcBef>
                <a:spcPts val="600"/>
              </a:spcBef>
              <a:spcAft>
                <a:spcPts val="0"/>
              </a:spcAft>
              <a:buClr>
                <a:schemeClr val="tx1"/>
              </a:buClr>
              <a:buFont typeface="Calibri" panose="020F0502020204030204" pitchFamily="34" charset="0"/>
              <a:buChar char="-"/>
              <a:defRPr/>
            </a:pPr>
            <a:r>
              <a:rPr lang="el-GR" sz="2000" dirty="0" smtClean="0"/>
              <a:t>την έννοια του </a:t>
            </a:r>
            <a:r>
              <a:rPr lang="el-GR" sz="2000" i="1" dirty="0" smtClean="0"/>
              <a:t>περιβάλλοντος παραγωγής, </a:t>
            </a:r>
          </a:p>
          <a:p>
            <a:pPr marL="274320" indent="-274320" fontAlgn="auto">
              <a:spcBef>
                <a:spcPts val="600"/>
              </a:spcBef>
              <a:spcAft>
                <a:spcPts val="0"/>
              </a:spcAft>
              <a:buFont typeface="Wingdings 2"/>
              <a:buNone/>
              <a:defRPr/>
            </a:pPr>
            <a:r>
              <a:rPr lang="el-GR" sz="2400" i="1" dirty="0" smtClean="0"/>
              <a:t>	</a:t>
            </a:r>
            <a:r>
              <a:rPr lang="el-GR" sz="2400" dirty="0" smtClean="0"/>
              <a:t>υπογραμμίζοντας τη σημασία του τεκμηρίου ως προϊόντος της διοικητικής δραστηριότητας. </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187936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Ανάλυση</a:t>
            </a:r>
            <a:endParaRPr lang="el-GR" dirty="0"/>
          </a:p>
        </p:txBody>
      </p:sp>
      <p:sp>
        <p:nvSpPr>
          <p:cNvPr id="70658" name="1 - Θέση περιεχομένου"/>
          <p:cNvSpPr>
            <a:spLocks noGrp="1"/>
          </p:cNvSpPr>
          <p:nvPr>
            <p:ph idx="1"/>
          </p:nvPr>
        </p:nvSpPr>
        <p:spPr/>
        <p:txBody>
          <a:bodyPr>
            <a:normAutofit/>
          </a:bodyPr>
          <a:lstStyle/>
          <a:p>
            <a:r>
              <a:rPr lang="el-GR" altLang="el-GR" sz="2600" dirty="0" smtClean="0"/>
              <a:t>Η ανάλυση του οργανισμού- παραγωγού, των δραστηριοτήτων, των δομών, των σχέσεων του και των μηχανισμών επικοινωνίας που αναπτύσσει στο εσωτερικό του και προς τα έξω φωτίζει το ρόλο ύπαρξης, τη λειτουργία και τη σύνδεση των τεκμηρίων. </a:t>
            </a:r>
          </a:p>
          <a:p>
            <a:r>
              <a:rPr lang="el-GR" altLang="el-GR" sz="2600" dirty="0" smtClean="0"/>
              <a:t>Η κρίση του </a:t>
            </a:r>
            <a:r>
              <a:rPr lang="el-GR" altLang="el-GR" sz="2600" dirty="0" err="1" smtClean="0"/>
              <a:t>αρχειονόμου</a:t>
            </a:r>
            <a:r>
              <a:rPr lang="el-GR" altLang="el-GR" sz="2600" dirty="0" smtClean="0"/>
              <a:t> για τη σημαντικότητα του αρχειακού υλικού γίνεται έτσι πιο ασφαλής και αποφεύγεται η διατήρηση μεμονωμένων τεκμηρίων που στερούνται </a:t>
            </a:r>
            <a:r>
              <a:rPr lang="el-GR" altLang="el-GR" sz="2600" dirty="0" err="1" smtClean="0"/>
              <a:t>τεκμηριωτικής</a:t>
            </a:r>
            <a:r>
              <a:rPr lang="el-GR" altLang="el-GR" sz="2600" dirty="0" smtClean="0"/>
              <a:t> αξίας.</a:t>
            </a:r>
          </a:p>
          <a:p>
            <a:endParaRPr lang="el-GR" altLang="el-GR" sz="26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994954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Συντήρηση</a:t>
            </a:r>
            <a:endParaRPr lang="el-GR"/>
          </a:p>
        </p:txBody>
      </p:sp>
    </p:spTree>
    <p:extLst>
      <p:ext uri="{BB962C8B-B14F-4D97-AF65-F5344CB8AC3E}">
        <p14:creationId xmlns:p14="http://schemas.microsoft.com/office/powerpoint/2010/main" val="1915868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Συντήρηση</a:t>
            </a:r>
            <a:endParaRPr lang="el-GR"/>
          </a:p>
        </p:txBody>
      </p:sp>
      <p:sp>
        <p:nvSpPr>
          <p:cNvPr id="72706" name="1 - Θέση περιεχομένου"/>
          <p:cNvSpPr>
            <a:spLocks noGrp="1"/>
          </p:cNvSpPr>
          <p:nvPr>
            <p:ph idx="1"/>
          </p:nvPr>
        </p:nvSpPr>
        <p:spPr/>
        <p:txBody>
          <a:bodyPr>
            <a:normAutofit/>
          </a:bodyPr>
          <a:lstStyle/>
          <a:p>
            <a:r>
              <a:rPr lang="el-GR" altLang="el-GR" sz="2800" dirty="0" smtClean="0"/>
              <a:t>ΣΥΝΤΗΡΗΣΗ είναι το σύνολο των απαραίτητων μέτρων διαφύλαξης (κυρίως συντήρηση - </a:t>
            </a:r>
            <a:r>
              <a:rPr lang="en-US" altLang="el-GR" sz="2800" dirty="0" smtClean="0"/>
              <a:t>conservation</a:t>
            </a:r>
            <a:r>
              <a:rPr lang="el-GR" altLang="el-GR" sz="2800" dirty="0" smtClean="0"/>
              <a:t>) ή αποκατάστασης (</a:t>
            </a:r>
            <a:r>
              <a:rPr lang="en-US" altLang="el-GR" sz="2800" dirty="0" err="1" smtClean="0"/>
              <a:t>restauration</a:t>
            </a:r>
            <a:r>
              <a:rPr lang="el-GR" altLang="el-GR" sz="2800" dirty="0" smtClean="0"/>
              <a:t>) της υλικής μορφής των τεκμηρίων. </a:t>
            </a:r>
          </a:p>
          <a:p>
            <a:r>
              <a:rPr lang="el-GR" altLang="el-GR" sz="2800" dirty="0" smtClean="0"/>
              <a:t>Ο </a:t>
            </a:r>
            <a:r>
              <a:rPr lang="el-GR" altLang="el-GR" sz="2800" dirty="0" err="1" smtClean="0"/>
              <a:t>αρχειονόμος</a:t>
            </a:r>
            <a:r>
              <a:rPr lang="el-GR" altLang="el-GR" sz="2800" dirty="0" smtClean="0"/>
              <a:t> είναι υπεύθυνος για τη διαφύλαξη της υλικής ακεραιότητας των τεκμηρίων. </a:t>
            </a:r>
          </a:p>
          <a:p>
            <a:r>
              <a:rPr lang="el-GR" altLang="el-GR" sz="2800" dirty="0" smtClean="0"/>
              <a:t>Ωστόσο οι σχετικές εργασίες δεν εκτελούνται από τον ίδιο αλλά από ειδικευμένους επιστήμονες ή εξωτερικά συνεργεία.</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630519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Συντήρηση και αρχειακός δεσμός</a:t>
            </a:r>
            <a:endParaRPr lang="el-GR"/>
          </a:p>
        </p:txBody>
      </p:sp>
      <p:sp>
        <p:nvSpPr>
          <p:cNvPr id="73730" name="1 - Θέση περιεχομένου"/>
          <p:cNvSpPr>
            <a:spLocks noGrp="1"/>
          </p:cNvSpPr>
          <p:nvPr>
            <p:ph idx="1"/>
          </p:nvPr>
        </p:nvSpPr>
        <p:spPr/>
        <p:txBody>
          <a:bodyPr>
            <a:normAutofit/>
          </a:bodyPr>
          <a:lstStyle/>
          <a:p>
            <a:r>
              <a:rPr lang="el-GR" altLang="el-GR" sz="2800" dirty="0" smtClean="0"/>
              <a:t>Η συντήρηση και το άμεσο παρεπόμενο της, η φυσική φύλαξη των τεκμηρίων, ουδόλως επηρεάζονται από τον αρχειακό δεσμό. </a:t>
            </a:r>
          </a:p>
          <a:p>
            <a:r>
              <a:rPr lang="el-GR" altLang="el-GR" sz="2800" dirty="0" smtClean="0"/>
              <a:t>Όσο και αν είναι επιθυμητή η ενιαία φύλαξη των εγγράφων, η συντήρηση ως λειτουργία ενδιαφέρεται για το υλικό υπόστρωμα και όχι για τις εμπεριεχόμενες πληροφορίες.  </a:t>
            </a:r>
          </a:p>
          <a:p>
            <a:r>
              <a:rPr lang="el-GR" altLang="el-GR" sz="2800" dirty="0" smtClean="0"/>
              <a:t>Άλλωστε κατά γενικό κανόνα η διαφύλαξη του αρχειακού δεσμού έπεται της διαφύλαξης της υλικής ακεραιότητας των εγγράφων.</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40858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Συνεπώς…</a:t>
            </a:r>
            <a:endParaRPr lang="el-GR"/>
          </a:p>
        </p:txBody>
      </p:sp>
      <p:sp>
        <p:nvSpPr>
          <p:cNvPr id="74754" name="1 - Θέση περιεχομένου"/>
          <p:cNvSpPr>
            <a:spLocks noGrp="1"/>
          </p:cNvSpPr>
          <p:nvPr>
            <p:ph idx="1"/>
          </p:nvPr>
        </p:nvSpPr>
        <p:spPr/>
        <p:txBody>
          <a:bodyPr>
            <a:normAutofit/>
          </a:bodyPr>
          <a:lstStyle/>
          <a:p>
            <a:r>
              <a:rPr lang="el-GR" altLang="el-GR" sz="2800" dirty="0" smtClean="0"/>
              <a:t>Είναι λοιπόν ευνόητο πως, όπου επεμβαίνει η συντήρηση και οι προτεραιότητές της, ο αρχειακός δεσμός αίρεται. </a:t>
            </a:r>
          </a:p>
          <a:p>
            <a:r>
              <a:rPr lang="el-GR" altLang="el-GR" sz="2800" dirty="0" smtClean="0"/>
              <a:t>Σε τούτη την περίπτωση έχουμε είτε την επεξεργασία μεμονωμένων εγγράφων είτε κυρίως την κατά υλικό ομαδοποίηση και φύλαξη των εγγράφων ανεξαρτήτως της προέλευσης τους.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44553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Ευρετηρίαση</a:t>
            </a:r>
            <a:endParaRPr lang="el-GR"/>
          </a:p>
        </p:txBody>
      </p:sp>
    </p:spTree>
    <p:extLst>
      <p:ext uri="{BB962C8B-B14F-4D97-AF65-F5344CB8AC3E}">
        <p14:creationId xmlns:p14="http://schemas.microsoft.com/office/powerpoint/2010/main" val="3989441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Εξασφάλιση διανοητικής ενότητας</a:t>
            </a:r>
            <a:endParaRPr lang="el-GR"/>
          </a:p>
        </p:txBody>
      </p:sp>
      <p:sp>
        <p:nvSpPr>
          <p:cNvPr id="75778" name="1 - Θέση περιεχομένου"/>
          <p:cNvSpPr>
            <a:spLocks noGrp="1"/>
          </p:cNvSpPr>
          <p:nvPr>
            <p:ph idx="1"/>
          </p:nvPr>
        </p:nvSpPr>
        <p:spPr/>
        <p:txBody>
          <a:bodyPr>
            <a:normAutofit/>
          </a:bodyPr>
          <a:lstStyle/>
          <a:p>
            <a:r>
              <a:rPr lang="el-GR" altLang="el-GR" sz="2800" dirty="0" smtClean="0"/>
              <a:t>Ωστόσο η συντήρηση είναι μια αρχειακή λειτουργία που δεν ανατρέπει, αλλά αντίθετα συμπληρώνει τις υπόλοιπες. </a:t>
            </a:r>
          </a:p>
          <a:p>
            <a:r>
              <a:rPr lang="el-GR" altLang="el-GR" sz="2800" dirty="0" smtClean="0"/>
              <a:t>Στο βαθμό που ο </a:t>
            </a:r>
            <a:r>
              <a:rPr lang="el-GR" altLang="el-GR" sz="2800" dirty="0" err="1" smtClean="0"/>
              <a:t>αρχειονόμος</a:t>
            </a:r>
            <a:r>
              <a:rPr lang="el-GR" altLang="el-GR" sz="2800" dirty="0" smtClean="0"/>
              <a:t> έχει εξασφαλίσει με τις λοιπές λειτουργίες τη διανοητική ενότητα και ενιαία διαχείριση του αρχείου, οι «ιδιαιτερότητες» της συντήρησης δεν καταργούν τον αρχειακό δεσμό.</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552189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fontAlgn="auto">
              <a:spcAft>
                <a:spcPts val="0"/>
              </a:spcAft>
              <a:defRPr/>
            </a:pPr>
            <a:r>
              <a:rPr lang="el-GR" smtClean="0"/>
              <a:t>Προβολή και χρήση αρχείων</a:t>
            </a:r>
            <a:endParaRPr lang="el-GR"/>
          </a:p>
        </p:txBody>
      </p:sp>
    </p:spTree>
    <p:extLst>
      <p:ext uri="{BB962C8B-B14F-4D97-AF65-F5344CB8AC3E}">
        <p14:creationId xmlns:p14="http://schemas.microsoft.com/office/powerpoint/2010/main" val="1475347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Προβολή = προσβασιμότητα</a:t>
            </a:r>
            <a:endParaRPr lang="el-GR"/>
          </a:p>
        </p:txBody>
      </p:sp>
      <p:sp>
        <p:nvSpPr>
          <p:cNvPr id="77826" name="1 - Θέση περιεχομένου"/>
          <p:cNvSpPr>
            <a:spLocks noGrp="1"/>
          </p:cNvSpPr>
          <p:nvPr>
            <p:ph idx="1"/>
          </p:nvPr>
        </p:nvSpPr>
        <p:spPr/>
        <p:txBody>
          <a:bodyPr/>
          <a:lstStyle/>
          <a:p>
            <a:r>
              <a:rPr lang="el-GR" altLang="el-GR" dirty="0" smtClean="0"/>
              <a:t>Υπό τον όρο ΠΡΟΒΟΛΗ εννοούμε τις δραστηριότητες που επιτρέπουν στο κοινό να εξασφαλίσει πρόσβαση στα αρχειακά τεκμήρια και στο περιεχόμενο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21786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Ο ρόλος του </a:t>
            </a:r>
            <a:r>
              <a:rPr lang="el-GR" err="1" smtClean="0"/>
              <a:t>αρχειονόμου</a:t>
            </a:r>
            <a:endParaRPr lang="el-GR"/>
          </a:p>
        </p:txBody>
      </p:sp>
      <p:sp>
        <p:nvSpPr>
          <p:cNvPr id="78850" name="1 - Θέση περιεχομένου"/>
          <p:cNvSpPr>
            <a:spLocks noGrp="1"/>
          </p:cNvSpPr>
          <p:nvPr>
            <p:ph idx="1"/>
          </p:nvPr>
        </p:nvSpPr>
        <p:spPr/>
        <p:txBody>
          <a:bodyPr>
            <a:normAutofit/>
          </a:bodyPr>
          <a:lstStyle/>
          <a:p>
            <a:r>
              <a:rPr lang="el-GR" altLang="el-GR" sz="2800" dirty="0" smtClean="0"/>
              <a:t>Ο </a:t>
            </a:r>
            <a:r>
              <a:rPr lang="el-GR" altLang="el-GR" sz="2800" dirty="0" err="1" smtClean="0"/>
              <a:t>αρχειονόμος</a:t>
            </a:r>
            <a:r>
              <a:rPr lang="el-GR" altLang="el-GR" sz="2800" dirty="0" smtClean="0"/>
              <a:t> λειτουργεί στην ουσία ως μεσολαβητής ανάμεσα στα τεκμήρια και στην κοινωνία. </a:t>
            </a:r>
          </a:p>
          <a:p>
            <a:r>
              <a:rPr lang="el-GR" altLang="el-GR" sz="2800" dirty="0" smtClean="0"/>
              <a:t>Οι δραστηριότητες της προβολής που αναλαμβάνει έχουν ως αντικείμενο το πολιτιστικό περιεχόμενο των τεκμηρίων και στοχεύουν να το μεταδώσουν, να το μεταφράσουν, να το εξηγήσουν και να το εντάξουν στο περιβάλλον που το δημιούργησε.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381414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116632"/>
            <a:ext cx="9144000" cy="908720"/>
          </a:xfrm>
        </p:spPr>
        <p:txBody>
          <a:bodyPr>
            <a:normAutofit fontScale="90000"/>
          </a:bodyPr>
          <a:lstStyle/>
          <a:p>
            <a:pPr fontAlgn="auto">
              <a:spcAft>
                <a:spcPts val="0"/>
              </a:spcAft>
              <a:defRPr/>
            </a:pPr>
            <a:r>
              <a:rPr lang="el-GR" dirty="0" smtClean="0"/>
              <a:t>Χαρακτηριστικά γνωρίσματα προβολής </a:t>
            </a:r>
            <a:r>
              <a:rPr lang="el-GR" sz="3100" b="0" dirty="0" smtClean="0"/>
              <a:t>1/2</a:t>
            </a:r>
            <a:endParaRPr lang="el-GR" sz="3100" b="0" dirty="0"/>
          </a:p>
        </p:txBody>
      </p:sp>
      <p:sp>
        <p:nvSpPr>
          <p:cNvPr id="79874" name="1 - Θέση περιεχομένου"/>
          <p:cNvSpPr>
            <a:spLocks noGrp="1"/>
          </p:cNvSpPr>
          <p:nvPr>
            <p:ph idx="1"/>
          </p:nvPr>
        </p:nvSpPr>
        <p:spPr>
          <a:xfrm>
            <a:off x="457200" y="1196752"/>
            <a:ext cx="8363272" cy="5040560"/>
          </a:xfrm>
        </p:spPr>
        <p:txBody>
          <a:bodyPr>
            <a:normAutofit/>
          </a:bodyPr>
          <a:lstStyle/>
          <a:p>
            <a:r>
              <a:rPr lang="el-GR" altLang="el-GR" sz="2800" dirty="0" smtClean="0"/>
              <a:t>Εισαγωγικά πρέπει να επισημάνουμε ορισμένα σημεία που χαρακτηρίζουν την ιδιαίτερη αυτή εργασία:</a:t>
            </a:r>
          </a:p>
          <a:p>
            <a:pPr lvl="1"/>
            <a:r>
              <a:rPr lang="el-GR" altLang="el-GR" sz="2400" dirty="0" smtClean="0"/>
              <a:t>Τη </a:t>
            </a:r>
            <a:r>
              <a:rPr lang="el-GR" altLang="el-GR" sz="2400" dirty="0" smtClean="0"/>
              <a:t>ζωτική σημασία που έχει για τον κοινωνικό ρόλο του επαγγέλματος του </a:t>
            </a:r>
            <a:r>
              <a:rPr lang="el-GR" altLang="el-GR" sz="2400" dirty="0" err="1" smtClean="0"/>
              <a:t>αρχειονόμου</a:t>
            </a:r>
            <a:r>
              <a:rPr lang="el-GR" altLang="el-GR" sz="2400" dirty="0" smtClean="0"/>
              <a:t> και για την εικόνα που η κοινωνία διατηρεί για τον </a:t>
            </a:r>
            <a:r>
              <a:rPr lang="el-GR" altLang="el-GR" sz="2400" dirty="0" err="1" smtClean="0"/>
              <a:t>αρχειονόμο</a:t>
            </a:r>
            <a:r>
              <a:rPr lang="el-GR" altLang="el-GR" sz="2400" dirty="0" smtClean="0"/>
              <a:t> και την εργασία </a:t>
            </a:r>
            <a:r>
              <a:rPr lang="el-GR" altLang="el-GR" sz="2400" dirty="0" smtClean="0"/>
              <a:t>του</a:t>
            </a:r>
            <a:r>
              <a:rPr lang="en-US" altLang="el-GR" sz="2400" dirty="0" smtClean="0"/>
              <a:t>.</a:t>
            </a:r>
            <a:endParaRPr lang="el-GR" altLang="el-GR" sz="2400" dirty="0" smtClean="0"/>
          </a:p>
          <a:p>
            <a:pPr lvl="1"/>
            <a:r>
              <a:rPr lang="el-GR" altLang="el-GR" sz="2400" dirty="0" smtClean="0"/>
              <a:t>Την </a:t>
            </a:r>
            <a:r>
              <a:rPr lang="el-GR" altLang="el-GR" sz="2400" dirty="0" smtClean="0"/>
              <a:t>ιδιαιτερότητα αυτής της μεσολάβησης η οποία επιδιώκει τη συνάντηση των τεκμηρίων, τα οποία είναι προϊόντα του παρελθόντος και ανενεργά καθ' </a:t>
            </a:r>
            <a:r>
              <a:rPr lang="el-GR" altLang="el-GR" sz="2400" dirty="0" err="1" smtClean="0"/>
              <a:t>εαυτά</a:t>
            </a:r>
            <a:r>
              <a:rPr lang="el-GR" altLang="el-GR" sz="2400" dirty="0" smtClean="0"/>
              <a:t>, με την κοινωνία η οποία βρίσκεται σε συνεχή μεταβολή και </a:t>
            </a:r>
            <a:r>
              <a:rPr lang="el-GR" altLang="el-GR" sz="2400" dirty="0" smtClean="0"/>
              <a:t>εξέλιξη</a:t>
            </a:r>
            <a:r>
              <a:rPr lang="en-US" altLang="el-GR" sz="2400" dirty="0" smtClean="0"/>
              <a:t>.</a:t>
            </a:r>
            <a:endParaRPr lang="el-GR" altLang="el-GR" sz="2400" dirty="0" smtClean="0"/>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552489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116632"/>
            <a:ext cx="9144000" cy="908720"/>
          </a:xfrm>
        </p:spPr>
        <p:txBody>
          <a:bodyPr>
            <a:normAutofit fontScale="90000"/>
          </a:bodyPr>
          <a:lstStyle/>
          <a:p>
            <a:pPr fontAlgn="auto">
              <a:spcAft>
                <a:spcPts val="0"/>
              </a:spcAft>
              <a:defRPr/>
            </a:pPr>
            <a:r>
              <a:rPr lang="el-GR" dirty="0" smtClean="0"/>
              <a:t>Χαρακτηριστικά γνωρίσματα προβολής </a:t>
            </a:r>
            <a:r>
              <a:rPr lang="el-GR" sz="3100" b="0" dirty="0" smtClean="0">
                <a:solidFill>
                  <a:prstClr val="black"/>
                </a:solidFill>
              </a:rPr>
              <a:t>2/2</a:t>
            </a:r>
            <a:endParaRPr lang="el-GR" dirty="0"/>
          </a:p>
        </p:txBody>
      </p:sp>
      <p:sp>
        <p:nvSpPr>
          <p:cNvPr id="80898" name="1 - Θέση περιεχομένου"/>
          <p:cNvSpPr>
            <a:spLocks noGrp="1"/>
          </p:cNvSpPr>
          <p:nvPr>
            <p:ph idx="1"/>
          </p:nvPr>
        </p:nvSpPr>
        <p:spPr/>
        <p:txBody>
          <a:bodyPr>
            <a:normAutofit/>
          </a:bodyPr>
          <a:lstStyle/>
          <a:p>
            <a:pPr marL="457200" lvl="1" indent="-457200">
              <a:buFont typeface="Calibri" panose="020F0502020204030204" pitchFamily="34" charset="0"/>
              <a:buChar char="‒"/>
            </a:pPr>
            <a:r>
              <a:rPr lang="el-GR" altLang="el-GR" dirty="0" smtClean="0"/>
              <a:t>Τη </a:t>
            </a:r>
            <a:r>
              <a:rPr lang="el-GR" altLang="el-GR" dirty="0" smtClean="0"/>
              <a:t>διαφορά με την αντίστοιχη εργασία η οποία συντελείται στις βιβλιοθήκες, καθ' όσον η μοναδικότητα του αρχειακού τεκμηρίου απαγορεύει την απευθείας πρόσβαση του αναγνώστη στα τεκμήρια και οδηγεί σε μία εξάρτηση από τον </a:t>
            </a:r>
            <a:r>
              <a:rPr lang="el-GR" altLang="el-GR" dirty="0" err="1" smtClean="0"/>
              <a:t>αρχειονόμο</a:t>
            </a:r>
            <a:r>
              <a:rPr lang="el-GR" altLang="el-GR" dirty="0" smtClean="0"/>
              <a:t>, ο οποίος έχει όχι μόνο τη γνώση του υλικού αλλά και αυξημένη ευθύνη της υλικής φύλαξης </a:t>
            </a:r>
            <a:r>
              <a:rPr lang="el-GR" altLang="el-GR" dirty="0" smtClean="0"/>
              <a:t>του</a:t>
            </a:r>
            <a:r>
              <a:rPr lang="en-US" altLang="el-GR" dirty="0" smtClean="0"/>
              <a:t>.</a:t>
            </a:r>
            <a:endParaRPr lang="el-GR" altLang="el-GR" dirty="0" smtClean="0"/>
          </a:p>
          <a:p>
            <a:pPr marL="457200" lvl="1" indent="-457200">
              <a:buFont typeface="Calibri" panose="020F0502020204030204" pitchFamily="34" charset="0"/>
              <a:buChar char="‒"/>
            </a:pPr>
            <a:r>
              <a:rPr lang="el-GR" altLang="el-GR" dirty="0" smtClean="0"/>
              <a:t>Την </a:t>
            </a:r>
            <a:r>
              <a:rPr lang="el-GR" altLang="el-GR" dirty="0" smtClean="0"/>
              <a:t>άμεση σχέση στον τρόπο που κάθε εποχή ή κοινωνία παράγει τα τεκμήρια και τη χρήση που τους επιφυλάσσει.</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055955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Οφέλη προβολής</a:t>
            </a:r>
            <a:endParaRPr lang="el-GR"/>
          </a:p>
        </p:txBody>
      </p:sp>
      <p:sp>
        <p:nvSpPr>
          <p:cNvPr id="81922" name="1 - Θέση περιεχομένου"/>
          <p:cNvSpPr>
            <a:spLocks noGrp="1"/>
          </p:cNvSpPr>
          <p:nvPr>
            <p:ph idx="1"/>
          </p:nvPr>
        </p:nvSpPr>
        <p:spPr/>
        <p:txBody>
          <a:bodyPr>
            <a:normAutofit/>
          </a:bodyPr>
          <a:lstStyle/>
          <a:p>
            <a:r>
              <a:rPr lang="el-GR" altLang="el-GR" sz="2800" dirty="0" smtClean="0"/>
              <a:t>Ας επισημάνουμε πως πέρα από τη βελτίωση της κοινωνικής του εικόνας ο </a:t>
            </a:r>
            <a:r>
              <a:rPr lang="el-GR" altLang="el-GR" sz="2800" dirty="0" err="1" smtClean="0"/>
              <a:t>αρχειονόμος</a:t>
            </a:r>
            <a:r>
              <a:rPr lang="el-GR" altLang="el-GR" sz="2800" dirty="0" smtClean="0"/>
              <a:t> με τις δραστηριότητες της προβολής του αρχειακού υλικού και των αρχειακών εργασιών εξασφαλίζει επιπλέον πόρους (με τη μορφή χορηγιών ή επιχορηγήσεων) και βρίσκει πολύτιμους συνεργάτες ιδιαίτερα σε </a:t>
            </a:r>
            <a:r>
              <a:rPr lang="el-GR" altLang="el-GR" sz="2800" dirty="0" err="1" smtClean="0"/>
              <a:t>ό,τι</a:t>
            </a:r>
            <a:r>
              <a:rPr lang="el-GR" altLang="el-GR" sz="2800" dirty="0" smtClean="0"/>
              <a:t> αφορά στον εντοπισμό ενδιαφερόντων ιδιωτικών αρχείων.</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4016139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Εμπόδια στην επικοινωνία κοινού και τεκμηρίων </a:t>
            </a:r>
            <a:r>
              <a:rPr lang="el-GR" sz="3100" b="0" dirty="0" smtClean="0"/>
              <a:t>1/2</a:t>
            </a:r>
            <a:endParaRPr lang="el-GR" sz="3100" b="0" dirty="0"/>
          </a:p>
        </p:txBody>
      </p:sp>
      <p:sp>
        <p:nvSpPr>
          <p:cNvPr id="82946" name="1 - Θέση περιεχομένου"/>
          <p:cNvSpPr>
            <a:spLocks noGrp="1"/>
          </p:cNvSpPr>
          <p:nvPr>
            <p:ph idx="1"/>
          </p:nvPr>
        </p:nvSpPr>
        <p:spPr>
          <a:xfrm>
            <a:off x="457200" y="1340768"/>
            <a:ext cx="8229600" cy="5040560"/>
          </a:xfrm>
        </p:spPr>
        <p:txBody>
          <a:bodyPr>
            <a:normAutofit/>
          </a:bodyPr>
          <a:lstStyle/>
          <a:p>
            <a:r>
              <a:rPr lang="el-GR" altLang="el-GR" sz="2800" dirty="0" smtClean="0"/>
              <a:t>Ανάμεσα </a:t>
            </a:r>
            <a:r>
              <a:rPr lang="el-GR" altLang="el-GR" sz="2800" dirty="0" smtClean="0"/>
              <a:t>στο κοινό και στην επαφή του με τα αρχεία: </a:t>
            </a:r>
          </a:p>
          <a:p>
            <a:pPr lvl="1"/>
            <a:r>
              <a:rPr lang="el-GR" altLang="el-GR" sz="2400" dirty="0" smtClean="0"/>
              <a:t>άγνοια των υπηρεσιών που παρέχονται από τις αρχειακές υπηρεσίες, αντίληψη της αρχειακής υπηρεσίας ως </a:t>
            </a:r>
            <a:r>
              <a:rPr lang="el-GR" altLang="el-GR" sz="2400" dirty="0" smtClean="0"/>
              <a:t>μαυσωλείου</a:t>
            </a:r>
            <a:r>
              <a:rPr lang="en-US" altLang="el-GR" sz="2400" dirty="0" smtClean="0"/>
              <a:t>.</a:t>
            </a:r>
            <a:endParaRPr lang="el-GR" altLang="el-GR" sz="2400" dirty="0" smtClean="0"/>
          </a:p>
          <a:p>
            <a:r>
              <a:rPr lang="el-GR" altLang="el-GR" sz="2800" dirty="0" smtClean="0"/>
              <a:t>Ανάμεσα </a:t>
            </a:r>
            <a:r>
              <a:rPr lang="el-GR" altLang="el-GR" sz="2800" dirty="0" smtClean="0"/>
              <a:t>στο κοινό και στην αρχειακή υπηρεσία: </a:t>
            </a:r>
          </a:p>
          <a:p>
            <a:pPr lvl="1"/>
            <a:r>
              <a:rPr lang="el-GR" altLang="el-GR" sz="2400" dirty="0" smtClean="0"/>
              <a:t>μεγάλη απόσταση, περιορισμένο ωράριο, χώροι περιορισμένοι ή ακατάλληλοι, χρέωση των υπηρεσιών και των δημοσιεύσεων.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535726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dirty="0" smtClean="0"/>
              <a:t>Εμπόδια στην επικοινωνία κοινού και τεκμηρίων </a:t>
            </a:r>
            <a:r>
              <a:rPr lang="el-GR" sz="3100" b="0" dirty="0" smtClean="0">
                <a:solidFill>
                  <a:prstClr val="black"/>
                </a:solidFill>
              </a:rPr>
              <a:t>2/2</a:t>
            </a:r>
            <a:endParaRPr lang="el-GR" dirty="0"/>
          </a:p>
        </p:txBody>
      </p:sp>
      <p:sp>
        <p:nvSpPr>
          <p:cNvPr id="2" name="1 - Θέση περιεχομένου"/>
          <p:cNvSpPr>
            <a:spLocks noGrp="1"/>
          </p:cNvSpPr>
          <p:nvPr>
            <p:ph idx="1"/>
          </p:nvPr>
        </p:nvSpPr>
        <p:spPr/>
        <p:txBody>
          <a:bodyPr>
            <a:normAutofit/>
          </a:bodyPr>
          <a:lstStyle/>
          <a:p>
            <a:pPr>
              <a:defRPr/>
            </a:pPr>
            <a:r>
              <a:rPr lang="el-GR" sz="2800" dirty="0" smtClean="0"/>
              <a:t>Ανάμεσα </a:t>
            </a:r>
            <a:r>
              <a:rPr lang="el-GR" sz="2800" dirty="0" smtClean="0"/>
              <a:t>στο κοινό και στον εντοπισμό της πληροφορίας: </a:t>
            </a:r>
          </a:p>
          <a:p>
            <a:pPr marL="822960" lvl="1" indent="-457200">
              <a:defRPr/>
            </a:pPr>
            <a:r>
              <a:rPr lang="el-GR" sz="2400" dirty="0" smtClean="0"/>
              <a:t>αταξινόμητα τεκμήρια, έλλειψη εργαλείων έρευνας, δύσχρηστα εργαλεία έρευνας, έλλειψη θεματικής πρόσβασης</a:t>
            </a:r>
          </a:p>
          <a:p>
            <a:pPr>
              <a:defRPr/>
            </a:pPr>
            <a:r>
              <a:rPr lang="el-GR" sz="2800" dirty="0" smtClean="0"/>
              <a:t>Ανάμεσα </a:t>
            </a:r>
            <a:r>
              <a:rPr lang="el-GR" sz="2800" dirty="0" smtClean="0"/>
              <a:t>στο κοινό και στην ίδια την πληροφορία: </a:t>
            </a:r>
          </a:p>
          <a:p>
            <a:pPr marL="822960" lvl="1" indent="-457200">
              <a:defRPr/>
            </a:pPr>
            <a:r>
              <a:rPr lang="el-GR" sz="2400" dirty="0" smtClean="0"/>
              <a:t>φυσική κατάσταση του τεκμηρίου, δυσκολίες ανάγνωσης (από την απλή κακογραφία μέχρι τα έγγραφα που απαιτούν γνώση παλαιογραφίας), άγνωστη ή ακατάληπτη γλώσσα, άγνοια ιστορικών δεδομένων τα οποία θα επέτρεπαν στον αναγνώστη να αντιληφθεί το περιεχόμενο του τεκμηρίου.</a:t>
            </a:r>
          </a:p>
          <a:p>
            <a:pPr>
              <a:defRPr/>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2711246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Καθήκον </a:t>
            </a:r>
            <a:r>
              <a:rPr lang="el-GR" err="1" smtClean="0"/>
              <a:t>αρχειονόμου</a:t>
            </a:r>
            <a:endParaRPr lang="el-GR"/>
          </a:p>
        </p:txBody>
      </p:sp>
      <p:sp>
        <p:nvSpPr>
          <p:cNvPr id="2" name="1 - Θέση περιεχομένου"/>
          <p:cNvSpPr>
            <a:spLocks noGrp="1"/>
          </p:cNvSpPr>
          <p:nvPr>
            <p:ph idx="1"/>
          </p:nvPr>
        </p:nvSpPr>
        <p:spPr/>
        <p:txBody>
          <a:bodyPr>
            <a:noAutofit/>
          </a:bodyPr>
          <a:lstStyle/>
          <a:p>
            <a:pPr>
              <a:lnSpc>
                <a:spcPct val="120000"/>
              </a:lnSpc>
              <a:defRPr/>
            </a:pPr>
            <a:r>
              <a:rPr lang="el-GR" sz="2200" dirty="0" smtClean="0"/>
              <a:t>Ο </a:t>
            </a:r>
            <a:r>
              <a:rPr lang="el-GR" sz="2200" dirty="0" err="1" smtClean="0"/>
              <a:t>αρχειονόμος</a:t>
            </a:r>
            <a:r>
              <a:rPr lang="el-GR" sz="2200" dirty="0" smtClean="0"/>
              <a:t> οφείλει να έχει υπόψη του τις παραπάνω δυσκολίες και να προσπαθεί στα πλαίσια των δυνατοτήτων του να τις περιορίσει. </a:t>
            </a:r>
          </a:p>
          <a:p>
            <a:pPr>
              <a:lnSpc>
                <a:spcPct val="120000"/>
              </a:lnSpc>
              <a:defRPr/>
            </a:pPr>
            <a:r>
              <a:rPr lang="el-GR" sz="2200" dirty="0" smtClean="0"/>
              <a:t>Ταυτόχρονα η χρήση των τεκμηρίων πρέπει να γίνεται με σεβασμό σε ορισμένους κανόνες νομικού, κανονιστικού και δεοντολογικού χαρακτήρα. </a:t>
            </a:r>
          </a:p>
          <a:p>
            <a:pPr>
              <a:lnSpc>
                <a:spcPct val="120000"/>
              </a:lnSpc>
              <a:defRPr/>
            </a:pPr>
            <a:r>
              <a:rPr lang="el-GR" sz="2200" dirty="0" smtClean="0"/>
              <a:t>Ο </a:t>
            </a:r>
            <a:r>
              <a:rPr lang="el-GR" sz="2200" dirty="0" err="1" smtClean="0"/>
              <a:t>αρχειονόμος</a:t>
            </a:r>
            <a:r>
              <a:rPr lang="el-GR" sz="2200" dirty="0" smtClean="0"/>
              <a:t> πρέπει να επιτύχει τη δύσκολη ισορροπία ανάμεσα αφ' ενός στο δικαίωμα στην πληροφόρηση και αφ' ετέρου στους περιορισμούς που θέτουν η προστασία του εθνικού και ιδιωτικού απόρρητου, η προστασία της πνευματικής ιδιοκτησίας, οι όροι των δωρητών, οι αναγκαιότητες διαφύλαξης της υλικής ακεραιότητας των τεκμηρίων.</a:t>
            </a:r>
          </a:p>
          <a:p>
            <a:pPr>
              <a:lnSpc>
                <a:spcPct val="120000"/>
              </a:lnSpc>
              <a:defRPr/>
            </a:pP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86058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Ευρετηρίαση</a:t>
            </a:r>
            <a:endParaRPr lang="el-GR"/>
          </a:p>
        </p:txBody>
      </p:sp>
      <p:sp>
        <p:nvSpPr>
          <p:cNvPr id="58370" name="1 - Θέση περιεχομένου"/>
          <p:cNvSpPr>
            <a:spLocks noGrp="1"/>
          </p:cNvSpPr>
          <p:nvPr>
            <p:ph idx="1"/>
          </p:nvPr>
        </p:nvSpPr>
        <p:spPr/>
        <p:txBody>
          <a:bodyPr>
            <a:normAutofit/>
          </a:bodyPr>
          <a:lstStyle/>
          <a:p>
            <a:r>
              <a:rPr lang="el-GR" altLang="el-GR" sz="2800" dirty="0" smtClean="0"/>
              <a:t>Η ΕΥΡΕΤΗΡΙΑΣΗ είναι η επεξεργασία των τεκμηρίων για την επιλογή των (θεματικών ή κύριων) όρων που χαρακτηρίζουν το περιεχόμενο τους. </a:t>
            </a:r>
          </a:p>
          <a:p>
            <a:r>
              <a:rPr lang="el-GR" altLang="el-GR" sz="2800" dirty="0" smtClean="0"/>
              <a:t>Το προϊόν της ευρετηρίασης για τους κύριους όρους είναι ένα αλφαβητικό </a:t>
            </a:r>
            <a:r>
              <a:rPr lang="en-US" altLang="el-GR" sz="2800" dirty="0" smtClean="0"/>
              <a:t>index</a:t>
            </a:r>
            <a:r>
              <a:rPr lang="el-GR" altLang="el-GR" sz="2800" dirty="0" smtClean="0"/>
              <a:t>, ενώ προκειμένου για τους θεματικούς όρους μπορεί να λάβει είτε τη μορφή αλφαβητικού ευρετηρίου είτε τη μορφή δομημένου λεξιλογίου (θησαυρός).</a:t>
            </a:r>
          </a:p>
          <a:p>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791812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Παράμετροι προβολής</a:t>
            </a:r>
            <a:endParaRPr lang="el-GR"/>
          </a:p>
        </p:txBody>
      </p:sp>
      <p:sp>
        <p:nvSpPr>
          <p:cNvPr id="2" name="1 - Θέση περιεχομένου"/>
          <p:cNvSpPr>
            <a:spLocks noGrp="1"/>
          </p:cNvSpPr>
          <p:nvPr>
            <p:ph idx="1"/>
          </p:nvPr>
        </p:nvSpPr>
        <p:spPr/>
        <p:txBody>
          <a:bodyPr>
            <a:normAutofit/>
          </a:bodyPr>
          <a:lstStyle/>
          <a:p>
            <a:pPr>
              <a:buClr>
                <a:schemeClr val="tx1"/>
              </a:buClr>
              <a:defRPr/>
            </a:pPr>
            <a:r>
              <a:rPr lang="el-GR" sz="2800" dirty="0" smtClean="0"/>
              <a:t>Η μεσολάβηση μεταξύ κοινού και τεκμηρίων που επιχειρεί ο </a:t>
            </a:r>
            <a:r>
              <a:rPr lang="el-GR" sz="2800" dirty="0" err="1" smtClean="0"/>
              <a:t>αρχειονόμος</a:t>
            </a:r>
            <a:r>
              <a:rPr lang="el-GR" sz="2800" dirty="0" smtClean="0"/>
              <a:t> καθορίζεται από παραμέτρους τόσο εξωτερικές </a:t>
            </a:r>
          </a:p>
          <a:p>
            <a:pPr marL="822960" lvl="1" indent="-457200">
              <a:buClr>
                <a:schemeClr val="tx1"/>
              </a:buClr>
              <a:defRPr/>
            </a:pPr>
            <a:r>
              <a:rPr lang="el-GR" sz="2400" dirty="0" smtClean="0"/>
              <a:t>(κατευθύνσεις της ιστορικής έρευνας, κατευθύνσεις της εκπαίδευσης, «μόδες» όπως, λ.χ., η γενεαλογία, το μέγεθος της πόλης, η ύπαρξη πανεπιστημίου, η ιστορική παράδοση του τόπου, η παρουσία άλλων φορέων που δρουν στο πολιτιστικό πεδίο</a:t>
            </a:r>
            <a:r>
              <a:rPr lang="el-GR" sz="2400" dirty="0" smtClean="0"/>
              <a:t>)</a:t>
            </a:r>
            <a:r>
              <a:rPr lang="en-US" sz="2400" dirty="0"/>
              <a:t>,</a:t>
            </a:r>
            <a:endParaRPr lang="el-GR" sz="2400" dirty="0" smtClean="0"/>
          </a:p>
          <a:p>
            <a:pPr>
              <a:buClr>
                <a:schemeClr val="tx1"/>
              </a:buClr>
              <a:defRPr/>
            </a:pPr>
            <a:r>
              <a:rPr lang="el-GR" sz="2800" dirty="0" smtClean="0"/>
              <a:t>όσο και εσωτερικές στην αρχειακή υπηρεσία </a:t>
            </a:r>
          </a:p>
          <a:p>
            <a:pPr marL="822960" lvl="1" indent="-457200">
              <a:buClr>
                <a:schemeClr val="tx1"/>
              </a:buClr>
              <a:defRPr/>
            </a:pPr>
            <a:r>
              <a:rPr lang="el-GR" sz="2400" dirty="0" smtClean="0"/>
              <a:t>(πόροι, προσωπικό και συνεργάτες, χώροι, εξοπλισμός για τη μελέτη και αναπαραγωγή των τεκμηρίων, φόρτος από τις υπόλοιπες εργασίες).</a:t>
            </a:r>
          </a:p>
          <a:p>
            <a:pPr>
              <a:buClr>
                <a:schemeClr val="tx1"/>
              </a:buClr>
              <a:defRPr/>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4007763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Μορφές προβολής</a:t>
            </a:r>
            <a:endParaRPr lang="el-GR"/>
          </a:p>
        </p:txBody>
      </p:sp>
      <p:sp>
        <p:nvSpPr>
          <p:cNvPr id="2" name="1 - Θέση περιεχομένου"/>
          <p:cNvSpPr>
            <a:spLocks noGrp="1"/>
          </p:cNvSpPr>
          <p:nvPr>
            <p:ph idx="1"/>
          </p:nvPr>
        </p:nvSpPr>
        <p:spPr/>
        <p:txBody>
          <a:bodyPr>
            <a:noAutofit/>
          </a:bodyPr>
          <a:lstStyle/>
          <a:p>
            <a:pPr>
              <a:buClr>
                <a:schemeClr val="tx1"/>
              </a:buClr>
              <a:defRPr/>
            </a:pPr>
            <a:r>
              <a:rPr lang="el-GR" sz="2800" dirty="0" smtClean="0"/>
              <a:t>Οι μορφές που μπορεί να πάρει η προβολή των τεκμηρίων είναι ποικίλες. </a:t>
            </a:r>
          </a:p>
          <a:p>
            <a:pPr>
              <a:buClr>
                <a:schemeClr val="tx1"/>
              </a:buClr>
              <a:defRPr/>
            </a:pPr>
            <a:r>
              <a:rPr lang="el-GR" sz="2800" dirty="0" smtClean="0"/>
              <a:t>Μπορούμε να τις διακρίνουμε στις ακόλουθες κατηγορίες: </a:t>
            </a:r>
          </a:p>
          <a:p>
            <a:pPr marL="822960" lvl="1" indent="-457200">
              <a:buClr>
                <a:schemeClr val="tx1"/>
              </a:buClr>
              <a:defRPr/>
            </a:pPr>
            <a:r>
              <a:rPr lang="el-GR" sz="2400" i="1" dirty="0" smtClean="0"/>
              <a:t>άμεση πληροφόρηση </a:t>
            </a:r>
            <a:r>
              <a:rPr lang="el-GR" sz="2400" dirty="0" smtClean="0"/>
              <a:t>του κοινού από τον </a:t>
            </a:r>
            <a:r>
              <a:rPr lang="el-GR" sz="2400" dirty="0" err="1" smtClean="0"/>
              <a:t>αρχειονόμο</a:t>
            </a:r>
            <a:r>
              <a:rPr lang="en-US" sz="2400" dirty="0" smtClean="0"/>
              <a:t>,</a:t>
            </a:r>
            <a:r>
              <a:rPr lang="el-GR" sz="2400" dirty="0" smtClean="0"/>
              <a:t> </a:t>
            </a:r>
            <a:endParaRPr lang="el-GR" sz="2400" dirty="0" smtClean="0"/>
          </a:p>
          <a:p>
            <a:pPr marL="822960" lvl="1" indent="-457200">
              <a:buClr>
                <a:schemeClr val="tx1"/>
              </a:buClr>
              <a:defRPr/>
            </a:pPr>
            <a:r>
              <a:rPr lang="el-GR" sz="2400" dirty="0" smtClean="0"/>
              <a:t>έ</a:t>
            </a:r>
            <a:r>
              <a:rPr lang="el-GR" sz="2400" i="1" dirty="0" smtClean="0"/>
              <a:t>μμεση πληροφόρηση </a:t>
            </a:r>
            <a:r>
              <a:rPr lang="el-GR" sz="2400" dirty="0" smtClean="0"/>
              <a:t>του κοινού από τα εργαλεία </a:t>
            </a:r>
            <a:r>
              <a:rPr lang="el-GR" sz="2400" dirty="0" smtClean="0"/>
              <a:t>έρευνας</a:t>
            </a:r>
            <a:r>
              <a:rPr lang="en-US" sz="2400" dirty="0" smtClean="0"/>
              <a:t>,</a:t>
            </a:r>
            <a:endParaRPr lang="el-GR" sz="2400" dirty="0" smtClean="0"/>
          </a:p>
          <a:p>
            <a:pPr marL="822960" lvl="1" indent="-457200">
              <a:buClr>
                <a:schemeClr val="tx1"/>
              </a:buClr>
              <a:defRPr/>
            </a:pPr>
            <a:r>
              <a:rPr lang="el-GR" sz="2400" dirty="0" smtClean="0"/>
              <a:t>πο</a:t>
            </a:r>
            <a:r>
              <a:rPr lang="el-GR" sz="2400" i="1" dirty="0" smtClean="0"/>
              <a:t>λιτιστική δράση </a:t>
            </a:r>
            <a:r>
              <a:rPr lang="el-GR" sz="2400" dirty="0" smtClean="0"/>
              <a:t>(εκθέσεις, διαλέξεις, δημοσιεύσεις / λευκώματα, «ανοιχτές πόρτες, εβδομάδα αρχείων, επισκέψεις</a:t>
            </a:r>
            <a:r>
              <a:rPr lang="el-GR" sz="2400" dirty="0" smtClean="0"/>
              <a:t>)</a:t>
            </a:r>
            <a:r>
              <a:rPr lang="en-US" sz="2400" dirty="0" smtClean="0"/>
              <a:t>,</a:t>
            </a:r>
            <a:endParaRPr lang="el-GR" sz="2400" dirty="0" smtClean="0"/>
          </a:p>
          <a:p>
            <a:pPr marL="822960" lvl="1" indent="-457200">
              <a:buClr>
                <a:schemeClr val="tx1"/>
              </a:buClr>
              <a:defRPr/>
            </a:pPr>
            <a:r>
              <a:rPr lang="el-GR" sz="2400" i="1" dirty="0" smtClean="0"/>
              <a:t>εκπαιδευτικές δραστηριότητες </a:t>
            </a:r>
            <a:r>
              <a:rPr lang="el-GR" sz="2400" dirty="0" smtClean="0"/>
              <a:t>(εκπαιδευτικές υπηρεσίες, μαθήματα παλαιογραφίας και γενεαλογίας). </a:t>
            </a:r>
          </a:p>
          <a:p>
            <a:pPr>
              <a:buClr>
                <a:schemeClr val="tx1"/>
              </a:buClr>
              <a:defRPr/>
            </a:pP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090575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Χρήση αρχείων: κοινωνικό δικαίωμα</a:t>
            </a:r>
            <a:endParaRPr lang="el-GR"/>
          </a:p>
        </p:txBody>
      </p:sp>
      <p:sp>
        <p:nvSpPr>
          <p:cNvPr id="88066" name="1 - Θέση περιεχομένου"/>
          <p:cNvSpPr>
            <a:spLocks noGrp="1"/>
          </p:cNvSpPr>
          <p:nvPr>
            <p:ph idx="1"/>
          </p:nvPr>
        </p:nvSpPr>
        <p:spPr/>
        <p:txBody>
          <a:bodyPr>
            <a:normAutofit/>
          </a:bodyPr>
          <a:lstStyle/>
          <a:p>
            <a:r>
              <a:rPr lang="el-GR" altLang="el-GR" sz="2800" dirty="0" smtClean="0"/>
              <a:t>Η χρήση των αρχείων εξελίχθηκε στο πέρασμα του χρόνου από ένα προνόμιο σε ένα κοινωνικό δικαίωμα. </a:t>
            </a:r>
          </a:p>
          <a:p>
            <a:r>
              <a:rPr lang="el-GR" altLang="el-GR" sz="2800" dirty="0" smtClean="0"/>
              <a:t>Ο </a:t>
            </a:r>
            <a:r>
              <a:rPr lang="el-GR" altLang="el-GR" sz="2800" dirty="0" err="1" smtClean="0"/>
              <a:t>αρχειονόμος</a:t>
            </a:r>
            <a:r>
              <a:rPr lang="el-GR" altLang="el-GR" sz="2800" dirty="0" smtClean="0"/>
              <a:t> καλείται σήμερα να αλλάξει τον τρόπο με τον οποίο αντιλαμβάνεται το επάγγελμα του και να καταστήσει την εργασία του κτήμα ενός κοινού μη ενιαίου και συνεχώς διευρυνόμενου.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2201897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8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38605970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12: Αρχειακές εργασίες (μέρος 3ο). Ευρετηρίαση, Αξιολόγηση, Συντήρηση, Προβολή και χρήση </a:t>
            </a:r>
            <a:r>
              <a:rPr lang="el-GR" sz="2000" dirty="0" smtClean="0"/>
              <a:t>αρχείων».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962607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2759179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904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2540753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1631884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Θεματική ευρετηρίαση</a:t>
            </a:r>
            <a:endParaRPr lang="el-GR"/>
          </a:p>
        </p:txBody>
      </p:sp>
      <p:sp>
        <p:nvSpPr>
          <p:cNvPr id="59394" name="1 - Θέση περιεχομένου"/>
          <p:cNvSpPr>
            <a:spLocks noGrp="1"/>
          </p:cNvSpPr>
          <p:nvPr>
            <p:ph idx="1"/>
          </p:nvPr>
        </p:nvSpPr>
        <p:spPr/>
        <p:txBody>
          <a:bodyPr>
            <a:normAutofit/>
          </a:bodyPr>
          <a:lstStyle/>
          <a:p>
            <a:pPr marL="0" indent="0">
              <a:buNone/>
            </a:pPr>
            <a:r>
              <a:rPr lang="el-GR" altLang="el-GR" sz="2800" b="1" dirty="0" smtClean="0"/>
              <a:t>Η θεματική ευρετηρίαση περιλαμβάνει τρία στάδια: </a:t>
            </a:r>
          </a:p>
          <a:p>
            <a:pPr marL="514350" indent="-514350">
              <a:buFont typeface="+mj-lt"/>
              <a:buAutoNum type="arabicPeriod"/>
            </a:pPr>
            <a:r>
              <a:rPr lang="el-GR" altLang="el-GR" sz="2800" dirty="0" smtClean="0"/>
              <a:t>Εξέταση </a:t>
            </a:r>
            <a:r>
              <a:rPr lang="el-GR" altLang="el-GR" sz="2800" dirty="0" smtClean="0"/>
              <a:t>του </a:t>
            </a:r>
            <a:r>
              <a:rPr lang="el-GR" altLang="el-GR" sz="2800" dirty="0" smtClean="0"/>
              <a:t>τεκμηρίου</a:t>
            </a:r>
            <a:r>
              <a:rPr lang="en-US" altLang="el-GR" sz="2800" dirty="0" smtClean="0"/>
              <a:t>.</a:t>
            </a:r>
            <a:endParaRPr lang="el-GR" altLang="el-GR" sz="2800" dirty="0" smtClean="0"/>
          </a:p>
          <a:p>
            <a:pPr marL="514350" indent="-514350">
              <a:buFont typeface="+mj-lt"/>
              <a:buAutoNum type="arabicPeriod"/>
            </a:pPr>
            <a:r>
              <a:rPr lang="el-GR" altLang="el-GR" sz="2800" dirty="0" smtClean="0"/>
              <a:t>Αναγνώριση </a:t>
            </a:r>
            <a:r>
              <a:rPr lang="el-GR" altLang="el-GR" sz="2800" dirty="0" smtClean="0"/>
              <a:t>των κυριότερων εννοιών </a:t>
            </a:r>
            <a:r>
              <a:rPr lang="el-GR" altLang="el-GR" sz="2800" dirty="0" smtClean="0"/>
              <a:t>του</a:t>
            </a:r>
            <a:r>
              <a:rPr lang="en-US" altLang="el-GR" sz="2800" dirty="0" smtClean="0"/>
              <a:t> </a:t>
            </a:r>
            <a:r>
              <a:rPr lang="el-GR" altLang="el-GR" sz="2800" dirty="0" smtClean="0"/>
              <a:t>τεκμηρίου</a:t>
            </a:r>
            <a:r>
              <a:rPr lang="en-US" altLang="el-GR" sz="2800" dirty="0" smtClean="0"/>
              <a:t>.</a:t>
            </a:r>
            <a:endParaRPr lang="el-GR" altLang="el-GR" sz="2800" dirty="0" smtClean="0"/>
          </a:p>
          <a:p>
            <a:pPr marL="514350" indent="-514350">
              <a:buFont typeface="+mj-lt"/>
              <a:buAutoNum type="arabicPeriod"/>
            </a:pPr>
            <a:r>
              <a:rPr lang="el-GR" altLang="el-GR" sz="2800" dirty="0" smtClean="0"/>
              <a:t>Απόδοση </a:t>
            </a:r>
            <a:r>
              <a:rPr lang="el-GR" altLang="el-GR" sz="2800" dirty="0" smtClean="0"/>
              <a:t>των εννοιών </a:t>
            </a:r>
            <a:r>
              <a:rPr lang="el-GR" altLang="el-GR" sz="2800" i="1" dirty="0" smtClean="0"/>
              <a:t>στη γλώσσα ευρετηρίασης.</a:t>
            </a: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6392066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596206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pPr fontAlgn="auto">
              <a:spcAft>
                <a:spcPts val="0"/>
              </a:spcAft>
              <a:defRPr/>
            </a:pPr>
            <a:r>
              <a:rPr lang="el-GR" smtClean="0"/>
              <a:t>Ταξινόμηση και προσβασιμότητα</a:t>
            </a:r>
            <a:endParaRPr lang="el-GR"/>
          </a:p>
        </p:txBody>
      </p:sp>
      <p:sp>
        <p:nvSpPr>
          <p:cNvPr id="60418" name="1 - Θέση περιεχομένου"/>
          <p:cNvSpPr>
            <a:spLocks noGrp="1"/>
          </p:cNvSpPr>
          <p:nvPr>
            <p:ph idx="1"/>
          </p:nvPr>
        </p:nvSpPr>
        <p:spPr/>
        <p:txBody>
          <a:bodyPr>
            <a:normAutofit/>
          </a:bodyPr>
          <a:lstStyle/>
          <a:p>
            <a:r>
              <a:rPr lang="el-GR" altLang="el-GR" sz="2800" smtClean="0"/>
              <a:t>Η ταξινόμηση και περιγραφή των αρχειακών συνόλων σύμφωνα με την αρχή του αρχειακού δεσμού διαφυλάσσει την τεκμηριωτική αξία του αρχειακού υλικού και είναι ιδεώδης για τον ερευνητή που πραγματεύεται την ιστορία ενός δεδομένου προσώπου ή μιας υπηρεσίας. </a:t>
            </a:r>
          </a:p>
          <a:p>
            <a:r>
              <a:rPr lang="el-GR" altLang="el-GR" sz="2800" smtClean="0"/>
              <a:t>Για μια μεγάλη μερίδα του ερευνητικού κοινού όμως αυτός ο τρόπος οργάνωσης του αρχειακού υλικού αποδεικνύεται εξαιρετικά δυσχερής.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082522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Θεματική πρόσβαση και επιδιωκόμενο κοινό</a:t>
            </a:r>
            <a:endParaRPr lang="el-GR"/>
          </a:p>
        </p:txBody>
      </p:sp>
      <p:sp>
        <p:nvSpPr>
          <p:cNvPr id="2" name="1 - Θέση περιεχομένου"/>
          <p:cNvSpPr>
            <a:spLocks noGrp="1"/>
          </p:cNvSpPr>
          <p:nvPr>
            <p:ph idx="1"/>
          </p:nvPr>
        </p:nvSpPr>
        <p:spPr/>
        <p:txBody>
          <a:bodyPr>
            <a:noAutofit/>
          </a:bodyPr>
          <a:lstStyle/>
          <a:p>
            <a:pPr>
              <a:defRPr/>
            </a:pPr>
            <a:r>
              <a:rPr lang="el-GR" sz="2400" dirty="0" smtClean="0"/>
              <a:t>Κατά κανόνα τα ενδιαφέροντα της έρευνας ακολουθούν μια λογική σειρά που δε συμπίπτει με τη διάρθρωση του αρχείου. </a:t>
            </a:r>
          </a:p>
          <a:p>
            <a:pPr>
              <a:defRPr/>
            </a:pPr>
            <a:r>
              <a:rPr lang="el-GR" sz="2400" dirty="0" smtClean="0"/>
              <a:t>Άλλωστε οι θεματικές συλλογές τεκμηρίων, που αναφέραμε στην αρχή του κεφαλαίου, δεν είναι παρά συγκεντρώσεις αρχειακού υλικού με αποκλειστικό γνώμονα τα ιστορικά ενδιαφέροντα ενός ερευνητή. </a:t>
            </a:r>
          </a:p>
          <a:p>
            <a:pPr>
              <a:defRPr/>
            </a:pPr>
            <a:r>
              <a:rPr lang="el-GR" sz="2400" dirty="0" smtClean="0"/>
              <a:t>Το πρόβλημα γίνεται πιο έντονο στις μέρες μας, που η σύνθεση του κοινού των αρχειακών υπηρεσιών αλλάζει θεαματικά.  </a:t>
            </a:r>
          </a:p>
          <a:p>
            <a:pPr>
              <a:defRPr/>
            </a:pPr>
            <a:r>
              <a:rPr lang="el-GR" sz="2400" dirty="0" smtClean="0"/>
              <a:t>Έτσι κοντά στους επαγγελματίες ιστορικούς βρίσκουμε κοινωνιολόγους, </a:t>
            </a:r>
            <a:r>
              <a:rPr lang="el-GR" sz="2400" dirty="0" err="1" smtClean="0"/>
              <a:t>δημογράφους</a:t>
            </a:r>
            <a:r>
              <a:rPr lang="el-GR" sz="2400" dirty="0" smtClean="0"/>
              <a:t>, </a:t>
            </a:r>
            <a:r>
              <a:rPr lang="el-GR" sz="2400" dirty="0" err="1" smtClean="0"/>
              <a:t>πολιτειολόγους</a:t>
            </a:r>
            <a:r>
              <a:rPr lang="el-GR" sz="2400" dirty="0" smtClean="0"/>
              <a:t>, δημοσιογράφους αλλά και </a:t>
            </a:r>
            <a:r>
              <a:rPr lang="el-GR" sz="2400" dirty="0" err="1" smtClean="0"/>
              <a:t>ό,τι</a:t>
            </a:r>
            <a:r>
              <a:rPr lang="el-GR" sz="2400" dirty="0" smtClean="0"/>
              <a:t> έχει αποκληθεί </a:t>
            </a:r>
            <a:r>
              <a:rPr lang="el-GR" sz="2400" i="1" dirty="0" smtClean="0"/>
              <a:t>ευρύ κοινό </a:t>
            </a:r>
            <a:r>
              <a:rPr lang="el-GR" sz="2400" dirty="0" smtClean="0"/>
              <a:t>που συνήθως ασχολείται με τη γενεαλογία.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92823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Λύση του προβλήματος: η συστηματική ευρετηρίαση</a:t>
            </a:r>
            <a:endParaRPr lang="el-GR"/>
          </a:p>
        </p:txBody>
      </p:sp>
      <p:sp>
        <p:nvSpPr>
          <p:cNvPr id="62466" name="1 - Θέση περιεχομένου"/>
          <p:cNvSpPr>
            <a:spLocks noGrp="1"/>
          </p:cNvSpPr>
          <p:nvPr>
            <p:ph idx="1"/>
          </p:nvPr>
        </p:nvSpPr>
        <p:spPr/>
        <p:txBody>
          <a:bodyPr>
            <a:normAutofit/>
          </a:bodyPr>
          <a:lstStyle/>
          <a:p>
            <a:r>
              <a:rPr lang="el-GR" altLang="el-GR" sz="2800" smtClean="0"/>
              <a:t>Ο μόνος τρόπος θεραπείας αυτής της αναντιστοιχίας ενδιαφερόντων κοινού και οργάνωσης υλικού είναι η συστηματική ευρετηρίαση του αρχειακού υλικού. </a:t>
            </a:r>
          </a:p>
          <a:p>
            <a:r>
              <a:rPr lang="el-GR" altLang="el-GR" sz="2800" smtClean="0"/>
              <a:t>Κατ' αυτό τον τρόπο η «οριζόντια» οργάνωση του αρχειακού δεσμού συμπληρώνεται από την «κάθετη» ευρετηρίαση μεμονωμένων πληροφοριών προσφέροντας την καλύτερη δυνατή υπηρεσία στην έρευνα.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397440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Ευρετηρίαση και εννοιολογική προσέγγιση</a:t>
            </a:r>
            <a:endParaRPr lang="el-GR"/>
          </a:p>
        </p:txBody>
      </p:sp>
      <p:sp>
        <p:nvSpPr>
          <p:cNvPr id="63490" name="1 - Θέση περιεχομένου"/>
          <p:cNvSpPr>
            <a:spLocks noGrp="1"/>
          </p:cNvSpPr>
          <p:nvPr>
            <p:ph idx="1"/>
          </p:nvPr>
        </p:nvSpPr>
        <p:spPr/>
        <p:txBody>
          <a:bodyPr>
            <a:normAutofit/>
          </a:bodyPr>
          <a:lstStyle/>
          <a:p>
            <a:r>
              <a:rPr lang="el-GR" altLang="el-GR" sz="2800" smtClean="0"/>
              <a:t>Η ευρετηρίαση προκύπτει κυρίως από την αποδελτίωση των λέξεων-κλειδιών που χρησιμοποιήθηκαν κατά την περιγραφή και την ανασυγκρότηση τους σε ειδικά ευρετήρια (ονομάτων, θεμάτων, τοπωνυμίων, χρονολογιών). </a:t>
            </a:r>
          </a:p>
          <a:p>
            <a:r>
              <a:rPr lang="el-GR" altLang="el-GR" sz="2800" smtClean="0"/>
              <a:t>Όμως ο αρχειονόμος μπορεί να πάει ακόμα βαθύτερα και μετά από μια εννοιολογική ανάλυση των ίδιων των τεκμηρίων να δημιουργήσει περιφραστικές περιγραφές του περιεχομένου τους (π.χ. περίληψη).</a:t>
            </a:r>
          </a:p>
          <a:p>
            <a:endParaRPr lang="el-GR" altLang="el-GR" sz="280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205930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fontAlgn="auto">
              <a:spcAft>
                <a:spcPts val="0"/>
              </a:spcAft>
              <a:defRPr/>
            </a:pPr>
            <a:r>
              <a:rPr lang="el-GR" smtClean="0"/>
              <a:t>Πρότυπο ελεγχόμενων αρχειακών όρων</a:t>
            </a:r>
            <a:endParaRPr lang="el-GR"/>
          </a:p>
        </p:txBody>
      </p:sp>
      <p:sp>
        <p:nvSpPr>
          <p:cNvPr id="64514" name="1 - Θέση περιεχομένου"/>
          <p:cNvSpPr>
            <a:spLocks noGrp="1"/>
          </p:cNvSpPr>
          <p:nvPr>
            <p:ph idx="1"/>
          </p:nvPr>
        </p:nvSpPr>
        <p:spPr/>
        <p:txBody>
          <a:bodyPr>
            <a:normAutofit/>
          </a:bodyPr>
          <a:lstStyle/>
          <a:p>
            <a:r>
              <a:rPr lang="el-GR" altLang="el-GR" sz="2800" smtClean="0"/>
              <a:t>Στη συνέχεια της σύνταξης του Διεθνούς Προτύπου Αρχειακής Περιγραφής (</a:t>
            </a:r>
            <a:r>
              <a:rPr lang="en-US" altLang="el-GR" sz="2800" smtClean="0"/>
              <a:t>ISAD</a:t>
            </a:r>
            <a:r>
              <a:rPr lang="el-GR" altLang="el-GR" sz="2800" smtClean="0"/>
              <a:t>-</a:t>
            </a:r>
            <a:r>
              <a:rPr lang="en-US" altLang="el-GR" sz="2800" smtClean="0"/>
              <a:t>G</a:t>
            </a:r>
            <a:r>
              <a:rPr lang="el-GR" altLang="el-GR" sz="2800" smtClean="0"/>
              <a:t>) η διεθνής αρχειακή κοινότητα δημιούργησε ένα πρότυπο για την ευρετηρίαση, το </a:t>
            </a:r>
            <a:r>
              <a:rPr lang="el-GR" altLang="el-GR" sz="2800" i="1" smtClean="0"/>
              <a:t>Διεθνές Πρότυπο Ελεγχόμενων Αρχειακών Όρων </a:t>
            </a:r>
            <a:r>
              <a:rPr lang="el-GR" altLang="el-GR" sz="2800" smtClean="0"/>
              <a:t>(</a:t>
            </a:r>
            <a:r>
              <a:rPr lang="en-US" altLang="el-GR" sz="2800" smtClean="0"/>
              <a:t>ISAAR</a:t>
            </a:r>
            <a:r>
              <a:rPr lang="el-GR" altLang="el-GR" sz="2800" smtClean="0"/>
              <a:t>-</a:t>
            </a:r>
            <a:r>
              <a:rPr lang="en-US" altLang="el-GR" sz="2800" smtClean="0"/>
              <a:t>CPF</a:t>
            </a:r>
            <a:r>
              <a:rPr lang="el-GR" altLang="el-GR" sz="2800" smtClean="0"/>
              <a:t>). </a:t>
            </a:r>
          </a:p>
          <a:p>
            <a:r>
              <a:rPr lang="en-US" altLang="el-GR" sz="2800" smtClean="0"/>
              <a:t>To ISAAR</a:t>
            </a:r>
            <a:r>
              <a:rPr lang="el-GR" altLang="el-GR" sz="2800" smtClean="0"/>
              <a:t>-</a:t>
            </a:r>
            <a:r>
              <a:rPr lang="en-US" altLang="el-GR" sz="2800" smtClean="0"/>
              <a:t>CPF </a:t>
            </a:r>
            <a:r>
              <a:rPr lang="el-GR" altLang="el-GR" sz="2800" smtClean="0"/>
              <a:t>δεν έχει βρει ωστόσο μεγάλη ανταπόκριση.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8153317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5e7ba6874801eec236542dcb3e743fcd45d9e67"/>
  <p:tag name="ISPRING_RESOURCE_PATHS_HASH_PRESENTER" val="8c65ee028d2c1d451137f368acc25566790ac24"/>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TotalTime>
  <Words>2419</Words>
  <Application>Microsoft Office PowerPoint</Application>
  <PresentationFormat>Προβολή στην οθόνη (4:3)</PresentationFormat>
  <Paragraphs>236</Paragraphs>
  <Slides>40</Slides>
  <Notes>39</Notes>
  <HiddenSlides>0</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OC_template_updated</vt:lpstr>
      <vt:lpstr>Εισαγωγή στην Αρχειονομία</vt:lpstr>
      <vt:lpstr>Ευρετηρίαση</vt:lpstr>
      <vt:lpstr>Ευρετηρίαση</vt:lpstr>
      <vt:lpstr>Θεματική ευρετηρίαση</vt:lpstr>
      <vt:lpstr>Ταξινόμηση και προσβασιμότητα</vt:lpstr>
      <vt:lpstr>Θεματική πρόσβαση και επιδιωκόμενο κοινό</vt:lpstr>
      <vt:lpstr>Λύση του προβλήματος: η συστηματική ευρετηρίαση</vt:lpstr>
      <vt:lpstr>Ευρετηρίαση και εννοιολογική προσέγγιση</vt:lpstr>
      <vt:lpstr>Πρότυπο ελεγχόμενων αρχειακών όρων</vt:lpstr>
      <vt:lpstr>Μειονεκτήματα προτύπου</vt:lpstr>
      <vt:lpstr>Αξιολόγηση</vt:lpstr>
      <vt:lpstr>Αξιολόγηση</vt:lpstr>
      <vt:lpstr>Πρόσκτηση και διαλογή αρχειακού υλικού</vt:lpstr>
      <vt:lpstr>Η έννοια του αρχειακού δεσμού στην αξιολόγηση</vt:lpstr>
      <vt:lpstr>Ανάλυση</vt:lpstr>
      <vt:lpstr>Συντήρηση</vt:lpstr>
      <vt:lpstr>Συντήρηση</vt:lpstr>
      <vt:lpstr>Συντήρηση και αρχειακός δεσμός</vt:lpstr>
      <vt:lpstr>Συνεπώς…</vt:lpstr>
      <vt:lpstr>Εξασφάλιση διανοητικής ενότητας</vt:lpstr>
      <vt:lpstr>Προβολή και χρήση αρχείων</vt:lpstr>
      <vt:lpstr>Προβολή = προσβασιμότητα</vt:lpstr>
      <vt:lpstr>Ο ρόλος του αρχειονόμου</vt:lpstr>
      <vt:lpstr>Χαρακτηριστικά γνωρίσματα προβολής 1/2</vt:lpstr>
      <vt:lpstr>Χαρακτηριστικά γνωρίσματα προβολής 2/2</vt:lpstr>
      <vt:lpstr>Οφέλη προβολής</vt:lpstr>
      <vt:lpstr>Εμπόδια στην επικοινωνία κοινού και τεκμηρίων 1/2</vt:lpstr>
      <vt:lpstr>Εμπόδια στην επικοινωνία κοινού και τεκμηρίων 2/2</vt:lpstr>
      <vt:lpstr>Καθήκον αρχειονόμου</vt:lpstr>
      <vt:lpstr>Παράμετροι προβολής</vt:lpstr>
      <vt:lpstr>Μορφές προβολής</vt:lpstr>
      <vt:lpstr>Χρήση αρχείων: κοινωνικό δικαίωμα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150</cp:revision>
  <dcterms:created xsi:type="dcterms:W3CDTF">2013-03-04T13:35:19Z</dcterms:created>
  <dcterms:modified xsi:type="dcterms:W3CDTF">2015-06-12T10:25:51Z</dcterms:modified>
</cp:coreProperties>
</file>