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67" r:id="rId13"/>
    <p:sldId id="268" r:id="rId14"/>
  </p:sldIdLst>
  <p:sldSz cx="9144000" cy="6858000" type="screen4x3"/>
  <p:notesSz cx="7104063" cy="10234613"/>
  <p:custDataLst>
    <p:tags r:id="rId1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70" d="100"/>
          <a:sy n="70" d="100"/>
        </p:scale>
        <p:origin x="-2892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B5DD9-467F-4084-93C1-0DBB53AE182F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5B5BFF-8BDE-4597-B72A-AA07A253CAB7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65D8A-4B3F-42FA-9DA1-D03AE1FA1F02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FCDE3-E646-478C-A225-3C7A009B8BF0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27A421-CA21-4CBE-ABEF-8010777F5B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5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Οργάνωση πληροφοριών</a:t>
            </a:r>
            <a:br>
              <a:rPr lang="el-GR" sz="4400" b="1" dirty="0" smtClean="0">
                <a:solidFill>
                  <a:schemeClr val="tx1"/>
                </a:solidFill>
                <a:latin typeface="+mn-lt"/>
              </a:rPr>
            </a:br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Ταξινόμηση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92500" lnSpcReduction="20000"/>
          </a:bodyPr>
          <a:lstStyle/>
          <a:p>
            <a:r>
              <a:rPr lang="el-GR" sz="3000" b="1" dirty="0" smtClean="0"/>
              <a:t>Ενότητα 3</a:t>
            </a:r>
            <a:r>
              <a:rPr lang="el-GR" sz="3000" dirty="0" smtClean="0"/>
              <a:t>:</a:t>
            </a:r>
            <a:r>
              <a:rPr lang="en-US" sz="3000" dirty="0" smtClean="0"/>
              <a:t> </a:t>
            </a:r>
            <a:r>
              <a:rPr lang="el-GR" sz="3000" dirty="0"/>
              <a:t>Αρχιτεκτονική </a:t>
            </a:r>
            <a:r>
              <a:rPr lang="el-GR" sz="3000" dirty="0" smtClean="0"/>
              <a:t>της Ευρετηρίασης</a:t>
            </a:r>
            <a:r>
              <a:rPr lang="en-US" sz="3000" dirty="0" smtClean="0"/>
              <a:t> </a:t>
            </a:r>
            <a:r>
              <a:rPr lang="el-GR" sz="3000" dirty="0" smtClean="0"/>
              <a:t>(α μέρος)</a:t>
            </a:r>
          </a:p>
          <a:p>
            <a:endParaRPr lang="en-US" dirty="0" smtClean="0"/>
          </a:p>
          <a:p>
            <a:r>
              <a:rPr lang="el-GR" sz="2600" dirty="0" smtClean="0"/>
              <a:t>Δάφνη</a:t>
            </a:r>
            <a:r>
              <a:rPr lang="en-US" sz="2600" dirty="0" smtClean="0"/>
              <a:t> </a:t>
            </a:r>
            <a:r>
              <a:rPr lang="el-GR" sz="2600" dirty="0" err="1" smtClean="0"/>
              <a:t>Κυριάκη</a:t>
            </a:r>
            <a:r>
              <a:rPr lang="el-GR" sz="2600" dirty="0" smtClean="0"/>
              <a:t>-</a:t>
            </a:r>
            <a:r>
              <a:rPr lang="el-GR" sz="2600" dirty="0" err="1" smtClean="0"/>
              <a:t>Μάνεση</a:t>
            </a:r>
            <a:endParaRPr lang="el-GR" sz="2600" dirty="0" smtClean="0"/>
          </a:p>
          <a:p>
            <a:r>
              <a:rPr lang="el-GR" sz="2600" dirty="0" smtClean="0"/>
              <a:t>Τμήμα Βιβλιοθηκονομίας</a:t>
            </a:r>
            <a:r>
              <a:rPr lang="en-US" sz="2600" dirty="0" smtClean="0"/>
              <a:t> </a:t>
            </a:r>
            <a:r>
              <a:rPr lang="el-GR" sz="2600" dirty="0" smtClean="0"/>
              <a:t>και Συστημάτων Πληροφόρησης</a:t>
            </a:r>
          </a:p>
        </p:txBody>
      </p:sp>
      <p:pic>
        <p:nvPicPr>
          <p:cNvPr id="11" name="Picture 10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78709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90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813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Δόμηση μιας ευρετηρίασης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Στοιχεία που αφορούν το περιεχόμενο</a:t>
            </a:r>
          </a:p>
          <a:p>
            <a:r>
              <a:rPr lang="el-GR" dirty="0" smtClean="0"/>
              <a:t>Στοιχεία που αφορούν τη δόμηση των μεταδεδομένων</a:t>
            </a:r>
          </a:p>
          <a:p>
            <a:r>
              <a:rPr lang="el-GR" dirty="0" smtClean="0"/>
              <a:t>Στοιχεία που αφορούν τα τεκμήρια</a:t>
            </a:r>
          </a:p>
          <a:p>
            <a:r>
              <a:rPr lang="el-GR" dirty="0" smtClean="0"/>
              <a:t>Στοιχεία που αφορούν την υλοποίηση της ευρετηρίασης</a:t>
            </a:r>
          </a:p>
          <a:p>
            <a:r>
              <a:rPr lang="el-GR" dirty="0" smtClean="0"/>
              <a:t>Στοιχεία που αφορούν το λεξιλόγιο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9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Προσδιορισμός του </a:t>
            </a:r>
            <a:r>
              <a:rPr lang="el-GR" sz="3600" dirty="0" smtClean="0"/>
              <a:t>περιεχομένου με βάση το σκοπό</a:t>
            </a:r>
            <a:endParaRPr lang="en-US" sz="360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l-GR" sz="2800" b="1" dirty="0"/>
              <a:t>Τεκμήρια που αφορούν σε:</a:t>
            </a:r>
            <a:endParaRPr lang="en-US" sz="2800" b="1" dirty="0"/>
          </a:p>
          <a:p>
            <a:pPr>
              <a:spcAft>
                <a:spcPts val="600"/>
              </a:spcAft>
            </a:pPr>
            <a:r>
              <a:rPr lang="el-GR" sz="2400" dirty="0" smtClean="0"/>
              <a:t>Άτομα</a:t>
            </a:r>
            <a:r>
              <a:rPr lang="el-GR" sz="2400" dirty="0"/>
              <a:t>, όπως γιατροί,  χειροπράκτορες, κλπ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l-GR" sz="2400" dirty="0" smtClean="0"/>
              <a:t>Αφηρημένες </a:t>
            </a:r>
            <a:r>
              <a:rPr lang="el-GR" sz="2400" dirty="0"/>
              <a:t>έννοιες, όπως πχ ηθική και δεοντολογία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l-GR" sz="2400" dirty="0"/>
              <a:t>Ι</a:t>
            </a:r>
            <a:r>
              <a:rPr lang="el-GR" sz="2400" dirty="0" smtClean="0"/>
              <a:t>στορικές </a:t>
            </a:r>
            <a:r>
              <a:rPr lang="el-GR" sz="2400" dirty="0"/>
              <a:t>περίοδοι, πχ ιατρική στο μεσαίωνα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l-GR" sz="2400" dirty="0" smtClean="0"/>
              <a:t>Τόποι </a:t>
            </a:r>
            <a:r>
              <a:rPr lang="el-GR" sz="2400" dirty="0"/>
              <a:t>και περιβάλλοντα, πχ ιατρική στους ιθαγενείς της Αυστραλίας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l-GR" sz="2400" dirty="0" smtClean="0"/>
              <a:t>Ιδιότητες </a:t>
            </a:r>
            <a:r>
              <a:rPr lang="el-GR" sz="2400" dirty="0"/>
              <a:t>και χαρακτηριστικά, πχ των γιατρών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l-GR" sz="2400" dirty="0" smtClean="0"/>
              <a:t>Υλικά</a:t>
            </a:r>
            <a:r>
              <a:rPr lang="el-GR" sz="2400" dirty="0"/>
              <a:t>, πχ συστατικά φαρμάκων, εξοπλισμοί, κλπ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Περιεχόμενο</a:t>
            </a:r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l-GR" sz="2800" b="1" dirty="0" smtClean="0"/>
              <a:t>Η θεματική ενότητα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l-GR" sz="2400" dirty="0" smtClean="0"/>
              <a:t>Το </a:t>
            </a:r>
            <a:r>
              <a:rPr lang="el-GR" sz="2400" dirty="0"/>
              <a:t>μέσο καταγραφής (ηλεκτρονικό, έντυπο)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l-GR" sz="2400" dirty="0" smtClean="0"/>
              <a:t>Το </a:t>
            </a:r>
            <a:r>
              <a:rPr lang="el-GR" sz="2400" dirty="0"/>
              <a:t>είδος (περιοδικό, βιβλίο, εικόνα, κλπ)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l-GR" sz="2400" dirty="0" smtClean="0"/>
              <a:t>Η </a:t>
            </a:r>
            <a:r>
              <a:rPr lang="el-GR" sz="2400" dirty="0"/>
              <a:t>περιοδικότητα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l-GR" sz="2400" dirty="0" smtClean="0"/>
              <a:t>Το </a:t>
            </a:r>
            <a:r>
              <a:rPr lang="el-GR" sz="2400" dirty="0"/>
              <a:t>κοινό και το επίπεδο του κοινού στο οποίο απευθύνεται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l-GR" sz="2400" dirty="0" smtClean="0"/>
              <a:t>Γλώσσα</a:t>
            </a:r>
            <a:endParaRPr lang="el-GR" sz="24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l-GR" sz="2400" dirty="0" smtClean="0"/>
              <a:t>Εθνικότητα </a:t>
            </a:r>
            <a:r>
              <a:rPr lang="el-GR" sz="2400" dirty="0"/>
              <a:t>ή τόπος έκδοσης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l-GR" sz="2400" dirty="0" smtClean="0"/>
              <a:t>Χρόνος </a:t>
            </a:r>
            <a:r>
              <a:rPr lang="el-GR" sz="2400" dirty="0"/>
              <a:t>(έκδοσης ή διάθεσης, αναδρομικότητα, κλπ)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l-GR" sz="2400" dirty="0" smtClean="0"/>
              <a:t>Ενδεχόμενα </a:t>
            </a:r>
            <a:r>
              <a:rPr lang="el-GR" sz="2400" dirty="0"/>
              <a:t>να προσδιορίζονται εδώ και συγκεκριμένοι τίτλοι περιοδικών, κλπ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l-GR" sz="2400" dirty="0" smtClean="0"/>
              <a:t>Γενικά </a:t>
            </a:r>
            <a:r>
              <a:rPr lang="el-GR" sz="2400" dirty="0"/>
              <a:t>κάθε άλλο κριτήριο που μπορεί να θέσει ο οργανισμός που συντάσσει το </a:t>
            </a:r>
            <a:r>
              <a:rPr lang="el-GR" sz="2400" dirty="0" smtClean="0"/>
              <a:t>ευρετήριο (πχ περιοχή προέλευσης)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l-GR" sz="2400" dirty="0" smtClean="0"/>
              <a:t>Εξασφάλιση πρόσβασης στα τεκμήρια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71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Συνεκτικότητα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Συνοχή των ευρετηρίων</a:t>
            </a:r>
          </a:p>
          <a:p>
            <a:r>
              <a:rPr lang="el-GR" sz="2800" dirty="0"/>
              <a:t>Ομαδοποίηση και όχι διάσπαση σε μικρότερα ευρετήρια</a:t>
            </a:r>
          </a:p>
          <a:p>
            <a:r>
              <a:rPr lang="el-GR" sz="2800" dirty="0"/>
              <a:t>Ενοποίηση βάσεων ώστε να εξασφαλίζεται ενιαία αναζήτηση και ενιαία ευρετήρια αντί κατάτμηση</a:t>
            </a:r>
          </a:p>
          <a:p>
            <a:pPr>
              <a:buFontTx/>
              <a:buNone/>
            </a:pPr>
            <a:endParaRPr lang="el-GR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5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Περιεχόμενο και σχεδιασμός της ευρετηρίασης</a:t>
            </a:r>
            <a:endParaRPr lang="en-US" dirty="0"/>
          </a:p>
        </p:txBody>
      </p:sp>
      <p:graphicFrame>
        <p:nvGraphicFramePr>
          <p:cNvPr id="78953" name="Group 10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896400"/>
              </p:ext>
            </p:extLst>
          </p:nvPr>
        </p:nvGraphicFramePr>
        <p:xfrm>
          <a:off x="457200" y="1196975"/>
          <a:ext cx="8229600" cy="536560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903538"/>
                <a:gridCol w="2663825"/>
                <a:gridCol w="2662237"/>
              </a:tblGrid>
              <a:tr h="319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Ενέργεια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Αποτέλεσμα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Παράμετροι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/>
                    </a:solidFill>
                  </a:tcPr>
                </a:tc>
              </a:tr>
              <a:tr h="1290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Οριοθέτηση σκοπού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Επικέντρωση στο ζητούμενο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Εξισορρόπηση αναγκών του οργανισμού που το δημιουργεί και του κοινού που θα το χρησιμοποιήσει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Οριοθέτηση περιεχομένου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Λειτουργικότητα και χρησιμότητα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Εξισορρόπηση των αναγκών των διαφόρων ομάδων χρηστών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Οργάνωση της ευρετηρίασης, πλοήγηση στο περιεχόμενο και πρότυπα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Τρόποι αναζήτησης και ανάκτησης πληροφοριών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Εξισορρόπηση της προτυποποίησης και της ευκολίας στη χρήση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54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Πρόβλεψη επέκτασης και διαρκούς αναβάθμισης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Διαχρονικότητα και συνέχεια της παροχής της πληροφοριακής υπηρεσίας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Εξισορρόπηση μεταξύ αποτυπώσεων παλαιότερων στοιχείων και πρόβλεψης για τυχόν νέων που θα προκύψουν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4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45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65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/>
              <a:t>2014. 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/>
              <a:t>2014. «Οργάνωση Πληροφοριών – Ταξινόμηση (Θ). Ενότητα 3: Αρχιτεκτονική της Ευρετηρίασης (α μέρος</a:t>
            </a:r>
            <a:r>
              <a:rPr lang="el-GR" sz="2000" dirty="0" smtClean="0"/>
              <a:t>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810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b6a92a2dfbd0fe712746431a68158755dbbc8f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890</Words>
  <Application>Microsoft Office PowerPoint</Application>
  <PresentationFormat>On-screen Show (4:3)</PresentationFormat>
  <Paragraphs>117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OC_template_updated</vt:lpstr>
      <vt:lpstr>Οργάνωση πληροφοριών Ταξινόμηση (Θ)</vt:lpstr>
      <vt:lpstr>Δόμηση μιας ευρετηρίασης</vt:lpstr>
      <vt:lpstr>Προσδιορισμός του περιεχομένου με βάση το σκοπό</vt:lpstr>
      <vt:lpstr>Περιεχόμενο</vt:lpstr>
      <vt:lpstr>Συνεκτικότητα</vt:lpstr>
      <vt:lpstr>Περιεχόμενο και σχεδιασμός της ευρετηρίασης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23</cp:revision>
  <dcterms:created xsi:type="dcterms:W3CDTF">2013-03-04T13:35:19Z</dcterms:created>
  <dcterms:modified xsi:type="dcterms:W3CDTF">2015-03-19T18:07:32Z</dcterms:modified>
</cp:coreProperties>
</file>