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3"/>
  </p:notesMasterIdLst>
  <p:handoutMasterIdLst>
    <p:handoutMasterId r:id="rId64"/>
  </p:handoutMasterIdLst>
  <p:sldIdLst>
    <p:sldId id="256" r:id="rId2"/>
    <p:sldId id="284" r:id="rId3"/>
    <p:sldId id="285" r:id="rId4"/>
    <p:sldId id="357" r:id="rId5"/>
    <p:sldId id="349" r:id="rId6"/>
    <p:sldId id="350" r:id="rId7"/>
    <p:sldId id="355" r:id="rId8"/>
    <p:sldId id="356" r:id="rId9"/>
    <p:sldId id="351" r:id="rId10"/>
    <p:sldId id="352" r:id="rId11"/>
    <p:sldId id="390" r:id="rId12"/>
    <p:sldId id="399" r:id="rId13"/>
    <p:sldId id="398" r:id="rId14"/>
    <p:sldId id="391" r:id="rId15"/>
    <p:sldId id="393" r:id="rId16"/>
    <p:sldId id="392" r:id="rId17"/>
    <p:sldId id="394" r:id="rId18"/>
    <p:sldId id="395" r:id="rId19"/>
    <p:sldId id="396" r:id="rId20"/>
    <p:sldId id="397" r:id="rId21"/>
    <p:sldId id="358" r:id="rId22"/>
    <p:sldId id="353" r:id="rId23"/>
    <p:sldId id="336" r:id="rId24"/>
    <p:sldId id="359" r:id="rId25"/>
    <p:sldId id="340" r:id="rId26"/>
    <p:sldId id="360" r:id="rId27"/>
    <p:sldId id="361" r:id="rId28"/>
    <p:sldId id="362" r:id="rId29"/>
    <p:sldId id="363" r:id="rId30"/>
    <p:sldId id="364" r:id="rId31"/>
    <p:sldId id="365" r:id="rId32"/>
    <p:sldId id="367" r:id="rId33"/>
    <p:sldId id="366" r:id="rId34"/>
    <p:sldId id="368" r:id="rId35"/>
    <p:sldId id="369" r:id="rId36"/>
    <p:sldId id="370" r:id="rId37"/>
    <p:sldId id="372" r:id="rId38"/>
    <p:sldId id="371" r:id="rId39"/>
    <p:sldId id="373" r:id="rId40"/>
    <p:sldId id="375" r:id="rId41"/>
    <p:sldId id="384" r:id="rId42"/>
    <p:sldId id="380" r:id="rId43"/>
    <p:sldId id="379" r:id="rId44"/>
    <p:sldId id="378" r:id="rId45"/>
    <p:sldId id="377" r:id="rId46"/>
    <p:sldId id="381" r:id="rId47"/>
    <p:sldId id="382" r:id="rId48"/>
    <p:sldId id="383" r:id="rId49"/>
    <p:sldId id="400" r:id="rId50"/>
    <p:sldId id="401" r:id="rId51"/>
    <p:sldId id="385" r:id="rId52"/>
    <p:sldId id="387" r:id="rId53"/>
    <p:sldId id="388" r:id="rId54"/>
    <p:sldId id="389" r:id="rId55"/>
    <p:sldId id="402" r:id="rId56"/>
    <p:sldId id="257" r:id="rId57"/>
    <p:sldId id="262" r:id="rId58"/>
    <p:sldId id="264" r:id="rId59"/>
    <p:sldId id="265" r:id="rId60"/>
    <p:sldId id="315" r:id="rId61"/>
    <p:sldId id="266" r:id="rId62"/>
  </p:sldIdLst>
  <p:sldSz cx="9144000" cy="6858000" type="screen4x3"/>
  <p:notesSz cx="6954838" cy="9309100"/>
  <p:custDataLst>
    <p:tags r:id="rId6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8" d="100"/>
          <a:sy n="68" d="100"/>
        </p:scale>
        <p:origin x="15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2932"/>
        <p:guide pos="219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3013504" cy="464950"/>
          </a:xfrm>
          <a:prstGeom prst="rect">
            <a:avLst/>
          </a:prstGeom>
          <a:noFill/>
          <a:ln w="9525">
            <a:noFill/>
            <a:miter lim="800000"/>
            <a:headEnd/>
            <a:tailEnd/>
          </a:ln>
          <a:effectLst/>
        </p:spPr>
        <p:txBody>
          <a:bodyPr vert="horz" wrap="square" lIns="92932" tIns="46467" rIns="92932" bIns="46467" numCol="1" anchor="t" anchorCtr="0" compatLnSpc="1">
            <a:prstTxWarp prst="textNoShape">
              <a:avLst/>
            </a:prstTxWarp>
          </a:bodyPr>
          <a:lstStyle>
            <a:lvl1pPr defTabSz="929183" eaLnBrk="0" hangingPunct="0">
              <a:defRPr sz="1200"/>
            </a:lvl1pPr>
          </a:lstStyle>
          <a:p>
            <a:pPr>
              <a:defRPr/>
            </a:pPr>
            <a:endParaRPr lang="el-GR"/>
          </a:p>
        </p:txBody>
      </p:sp>
      <p:sp>
        <p:nvSpPr>
          <p:cNvPr id="92163" name="Rectangle 3"/>
          <p:cNvSpPr>
            <a:spLocks noGrp="1" noChangeArrowheads="1"/>
          </p:cNvSpPr>
          <p:nvPr>
            <p:ph type="dt" sz="quarter" idx="1"/>
          </p:nvPr>
        </p:nvSpPr>
        <p:spPr bwMode="auto">
          <a:xfrm>
            <a:off x="3939780" y="0"/>
            <a:ext cx="3013503" cy="464950"/>
          </a:xfrm>
          <a:prstGeom prst="rect">
            <a:avLst/>
          </a:prstGeom>
          <a:noFill/>
          <a:ln w="9525">
            <a:noFill/>
            <a:miter lim="800000"/>
            <a:headEnd/>
            <a:tailEnd/>
          </a:ln>
          <a:effectLst/>
        </p:spPr>
        <p:txBody>
          <a:bodyPr vert="horz" wrap="square" lIns="92932" tIns="46467" rIns="92932" bIns="46467" numCol="1" anchor="t" anchorCtr="0" compatLnSpc="1">
            <a:prstTxWarp prst="textNoShape">
              <a:avLst/>
            </a:prstTxWarp>
          </a:bodyPr>
          <a:lstStyle>
            <a:lvl1pPr algn="r" defTabSz="929183" eaLnBrk="0" hangingPunct="0">
              <a:defRPr sz="1200"/>
            </a:lvl1pPr>
          </a:lstStyle>
          <a:p>
            <a:pPr>
              <a:defRPr/>
            </a:pPr>
            <a:fld id="{84A79048-66B1-475A-B924-F459D231C4C3}" type="datetimeFigureOut">
              <a:rPr lang="el-GR"/>
              <a:pPr>
                <a:defRPr/>
              </a:pPr>
              <a:t>20/10/2020</a:t>
            </a:fld>
            <a:endParaRPr lang="el-GR"/>
          </a:p>
        </p:txBody>
      </p:sp>
      <p:sp>
        <p:nvSpPr>
          <p:cNvPr id="92164" name="Rectangle 4"/>
          <p:cNvSpPr>
            <a:spLocks noGrp="1" noChangeArrowheads="1"/>
          </p:cNvSpPr>
          <p:nvPr>
            <p:ph type="ftr" sz="quarter" idx="2"/>
          </p:nvPr>
        </p:nvSpPr>
        <p:spPr bwMode="auto">
          <a:xfrm>
            <a:off x="1" y="8842706"/>
            <a:ext cx="3013504" cy="464950"/>
          </a:xfrm>
          <a:prstGeom prst="rect">
            <a:avLst/>
          </a:prstGeom>
          <a:noFill/>
          <a:ln w="9525">
            <a:noFill/>
            <a:miter lim="800000"/>
            <a:headEnd/>
            <a:tailEnd/>
          </a:ln>
          <a:effectLst/>
        </p:spPr>
        <p:txBody>
          <a:bodyPr vert="horz" wrap="square" lIns="92932" tIns="46467" rIns="92932" bIns="46467" numCol="1" anchor="b" anchorCtr="0" compatLnSpc="1">
            <a:prstTxWarp prst="textNoShape">
              <a:avLst/>
            </a:prstTxWarp>
          </a:bodyPr>
          <a:lstStyle>
            <a:lvl1pPr defTabSz="929183" eaLnBrk="0" hangingPunct="0">
              <a:defRPr sz="1200"/>
            </a:lvl1pPr>
          </a:lstStyle>
          <a:p>
            <a:pPr>
              <a:defRPr/>
            </a:pPr>
            <a:endParaRPr lang="el-GR"/>
          </a:p>
        </p:txBody>
      </p:sp>
      <p:sp>
        <p:nvSpPr>
          <p:cNvPr id="92165" name="Rectangle 5"/>
          <p:cNvSpPr>
            <a:spLocks noGrp="1" noChangeArrowheads="1"/>
          </p:cNvSpPr>
          <p:nvPr>
            <p:ph type="sldNum" sz="quarter" idx="3"/>
          </p:nvPr>
        </p:nvSpPr>
        <p:spPr bwMode="auto">
          <a:xfrm>
            <a:off x="3939780" y="8842706"/>
            <a:ext cx="3013503" cy="464950"/>
          </a:xfrm>
          <a:prstGeom prst="rect">
            <a:avLst/>
          </a:prstGeom>
          <a:noFill/>
          <a:ln w="9525">
            <a:noFill/>
            <a:miter lim="800000"/>
            <a:headEnd/>
            <a:tailEnd/>
          </a:ln>
          <a:effectLst/>
        </p:spPr>
        <p:txBody>
          <a:bodyPr vert="horz" wrap="square" lIns="92932" tIns="46467" rIns="92932" bIns="46467" numCol="1" anchor="b" anchorCtr="0" compatLnSpc="1">
            <a:prstTxWarp prst="textNoShape">
              <a:avLst/>
            </a:prstTxWarp>
          </a:bodyPr>
          <a:lstStyle>
            <a:lvl1pPr algn="r" defTabSz="929183" eaLnBrk="0" hangingPunct="0">
              <a:defRPr sz="12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1" y="0"/>
            <a:ext cx="3013504" cy="464950"/>
          </a:xfrm>
          <a:prstGeom prst="rect">
            <a:avLst/>
          </a:prstGeom>
          <a:noFill/>
          <a:ln w="9525">
            <a:noFill/>
            <a:miter lim="800000"/>
            <a:headEnd/>
            <a:tailEnd/>
          </a:ln>
        </p:spPr>
        <p:txBody>
          <a:bodyPr vert="horz" wrap="square" lIns="92932" tIns="46467" rIns="92932" bIns="46467" numCol="1" anchor="t" anchorCtr="0" compatLnSpc="1">
            <a:prstTxWarp prst="textNoShape">
              <a:avLst/>
            </a:prstTxWarp>
          </a:bodyPr>
          <a:lstStyle>
            <a:lvl1pPr defTabSz="929183">
              <a:defRPr sz="1200"/>
            </a:lvl1pPr>
          </a:lstStyle>
          <a:p>
            <a:pPr>
              <a:defRPr/>
            </a:pPr>
            <a:endParaRPr lang="el-GR"/>
          </a:p>
        </p:txBody>
      </p:sp>
      <p:sp>
        <p:nvSpPr>
          <p:cNvPr id="3" name="2 - Θέση ημερομηνίας"/>
          <p:cNvSpPr>
            <a:spLocks noGrp="1"/>
          </p:cNvSpPr>
          <p:nvPr>
            <p:ph type="dt" idx="1"/>
          </p:nvPr>
        </p:nvSpPr>
        <p:spPr bwMode="auto">
          <a:xfrm>
            <a:off x="3939780" y="0"/>
            <a:ext cx="3013503" cy="464950"/>
          </a:xfrm>
          <a:prstGeom prst="rect">
            <a:avLst/>
          </a:prstGeom>
          <a:noFill/>
          <a:ln w="9525">
            <a:noFill/>
            <a:miter lim="800000"/>
            <a:headEnd/>
            <a:tailEnd/>
          </a:ln>
        </p:spPr>
        <p:txBody>
          <a:bodyPr vert="horz" wrap="square" lIns="92932" tIns="46467" rIns="92932" bIns="46467" numCol="1" anchor="t" anchorCtr="0" compatLnSpc="1">
            <a:prstTxWarp prst="textNoShape">
              <a:avLst/>
            </a:prstTxWarp>
          </a:bodyPr>
          <a:lstStyle>
            <a:lvl1pPr algn="r" defTabSz="929183">
              <a:defRPr sz="1200"/>
            </a:lvl1pPr>
          </a:lstStyle>
          <a:p>
            <a:pPr>
              <a:defRPr/>
            </a:pPr>
            <a:fld id="{19B0F716-1969-45AD-B426-D0CBFDF13F46}" type="datetimeFigureOut">
              <a:rPr lang="el-GR"/>
              <a:pPr>
                <a:defRPr/>
              </a:pPr>
              <a:t>20/10/2020</a:t>
            </a:fld>
            <a:endParaRPr lang="el-GR"/>
          </a:p>
        </p:txBody>
      </p:sp>
      <p:sp>
        <p:nvSpPr>
          <p:cNvPr id="4" name="3 - Θέση εικόνας διαφάνειας"/>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85771" tIns="42885" rIns="85771" bIns="42885" rtlCol="0" anchor="ctr"/>
          <a:lstStyle/>
          <a:p>
            <a:pPr lvl="0"/>
            <a:endParaRPr lang="el-GR" noProof="0"/>
          </a:p>
        </p:txBody>
      </p:sp>
      <p:sp>
        <p:nvSpPr>
          <p:cNvPr id="5" name="4 - Θέση σημειώσεων"/>
          <p:cNvSpPr>
            <a:spLocks noGrp="1"/>
          </p:cNvSpPr>
          <p:nvPr>
            <p:ph type="body" sz="quarter" idx="3"/>
          </p:nvPr>
        </p:nvSpPr>
        <p:spPr bwMode="auto">
          <a:xfrm>
            <a:off x="696261" y="4421353"/>
            <a:ext cx="5563870" cy="4188879"/>
          </a:xfrm>
          <a:prstGeom prst="rect">
            <a:avLst/>
          </a:prstGeom>
          <a:noFill/>
          <a:ln w="9525">
            <a:noFill/>
            <a:miter lim="800000"/>
            <a:headEnd/>
            <a:tailEnd/>
          </a:ln>
        </p:spPr>
        <p:txBody>
          <a:bodyPr vert="horz" wrap="square" lIns="92932" tIns="46467" rIns="92932" bIns="46467" numCol="1" anchor="t" anchorCtr="0" compatLnSpc="1">
            <a:prstTxWarp prst="textNoShape">
              <a:avLst/>
            </a:prstTxWarp>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bwMode="auto">
          <a:xfrm>
            <a:off x="1" y="8842706"/>
            <a:ext cx="3013504" cy="464950"/>
          </a:xfrm>
          <a:prstGeom prst="rect">
            <a:avLst/>
          </a:prstGeom>
          <a:noFill/>
          <a:ln w="9525">
            <a:noFill/>
            <a:miter lim="800000"/>
            <a:headEnd/>
            <a:tailEnd/>
          </a:ln>
        </p:spPr>
        <p:txBody>
          <a:bodyPr vert="horz" wrap="square" lIns="92932" tIns="46467" rIns="92932" bIns="46467" numCol="1" anchor="b" anchorCtr="0" compatLnSpc="1">
            <a:prstTxWarp prst="textNoShape">
              <a:avLst/>
            </a:prstTxWarp>
          </a:bodyPr>
          <a:lstStyle>
            <a:lvl1pPr defTabSz="929183">
              <a:defRPr sz="1200"/>
            </a:lvl1pPr>
          </a:lstStyle>
          <a:p>
            <a:pPr>
              <a:defRPr/>
            </a:pPr>
            <a:endParaRPr lang="el-GR"/>
          </a:p>
        </p:txBody>
      </p:sp>
      <p:sp>
        <p:nvSpPr>
          <p:cNvPr id="7" name="6 - Θέση αριθμού διαφάνειας"/>
          <p:cNvSpPr>
            <a:spLocks noGrp="1"/>
          </p:cNvSpPr>
          <p:nvPr>
            <p:ph type="sldNum" sz="quarter" idx="5"/>
          </p:nvPr>
        </p:nvSpPr>
        <p:spPr bwMode="auto">
          <a:xfrm>
            <a:off x="3939780" y="8842706"/>
            <a:ext cx="3013503" cy="464950"/>
          </a:xfrm>
          <a:prstGeom prst="rect">
            <a:avLst/>
          </a:prstGeom>
          <a:noFill/>
          <a:ln w="9525">
            <a:noFill/>
            <a:miter lim="800000"/>
            <a:headEnd/>
            <a:tailEnd/>
          </a:ln>
        </p:spPr>
        <p:txBody>
          <a:bodyPr vert="horz" wrap="square" lIns="92932" tIns="46467" rIns="92932" bIns="46467" numCol="1" anchor="b" anchorCtr="0" compatLnSpc="1">
            <a:prstTxWarp prst="textNoShape">
              <a:avLst/>
            </a:prstTxWarp>
          </a:bodyPr>
          <a:lstStyle>
            <a:lvl1pPr algn="r" defTabSz="929183">
              <a:defRPr sz="12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4249" indent="-174249">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27</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54338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28</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22403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29</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304602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30</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90046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31</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35202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32</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439363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33</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396678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34</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941569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35</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40358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36</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347460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1E8E49C5-4084-4928-B0D1-D1D10ED93DED}" type="slidenum">
              <a:rPr lang="el-GR" altLang="el-GR" sz="1200"/>
              <a:pPr eaLnBrk="1" hangingPunct="1"/>
              <a:t>1</a:t>
            </a:fld>
            <a:endParaRPr lang="el-GR" altLang="el-G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193941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37</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356665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38</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409249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39</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967678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40</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914235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41</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1427430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42</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1035440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43</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3117372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44</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706603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20291B60-1592-456E-A3E9-B0815C45AD3A}" type="slidenum">
              <a:rPr lang="el-GR" altLang="el-GR" sz="1200"/>
              <a:pPr eaLnBrk="1" hangingPunct="1"/>
              <a:t>45</a:t>
            </a:fld>
            <a:endParaRPr lang="el-GR" altLang="el-G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3861065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20291B60-1592-456E-A3E9-B0815C45AD3A}" type="slidenum">
              <a:rPr lang="el-GR" altLang="el-GR" sz="1200"/>
              <a:pPr eaLnBrk="1" hangingPunct="1"/>
              <a:t>46</a:t>
            </a:fld>
            <a:endParaRPr lang="el-GR" altLang="el-G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52904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l-GR"/>
          </a:p>
        </p:txBody>
      </p:sp>
      <p:sp>
        <p:nvSpPr>
          <p:cNvPr id="51204" name="Slide Number Placeholder 3"/>
          <p:cNvSpPr>
            <a:spLocks noGrp="1"/>
          </p:cNvSpPr>
          <p:nvPr>
            <p:ph type="sldNum" sz="quarter" idx="5"/>
          </p:nvPr>
        </p:nvSpPr>
        <p:spPr>
          <a:noFill/>
        </p:spPr>
        <p:txBody>
          <a:bodyPr/>
          <a:lstStyle/>
          <a:p>
            <a:fld id="{658E1A1F-D283-49E8-9B5E-7A2DDFF41A78}" type="slidenum">
              <a:rPr lang="en-US" smtClean="0">
                <a:cs typeface="Arial" charset="0"/>
              </a:rPr>
              <a:pPr/>
              <a:t>3</a:t>
            </a:fld>
            <a:endParaRPr lang="en-US">
              <a:cs typeface="Arial" charset="0"/>
            </a:endParaRPr>
          </a:p>
        </p:txBody>
      </p:sp>
    </p:spTree>
    <p:extLst>
      <p:ext uri="{BB962C8B-B14F-4D97-AF65-F5344CB8AC3E}">
        <p14:creationId xmlns:p14="http://schemas.microsoft.com/office/powerpoint/2010/main" val="2976977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20291B60-1592-456E-A3E9-B0815C45AD3A}" type="slidenum">
              <a:rPr lang="el-GR" altLang="el-GR" sz="1200"/>
              <a:pPr eaLnBrk="1" hangingPunct="1"/>
              <a:t>47</a:t>
            </a:fld>
            <a:endParaRPr lang="el-GR" altLang="el-G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3717258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20291B60-1592-456E-A3E9-B0815C45AD3A}" type="slidenum">
              <a:rPr lang="el-GR" altLang="el-GR" sz="1200"/>
              <a:pPr eaLnBrk="1" hangingPunct="1"/>
              <a:t>50</a:t>
            </a:fld>
            <a:endParaRPr lang="el-GR" altLang="el-G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1847503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20291B60-1592-456E-A3E9-B0815C45AD3A}" type="slidenum">
              <a:rPr lang="el-GR" altLang="el-GR" sz="1200"/>
              <a:pPr eaLnBrk="1" hangingPunct="1"/>
              <a:t>51</a:t>
            </a:fld>
            <a:endParaRPr lang="el-GR" altLang="el-G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572204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20291B60-1592-456E-A3E9-B0815C45AD3A}" type="slidenum">
              <a:rPr lang="el-GR" altLang="el-GR" sz="1200"/>
              <a:pPr eaLnBrk="1" hangingPunct="1"/>
              <a:t>52</a:t>
            </a:fld>
            <a:endParaRPr lang="el-GR" altLang="el-G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2182171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28476519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5077" indent="-290414" eaLnBrk="0" hangingPunct="0">
              <a:defRPr sz="2400">
                <a:solidFill>
                  <a:schemeClr val="tx1"/>
                </a:solidFill>
                <a:latin typeface="Times New Roman" pitchFamily="18" charset="0"/>
              </a:defRPr>
            </a:lvl2pPr>
            <a:lvl3pPr marL="1161658" indent="-232331" eaLnBrk="0" hangingPunct="0">
              <a:defRPr sz="2400">
                <a:solidFill>
                  <a:schemeClr val="tx1"/>
                </a:solidFill>
                <a:latin typeface="Times New Roman" pitchFamily="18" charset="0"/>
              </a:defRPr>
            </a:lvl3pPr>
            <a:lvl4pPr marL="1626320" indent="-232331" eaLnBrk="0" hangingPunct="0">
              <a:defRPr sz="2400">
                <a:solidFill>
                  <a:schemeClr val="tx1"/>
                </a:solidFill>
                <a:latin typeface="Times New Roman" pitchFamily="18" charset="0"/>
              </a:defRPr>
            </a:lvl4pPr>
            <a:lvl5pPr marL="2090983" indent="-232331" eaLnBrk="0" hangingPunct="0">
              <a:defRPr sz="2400">
                <a:solidFill>
                  <a:schemeClr val="tx1"/>
                </a:solidFill>
                <a:latin typeface="Times New Roman" pitchFamily="18" charset="0"/>
              </a:defRPr>
            </a:lvl5pPr>
            <a:lvl6pPr marL="2555646" indent="-232331" eaLnBrk="0" fontAlgn="base" hangingPunct="0">
              <a:spcBef>
                <a:spcPct val="0"/>
              </a:spcBef>
              <a:spcAft>
                <a:spcPct val="0"/>
              </a:spcAft>
              <a:defRPr sz="2400">
                <a:solidFill>
                  <a:schemeClr val="tx1"/>
                </a:solidFill>
                <a:latin typeface="Times New Roman" pitchFamily="18" charset="0"/>
              </a:defRPr>
            </a:lvl6pPr>
            <a:lvl7pPr marL="3020308" indent="-232331" eaLnBrk="0" fontAlgn="base" hangingPunct="0">
              <a:spcBef>
                <a:spcPct val="0"/>
              </a:spcBef>
              <a:spcAft>
                <a:spcPct val="0"/>
              </a:spcAft>
              <a:defRPr sz="2400">
                <a:solidFill>
                  <a:schemeClr val="tx1"/>
                </a:solidFill>
                <a:latin typeface="Times New Roman" pitchFamily="18" charset="0"/>
              </a:defRPr>
            </a:lvl7pPr>
            <a:lvl8pPr marL="3484972" indent="-232331" eaLnBrk="0" fontAlgn="base" hangingPunct="0">
              <a:spcBef>
                <a:spcPct val="0"/>
              </a:spcBef>
              <a:spcAft>
                <a:spcPct val="0"/>
              </a:spcAft>
              <a:defRPr sz="2400">
                <a:solidFill>
                  <a:schemeClr val="tx1"/>
                </a:solidFill>
                <a:latin typeface="Times New Roman" pitchFamily="18" charset="0"/>
              </a:defRPr>
            </a:lvl8pPr>
            <a:lvl9pPr marL="3949635" indent="-232331" eaLnBrk="0" fontAlgn="base" hangingPunct="0">
              <a:spcBef>
                <a:spcPct val="0"/>
              </a:spcBef>
              <a:spcAft>
                <a:spcPct val="0"/>
              </a:spcAft>
              <a:defRPr sz="2400">
                <a:solidFill>
                  <a:schemeClr val="tx1"/>
                </a:solidFill>
                <a:latin typeface="Times New Roman" pitchFamily="18" charset="0"/>
              </a:defRPr>
            </a:lvl9pPr>
          </a:lstStyle>
          <a:p>
            <a:pPr eaLnBrk="1" hangingPunct="1"/>
            <a:fld id="{20291B60-1592-456E-A3E9-B0815C45AD3A}" type="slidenum">
              <a:rPr lang="el-GR" altLang="el-GR" sz="1200"/>
              <a:pPr eaLnBrk="1" hangingPunct="1"/>
              <a:t>21</a:t>
            </a:fld>
            <a:endParaRPr lang="el-GR" altLang="el-GR"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Tree>
    <p:extLst>
      <p:ext uri="{BB962C8B-B14F-4D97-AF65-F5344CB8AC3E}">
        <p14:creationId xmlns:p14="http://schemas.microsoft.com/office/powerpoint/2010/main" val="76643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F81D4E4-9EB9-43BC-93A6-D8F3E79038CA}" type="slidenum">
              <a:rPr lang="el-GR" altLang="el-GR" sz="1300"/>
              <a:pPr eaLnBrk="1" hangingPunct="1">
                <a:buFont typeface="Times New Roman" pitchFamily="18" charset="0"/>
                <a:buNone/>
              </a:pPr>
              <a:t>22</a:t>
            </a:fld>
            <a:endParaRPr lang="el-GR" altLang="el-GR" sz="1300"/>
          </a:p>
        </p:txBody>
      </p:sp>
      <p:sp>
        <p:nvSpPr>
          <p:cNvPr id="542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427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109667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F81D4E4-9EB9-43BC-93A6-D8F3E79038CA}" type="slidenum">
              <a:rPr lang="el-GR" altLang="el-GR" sz="1300"/>
              <a:pPr eaLnBrk="1" hangingPunct="1">
                <a:buFont typeface="Times New Roman" pitchFamily="18" charset="0"/>
                <a:buNone/>
              </a:pPr>
              <a:t>23</a:t>
            </a:fld>
            <a:endParaRPr lang="el-GR" altLang="el-GR" sz="1300"/>
          </a:p>
        </p:txBody>
      </p:sp>
      <p:sp>
        <p:nvSpPr>
          <p:cNvPr id="542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427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377965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24</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52794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25</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392833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26</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a:p>
        </p:txBody>
      </p:sp>
    </p:spTree>
    <p:extLst>
      <p:ext uri="{BB962C8B-B14F-4D97-AF65-F5344CB8AC3E}">
        <p14:creationId xmlns:p14="http://schemas.microsoft.com/office/powerpoint/2010/main" val="279709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110062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l-G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tandfonline.com/keyword/Faculty+Development" TargetMode="External"/><Relationship Id="rId7" Type="http://schemas.openxmlformats.org/officeDocument/2006/relationships/hyperlink" Target="https://www.tandfonline.com/keyword/Design-based+Implementation+Research" TargetMode="External"/><Relationship Id="rId2" Type="http://schemas.openxmlformats.org/officeDocument/2006/relationships/hyperlink" Target="https://doi.org/10.1080/03075079.2020.1741540" TargetMode="External"/><Relationship Id="rId1" Type="http://schemas.openxmlformats.org/officeDocument/2006/relationships/slideLayout" Target="../slideLayouts/slideLayout6.xml"/><Relationship Id="rId6" Type="http://schemas.openxmlformats.org/officeDocument/2006/relationships/hyperlink" Target="https://www.tandfonline.com/keyword/Higher+Education" TargetMode="External"/><Relationship Id="rId5" Type="http://schemas.openxmlformats.org/officeDocument/2006/relationships/hyperlink" Target="https://www.tandfonline.com/keyword/Engineering+Education" TargetMode="External"/><Relationship Id="rId4" Type="http://schemas.openxmlformats.org/officeDocument/2006/relationships/hyperlink" Target="https://www.tandfonline.com/keyword/Kotter%E2%80%99s+Change+Mod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cholarworks.bgsu.edu/do/search/?q=author_lname%3A%22Boff%22%20author_fname%3A%22Colleen%22&amp;start=0&amp;context=4384382" TargetMode="External"/><Relationship Id="rId2" Type="http://schemas.openxmlformats.org/officeDocument/2006/relationships/hyperlink" Target="https://scholarworks.bgsu.edu/cgi/viewcontent.cgi?article=1065&amp;context=ul_pub" TargetMode="External"/><Relationship Id="rId1" Type="http://schemas.openxmlformats.org/officeDocument/2006/relationships/slideLayout" Target="../slideLayouts/slideLayout11.xml"/><Relationship Id="rId4" Type="http://schemas.openxmlformats.org/officeDocument/2006/relationships/hyperlink" Target="https://scholarworks.bgsu.edu/do/search/?q=author_lname%3A%22Cardwell%22%20author_fname%3A%22Catherine%22&amp;start=0&amp;context=4384382"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gr/url?sa=t&amp;rct=j&amp;q=&amp;esrc=s&amp;source=web&amp;cd=1&amp;ved=0CCUQFjAA&amp;url=http://en.wikipedia.org/wiki/SECI_model_of_knowledge_dimensions&amp;ei=TAD8VO7CLoT3UKPRgJgF&amp;usg=AFQjCNG8qRtyOThNbpUH6Qp3c3j2ru6emA&amp;bvm=bv.87611401,d.d24" TargetMode="External"/><Relationship Id="rId2" Type="http://schemas.openxmlformats.org/officeDocument/2006/relationships/image" Target="../media/image6.jpe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omindwork.com/weekly/2015-04-27/productivity/SECI-model-of-knowledge-dimensions-Ikujiro-Nonak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a:solidFill>
                  <a:schemeClr val="tx1"/>
                </a:solidFill>
                <a:latin typeface="+mn-lt"/>
              </a:rPr>
              <a:t>Διαχείριση Γνώσης (</a:t>
            </a:r>
            <a:r>
              <a:rPr lang="en-US" sz="3600" b="1" dirty="0">
                <a:solidFill>
                  <a:schemeClr val="tx1"/>
                </a:solidFill>
                <a:latin typeface="+mn-lt"/>
              </a:rPr>
              <a:t>Knowledge Management</a:t>
            </a:r>
            <a:r>
              <a:rPr lang="el-GR" sz="3600" b="1" dirty="0">
                <a:solidFill>
                  <a:schemeClr val="tx1"/>
                </a:solidFill>
                <a:latin typeface="+mn-lt"/>
              </a:rPr>
              <a:t>)</a:t>
            </a: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a:t>Ενότητα 1</a:t>
            </a:r>
            <a:r>
              <a:rPr lang="el-GR" sz="2800" dirty="0"/>
              <a:t>:</a:t>
            </a:r>
            <a:r>
              <a:rPr lang="en-US" sz="2800" dirty="0"/>
              <a:t> </a:t>
            </a:r>
            <a:r>
              <a:rPr lang="el-GR" sz="2800" dirty="0"/>
              <a:t>«Οργανισμός και γνώση (</a:t>
            </a:r>
            <a:r>
              <a:rPr lang="en-US" sz="2800" dirty="0"/>
              <a:t>Enterprise and knowledge)</a:t>
            </a:r>
            <a:r>
              <a:rPr lang="el-GR" sz="2800" dirty="0"/>
              <a:t> </a:t>
            </a:r>
          </a:p>
          <a:p>
            <a:pPr>
              <a:spcBef>
                <a:spcPts val="0"/>
              </a:spcBef>
              <a:spcAft>
                <a:spcPts val="1200"/>
              </a:spcAft>
            </a:pPr>
            <a:r>
              <a:rPr lang="el-GR" sz="2400" dirty="0"/>
              <a:t>Χ. Σκουρλάς, Α. Μαρινάγη</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Μαθήματα στο Πανεπιστήμιο Δυτικής Αττικής</a:t>
            </a:r>
          </a:p>
        </p:txBody>
      </p:sp>
      <p:graphicFrame>
        <p:nvGraphicFramePr>
          <p:cNvPr id="4" name="Table 3"/>
          <p:cNvGraphicFramePr>
            <a:graphicFrameLocks noGrp="1"/>
          </p:cNvGraphicFramePr>
          <p:nvPr>
            <p:extLst>
              <p:ext uri="{D42A27DB-BD31-4B8C-83A1-F6EECF244321}">
                <p14:modId xmlns:p14="http://schemas.microsoft.com/office/powerpoint/2010/main" val="44237903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extLst>
                    <a:ext uri="{9D8B030D-6E8A-4147-A177-3AD203B41FA5}">
                      <a16:colId xmlns:a16="http://schemas.microsoft.com/office/drawing/2014/main" val="20000"/>
                    </a:ext>
                  </a:extLst>
                </a:gridCol>
                <a:gridCol w="3557112">
                  <a:extLst>
                    <a:ext uri="{9D8B030D-6E8A-4147-A177-3AD203B41FA5}">
                      <a16:colId xmlns:a16="http://schemas.microsoft.com/office/drawing/2014/main" val="20001"/>
                    </a:ext>
                  </a:extLst>
                </a:gridCol>
              </a:tblGrid>
              <a:tr h="792088">
                <a:tc>
                  <a:txBody>
                    <a:bodyPr/>
                    <a:lstStyle/>
                    <a:p>
                      <a:pPr algn="just">
                        <a:lnSpc>
                          <a:spcPct val="115000"/>
                        </a:lnSpc>
                        <a:spcBef>
                          <a:spcPts val="0"/>
                        </a:spcBef>
                        <a:spcAft>
                          <a:spcPts val="0"/>
                        </a:spcAft>
                      </a:pPr>
                      <a:r>
                        <a:rPr lang="el-GR" sz="1000" dirty="0">
                          <a:effectLst/>
                        </a:rPr>
                        <a:t>Το 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endParaRPr lang="el-GR" sz="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403126"/>
            <a:ext cx="1200150" cy="1009650"/>
          </a:xfrm>
          <a:prstGeom prst="rect">
            <a:avLst/>
          </a:prstGeom>
        </p:spPr>
      </p:pic>
    </p:spTree>
    <p:extLst>
      <p:ext uri="{BB962C8B-B14F-4D97-AF65-F5344CB8AC3E}">
        <p14:creationId xmlns:p14="http://schemas.microsoft.com/office/powerpoint/2010/main" val="207650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err="1"/>
              <a:t>Nonaka’s</a:t>
            </a:r>
            <a:r>
              <a:rPr lang="en-US" dirty="0"/>
              <a:t> four models of knowledge </a:t>
            </a:r>
            <a:br>
              <a:rPr lang="el-GR" dirty="0"/>
            </a:br>
            <a:r>
              <a:rPr lang="en-US" dirty="0"/>
              <a:t>conversion explanation</a:t>
            </a:r>
          </a:p>
        </p:txBody>
      </p:sp>
      <p:sp>
        <p:nvSpPr>
          <p:cNvPr id="3" name="Content Placeholder 2"/>
          <p:cNvSpPr>
            <a:spLocks noGrp="1"/>
          </p:cNvSpPr>
          <p:nvPr>
            <p:ph idx="1"/>
          </p:nvPr>
        </p:nvSpPr>
        <p:spPr>
          <a:xfrm>
            <a:off x="467544" y="1600200"/>
            <a:ext cx="8097336" cy="5257800"/>
          </a:xfrm>
        </p:spPr>
        <p:txBody>
          <a:bodyPr>
            <a:normAutofit/>
          </a:bodyPr>
          <a:lstStyle/>
          <a:p>
            <a:r>
              <a:rPr lang="en-US" sz="2400" b="1" dirty="0"/>
              <a:t>Internalization (explicit to tacit): </a:t>
            </a:r>
            <a:r>
              <a:rPr lang="el-GR" sz="2400" dirty="0"/>
              <a:t>διαδικασία μάθησης κατά την οποία το άτομο μαθαίνει μέσα από την επαναληπτική εκτέλεσης μιας δραστηριότητας εφαρμόζοντας κάποιο είδος ρητής γνώσης</a:t>
            </a:r>
            <a:r>
              <a:rPr lang="en-US" sz="2400" dirty="0"/>
              <a:t>,</a:t>
            </a:r>
            <a:r>
              <a:rPr lang="el-GR" sz="2400" dirty="0"/>
              <a:t> π.χ., η σχέση δράσεων (</a:t>
            </a:r>
            <a:r>
              <a:rPr lang="en-US" sz="2400" dirty="0"/>
              <a:t>actions) </a:t>
            </a:r>
            <a:r>
              <a:rPr lang="el-GR" sz="2400" dirty="0"/>
              <a:t>και αποτελεσμάτων  γίνεται κτήμα  ως νέα ατομική άρρητη γνώση</a:t>
            </a:r>
            <a:endParaRPr lang="en-US" sz="2400" dirty="0"/>
          </a:p>
          <a:p>
            <a:r>
              <a:rPr lang="en-US" sz="2400" b="1" dirty="0"/>
              <a:t>Combination (explicit to explicit): </a:t>
            </a:r>
            <a:r>
              <a:rPr lang="el-GR" sz="2400" dirty="0"/>
              <a:t>διαδικασία εμπλουτισμού της διαθέσιμης ρητής γνώσης για την παραγωγή γνώσης, π.χ., συνδυάζοντας ιατρική και οργανωσιακή γνώση σε ένα σύστημα υποστήριξης αποφάσεων</a:t>
            </a:r>
            <a:endParaRPr lang="en-US" sz="2400" dirty="0"/>
          </a:p>
          <a:p>
            <a:pPr lvl="1"/>
            <a:endParaRPr lang="en-US" sz="24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9</a:t>
            </a:r>
          </a:p>
        </p:txBody>
      </p:sp>
    </p:spTree>
    <p:extLst>
      <p:ext uri="{BB962C8B-B14F-4D97-AF65-F5344CB8AC3E}">
        <p14:creationId xmlns:p14="http://schemas.microsoft.com/office/powerpoint/2010/main" val="118518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9CC1E2-9A08-48D8-B8FD-D459E0812A7B}"/>
              </a:ext>
            </a:extLst>
          </p:cNvPr>
          <p:cNvSpPr>
            <a:spLocks noGrp="1"/>
          </p:cNvSpPr>
          <p:nvPr>
            <p:ph type="sldNum" sz="quarter" idx="12"/>
          </p:nvPr>
        </p:nvSpPr>
        <p:spPr/>
        <p:txBody>
          <a:bodyPr/>
          <a:lstStyle/>
          <a:p>
            <a:pPr>
              <a:defRPr/>
            </a:pPr>
            <a:fld id="{FA4CD122-866E-4D3B-9682-8196304B43DE}" type="slidenum">
              <a:rPr lang="el-GR" smtClean="0"/>
              <a:pPr>
                <a:defRPr/>
              </a:pPr>
              <a:t>10</a:t>
            </a:fld>
            <a:endParaRPr lang="el-GR"/>
          </a:p>
        </p:txBody>
      </p:sp>
      <p:sp>
        <p:nvSpPr>
          <p:cNvPr id="4" name="TextBox 3">
            <a:extLst>
              <a:ext uri="{FF2B5EF4-FFF2-40B4-BE49-F238E27FC236}">
                <a16:creationId xmlns:a16="http://schemas.microsoft.com/office/drawing/2014/main" id="{A00B8A85-8728-48EB-B9D5-5578DA70D7A3}"/>
              </a:ext>
            </a:extLst>
          </p:cNvPr>
          <p:cNvSpPr txBox="1"/>
          <p:nvPr/>
        </p:nvSpPr>
        <p:spPr>
          <a:xfrm>
            <a:off x="179512" y="332656"/>
            <a:ext cx="8640960" cy="5085816"/>
          </a:xfrm>
          <a:prstGeom prst="rect">
            <a:avLst/>
          </a:prstGeom>
          <a:noFill/>
        </p:spPr>
        <p:txBody>
          <a:bodyPr wrap="square">
            <a:spAutoFit/>
          </a:bodyPr>
          <a:lstStyle/>
          <a:p>
            <a:pPr>
              <a:lnSpc>
                <a:spcPct val="107000"/>
              </a:lnSpc>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Knowledge Management Models</a:t>
            </a:r>
            <a:endParaRPr lang="el-GR"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Carayannis</a:t>
            </a:r>
            <a:r>
              <a:rPr lang="en-US" sz="1800" dirty="0">
                <a:effectLst/>
                <a:latin typeface="Calibri" panose="020F0502020204030204" pitchFamily="34" charset="0"/>
                <a:ea typeface="Calibri" panose="020F0502020204030204" pitchFamily="34" charset="0"/>
                <a:cs typeface="Times New Roman" panose="02020603050405020304" pitchFamily="18" charset="0"/>
              </a:rPr>
              <a:t>, E.G. and Campbell, D.F. (2011), “Open innovation diplomacy and a 21st century fractal research, education and innovation (FREIE) ecosystem: building on the quadruple and quintuple helix innovation concepts and the ‘mode 3’ knowledge production system”, Journal of the Knowledge Economy, Vol. 2 No. 3, pp. 327-372.</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33ABC84-6507-4238-A58B-6B3188BBF625}"/>
              </a:ext>
            </a:extLst>
          </p:cNvPr>
          <p:cNvPicPr>
            <a:picLocks noChangeAspect="1"/>
          </p:cNvPicPr>
          <p:nvPr/>
        </p:nvPicPr>
        <p:blipFill>
          <a:blip r:embed="rId2"/>
          <a:stretch>
            <a:fillRect/>
          </a:stretch>
        </p:blipFill>
        <p:spPr>
          <a:xfrm>
            <a:off x="1835696" y="2276872"/>
            <a:ext cx="4915586" cy="4020111"/>
          </a:xfrm>
          <a:prstGeom prst="rect">
            <a:avLst/>
          </a:prstGeom>
        </p:spPr>
      </p:pic>
    </p:spTree>
    <p:extLst>
      <p:ext uri="{BB962C8B-B14F-4D97-AF65-F5344CB8AC3E}">
        <p14:creationId xmlns:p14="http://schemas.microsoft.com/office/powerpoint/2010/main" val="385015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9CC1E2-9A08-48D8-B8FD-D459E0812A7B}"/>
              </a:ext>
            </a:extLst>
          </p:cNvPr>
          <p:cNvSpPr>
            <a:spLocks noGrp="1"/>
          </p:cNvSpPr>
          <p:nvPr>
            <p:ph type="sldNum" sz="quarter" idx="12"/>
          </p:nvPr>
        </p:nvSpPr>
        <p:spPr/>
        <p:txBody>
          <a:bodyPr/>
          <a:lstStyle/>
          <a:p>
            <a:pPr>
              <a:defRPr/>
            </a:pPr>
            <a:fld id="{FA4CD122-866E-4D3B-9682-8196304B43DE}" type="slidenum">
              <a:rPr lang="el-GR" smtClean="0"/>
              <a:pPr>
                <a:defRPr/>
              </a:pPr>
              <a:t>11</a:t>
            </a:fld>
            <a:endParaRPr lang="el-GR"/>
          </a:p>
        </p:txBody>
      </p:sp>
      <p:sp>
        <p:nvSpPr>
          <p:cNvPr id="4" name="TextBox 3">
            <a:extLst>
              <a:ext uri="{FF2B5EF4-FFF2-40B4-BE49-F238E27FC236}">
                <a16:creationId xmlns:a16="http://schemas.microsoft.com/office/drawing/2014/main" id="{A00B8A85-8728-48EB-B9D5-5578DA70D7A3}"/>
              </a:ext>
            </a:extLst>
          </p:cNvPr>
          <p:cNvSpPr txBox="1"/>
          <p:nvPr/>
        </p:nvSpPr>
        <p:spPr>
          <a:xfrm>
            <a:off x="179512" y="332656"/>
            <a:ext cx="8640960" cy="5883727"/>
          </a:xfrm>
          <a:prstGeom prst="rect">
            <a:avLst/>
          </a:prstGeom>
          <a:noFill/>
        </p:spPr>
        <p:txBody>
          <a:bodyPr wrap="square">
            <a:spAutoFit/>
          </a:bodyPr>
          <a:lstStyle/>
          <a:p>
            <a:pPr>
              <a:lnSpc>
                <a:spcPct val="107000"/>
              </a:lnSpc>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Knowledge Management Models</a:t>
            </a:r>
            <a:endParaRPr lang="el-GR"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Carayannis</a:t>
            </a:r>
            <a:r>
              <a:rPr lang="en-US" sz="1800" dirty="0">
                <a:effectLst/>
                <a:latin typeface="Calibri" panose="020F0502020204030204" pitchFamily="34" charset="0"/>
                <a:ea typeface="Calibri" panose="020F0502020204030204" pitchFamily="34" charset="0"/>
                <a:cs typeface="Times New Roman" panose="02020603050405020304" pitchFamily="18" charset="0"/>
              </a:rPr>
              <a:t>, E.G. and Campbell, D.F. (2011), “Open innovation diplomacy and a 21st century fractal research, education and innovation (FREIE) ecosystem: building on the quadruple and quintuple helix innovation concepts and the ‘mode 3’ knowledge production system”, Journal of the Knowledge Economy, Vol. 2 No. 3, pp. 327-372.</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R&amp;D (research and experimental development), science and technology (S&amp;T) and innovation</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6775FC2-04DE-421F-8A76-79420C657913}"/>
              </a:ext>
            </a:extLst>
          </p:cNvPr>
          <p:cNvPicPr>
            <a:picLocks noChangeAspect="1"/>
          </p:cNvPicPr>
          <p:nvPr/>
        </p:nvPicPr>
        <p:blipFill>
          <a:blip r:embed="rId2"/>
          <a:stretch>
            <a:fillRect/>
          </a:stretch>
        </p:blipFill>
        <p:spPr>
          <a:xfrm>
            <a:off x="323527" y="2993876"/>
            <a:ext cx="6184551" cy="3362474"/>
          </a:xfrm>
          <a:prstGeom prst="rect">
            <a:avLst/>
          </a:prstGeom>
        </p:spPr>
      </p:pic>
    </p:spTree>
    <p:extLst>
      <p:ext uri="{BB962C8B-B14F-4D97-AF65-F5344CB8AC3E}">
        <p14:creationId xmlns:p14="http://schemas.microsoft.com/office/powerpoint/2010/main" val="422374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9CC1E2-9A08-48D8-B8FD-D459E0812A7B}"/>
              </a:ext>
            </a:extLst>
          </p:cNvPr>
          <p:cNvSpPr>
            <a:spLocks noGrp="1"/>
          </p:cNvSpPr>
          <p:nvPr>
            <p:ph type="sldNum" sz="quarter" idx="12"/>
          </p:nvPr>
        </p:nvSpPr>
        <p:spPr/>
        <p:txBody>
          <a:bodyPr/>
          <a:lstStyle/>
          <a:p>
            <a:pPr>
              <a:defRPr/>
            </a:pPr>
            <a:fld id="{FA4CD122-866E-4D3B-9682-8196304B43DE}" type="slidenum">
              <a:rPr lang="el-GR" smtClean="0"/>
              <a:pPr>
                <a:defRPr/>
              </a:pPr>
              <a:t>12</a:t>
            </a:fld>
            <a:endParaRPr lang="el-GR"/>
          </a:p>
        </p:txBody>
      </p:sp>
      <p:sp>
        <p:nvSpPr>
          <p:cNvPr id="4" name="TextBox 3">
            <a:extLst>
              <a:ext uri="{FF2B5EF4-FFF2-40B4-BE49-F238E27FC236}">
                <a16:creationId xmlns:a16="http://schemas.microsoft.com/office/drawing/2014/main" id="{A00B8A85-8728-48EB-B9D5-5578DA70D7A3}"/>
              </a:ext>
            </a:extLst>
          </p:cNvPr>
          <p:cNvSpPr txBox="1"/>
          <p:nvPr/>
        </p:nvSpPr>
        <p:spPr>
          <a:xfrm>
            <a:off x="179512" y="332656"/>
            <a:ext cx="8640960" cy="1700402"/>
          </a:xfrm>
          <a:prstGeom prst="rect">
            <a:avLst/>
          </a:prstGeom>
          <a:noFill/>
        </p:spPr>
        <p:txBody>
          <a:bodyPr wrap="square">
            <a:spAutoFit/>
          </a:bodyPr>
          <a:lstStyle/>
          <a:p>
            <a:pPr>
              <a:lnSpc>
                <a:spcPct val="107000"/>
              </a:lnSpc>
              <a:spcAft>
                <a:spcPts val="800"/>
              </a:spcAft>
            </a:pP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Knowledge Management Models</a:t>
            </a:r>
            <a:endParaRPr lang="el-GR"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AO Adesina, DN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Ocholla</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(2020) The SECI Model in Knowledge Management Practices: Past, Present and Future.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Mousaion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South African Journal of Information Studies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41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E4310-BD33-4A3B-A380-09CA2F18E12C}"/>
              </a:ext>
            </a:extLst>
          </p:cNvPr>
          <p:cNvSpPr>
            <a:spLocks noGrp="1"/>
          </p:cNvSpPr>
          <p:nvPr>
            <p:ph type="sldNum" sz="quarter" idx="12"/>
          </p:nvPr>
        </p:nvSpPr>
        <p:spPr/>
        <p:txBody>
          <a:bodyPr/>
          <a:lstStyle/>
          <a:p>
            <a:pPr>
              <a:defRPr/>
            </a:pPr>
            <a:fld id="{FA4CD122-866E-4D3B-9682-8196304B43DE}" type="slidenum">
              <a:rPr lang="el-GR" smtClean="0"/>
              <a:pPr>
                <a:defRPr/>
              </a:pPr>
              <a:t>13</a:t>
            </a:fld>
            <a:endParaRPr lang="el-GR"/>
          </a:p>
        </p:txBody>
      </p:sp>
      <p:pic>
        <p:nvPicPr>
          <p:cNvPr id="3" name="Picture 2">
            <a:extLst>
              <a:ext uri="{FF2B5EF4-FFF2-40B4-BE49-F238E27FC236}">
                <a16:creationId xmlns:a16="http://schemas.microsoft.com/office/drawing/2014/main" id="{5AF45F7D-99D5-4F76-AC61-7AAAD8F84720}"/>
              </a:ext>
            </a:extLst>
          </p:cNvPr>
          <p:cNvPicPr/>
          <p:nvPr/>
        </p:nvPicPr>
        <p:blipFill>
          <a:blip r:embed="rId2"/>
          <a:stretch>
            <a:fillRect/>
          </a:stretch>
        </p:blipFill>
        <p:spPr>
          <a:xfrm>
            <a:off x="755576" y="836712"/>
            <a:ext cx="6912768" cy="4320480"/>
          </a:xfrm>
          <a:prstGeom prst="rect">
            <a:avLst/>
          </a:prstGeom>
        </p:spPr>
      </p:pic>
    </p:spTree>
    <p:extLst>
      <p:ext uri="{BB962C8B-B14F-4D97-AF65-F5344CB8AC3E}">
        <p14:creationId xmlns:p14="http://schemas.microsoft.com/office/powerpoint/2010/main" val="351688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7011-3870-42A2-BC92-847ACCB90789}"/>
              </a:ext>
            </a:extLst>
          </p:cNvPr>
          <p:cNvSpPr>
            <a:spLocks noGrp="1"/>
          </p:cNvSpPr>
          <p:nvPr>
            <p:ph type="title"/>
          </p:nvPr>
        </p:nvSpPr>
        <p:spPr>
          <a:xfrm>
            <a:off x="467544" y="332656"/>
            <a:ext cx="8229600" cy="504056"/>
          </a:xfrm>
        </p:spPr>
        <p:txBody>
          <a:bodyPr>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“Knowledge as a basis for economic development”</a:t>
            </a:r>
            <a:br>
              <a:rPr lang="el-GR" sz="2800" dirty="0">
                <a:effectLst/>
                <a:latin typeface="Calibri" panose="020F0502020204030204" pitchFamily="34" charset="0"/>
                <a:ea typeface="Calibri" panose="020F0502020204030204" pitchFamily="34" charset="0"/>
                <a:cs typeface="Times New Roman" panose="02020603050405020304" pitchFamily="18" charset="0"/>
              </a:rPr>
            </a:br>
            <a:endParaRPr lang="el-GR" sz="2800" dirty="0"/>
          </a:p>
        </p:txBody>
      </p:sp>
      <p:sp>
        <p:nvSpPr>
          <p:cNvPr id="3" name="Slide Number Placeholder 2">
            <a:extLst>
              <a:ext uri="{FF2B5EF4-FFF2-40B4-BE49-F238E27FC236}">
                <a16:creationId xmlns:a16="http://schemas.microsoft.com/office/drawing/2014/main" id="{880288FC-E4E3-49F6-ADC7-A1C0EC0A8525}"/>
              </a:ext>
            </a:extLst>
          </p:cNvPr>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5" name="Picture 4">
            <a:extLst>
              <a:ext uri="{FF2B5EF4-FFF2-40B4-BE49-F238E27FC236}">
                <a16:creationId xmlns:a16="http://schemas.microsoft.com/office/drawing/2014/main" id="{70801154-282A-428F-8ADA-A95D94957868}"/>
              </a:ext>
            </a:extLst>
          </p:cNvPr>
          <p:cNvPicPr/>
          <p:nvPr/>
        </p:nvPicPr>
        <p:blipFill>
          <a:blip r:embed="rId2"/>
          <a:stretch>
            <a:fillRect/>
          </a:stretch>
        </p:blipFill>
        <p:spPr>
          <a:xfrm>
            <a:off x="1187624" y="836712"/>
            <a:ext cx="6552728" cy="5519637"/>
          </a:xfrm>
          <a:prstGeom prst="rect">
            <a:avLst/>
          </a:prstGeom>
        </p:spPr>
      </p:pic>
    </p:spTree>
    <p:extLst>
      <p:ext uri="{BB962C8B-B14F-4D97-AF65-F5344CB8AC3E}">
        <p14:creationId xmlns:p14="http://schemas.microsoft.com/office/powerpoint/2010/main" val="552616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95EB9-1396-4276-B4C8-88EDBFD85026}"/>
              </a:ext>
            </a:extLst>
          </p:cNvPr>
          <p:cNvSpPr>
            <a:spLocks noGrp="1"/>
          </p:cNvSpPr>
          <p:nvPr>
            <p:ph type="sldNum" sz="quarter" idx="12"/>
          </p:nvPr>
        </p:nvSpPr>
        <p:spPr>
          <a:xfrm>
            <a:off x="6588224" y="6309320"/>
            <a:ext cx="2133600" cy="365125"/>
          </a:xfrm>
        </p:spPr>
        <p:txBody>
          <a:bodyPr/>
          <a:lstStyle/>
          <a:p>
            <a:pPr>
              <a:defRPr/>
            </a:pPr>
            <a:fld id="{FA4CD122-866E-4D3B-9682-8196304B43DE}" type="slidenum">
              <a:rPr lang="el-GR" smtClean="0"/>
              <a:pPr>
                <a:defRPr/>
              </a:pPr>
              <a:t>15</a:t>
            </a:fld>
            <a:endParaRPr lang="el-GR"/>
          </a:p>
        </p:txBody>
      </p:sp>
      <p:pic>
        <p:nvPicPr>
          <p:cNvPr id="3" name="Picture 2">
            <a:extLst>
              <a:ext uri="{FF2B5EF4-FFF2-40B4-BE49-F238E27FC236}">
                <a16:creationId xmlns:a16="http://schemas.microsoft.com/office/drawing/2014/main" id="{3C2CC347-81D2-4E1D-B548-6FA4659E09FC}"/>
              </a:ext>
            </a:extLst>
          </p:cNvPr>
          <p:cNvPicPr/>
          <p:nvPr/>
        </p:nvPicPr>
        <p:blipFill>
          <a:blip r:embed="rId2"/>
          <a:stretch>
            <a:fillRect/>
          </a:stretch>
        </p:blipFill>
        <p:spPr>
          <a:xfrm>
            <a:off x="1043608" y="1052736"/>
            <a:ext cx="6912768" cy="4392487"/>
          </a:xfrm>
          <a:prstGeom prst="rect">
            <a:avLst/>
          </a:prstGeom>
        </p:spPr>
      </p:pic>
    </p:spTree>
    <p:extLst>
      <p:ext uri="{BB962C8B-B14F-4D97-AF65-F5344CB8AC3E}">
        <p14:creationId xmlns:p14="http://schemas.microsoft.com/office/powerpoint/2010/main" val="410944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B73BD7-9C64-4D81-9AAC-6AA25C5BC68D}"/>
              </a:ext>
            </a:extLst>
          </p:cNvPr>
          <p:cNvSpPr>
            <a:spLocks noGrp="1"/>
          </p:cNvSpPr>
          <p:nvPr>
            <p:ph type="sldNum" sz="quarter" idx="12"/>
          </p:nvPr>
        </p:nvSpPr>
        <p:spPr/>
        <p:txBody>
          <a:bodyPr/>
          <a:lstStyle/>
          <a:p>
            <a:pPr>
              <a:defRPr/>
            </a:pPr>
            <a:fld id="{FA4CD122-866E-4D3B-9682-8196304B43DE}" type="slidenum">
              <a:rPr lang="el-GR" smtClean="0"/>
              <a:pPr>
                <a:defRPr/>
              </a:pPr>
              <a:t>16</a:t>
            </a:fld>
            <a:endParaRPr lang="el-GR"/>
          </a:p>
        </p:txBody>
      </p:sp>
      <p:pic>
        <p:nvPicPr>
          <p:cNvPr id="3" name="Picture 2">
            <a:extLst>
              <a:ext uri="{FF2B5EF4-FFF2-40B4-BE49-F238E27FC236}">
                <a16:creationId xmlns:a16="http://schemas.microsoft.com/office/drawing/2014/main" id="{9EB51444-C1BC-42FF-AAD4-7FA9DC497A9D}"/>
              </a:ext>
            </a:extLst>
          </p:cNvPr>
          <p:cNvPicPr/>
          <p:nvPr/>
        </p:nvPicPr>
        <p:blipFill>
          <a:blip r:embed="rId2"/>
          <a:stretch>
            <a:fillRect/>
          </a:stretch>
        </p:blipFill>
        <p:spPr>
          <a:xfrm>
            <a:off x="1259632" y="1052736"/>
            <a:ext cx="5949523" cy="4078064"/>
          </a:xfrm>
          <a:prstGeom prst="rect">
            <a:avLst/>
          </a:prstGeom>
        </p:spPr>
      </p:pic>
    </p:spTree>
    <p:extLst>
      <p:ext uri="{BB962C8B-B14F-4D97-AF65-F5344CB8AC3E}">
        <p14:creationId xmlns:p14="http://schemas.microsoft.com/office/powerpoint/2010/main" val="61924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6B27-21BD-4B7A-84E9-C52E787E3FE3}"/>
              </a:ext>
            </a:extLst>
          </p:cNvPr>
          <p:cNvSpPr>
            <a:spLocks noGrp="1"/>
          </p:cNvSpPr>
          <p:nvPr>
            <p:ph type="title"/>
          </p:nvPr>
        </p:nvSpPr>
        <p:spPr/>
        <p:txBody>
          <a:bodyPr/>
          <a:lstStyle/>
          <a:p>
            <a:r>
              <a:rPr lang="el-GR" dirty="0"/>
              <a:t>Απόσπασμα</a:t>
            </a:r>
          </a:p>
        </p:txBody>
      </p:sp>
      <p:sp>
        <p:nvSpPr>
          <p:cNvPr id="3" name="Slide Number Placeholder 2">
            <a:extLst>
              <a:ext uri="{FF2B5EF4-FFF2-40B4-BE49-F238E27FC236}">
                <a16:creationId xmlns:a16="http://schemas.microsoft.com/office/drawing/2014/main" id="{8605F009-E437-4203-93DF-0AB211BF73C0}"/>
              </a:ext>
            </a:extLst>
          </p:cNvPr>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4" name="Picture 3">
            <a:extLst>
              <a:ext uri="{FF2B5EF4-FFF2-40B4-BE49-F238E27FC236}">
                <a16:creationId xmlns:a16="http://schemas.microsoft.com/office/drawing/2014/main" id="{9D1641C8-A8FA-47A0-B4CA-66F0C03CFE5D}"/>
              </a:ext>
            </a:extLst>
          </p:cNvPr>
          <p:cNvPicPr/>
          <p:nvPr/>
        </p:nvPicPr>
        <p:blipFill>
          <a:blip r:embed="rId2"/>
          <a:stretch>
            <a:fillRect/>
          </a:stretch>
        </p:blipFill>
        <p:spPr>
          <a:xfrm>
            <a:off x="755576" y="1196752"/>
            <a:ext cx="7632848" cy="4824536"/>
          </a:xfrm>
          <a:prstGeom prst="rect">
            <a:avLst/>
          </a:prstGeom>
        </p:spPr>
      </p:pic>
    </p:spTree>
    <p:extLst>
      <p:ext uri="{BB962C8B-B14F-4D97-AF65-F5344CB8AC3E}">
        <p14:creationId xmlns:p14="http://schemas.microsoft.com/office/powerpoint/2010/main" val="423386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D8912-EACF-47A9-B0F0-7DA3B53575B9}"/>
              </a:ext>
            </a:extLst>
          </p:cNvPr>
          <p:cNvSpPr>
            <a:spLocks noGrp="1"/>
          </p:cNvSpPr>
          <p:nvPr>
            <p:ph type="sldNum" sz="quarter" idx="12"/>
          </p:nvPr>
        </p:nvSpPr>
        <p:spPr/>
        <p:txBody>
          <a:bodyPr/>
          <a:lstStyle/>
          <a:p>
            <a:pPr>
              <a:defRPr/>
            </a:pPr>
            <a:fld id="{FA4CD122-866E-4D3B-9682-8196304B43DE}" type="slidenum">
              <a:rPr lang="el-GR" smtClean="0"/>
              <a:pPr>
                <a:defRPr/>
              </a:pPr>
              <a:t>18</a:t>
            </a:fld>
            <a:endParaRPr lang="el-GR"/>
          </a:p>
        </p:txBody>
      </p:sp>
      <p:pic>
        <p:nvPicPr>
          <p:cNvPr id="3" name="Picture 2">
            <a:extLst>
              <a:ext uri="{FF2B5EF4-FFF2-40B4-BE49-F238E27FC236}">
                <a16:creationId xmlns:a16="http://schemas.microsoft.com/office/drawing/2014/main" id="{CC7E8323-2139-47AA-912A-EFF67D8040E8}"/>
              </a:ext>
            </a:extLst>
          </p:cNvPr>
          <p:cNvPicPr/>
          <p:nvPr/>
        </p:nvPicPr>
        <p:blipFill>
          <a:blip r:embed="rId2"/>
          <a:stretch>
            <a:fillRect/>
          </a:stretch>
        </p:blipFill>
        <p:spPr>
          <a:xfrm>
            <a:off x="899592" y="620688"/>
            <a:ext cx="7128792" cy="5328592"/>
          </a:xfrm>
          <a:prstGeom prst="rect">
            <a:avLst/>
          </a:prstGeom>
        </p:spPr>
      </p:pic>
    </p:spTree>
    <p:extLst>
      <p:ext uri="{BB962C8B-B14F-4D97-AF65-F5344CB8AC3E}">
        <p14:creationId xmlns:p14="http://schemas.microsoft.com/office/powerpoint/2010/main" val="216366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2736304"/>
          </a:xfrm>
        </p:spPr>
        <p:txBody>
          <a:bodyPr>
            <a:noAutofit/>
          </a:bodyPr>
          <a:lstStyle/>
          <a:p>
            <a:pPr marL="0" indent="0">
              <a:buNone/>
            </a:pPr>
            <a:r>
              <a:rPr lang="el-GR" sz="2400" dirty="0"/>
              <a:t>Στη δεύτερη συνάντηση γίνεται παρουσίαση και συζήτηση της δ</a:t>
            </a:r>
            <a:r>
              <a:rPr lang="el-GR" altLang="el-GR" sz="2400" dirty="0"/>
              <a:t>ιαχείρισης γνώσης σε οργανισμούς</a:t>
            </a:r>
            <a:r>
              <a:rPr lang="en-US" altLang="el-GR" sz="2400" dirty="0"/>
              <a:t>/</a:t>
            </a:r>
            <a:r>
              <a:rPr lang="el-GR" altLang="el-GR" sz="2400" dirty="0"/>
              <a:t>εταιρείες</a:t>
            </a:r>
            <a:r>
              <a:rPr lang="en-US" altLang="el-GR" sz="2400" dirty="0"/>
              <a:t>:</a:t>
            </a:r>
            <a:r>
              <a:rPr lang="el-GR" altLang="el-GR" sz="2400" dirty="0"/>
              <a:t> </a:t>
            </a:r>
          </a:p>
          <a:p>
            <a:pPr marL="0" indent="0">
              <a:buNone/>
            </a:pPr>
            <a:r>
              <a:rPr lang="el-GR" altLang="el-GR" sz="2400" dirty="0"/>
              <a:t>- Η γνώση ως διανοητικό κεφάλαιο του οργανισμού (</a:t>
            </a:r>
            <a:r>
              <a:rPr lang="en-US" altLang="el-GR" sz="2400" dirty="0"/>
              <a:t>intellectual capital)</a:t>
            </a:r>
            <a:r>
              <a:rPr lang="el-GR" altLang="el-GR" sz="2400" dirty="0"/>
              <a:t>.</a:t>
            </a:r>
          </a:p>
          <a:p>
            <a:pPr marL="0" indent="0">
              <a:buNone/>
            </a:pPr>
            <a:r>
              <a:rPr lang="en-US" altLang="el-GR" sz="2400" dirty="0"/>
              <a:t> - </a:t>
            </a:r>
            <a:r>
              <a:rPr lang="el-GR" altLang="el-GR" sz="2400" dirty="0"/>
              <a:t>Ρητή (</a:t>
            </a:r>
            <a:r>
              <a:rPr lang="en-US" altLang="el-GR" sz="2400" dirty="0"/>
              <a:t>Explicit knowledge) </a:t>
            </a:r>
            <a:r>
              <a:rPr lang="el-GR" altLang="el-GR" sz="2400" dirty="0"/>
              <a:t>και Άρρητη γνώση (</a:t>
            </a:r>
            <a:r>
              <a:rPr lang="en-US" altLang="el-GR" sz="2400" dirty="0"/>
              <a:t>tacit knowledge). </a:t>
            </a:r>
            <a:r>
              <a:rPr lang="el-GR" altLang="el-GR" sz="2400" dirty="0"/>
              <a:t>Τρόποι μετασχηματισμού γνώσης </a:t>
            </a:r>
          </a:p>
          <a:p>
            <a:pPr marL="0" indent="0">
              <a:buNone/>
            </a:pPr>
            <a:r>
              <a:rPr lang="el-GR" altLang="el-GR" sz="2400" dirty="0"/>
              <a:t>- Έργα διαχείρισης αλλαγής (</a:t>
            </a:r>
            <a:r>
              <a:rPr lang="en-US" altLang="el-GR" sz="2400" dirty="0"/>
              <a:t>change management projects)</a:t>
            </a:r>
            <a:r>
              <a:rPr lang="el-GR" altLang="el-GR" sz="2400" dirty="0"/>
              <a:t> σε οργανισμούς. Μελέτη περίπτωσης.</a:t>
            </a:r>
            <a:endParaRPr lang="en-US" altLang="el-GR" sz="2400" dirty="0"/>
          </a:p>
          <a:p>
            <a:pPr marL="0" indent="0">
              <a:buNone/>
            </a:pPr>
            <a:r>
              <a:rPr lang="en-US" altLang="el-GR" sz="2400" dirty="0"/>
              <a:t>- </a:t>
            </a:r>
            <a:r>
              <a:rPr lang="el-GR" altLang="el-GR" sz="2400" dirty="0"/>
              <a:t>Έργα καταγραφής γνώσης (</a:t>
            </a:r>
            <a:r>
              <a:rPr lang="en-US" altLang="el-GR" sz="2400" dirty="0"/>
              <a:t>codification)</a:t>
            </a:r>
            <a:r>
              <a:rPr lang="el-GR" altLang="el-GR" sz="2400" dirty="0"/>
              <a:t> σε οργανισμούς. Μελέτη περίπτωσης.</a:t>
            </a:r>
          </a:p>
          <a:p>
            <a:pPr marL="0" indent="0">
              <a:buNone/>
            </a:pPr>
            <a:br>
              <a:rPr lang="el-GR" sz="2000" dirty="0"/>
            </a:br>
            <a:endParaRPr lang="el-GR" sz="20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a:t>Δεύτερη συνάντηση</a:t>
            </a:r>
          </a:p>
        </p:txBody>
      </p:sp>
      <p:sp>
        <p:nvSpPr>
          <p:cNvPr id="10" name="Slide Number Placeholder 3"/>
          <p:cNvSpPr>
            <a:spLocks noGrp="1"/>
          </p:cNvSpPr>
          <p:nvPr>
            <p:ph type="sldNum" sz="quarter" idx="12"/>
          </p:nvPr>
        </p:nvSpPr>
        <p:spPr>
          <a:xfrm>
            <a:off x="6553200" y="6356350"/>
            <a:ext cx="2133600" cy="365125"/>
          </a:xfrm>
        </p:spPr>
        <p:txBody>
          <a:bodyPr/>
          <a:lstStyle/>
          <a:p>
            <a:pPr>
              <a:defRPr/>
            </a:pPr>
            <a:r>
              <a:rPr lang="en-US" dirty="0"/>
              <a:t>1</a:t>
            </a:r>
            <a:endParaRPr lang="el-GR" dirty="0"/>
          </a:p>
        </p:txBody>
      </p:sp>
    </p:spTree>
    <p:extLst>
      <p:ext uri="{BB962C8B-B14F-4D97-AF65-F5344CB8AC3E}">
        <p14:creationId xmlns:p14="http://schemas.microsoft.com/office/powerpoint/2010/main" val="3641817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34E2D-3DCF-44DE-8F70-C5256E49A1E2}"/>
              </a:ext>
            </a:extLst>
          </p:cNvPr>
          <p:cNvSpPr>
            <a:spLocks noGrp="1"/>
          </p:cNvSpPr>
          <p:nvPr>
            <p:ph type="sldNum" sz="quarter" idx="12"/>
          </p:nvPr>
        </p:nvSpPr>
        <p:spPr/>
        <p:txBody>
          <a:bodyPr/>
          <a:lstStyle/>
          <a:p>
            <a:pPr>
              <a:defRPr/>
            </a:pPr>
            <a:fld id="{FA4CD122-866E-4D3B-9682-8196304B43DE}" type="slidenum">
              <a:rPr lang="el-GR" smtClean="0"/>
              <a:pPr>
                <a:defRPr/>
              </a:pPr>
              <a:t>19</a:t>
            </a:fld>
            <a:endParaRPr lang="el-GR"/>
          </a:p>
        </p:txBody>
      </p:sp>
      <p:pic>
        <p:nvPicPr>
          <p:cNvPr id="3" name="Picture 2">
            <a:extLst>
              <a:ext uri="{FF2B5EF4-FFF2-40B4-BE49-F238E27FC236}">
                <a16:creationId xmlns:a16="http://schemas.microsoft.com/office/drawing/2014/main" id="{083782DA-63E7-4102-925D-A53A4B581F75}"/>
              </a:ext>
            </a:extLst>
          </p:cNvPr>
          <p:cNvPicPr/>
          <p:nvPr/>
        </p:nvPicPr>
        <p:blipFill>
          <a:blip r:embed="rId2"/>
          <a:stretch>
            <a:fillRect/>
          </a:stretch>
        </p:blipFill>
        <p:spPr>
          <a:xfrm>
            <a:off x="1115616" y="1052736"/>
            <a:ext cx="6840760" cy="4608511"/>
          </a:xfrm>
          <a:prstGeom prst="rect">
            <a:avLst/>
          </a:prstGeom>
        </p:spPr>
      </p:pic>
    </p:spTree>
    <p:extLst>
      <p:ext uri="{BB962C8B-B14F-4D97-AF65-F5344CB8AC3E}">
        <p14:creationId xmlns:p14="http://schemas.microsoft.com/office/powerpoint/2010/main" val="3780025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2376264"/>
          </a:xfrm>
        </p:spPr>
        <p:txBody>
          <a:bodyPr>
            <a:normAutofit fontScale="90000"/>
          </a:bodyPr>
          <a:lstStyle/>
          <a:p>
            <a:br>
              <a:rPr lang="en-US" altLang="el-GR" sz="3200" dirty="0"/>
            </a:br>
            <a:br>
              <a:rPr lang="el-GR" altLang="el-GR" sz="3200" dirty="0"/>
            </a:br>
            <a:br>
              <a:rPr lang="el-GR" altLang="el-GR" sz="3200" dirty="0"/>
            </a:br>
            <a:r>
              <a:rPr lang="el-GR" altLang="el-GR" sz="3200" dirty="0"/>
              <a:t>Μελέτης περίπτωσης</a:t>
            </a:r>
            <a:br>
              <a:rPr lang="el-GR" altLang="el-GR" sz="3200" dirty="0"/>
            </a:br>
            <a:r>
              <a:rPr lang="el-GR" altLang="el-GR" sz="3200" dirty="0"/>
              <a:t>Έργα διαχείρισης αλλαγής (</a:t>
            </a:r>
            <a:r>
              <a:rPr lang="en-US" altLang="el-GR" sz="3200" dirty="0"/>
              <a:t>change management projects)</a:t>
            </a:r>
            <a:r>
              <a:rPr lang="el-GR" altLang="el-GR" sz="3200" dirty="0"/>
              <a:t> σε οργανισμούς. </a:t>
            </a:r>
            <a:br>
              <a:rPr lang="en-US" altLang="el-GR" sz="3200" dirty="0"/>
            </a:br>
            <a:br>
              <a:rPr lang="en-US" altLang="el-GR" sz="3200" dirty="0"/>
            </a:br>
            <a:r>
              <a:rPr lang="el-GR" altLang="el-GR" sz="3200" dirty="0">
                <a:solidFill>
                  <a:srgbClr val="FF0000"/>
                </a:solidFill>
              </a:rPr>
              <a:t>Η Συζήτηση της θεωρίας θα γίνεται παράλληλα και στο πλαίσιο της μελέτης.</a:t>
            </a:r>
            <a:br>
              <a:rPr lang="en-US" altLang="el-GR" sz="3200" dirty="0">
                <a:solidFill>
                  <a:srgbClr val="FF0000"/>
                </a:solidFill>
              </a:rPr>
            </a:br>
            <a:endParaRPr lang="el-GR" sz="3200" dirty="0">
              <a:solidFill>
                <a:srgbClr val="FF0000"/>
              </a:solidFill>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4390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Leading Change: </a:t>
            </a:r>
            <a:r>
              <a:rPr lang="en-US" altLang="el-GR" sz="3600" dirty="0">
                <a:cs typeface="Arial" charset="0"/>
              </a:rPr>
              <a:t>Kotter 8-step process (1996)</a:t>
            </a:r>
            <a:endParaRPr lang="el-GR" sz="3600" dirty="0"/>
          </a:p>
        </p:txBody>
      </p:sp>
      <p:sp>
        <p:nvSpPr>
          <p:cNvPr id="3" name="Content Placeholder 2"/>
          <p:cNvSpPr>
            <a:spLocks noGrp="1"/>
          </p:cNvSpPr>
          <p:nvPr>
            <p:ph idx="1"/>
          </p:nvPr>
        </p:nvSpPr>
        <p:spPr>
          <a:xfrm>
            <a:off x="457200" y="908720"/>
            <a:ext cx="8229600" cy="5400600"/>
          </a:xfrm>
        </p:spPr>
        <p:txBody>
          <a:bodyPr>
            <a:noAutofit/>
          </a:bodyPr>
          <a:lstStyle/>
          <a:p>
            <a:pPr marL="0" indent="0">
              <a:buNone/>
            </a:pPr>
            <a:endParaRPr lang="en-US" sz="2400" dirty="0"/>
          </a:p>
          <a:p>
            <a:pPr marL="0" indent="0">
              <a:buNone/>
            </a:pPr>
            <a:r>
              <a:rPr lang="en-US" sz="2400" dirty="0"/>
              <a:t>1. Establishing a sense of urgency, </a:t>
            </a:r>
            <a:endParaRPr lang="el-GR" sz="2400" dirty="0"/>
          </a:p>
          <a:p>
            <a:pPr marL="0" indent="0">
              <a:buNone/>
            </a:pPr>
            <a:r>
              <a:rPr lang="en-US" sz="2400" dirty="0"/>
              <a:t>2. Creating a guiding coalition, </a:t>
            </a:r>
            <a:endParaRPr lang="el-GR" sz="2400" dirty="0"/>
          </a:p>
          <a:p>
            <a:pPr marL="0" indent="0">
              <a:buNone/>
            </a:pPr>
            <a:r>
              <a:rPr lang="en-US" sz="2400" dirty="0"/>
              <a:t>3. Developing a vision and strategy, </a:t>
            </a:r>
            <a:endParaRPr lang="el-GR" sz="2400" dirty="0"/>
          </a:p>
          <a:p>
            <a:pPr marL="0" indent="0">
              <a:buNone/>
            </a:pPr>
            <a:r>
              <a:rPr lang="en-US" sz="2400" dirty="0"/>
              <a:t>4. Communicating the change vision, </a:t>
            </a:r>
            <a:endParaRPr lang="el-GR" sz="2400" dirty="0"/>
          </a:p>
          <a:p>
            <a:pPr marL="0" indent="0">
              <a:buNone/>
            </a:pPr>
            <a:r>
              <a:rPr lang="en-US" sz="2400" dirty="0"/>
              <a:t>5. Empowering employees for broad-based action, </a:t>
            </a:r>
            <a:endParaRPr lang="el-GR" sz="2400" dirty="0"/>
          </a:p>
          <a:p>
            <a:pPr marL="0" indent="0">
              <a:buNone/>
            </a:pPr>
            <a:r>
              <a:rPr lang="en-US" sz="2400" dirty="0"/>
              <a:t>6. Generating short term wins, </a:t>
            </a:r>
            <a:endParaRPr lang="el-GR" sz="2400" dirty="0"/>
          </a:p>
          <a:p>
            <a:pPr marL="0" indent="0">
              <a:buNone/>
            </a:pPr>
            <a:r>
              <a:rPr lang="en-US" sz="2400" dirty="0"/>
              <a:t>7. Consolidating gains and producing more change and </a:t>
            </a:r>
            <a:endParaRPr lang="el-GR" sz="2400" dirty="0"/>
          </a:p>
          <a:p>
            <a:pPr marL="0" indent="0">
              <a:buNone/>
            </a:pPr>
            <a:r>
              <a:rPr lang="en-US" sz="2400" dirty="0"/>
              <a:t>8. Anchoring new approaches in the culture (Kotter, 1996).</a:t>
            </a:r>
            <a:endParaRPr lang="el-GR" sz="2400" dirty="0"/>
          </a:p>
          <a:p>
            <a:pPr marL="0" indent="0">
              <a:buNone/>
            </a:pPr>
            <a:endParaRPr lang="en-US" sz="2400" dirty="0"/>
          </a:p>
          <a:p>
            <a:pPr marL="0" indent="0">
              <a:buNone/>
            </a:pPr>
            <a:r>
              <a:rPr lang="en-US" sz="2400" dirty="0"/>
              <a:t>Kotter, J.P., 1996</a:t>
            </a:r>
            <a:r>
              <a:rPr lang="en-US" sz="2400" i="1" dirty="0"/>
              <a:t>. Leading Change</a:t>
            </a:r>
            <a:r>
              <a:rPr lang="en-US" sz="2400" dirty="0"/>
              <a:t>. Boston, Massachusetts: Harvard Business School Press.</a:t>
            </a:r>
            <a:endParaRPr lang="el-GR" sz="2400" dirty="0"/>
          </a:p>
          <a:p>
            <a:pPr marL="0" indent="0">
              <a:buNone/>
            </a:pPr>
            <a:endParaRPr lang="el-GR" altLang="el-GR" sz="2400" dirty="0">
              <a:cs typeface="Arial"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11</a:t>
            </a:r>
          </a:p>
        </p:txBody>
      </p:sp>
    </p:spTree>
    <p:extLst>
      <p:ext uri="{BB962C8B-B14F-4D97-AF65-F5344CB8AC3E}">
        <p14:creationId xmlns:p14="http://schemas.microsoft.com/office/powerpoint/2010/main" val="2118243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accent6"/>
                </a:solidFill>
              </a:rPr>
              <a:t>Case study</a:t>
            </a:r>
            <a:r>
              <a:rPr lang="el-GR" sz="3600" dirty="0">
                <a:solidFill>
                  <a:schemeClr val="accent6"/>
                </a:solidFill>
              </a:rPr>
              <a:t> Σύστημα διαχείρισης μετακινήσεων</a:t>
            </a:r>
          </a:p>
        </p:txBody>
      </p:sp>
      <p:sp>
        <p:nvSpPr>
          <p:cNvPr id="3" name="Content Placeholder 2"/>
          <p:cNvSpPr>
            <a:spLocks noGrp="1"/>
          </p:cNvSpPr>
          <p:nvPr>
            <p:ph idx="1"/>
          </p:nvPr>
        </p:nvSpPr>
        <p:spPr>
          <a:xfrm>
            <a:off x="457200" y="1196752"/>
            <a:ext cx="8363272" cy="5040560"/>
          </a:xfrm>
        </p:spPr>
        <p:txBody>
          <a:bodyPr>
            <a:normAutofit fontScale="70000" lnSpcReduction="20000"/>
          </a:bodyPr>
          <a:lstStyle/>
          <a:p>
            <a:pPr marL="0" indent="0">
              <a:buNone/>
            </a:pPr>
            <a:r>
              <a:rPr lang="el-GR" dirty="0"/>
              <a:t>Στο Πανεπιστήμιο Αττικής φοιτούν σπουδαστές, εργάζονται καθηγητές, ΕΔΙΠ, ΕΤΕΠ, διοικητικοί υπάλληλοι  κ.λπ. Συχνά οι άνθρωποι του Πανεπιστημίου πρέπει να ταξιδεύουν για συμμετοχή σε συνέδρια, στο πλαίσιο του Erasmus+, για συμμετοχή σε εκλεκτορικά, για συναντήσεις στο πλαίσιο χρηματοδοτούμενων έργων κ.λπ. </a:t>
            </a:r>
          </a:p>
          <a:p>
            <a:pPr marL="0" indent="0">
              <a:buNone/>
            </a:pPr>
            <a:r>
              <a:rPr lang="el-GR" dirty="0"/>
              <a:t>Υπάρχει μια διαδικασία, που περιλαμβάνει πολλή χειρογραφική εργασία, μέσω της οποίας οι μετακινήσεις (τα ταξίδια) εγκρίνονται και πληρώνονται από το Πανεπιστήμιο. Το Πανεπιστήμιο θέλησε να επιταχύνει τη διαδικασία έγκρισης του ταξιδιού, καθώς και να αυξήσει τη δυνατότητά του να ελέγχει σε ποιο στάδιο βρίσκεται η διαδικασία, για μια συγκεκριμένη αίτηση μετακίνησης. Επίσης, θέλησε να μειώσει τη γραφειοκρατία, να μειώσει την κατανάλωση χαρτιού και περιβαλλοντικού αποτυπώματος (environmental footprint), καθώς και να έχει στατιστικές για τις μετακινήσεις. Για όλους αυτούς τους λόγους, η διοίκηση της Πανεπιστημίου αποφάσισε ότι η έγκριση της μετακίνησης πρέπει να γίνεται ηλεκτρονικά αντί με χειρόγραφες φόρμες. </a:t>
            </a:r>
          </a:p>
          <a:p>
            <a:pPr marL="0" indent="0">
              <a:buNone/>
            </a:pPr>
            <a:endParaRPr lang="el-GR" dirty="0"/>
          </a:p>
        </p:txBody>
      </p:sp>
      <p:sp>
        <p:nvSpPr>
          <p:cNvPr id="5" name="Slide Number Placeholder 3"/>
          <p:cNvSpPr>
            <a:spLocks noGrp="1"/>
          </p:cNvSpPr>
          <p:nvPr>
            <p:ph type="sldNum" sz="quarter" idx="12"/>
          </p:nvPr>
        </p:nvSpPr>
        <p:spPr>
          <a:xfrm>
            <a:off x="6553200" y="6356350"/>
            <a:ext cx="2133600" cy="365125"/>
          </a:xfrm>
        </p:spPr>
        <p:txBody>
          <a:bodyPr/>
          <a:lstStyle/>
          <a:p>
            <a:pPr>
              <a:defRPr/>
            </a:pPr>
            <a:r>
              <a:rPr lang="el-GR" dirty="0"/>
              <a:t>12</a:t>
            </a:r>
          </a:p>
        </p:txBody>
      </p:sp>
    </p:spTree>
    <p:extLst>
      <p:ext uri="{BB962C8B-B14F-4D97-AF65-F5344CB8AC3E}">
        <p14:creationId xmlns:p14="http://schemas.microsoft.com/office/powerpoint/2010/main" val="197543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accent6"/>
                </a:solidFill>
              </a:rPr>
              <a:t>Case study</a:t>
            </a:r>
            <a:r>
              <a:rPr lang="el-GR" sz="3600" dirty="0">
                <a:solidFill>
                  <a:schemeClr val="accent6"/>
                </a:solidFill>
              </a:rPr>
              <a:t> Σύστημα διαχείρισης μετακινήσεων</a:t>
            </a:r>
            <a:endParaRPr lang="el-GR" sz="3600" dirty="0"/>
          </a:p>
        </p:txBody>
      </p:sp>
      <p:sp>
        <p:nvSpPr>
          <p:cNvPr id="3" name="Content Placeholder 2"/>
          <p:cNvSpPr>
            <a:spLocks noGrp="1"/>
          </p:cNvSpPr>
          <p:nvPr>
            <p:ph idx="1"/>
          </p:nvPr>
        </p:nvSpPr>
        <p:spPr>
          <a:xfrm>
            <a:off x="457200" y="1196752"/>
            <a:ext cx="8363272" cy="5040560"/>
          </a:xfrm>
        </p:spPr>
        <p:txBody>
          <a:bodyPr>
            <a:normAutofit fontScale="85000" lnSpcReduction="20000"/>
          </a:bodyPr>
          <a:lstStyle/>
          <a:p>
            <a:r>
              <a:rPr lang="el-GR" dirty="0"/>
              <a:t>Το τμήμα ανάπτυξης λογισμικού και συστημάτων του Πανεπιστημίου δημιούργησε λογισμικό για τη διαχείριση της διαδικασίας έγκρισης μετακίνησης - ταξιδιού. Το λογισμικό σχεδιάστηκε για να επικοινωνεί με άλλα λογιστικά λογισμικά που ήδη υπάρχουν. </a:t>
            </a:r>
          </a:p>
          <a:p>
            <a:r>
              <a:rPr lang="el-GR" dirty="0"/>
              <a:t>Αφού το λογισμικό ήταν έτοιμο, υπήρξε το θέμα της ενσωμάτωσής του στη ροή εργασίας του Πανεπιστημίου και της χρησιμοποιήσης του από τους εργαζόμενους.</a:t>
            </a:r>
          </a:p>
          <a:p>
            <a:r>
              <a:rPr lang="el-GR" dirty="0"/>
              <a:t>Ανάλυση του έργου αλλαγής σύμφωνα με το μοντέλο Kotter.</a:t>
            </a:r>
          </a:p>
          <a:p>
            <a:r>
              <a:rPr lang="el-GR" dirty="0"/>
              <a:t>Συζήτηση του κατά πόσο το μοντέλο εφαρμόστηκε σε αυτή την περίπτωση και ποια ήταν τα αποτελέσματα.</a:t>
            </a:r>
          </a:p>
          <a:p>
            <a:pPr marL="0" indent="0">
              <a:buNone/>
            </a:pPr>
            <a:r>
              <a:rPr lang="el-GR" dirty="0"/>
              <a:t> </a:t>
            </a:r>
          </a:p>
          <a:p>
            <a:pPr marL="0" indent="0">
              <a:buNone/>
            </a:pPr>
            <a:endParaRPr lang="el-GR" dirty="0"/>
          </a:p>
        </p:txBody>
      </p:sp>
      <p:sp>
        <p:nvSpPr>
          <p:cNvPr id="5" name="Slide Number Placeholder 3"/>
          <p:cNvSpPr>
            <a:spLocks noGrp="1"/>
          </p:cNvSpPr>
          <p:nvPr>
            <p:ph type="sldNum" sz="quarter" idx="12"/>
          </p:nvPr>
        </p:nvSpPr>
        <p:spPr>
          <a:xfrm>
            <a:off x="6553200" y="6356350"/>
            <a:ext cx="2133600" cy="365125"/>
          </a:xfrm>
        </p:spPr>
        <p:txBody>
          <a:bodyPr/>
          <a:lstStyle/>
          <a:p>
            <a:pPr>
              <a:defRPr/>
            </a:pPr>
            <a:r>
              <a:rPr lang="el-GR" dirty="0"/>
              <a:t>13</a:t>
            </a:r>
          </a:p>
        </p:txBody>
      </p:sp>
    </p:spTree>
    <p:extLst>
      <p:ext uri="{BB962C8B-B14F-4D97-AF65-F5344CB8AC3E}">
        <p14:creationId xmlns:p14="http://schemas.microsoft.com/office/powerpoint/2010/main" val="21769211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a:t>Δημιουργία μιας αίσθηση επείγουσας ανάγκης (</a:t>
            </a:r>
            <a:r>
              <a:rPr lang="en-US" sz="3100" dirty="0"/>
              <a:t>Establishing a Sense of Urgency</a:t>
            </a:r>
            <a:r>
              <a:rPr lang="el-GR" sz="3100" dirty="0"/>
              <a:t>) για αλλαγή </a:t>
            </a:r>
            <a:r>
              <a:rPr lang="el-GR" sz="2800" dirty="0"/>
              <a:t>(στάδιο 1)</a:t>
            </a:r>
            <a:endParaRPr lang="el-GR" sz="3100" dirty="0"/>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dirty="0"/>
              <a:t>Ανάγκη οι άνθρωποι της εταιρείας να πειστούν για την αναγκαιότητα της αλλαγής. Αλλιώς </a:t>
            </a:r>
            <a:r>
              <a:rPr lang="el-GR" sz="2400" b="1" dirty="0">
                <a:solidFill>
                  <a:schemeClr val="tx2"/>
                </a:solidFill>
              </a:rPr>
              <a:t>"Οι άνθρωποι θα βρουν χιλιάδες έξυπνους τρόπους να αποφύγουν μία συνεργασία που απορρέει από μια διαδικασία αν πιστεύουν ειλικρινά ότι η διαδικασία είναι περιττή ή λάθος“</a:t>
            </a:r>
            <a:r>
              <a:rPr lang="en-US" sz="2400" b="1" dirty="0">
                <a:solidFill>
                  <a:schemeClr val="tx2"/>
                </a:solidFill>
              </a:rPr>
              <a:t> (Kotter)</a:t>
            </a:r>
            <a:r>
              <a:rPr lang="el-GR" sz="2400" b="1" dirty="0">
                <a:solidFill>
                  <a:schemeClr val="tx2"/>
                </a:solidFill>
              </a:rPr>
              <a:t>.</a:t>
            </a:r>
            <a:endParaRPr lang="el-GR" altLang="el-GR" sz="2200" b="1" dirty="0">
              <a:solidFill>
                <a:schemeClr val="tx2"/>
              </a:solidFill>
            </a:endParaRPr>
          </a:p>
          <a:p>
            <a:pPr marL="0" indent="0">
              <a:buSzPct val="45000"/>
              <a:buNone/>
            </a:pPr>
            <a:r>
              <a:rPr lang="el-GR" altLang="el-GR" sz="2200" b="1" dirty="0">
                <a:solidFill>
                  <a:srgbClr val="FF0000"/>
                </a:solidFill>
              </a:rPr>
              <a:t>Ερωτήσεις</a:t>
            </a:r>
            <a:r>
              <a:rPr lang="el-GR" altLang="el-GR" sz="2200" dirty="0">
                <a:solidFill>
                  <a:srgbClr val="000000"/>
                </a:solidFill>
              </a:rPr>
              <a:t> </a:t>
            </a:r>
          </a:p>
          <a:p>
            <a:r>
              <a:rPr lang="el-GR" sz="2400" dirty="0"/>
              <a:t>«Πως γνωρίζουμε ότι οι εργαζόμενοι ήταν πεπεισμένοι ότι η αλλαγή ήταν απαραίτητη;» </a:t>
            </a:r>
          </a:p>
          <a:p>
            <a:r>
              <a:rPr lang="el-GR" sz="2400" dirty="0"/>
              <a:t>«Υπήρξε κάποια κρίση που προκάλεσε την αλλαγή;» </a:t>
            </a:r>
          </a:p>
          <a:p>
            <a:r>
              <a:rPr lang="el-GR" sz="2400" dirty="0"/>
              <a:t> «Έχετε επισημάνει τις αδυναμίες στο χειρογραφικό σύστημα, που μείωναν την απόδοση;»</a:t>
            </a:r>
          </a:p>
          <a:p>
            <a:r>
              <a:rPr lang="el-GR" sz="2400" dirty="0"/>
              <a:t>«Μιλήσατε για τις ευκαιρίες που προσφέρει ένα ηλεκτρονικό σύστημα έγκρισης μετακίνησης;» </a:t>
            </a:r>
            <a:endParaRPr lang="el-GR" altLang="el-GR" sz="2200" b="1" dirty="0">
              <a:solidFill>
                <a:srgbClr val="FF0000"/>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14</a:t>
            </a:r>
          </a:p>
        </p:txBody>
      </p:sp>
    </p:spTree>
    <p:extLst>
      <p:ext uri="{BB962C8B-B14F-4D97-AF65-F5344CB8AC3E}">
        <p14:creationId xmlns:p14="http://schemas.microsoft.com/office/powerpoint/2010/main" val="10114236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a:t>Δημιουργία μιας αίσθηση επείγουσας ανάγκης (</a:t>
            </a:r>
            <a:r>
              <a:rPr lang="en-US" sz="3100" dirty="0"/>
              <a:t>Establishing a Sense of Urgency</a:t>
            </a:r>
            <a:r>
              <a:rPr lang="el-GR" sz="3100" dirty="0"/>
              <a:t>) για αλλαγή </a:t>
            </a:r>
            <a:r>
              <a:rPr lang="el-GR" sz="2800" dirty="0"/>
              <a:t>(στάδιο 1)</a:t>
            </a:r>
            <a:endParaRPr lang="el-GR" sz="3100" dirty="0"/>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Απαντήσεις</a:t>
            </a:r>
            <a:r>
              <a:rPr lang="el-GR" altLang="el-GR" sz="2200" dirty="0">
                <a:solidFill>
                  <a:srgbClr val="000000"/>
                </a:solidFill>
              </a:rPr>
              <a:t> </a:t>
            </a:r>
          </a:p>
          <a:p>
            <a:r>
              <a:rPr lang="el-GR" sz="2400" dirty="0"/>
              <a:t>Δεν υπήρχε κρίση καθαυτή, αλλά οι αδυναμίες του παλαιού συστήματος ήταν προφανείς για να αγνοηθούν.</a:t>
            </a:r>
          </a:p>
          <a:p>
            <a:r>
              <a:rPr lang="el-GR" sz="2400" dirty="0"/>
              <a:t> Με το ηλεκτρονικό σύστημα έγκρισης γνωρίζουμε σε ποιο στάδιο είναι η διαδικασία έγκρισης για ένα συγκεκριμένο αίτημα</a:t>
            </a:r>
          </a:p>
          <a:p>
            <a:r>
              <a:rPr lang="el-GR" sz="2400" dirty="0"/>
              <a:t>Υπήρχαν καθυστερήσεις στη διαδικασία έγκρισης και συχνά η ίδια εργασία έγινε δύο φορές.</a:t>
            </a: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15</a:t>
            </a:r>
          </a:p>
        </p:txBody>
      </p:sp>
    </p:spTree>
    <p:extLst>
      <p:ext uri="{BB962C8B-B14F-4D97-AF65-F5344CB8AC3E}">
        <p14:creationId xmlns:p14="http://schemas.microsoft.com/office/powerpoint/2010/main" val="1204828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tx2"/>
                </a:solidFill>
              </a:rPr>
              <a:t>Δημιουργία επιτροπής καθοδήγησης (</a:t>
            </a:r>
            <a:r>
              <a:rPr lang="en-US" sz="2800" dirty="0">
                <a:solidFill>
                  <a:schemeClr val="tx2"/>
                </a:solidFill>
              </a:rPr>
              <a:t>Creating the Guiding Coalition</a:t>
            </a:r>
            <a:r>
              <a:rPr lang="el-GR" sz="2800" dirty="0">
                <a:solidFill>
                  <a:schemeClr val="tx2"/>
                </a:solidFill>
              </a:rPr>
              <a:t>) (στάδιο 2)</a:t>
            </a:r>
            <a:endParaRPr lang="el-GR" sz="3100" dirty="0">
              <a:solidFill>
                <a:schemeClr val="tx2"/>
              </a:solidFill>
            </a:endParaRPr>
          </a:p>
        </p:txBody>
      </p:sp>
      <p:sp>
        <p:nvSpPr>
          <p:cNvPr id="3" name="Content Placeholder 2"/>
          <p:cNvSpPr>
            <a:spLocks noGrp="1"/>
          </p:cNvSpPr>
          <p:nvPr>
            <p:ph idx="1"/>
          </p:nvPr>
        </p:nvSpPr>
        <p:spPr>
          <a:xfrm>
            <a:off x="457200" y="1196752"/>
            <a:ext cx="8363272" cy="5256584"/>
          </a:xfrm>
        </p:spPr>
        <p:txBody>
          <a:bodyPr>
            <a:noAutofit/>
          </a:bodyPr>
          <a:lstStyle/>
          <a:p>
            <a:pPr marL="0" indent="0">
              <a:buSzPct val="45000"/>
              <a:buNone/>
            </a:pPr>
            <a:r>
              <a:rPr lang="el-GR" sz="2400" dirty="0"/>
              <a:t>Είναι σημαντικό να δημιουργηθεί μια ισχυρή και αποτελεσματική επιτροπή που θα καθοδηγήσει τη διαδικασία αλλαγής, θα πάρει αποφάσεις και θα πείσει τους ανθρώπους να κάνουν τις θυσίες που είναι απαραίτητες για να πραγματοποιηθεί η αλλαγή. </a:t>
            </a:r>
            <a:endParaRPr lang="el-GR" altLang="el-GR" sz="2200" dirty="0">
              <a:solidFill>
                <a:srgbClr val="000000"/>
              </a:solidFill>
            </a:endParaRPr>
          </a:p>
          <a:p>
            <a:pPr marL="0" indent="0">
              <a:buSzPct val="45000"/>
              <a:buNone/>
            </a:pPr>
            <a:endParaRPr lang="el-GR" altLang="el-GR" sz="2200" b="1" dirty="0">
              <a:solidFill>
                <a:srgbClr val="FF0000"/>
              </a:solidFill>
            </a:endParaRPr>
          </a:p>
          <a:p>
            <a:pPr marL="0" indent="0">
              <a:buSzPct val="45000"/>
              <a:buNone/>
            </a:pPr>
            <a:r>
              <a:rPr lang="el-GR" altLang="el-GR" sz="2200" b="1" dirty="0">
                <a:solidFill>
                  <a:srgbClr val="FF0000"/>
                </a:solidFill>
              </a:rPr>
              <a:t>Αποτύπωση κατάστασης</a:t>
            </a:r>
            <a:r>
              <a:rPr lang="el-GR" altLang="el-GR" sz="2200" dirty="0">
                <a:solidFill>
                  <a:srgbClr val="000000"/>
                </a:solidFill>
              </a:rPr>
              <a:t> </a:t>
            </a:r>
          </a:p>
          <a:p>
            <a:pPr marL="0" indent="0">
              <a:buNone/>
            </a:pPr>
            <a:r>
              <a:rPr lang="el-GR" sz="2400" dirty="0"/>
              <a:t>«Δημιουργήθηκε επιτροπή διαχείρισης-καθοδήγησης του έργου» </a:t>
            </a: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16</a:t>
            </a:r>
          </a:p>
        </p:txBody>
      </p:sp>
    </p:spTree>
    <p:extLst>
      <p:ext uri="{BB962C8B-B14F-4D97-AF65-F5344CB8AC3E}">
        <p14:creationId xmlns:p14="http://schemas.microsoft.com/office/powerpoint/2010/main" val="865992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a:solidFill>
                  <a:schemeClr val="tx2"/>
                </a:solidFill>
              </a:rPr>
              <a:t>Δημιουργία επιτροπής καθοδήγησης (</a:t>
            </a:r>
            <a:r>
              <a:rPr lang="en-US" sz="3200" dirty="0">
                <a:solidFill>
                  <a:schemeClr val="tx2"/>
                </a:solidFill>
              </a:rPr>
              <a:t>Creating the Guiding Coalition</a:t>
            </a:r>
            <a:r>
              <a:rPr lang="el-GR" sz="3200" dirty="0">
                <a:solidFill>
                  <a:schemeClr val="tx2"/>
                </a:solidFill>
              </a:rPr>
              <a:t>) (στάδιο 2)</a:t>
            </a:r>
            <a:endParaRPr lang="el-GR" sz="3100" dirty="0">
              <a:solidFill>
                <a:schemeClr val="tx2"/>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Παράγοντες που πρέπει να λαμβάνονται υπόψη κατά τον ορισμό μιάς επιτροπής (</a:t>
            </a:r>
            <a:r>
              <a:rPr lang="en-US" altLang="el-GR" sz="2200" b="1" dirty="0">
                <a:solidFill>
                  <a:srgbClr val="FF0000"/>
                </a:solidFill>
              </a:rPr>
              <a:t>Kotter)</a:t>
            </a:r>
            <a:endParaRPr lang="el-GR" altLang="el-GR" sz="2200" dirty="0">
              <a:solidFill>
                <a:srgbClr val="000000"/>
              </a:solidFill>
            </a:endParaRPr>
          </a:p>
          <a:p>
            <a:pPr marL="0" indent="0">
              <a:buNone/>
            </a:pPr>
            <a:r>
              <a:rPr lang="el-GR" sz="2400" dirty="0"/>
              <a:t>1. Πρέπει να συμπεριλάβει αρκετούς ανθρώπους σε θέσεις ισχύος (positions of power).</a:t>
            </a:r>
          </a:p>
          <a:p>
            <a:pPr marL="0" indent="0">
              <a:buNone/>
            </a:pPr>
            <a:r>
              <a:rPr lang="el-GR" sz="2400" dirty="0"/>
              <a:t>2. Τα μέλη πρέπει να έχουν πείρα (expertise) σε έργα αλλαγής (</a:t>
            </a:r>
            <a:r>
              <a:rPr lang="en-US" sz="2400" dirty="0"/>
              <a:t>change project</a:t>
            </a:r>
            <a:r>
              <a:rPr lang="el-GR" sz="2400" dirty="0"/>
              <a:t>).</a:t>
            </a:r>
          </a:p>
          <a:p>
            <a:pPr marL="0" indent="0">
              <a:buNone/>
            </a:pPr>
            <a:r>
              <a:rPr lang="el-GR" sz="2400" dirty="0"/>
              <a:t>3. Τα μέλη πρέπει να έχουν καλή φήμη (good reputations) στην επιχείρηση.</a:t>
            </a:r>
          </a:p>
          <a:p>
            <a:pPr marL="0" indent="0">
              <a:buNone/>
            </a:pPr>
            <a:r>
              <a:rPr lang="el-GR" sz="2400" dirty="0"/>
              <a:t>4. Πρέπει να περιλαμβάνει αρκετές αποδεδειγμένα ηγετικές φυσιογνωμίες (</a:t>
            </a:r>
            <a:r>
              <a:rPr lang="en-US" sz="2400" dirty="0"/>
              <a:t>proven leaders</a:t>
            </a:r>
            <a:r>
              <a:rPr lang="el-GR" sz="2400" dirty="0"/>
              <a:t>).</a:t>
            </a:r>
          </a:p>
          <a:p>
            <a:pPr marL="0" indent="0">
              <a:buNone/>
            </a:pPr>
            <a:r>
              <a:rPr lang="el-GR" sz="2400" dirty="0"/>
              <a:t>5. Τα μέλη πρέπει να εμπιστεύονται (trust) ο ένας τον άλλον.</a:t>
            </a:r>
          </a:p>
          <a:p>
            <a:pPr marL="0" indent="0">
              <a:buNone/>
            </a:pPr>
            <a:r>
              <a:rPr lang="el-GR" sz="2400" dirty="0"/>
              <a:t>6. Τα μέλη πρέπει να μοιράζονται έναν κοινό στόχο (common goal), π.χ. βελτίωση της εταιρείας.</a:t>
            </a: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17</a:t>
            </a:r>
          </a:p>
        </p:txBody>
      </p:sp>
    </p:spTree>
    <p:extLst>
      <p:ext uri="{BB962C8B-B14F-4D97-AF65-F5344CB8AC3E}">
        <p14:creationId xmlns:p14="http://schemas.microsoft.com/office/powerpoint/2010/main" val="1586106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solidFill>
                  <a:schemeClr val="accent3"/>
                </a:solidFill>
              </a:rPr>
              <a:t>Ανάπτυξη ενός οράματος και στρατηγικής (</a:t>
            </a:r>
            <a:r>
              <a:rPr lang="en-US" sz="2800" dirty="0">
                <a:solidFill>
                  <a:schemeClr val="accent3"/>
                </a:solidFill>
              </a:rPr>
              <a:t>Developing a Vision and Strategy</a:t>
            </a:r>
            <a:r>
              <a:rPr lang="el-GR" sz="2800" dirty="0">
                <a:solidFill>
                  <a:schemeClr val="accent3"/>
                </a:solidFill>
              </a:rPr>
              <a:t>)</a:t>
            </a:r>
            <a:r>
              <a:rPr lang="en-US" sz="2800" dirty="0">
                <a:solidFill>
                  <a:schemeClr val="accent3"/>
                </a:solidFill>
              </a:rPr>
              <a:t> </a:t>
            </a:r>
            <a:r>
              <a:rPr lang="el-GR" sz="2800" dirty="0">
                <a:solidFill>
                  <a:schemeClr val="accent3"/>
                </a:solidFill>
              </a:rPr>
              <a:t>(στάδιο </a:t>
            </a:r>
            <a:r>
              <a:rPr lang="en-US" sz="2800" dirty="0">
                <a:solidFill>
                  <a:schemeClr val="accent3"/>
                </a:solidFill>
              </a:rPr>
              <a:t>3</a:t>
            </a:r>
            <a:r>
              <a:rPr lang="el-GR" sz="2800" dirty="0">
                <a:solidFill>
                  <a:schemeClr val="accent3"/>
                </a:solidFill>
              </a:rPr>
              <a:t>)</a:t>
            </a: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b="1" dirty="0">
                <a:solidFill>
                  <a:schemeClr val="tx2"/>
                </a:solidFill>
              </a:rPr>
              <a:t>Το όραμα είναι «μια εικόνα του μέλλοντος με κάποια εννοούμενη ή ρητά διατυπωμένη πεποίθηση - άποψη (implicit or explicit commentary) σύμφωνα με την οποία οι άνθρωποι της εταιρείας πρέπει να προσπαθήσουν να δημιουργήσουν αυτό το μέλλον" (Kotter)</a:t>
            </a:r>
            <a:endParaRPr lang="el-GR" altLang="el-GR" sz="2200" b="1" dirty="0">
              <a:solidFill>
                <a:schemeClr val="tx2"/>
              </a:solidFill>
            </a:endParaRPr>
          </a:p>
          <a:p>
            <a:pPr marL="0" indent="0">
              <a:buSzPct val="45000"/>
              <a:buNone/>
            </a:pPr>
            <a:r>
              <a:rPr lang="el-GR" altLang="el-GR" sz="2200" b="1" dirty="0">
                <a:solidFill>
                  <a:srgbClr val="FF0000"/>
                </a:solidFill>
              </a:rPr>
              <a:t>Αποτύπωση κατάστασης</a:t>
            </a:r>
            <a:r>
              <a:rPr lang="el-GR" altLang="el-GR" sz="2200" dirty="0">
                <a:solidFill>
                  <a:srgbClr val="000000"/>
                </a:solidFill>
              </a:rPr>
              <a:t> </a:t>
            </a:r>
          </a:p>
          <a:p>
            <a:pPr marL="0" indent="0">
              <a:buNone/>
            </a:pPr>
            <a:r>
              <a:rPr lang="el-GR" sz="2400" dirty="0"/>
              <a:t>«Το όραμά μας είναι ένα σύστημα έγκρισης μετακινήσεων χωρίς καθυστερήσεις, χωρίς χειρόγραφες αιτήσεις, χωρίς προσκόμιση των δικαιολογητικών στο υπεύθυνο γραφείο, με εύκολη παρακολούθηση της διαδικασίας έγκρισης από όλους τους ενδιαφερόμενους».</a:t>
            </a:r>
          </a:p>
          <a:p>
            <a:pPr marL="0" indent="0">
              <a:buNone/>
            </a:pPr>
            <a:r>
              <a:rPr lang="el-GR" sz="2400" dirty="0"/>
              <a:t>Υπονοείται ότι με το νέο σύστημα θα απλοποιείται η γραφειοκρατία και δε θα χρειάζεται να επαναλάβουμε το ίδιο αίτημα και να υποστούμε τη γραφειοκρατία δεύτερη φορά. </a:t>
            </a: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18</a:t>
            </a:r>
          </a:p>
        </p:txBody>
      </p:sp>
    </p:spTree>
    <p:extLst>
      <p:ext uri="{BB962C8B-B14F-4D97-AF65-F5344CB8AC3E}">
        <p14:creationId xmlns:p14="http://schemas.microsoft.com/office/powerpoint/2010/main" val="433358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440160"/>
          </a:xfrm>
        </p:spPr>
        <p:txBody>
          <a:bodyPr/>
          <a:lstStyle/>
          <a:p>
            <a:r>
              <a:rPr lang="el-GR" sz="3600" dirty="0">
                <a:solidFill>
                  <a:schemeClr val="accent4"/>
                </a:solidFill>
              </a:rPr>
              <a:t>Τι είναι Διαχείριση Γνώσης (</a:t>
            </a:r>
            <a:r>
              <a:rPr lang="en-US" sz="3600" dirty="0" err="1">
                <a:solidFill>
                  <a:schemeClr val="accent4"/>
                </a:solidFill>
              </a:rPr>
              <a:t>Dalkir</a:t>
            </a:r>
            <a:r>
              <a:rPr lang="el-GR" sz="3600" dirty="0">
                <a:solidFill>
                  <a:schemeClr val="accent4"/>
                </a:solidFill>
              </a:rPr>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6" name="Content Placeholder 5"/>
          <p:cNvSpPr>
            <a:spLocks noGrp="1"/>
          </p:cNvSpPr>
          <p:nvPr>
            <p:ph idx="1"/>
          </p:nvPr>
        </p:nvSpPr>
        <p:spPr/>
        <p:txBody>
          <a:bodyPr>
            <a:normAutofit fontScale="55000" lnSpcReduction="20000"/>
          </a:bodyPr>
          <a:lstStyle/>
          <a:p>
            <a:pPr marL="0" indent="0">
              <a:buNone/>
            </a:pPr>
            <a:r>
              <a:rPr lang="en-US" altLang="el-GR" sz="4400" dirty="0">
                <a:cs typeface="Arial" charset="0"/>
              </a:rPr>
              <a:t>"Knowledge management is the deliberate and systematic coordination of an organization’s people, technology, processes, and organizational structure in order to add value through reuse and innovation. This is achieved through the promotion of creating, sharing, and applying knowledge as well as through the feeding of valuable lessons learned and best practices into corporate memory in order to foster continued organizational learning</a:t>
            </a:r>
            <a:r>
              <a:rPr lang="el-GR" altLang="el-GR" sz="4400" dirty="0">
                <a:cs typeface="Arial" charset="0"/>
              </a:rPr>
              <a:t>.</a:t>
            </a:r>
          </a:p>
          <a:p>
            <a:pPr marL="0" indent="0">
              <a:buNone/>
            </a:pPr>
            <a:r>
              <a:rPr lang="en-US" altLang="el-GR" sz="3800" dirty="0">
                <a:cs typeface="Arial" charset="0"/>
              </a:rPr>
              <a:t> </a:t>
            </a:r>
            <a:r>
              <a:rPr lang="en-US" altLang="el-GR" sz="3400" dirty="0">
                <a:cs typeface="Arial" charset="0"/>
              </a:rPr>
              <a:t>	</a:t>
            </a:r>
            <a:endParaRPr lang="el-GR" altLang="el-GR" sz="3400" dirty="0">
              <a:cs typeface="Arial" charset="0"/>
            </a:endParaRPr>
          </a:p>
          <a:p>
            <a:pPr marL="0" indent="0">
              <a:buNone/>
            </a:pPr>
            <a:r>
              <a:rPr lang="en-US" altLang="el-GR" sz="3800" dirty="0">
                <a:cs typeface="Arial" charset="0"/>
              </a:rPr>
              <a:t>«</a:t>
            </a:r>
            <a:r>
              <a:rPr lang="el-GR" altLang="el-GR" sz="3800" dirty="0">
                <a:cs typeface="Arial" charset="0"/>
              </a:rPr>
              <a:t>Η διαχείριση της γνώσης είναι ο σκόπιμος και συστηματικός συντονισμός των ανθρώπων, της τεχνολογίας, των διαδικασιών και της οργανωτικής δομής του οργανισμού, προκειμένου να προκύψει προστιθέμενη αξία μέσω της επαναχρησιμοποίησης και της καινοτομίας. Αυτό επιτυγχάνεται μέσω της προώθησης της δημιουργίας, της διάχυσης και της εφαρμογής της γνώσης καθώς και μέσω της τροφοδότησης με αξιοσημείωτα διδάγματα και βέλτιστες πρακτικές της εταιρικής μνήμης, προκειμένου να προωθηθεί η συνεχής οργανωσιακή μάθηση» </a:t>
            </a:r>
            <a:r>
              <a:rPr lang="el-GR" altLang="el-GR" sz="3400" dirty="0">
                <a:cs typeface="Arial" charset="0"/>
              </a:rPr>
              <a:t> </a:t>
            </a:r>
            <a:endParaRPr lang="en-US" altLang="el-GR" sz="3400" dirty="0">
              <a:cs typeface="Arial" charset="0"/>
            </a:endParaRPr>
          </a:p>
          <a:p>
            <a:endParaRPr lang="el-GR" sz="2800" dirty="0"/>
          </a:p>
        </p:txBody>
      </p:sp>
      <p:pic>
        <p:nvPicPr>
          <p:cNvPr id="7" name="Picture 7"/>
          <p:cNvPicPr>
            <a:picLocks noChangeAspect="1" noChangeArrowheads="1"/>
          </p:cNvPicPr>
          <p:nvPr/>
        </p:nvPicPr>
        <p:blipFill>
          <a:blip r:embed="rId2" cstate="print"/>
          <a:srcRect/>
          <a:stretch>
            <a:fillRect/>
          </a:stretch>
        </p:blipFill>
        <p:spPr bwMode="auto">
          <a:xfrm>
            <a:off x="120824" y="188640"/>
            <a:ext cx="1066800" cy="904875"/>
          </a:xfrm>
          <a:prstGeom prst="rect">
            <a:avLst/>
          </a:prstGeom>
          <a:noFill/>
          <a:ln w="9525">
            <a:noFill/>
            <a:round/>
            <a:headEnd/>
            <a:tailEnd/>
          </a:ln>
        </p:spPr>
      </p:pic>
    </p:spTree>
    <p:extLst>
      <p:ext uri="{BB962C8B-B14F-4D97-AF65-F5344CB8AC3E}">
        <p14:creationId xmlns:p14="http://schemas.microsoft.com/office/powerpoint/2010/main" val="2213513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a:solidFill>
                  <a:schemeClr val="accent3"/>
                </a:solidFill>
              </a:rPr>
              <a:t>Ανάπτυξη ενός οράματος και στρατηγικής (</a:t>
            </a:r>
            <a:r>
              <a:rPr lang="en-US" sz="3200" dirty="0">
                <a:solidFill>
                  <a:schemeClr val="accent3"/>
                </a:solidFill>
              </a:rPr>
              <a:t>Developing a Vision and Strategy</a:t>
            </a:r>
            <a:r>
              <a:rPr lang="el-GR" sz="3200" dirty="0">
                <a:solidFill>
                  <a:schemeClr val="accent3"/>
                </a:solidFill>
              </a:rPr>
              <a:t>)</a:t>
            </a:r>
            <a:r>
              <a:rPr lang="en-US" sz="3200" dirty="0">
                <a:solidFill>
                  <a:schemeClr val="accent3"/>
                </a:solidFill>
              </a:rPr>
              <a:t> </a:t>
            </a:r>
            <a:r>
              <a:rPr lang="el-GR" sz="3200" dirty="0">
                <a:solidFill>
                  <a:schemeClr val="accent3"/>
                </a:solidFill>
              </a:rPr>
              <a:t>(στάδιο </a:t>
            </a:r>
            <a:r>
              <a:rPr lang="en-US" sz="3200" dirty="0">
                <a:solidFill>
                  <a:schemeClr val="accent3"/>
                </a:solidFill>
              </a:rPr>
              <a:t>3</a:t>
            </a:r>
            <a:r>
              <a:rPr lang="el-GR" sz="3200" dirty="0">
                <a:solidFill>
                  <a:schemeClr val="accent3"/>
                </a:solidFill>
              </a:rPr>
              <a:t>)</a:t>
            </a:r>
            <a:endParaRPr lang="el-GR" sz="3100" dirty="0">
              <a:solidFill>
                <a:schemeClr val="accent3"/>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ένα όραμα πρέπει να έχει τα ακόλουθα χαρακτηριστικά:</a:t>
            </a:r>
            <a:r>
              <a:rPr lang="el-GR" altLang="el-GR" sz="2200" dirty="0">
                <a:solidFill>
                  <a:srgbClr val="000000"/>
                </a:solidFill>
              </a:rPr>
              <a:t> </a:t>
            </a:r>
          </a:p>
          <a:p>
            <a:pPr marL="0" indent="0">
              <a:buNone/>
            </a:pPr>
            <a:r>
              <a:rPr lang="el-GR" sz="2400" dirty="0"/>
              <a:t>1. Παρέχει μια εικόνα του μέλλοντος, η οποία απευθύνεται στους ανθρώπους της εταιρείας αλλά και στους πελάτες.</a:t>
            </a:r>
          </a:p>
          <a:p>
            <a:pPr marL="0" indent="0">
              <a:buNone/>
            </a:pPr>
            <a:r>
              <a:rPr lang="el-GR" sz="2400" dirty="0"/>
              <a:t>2. Είναι εφικτό, ώστε να φανεί αξιόπιστο και ως εκ τούτου να αποτελεί κίνητρο για δράση. Η στρατηγική διαδραματίζει σημαντικό ρόλο</a:t>
            </a:r>
            <a:r>
              <a:rPr lang="en-US" sz="2400" dirty="0"/>
              <a:t>.</a:t>
            </a:r>
            <a:endParaRPr lang="el-GR" sz="2400" dirty="0"/>
          </a:p>
          <a:p>
            <a:pPr marL="0" indent="0">
              <a:buNone/>
            </a:pPr>
            <a:r>
              <a:rPr lang="el-GR" sz="2400" dirty="0"/>
              <a:t>3. </a:t>
            </a:r>
            <a:r>
              <a:rPr lang="en-US" sz="2400" dirty="0"/>
              <a:t>E</a:t>
            </a:r>
            <a:r>
              <a:rPr lang="el-GR" sz="2400" dirty="0"/>
              <a:t>ίναι αρκετά εστιασμένο για να καθοδηγεί τους υπαλλήλους, αλλά και αρκετά ευέλικτο ώστε να επιτρέπει την ατομική πρωτοβουλία και τις αλλαγές κάτω από μεταβαλλόμενες συνθήκες.</a:t>
            </a:r>
          </a:p>
          <a:p>
            <a:pPr marL="0" indent="0">
              <a:buNone/>
            </a:pPr>
            <a:r>
              <a:rPr lang="el-GR" sz="2400" dirty="0"/>
              <a:t>4. Διαχέεται εύκολα στους ανθρώπους.</a:t>
            </a: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19</a:t>
            </a:r>
          </a:p>
        </p:txBody>
      </p:sp>
    </p:spTree>
    <p:extLst>
      <p:ext uri="{BB962C8B-B14F-4D97-AF65-F5344CB8AC3E}">
        <p14:creationId xmlns:p14="http://schemas.microsoft.com/office/powerpoint/2010/main" val="108977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2"/>
                </a:solidFill>
              </a:rPr>
              <a:t>Διάχυση του οράματος αλλαγής</a:t>
            </a:r>
            <a:r>
              <a:rPr lang="en-US" sz="2800" dirty="0">
                <a:solidFill>
                  <a:schemeClr val="accent2"/>
                </a:solidFill>
              </a:rPr>
              <a:t> (Communicating the Change Vision)</a:t>
            </a:r>
            <a:r>
              <a:rPr lang="el-GR" sz="2800" dirty="0">
                <a:solidFill>
                  <a:schemeClr val="accent2"/>
                </a:solidFill>
              </a:rPr>
              <a:t> (στάδιο 4)</a:t>
            </a: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dirty="0"/>
              <a:t>Ένα σημαντικό βήμα, γιατί αν οι άνθρωποι δεν καταλάβουν ή δεν δέχονται το όραμα, δεν θα καταβάλουν την απαιτούμενη προσπάθεια.</a:t>
            </a:r>
            <a:endParaRPr lang="el-GR" altLang="el-GR" sz="2200" b="1" dirty="0">
              <a:solidFill>
                <a:schemeClr val="tx2"/>
              </a:solidFill>
            </a:endParaRPr>
          </a:p>
          <a:p>
            <a:pPr marL="0" indent="0">
              <a:buSzPct val="45000"/>
              <a:buNone/>
            </a:pPr>
            <a:endParaRPr lang="el-GR" altLang="el-GR" sz="2200" b="1" dirty="0">
              <a:solidFill>
                <a:srgbClr val="FF0000"/>
              </a:solidFill>
            </a:endParaRPr>
          </a:p>
          <a:p>
            <a:pPr marL="0" indent="0">
              <a:buSzPct val="45000"/>
              <a:buNone/>
            </a:pPr>
            <a:r>
              <a:rPr lang="el-GR" altLang="el-GR" sz="2200" b="1" dirty="0">
                <a:solidFill>
                  <a:srgbClr val="FF0000"/>
                </a:solidFill>
              </a:rPr>
              <a:t>Ερωτήσεις</a:t>
            </a:r>
            <a:r>
              <a:rPr lang="el-GR" altLang="el-GR" sz="2200" dirty="0">
                <a:solidFill>
                  <a:srgbClr val="000000"/>
                </a:solidFill>
              </a:rPr>
              <a:t> </a:t>
            </a:r>
          </a:p>
          <a:p>
            <a:r>
              <a:rPr lang="el-GR" sz="2400" dirty="0"/>
              <a:t>«Οι υπάλληλοι κατανοούσαν το όραμα;»</a:t>
            </a:r>
          </a:p>
          <a:p>
            <a:r>
              <a:rPr lang="el-GR" sz="2400" dirty="0"/>
              <a:t>«Είχαν κάποια αντεπιχειρήματα ή δέχθηκαν ότι η αλλαγή ήταν απαραίτητη;»</a:t>
            </a: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20</a:t>
            </a:r>
          </a:p>
        </p:txBody>
      </p:sp>
    </p:spTree>
    <p:extLst>
      <p:ext uri="{BB962C8B-B14F-4D97-AF65-F5344CB8AC3E}">
        <p14:creationId xmlns:p14="http://schemas.microsoft.com/office/powerpoint/2010/main" val="1260823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2"/>
                </a:solidFill>
              </a:rPr>
              <a:t>Διάχυση του οράματος αλλαγής</a:t>
            </a:r>
            <a:r>
              <a:rPr lang="en-US" sz="2800" dirty="0">
                <a:solidFill>
                  <a:schemeClr val="accent2"/>
                </a:solidFill>
              </a:rPr>
              <a:t> (Communicating the Change Vision)</a:t>
            </a:r>
            <a:r>
              <a:rPr lang="el-GR" sz="3100" dirty="0">
                <a:solidFill>
                  <a:schemeClr val="accent2"/>
                </a:solidFill>
              </a:rPr>
              <a:t> </a:t>
            </a:r>
            <a:r>
              <a:rPr lang="el-GR" sz="2800" dirty="0">
                <a:solidFill>
                  <a:schemeClr val="accent2"/>
                </a:solidFill>
              </a:rPr>
              <a:t>(στάδιο 4)</a:t>
            </a:r>
            <a:endParaRPr lang="el-GR" sz="3100" dirty="0">
              <a:solidFill>
                <a:schemeClr val="accent2"/>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Οι παρακάτω προσεγγίσεις βοηθούν:</a:t>
            </a:r>
          </a:p>
          <a:p>
            <a:pPr marL="0" indent="0">
              <a:buNone/>
            </a:pPr>
            <a:r>
              <a:rPr lang="el-GR" sz="2400" dirty="0"/>
              <a:t>1. Διατυπώστε το όραμα απλά και κατανοητά! Αποφύγετε το "τεχνικό μπλα-μπλα".</a:t>
            </a:r>
          </a:p>
          <a:p>
            <a:pPr marL="0" indent="0">
              <a:buNone/>
            </a:pPr>
            <a:r>
              <a:rPr lang="el-GR" sz="2400" dirty="0"/>
              <a:t>2. Χρησιμοποιήστε μεταφορές, αναλογίες και παραδείγματα.</a:t>
            </a:r>
          </a:p>
          <a:p>
            <a:pPr marL="0" indent="0">
              <a:buNone/>
            </a:pPr>
            <a:r>
              <a:rPr lang="el-GR" sz="2400" dirty="0"/>
              <a:t>3. Επαναλάβατε τις πληροφορίες πολλές φορές, σε πολλά διαφορετικά φόρουμ. </a:t>
            </a:r>
          </a:p>
          <a:p>
            <a:pPr marL="0" indent="0">
              <a:buNone/>
            </a:pPr>
            <a:r>
              <a:rPr lang="el-GR" sz="2400" dirty="0"/>
              <a:t>4. Καθοδηγήστε με παραδείγματα και εξηγήστε τις τυχόν φαινομενικές ασυνέπειες.</a:t>
            </a:r>
          </a:p>
          <a:p>
            <a:pPr marL="0" indent="0">
              <a:buNone/>
            </a:pPr>
            <a:r>
              <a:rPr lang="el-GR" sz="2400" dirty="0"/>
              <a:t>5. Ακούστε τι λένε οι άλλοι άνθρωποι! Οι  εργαζόμενοι ενδέχεται να εντοπίσουν προβλήματα που δεν κατάφερε να δει η επιτροπή καθοδήγησης</a:t>
            </a:r>
          </a:p>
          <a:p>
            <a:endParaRPr lang="el-GR" altLang="el-GR" sz="2200" b="1" dirty="0">
              <a:solidFill>
                <a:srgbClr val="FF0000"/>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21</a:t>
            </a:r>
          </a:p>
        </p:txBody>
      </p:sp>
    </p:spTree>
    <p:extLst>
      <p:ext uri="{BB962C8B-B14F-4D97-AF65-F5344CB8AC3E}">
        <p14:creationId xmlns:p14="http://schemas.microsoft.com/office/powerpoint/2010/main" val="4205900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a:solidFill>
                  <a:schemeClr val="accent2"/>
                </a:solidFill>
              </a:rPr>
              <a:t>Διάχυση του οράματος αλλαγής</a:t>
            </a:r>
            <a:r>
              <a:rPr lang="en-US" sz="3200" dirty="0">
                <a:solidFill>
                  <a:schemeClr val="accent2"/>
                </a:solidFill>
              </a:rPr>
              <a:t> (Communicating the Change Vision)</a:t>
            </a:r>
            <a:r>
              <a:rPr lang="el-GR" sz="3600" dirty="0">
                <a:solidFill>
                  <a:schemeClr val="accent2"/>
                </a:solidFill>
              </a:rPr>
              <a:t> </a:t>
            </a:r>
            <a:r>
              <a:rPr lang="el-GR" sz="3200" dirty="0">
                <a:solidFill>
                  <a:schemeClr val="accent2"/>
                </a:solidFill>
              </a:rPr>
              <a:t>(στάδιο 4)</a:t>
            </a:r>
            <a:endParaRPr lang="el-GR" sz="3100" dirty="0"/>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Απαντήσεις</a:t>
            </a:r>
            <a:r>
              <a:rPr lang="el-GR" altLang="el-GR" sz="2200" dirty="0">
                <a:solidFill>
                  <a:srgbClr val="000000"/>
                </a:solidFill>
              </a:rPr>
              <a:t> </a:t>
            </a:r>
          </a:p>
          <a:p>
            <a:r>
              <a:rPr lang="el-GR" sz="2400" dirty="0"/>
              <a:t>Ανακοινώθηκε με σειρά ηλεκτρονικών μηνυμάτων.</a:t>
            </a:r>
          </a:p>
          <a:p>
            <a:r>
              <a:rPr lang="el-GR" sz="2400" dirty="0"/>
              <a:t>Έγινε παρουσίαση του νέου συστήματος και του λογισμικού.</a:t>
            </a:r>
          </a:p>
          <a:p>
            <a:r>
              <a:rPr lang="el-GR" sz="2400" dirty="0"/>
              <a:t>Οι υπάλληλοι συμφώνησαν ότι το χειρογραφικό σύστημα είχε προβλήματα. </a:t>
            </a:r>
          </a:p>
          <a:p>
            <a:r>
              <a:rPr lang="el-GR" sz="2400" dirty="0"/>
              <a:t>Υπήρχαν επιχειρήματα και δικαιολογημένες παρατηρήσεις σχετικά με τα προβλήματα σχεδιασμού κ.λπ. </a:t>
            </a:r>
          </a:p>
          <a:p>
            <a:r>
              <a:rPr lang="el-GR" sz="2400" dirty="0"/>
              <a:t>Οι υπάλληλοι ενημερώθηκαν ότι οι παρατηρήσεις τους θα ληφθούν υπόψη στην επόμενη έκδοση του λογισμικού.</a:t>
            </a:r>
          </a:p>
          <a:p>
            <a:pPr marL="0" indent="0">
              <a:buNone/>
            </a:pPr>
            <a:r>
              <a:rPr lang="el-GR" sz="2400" b="1" dirty="0">
                <a:solidFill>
                  <a:schemeClr val="accent2"/>
                </a:solidFill>
              </a:rPr>
              <a:t>Η διοίκηση άκουσε όλα τα επιχειρήματα και αποφάσισε να προχωρήσει!</a:t>
            </a: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22</a:t>
            </a:r>
          </a:p>
        </p:txBody>
      </p:sp>
    </p:spTree>
    <p:extLst>
      <p:ext uri="{BB962C8B-B14F-4D97-AF65-F5344CB8AC3E}">
        <p14:creationId xmlns:p14="http://schemas.microsoft.com/office/powerpoint/2010/main" val="4686036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908720"/>
          </a:xfrm>
        </p:spPr>
        <p:txBody>
          <a:bodyPr>
            <a:normAutofit fontScale="90000"/>
          </a:bodyPr>
          <a:lstStyle/>
          <a:p>
            <a:r>
              <a:rPr lang="el-GR" sz="2800" dirty="0">
                <a:solidFill>
                  <a:schemeClr val="accent4"/>
                </a:solidFill>
              </a:rPr>
              <a:t>Κινητοποίηση – ενδυνάμωση των εργαζομένων για ευρεία δράση (</a:t>
            </a:r>
            <a:r>
              <a:rPr lang="en-US" sz="2800" dirty="0">
                <a:solidFill>
                  <a:schemeClr val="accent4"/>
                </a:solidFill>
              </a:rPr>
              <a:t>Empowering employees for broad</a:t>
            </a:r>
            <a:r>
              <a:rPr lang="el-GR" sz="2800" dirty="0">
                <a:solidFill>
                  <a:schemeClr val="accent4"/>
                </a:solidFill>
              </a:rPr>
              <a:t>-</a:t>
            </a:r>
            <a:r>
              <a:rPr lang="en-US" sz="2800" dirty="0">
                <a:solidFill>
                  <a:schemeClr val="accent4"/>
                </a:solidFill>
              </a:rPr>
              <a:t>based action</a:t>
            </a:r>
            <a:r>
              <a:rPr lang="el-GR" sz="2800" dirty="0">
                <a:solidFill>
                  <a:schemeClr val="accent4"/>
                </a:solidFill>
              </a:rPr>
              <a:t>)</a:t>
            </a:r>
            <a:r>
              <a:rPr lang="el-GR" sz="3100" dirty="0">
                <a:solidFill>
                  <a:schemeClr val="accent4"/>
                </a:solidFill>
              </a:rPr>
              <a:t> </a:t>
            </a:r>
            <a:r>
              <a:rPr lang="el-GR" sz="2800" dirty="0">
                <a:solidFill>
                  <a:schemeClr val="accent4"/>
                </a:solidFill>
              </a:rPr>
              <a:t>(στάδιο 5)</a:t>
            </a:r>
            <a:endParaRPr lang="el-GR" sz="3100" dirty="0">
              <a:solidFill>
                <a:schemeClr val="accent4"/>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dirty="0"/>
              <a:t>Στόχος είναι να ενδυναμωθούν και να κινητοποιηθούν οι εργαζόμενοι ώστε να αντιμετωπιστούν ανασταλτικοί παράγοντες (</a:t>
            </a:r>
            <a:r>
              <a:rPr lang="en-US" sz="2400" dirty="0"/>
              <a:t>obstacles</a:t>
            </a:r>
            <a:r>
              <a:rPr lang="el-GR" sz="2400" dirty="0"/>
              <a:t>).</a:t>
            </a:r>
            <a:endParaRPr lang="el-GR" altLang="el-GR" sz="2200" b="1" dirty="0">
              <a:solidFill>
                <a:schemeClr val="tx2"/>
              </a:solidFill>
            </a:endParaRPr>
          </a:p>
          <a:p>
            <a:pPr marL="0" indent="0">
              <a:buSzPct val="45000"/>
              <a:buNone/>
            </a:pPr>
            <a:r>
              <a:rPr lang="el-GR" altLang="el-GR" sz="2200" b="1" dirty="0">
                <a:solidFill>
                  <a:srgbClr val="FF0000"/>
                </a:solidFill>
              </a:rPr>
              <a:t>Ερωτήσεις</a:t>
            </a:r>
            <a:r>
              <a:rPr lang="el-GR" altLang="el-GR" sz="2200" dirty="0">
                <a:solidFill>
                  <a:srgbClr val="000000"/>
                </a:solidFill>
              </a:rPr>
              <a:t> </a:t>
            </a:r>
          </a:p>
          <a:p>
            <a:r>
              <a:rPr lang="el-GR" sz="2400" dirty="0"/>
              <a:t>«Με ποιο τρόπο κάνατε τους εργαζόμενους να αισθάνονται ενδυναμωμένοι;» </a:t>
            </a:r>
          </a:p>
          <a:p>
            <a:r>
              <a:rPr lang="el-GR" sz="2400" dirty="0"/>
              <a:t>«Προσφέρατε εκπαίδευση;» </a:t>
            </a:r>
          </a:p>
          <a:p>
            <a:r>
              <a:rPr lang="el-GR" sz="2400" dirty="0"/>
              <a:t>«Υπήρχαν προβλήματα με την εκπαίδευση και πώς τα αντιμετωπίσατε;» </a:t>
            </a:r>
            <a:endParaRPr lang="el-GR" altLang="el-GR" sz="2200" b="1" dirty="0">
              <a:solidFill>
                <a:srgbClr val="FF0000"/>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23</a:t>
            </a:r>
          </a:p>
        </p:txBody>
      </p:sp>
    </p:spTree>
    <p:extLst>
      <p:ext uri="{BB962C8B-B14F-4D97-AF65-F5344CB8AC3E}">
        <p14:creationId xmlns:p14="http://schemas.microsoft.com/office/powerpoint/2010/main" val="22209201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908720"/>
          </a:xfrm>
        </p:spPr>
        <p:txBody>
          <a:bodyPr>
            <a:normAutofit fontScale="90000"/>
          </a:bodyPr>
          <a:lstStyle/>
          <a:p>
            <a:r>
              <a:rPr lang="el-GR" sz="2800" dirty="0">
                <a:solidFill>
                  <a:schemeClr val="accent4"/>
                </a:solidFill>
              </a:rPr>
              <a:t>Κινητοποίηση – ενδυνάμωση των εργαζομένων για ευρεία δράση (</a:t>
            </a:r>
            <a:r>
              <a:rPr lang="en-US" sz="2800" dirty="0">
                <a:solidFill>
                  <a:schemeClr val="accent4"/>
                </a:solidFill>
              </a:rPr>
              <a:t>Empowering employees for broad</a:t>
            </a:r>
            <a:r>
              <a:rPr lang="el-GR" sz="2800" dirty="0">
                <a:solidFill>
                  <a:schemeClr val="accent4"/>
                </a:solidFill>
              </a:rPr>
              <a:t>-</a:t>
            </a:r>
            <a:r>
              <a:rPr lang="en-US" sz="2800" dirty="0">
                <a:solidFill>
                  <a:schemeClr val="accent4"/>
                </a:solidFill>
              </a:rPr>
              <a:t>based action</a:t>
            </a:r>
            <a:r>
              <a:rPr lang="el-GR" sz="2800" dirty="0">
                <a:solidFill>
                  <a:schemeClr val="accent4"/>
                </a:solidFill>
              </a:rPr>
              <a:t>)</a:t>
            </a:r>
            <a:r>
              <a:rPr lang="el-GR" sz="3100" dirty="0">
                <a:solidFill>
                  <a:schemeClr val="accent4"/>
                </a:solidFill>
              </a:rPr>
              <a:t> </a:t>
            </a:r>
            <a:r>
              <a:rPr lang="el-GR" sz="2800" dirty="0">
                <a:solidFill>
                  <a:schemeClr val="accent4"/>
                </a:solidFill>
              </a:rPr>
              <a:t>(στάδιο 5)</a:t>
            </a:r>
            <a:endParaRPr lang="el-GR" sz="3100" dirty="0">
              <a:solidFill>
                <a:schemeClr val="accent4"/>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Απαντήσεις</a:t>
            </a:r>
            <a:r>
              <a:rPr lang="el-GR" altLang="el-GR" sz="2200" dirty="0">
                <a:solidFill>
                  <a:srgbClr val="000000"/>
                </a:solidFill>
              </a:rPr>
              <a:t> </a:t>
            </a:r>
          </a:p>
          <a:p>
            <a:r>
              <a:rPr lang="el-GR" sz="2400" dirty="0"/>
              <a:t>Είναι αναμενόμενο κάποιοι άνθρωποι να αντιμετωπίσουν δυσκολίες με το νέο σύστημα κατά την παρουσίασή του και κατά τη διάρκεια των πρώτων μηνών από την εφαρμογή του.</a:t>
            </a:r>
          </a:p>
          <a:p>
            <a:r>
              <a:rPr lang="el-GR" sz="2400" dirty="0"/>
              <a:t>Πρέπει να δημιουργηθεί γραφείο υποστήριξης το οποίο οι χρήστες μπορούν να καλέσουν αν έχουν ερωτήσεις / προβλήματα. </a:t>
            </a:r>
          </a:p>
          <a:p>
            <a:pPr marL="0" indent="0">
              <a:buNone/>
            </a:pPr>
            <a:r>
              <a:rPr lang="el-GR" sz="2400" b="1" dirty="0">
                <a:solidFill>
                  <a:schemeClr val="accent4"/>
                </a:solidFill>
              </a:rPr>
              <a:t>Αποτύπωση νέας κατάστασης</a:t>
            </a:r>
            <a:endParaRPr lang="el-GR" sz="2400" dirty="0">
              <a:solidFill>
                <a:schemeClr val="accent4"/>
              </a:solidFill>
            </a:endParaRPr>
          </a:p>
          <a:p>
            <a:r>
              <a:rPr lang="el-GR" sz="2400" dirty="0"/>
              <a:t>Με αυτόν τον τρόπο, το Πανεπιστήμιο έθεσε σε εφαρμογή τη νέα μεταρρύθμιση!</a:t>
            </a: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24</a:t>
            </a:r>
          </a:p>
        </p:txBody>
      </p:sp>
    </p:spTree>
    <p:extLst>
      <p:ext uri="{BB962C8B-B14F-4D97-AF65-F5344CB8AC3E}">
        <p14:creationId xmlns:p14="http://schemas.microsoft.com/office/powerpoint/2010/main" val="1401320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5"/>
                </a:solidFill>
              </a:rPr>
              <a:t>Δημιουργία βραχυπρόθεσμων κερδών (</a:t>
            </a:r>
            <a:r>
              <a:rPr lang="en-US" sz="2800" dirty="0">
                <a:solidFill>
                  <a:schemeClr val="accent5"/>
                </a:solidFill>
              </a:rPr>
              <a:t>Generating short</a:t>
            </a:r>
            <a:r>
              <a:rPr lang="el-GR" sz="2800" dirty="0">
                <a:solidFill>
                  <a:schemeClr val="accent5"/>
                </a:solidFill>
              </a:rPr>
              <a:t>-</a:t>
            </a:r>
            <a:r>
              <a:rPr lang="en-US" sz="2800" dirty="0">
                <a:solidFill>
                  <a:schemeClr val="accent5"/>
                </a:solidFill>
              </a:rPr>
              <a:t>term wins</a:t>
            </a:r>
            <a:r>
              <a:rPr lang="el-GR" sz="2800" dirty="0">
                <a:solidFill>
                  <a:schemeClr val="accent5"/>
                </a:solidFill>
              </a:rPr>
              <a:t>)</a:t>
            </a:r>
            <a:r>
              <a:rPr lang="el-GR" sz="3100" dirty="0">
                <a:solidFill>
                  <a:schemeClr val="accent5"/>
                </a:solidFill>
              </a:rPr>
              <a:t> </a:t>
            </a:r>
            <a:r>
              <a:rPr lang="el-GR" sz="2800" dirty="0">
                <a:solidFill>
                  <a:schemeClr val="accent5"/>
                </a:solidFill>
              </a:rPr>
              <a:t>(στάδιο 6)</a:t>
            </a:r>
            <a:endParaRPr lang="el-GR" sz="3100" dirty="0">
              <a:solidFill>
                <a:schemeClr val="accent5"/>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dirty="0"/>
              <a:t>Σύμφωνα με τον Kotter, οι βραχυπρόθεσμες βελτιώσεις της απόδοσης διαδραματίζουν σημαντικό ρόλο στο μετασχηματισμό  του οργανισμού για τους ακόλουθους λόγους. </a:t>
            </a:r>
            <a:r>
              <a:rPr lang="el-GR" altLang="el-GR" sz="2200" dirty="0">
                <a:solidFill>
                  <a:srgbClr val="000000"/>
                </a:solidFill>
              </a:rPr>
              <a:t> </a:t>
            </a:r>
          </a:p>
          <a:p>
            <a:pPr marL="0" indent="0">
              <a:buNone/>
            </a:pPr>
            <a:r>
              <a:rPr lang="el-GR" sz="2400" dirty="0"/>
              <a:t>1) Οι νίκες αποδεικνύουν ότι οι θυσίες αξίζουν τον κόπο. </a:t>
            </a:r>
          </a:p>
          <a:p>
            <a:pPr marL="0" indent="0">
              <a:buNone/>
            </a:pPr>
            <a:r>
              <a:rPr lang="el-GR" sz="2400" dirty="0"/>
              <a:t>2) Ανταμείβονται και ενθαρρύνονται οι εργαζόμενοι που καθοδηγούν και στηρίζουν την αλλαγή </a:t>
            </a:r>
          </a:p>
          <a:p>
            <a:pPr marL="0" indent="0">
              <a:buNone/>
            </a:pPr>
            <a:r>
              <a:rPr lang="el-GR" sz="2400" dirty="0"/>
              <a:t>3) Η επιτροπή έχει στοιχεία σχετικά με τη βιωσιμότητα των ιδεών της. </a:t>
            </a:r>
          </a:p>
          <a:p>
            <a:pPr marL="0" indent="0">
              <a:buNone/>
            </a:pPr>
            <a:r>
              <a:rPr lang="el-GR" sz="2400" dirty="0"/>
              <a:t>4) Οι σαφείς βελτιώσεις στην απόδοση αποδυναμώνουν τις αντιδράσεις. </a:t>
            </a:r>
          </a:p>
          <a:p>
            <a:pPr marL="0" indent="0">
              <a:buNone/>
            </a:pPr>
            <a:r>
              <a:rPr lang="el-GR" sz="2400" dirty="0"/>
              <a:t>5) Τα ορατά αποτελέσματα βοηθούν τους υπαλλήλους να παραμείνουν πιστοί στο όραμα, δημιουργούν μία δυναμική και συμπαρασύρουν όλους στο επόμενο βήμα.</a:t>
            </a: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25</a:t>
            </a:r>
          </a:p>
        </p:txBody>
      </p:sp>
    </p:spTree>
    <p:extLst>
      <p:ext uri="{BB962C8B-B14F-4D97-AF65-F5344CB8AC3E}">
        <p14:creationId xmlns:p14="http://schemas.microsoft.com/office/powerpoint/2010/main" val="4777276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5"/>
                </a:solidFill>
              </a:rPr>
              <a:t>Δημιουργία βραχυπρόθεσμων κερδών (</a:t>
            </a:r>
            <a:r>
              <a:rPr lang="en-US" sz="2800" dirty="0">
                <a:solidFill>
                  <a:schemeClr val="accent5"/>
                </a:solidFill>
              </a:rPr>
              <a:t>Generating short</a:t>
            </a:r>
            <a:r>
              <a:rPr lang="el-GR" sz="2800" dirty="0">
                <a:solidFill>
                  <a:schemeClr val="accent5"/>
                </a:solidFill>
              </a:rPr>
              <a:t>-</a:t>
            </a:r>
            <a:r>
              <a:rPr lang="en-US" sz="2800" dirty="0">
                <a:solidFill>
                  <a:schemeClr val="accent5"/>
                </a:solidFill>
              </a:rPr>
              <a:t>term wins</a:t>
            </a:r>
            <a:r>
              <a:rPr lang="el-GR" sz="2800" dirty="0">
                <a:solidFill>
                  <a:schemeClr val="accent5"/>
                </a:solidFill>
              </a:rPr>
              <a:t>)</a:t>
            </a:r>
            <a:r>
              <a:rPr lang="el-GR" sz="3100" dirty="0">
                <a:solidFill>
                  <a:schemeClr val="accent5"/>
                </a:solidFill>
              </a:rPr>
              <a:t> </a:t>
            </a:r>
            <a:r>
              <a:rPr lang="el-GR" sz="2800" dirty="0">
                <a:solidFill>
                  <a:schemeClr val="accent5"/>
                </a:solidFill>
              </a:rPr>
              <a:t>(στάδιο 6)</a:t>
            </a:r>
            <a:endParaRPr lang="el-GR" sz="3100" dirty="0">
              <a:solidFill>
                <a:schemeClr val="accent5"/>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Ερωτήσεις</a:t>
            </a:r>
            <a:r>
              <a:rPr lang="el-GR" altLang="el-GR" sz="2200" dirty="0">
                <a:solidFill>
                  <a:srgbClr val="000000"/>
                </a:solidFill>
              </a:rPr>
              <a:t> </a:t>
            </a:r>
          </a:p>
          <a:p>
            <a:r>
              <a:rPr lang="el-GR" sz="2400" dirty="0"/>
              <a:t>«Ποιές είναι μερικές βραχυπρόθεσμες νίκες που καταφέρατε;» </a:t>
            </a:r>
          </a:p>
          <a:p>
            <a:r>
              <a:rPr lang="el-GR" sz="2400" dirty="0"/>
              <a:t>«Οι νίκες αυτές αντανακλούν τα οφέλη των εργαζομένων, αν ναι, ποια είναι αυτά;» </a:t>
            </a:r>
          </a:p>
          <a:p>
            <a:r>
              <a:rPr lang="el-GR" sz="2400" dirty="0"/>
              <a:t>«Οι βραχυπρόθεσμες νίκες δημιουργούν δραστήριους υποστηρικτές και περιορίζουν τους διστακτικούς;»</a:t>
            </a: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26</a:t>
            </a:r>
          </a:p>
        </p:txBody>
      </p:sp>
    </p:spTree>
    <p:extLst>
      <p:ext uri="{BB962C8B-B14F-4D97-AF65-F5344CB8AC3E}">
        <p14:creationId xmlns:p14="http://schemas.microsoft.com/office/powerpoint/2010/main" val="2502868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5"/>
                </a:solidFill>
              </a:rPr>
              <a:t>Δημιουργία βραχυπρόθεσμων κερδών (</a:t>
            </a:r>
            <a:r>
              <a:rPr lang="en-US" sz="2800" dirty="0">
                <a:solidFill>
                  <a:schemeClr val="accent5"/>
                </a:solidFill>
              </a:rPr>
              <a:t>Generating short</a:t>
            </a:r>
            <a:r>
              <a:rPr lang="el-GR" sz="2800" dirty="0">
                <a:solidFill>
                  <a:schemeClr val="accent5"/>
                </a:solidFill>
              </a:rPr>
              <a:t>-</a:t>
            </a:r>
            <a:r>
              <a:rPr lang="en-US" sz="2800" dirty="0">
                <a:solidFill>
                  <a:schemeClr val="accent5"/>
                </a:solidFill>
              </a:rPr>
              <a:t>term wins</a:t>
            </a:r>
            <a:r>
              <a:rPr lang="el-GR" sz="2800" dirty="0">
                <a:solidFill>
                  <a:schemeClr val="accent5"/>
                </a:solidFill>
              </a:rPr>
              <a:t>) (στάδιο 6)</a:t>
            </a:r>
            <a:endParaRPr lang="el-GR" sz="2800" dirty="0"/>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Απαντήσεις</a:t>
            </a:r>
            <a:r>
              <a:rPr lang="el-GR" altLang="el-GR" sz="2200" dirty="0">
                <a:solidFill>
                  <a:srgbClr val="000000"/>
                </a:solidFill>
              </a:rPr>
              <a:t> </a:t>
            </a:r>
          </a:p>
          <a:p>
            <a:r>
              <a:rPr lang="el-GR" sz="2400" dirty="0"/>
              <a:t>Μετά από 1-2 μήνες τα πρώτα οφέλη έγιναν προφανή καθώς το νέο σύστημα έγινε μέρος της καθημερινής εργασίας και οι χρήστες το συνήθισαν. </a:t>
            </a:r>
          </a:p>
          <a:p>
            <a:r>
              <a:rPr lang="el-GR" sz="2400" dirty="0"/>
              <a:t>Τα προβλήματα λύθηκαν χάρη στο </a:t>
            </a:r>
            <a:r>
              <a:rPr lang="en-US" sz="2400" dirty="0"/>
              <a:t>helpdesk</a:t>
            </a:r>
            <a:r>
              <a:rPr lang="el-GR" sz="2400" dirty="0"/>
              <a:t> και οι χρήστες αποδέχτηκαν το νέο σύστημα, το οποίο είναι ταχύτερο και πιο αποδοτικό.</a:t>
            </a: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27</a:t>
            </a:r>
          </a:p>
        </p:txBody>
      </p:sp>
    </p:spTree>
    <p:extLst>
      <p:ext uri="{BB962C8B-B14F-4D97-AF65-F5344CB8AC3E}">
        <p14:creationId xmlns:p14="http://schemas.microsoft.com/office/powerpoint/2010/main" val="3356039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6"/>
                </a:solidFill>
              </a:rPr>
              <a:t>Εδραίωση κερδών και παραγωγή περισσότερων αλλαγών (</a:t>
            </a:r>
            <a:r>
              <a:rPr lang="en-US" sz="2800" dirty="0">
                <a:solidFill>
                  <a:schemeClr val="accent6"/>
                </a:solidFill>
              </a:rPr>
              <a:t>Consolidating gains and producing more change</a:t>
            </a:r>
            <a:r>
              <a:rPr lang="el-GR" sz="2800" dirty="0">
                <a:solidFill>
                  <a:schemeClr val="accent6"/>
                </a:solidFill>
              </a:rPr>
              <a:t>)</a:t>
            </a:r>
            <a:r>
              <a:rPr lang="el-GR" sz="3100" dirty="0">
                <a:solidFill>
                  <a:schemeClr val="accent6"/>
                </a:solidFill>
              </a:rPr>
              <a:t> </a:t>
            </a:r>
            <a:r>
              <a:rPr lang="el-GR" sz="2800" dirty="0">
                <a:solidFill>
                  <a:schemeClr val="accent6"/>
                </a:solidFill>
              </a:rPr>
              <a:t>(στάδιο 7)</a:t>
            </a:r>
            <a:endParaRPr lang="el-GR" sz="3100" dirty="0">
              <a:solidFill>
                <a:schemeClr val="accent6"/>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dirty="0"/>
              <a:t>Σε αυτό το βήμα, τα στελέχη αξιοποιούν τα βραχυπρόθεσμα κέρδη για να ασχοληθούν με νέες προκλήσεις και μεγαλύτερα έργα αλλαγής (</a:t>
            </a:r>
            <a:r>
              <a:rPr lang="en-US" sz="2400" dirty="0"/>
              <a:t>change projects</a:t>
            </a:r>
            <a:r>
              <a:rPr lang="el-GR" sz="2400" dirty="0"/>
              <a:t>). Αλλά προσοχή!</a:t>
            </a:r>
          </a:p>
          <a:p>
            <a:pPr marL="0" indent="0">
              <a:buSzPct val="45000"/>
              <a:buNone/>
            </a:pPr>
            <a:r>
              <a:rPr lang="el-GR" sz="2400" b="1" dirty="0">
                <a:solidFill>
                  <a:schemeClr val="tx2"/>
                </a:solidFill>
              </a:rPr>
              <a:t>«Το να γιορτάζουμε μια νίκη είναι ωραίο, αλλά κάθε άποψη που θεωρεί ότι η κυρίως δουλειά έγινε αποτελεί τρομερό λάθος. Μέχρις ότου οι αλλαγές ριζώσουν βαθιά στην κουλτούρα (του οργανισμού), οι νέες προσεγγίσεις είναι εύθραυστες και υπόκεινται σε αναίρεση-υποχώρηση» </a:t>
            </a:r>
            <a:r>
              <a:rPr lang="en-US" sz="2400" b="1" dirty="0">
                <a:solidFill>
                  <a:schemeClr val="tx2"/>
                </a:solidFill>
              </a:rPr>
              <a:t> (Kotter)</a:t>
            </a:r>
            <a:r>
              <a:rPr lang="el-GR" sz="2400" b="1" dirty="0">
                <a:solidFill>
                  <a:schemeClr val="tx2"/>
                </a:solidFill>
              </a:rPr>
              <a:t>.</a:t>
            </a:r>
            <a:endParaRPr lang="el-GR" altLang="el-GR" sz="2200" b="1" dirty="0">
              <a:solidFill>
                <a:schemeClr val="tx2"/>
              </a:solidFill>
            </a:endParaRPr>
          </a:p>
          <a:p>
            <a:pPr marL="0" indent="0">
              <a:buSzPct val="45000"/>
              <a:buNone/>
            </a:pPr>
            <a:endParaRPr lang="el-GR" altLang="el-GR" sz="2200" dirty="0">
              <a:solidFill>
                <a:srgbClr val="000000"/>
              </a:solidFill>
            </a:endParaRPr>
          </a:p>
          <a:p>
            <a:r>
              <a:rPr lang="el-GR" sz="2400" dirty="0"/>
              <a:t>"</a:t>
            </a:r>
            <a:r>
              <a:rPr lang="en-US" sz="2400" dirty="0"/>
              <a:t>While celebrating a win is fine</a:t>
            </a:r>
            <a:r>
              <a:rPr lang="el-GR" sz="2400" dirty="0"/>
              <a:t>, </a:t>
            </a:r>
            <a:r>
              <a:rPr lang="en-US" sz="2400" dirty="0"/>
              <a:t>any suggestions that the job is mostly done is generally a terrible mistake</a:t>
            </a:r>
            <a:r>
              <a:rPr lang="el-GR" sz="2400" dirty="0"/>
              <a:t>. </a:t>
            </a:r>
            <a:r>
              <a:rPr lang="en-US" sz="2400" dirty="0"/>
              <a:t>Until changes sink down deeply into the culture, new approaches are fragile and subject to regression”</a:t>
            </a:r>
            <a:r>
              <a:rPr lang="el-GR" sz="2400" dirty="0"/>
              <a:t>"</a:t>
            </a:r>
          </a:p>
          <a:p>
            <a:endParaRPr lang="el-GR" altLang="el-GR" sz="2200" b="1" dirty="0">
              <a:solidFill>
                <a:srgbClr val="FF0000"/>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28</a:t>
            </a:r>
          </a:p>
        </p:txBody>
      </p:sp>
    </p:spTree>
    <p:extLst>
      <p:ext uri="{BB962C8B-B14F-4D97-AF65-F5344CB8AC3E}">
        <p14:creationId xmlns:p14="http://schemas.microsoft.com/office/powerpoint/2010/main" val="1764356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Το Επιχειρηματικό Περιβάλλον</a:t>
            </a:r>
            <a:endParaRPr lang="en-US" dirty="0"/>
          </a:p>
        </p:txBody>
      </p:sp>
      <p:sp>
        <p:nvSpPr>
          <p:cNvPr id="8195" name="Content Placeholder 2"/>
          <p:cNvSpPr>
            <a:spLocks noGrp="1"/>
          </p:cNvSpPr>
          <p:nvPr>
            <p:ph idx="1"/>
          </p:nvPr>
        </p:nvSpPr>
        <p:spPr/>
        <p:txBody>
          <a:bodyPr>
            <a:normAutofit fontScale="92500" lnSpcReduction="20000"/>
          </a:bodyPr>
          <a:lstStyle/>
          <a:p>
            <a:pPr lvl="1">
              <a:buNone/>
            </a:pPr>
            <a:r>
              <a:rPr lang="en-US" sz="2600" dirty="0"/>
              <a:t>- </a:t>
            </a:r>
            <a:r>
              <a:rPr lang="el-GR" sz="2600" dirty="0"/>
              <a:t>Το περιβάλλον στο οποίο οι οργανισμοί λειτουργούν σήμερα γίνεται όλο και πιο πολύπλοκο, δημιουργώντας ευκαιρίες και προβλήματα, π.χ., παγκοσμιοποίηση (</a:t>
            </a:r>
            <a:r>
              <a:rPr lang="en-US" sz="2600" dirty="0"/>
              <a:t>globalization</a:t>
            </a:r>
            <a:r>
              <a:rPr lang="el-GR" sz="2600" dirty="0"/>
              <a:t>).</a:t>
            </a:r>
          </a:p>
          <a:p>
            <a:pPr lvl="1">
              <a:buNone/>
            </a:pPr>
            <a:r>
              <a:rPr lang="en-US" sz="2600" dirty="0"/>
              <a:t>- </a:t>
            </a:r>
            <a:r>
              <a:rPr lang="el-GR" sz="2600" dirty="0"/>
              <a:t>Κατηγορίες παραγόντων επιχειρηματικού περιβάλλοντος: Αγορές, απαιτήσεις καταναλωτών, τεχνολογία, και κοινωνία</a:t>
            </a:r>
            <a:r>
              <a:rPr lang="en-US" sz="2600" dirty="0"/>
              <a:t> (markets, consumer demands, technology, societal</a:t>
            </a:r>
            <a:r>
              <a:rPr lang="el-GR" sz="2600" dirty="0"/>
              <a:t>)</a:t>
            </a:r>
            <a:endParaRPr lang="en-US" sz="2600" dirty="0"/>
          </a:p>
          <a:p>
            <a:pPr lvl="1">
              <a:buFontTx/>
              <a:buChar char="-"/>
            </a:pPr>
            <a:r>
              <a:rPr lang="el-GR" sz="2600" dirty="0" err="1"/>
              <a:t>Political</a:t>
            </a:r>
            <a:r>
              <a:rPr lang="en-US" sz="2600" dirty="0"/>
              <a:t>, </a:t>
            </a:r>
            <a:r>
              <a:rPr lang="el-GR" sz="2600" dirty="0"/>
              <a:t>Economic</a:t>
            </a:r>
            <a:r>
              <a:rPr lang="en-US" sz="2600" dirty="0"/>
              <a:t>, </a:t>
            </a:r>
            <a:r>
              <a:rPr lang="el-GR" sz="2600" dirty="0"/>
              <a:t>Social</a:t>
            </a:r>
            <a:r>
              <a:rPr lang="en-US" sz="2600" dirty="0"/>
              <a:t>, </a:t>
            </a:r>
            <a:r>
              <a:rPr lang="el-GR" sz="2600" dirty="0" err="1"/>
              <a:t>Technological</a:t>
            </a:r>
            <a:r>
              <a:rPr lang="en-US" sz="2600" dirty="0"/>
              <a:t> (PEST) analysis</a:t>
            </a:r>
          </a:p>
          <a:p>
            <a:pPr lvl="1">
              <a:buFontTx/>
              <a:buChar char="-"/>
            </a:pPr>
            <a:r>
              <a:rPr lang="en-US" sz="2600" dirty="0"/>
              <a:t>Political, Economic, Social, Technological, Legal, Environmental (PESTLE)</a:t>
            </a:r>
          </a:p>
          <a:p>
            <a:pPr lvl="1">
              <a:buFontTx/>
              <a:buChar char="-"/>
            </a:pPr>
            <a:r>
              <a:rPr lang="el-GR" sz="2600" dirty="0" err="1"/>
              <a:t>Strengths</a:t>
            </a:r>
            <a:r>
              <a:rPr lang="en-US" sz="2600" dirty="0"/>
              <a:t>, </a:t>
            </a:r>
            <a:r>
              <a:rPr lang="el-GR" sz="2600" dirty="0" err="1"/>
              <a:t>Weaknesses</a:t>
            </a:r>
            <a:r>
              <a:rPr lang="en-US" sz="2600" dirty="0"/>
              <a:t>, </a:t>
            </a:r>
            <a:r>
              <a:rPr lang="el-GR" sz="2600" dirty="0" err="1"/>
              <a:t>Opportunities</a:t>
            </a:r>
            <a:r>
              <a:rPr lang="en-US" sz="2600" dirty="0"/>
              <a:t>, </a:t>
            </a:r>
            <a:r>
              <a:rPr lang="el-GR" sz="2600" dirty="0" err="1"/>
              <a:t>Threats</a:t>
            </a:r>
            <a:r>
              <a:rPr lang="en-US" sz="2600" dirty="0"/>
              <a:t> (SWOT) analysis</a:t>
            </a:r>
            <a:endParaRPr lang="el-GR" sz="2600" dirty="0"/>
          </a:p>
          <a:p>
            <a:pPr lvl="1">
              <a:buNone/>
            </a:pPr>
            <a:br>
              <a:rPr lang="el-GR" dirty="0"/>
            </a:b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a:t>
            </a:r>
          </a:p>
        </p:txBody>
      </p:sp>
    </p:spTree>
    <p:extLst>
      <p:ext uri="{BB962C8B-B14F-4D97-AF65-F5344CB8AC3E}">
        <p14:creationId xmlns:p14="http://schemas.microsoft.com/office/powerpoint/2010/main" val="747942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6"/>
                </a:solidFill>
              </a:rPr>
              <a:t>Εδραίωση κερδών και παραγωγή περισσότερων αλλαγών (</a:t>
            </a:r>
            <a:r>
              <a:rPr lang="en-US" sz="2800" dirty="0">
                <a:solidFill>
                  <a:schemeClr val="accent6"/>
                </a:solidFill>
              </a:rPr>
              <a:t>Consolidating gains and producing more change</a:t>
            </a:r>
            <a:r>
              <a:rPr lang="el-GR" sz="2800" dirty="0">
                <a:solidFill>
                  <a:schemeClr val="accent6"/>
                </a:solidFill>
              </a:rPr>
              <a:t>)</a:t>
            </a:r>
            <a:r>
              <a:rPr lang="el-GR" sz="3100" dirty="0">
                <a:solidFill>
                  <a:schemeClr val="accent6"/>
                </a:solidFill>
              </a:rPr>
              <a:t> </a:t>
            </a:r>
            <a:r>
              <a:rPr lang="el-GR" sz="2800" dirty="0">
                <a:solidFill>
                  <a:schemeClr val="accent6"/>
                </a:solidFill>
              </a:rPr>
              <a:t>(στάδιο 7)</a:t>
            </a:r>
            <a:endParaRPr lang="el-GR" sz="3100" dirty="0">
              <a:solidFill>
                <a:schemeClr val="accent6"/>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Ερωτήσεις</a:t>
            </a:r>
            <a:r>
              <a:rPr lang="el-GR" altLang="el-GR" sz="2200" dirty="0">
                <a:solidFill>
                  <a:srgbClr val="000000"/>
                </a:solidFill>
              </a:rPr>
              <a:t> </a:t>
            </a:r>
          </a:p>
          <a:p>
            <a:r>
              <a:rPr lang="el-GR" sz="2400" dirty="0"/>
              <a:t>"Επιτύχατε να μειώσετε τις περιττές «αλληλεξαρτήσεις» (</a:t>
            </a:r>
            <a:r>
              <a:rPr lang="en-US" sz="2400" dirty="0"/>
              <a:t>interdependencies</a:t>
            </a:r>
            <a:r>
              <a:rPr lang="el-GR" sz="2400" dirty="0"/>
              <a:t>) που απαιτούνταν για την έγκριση, αν ναι, με ποιον τρόπο;"</a:t>
            </a:r>
          </a:p>
          <a:p>
            <a:r>
              <a:rPr lang="el-GR" sz="2400" dirty="0"/>
              <a:t>"Τι κάνατε για να εδραιώσετε τα κέρδη του προηγούμενου βήματος;"</a:t>
            </a:r>
          </a:p>
          <a:p>
            <a:r>
              <a:rPr lang="el-GR" sz="2400" dirty="0"/>
              <a:t>"Είναι αυτή η ενσωμάτωση - ενοποίηση (</a:t>
            </a:r>
            <a:r>
              <a:rPr lang="en-US" sz="2400" dirty="0"/>
              <a:t>consolidation</a:t>
            </a:r>
            <a:r>
              <a:rPr lang="el-GR" sz="2400" dirty="0"/>
              <a:t>) χρήσιμο εργαλείο για περισσότερες αλλαγές;"</a:t>
            </a:r>
          </a:p>
          <a:p>
            <a:pPr marL="0" indent="0">
              <a:buNone/>
            </a:pPr>
            <a:r>
              <a:rPr lang="el-GR" sz="2400" dirty="0"/>
              <a:t> </a:t>
            </a:r>
            <a:endParaRPr lang="el-GR" altLang="el-GR" sz="2200" b="1" dirty="0">
              <a:solidFill>
                <a:srgbClr val="FF0000"/>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29</a:t>
            </a:r>
          </a:p>
        </p:txBody>
      </p:sp>
    </p:spTree>
    <p:extLst>
      <p:ext uri="{BB962C8B-B14F-4D97-AF65-F5344CB8AC3E}">
        <p14:creationId xmlns:p14="http://schemas.microsoft.com/office/powerpoint/2010/main" val="1377679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800" dirty="0">
                <a:solidFill>
                  <a:schemeClr val="accent6"/>
                </a:solidFill>
              </a:rPr>
              <a:t>Εδραίωση κερδών και παραγωγή περισσότερων αλλαγών (</a:t>
            </a:r>
            <a:r>
              <a:rPr lang="en-US" sz="2800" dirty="0">
                <a:solidFill>
                  <a:schemeClr val="accent6"/>
                </a:solidFill>
              </a:rPr>
              <a:t>Consolidating gains and producing more change</a:t>
            </a:r>
            <a:r>
              <a:rPr lang="el-GR" sz="2800" dirty="0">
                <a:solidFill>
                  <a:schemeClr val="accent6"/>
                </a:solidFill>
              </a:rPr>
              <a:t>)</a:t>
            </a:r>
            <a:r>
              <a:rPr lang="el-GR" sz="3100" dirty="0">
                <a:solidFill>
                  <a:schemeClr val="accent6"/>
                </a:solidFill>
              </a:rPr>
              <a:t> </a:t>
            </a:r>
            <a:r>
              <a:rPr lang="el-GR" sz="2800" dirty="0">
                <a:solidFill>
                  <a:schemeClr val="accent6"/>
                </a:solidFill>
              </a:rPr>
              <a:t>(στάδιο 7)</a:t>
            </a:r>
            <a:endParaRPr lang="el-GR" sz="3100" dirty="0">
              <a:solidFill>
                <a:schemeClr val="accent6"/>
              </a:solidFill>
            </a:endParaRPr>
          </a:p>
        </p:txBody>
      </p:sp>
      <p:sp>
        <p:nvSpPr>
          <p:cNvPr id="3" name="Content Placeholder 2"/>
          <p:cNvSpPr>
            <a:spLocks noGrp="1"/>
          </p:cNvSpPr>
          <p:nvPr>
            <p:ph idx="1"/>
          </p:nvPr>
        </p:nvSpPr>
        <p:spPr>
          <a:xfrm>
            <a:off x="179512" y="1196752"/>
            <a:ext cx="8784976" cy="5256584"/>
          </a:xfrm>
        </p:spPr>
        <p:txBody>
          <a:bodyPr>
            <a:noAutofit/>
          </a:bodyPr>
          <a:lstStyle/>
          <a:p>
            <a:pPr marL="0" indent="0">
              <a:buSzPct val="45000"/>
              <a:buNone/>
            </a:pPr>
            <a:r>
              <a:rPr lang="el-GR" altLang="el-GR" sz="2200" b="1" dirty="0">
                <a:solidFill>
                  <a:srgbClr val="FF0000"/>
                </a:solidFill>
              </a:rPr>
              <a:t>Απαντήσεις</a:t>
            </a:r>
            <a:r>
              <a:rPr lang="el-GR" altLang="el-GR" sz="2200" dirty="0">
                <a:solidFill>
                  <a:srgbClr val="000000"/>
                </a:solidFill>
              </a:rPr>
              <a:t> </a:t>
            </a:r>
          </a:p>
          <a:p>
            <a:r>
              <a:rPr lang="el-GR" sz="2400" dirty="0"/>
              <a:t>Η περιττή εργασία εξαλείφθηκε. Ο  στόχος αυτός ήταν μέρος των απαιτήσεων σχεδιασμού του νέου συστήματος. </a:t>
            </a:r>
          </a:p>
          <a:p>
            <a:r>
              <a:rPr lang="el-GR" sz="2400" dirty="0"/>
              <a:t>Το νέο σύστημα ενσωματώθηκε στη ροή εργασίας και τη δομή του Πανεπιστημίου. </a:t>
            </a:r>
          </a:p>
          <a:p>
            <a:r>
              <a:rPr lang="el-GR" sz="2400" b="1" dirty="0">
                <a:solidFill>
                  <a:schemeClr val="accent6"/>
                </a:solidFill>
              </a:rPr>
              <a:t>Οι χειρόγραφες αιτήσεις έγκρισης ταξιδιού δεν έγιναν δεκτές!</a:t>
            </a:r>
          </a:p>
          <a:p>
            <a:pPr marL="0" indent="0">
              <a:buSzPct val="45000"/>
              <a:buNone/>
            </a:pPr>
            <a:r>
              <a:rPr lang="el-GR" altLang="el-GR" sz="2000" b="1" dirty="0">
                <a:solidFill>
                  <a:srgbClr val="FF0000"/>
                </a:solidFill>
              </a:rPr>
              <a:t>Οφέλη </a:t>
            </a:r>
            <a:r>
              <a:rPr lang="el-GR" altLang="el-GR" sz="2000" dirty="0">
                <a:solidFill>
                  <a:srgbClr val="000000"/>
                </a:solidFill>
              </a:rPr>
              <a:t> </a:t>
            </a:r>
          </a:p>
          <a:p>
            <a:r>
              <a:rPr lang="el-GR" sz="2400" dirty="0"/>
              <a:t>Η προσεκτική διαχείριση κατάφερε να περιορίσει τη γραφειοκρατία, εξαλείφοντας τις άχρηστες αλληλεξαρτήσεις που υπήρχαν στη παλιά διαδικασία έγκρισης. Επιπλέον, η επιτυχής αναδιάρθρωση των συστημάτων μπορεί να χρησιμοποιηθεί από τη διοίκηση ως εργαλείο για την αντιμετώπιση πρόσθετων και μεγαλύτερων έργων αλλαγής (</a:t>
            </a:r>
            <a:r>
              <a:rPr lang="en-US" sz="2400" dirty="0"/>
              <a:t>change projects</a:t>
            </a:r>
            <a:r>
              <a:rPr lang="el-GR" sz="2400" dirty="0"/>
              <a:t>).</a:t>
            </a: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30</a:t>
            </a:r>
          </a:p>
        </p:txBody>
      </p:sp>
    </p:spTree>
    <p:extLst>
      <p:ext uri="{BB962C8B-B14F-4D97-AF65-F5344CB8AC3E}">
        <p14:creationId xmlns:p14="http://schemas.microsoft.com/office/powerpoint/2010/main" val="3213067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16632"/>
            <a:ext cx="9468544" cy="908720"/>
          </a:xfrm>
        </p:spPr>
        <p:txBody>
          <a:bodyPr>
            <a:normAutofit fontScale="90000"/>
          </a:bodyPr>
          <a:lstStyle/>
          <a:p>
            <a:r>
              <a:rPr lang="el-GR" sz="3100" dirty="0">
                <a:solidFill>
                  <a:schemeClr val="accent3">
                    <a:lumMod val="75000"/>
                  </a:schemeClr>
                </a:solidFill>
              </a:rPr>
              <a:t> αγκυροβόληση νέας προσέγγισης στην εταιρική κουλτούρα (</a:t>
            </a:r>
            <a:r>
              <a:rPr lang="en-US" sz="3100" dirty="0">
                <a:solidFill>
                  <a:schemeClr val="accent3">
                    <a:lumMod val="75000"/>
                  </a:schemeClr>
                </a:solidFill>
              </a:rPr>
              <a:t>a</a:t>
            </a:r>
            <a:r>
              <a:rPr lang="en-US" sz="2800" dirty="0">
                <a:solidFill>
                  <a:schemeClr val="accent3">
                    <a:lumMod val="75000"/>
                  </a:schemeClr>
                </a:solidFill>
              </a:rPr>
              <a:t>nchoring</a:t>
            </a:r>
            <a:r>
              <a:rPr lang="en-US" sz="3100" dirty="0">
                <a:solidFill>
                  <a:schemeClr val="accent3">
                    <a:lumMod val="75000"/>
                  </a:schemeClr>
                </a:solidFill>
              </a:rPr>
              <a:t> new approaches in the culture)</a:t>
            </a:r>
            <a:r>
              <a:rPr lang="el-GR" sz="3100" dirty="0">
                <a:solidFill>
                  <a:schemeClr val="accent3">
                    <a:lumMod val="75000"/>
                  </a:schemeClr>
                </a:solidFill>
              </a:rPr>
              <a:t> </a:t>
            </a:r>
            <a:r>
              <a:rPr lang="el-GR" sz="2800" dirty="0">
                <a:solidFill>
                  <a:schemeClr val="accent3">
                    <a:lumMod val="75000"/>
                  </a:schemeClr>
                </a:solidFill>
              </a:rPr>
              <a:t>(στάδιο8)</a:t>
            </a:r>
            <a:endParaRPr lang="el-GR" sz="3100" dirty="0">
              <a:solidFill>
                <a:schemeClr val="accent3">
                  <a:lumMod val="75000"/>
                </a:schemeClr>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dirty="0"/>
              <a:t>Η εταιρική κουλτούρα (</a:t>
            </a:r>
            <a:r>
              <a:rPr lang="en-US" sz="2400" dirty="0"/>
              <a:t>culture</a:t>
            </a:r>
            <a:r>
              <a:rPr lang="el-GR" sz="2400" dirty="0"/>
              <a:t>) είναι «κανόνες συμπεριφοράς και κοινές αξίες μεταξύ μιας ομάδας ανθρώπων».</a:t>
            </a:r>
          </a:p>
          <a:p>
            <a:pPr marL="0" indent="0">
              <a:buSzPct val="45000"/>
              <a:buNone/>
            </a:pPr>
            <a:r>
              <a:rPr lang="el-GR" sz="2400" dirty="0"/>
              <a:t>«οι αλλαγές σε μια ομάδα εργασίας, σε ένα τμήμα ή σε μια ολόκληρη εταιρεία μπορούν να ανατραπούν, ακόμη και μετά από χρόνια προσπαθειών, επειδή οι νέες προσεγγίσεις δεν έχουν «αγκυροβοληθεί» σταθερά στα ομαδικά (εταιρικά) πρότυπα». </a:t>
            </a:r>
          </a:p>
          <a:p>
            <a:pPr marL="0" indent="0">
              <a:buSzPct val="45000"/>
              <a:buNone/>
            </a:pPr>
            <a:r>
              <a:rPr lang="el-GR" sz="2400" dirty="0"/>
              <a:t>«γενικά, κοινές αξίες οι οποίες είναι λιγότερο εμφανείς αλλά πιο βαθιά ριζωμένες στην εταιρική κουλτούρα, είναι πιο δύσκολο να αλλάξουν από τους κανόνες συμπεριφοράς». </a:t>
            </a:r>
          </a:p>
          <a:p>
            <a:pPr marL="0" indent="0">
              <a:buSzPct val="45000"/>
              <a:buNone/>
            </a:pPr>
            <a:r>
              <a:rPr lang="el-GR" sz="2400" dirty="0"/>
              <a:t> </a:t>
            </a:r>
            <a:r>
              <a:rPr lang="en-US" sz="2400" b="1" dirty="0">
                <a:solidFill>
                  <a:schemeClr val="accent3">
                    <a:lumMod val="75000"/>
                  </a:schemeClr>
                </a:solidFill>
              </a:rPr>
              <a:t>(Kotter)</a:t>
            </a:r>
            <a:r>
              <a:rPr lang="el-GR" sz="2400" b="1" dirty="0">
                <a:solidFill>
                  <a:schemeClr val="accent3">
                    <a:lumMod val="75000"/>
                  </a:schemeClr>
                </a:solidFill>
              </a:rPr>
              <a:t>.</a:t>
            </a:r>
            <a:endParaRPr lang="el-GR" altLang="el-GR" sz="2200" b="1" dirty="0">
              <a:solidFill>
                <a:schemeClr val="accent3">
                  <a:lumMod val="75000"/>
                </a:schemeClr>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32</a:t>
            </a:r>
          </a:p>
        </p:txBody>
      </p:sp>
    </p:spTree>
    <p:extLst>
      <p:ext uri="{BB962C8B-B14F-4D97-AF65-F5344CB8AC3E}">
        <p14:creationId xmlns:p14="http://schemas.microsoft.com/office/powerpoint/2010/main" val="1561156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16632"/>
            <a:ext cx="9468544" cy="908720"/>
          </a:xfrm>
        </p:spPr>
        <p:txBody>
          <a:bodyPr>
            <a:normAutofit fontScale="90000"/>
          </a:bodyPr>
          <a:lstStyle/>
          <a:p>
            <a:r>
              <a:rPr lang="el-GR" sz="3100" dirty="0">
                <a:solidFill>
                  <a:schemeClr val="accent3">
                    <a:lumMod val="75000"/>
                  </a:schemeClr>
                </a:solidFill>
              </a:rPr>
              <a:t> αγκυροβόληση νέας προσέγγισης στην εταιρική κουλτούρα (</a:t>
            </a:r>
            <a:r>
              <a:rPr lang="en-US" sz="3100" dirty="0">
                <a:solidFill>
                  <a:schemeClr val="accent3">
                    <a:lumMod val="75000"/>
                  </a:schemeClr>
                </a:solidFill>
              </a:rPr>
              <a:t>a</a:t>
            </a:r>
            <a:r>
              <a:rPr lang="en-US" sz="2800" dirty="0">
                <a:solidFill>
                  <a:schemeClr val="accent3">
                    <a:lumMod val="75000"/>
                  </a:schemeClr>
                </a:solidFill>
              </a:rPr>
              <a:t>nchoring</a:t>
            </a:r>
            <a:r>
              <a:rPr lang="en-US" sz="3100" dirty="0">
                <a:solidFill>
                  <a:schemeClr val="accent3">
                    <a:lumMod val="75000"/>
                  </a:schemeClr>
                </a:solidFill>
              </a:rPr>
              <a:t> new approaches in the culture)</a:t>
            </a:r>
            <a:r>
              <a:rPr lang="el-GR" sz="3100" dirty="0">
                <a:solidFill>
                  <a:schemeClr val="accent3">
                    <a:lumMod val="75000"/>
                  </a:schemeClr>
                </a:solidFill>
              </a:rPr>
              <a:t> </a:t>
            </a:r>
            <a:r>
              <a:rPr lang="el-GR" sz="2800" dirty="0">
                <a:solidFill>
                  <a:schemeClr val="accent3">
                    <a:lumMod val="75000"/>
                  </a:schemeClr>
                </a:solidFill>
              </a:rPr>
              <a:t>(στάδιο8)</a:t>
            </a:r>
            <a:endParaRPr lang="el-GR" sz="3100" dirty="0">
              <a:solidFill>
                <a:schemeClr val="accent3">
                  <a:lumMod val="75000"/>
                </a:schemeClr>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sz="2400" dirty="0"/>
              <a:t> «η εταιρική κουλτούρα αλλάζει μόνο όταν έχετε αλλάξει επιτυχώς τον τρόπο που ενεργούν οι εργαζόμενοι, και αφού η νέα συμπεριφορά παράγει κάποια οφέλη για μια χρονική περίοδο και αφού οι άνθρωποι δουν τη σχέση μεταξύ των νέων δράσεων και της βελτίωσης της απόδοσης». </a:t>
            </a:r>
          </a:p>
          <a:p>
            <a:pPr marL="0" indent="0">
              <a:buSzPct val="45000"/>
              <a:buNone/>
            </a:pPr>
            <a:r>
              <a:rPr lang="el-GR" sz="2400" dirty="0"/>
              <a:t>«Μία επιτροπή καθοδήγησης (έργου αλλαγής) με καλούς διαχειριστές αλλά ένδεια ηγετών δεν θα πετύχει».</a:t>
            </a:r>
          </a:p>
          <a:p>
            <a:pPr marL="0" indent="0">
              <a:buSzPct val="45000"/>
              <a:buNone/>
            </a:pPr>
            <a:r>
              <a:rPr lang="en-US" sz="2400" b="1" dirty="0">
                <a:solidFill>
                  <a:schemeClr val="accent3">
                    <a:lumMod val="75000"/>
                  </a:schemeClr>
                </a:solidFill>
              </a:rPr>
              <a:t>(Kotter)</a:t>
            </a:r>
            <a:r>
              <a:rPr lang="el-GR" sz="2400" b="1" dirty="0">
                <a:solidFill>
                  <a:schemeClr val="accent3">
                    <a:lumMod val="75000"/>
                  </a:schemeClr>
                </a:solidFill>
              </a:rPr>
              <a:t>.</a:t>
            </a:r>
            <a:endParaRPr lang="el-GR" altLang="el-GR" sz="2200" b="1" dirty="0">
              <a:solidFill>
                <a:schemeClr val="accent3">
                  <a:lumMod val="75000"/>
                </a:schemeClr>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33</a:t>
            </a:r>
          </a:p>
        </p:txBody>
      </p:sp>
    </p:spTree>
    <p:extLst>
      <p:ext uri="{BB962C8B-B14F-4D97-AF65-F5344CB8AC3E}">
        <p14:creationId xmlns:p14="http://schemas.microsoft.com/office/powerpoint/2010/main" val="1461274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16632"/>
            <a:ext cx="9468544" cy="908720"/>
          </a:xfrm>
        </p:spPr>
        <p:txBody>
          <a:bodyPr>
            <a:normAutofit fontScale="90000"/>
          </a:bodyPr>
          <a:lstStyle/>
          <a:p>
            <a:r>
              <a:rPr lang="el-GR" sz="3100" dirty="0">
                <a:solidFill>
                  <a:schemeClr val="accent3">
                    <a:lumMod val="75000"/>
                  </a:schemeClr>
                </a:solidFill>
              </a:rPr>
              <a:t> αγκυροβόληση νέας προσέγγισης στην εταιρική κουλτούρα (</a:t>
            </a:r>
            <a:r>
              <a:rPr lang="en-US" sz="3100" dirty="0">
                <a:solidFill>
                  <a:schemeClr val="accent3">
                    <a:lumMod val="75000"/>
                  </a:schemeClr>
                </a:solidFill>
              </a:rPr>
              <a:t>a</a:t>
            </a:r>
            <a:r>
              <a:rPr lang="en-US" sz="2800" dirty="0">
                <a:solidFill>
                  <a:schemeClr val="accent3">
                    <a:lumMod val="75000"/>
                  </a:schemeClr>
                </a:solidFill>
              </a:rPr>
              <a:t>nchoring</a:t>
            </a:r>
            <a:r>
              <a:rPr lang="en-US" sz="3100" dirty="0">
                <a:solidFill>
                  <a:schemeClr val="accent3">
                    <a:lumMod val="75000"/>
                  </a:schemeClr>
                </a:solidFill>
              </a:rPr>
              <a:t> new approaches in the culture)</a:t>
            </a:r>
            <a:r>
              <a:rPr lang="el-GR" sz="3100" dirty="0">
                <a:solidFill>
                  <a:schemeClr val="accent3">
                    <a:lumMod val="75000"/>
                  </a:schemeClr>
                </a:solidFill>
              </a:rPr>
              <a:t> </a:t>
            </a:r>
            <a:r>
              <a:rPr lang="el-GR" sz="2800" dirty="0">
                <a:solidFill>
                  <a:schemeClr val="accent3">
                    <a:lumMod val="75000"/>
                  </a:schemeClr>
                </a:solidFill>
              </a:rPr>
              <a:t>(στάδιο8)</a:t>
            </a:r>
            <a:endParaRPr lang="el-GR" sz="3100" dirty="0">
              <a:solidFill>
                <a:schemeClr val="accent3">
                  <a:lumMod val="75000"/>
                </a:schemeClr>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Ερωτήσεις</a:t>
            </a:r>
            <a:r>
              <a:rPr lang="el-GR" altLang="el-GR" sz="2200" dirty="0">
                <a:solidFill>
                  <a:srgbClr val="000000"/>
                </a:solidFill>
              </a:rPr>
              <a:t> </a:t>
            </a:r>
          </a:p>
          <a:p>
            <a:r>
              <a:rPr lang="el-GR" sz="2400" dirty="0"/>
              <a:t>«Βρήκατε δυσκολίες στην εμπέδωση («αγκυροβόληση») της αλλαγής στην εταιρική κουλτούρα της υπάρχουσας επιχείρησης ή στη στάση των εργαζομένων και ποια μέτρα λάβατε για να τα ξεπεράσατε»</a:t>
            </a:r>
            <a:endParaRPr lang="el-GR" altLang="el-GR" sz="2200" b="1" dirty="0">
              <a:solidFill>
                <a:srgbClr val="FF0000"/>
              </a:solidFill>
            </a:endParaRP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34</a:t>
            </a:r>
          </a:p>
        </p:txBody>
      </p:sp>
    </p:spTree>
    <p:extLst>
      <p:ext uri="{BB962C8B-B14F-4D97-AF65-F5344CB8AC3E}">
        <p14:creationId xmlns:p14="http://schemas.microsoft.com/office/powerpoint/2010/main" val="1712380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632"/>
            <a:ext cx="9396536" cy="908720"/>
          </a:xfrm>
        </p:spPr>
        <p:txBody>
          <a:bodyPr>
            <a:normAutofit fontScale="90000"/>
          </a:bodyPr>
          <a:lstStyle/>
          <a:p>
            <a:r>
              <a:rPr lang="el-GR" sz="3100" dirty="0">
                <a:solidFill>
                  <a:schemeClr val="accent3">
                    <a:lumMod val="75000"/>
                  </a:schemeClr>
                </a:solidFill>
              </a:rPr>
              <a:t>  αγκυροβόληση νέας προσέγγισης στην εταιρική κουλτούρα (</a:t>
            </a:r>
            <a:r>
              <a:rPr lang="en-US" sz="3100" dirty="0">
                <a:solidFill>
                  <a:schemeClr val="accent3">
                    <a:lumMod val="75000"/>
                  </a:schemeClr>
                </a:solidFill>
              </a:rPr>
              <a:t>a</a:t>
            </a:r>
            <a:r>
              <a:rPr lang="en-US" sz="2800" dirty="0">
                <a:solidFill>
                  <a:schemeClr val="accent3">
                    <a:lumMod val="75000"/>
                  </a:schemeClr>
                </a:solidFill>
              </a:rPr>
              <a:t>nchoring</a:t>
            </a:r>
            <a:r>
              <a:rPr lang="en-US" sz="3100" dirty="0">
                <a:solidFill>
                  <a:schemeClr val="accent3">
                    <a:lumMod val="75000"/>
                  </a:schemeClr>
                </a:solidFill>
              </a:rPr>
              <a:t> new approaches in the culture)</a:t>
            </a:r>
            <a:r>
              <a:rPr lang="el-GR" sz="3100" dirty="0">
                <a:solidFill>
                  <a:schemeClr val="accent3">
                    <a:lumMod val="75000"/>
                  </a:schemeClr>
                </a:solidFill>
              </a:rPr>
              <a:t> </a:t>
            </a:r>
            <a:r>
              <a:rPr lang="el-GR" sz="2800" dirty="0">
                <a:solidFill>
                  <a:schemeClr val="accent3">
                    <a:lumMod val="75000"/>
                  </a:schemeClr>
                </a:solidFill>
              </a:rPr>
              <a:t>(στάδιο8)</a:t>
            </a:r>
            <a:endParaRPr lang="el-GR" sz="3100" dirty="0">
              <a:solidFill>
                <a:schemeClr val="accent3">
                  <a:lumMod val="75000"/>
                </a:schemeClr>
              </a:solidFill>
            </a:endParaRP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b="1" dirty="0">
                <a:solidFill>
                  <a:srgbClr val="FF0000"/>
                </a:solidFill>
              </a:rPr>
              <a:t>Απαντήσεις</a:t>
            </a:r>
            <a:r>
              <a:rPr lang="el-GR" altLang="el-GR" sz="2200" dirty="0">
                <a:solidFill>
                  <a:srgbClr val="000000"/>
                </a:solidFill>
              </a:rPr>
              <a:t> </a:t>
            </a:r>
          </a:p>
          <a:p>
            <a:r>
              <a:rPr lang="el-GR" sz="2400" dirty="0"/>
              <a:t>Υπήρχαν άνθρωποι που ήταν αντίθετοι με την αλλαγή. </a:t>
            </a:r>
          </a:p>
          <a:p>
            <a:r>
              <a:rPr lang="el-GR" sz="2400" dirty="0"/>
              <a:t>Αυτό το πρόβλημα αντιμετωπίστηκε με τους ακόλουθους τρόπους:</a:t>
            </a:r>
            <a:br>
              <a:rPr lang="el-GR" sz="2400" dirty="0"/>
            </a:br>
            <a:r>
              <a:rPr lang="el-GR" sz="2400" dirty="0"/>
              <a:t>• Οι χειρόγραφες αιτήσεις έγκρισης μετακίνησης δεν έγιναν πλέον δεκτές, έτσι όλοι αναγκάστηκαν να χρησιμοποιήσουν το νέο σύστημα.</a:t>
            </a:r>
            <a:br>
              <a:rPr lang="el-GR" sz="2400" dirty="0"/>
            </a:br>
            <a:r>
              <a:rPr lang="el-GR" sz="2400" dirty="0"/>
              <a:t>• Η ύπαρξη γραφείου βοήθειας μείωσε την αντίδραση.</a:t>
            </a:r>
          </a:p>
          <a:p>
            <a:pPr marL="0" indent="0">
              <a:buNone/>
            </a:pPr>
            <a:r>
              <a:rPr lang="el-GR" altLang="el-GR" sz="2400" b="1" dirty="0">
                <a:solidFill>
                  <a:srgbClr val="FF0000"/>
                </a:solidFill>
              </a:rPr>
              <a:t>Οφέλη </a:t>
            </a:r>
            <a:endParaRPr lang="el-GR" sz="2400" dirty="0"/>
          </a:p>
          <a:p>
            <a:r>
              <a:rPr lang="el-GR" sz="2400" dirty="0"/>
              <a:t>ένα πληροφοριακό σύστημα χρήσιμο σε όλους και με μικρό  κόστος μετάβασης. </a:t>
            </a:r>
          </a:p>
          <a:p>
            <a:r>
              <a:rPr lang="el-GR" sz="2400" dirty="0"/>
              <a:t>Προβλήματα και προτάσεις για βελτίωση συλλέγονται για να εφαρμοστούν στην επόμενη έκδοση του λογισμικού.</a:t>
            </a:r>
          </a:p>
          <a:p>
            <a:endParaRPr lang="el-GR" sz="2200"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35</a:t>
            </a:r>
          </a:p>
        </p:txBody>
      </p:sp>
    </p:spTree>
    <p:extLst>
      <p:ext uri="{BB962C8B-B14F-4D97-AF65-F5344CB8AC3E}">
        <p14:creationId xmlns:p14="http://schemas.microsoft.com/office/powerpoint/2010/main" val="1874664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Συμπεράσματα</a:t>
            </a:r>
          </a:p>
        </p:txBody>
      </p:sp>
      <p:sp>
        <p:nvSpPr>
          <p:cNvPr id="3" name="Content Placeholder 2"/>
          <p:cNvSpPr>
            <a:spLocks noGrp="1"/>
          </p:cNvSpPr>
          <p:nvPr>
            <p:ph idx="1"/>
          </p:nvPr>
        </p:nvSpPr>
        <p:spPr>
          <a:xfrm>
            <a:off x="457200" y="908720"/>
            <a:ext cx="8229600" cy="5400600"/>
          </a:xfrm>
        </p:spPr>
        <p:txBody>
          <a:bodyPr>
            <a:noAutofit/>
          </a:bodyPr>
          <a:lstStyle/>
          <a:p>
            <a:pPr marL="0" indent="0">
              <a:buNone/>
            </a:pPr>
            <a:endParaRPr lang="en-US" sz="2400" dirty="0"/>
          </a:p>
          <a:p>
            <a:pPr marL="0" indent="0">
              <a:buNone/>
            </a:pPr>
            <a:r>
              <a:rPr lang="el-GR" sz="2400" dirty="0"/>
              <a:t>Στη μελέτη περίπτωσης εξετάστηκε ένα έργο αλλαγής σύμφωνα με το μοντέλο 8 βημάτων του </a:t>
            </a:r>
            <a:r>
              <a:rPr lang="en-US" sz="2400" dirty="0"/>
              <a:t>Kotter</a:t>
            </a:r>
            <a:r>
              <a:rPr lang="el-GR" sz="2400" dirty="0"/>
              <a:t>. Το έργο αφορά την ανάλυση της αλλαγής των εγκρίσεων των μετακινήσεων των ανθρώπων του Πανεπιστημίου Δυτικής Αττικής από τη χρήση χειρόγραφων φορμών σε ηλεκτρονικές</a:t>
            </a:r>
            <a:r>
              <a:rPr lang="en-US" sz="2400" dirty="0"/>
              <a:t> </a:t>
            </a:r>
            <a:endParaRPr lang="el-GR" sz="2400" dirty="0"/>
          </a:p>
          <a:p>
            <a:pPr marL="0" indent="0">
              <a:buNone/>
            </a:pPr>
            <a:endParaRPr lang="el-GR" sz="2400" dirty="0"/>
          </a:p>
          <a:p>
            <a:pPr marL="0" indent="0">
              <a:buNone/>
            </a:pPr>
            <a:endParaRPr lang="en-US" sz="2400" dirty="0"/>
          </a:p>
          <a:p>
            <a:pPr marL="0" indent="0">
              <a:buNone/>
            </a:pPr>
            <a:r>
              <a:rPr lang="en-US" sz="2400" dirty="0"/>
              <a:t>Kotter, J.P., 1996</a:t>
            </a:r>
            <a:r>
              <a:rPr lang="en-US" sz="2400" i="1" dirty="0"/>
              <a:t>. Leading Change</a:t>
            </a:r>
            <a:r>
              <a:rPr lang="en-US" sz="2400" dirty="0"/>
              <a:t>. Boston, Massachusetts: Harvard Business School Press.</a:t>
            </a:r>
            <a:endParaRPr lang="el-GR" sz="2400" dirty="0"/>
          </a:p>
          <a:p>
            <a:pPr marL="0" indent="0">
              <a:buNone/>
            </a:pPr>
            <a:endParaRPr lang="el-GR" altLang="el-GR" sz="2400" dirty="0">
              <a:cs typeface="Arial"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36</a:t>
            </a:r>
          </a:p>
        </p:txBody>
      </p:sp>
    </p:spTree>
    <p:extLst>
      <p:ext uri="{BB962C8B-B14F-4D97-AF65-F5344CB8AC3E}">
        <p14:creationId xmlns:p14="http://schemas.microsoft.com/office/powerpoint/2010/main" val="4217540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Συμπεράσματα</a:t>
            </a:r>
          </a:p>
        </p:txBody>
      </p:sp>
      <p:sp>
        <p:nvSpPr>
          <p:cNvPr id="3" name="Content Placeholder 2"/>
          <p:cNvSpPr>
            <a:spLocks noGrp="1"/>
          </p:cNvSpPr>
          <p:nvPr>
            <p:ph idx="1"/>
          </p:nvPr>
        </p:nvSpPr>
        <p:spPr>
          <a:xfrm>
            <a:off x="457200" y="908720"/>
            <a:ext cx="8229600" cy="5400600"/>
          </a:xfrm>
        </p:spPr>
        <p:txBody>
          <a:bodyPr>
            <a:noAutofit/>
          </a:bodyPr>
          <a:lstStyle/>
          <a:p>
            <a:pPr marL="0" indent="0">
              <a:buNone/>
            </a:pPr>
            <a:endParaRPr lang="en-US" sz="2400" dirty="0"/>
          </a:p>
          <a:p>
            <a:pPr marL="0" indent="0">
              <a:buNone/>
            </a:pPr>
            <a:r>
              <a:rPr lang="el-GR" sz="2400" dirty="0"/>
              <a:t>Το μοντέλο του </a:t>
            </a:r>
            <a:r>
              <a:rPr lang="en-US" sz="2400" dirty="0"/>
              <a:t>Kotter </a:t>
            </a:r>
            <a:r>
              <a:rPr lang="el-GR" sz="2400" dirty="0"/>
              <a:t>ακολουθήθηκε αρκετά καλά. Υπήρξε μια επιτροπή καθοδήγησης που συνεργάστηκε καλά και καθοδηγούσε τη διαδικασία αλλαγής. Δημιουργήθηκε ένα όραμα και ανακοινώθηκε στους υπαλλήλους, προκειμένου να γίνει αποδεκτή η αλλαγή. Το νέο (ηλεκτρονικό) σύστημα παρουσιάστηκε στους υπαλλήλους. Δημιουργήθηκε γραφείο υποστήριξης το οποίο διευκόλυνε τους υπαλλήλους να χρησιμοποιούν το νέο σύστημα. Καθώς οι εργαζόμενοι εξοικειώθηκαν με αυτό, τα οφέλη ήταν προφανή και η αντίδραση μειώθηκε περαιτέρω Τέλος, δεν έγιναν πλέον δεκτά χειρόγραφα αιτήματα έγκρισης μετακίνησης. Αυτό ίσως φάνηκε λίγο απότομο αλλά συνέβαλε στη βελτίωση της εταιρικής κουλτούρας καθώς οι υπάλληλοι αναγκάστηκαν να χρησιμοποιήσουν το νέο σύστημα.</a:t>
            </a:r>
          </a:p>
          <a:p>
            <a:pPr marL="0" indent="0">
              <a:buNone/>
            </a:pPr>
            <a:endParaRPr lang="el-GR" altLang="el-GR" sz="2400" dirty="0">
              <a:cs typeface="Arial"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37</a:t>
            </a:r>
          </a:p>
        </p:txBody>
      </p:sp>
    </p:spTree>
    <p:extLst>
      <p:ext uri="{BB962C8B-B14F-4D97-AF65-F5344CB8AC3E}">
        <p14:creationId xmlns:p14="http://schemas.microsoft.com/office/powerpoint/2010/main" val="4268318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Συμπεράσματα</a:t>
            </a:r>
          </a:p>
        </p:txBody>
      </p:sp>
      <p:sp>
        <p:nvSpPr>
          <p:cNvPr id="3" name="Content Placeholder 2"/>
          <p:cNvSpPr>
            <a:spLocks noGrp="1"/>
          </p:cNvSpPr>
          <p:nvPr>
            <p:ph idx="1"/>
          </p:nvPr>
        </p:nvSpPr>
        <p:spPr>
          <a:xfrm>
            <a:off x="457200" y="908720"/>
            <a:ext cx="8229600" cy="5400600"/>
          </a:xfrm>
        </p:spPr>
        <p:txBody>
          <a:bodyPr>
            <a:noAutofit/>
          </a:bodyPr>
          <a:lstStyle/>
          <a:p>
            <a:pPr marL="0" indent="0">
              <a:buNone/>
            </a:pPr>
            <a:endParaRPr lang="en-US" sz="2400" dirty="0"/>
          </a:p>
          <a:p>
            <a:pPr marL="0" indent="0">
              <a:buNone/>
            </a:pPr>
            <a:r>
              <a:rPr lang="el-GR" sz="2400" dirty="0"/>
              <a:t>Η αλλαγή ήταν επιτυχής, οδήγησε στην επιτάχυνση της διαδικασίας έγκρισης του ταξιδιού, στη μείωση γραφειοκρατίας και την αποτροπή της επανάληψης της ίδιας εργασίας, , κάτι που ήταν ένα πρόβλημα με το παλιό σύστημα. Τα σχόλια των χρηστών και οι προτάσεις για βελτιώσεις έχουν συγκεντρωθεί προκειμένου να εφαρμοστούν στην επόμενη έκδοση του συστήματος. Συνεπώς, συμπεραίνουμε ότι η αλλαγή εφαρμόστηκε με επιτυχία.</a:t>
            </a:r>
          </a:p>
          <a:p>
            <a:pPr marL="0" indent="0">
              <a:buNone/>
            </a:pPr>
            <a:endParaRPr lang="en-US" sz="2400" dirty="0"/>
          </a:p>
          <a:p>
            <a:pPr marL="0" indent="0">
              <a:buNone/>
            </a:pPr>
            <a:endParaRPr lang="el-GR" altLang="el-GR" sz="2400" dirty="0">
              <a:cs typeface="Arial"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38</a:t>
            </a:r>
          </a:p>
        </p:txBody>
      </p:sp>
    </p:spTree>
    <p:extLst>
      <p:ext uri="{BB962C8B-B14F-4D97-AF65-F5344CB8AC3E}">
        <p14:creationId xmlns:p14="http://schemas.microsoft.com/office/powerpoint/2010/main" val="1608434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EA6FDF-3499-4BA8-83B0-182C5BB4AD64}"/>
              </a:ext>
            </a:extLst>
          </p:cNvPr>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5" name="TextBox 4">
            <a:extLst>
              <a:ext uri="{FF2B5EF4-FFF2-40B4-BE49-F238E27FC236}">
                <a16:creationId xmlns:a16="http://schemas.microsoft.com/office/drawing/2014/main" id="{8A7E311A-5AC5-496D-9FCF-DFB93772F869}"/>
              </a:ext>
            </a:extLst>
          </p:cNvPr>
          <p:cNvSpPr txBox="1"/>
          <p:nvPr/>
        </p:nvSpPr>
        <p:spPr>
          <a:xfrm>
            <a:off x="395536" y="44624"/>
            <a:ext cx="8136904" cy="7294305"/>
          </a:xfrm>
          <a:prstGeom prst="rect">
            <a:avLst/>
          </a:prstGeom>
          <a:noFill/>
        </p:spPr>
        <p:txBody>
          <a:bodyPr wrap="square">
            <a:spAutoFit/>
          </a:bodyPr>
          <a:lstStyle/>
          <a:p>
            <a:pPr algn="l"/>
            <a:r>
              <a:rPr lang="en-US" b="0" i="0" dirty="0">
                <a:solidFill>
                  <a:srgbClr val="333333"/>
                </a:solidFill>
                <a:effectLst/>
                <a:latin typeface="Open Sans"/>
              </a:rPr>
              <a:t>Sung </a:t>
            </a:r>
            <a:r>
              <a:rPr lang="en-US" b="0" i="0" dirty="0" err="1">
                <a:solidFill>
                  <a:srgbClr val="333333"/>
                </a:solidFill>
                <a:effectLst/>
                <a:latin typeface="Open Sans"/>
              </a:rPr>
              <a:t>Pil</a:t>
            </a:r>
            <a:r>
              <a:rPr lang="en-US" b="0" i="0" dirty="0">
                <a:solidFill>
                  <a:srgbClr val="333333"/>
                </a:solidFill>
                <a:effectLst/>
                <a:latin typeface="Open Sans"/>
              </a:rPr>
              <a:t> Kang, Yan Chen, Vanessa </a:t>
            </a:r>
            <a:r>
              <a:rPr lang="en-US" b="0" i="0" dirty="0" err="1">
                <a:solidFill>
                  <a:srgbClr val="333333"/>
                </a:solidFill>
                <a:effectLst/>
                <a:latin typeface="Open Sans"/>
              </a:rPr>
              <a:t>Svihla</a:t>
            </a:r>
            <a:r>
              <a:rPr lang="en-US" b="0" i="0" dirty="0">
                <a:solidFill>
                  <a:srgbClr val="333333"/>
                </a:solidFill>
                <a:effectLst/>
                <a:latin typeface="Open Sans"/>
              </a:rPr>
              <a:t>, Amber Gallup, Kristen Ferris &amp; </a:t>
            </a:r>
            <a:r>
              <a:rPr lang="en-US" b="0" i="0" dirty="0" err="1">
                <a:solidFill>
                  <a:srgbClr val="333333"/>
                </a:solidFill>
                <a:effectLst/>
                <a:latin typeface="Open Sans"/>
              </a:rPr>
              <a:t>Abhaya</a:t>
            </a:r>
            <a:r>
              <a:rPr lang="en-US" b="0" i="0" dirty="0">
                <a:solidFill>
                  <a:srgbClr val="333333"/>
                </a:solidFill>
                <a:effectLst/>
                <a:latin typeface="Open Sans"/>
              </a:rPr>
              <a:t> K. </a:t>
            </a:r>
            <a:r>
              <a:rPr lang="en-US" b="0" i="0" dirty="0" err="1">
                <a:solidFill>
                  <a:srgbClr val="333333"/>
                </a:solidFill>
                <a:effectLst/>
                <a:latin typeface="Open Sans"/>
              </a:rPr>
              <a:t>Datye</a:t>
            </a:r>
            <a:r>
              <a:rPr lang="en-US" b="0" i="0" dirty="0">
                <a:solidFill>
                  <a:srgbClr val="333333"/>
                </a:solidFill>
                <a:effectLst/>
                <a:latin typeface="Open Sans"/>
              </a:rPr>
              <a:t> (2020) Guiding change in higher education: an emergent, iterative application of Kotter’s change model, Studies in Higher Education, DOI: </a:t>
            </a:r>
            <a:r>
              <a:rPr lang="en-US" b="0" i="0" u="sng" dirty="0">
                <a:solidFill>
                  <a:srgbClr val="333333"/>
                </a:solidFill>
                <a:effectLst/>
                <a:latin typeface="Open Sans"/>
                <a:hlinkClick r:id="rId2"/>
              </a:rPr>
              <a:t>10.1080/03075079.2020.1741540</a:t>
            </a:r>
            <a:endParaRPr lang="en-US" b="0" i="0" u="sng" dirty="0">
              <a:solidFill>
                <a:srgbClr val="333333"/>
              </a:solidFill>
              <a:effectLst/>
              <a:latin typeface="Open Sans"/>
            </a:endParaRPr>
          </a:p>
          <a:p>
            <a:pPr algn="l"/>
            <a:endParaRPr lang="en-US" u="sng" dirty="0">
              <a:solidFill>
                <a:srgbClr val="333333"/>
              </a:solidFill>
              <a:latin typeface="Open Sans"/>
            </a:endParaRPr>
          </a:p>
          <a:p>
            <a:pPr algn="l"/>
            <a:r>
              <a:rPr lang="en-US" b="1" i="0" dirty="0">
                <a:solidFill>
                  <a:srgbClr val="333333"/>
                </a:solidFill>
                <a:effectLst/>
                <a:latin typeface="Droid Serif"/>
              </a:rPr>
              <a:t>ABSTRACT</a:t>
            </a:r>
          </a:p>
          <a:p>
            <a:pPr algn="l"/>
            <a:r>
              <a:rPr lang="en-US" b="0" i="0" dirty="0">
                <a:solidFill>
                  <a:srgbClr val="333333"/>
                </a:solidFill>
                <a:effectLst/>
                <a:latin typeface="Open Sans"/>
              </a:rPr>
              <a:t>While university change initiatives have become more common in the face of changing learner needs and higher education funding, many fail to produce desired effects, even when guided by organizational change models. The purpose of this study was to document a successful change process in an engineering department at a Hispanic-serving institution in the southwestern United States. The change effort focused on enhancing faculty capacity to support diverse student success. The change process was planned using Kotter’s eight-step change model (1996) and was therefore a prescribed, linear, sequential change process. Qualitative analysis of audio-recorded faculty interviews and meetings, artifacts, field notes, and participant observation highlights how Kotter’s change model was implemented iteratively and emergently. Early steps were revisited and strategies were treated as improvable. This approach enhanced faculty buy-in and project success. Characterization of each step provides insight into ways to apply Kotter’s change model in higher education settings.</a:t>
            </a:r>
          </a:p>
          <a:p>
            <a:pPr algn="l"/>
            <a:r>
              <a:rPr lang="en-US" b="0" i="0" dirty="0">
                <a:solidFill>
                  <a:srgbClr val="333333"/>
                </a:solidFill>
                <a:effectLst/>
                <a:latin typeface="Open Sans"/>
              </a:rPr>
              <a:t>KEYWORDS: </a:t>
            </a:r>
            <a:r>
              <a:rPr lang="en-US" b="0" i="0" u="none" strike="noStrike" dirty="0">
                <a:solidFill>
                  <a:srgbClr val="10147E"/>
                </a:solidFill>
                <a:effectLst/>
                <a:latin typeface="Open Sans"/>
                <a:hlinkClick r:id="rId3"/>
              </a:rPr>
              <a:t>Faculty development</a:t>
            </a:r>
            <a:r>
              <a:rPr lang="en-US" b="0" i="0" dirty="0">
                <a:solidFill>
                  <a:srgbClr val="333333"/>
                </a:solidFill>
                <a:effectLst/>
                <a:latin typeface="Open Sans"/>
              </a:rPr>
              <a:t>, </a:t>
            </a:r>
            <a:r>
              <a:rPr lang="en-US" b="0" i="0" u="none" strike="noStrike" dirty="0">
                <a:solidFill>
                  <a:srgbClr val="10147E"/>
                </a:solidFill>
                <a:effectLst/>
                <a:latin typeface="Open Sans"/>
                <a:hlinkClick r:id="rId4"/>
              </a:rPr>
              <a:t>Kotter’s change model</a:t>
            </a:r>
            <a:r>
              <a:rPr lang="en-US" b="0" i="0" dirty="0">
                <a:solidFill>
                  <a:srgbClr val="333333"/>
                </a:solidFill>
                <a:effectLst/>
                <a:latin typeface="Open Sans"/>
              </a:rPr>
              <a:t>, </a:t>
            </a:r>
            <a:r>
              <a:rPr lang="en-US" b="0" i="0" u="none" strike="noStrike" dirty="0">
                <a:solidFill>
                  <a:srgbClr val="10147E"/>
                </a:solidFill>
                <a:effectLst/>
                <a:latin typeface="Open Sans"/>
                <a:hlinkClick r:id="rId5"/>
              </a:rPr>
              <a:t>engineering education</a:t>
            </a:r>
            <a:r>
              <a:rPr lang="en-US" b="0" i="0" dirty="0">
                <a:solidFill>
                  <a:srgbClr val="333333"/>
                </a:solidFill>
                <a:effectLst/>
                <a:latin typeface="Open Sans"/>
              </a:rPr>
              <a:t>, </a:t>
            </a:r>
            <a:r>
              <a:rPr lang="en-US" b="0" i="0" u="none" strike="noStrike" dirty="0">
                <a:solidFill>
                  <a:srgbClr val="10147E"/>
                </a:solidFill>
                <a:effectLst/>
                <a:latin typeface="Open Sans"/>
                <a:hlinkClick r:id="rId6"/>
              </a:rPr>
              <a:t>higher education</a:t>
            </a:r>
            <a:r>
              <a:rPr lang="en-US" b="0" i="0" dirty="0">
                <a:solidFill>
                  <a:srgbClr val="333333"/>
                </a:solidFill>
                <a:effectLst/>
                <a:latin typeface="Open Sans"/>
              </a:rPr>
              <a:t>, </a:t>
            </a:r>
            <a:r>
              <a:rPr lang="en-US" b="0" i="0" u="none" strike="noStrike" dirty="0">
                <a:solidFill>
                  <a:srgbClr val="10147E"/>
                </a:solidFill>
                <a:effectLst/>
                <a:latin typeface="Open Sans"/>
                <a:hlinkClick r:id="rId7"/>
              </a:rPr>
              <a:t>design-based implementation research</a:t>
            </a:r>
            <a:endParaRPr lang="en-US" b="0" i="0" dirty="0">
              <a:solidFill>
                <a:srgbClr val="333333"/>
              </a:solidFill>
              <a:effectLst/>
              <a:latin typeface="Open Sans"/>
            </a:endParaRPr>
          </a:p>
          <a:p>
            <a:pPr algn="l"/>
            <a:endParaRPr lang="en-US" b="0" i="0" dirty="0">
              <a:solidFill>
                <a:srgbClr val="333333"/>
              </a:solidFill>
              <a:effectLst/>
              <a:latin typeface="Open Sans"/>
            </a:endParaRPr>
          </a:p>
          <a:p>
            <a:br>
              <a:rPr lang="en-US" dirty="0"/>
            </a:br>
            <a:endParaRPr lang="el-GR" dirty="0"/>
          </a:p>
        </p:txBody>
      </p:sp>
    </p:spTree>
    <p:extLst>
      <p:ext uri="{BB962C8B-B14F-4D97-AF65-F5344CB8AC3E}">
        <p14:creationId xmlns:p14="http://schemas.microsoft.com/office/powerpoint/2010/main" val="227461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γνώσης - </a:t>
            </a:r>
            <a:r>
              <a:rPr lang="en-US" dirty="0"/>
              <a:t>Types of Knowledge</a:t>
            </a:r>
          </a:p>
        </p:txBody>
      </p:sp>
      <p:sp>
        <p:nvSpPr>
          <p:cNvPr id="3" name="Content Placeholder 2"/>
          <p:cNvSpPr>
            <a:spLocks noGrp="1"/>
          </p:cNvSpPr>
          <p:nvPr>
            <p:ph idx="1"/>
          </p:nvPr>
        </p:nvSpPr>
        <p:spPr>
          <a:xfrm>
            <a:off x="179512" y="1196752"/>
            <a:ext cx="8507288" cy="5040560"/>
          </a:xfrm>
        </p:spPr>
        <p:txBody>
          <a:bodyPr>
            <a:normAutofit fontScale="92500" lnSpcReduction="10000"/>
          </a:bodyPr>
          <a:lstStyle/>
          <a:p>
            <a:pPr>
              <a:buNone/>
            </a:pPr>
            <a:r>
              <a:rPr lang="en-US" b="1" dirty="0"/>
              <a:t>Tacit knowledge</a:t>
            </a:r>
            <a:r>
              <a:rPr lang="el-GR" b="1" dirty="0"/>
              <a:t> - άρρητη γνώση</a:t>
            </a:r>
            <a:r>
              <a:rPr lang="en-US" b="1" dirty="0"/>
              <a:t>:</a:t>
            </a:r>
            <a:r>
              <a:rPr lang="en-US" dirty="0"/>
              <a:t> awareness, expertise, Judgment, corporate memory</a:t>
            </a:r>
          </a:p>
          <a:p>
            <a:pPr lvl="0"/>
            <a:r>
              <a:rPr lang="el-GR" dirty="0"/>
              <a:t>ευαισθητοποίηση, εμπειρία, κρίση,                     εταιρική μνήμη</a:t>
            </a:r>
            <a:endParaRPr lang="en-US" dirty="0"/>
          </a:p>
          <a:p>
            <a:pPr lvl="0">
              <a:buNone/>
            </a:pPr>
            <a:r>
              <a:rPr lang="en-US" dirty="0"/>
              <a:t> </a:t>
            </a:r>
            <a:r>
              <a:rPr lang="el-GR" dirty="0"/>
              <a:t> </a:t>
            </a:r>
            <a:r>
              <a:rPr lang="en-US" dirty="0"/>
              <a:t>                                             </a:t>
            </a:r>
            <a:r>
              <a:rPr lang="el-GR" dirty="0"/>
              <a:t>               </a:t>
            </a:r>
            <a:r>
              <a:rPr lang="en-US" dirty="0"/>
              <a:t> </a:t>
            </a:r>
            <a:r>
              <a:rPr lang="en-US" sz="2400" dirty="0"/>
              <a:t>The Thinker                                                       </a:t>
            </a:r>
          </a:p>
          <a:p>
            <a:pPr lvl="0">
              <a:buNone/>
            </a:pPr>
            <a:r>
              <a:rPr lang="en-US" sz="2400" dirty="0"/>
              <a:t>                                                                    </a:t>
            </a:r>
            <a:r>
              <a:rPr lang="el-GR" sz="2400" dirty="0"/>
              <a:t>                      </a:t>
            </a:r>
            <a:r>
              <a:rPr lang="en-US" sz="2400" dirty="0"/>
              <a:t>(Rodin)</a:t>
            </a:r>
          </a:p>
          <a:p>
            <a:pPr>
              <a:buNone/>
            </a:pPr>
            <a:r>
              <a:rPr lang="en-US" b="1" dirty="0"/>
              <a:t>Explicit knowledge</a:t>
            </a:r>
            <a:r>
              <a:rPr lang="el-GR" b="1" dirty="0"/>
              <a:t> – ρητή γνώση</a:t>
            </a:r>
            <a:r>
              <a:rPr lang="en-US" dirty="0"/>
              <a:t>:                              e.g. publications, books, reports, photos,             diagrams, illustrations, presentations, speeches, lectures, lessons learned, recordings, procedures, policies</a:t>
            </a:r>
          </a:p>
          <a:p>
            <a:endParaRPr lang="en-US" dirty="0"/>
          </a:p>
          <a:p>
            <a:pPr lvl="0" algn="just"/>
            <a:endParaRPr lang="en-US" dirty="0"/>
          </a:p>
          <a:p>
            <a:pPr lvl="1">
              <a:buNone/>
            </a:pPr>
            <a:endParaRPr lang="en-US" dirty="0"/>
          </a:p>
          <a:p>
            <a:pPr lvl="1">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092280" y="2276872"/>
            <a:ext cx="1631112" cy="2056091"/>
          </a:xfrm>
          <a:prstGeom prst="rect">
            <a:avLst/>
          </a:prstGeom>
          <a:noFill/>
          <a:ln w="9525">
            <a:noFill/>
            <a:miter lim="800000"/>
            <a:headEnd/>
            <a:tailEnd/>
          </a:ln>
        </p:spPr>
      </p:pic>
      <p:sp>
        <p:nvSpPr>
          <p:cNvPr id="5" name="Slide Number Placeholder 3"/>
          <p:cNvSpPr>
            <a:spLocks noGrp="1"/>
          </p:cNvSpPr>
          <p:nvPr>
            <p:ph type="sldNum" sz="quarter" idx="12"/>
          </p:nvPr>
        </p:nvSpPr>
        <p:spPr>
          <a:xfrm>
            <a:off x="6553200" y="6356350"/>
            <a:ext cx="2133600" cy="365125"/>
          </a:xfrm>
        </p:spPr>
        <p:txBody>
          <a:bodyPr/>
          <a:lstStyle/>
          <a:p>
            <a:pPr>
              <a:defRPr/>
            </a:pPr>
            <a:r>
              <a:rPr lang="el-GR" dirty="0"/>
              <a:t>4</a:t>
            </a:r>
          </a:p>
        </p:txBody>
      </p:sp>
      <p:pic>
        <p:nvPicPr>
          <p:cNvPr id="6" name="Picture 7"/>
          <p:cNvPicPr>
            <a:picLocks noChangeAspect="1" noChangeArrowheads="1"/>
          </p:cNvPicPr>
          <p:nvPr/>
        </p:nvPicPr>
        <p:blipFill>
          <a:blip r:embed="rId3" cstate="print"/>
          <a:srcRect/>
          <a:stretch>
            <a:fillRect/>
          </a:stretch>
        </p:blipFill>
        <p:spPr bwMode="auto">
          <a:xfrm>
            <a:off x="2123728" y="5589240"/>
            <a:ext cx="898539" cy="762154"/>
          </a:xfrm>
          <a:prstGeom prst="rect">
            <a:avLst/>
          </a:prstGeom>
          <a:noFill/>
          <a:ln w="9525">
            <a:noFill/>
            <a:round/>
            <a:headEnd/>
            <a:tailEnd/>
          </a:ln>
        </p:spPr>
      </p:pic>
      <p:pic>
        <p:nvPicPr>
          <p:cNvPr id="7" name="Picture 7"/>
          <p:cNvPicPr>
            <a:picLocks noChangeAspect="1" noChangeArrowheads="1"/>
          </p:cNvPicPr>
          <p:nvPr/>
        </p:nvPicPr>
        <p:blipFill>
          <a:blip r:embed="rId3" cstate="print"/>
          <a:srcRect/>
          <a:stretch>
            <a:fillRect/>
          </a:stretch>
        </p:blipFill>
        <p:spPr bwMode="auto">
          <a:xfrm>
            <a:off x="2915816" y="5589240"/>
            <a:ext cx="898539" cy="762154"/>
          </a:xfrm>
          <a:prstGeom prst="rect">
            <a:avLst/>
          </a:prstGeom>
          <a:noFill/>
          <a:ln w="9525">
            <a:noFill/>
            <a:round/>
            <a:headEnd/>
            <a:tailEnd/>
          </a:ln>
        </p:spPr>
      </p:pic>
      <p:pic>
        <p:nvPicPr>
          <p:cNvPr id="8" name="Picture 7"/>
          <p:cNvPicPr>
            <a:picLocks noChangeAspect="1" noChangeArrowheads="1"/>
          </p:cNvPicPr>
          <p:nvPr/>
        </p:nvPicPr>
        <p:blipFill>
          <a:blip r:embed="rId3" cstate="print"/>
          <a:srcRect/>
          <a:stretch>
            <a:fillRect/>
          </a:stretch>
        </p:blipFill>
        <p:spPr bwMode="auto">
          <a:xfrm>
            <a:off x="3779912" y="5589240"/>
            <a:ext cx="898539" cy="762154"/>
          </a:xfrm>
          <a:prstGeom prst="rect">
            <a:avLst/>
          </a:prstGeom>
          <a:noFill/>
          <a:ln w="9525">
            <a:noFill/>
            <a:round/>
            <a:headEnd/>
            <a:tailEnd/>
          </a:ln>
        </p:spPr>
      </p:pic>
      <p:sp>
        <p:nvSpPr>
          <p:cNvPr id="9"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defPPr>
              <a:defRPr lang="el-GR"/>
            </a:defPPr>
            <a:lvl1pPr algn="r"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l-GR" dirty="0"/>
          </a:p>
        </p:txBody>
      </p:sp>
    </p:spTree>
    <p:extLst>
      <p:ext uri="{BB962C8B-B14F-4D97-AF65-F5344CB8AC3E}">
        <p14:creationId xmlns:p14="http://schemas.microsoft.com/office/powerpoint/2010/main" val="678455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C9DCE5-FDA3-43D7-8999-17B7372E9233}"/>
              </a:ext>
            </a:extLst>
          </p:cNvPr>
          <p:cNvSpPr>
            <a:spLocks noGrp="1"/>
          </p:cNvSpPr>
          <p:nvPr>
            <p:ph type="sldNum" sz="quarter" idx="12"/>
          </p:nvPr>
        </p:nvSpPr>
        <p:spPr/>
        <p:txBody>
          <a:bodyPr/>
          <a:lstStyle/>
          <a:p>
            <a:pPr>
              <a:defRPr/>
            </a:pPr>
            <a:fld id="{FA4CD122-866E-4D3B-9682-8196304B43DE}" type="slidenum">
              <a:rPr lang="el-GR" smtClean="0"/>
              <a:pPr>
                <a:defRPr/>
              </a:pPr>
              <a:t>49</a:t>
            </a:fld>
            <a:endParaRPr lang="el-GR"/>
          </a:p>
        </p:txBody>
      </p:sp>
      <p:sp>
        <p:nvSpPr>
          <p:cNvPr id="4" name="TextBox 3">
            <a:extLst>
              <a:ext uri="{FF2B5EF4-FFF2-40B4-BE49-F238E27FC236}">
                <a16:creationId xmlns:a16="http://schemas.microsoft.com/office/drawing/2014/main" id="{D01BD553-E417-4743-92EF-B0CBB0E14645}"/>
              </a:ext>
            </a:extLst>
          </p:cNvPr>
          <p:cNvSpPr txBox="1"/>
          <p:nvPr/>
        </p:nvSpPr>
        <p:spPr>
          <a:xfrm>
            <a:off x="107504" y="55330"/>
            <a:ext cx="9036496" cy="5355312"/>
          </a:xfrm>
          <a:prstGeom prst="rect">
            <a:avLst/>
          </a:prstGeom>
          <a:noFill/>
        </p:spPr>
        <p:txBody>
          <a:bodyPr wrap="square">
            <a:spAutoFit/>
          </a:bodyPr>
          <a:lstStyle/>
          <a:p>
            <a:pPr algn="l" fontAlgn="base"/>
            <a:r>
              <a:rPr lang="en-US" b="0" i="0" u="sng" dirty="0">
                <a:solidFill>
                  <a:srgbClr val="525252"/>
                </a:solidFill>
                <a:effectLst/>
                <a:latin typeface="Arial" panose="020B0604020202020204" pitchFamily="34" charset="0"/>
                <a:hlinkClick r:id="rId2"/>
              </a:rPr>
              <a:t>Anchoring Change: Using the Kotter Change Management Framework to Analyze &amp; Facilitate Change in Academic Libraries</a:t>
            </a:r>
            <a:endParaRPr lang="en-US" b="0" i="0" dirty="0">
              <a:solidFill>
                <a:srgbClr val="222222"/>
              </a:solidFill>
              <a:effectLst/>
              <a:latin typeface="Arial" panose="020B0604020202020204" pitchFamily="34" charset="0"/>
            </a:endParaRPr>
          </a:p>
          <a:p>
            <a:pPr algn="l" fontAlgn="base"/>
            <a:r>
              <a:rPr lang="en-US" b="1" i="0" u="sng" strike="noStrike" dirty="0">
                <a:solidFill>
                  <a:srgbClr val="525252"/>
                </a:solidFill>
                <a:effectLst/>
                <a:latin typeface="Arial" panose="020B0604020202020204" pitchFamily="34" charset="0"/>
                <a:hlinkClick r:id="rId3"/>
              </a:rPr>
              <a:t>Colleen T. Boff</a:t>
            </a:r>
            <a:r>
              <a:rPr lang="en-US" b="0" i="0" u="none" strike="noStrike" dirty="0">
                <a:solidFill>
                  <a:srgbClr val="525252"/>
                </a:solidFill>
                <a:effectLst/>
                <a:latin typeface="Arial" panose="020B0604020202020204" pitchFamily="34" charset="0"/>
                <a:hlinkClick r:id="rId3"/>
              </a:rPr>
              <a:t>, </a:t>
            </a:r>
            <a:r>
              <a:rPr lang="en-US" b="0" i="1" u="none" strike="noStrike" dirty="0">
                <a:solidFill>
                  <a:srgbClr val="525252"/>
                </a:solidFill>
                <a:effectLst/>
                <a:latin typeface="Arial" panose="020B0604020202020204" pitchFamily="34" charset="0"/>
                <a:hlinkClick r:id="rId3"/>
              </a:rPr>
              <a:t>Bowling Green State University</a:t>
            </a:r>
            <a:br>
              <a:rPr lang="en-US" b="0" i="0" dirty="0">
                <a:solidFill>
                  <a:srgbClr val="000000"/>
                </a:solidFill>
                <a:effectLst/>
                <a:latin typeface="Arial" panose="020B0604020202020204" pitchFamily="34" charset="0"/>
              </a:rPr>
            </a:br>
            <a:r>
              <a:rPr lang="en-US" b="1" i="0" u="sng" strike="noStrike" dirty="0">
                <a:solidFill>
                  <a:srgbClr val="525252"/>
                </a:solidFill>
                <a:effectLst/>
                <a:latin typeface="Arial" panose="020B0604020202020204" pitchFamily="34" charset="0"/>
                <a:hlinkClick r:id="rId4"/>
              </a:rPr>
              <a:t>Catherine Cardwell</a:t>
            </a:r>
            <a:r>
              <a:rPr lang="en-US" b="0" i="0" u="none" strike="noStrike" dirty="0">
                <a:solidFill>
                  <a:srgbClr val="525252"/>
                </a:solidFill>
                <a:effectLst/>
                <a:latin typeface="Arial" panose="020B0604020202020204" pitchFamily="34" charset="0"/>
                <a:hlinkClick r:id="rId4"/>
              </a:rPr>
              <a:t>, </a:t>
            </a:r>
            <a:r>
              <a:rPr lang="en-US" b="0" i="1" u="none" strike="noStrike" dirty="0">
                <a:solidFill>
                  <a:srgbClr val="525252"/>
                </a:solidFill>
                <a:effectLst/>
                <a:latin typeface="Arial" panose="020B0604020202020204" pitchFamily="34" charset="0"/>
                <a:hlinkClick r:id="rId4"/>
              </a:rPr>
              <a:t>University of South Florida St. Petersburg</a:t>
            </a:r>
            <a:endParaRPr lang="en-US" b="0" i="0" dirty="0">
              <a:solidFill>
                <a:srgbClr val="000000"/>
              </a:solidFill>
              <a:effectLst/>
              <a:latin typeface="Arial" panose="020B0604020202020204" pitchFamily="34" charset="0"/>
            </a:endParaRPr>
          </a:p>
          <a:p>
            <a:pPr algn="l" fontAlgn="base"/>
            <a:endParaRPr lang="en-US" b="1" i="0" dirty="0">
              <a:solidFill>
                <a:srgbClr val="000000"/>
              </a:solidFill>
              <a:effectLst/>
              <a:latin typeface="Arial" panose="020B0604020202020204" pitchFamily="34" charset="0"/>
            </a:endParaRPr>
          </a:p>
          <a:p>
            <a:pPr algn="l" fontAlgn="base"/>
            <a:r>
              <a:rPr lang="en-US" b="1" i="0" dirty="0">
                <a:solidFill>
                  <a:srgbClr val="000000"/>
                </a:solidFill>
                <a:effectLst/>
                <a:latin typeface="Arial" panose="020B0604020202020204" pitchFamily="34" charset="0"/>
              </a:rPr>
              <a:t>Document Type</a:t>
            </a:r>
          </a:p>
          <a:p>
            <a:pPr algn="l" fontAlgn="base"/>
            <a:r>
              <a:rPr lang="en-US" b="0" i="0" dirty="0">
                <a:solidFill>
                  <a:srgbClr val="000000"/>
                </a:solidFill>
                <a:effectLst/>
                <a:latin typeface="Arial" panose="020B0604020202020204" pitchFamily="34" charset="0"/>
              </a:rPr>
              <a:t>Presentation</a:t>
            </a:r>
          </a:p>
          <a:p>
            <a:pPr algn="l" fontAlgn="base"/>
            <a:endParaRPr lang="en-US" b="1" i="0" dirty="0">
              <a:solidFill>
                <a:srgbClr val="000000"/>
              </a:solidFill>
              <a:effectLst/>
              <a:latin typeface="Arial" panose="020B0604020202020204" pitchFamily="34" charset="0"/>
            </a:endParaRPr>
          </a:p>
          <a:p>
            <a:pPr algn="l" fontAlgn="base"/>
            <a:r>
              <a:rPr lang="en-US" b="1" i="0" dirty="0">
                <a:solidFill>
                  <a:srgbClr val="000000"/>
                </a:solidFill>
                <a:effectLst/>
                <a:latin typeface="Arial" panose="020B0604020202020204" pitchFamily="34" charset="0"/>
              </a:rPr>
              <a:t>Abstract</a:t>
            </a:r>
          </a:p>
          <a:p>
            <a:pPr algn="l" fontAlgn="base"/>
            <a:r>
              <a:rPr lang="en-US" b="0" i="0" dirty="0">
                <a:solidFill>
                  <a:srgbClr val="000000"/>
                </a:solidFill>
                <a:effectLst/>
                <a:latin typeface="Arial" panose="020B0604020202020204" pitchFamily="34" charset="0"/>
              </a:rPr>
              <a:t>Presentation at the Florida Library Association Conference, Orlando, FL.</a:t>
            </a:r>
          </a:p>
          <a:p>
            <a:pPr algn="l" fontAlgn="base"/>
            <a:endParaRPr lang="en-US" b="1" i="0" dirty="0">
              <a:solidFill>
                <a:srgbClr val="000000"/>
              </a:solidFill>
              <a:effectLst/>
              <a:latin typeface="Arial" panose="020B0604020202020204" pitchFamily="34" charset="0"/>
            </a:endParaRPr>
          </a:p>
          <a:p>
            <a:pPr algn="l" fontAlgn="base"/>
            <a:r>
              <a:rPr lang="en-US" b="1" i="0" dirty="0">
                <a:solidFill>
                  <a:srgbClr val="000000"/>
                </a:solidFill>
                <a:effectLst/>
                <a:latin typeface="Arial" panose="020B0604020202020204" pitchFamily="34" charset="0"/>
              </a:rPr>
              <a:t>Repository Citation</a:t>
            </a:r>
          </a:p>
          <a:p>
            <a:pPr algn="l" fontAlgn="base"/>
            <a:r>
              <a:rPr lang="en-US" b="0" i="0" dirty="0">
                <a:solidFill>
                  <a:srgbClr val="000000"/>
                </a:solidFill>
                <a:effectLst/>
                <a:latin typeface="Arial" panose="020B0604020202020204" pitchFamily="34" charset="0"/>
              </a:rPr>
              <a:t>Boff, Colleen T. and Cardwell, Catherine, "Anchoring Change: Using the Kotter Change Management Framework to Analyze &amp; Facilitate Change in Academic Libraries" (2019). </a:t>
            </a:r>
            <a:r>
              <a:rPr lang="en-US" b="0" i="1" dirty="0">
                <a:solidFill>
                  <a:srgbClr val="000000"/>
                </a:solidFill>
                <a:effectLst/>
                <a:latin typeface="Arial" panose="020B0604020202020204" pitchFamily="34" charset="0"/>
              </a:rPr>
              <a:t>University Libraries Faculty Publications</a:t>
            </a:r>
            <a:r>
              <a:rPr lang="en-US" b="0" i="0" dirty="0">
                <a:solidFill>
                  <a:srgbClr val="000000"/>
                </a:solidFill>
                <a:effectLst/>
                <a:latin typeface="Arial" panose="020B0604020202020204" pitchFamily="34" charset="0"/>
              </a:rPr>
              <a:t>. 56.</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https://scholarworks.bgsu.edu/ul_pub/56</a:t>
            </a:r>
          </a:p>
          <a:p>
            <a:pPr algn="l" fontAlgn="base"/>
            <a:endParaRPr lang="en-US" b="1" i="0" dirty="0">
              <a:solidFill>
                <a:srgbClr val="000000"/>
              </a:solidFill>
              <a:effectLst/>
              <a:latin typeface="Arial" panose="020B0604020202020204" pitchFamily="34" charset="0"/>
            </a:endParaRPr>
          </a:p>
          <a:p>
            <a:pPr algn="l" fontAlgn="base"/>
            <a:r>
              <a:rPr lang="en-US" b="1" i="0" dirty="0">
                <a:solidFill>
                  <a:srgbClr val="000000"/>
                </a:solidFill>
                <a:effectLst/>
                <a:latin typeface="Arial" panose="020B0604020202020204" pitchFamily="34" charset="0"/>
              </a:rPr>
              <a:t>Publication Date</a:t>
            </a:r>
          </a:p>
          <a:p>
            <a:pPr algn="l" fontAlgn="base"/>
            <a:r>
              <a:rPr lang="en-US" b="0" i="0" dirty="0">
                <a:solidFill>
                  <a:srgbClr val="000000"/>
                </a:solidFill>
                <a:effectLst/>
                <a:latin typeface="Arial" panose="020B0604020202020204" pitchFamily="34" charset="0"/>
              </a:rPr>
              <a:t>5-2019</a:t>
            </a:r>
          </a:p>
        </p:txBody>
      </p:sp>
    </p:spTree>
    <p:extLst>
      <p:ext uri="{BB962C8B-B14F-4D97-AF65-F5344CB8AC3E}">
        <p14:creationId xmlns:p14="http://schemas.microsoft.com/office/powerpoint/2010/main" val="29384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8"/>
            <a:ext cx="8229600" cy="751008"/>
          </a:xfrm>
        </p:spPr>
        <p:txBody>
          <a:bodyPr>
            <a:noAutofit/>
          </a:bodyPr>
          <a:lstStyle/>
          <a:p>
            <a:r>
              <a:rPr lang="en-US" sz="2800" dirty="0">
                <a:solidFill>
                  <a:schemeClr val="accent6"/>
                </a:solidFill>
              </a:rPr>
              <a:t>Case study Codification </a:t>
            </a:r>
            <a:r>
              <a:rPr lang="el-GR" sz="2800" dirty="0">
                <a:solidFill>
                  <a:schemeClr val="accent6"/>
                </a:solidFill>
              </a:rPr>
              <a:t>(Συμβουλευτική υποστήριξη σπουδαστών στο Πανεπιστήμιο Αττικής</a:t>
            </a:r>
            <a:r>
              <a:rPr lang="en-US" sz="2800" dirty="0">
                <a:solidFill>
                  <a:schemeClr val="accent6"/>
                </a:solidFill>
              </a:rPr>
              <a:t>)</a:t>
            </a:r>
            <a:endParaRPr lang="el-GR" sz="2800" dirty="0">
              <a:solidFill>
                <a:schemeClr val="accent6"/>
              </a:solidFill>
            </a:endParaRPr>
          </a:p>
        </p:txBody>
      </p:sp>
      <p:sp>
        <p:nvSpPr>
          <p:cNvPr id="3" name="Content Placeholder 2"/>
          <p:cNvSpPr>
            <a:spLocks noGrp="1"/>
          </p:cNvSpPr>
          <p:nvPr>
            <p:ph idx="1"/>
          </p:nvPr>
        </p:nvSpPr>
        <p:spPr>
          <a:xfrm>
            <a:off x="457200" y="908720"/>
            <a:ext cx="8229600" cy="5400600"/>
          </a:xfrm>
        </p:spPr>
        <p:txBody>
          <a:bodyPr>
            <a:noAutofit/>
          </a:bodyPr>
          <a:lstStyle/>
          <a:p>
            <a:pPr marL="0" indent="0">
              <a:buNone/>
            </a:pPr>
            <a:endParaRPr lang="en-US" sz="2400" dirty="0"/>
          </a:p>
          <a:p>
            <a:pPr marL="0" indent="0">
              <a:buNone/>
            </a:pPr>
            <a:r>
              <a:rPr lang="el-GR" sz="2400" dirty="0"/>
              <a:t>«Η συμβουλευτική είναι μια συγκεκριμένη μέθοδος ψυχολογικής στήριξης που σκοπό έχει να κάνει το σπουδαστή να κατανοήσει καλύτερα τον πραγματικό του εαυτό, τις ανάγκες του και τις δυνατότητές του. Έτσι, θα μπορέσει μόνος του, να δώσει τις δικές του απαντήσεις στα προβλήματα του. Ο ίδιος ο σπουδαστής θα αποφασίσει μαζί με τους συνεργάτες της Κοινωνικής Υπηρεσίας αν οι ανάγκες του μπορούν να καλυφθούν μέσω των συναντήσεων ή αν είναι θεμιτό να απευθυνθεί σε κάποια άλλη υπηρεσία.»</a:t>
            </a:r>
            <a:r>
              <a:rPr lang="en-GB" sz="2400" dirty="0"/>
              <a:t> </a:t>
            </a:r>
            <a:endParaRPr lang="el-GR" sz="2400" dirty="0"/>
          </a:p>
          <a:p>
            <a:pPr marL="0" indent="0">
              <a:buNone/>
            </a:pPr>
            <a:endParaRPr lang="el-GR" sz="2400" dirty="0"/>
          </a:p>
          <a:p>
            <a:pPr marL="0" indent="0">
              <a:buNone/>
            </a:pPr>
            <a:endParaRPr lang="en-US" sz="2400" dirty="0"/>
          </a:p>
          <a:p>
            <a:pPr marL="0" indent="0">
              <a:buNone/>
            </a:pPr>
            <a:endParaRPr lang="el-GR" altLang="el-GR" sz="2400" dirty="0">
              <a:cs typeface="Arial"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39</a:t>
            </a:r>
          </a:p>
        </p:txBody>
      </p:sp>
    </p:spTree>
    <p:extLst>
      <p:ext uri="{BB962C8B-B14F-4D97-AF65-F5344CB8AC3E}">
        <p14:creationId xmlns:p14="http://schemas.microsoft.com/office/powerpoint/2010/main" val="2146722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8"/>
            <a:ext cx="8229600" cy="751008"/>
          </a:xfrm>
        </p:spPr>
        <p:txBody>
          <a:bodyPr>
            <a:noAutofit/>
          </a:bodyPr>
          <a:lstStyle/>
          <a:p>
            <a:r>
              <a:rPr lang="el-GR" sz="2800" dirty="0">
                <a:solidFill>
                  <a:schemeClr val="accent6"/>
                </a:solidFill>
              </a:rPr>
              <a:t>Ατομική συμβουλετικής σε φοιτητές και φοιτήτριες για την αντιμετώπιση δυσκολιών και προβλημάτων</a:t>
            </a:r>
          </a:p>
        </p:txBody>
      </p:sp>
      <p:sp>
        <p:nvSpPr>
          <p:cNvPr id="3" name="Content Placeholder 2"/>
          <p:cNvSpPr>
            <a:spLocks noGrp="1"/>
          </p:cNvSpPr>
          <p:nvPr>
            <p:ph idx="1"/>
          </p:nvPr>
        </p:nvSpPr>
        <p:spPr>
          <a:xfrm>
            <a:off x="457200" y="548680"/>
            <a:ext cx="8229600" cy="5400600"/>
          </a:xfrm>
        </p:spPr>
        <p:txBody>
          <a:bodyPr>
            <a:noAutofit/>
          </a:bodyPr>
          <a:lstStyle/>
          <a:p>
            <a:pPr marL="0" indent="0">
              <a:buNone/>
            </a:pPr>
            <a:endParaRPr lang="en-US" sz="2400" dirty="0"/>
          </a:p>
          <a:p>
            <a:pPr marL="0" indent="0">
              <a:buNone/>
            </a:pPr>
            <a:r>
              <a:rPr lang="el-GR" sz="2400" dirty="0"/>
              <a:t>«Παροχή ατομικής συμβουλετικής σε φοιτητές και φοιτήτριες για την αντιμετώπιση δυσκολιών και προβλημάτων</a:t>
            </a:r>
          </a:p>
          <a:p>
            <a:pPr marL="0" lvl="0" indent="0">
              <a:buNone/>
            </a:pPr>
            <a:r>
              <a:rPr lang="el-GR" sz="2400" dirty="0"/>
              <a:t>Δυσκολίες προσαρμογής, ιδιαίτερα των πρωτοετών σπουδαστών στ</a:t>
            </a:r>
            <a:r>
              <a:rPr lang="en-GB" sz="2400" dirty="0"/>
              <a:t>o</a:t>
            </a:r>
            <a:r>
              <a:rPr lang="el-GR" sz="2400" dirty="0"/>
              <a:t> ακαδημαϊκό περιβάλλον</a:t>
            </a:r>
          </a:p>
          <a:p>
            <a:pPr marL="0" lvl="0" indent="0">
              <a:buNone/>
            </a:pPr>
            <a:r>
              <a:rPr lang="el-GR" sz="2400" dirty="0"/>
              <a:t>Δυσκολίες προσαρμογής των σπουδαστών από επαρχία</a:t>
            </a:r>
          </a:p>
          <a:p>
            <a:pPr marL="0" lvl="0" indent="0">
              <a:buNone/>
            </a:pPr>
            <a:r>
              <a:rPr lang="el-GR" sz="2400" dirty="0"/>
              <a:t>Δυσκολίες προσαρμογής των αλλοδαπών σπουδαστών</a:t>
            </a:r>
          </a:p>
          <a:p>
            <a:pPr marL="0" lvl="0" indent="0">
              <a:buNone/>
            </a:pPr>
            <a:r>
              <a:rPr lang="el-GR" sz="2400" dirty="0"/>
              <a:t>Δυσκολίες διαπροσωπικών σχέσεων</a:t>
            </a:r>
          </a:p>
          <a:p>
            <a:pPr marL="0" lvl="0" indent="0">
              <a:buNone/>
            </a:pPr>
            <a:r>
              <a:rPr lang="el-GR" sz="2400" dirty="0"/>
              <a:t>Προσωπικά προβλήματα όπως άγχος, κατάθλιψη, άγχος εξετάσεων</a:t>
            </a:r>
          </a:p>
          <a:p>
            <a:pPr marL="0" lvl="0" indent="0">
              <a:buNone/>
            </a:pPr>
            <a:r>
              <a:rPr lang="el-GR" sz="2400" dirty="0"/>
              <a:t>Θέματα σπουδαστών με κινητικά και αισθητηριακά προβλήματα</a:t>
            </a:r>
          </a:p>
          <a:p>
            <a:pPr marL="0" lvl="0" indent="0">
              <a:buNone/>
            </a:pPr>
            <a:r>
              <a:rPr lang="el-GR" sz="2400" dirty="0"/>
              <a:t>Οικονομικά προβλήματα, ανάγκες εργασίας κ.λ.π.»</a:t>
            </a:r>
          </a:p>
          <a:p>
            <a:pPr marL="0" indent="0">
              <a:buNone/>
            </a:pPr>
            <a:r>
              <a:rPr lang="el-GR" sz="2400" b="1" dirty="0">
                <a:solidFill>
                  <a:schemeClr val="accent6"/>
                </a:solidFill>
              </a:rPr>
              <a:t>«Η συνεργασία συμβούλου – φοιτητών γίνεται με απόλυτη εχεμύθεια και σεβασμό»</a:t>
            </a:r>
            <a:r>
              <a:rPr lang="en-GB" sz="2400" b="1" dirty="0">
                <a:solidFill>
                  <a:schemeClr val="accent6"/>
                </a:solidFill>
              </a:rPr>
              <a:t> </a:t>
            </a:r>
            <a:endParaRPr lang="el-GR" sz="2400" b="1" dirty="0">
              <a:solidFill>
                <a:schemeClr val="accent6"/>
              </a:solidFill>
            </a:endParaRPr>
          </a:p>
          <a:p>
            <a:pPr marL="0" indent="0">
              <a:buNone/>
            </a:pPr>
            <a:endParaRPr lang="el-GR" sz="2400" dirty="0"/>
          </a:p>
          <a:p>
            <a:pPr marL="0" indent="0">
              <a:buNone/>
            </a:pPr>
            <a:endParaRPr lang="en-US" sz="2400" dirty="0"/>
          </a:p>
          <a:p>
            <a:pPr marL="0" indent="0">
              <a:buNone/>
            </a:pPr>
            <a:endParaRPr lang="el-GR" altLang="el-GR" sz="2400" dirty="0">
              <a:cs typeface="Arial"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40</a:t>
            </a:r>
          </a:p>
        </p:txBody>
      </p:sp>
    </p:spTree>
    <p:extLst>
      <p:ext uri="{BB962C8B-B14F-4D97-AF65-F5344CB8AC3E}">
        <p14:creationId xmlns:p14="http://schemas.microsoft.com/office/powerpoint/2010/main" val="2110484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8"/>
            <a:ext cx="8229600" cy="497208"/>
          </a:xfrm>
        </p:spPr>
        <p:txBody>
          <a:bodyPr>
            <a:noAutofit/>
          </a:bodyPr>
          <a:lstStyle/>
          <a:p>
            <a:r>
              <a:rPr lang="el-GR" sz="2800" dirty="0">
                <a:solidFill>
                  <a:schemeClr val="accent6"/>
                </a:solidFill>
              </a:rPr>
              <a:t>Διαδικασία</a:t>
            </a:r>
          </a:p>
        </p:txBody>
      </p:sp>
      <p:sp>
        <p:nvSpPr>
          <p:cNvPr id="3" name="Content Placeholder 2"/>
          <p:cNvSpPr>
            <a:spLocks noGrp="1"/>
          </p:cNvSpPr>
          <p:nvPr>
            <p:ph idx="1"/>
          </p:nvPr>
        </p:nvSpPr>
        <p:spPr>
          <a:xfrm>
            <a:off x="457200" y="548680"/>
            <a:ext cx="8229600" cy="5400600"/>
          </a:xfrm>
        </p:spPr>
        <p:txBody>
          <a:bodyPr>
            <a:noAutofit/>
          </a:bodyPr>
          <a:lstStyle/>
          <a:p>
            <a:pPr marL="0" indent="0">
              <a:buNone/>
            </a:pPr>
            <a:endParaRPr lang="en-US" sz="2400" dirty="0"/>
          </a:p>
          <a:p>
            <a:r>
              <a:rPr lang="el-GR" sz="2400" dirty="0"/>
              <a:t>«Αρχικά,  ο σπουδαστής έρχεται σε μια πρώτη επαφή με Κοινωνική Λειτουργό, συμπληρώνει τη φόρμα της αιτήσης για συμβουλευτική υποστήριξη και ορίζουν από κοινού την επόμενη συνάντηση.</a:t>
            </a:r>
          </a:p>
          <a:p>
            <a:r>
              <a:rPr lang="el-GR" sz="2400" dirty="0"/>
              <a:t>Η Κοινωνική – Συμβουλευτική Υπηρεσία δημιουργεί Καρτέλα με το ιστορικό του σπουδαστή, αξιολογεί το αίτημα του σπουδαστή και τον παραπέμπει στο αρμόδιο στέλεχος της υπηρεσίας.</a:t>
            </a:r>
          </a:p>
          <a:p>
            <a:r>
              <a:rPr lang="el-GR" sz="2400" dirty="0"/>
              <a:t>Οι συνεδρίες πραγματοποιούνται για όσο διάστημα επιθυμεί ο ίδιος ο σπουδαστής και καθ’ όλην τη διάρκεια της συμβουλευτικής κρατούνται σημειώσεις, οι οποίες καταχωρούνται στην καρτέλα του σπουδαστή. Η καρτέλα του σπουδαστή ενημερώνεται συστηματικά μετά από κάθε συνεδρία καθώς επίσης και το Μητρώο Κίνησης των Περιστατικών.»</a:t>
            </a:r>
            <a:r>
              <a:rPr lang="en-GB" sz="2400" dirty="0"/>
              <a:t> </a:t>
            </a:r>
            <a:endParaRPr lang="el-GR" sz="2400" dirty="0"/>
          </a:p>
          <a:p>
            <a:pPr marL="0" indent="0">
              <a:buNone/>
            </a:pPr>
            <a:endParaRPr lang="el-GR" sz="2400" dirty="0"/>
          </a:p>
          <a:p>
            <a:pPr marL="0" indent="0">
              <a:buNone/>
            </a:pPr>
            <a:endParaRPr lang="en-US" sz="2400" dirty="0"/>
          </a:p>
          <a:p>
            <a:pPr marL="0" indent="0">
              <a:buNone/>
            </a:pPr>
            <a:endParaRPr lang="el-GR" altLang="el-GR" sz="2400" dirty="0">
              <a:cs typeface="Arial"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41</a:t>
            </a:r>
          </a:p>
        </p:txBody>
      </p:sp>
    </p:spTree>
    <p:extLst>
      <p:ext uri="{BB962C8B-B14F-4D97-AF65-F5344CB8AC3E}">
        <p14:creationId xmlns:p14="http://schemas.microsoft.com/office/powerpoint/2010/main" val="2319554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4CD122-866E-4D3B-9682-8196304B43DE}" type="slidenum">
              <a:rPr lang="el-GR" smtClean="0"/>
              <a:pPr>
                <a:defRPr/>
              </a:pPr>
              <a:t>53</a:t>
            </a:fld>
            <a:endParaRPr lang="el-GR" dirty="0"/>
          </a:p>
        </p:txBody>
      </p:sp>
      <p:sp>
        <p:nvSpPr>
          <p:cNvPr id="3" name="Rectangle 2"/>
          <p:cNvSpPr>
            <a:spLocks noChangeArrowheads="1"/>
          </p:cNvSpPr>
          <p:nvPr/>
        </p:nvSpPr>
        <p:spPr bwMode="auto">
          <a:xfrm>
            <a:off x="684584" y="7848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Object 3"/>
          <p:cNvGraphicFramePr>
            <a:graphicFrameLocks noChangeAspect="1"/>
          </p:cNvGraphicFramePr>
          <p:nvPr>
            <p:extLst>
              <p:ext uri="{D42A27DB-BD31-4B8C-83A1-F6EECF244321}">
                <p14:modId xmlns:p14="http://schemas.microsoft.com/office/powerpoint/2010/main" val="1270789287"/>
              </p:ext>
            </p:extLst>
          </p:nvPr>
        </p:nvGraphicFramePr>
        <p:xfrm>
          <a:off x="684584" y="784820"/>
          <a:ext cx="5753100" cy="5524500"/>
        </p:xfrm>
        <a:graphic>
          <a:graphicData uri="http://schemas.openxmlformats.org/presentationml/2006/ole">
            <mc:AlternateContent xmlns:mc="http://schemas.openxmlformats.org/markup-compatibility/2006">
              <mc:Choice xmlns:v="urn:schemas-microsoft-com:vml" Requires="v">
                <p:oleObj spid="_x0000_s1051" r:id="rId3" imgW="4954683" imgH="4763298" progId="">
                  <p:embed/>
                </p:oleObj>
              </mc:Choice>
              <mc:Fallback>
                <p:oleObj r:id="rId3" imgW="4954683" imgH="4763298"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84" y="784820"/>
                        <a:ext cx="5753100" cy="552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6094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3128D3-864A-4A61-8113-1F21623D799E}"/>
              </a:ext>
            </a:extLst>
          </p:cNvPr>
          <p:cNvSpPr>
            <a:spLocks noGrp="1"/>
          </p:cNvSpPr>
          <p:nvPr>
            <p:ph type="sldNum" sz="quarter" idx="12"/>
          </p:nvPr>
        </p:nvSpPr>
        <p:spPr/>
        <p:txBody>
          <a:bodyPr/>
          <a:lstStyle/>
          <a:p>
            <a:pPr>
              <a:defRPr/>
            </a:pPr>
            <a:fld id="{FA4CD122-866E-4D3B-9682-8196304B43DE}" type="slidenum">
              <a:rPr lang="el-GR" smtClean="0"/>
              <a:pPr>
                <a:defRPr/>
              </a:pPr>
              <a:t>54</a:t>
            </a:fld>
            <a:endParaRPr lang="el-GR"/>
          </a:p>
        </p:txBody>
      </p:sp>
      <p:sp>
        <p:nvSpPr>
          <p:cNvPr id="4" name="TextBox 3">
            <a:extLst>
              <a:ext uri="{FF2B5EF4-FFF2-40B4-BE49-F238E27FC236}">
                <a16:creationId xmlns:a16="http://schemas.microsoft.com/office/drawing/2014/main" id="{25C25158-99A4-48BC-8D3B-768108A50494}"/>
              </a:ext>
            </a:extLst>
          </p:cNvPr>
          <p:cNvSpPr txBox="1"/>
          <p:nvPr/>
        </p:nvSpPr>
        <p:spPr>
          <a:xfrm>
            <a:off x="323528" y="260648"/>
            <a:ext cx="8640960" cy="4524315"/>
          </a:xfrm>
          <a:prstGeom prst="rect">
            <a:avLst/>
          </a:prstGeom>
          <a:noFill/>
        </p:spPr>
        <p:txBody>
          <a:bodyPr wrap="square">
            <a:spAutoFit/>
          </a:bodyPr>
          <a:lstStyle/>
          <a:p>
            <a:r>
              <a:rPr lang="en-US" dirty="0"/>
              <a:t>John </a:t>
            </a:r>
            <a:r>
              <a:rPr lang="en-US" dirty="0" err="1"/>
              <a:t>Kieren</a:t>
            </a:r>
            <a:r>
              <a:rPr lang="en-US" dirty="0"/>
              <a:t> Quarry Moll (2019) Personalization and Codification at NASA: A Case of an Evolving Knowledge Management Strategy, Stellenbosch University</a:t>
            </a:r>
          </a:p>
          <a:p>
            <a:endParaRPr lang="en-US" dirty="0"/>
          </a:p>
          <a:p>
            <a:r>
              <a:rPr lang="en-US" dirty="0"/>
              <a:t>NASA is a knowledge-intensive organization with a long and</a:t>
            </a:r>
          </a:p>
          <a:p>
            <a:r>
              <a:rPr lang="en-US" dirty="0"/>
              <a:t>publicly-available record that not only documents its of knowledge management practices but also its successes and failures as well as the considerations that shaped its knowledge management strategy.</a:t>
            </a:r>
          </a:p>
          <a:p>
            <a:r>
              <a:rPr lang="en-US" dirty="0"/>
              <a:t>This analysis uses the organizational characteristics identified by Hansen et al. to evaluate NASA’s current competitive strategy, knowledge-economics model, knowledge management strategy, I.T. strategy and human resources strategy. The analysis also shows how NASA’s previous knowledge management strategies focused alternately on personalization and then on codification, and how NASA experienced and responded to the respective limitations of each strategy. The results of the analysis show that NASA cannot be classified as either pursuing an archetypical codification or personalization strategy, and that despite straddling both strategies the organization is showing a strong positive performance.</a:t>
            </a:r>
            <a:endParaRPr lang="el-GR" dirty="0"/>
          </a:p>
        </p:txBody>
      </p:sp>
    </p:spTree>
    <p:extLst>
      <p:ext uri="{BB962C8B-B14F-4D97-AF65-F5344CB8AC3E}">
        <p14:creationId xmlns:p14="http://schemas.microsoft.com/office/powerpoint/2010/main" val="2264084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spTree>
    <p:extLst>
      <p:ext uri="{BB962C8B-B14F-4D97-AF65-F5344CB8AC3E}">
        <p14:creationId xmlns:p14="http://schemas.microsoft.com/office/powerpoint/2010/main" val="2086791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a:t>Σημειώματα</a:t>
            </a:r>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spcBef>
                <a:spcPts val="0"/>
              </a:spcBef>
              <a:buNone/>
            </a:pPr>
            <a:r>
              <a:rPr lang="el-GR" sz="2000" dirty="0"/>
              <a:t>Copyright Πανεπιστήμιο Δυτικής Αττικής</a:t>
            </a:r>
            <a:r>
              <a:rPr lang="en-US" sz="2000" dirty="0"/>
              <a:t>, </a:t>
            </a:r>
            <a:r>
              <a:rPr lang="el-GR" sz="2000" dirty="0"/>
              <a:t>Χ. Σκουρλάς, Α. Μαρινάγη, 20</a:t>
            </a:r>
            <a:r>
              <a:rPr lang="en-US" sz="2000" dirty="0"/>
              <a:t>20</a:t>
            </a:r>
            <a:r>
              <a:rPr lang="el-GR" sz="2000" dirty="0"/>
              <a:t>.</a:t>
            </a:r>
          </a:p>
          <a:p>
            <a:pPr marL="0" indent="0">
              <a:spcBef>
                <a:spcPts val="0"/>
              </a:spcBef>
              <a:buNone/>
            </a:pPr>
            <a:r>
              <a:rPr lang="el-GR" sz="2000" dirty="0"/>
              <a:t>Χ. Σκουρλάς, Α. Μαρινάγη. «Διαχείριση Γνώσης. Ενότητα 1: «Οργανισμός και γνώση (</a:t>
            </a:r>
            <a:r>
              <a:rPr lang="en-US" sz="2000" dirty="0"/>
              <a:t>Enterprise and knowledge) </a:t>
            </a:r>
            <a:r>
              <a:rPr lang="el-GR" sz="2000" dirty="0"/>
              <a:t>». Έκδοση: 1.0. Αθήνα 20</a:t>
            </a:r>
            <a:r>
              <a:rPr lang="en-US" sz="2000" dirty="0"/>
              <a:t>20</a:t>
            </a:r>
            <a:r>
              <a:rPr lang="el-GR" sz="2000" dirty="0"/>
              <a:t>. Διαθέσιμο από τη δικτυακή διεύθυνση: </a:t>
            </a:r>
            <a:r>
              <a:rPr lang="en-US" sz="2000" dirty="0">
                <a:hlinkClick r:id="rId3"/>
              </a:rPr>
              <a:t>pyles.uniwa.gr</a:t>
            </a:r>
            <a:r>
              <a:rPr lang="el-GR" sz="2000" dirty="0"/>
              <a:t>.</a:t>
            </a:r>
          </a:p>
          <a:p>
            <a:endParaRPr lang="el-GR" sz="2000" dirty="0"/>
          </a:p>
        </p:txBody>
      </p:sp>
    </p:spTree>
    <p:extLst>
      <p:ext uri="{BB962C8B-B14F-4D97-AF65-F5344CB8AC3E}">
        <p14:creationId xmlns:p14="http://schemas.microsoft.com/office/powerpoint/2010/main" val="2766653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Χρήσης Έργων Τρίτων</a:t>
            </a: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1800" dirty="0"/>
          </a:p>
          <a:p>
            <a:endParaRPr lang="el-GR" sz="1800" b="1" u="sng" dirty="0">
              <a:solidFill>
                <a:srgbClr val="FF0000"/>
              </a:solidFill>
            </a:endParaRPr>
          </a:p>
          <a:p>
            <a:pPr marL="0" indent="0">
              <a:buNone/>
            </a:pPr>
            <a:endParaRPr lang="el-GR" sz="1800" dirty="0"/>
          </a:p>
          <a:p>
            <a:pPr marL="0" indent="0">
              <a:buNone/>
            </a:pPr>
            <a:endParaRPr lang="el-GR" sz="1800" dirty="0"/>
          </a:p>
          <a:p>
            <a:pPr marL="0" indent="0">
              <a:buNone/>
            </a:pPr>
            <a:r>
              <a:rPr lang="el-GR" sz="1800" dirty="0"/>
              <a:t>                    </a:t>
            </a:r>
          </a:p>
          <a:p>
            <a:pPr marL="0" indent="0">
              <a:buNone/>
            </a:pPr>
            <a:endParaRPr lang="el-GR" sz="1800" dirty="0"/>
          </a:p>
        </p:txBody>
      </p:sp>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endParaRPr lang="el-GR" dirty="0">
              <a:latin typeface="+mn-lt"/>
            </a:endParaRPr>
          </a:p>
        </p:txBody>
      </p:sp>
    </p:spTree>
    <p:extLst>
      <p:ext uri="{BB962C8B-B14F-4D97-AF65-F5344CB8AC3E}">
        <p14:creationId xmlns:p14="http://schemas.microsoft.com/office/powerpoint/2010/main" val="49371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5</a:t>
            </a:fld>
            <a:endParaRPr lang="el-GR" dirty="0"/>
          </a:p>
        </p:txBody>
      </p:sp>
      <p:pic>
        <p:nvPicPr>
          <p:cNvPr id="355330" name="Picture 2" descr="SECI model of Knowledge creation."/>
          <p:cNvPicPr>
            <a:picLocks noChangeAspect="1" noChangeArrowheads="1"/>
          </p:cNvPicPr>
          <p:nvPr/>
        </p:nvPicPr>
        <p:blipFill>
          <a:blip r:embed="rId2" cstate="print"/>
          <a:srcRect/>
          <a:stretch>
            <a:fillRect/>
          </a:stretch>
        </p:blipFill>
        <p:spPr bwMode="auto">
          <a:xfrm>
            <a:off x="987127" y="620688"/>
            <a:ext cx="6753225" cy="5619751"/>
          </a:xfrm>
          <a:prstGeom prst="rect">
            <a:avLst/>
          </a:prstGeom>
          <a:noFill/>
        </p:spPr>
      </p:pic>
      <p:sp>
        <p:nvSpPr>
          <p:cNvPr id="4" name="3 - Ορθογώνιο"/>
          <p:cNvSpPr/>
          <p:nvPr/>
        </p:nvSpPr>
        <p:spPr>
          <a:xfrm>
            <a:off x="6228184" y="6433591"/>
            <a:ext cx="5832648" cy="307777"/>
          </a:xfrm>
          <a:prstGeom prst="rect">
            <a:avLst/>
          </a:prstGeom>
        </p:spPr>
        <p:txBody>
          <a:bodyPr wrap="square">
            <a:spAutoFit/>
          </a:bodyPr>
          <a:lstStyle/>
          <a:p>
            <a:r>
              <a:rPr lang="en-US" sz="1400" u="sng" dirty="0">
                <a:latin typeface="+mn-lt"/>
                <a:hlinkClick r:id="rId3"/>
              </a:rPr>
              <a:t>SECI model: Wikipedia</a:t>
            </a:r>
            <a:endParaRPr lang="en-US" sz="1400" u="sng" dirty="0">
              <a:latin typeface="+mn-lt"/>
            </a:endParaRPr>
          </a:p>
        </p:txBody>
      </p:sp>
      <p:pic>
        <p:nvPicPr>
          <p:cNvPr id="5" name="Picture 4"/>
          <p:cNvPicPr>
            <a:picLocks noChangeAspect="1" noChangeArrowheads="1"/>
          </p:cNvPicPr>
          <p:nvPr/>
        </p:nvPicPr>
        <p:blipFill>
          <a:blip r:embed="rId4" cstate="print"/>
          <a:srcRect/>
          <a:stretch>
            <a:fillRect/>
          </a:stretch>
        </p:blipFill>
        <p:spPr bwMode="auto">
          <a:xfrm>
            <a:off x="4860032" y="254572"/>
            <a:ext cx="576064" cy="72615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2234775" y="260648"/>
            <a:ext cx="598086" cy="753914"/>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672942" y="1664804"/>
            <a:ext cx="656932" cy="828092"/>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672942" y="3933056"/>
            <a:ext cx="656932" cy="828092"/>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7308304" y="1772817"/>
            <a:ext cx="898539" cy="762154"/>
          </a:xfrm>
          <a:prstGeom prst="rect">
            <a:avLst/>
          </a:prstGeom>
          <a:noFill/>
          <a:ln w="9525">
            <a:noFill/>
            <a:round/>
            <a:headEnd/>
            <a:tailEnd/>
          </a:ln>
        </p:spPr>
      </p:pic>
      <p:pic>
        <p:nvPicPr>
          <p:cNvPr id="10" name="Picture 7"/>
          <p:cNvPicPr>
            <a:picLocks noChangeAspect="1" noChangeArrowheads="1"/>
          </p:cNvPicPr>
          <p:nvPr/>
        </p:nvPicPr>
        <p:blipFill>
          <a:blip r:embed="rId5" cstate="print"/>
          <a:srcRect/>
          <a:stretch>
            <a:fillRect/>
          </a:stretch>
        </p:blipFill>
        <p:spPr bwMode="auto">
          <a:xfrm>
            <a:off x="7308304" y="4064583"/>
            <a:ext cx="898539" cy="762154"/>
          </a:xfrm>
          <a:prstGeom prst="rect">
            <a:avLst/>
          </a:prstGeom>
          <a:noFill/>
          <a:ln w="9525">
            <a:noFill/>
            <a:round/>
            <a:headEnd/>
            <a:tailEnd/>
          </a:ln>
        </p:spPr>
      </p:pic>
      <p:pic>
        <p:nvPicPr>
          <p:cNvPr id="14" name="Picture 7"/>
          <p:cNvPicPr>
            <a:picLocks noChangeAspect="1" noChangeArrowheads="1"/>
          </p:cNvPicPr>
          <p:nvPr/>
        </p:nvPicPr>
        <p:blipFill>
          <a:blip r:embed="rId5" cstate="print"/>
          <a:srcRect/>
          <a:stretch>
            <a:fillRect/>
          </a:stretch>
        </p:blipFill>
        <p:spPr bwMode="auto">
          <a:xfrm>
            <a:off x="3407440" y="5733256"/>
            <a:ext cx="898539" cy="762154"/>
          </a:xfrm>
          <a:prstGeom prst="rect">
            <a:avLst/>
          </a:prstGeom>
          <a:noFill/>
          <a:ln w="9525">
            <a:noFill/>
            <a:round/>
            <a:headEnd/>
            <a:tailEnd/>
          </a:ln>
        </p:spPr>
      </p:pic>
      <p:pic>
        <p:nvPicPr>
          <p:cNvPr id="15" name="Picture 7"/>
          <p:cNvPicPr>
            <a:picLocks noChangeAspect="1" noChangeArrowheads="1"/>
          </p:cNvPicPr>
          <p:nvPr/>
        </p:nvPicPr>
        <p:blipFill>
          <a:blip r:embed="rId5" cstate="print"/>
          <a:srcRect/>
          <a:stretch>
            <a:fillRect/>
          </a:stretch>
        </p:blipFill>
        <p:spPr bwMode="auto">
          <a:xfrm>
            <a:off x="4531050" y="5733256"/>
            <a:ext cx="898539" cy="762154"/>
          </a:xfrm>
          <a:prstGeom prst="rect">
            <a:avLst/>
          </a:prstGeom>
          <a:noFill/>
          <a:ln w="9525">
            <a:noFill/>
            <a:round/>
            <a:headEnd/>
            <a:tailEnd/>
          </a:ln>
        </p:spPr>
      </p:pic>
      <p:sp>
        <p:nvSpPr>
          <p:cNvPr id="16" name="Rectangle 15"/>
          <p:cNvSpPr/>
          <p:nvPr/>
        </p:nvSpPr>
        <p:spPr>
          <a:xfrm>
            <a:off x="84650" y="6433591"/>
            <a:ext cx="6935622" cy="307777"/>
          </a:xfrm>
          <a:prstGeom prst="rect">
            <a:avLst/>
          </a:prstGeom>
        </p:spPr>
        <p:txBody>
          <a:bodyPr wrap="square">
            <a:spAutoFit/>
          </a:bodyPr>
          <a:lstStyle/>
          <a:p>
            <a:r>
              <a:rPr lang="en-US" sz="1400" dirty="0"/>
              <a:t>Knowledge Conversion Theory  Figure. based on the Nonaka and Takeuchi</a:t>
            </a:r>
            <a:endParaRPr lang="el-GR" sz="1400" dirty="0"/>
          </a:p>
        </p:txBody>
      </p:sp>
      <p:sp>
        <p:nvSpPr>
          <p:cNvPr id="17" name="TextBox 16">
            <a:extLst>
              <a:ext uri="{FF2B5EF4-FFF2-40B4-BE49-F238E27FC236}">
                <a16:creationId xmlns:a16="http://schemas.microsoft.com/office/drawing/2014/main" id="{852CEE2B-C7B8-41C1-9BBF-51DE6610F83F}"/>
              </a:ext>
            </a:extLst>
          </p:cNvPr>
          <p:cNvSpPr txBox="1"/>
          <p:nvPr/>
        </p:nvSpPr>
        <p:spPr>
          <a:xfrm>
            <a:off x="3491880" y="620688"/>
            <a:ext cx="1277888" cy="369332"/>
          </a:xfrm>
          <a:prstGeom prst="rect">
            <a:avLst/>
          </a:prstGeom>
          <a:noFill/>
        </p:spPr>
        <p:txBody>
          <a:bodyPr wrap="square">
            <a:spAutoFit/>
          </a:bodyPr>
          <a:lstStyle/>
          <a:p>
            <a:r>
              <a:rPr lang="en-US" b="1" dirty="0">
                <a:solidFill>
                  <a:srgbClr val="FF0000"/>
                </a:solidFill>
              </a:rPr>
              <a:t>Dialogue</a:t>
            </a:r>
            <a:endParaRPr lang="el-GR" dirty="0">
              <a:solidFill>
                <a:srgbClr val="FF0000"/>
              </a:solidFill>
            </a:endParaRPr>
          </a:p>
        </p:txBody>
      </p:sp>
      <p:sp>
        <p:nvSpPr>
          <p:cNvPr id="18" name="TextBox 17">
            <a:extLst>
              <a:ext uri="{FF2B5EF4-FFF2-40B4-BE49-F238E27FC236}">
                <a16:creationId xmlns:a16="http://schemas.microsoft.com/office/drawing/2014/main" id="{9D4852D8-657E-4FE0-8FC7-BC3203BCADAA}"/>
              </a:ext>
            </a:extLst>
          </p:cNvPr>
          <p:cNvSpPr txBox="1"/>
          <p:nvPr/>
        </p:nvSpPr>
        <p:spPr>
          <a:xfrm>
            <a:off x="5544616" y="3203684"/>
            <a:ext cx="3347864" cy="369332"/>
          </a:xfrm>
          <a:prstGeom prst="rect">
            <a:avLst/>
          </a:prstGeom>
          <a:noFill/>
        </p:spPr>
        <p:txBody>
          <a:bodyPr wrap="square">
            <a:spAutoFit/>
          </a:bodyPr>
          <a:lstStyle/>
          <a:p>
            <a:r>
              <a:rPr lang="en-US" b="1" dirty="0">
                <a:solidFill>
                  <a:srgbClr val="FF0000"/>
                </a:solidFill>
              </a:rPr>
              <a:t>Linking Explicit Knowledge</a:t>
            </a:r>
            <a:endParaRPr lang="el-GR" dirty="0">
              <a:solidFill>
                <a:srgbClr val="FF0000"/>
              </a:solidFill>
            </a:endParaRPr>
          </a:p>
        </p:txBody>
      </p:sp>
      <p:sp>
        <p:nvSpPr>
          <p:cNvPr id="13" name="TextBox 12">
            <a:extLst>
              <a:ext uri="{FF2B5EF4-FFF2-40B4-BE49-F238E27FC236}">
                <a16:creationId xmlns:a16="http://schemas.microsoft.com/office/drawing/2014/main" id="{6C7415D9-2FD9-460F-AA86-E94651F01DAF}"/>
              </a:ext>
            </a:extLst>
          </p:cNvPr>
          <p:cNvSpPr txBox="1"/>
          <p:nvPr/>
        </p:nvSpPr>
        <p:spPr>
          <a:xfrm>
            <a:off x="1043608" y="3203684"/>
            <a:ext cx="1944216" cy="369332"/>
          </a:xfrm>
          <a:prstGeom prst="rect">
            <a:avLst/>
          </a:prstGeom>
          <a:noFill/>
        </p:spPr>
        <p:txBody>
          <a:bodyPr wrap="square">
            <a:spAutoFit/>
          </a:bodyPr>
          <a:lstStyle/>
          <a:p>
            <a:r>
              <a:rPr lang="en-US" b="1" dirty="0">
                <a:solidFill>
                  <a:srgbClr val="FF0000"/>
                </a:solidFill>
              </a:rPr>
              <a:t>Field Building</a:t>
            </a:r>
            <a:endParaRPr lang="el-GR" dirty="0">
              <a:solidFill>
                <a:srgbClr val="FF0000"/>
              </a:solidFill>
            </a:endParaRPr>
          </a:p>
        </p:txBody>
      </p:sp>
      <p:sp>
        <p:nvSpPr>
          <p:cNvPr id="21" name="TextBox 20">
            <a:extLst>
              <a:ext uri="{FF2B5EF4-FFF2-40B4-BE49-F238E27FC236}">
                <a16:creationId xmlns:a16="http://schemas.microsoft.com/office/drawing/2014/main" id="{0CF612D4-FA2E-46C7-8FC8-25BC9C9B0C8D}"/>
              </a:ext>
            </a:extLst>
          </p:cNvPr>
          <p:cNvSpPr txBox="1"/>
          <p:nvPr/>
        </p:nvSpPr>
        <p:spPr>
          <a:xfrm>
            <a:off x="3419872" y="5373216"/>
            <a:ext cx="3347864" cy="369332"/>
          </a:xfrm>
          <a:prstGeom prst="rect">
            <a:avLst/>
          </a:prstGeom>
          <a:noFill/>
        </p:spPr>
        <p:txBody>
          <a:bodyPr wrap="square">
            <a:spAutoFit/>
          </a:bodyPr>
          <a:lstStyle/>
          <a:p>
            <a:r>
              <a:rPr lang="en-US" b="1" dirty="0">
                <a:solidFill>
                  <a:srgbClr val="FF0000"/>
                </a:solidFill>
              </a:rPr>
              <a:t>Learning by doing</a:t>
            </a:r>
            <a:endParaRPr lang="el-GR" dirty="0">
              <a:solidFill>
                <a:srgbClr val="FF0000"/>
              </a:solidFill>
            </a:endParaRPr>
          </a:p>
        </p:txBody>
      </p:sp>
    </p:spTree>
    <p:extLst>
      <p:ext uri="{BB962C8B-B14F-4D97-AF65-F5344CB8AC3E}">
        <p14:creationId xmlns:p14="http://schemas.microsoft.com/office/powerpoint/2010/main" val="1553072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lvl="0" indent="-342900">
              <a:buFont typeface="Arial" panose="020B0604020202020204" pitchFamily="34" charset="0"/>
              <a:buChar char="•"/>
            </a:pPr>
            <a:endParaRPr lang="el-GR" dirty="0">
              <a:latin typeface="+mn-lt"/>
            </a:endParaRPr>
          </a:p>
          <a:p>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968950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dirty="0"/>
            </a:br>
            <a:br>
              <a:rPr lang="en-US" dirty="0"/>
            </a:br>
            <a:r>
              <a:rPr lang="en-US" dirty="0"/>
              <a:t>Nonaka and Takeuchi: SECI Model </a:t>
            </a:r>
            <a:r>
              <a:rPr lang="en-US" dirty="0" err="1"/>
              <a:t>Model</a:t>
            </a:r>
            <a:r>
              <a:rPr lang="en-US" dirty="0"/>
              <a:t> of knowledge conversion </a:t>
            </a:r>
            <a:br>
              <a:rPr lang="en-US" dirty="0"/>
            </a:br>
            <a:r>
              <a:rPr lang="en-US" sz="2200" dirty="0">
                <a:solidFill>
                  <a:srgbClr val="FF0000"/>
                </a:solidFill>
              </a:rPr>
              <a:t>Individual (</a:t>
            </a:r>
            <a:r>
              <a:rPr lang="en-US" sz="2200" dirty="0" err="1">
                <a:solidFill>
                  <a:srgbClr val="FF0000"/>
                </a:solidFill>
              </a:rPr>
              <a:t>i</a:t>
            </a:r>
            <a:r>
              <a:rPr lang="en-US" sz="2200" dirty="0">
                <a:solidFill>
                  <a:srgbClr val="FF0000"/>
                </a:solidFill>
              </a:rPr>
              <a:t>)   Group (g)  Organization (o)</a:t>
            </a:r>
            <a:br>
              <a:rPr lang="el-GR" dirty="0">
                <a:solidFill>
                  <a:srgbClr val="FF0000"/>
                </a:solidFill>
              </a:rPr>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6" name="5 - Θέση περιεχομένου"/>
          <p:cNvSpPr>
            <a:spLocks noGrp="1"/>
          </p:cNvSpPr>
          <p:nvPr>
            <p:ph idx="1"/>
          </p:nvPr>
        </p:nvSpPr>
        <p:spPr/>
        <p:txBody>
          <a:bodyPr>
            <a:normAutofit fontScale="92500" lnSpcReduction="10000"/>
          </a:bodyPr>
          <a:lstStyle/>
          <a:p>
            <a:endParaRPr lang="en-US" sz="1200" dirty="0"/>
          </a:p>
          <a:p>
            <a:pPr marL="0" indent="0">
              <a:buNone/>
            </a:pP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hlinkClick r:id="rId2"/>
            </a:endParaRPr>
          </a:p>
          <a:p>
            <a:endParaRPr lang="en-US" sz="1200" dirty="0">
              <a:hlinkClick r:id="rId2"/>
            </a:endParaRPr>
          </a:p>
          <a:p>
            <a:endParaRPr lang="en-US" sz="1200" dirty="0">
              <a:hlinkClick r:id="rId2"/>
            </a:endParaRPr>
          </a:p>
          <a:p>
            <a:endParaRPr lang="en-US" sz="1200" dirty="0">
              <a:hlinkClick r:id="rId2"/>
            </a:endParaRPr>
          </a:p>
          <a:p>
            <a:r>
              <a:rPr lang="en-US" sz="1200" dirty="0">
                <a:hlinkClick r:id="rId2"/>
              </a:rPr>
              <a:t>http://www.comindwork.com/weekly/2015-04-27/productivity/SECI-model-of-knowledge-dimensions-Ikujiro-Nonaka</a:t>
            </a:r>
            <a:endParaRPr lang="en-US" sz="1200" dirty="0"/>
          </a:p>
          <a:p>
            <a:endParaRPr lang="en-US" sz="1200" dirty="0"/>
          </a:p>
        </p:txBody>
      </p:sp>
      <p:pic>
        <p:nvPicPr>
          <p:cNvPr id="290820" name="Picture 4" descr="http://www.tlainc.com/articl319_files/image005.jpg"/>
          <p:cNvPicPr>
            <a:picLocks noChangeAspect="1" noChangeArrowheads="1"/>
          </p:cNvPicPr>
          <p:nvPr/>
        </p:nvPicPr>
        <p:blipFill>
          <a:blip r:embed="rId3" cstate="print"/>
          <a:srcRect/>
          <a:stretch>
            <a:fillRect/>
          </a:stretch>
        </p:blipFill>
        <p:spPr bwMode="auto">
          <a:xfrm>
            <a:off x="2208634" y="1699989"/>
            <a:ext cx="4019550" cy="4105275"/>
          </a:xfrm>
          <a:prstGeom prst="rect">
            <a:avLst/>
          </a:prstGeom>
          <a:noFill/>
        </p:spPr>
      </p:pic>
    </p:spTree>
    <p:extLst>
      <p:ext uri="{BB962C8B-B14F-4D97-AF65-F5344CB8AC3E}">
        <p14:creationId xmlns:p14="http://schemas.microsoft.com/office/powerpoint/2010/main" val="167541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dirty="0"/>
            </a:br>
            <a:br>
              <a:rPr lang="en-US" dirty="0"/>
            </a:br>
            <a:r>
              <a:rPr lang="en-US" dirty="0"/>
              <a:t>Nonaka and Takeuchi: SECI Model </a:t>
            </a:r>
            <a:r>
              <a:rPr lang="en-US" dirty="0" err="1"/>
              <a:t>Model</a:t>
            </a:r>
            <a:r>
              <a:rPr lang="en-US" dirty="0"/>
              <a:t> of knowledge conversion </a:t>
            </a:r>
            <a:r>
              <a:rPr lang="en-US" sz="1600" dirty="0"/>
              <a:t>https://samirshira.wordpress.com/2013/08/30/topic-knowledge-transfer-seci-model/</a:t>
            </a:r>
            <a:br>
              <a:rPr lang="el-GR" dirty="0"/>
            </a:b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4" name="Picture 2" descr="http://writepass.com/journal/wp-content/uploads/2012/11/1366.png"/>
          <p:cNvPicPr>
            <a:picLocks noChangeAspect="1" noChangeArrowheads="1"/>
          </p:cNvPicPr>
          <p:nvPr/>
        </p:nvPicPr>
        <p:blipFill>
          <a:blip r:embed="rId2" cstate="print"/>
          <a:srcRect/>
          <a:stretch>
            <a:fillRect/>
          </a:stretch>
        </p:blipFill>
        <p:spPr bwMode="auto">
          <a:xfrm>
            <a:off x="1856953" y="1837927"/>
            <a:ext cx="5667375" cy="2743201"/>
          </a:xfrm>
          <a:prstGeom prst="rect">
            <a:avLst/>
          </a:prstGeom>
          <a:noFill/>
        </p:spPr>
      </p:pic>
    </p:spTree>
    <p:extLst>
      <p:ext uri="{BB962C8B-B14F-4D97-AF65-F5344CB8AC3E}">
        <p14:creationId xmlns:p14="http://schemas.microsoft.com/office/powerpoint/2010/main" val="2462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err="1"/>
              <a:t>Nonaka’s</a:t>
            </a:r>
            <a:r>
              <a:rPr lang="en-US" dirty="0"/>
              <a:t> four models of knowledge </a:t>
            </a:r>
            <a:br>
              <a:rPr lang="el-GR" dirty="0"/>
            </a:br>
            <a:r>
              <a:rPr lang="en-US" dirty="0"/>
              <a:t>conversion explanation</a:t>
            </a:r>
          </a:p>
        </p:txBody>
      </p:sp>
      <p:sp>
        <p:nvSpPr>
          <p:cNvPr id="3" name="Content Placeholder 2"/>
          <p:cNvSpPr>
            <a:spLocks noGrp="1"/>
          </p:cNvSpPr>
          <p:nvPr>
            <p:ph idx="1"/>
          </p:nvPr>
        </p:nvSpPr>
        <p:spPr>
          <a:xfrm>
            <a:off x="467544" y="1600200"/>
            <a:ext cx="8097336" cy="5257800"/>
          </a:xfrm>
        </p:spPr>
        <p:txBody>
          <a:bodyPr>
            <a:normAutofit fontScale="85000" lnSpcReduction="10000"/>
          </a:bodyPr>
          <a:lstStyle/>
          <a:p>
            <a:r>
              <a:rPr lang="en-US" sz="3100" b="1" dirty="0" err="1"/>
              <a:t>Socialisation</a:t>
            </a:r>
            <a:r>
              <a:rPr lang="en-US" sz="3100" b="1" dirty="0"/>
              <a:t> (tacit to tacit) : </a:t>
            </a:r>
            <a:r>
              <a:rPr lang="el-GR" sz="3100" dirty="0"/>
              <a:t>διαδικασία μάθησης (</a:t>
            </a:r>
            <a:r>
              <a:rPr lang="en-US" sz="3100" dirty="0"/>
              <a:t>process of learning</a:t>
            </a:r>
            <a:r>
              <a:rPr lang="el-GR" sz="3100" dirty="0"/>
              <a:t>) με ανταλλαγή («μοίρασμα») εμπειριών (</a:t>
            </a:r>
            <a:r>
              <a:rPr lang="en-US" sz="3100" dirty="0"/>
              <a:t>through sharing experiences</a:t>
            </a:r>
            <a:r>
              <a:rPr lang="el-GR" sz="3100" dirty="0"/>
              <a:t>) που δημιουργεί άρρητη γνώση  με τη μορφή κοινών νοητικών μοντέλων και επαγγελματικών δεξιοτήτων (</a:t>
            </a:r>
            <a:r>
              <a:rPr lang="en-US" sz="3100" dirty="0"/>
              <a:t>as shared mental models and professional skills</a:t>
            </a:r>
            <a:r>
              <a:rPr lang="el-GR" sz="3100" dirty="0"/>
              <a:t>) π</a:t>
            </a:r>
            <a:r>
              <a:rPr lang="en-US" sz="3100" dirty="0"/>
              <a:t>.</a:t>
            </a:r>
            <a:r>
              <a:rPr lang="el-GR" sz="3100" dirty="0"/>
              <a:t>χ</a:t>
            </a:r>
            <a:r>
              <a:rPr lang="en-US" sz="3100" dirty="0"/>
              <a:t>. </a:t>
            </a:r>
            <a:r>
              <a:rPr lang="el-GR" sz="3100" dirty="0"/>
              <a:t>συναίνεση ειδικών που επιτυγχάνεται κατά τη διάρκεια ιατρικών συναντήσεων</a:t>
            </a:r>
            <a:endParaRPr lang="en-US" sz="3100" dirty="0"/>
          </a:p>
          <a:p>
            <a:r>
              <a:rPr lang="en-US" sz="3100" b="1" dirty="0"/>
              <a:t>Externalization (tacit to explicit): </a:t>
            </a:r>
            <a:r>
              <a:rPr lang="el-GR" sz="3100" dirty="0"/>
              <a:t>διαδικασία μετατροπής (</a:t>
            </a:r>
            <a:r>
              <a:rPr lang="en-US" sz="3100" dirty="0"/>
              <a:t>process of conversion</a:t>
            </a:r>
            <a:r>
              <a:rPr lang="el-GR" sz="3100" dirty="0"/>
              <a:t>) άρρητης σε ρητή γνώση π</a:t>
            </a:r>
            <a:r>
              <a:rPr lang="en-US" sz="3100" dirty="0"/>
              <a:t>.</a:t>
            </a:r>
            <a:r>
              <a:rPr lang="el-GR" sz="3100" dirty="0"/>
              <a:t>χ. τα αποτελέσματα κλινικής δοκιμής (</a:t>
            </a:r>
            <a:r>
              <a:rPr lang="en-US" sz="3100" dirty="0"/>
              <a:t>clinical trial</a:t>
            </a:r>
            <a:r>
              <a:rPr lang="el-GR" sz="3100" dirty="0"/>
              <a:t>) «μεταφράζονται» σε σύσταση για την κλινική πρακτική (</a:t>
            </a:r>
            <a:r>
              <a:rPr lang="en-US" sz="3100" dirty="0"/>
              <a:t>recommendation for clinical practice</a:t>
            </a:r>
            <a:r>
              <a:rPr lang="el-GR" sz="3100" dirty="0"/>
              <a:t>)</a:t>
            </a:r>
            <a:endParaRPr lang="en-US" sz="3100" dirty="0"/>
          </a:p>
          <a:p>
            <a:pPr lvl="1"/>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pPr>
              <a:defRPr/>
            </a:pPr>
            <a:r>
              <a:rPr lang="el-GR" dirty="0"/>
              <a:t>8</a:t>
            </a:r>
          </a:p>
        </p:txBody>
      </p:sp>
    </p:spTree>
    <p:extLst>
      <p:ext uri="{BB962C8B-B14F-4D97-AF65-F5344CB8AC3E}">
        <p14:creationId xmlns:p14="http://schemas.microsoft.com/office/powerpoint/2010/main" val="3421352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1403</TotalTime>
  <Words>4700</Words>
  <Application>Microsoft Office PowerPoint</Application>
  <PresentationFormat>On-screen Show (4:3)</PresentationFormat>
  <Paragraphs>459</Paragraphs>
  <Slides>61</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61</vt:i4>
      </vt:variant>
    </vt:vector>
  </HeadingPairs>
  <TitlesOfParts>
    <vt:vector size="68" baseType="lpstr">
      <vt:lpstr>Arial</vt:lpstr>
      <vt:lpstr>Calibri</vt:lpstr>
      <vt:lpstr>Droid Serif</vt:lpstr>
      <vt:lpstr>Open Sans</vt:lpstr>
      <vt:lpstr>Times New Roman</vt:lpstr>
      <vt:lpstr>Wingdings</vt:lpstr>
      <vt:lpstr>exo-opistho_simeiomata</vt:lpstr>
      <vt:lpstr>Διαχείριση Γνώσης (Knowledge Management)</vt:lpstr>
      <vt:lpstr>Δεύτερη συνάντηση</vt:lpstr>
      <vt:lpstr>Τι είναι Διαχείριση Γνώσης (Dalkir)</vt:lpstr>
      <vt:lpstr>Το Επιχειρηματικό Περιβάλλον</vt:lpstr>
      <vt:lpstr>Τύποι γνώσης - Types of Knowledge</vt:lpstr>
      <vt:lpstr>PowerPoint Presentation</vt:lpstr>
      <vt:lpstr>  Nonaka and Takeuchi: SECI Model Model of knowledge conversion  Individual (i)   Group (g)  Organization (o) </vt:lpstr>
      <vt:lpstr>  Nonaka and Takeuchi: SECI Model Model of knowledge conversion https://samirshira.wordpress.com/2013/08/30/topic-knowledge-transfer-seci-model/ </vt:lpstr>
      <vt:lpstr>Nonaka’s four models of knowledge  conversion explanation</vt:lpstr>
      <vt:lpstr>Nonaka’s four models of knowledge  conversion explanation</vt:lpstr>
      <vt:lpstr>PowerPoint Presentation</vt:lpstr>
      <vt:lpstr>PowerPoint Presentation</vt:lpstr>
      <vt:lpstr>PowerPoint Presentation</vt:lpstr>
      <vt:lpstr>PowerPoint Presentation</vt:lpstr>
      <vt:lpstr>“Knowledge as a basis for economic development” </vt:lpstr>
      <vt:lpstr>PowerPoint Presentation</vt:lpstr>
      <vt:lpstr>PowerPoint Presentation</vt:lpstr>
      <vt:lpstr>Απόσπασμα</vt:lpstr>
      <vt:lpstr>PowerPoint Presentation</vt:lpstr>
      <vt:lpstr>PowerPoint Presentation</vt:lpstr>
      <vt:lpstr>   Μελέτης περίπτωσης Έργα διαχείρισης αλλαγής (change management projects) σε οργανισμούς.   Η Συζήτηση της θεωρίας θα γίνεται παράλληλα και στο πλαίσιο της μελέτης. </vt:lpstr>
      <vt:lpstr>Leading Change: Kotter 8-step process (1996)</vt:lpstr>
      <vt:lpstr>Case study Σύστημα διαχείρισης μετακινήσεων</vt:lpstr>
      <vt:lpstr>Case study Σύστημα διαχείρισης μετακινήσεων</vt:lpstr>
      <vt:lpstr>Δημιουργία μιας αίσθηση επείγουσας ανάγκης (Establishing a Sense of Urgency) για αλλαγή (στάδιο 1)</vt:lpstr>
      <vt:lpstr>Δημιουργία μιας αίσθηση επείγουσας ανάγκης (Establishing a Sense of Urgency) για αλλαγή (στάδιο 1)</vt:lpstr>
      <vt:lpstr>Δημιουργία επιτροπής καθοδήγησης (Creating the Guiding Coalition) (στάδιο 2)</vt:lpstr>
      <vt:lpstr>Δημιουργία επιτροπής καθοδήγησης (Creating the Guiding Coalition) (στάδιο 2)</vt:lpstr>
      <vt:lpstr>Ανάπτυξη ενός οράματος και στρατηγικής (Developing a Vision and Strategy) (στάδιο 3)</vt:lpstr>
      <vt:lpstr>Ανάπτυξη ενός οράματος και στρατηγικής (Developing a Vision and Strategy) (στάδιο 3)</vt:lpstr>
      <vt:lpstr>Διάχυση του οράματος αλλαγής (Communicating the Change Vision) (στάδιο 4)</vt:lpstr>
      <vt:lpstr>Διάχυση του οράματος αλλαγής (Communicating the Change Vision) (στάδιο 4)</vt:lpstr>
      <vt:lpstr>Διάχυση του οράματος αλλαγής (Communicating the Change Vision) (στάδιο 4)</vt:lpstr>
      <vt:lpstr>Κινητοποίηση – ενδυνάμωση των εργαζομένων για ευρεία δράση (Empowering employees for broad-based action) (στάδιο 5)</vt:lpstr>
      <vt:lpstr>Κινητοποίηση – ενδυνάμωση των εργαζομένων για ευρεία δράση (Empowering employees for broad-based action) (στάδιο 5)</vt:lpstr>
      <vt:lpstr>Δημιουργία βραχυπρόθεσμων κερδών (Generating short-term wins) (στάδιο 6)</vt:lpstr>
      <vt:lpstr>Δημιουργία βραχυπρόθεσμων κερδών (Generating short-term wins) (στάδιο 6)</vt:lpstr>
      <vt:lpstr>Δημιουργία βραχυπρόθεσμων κερδών (Generating short-term wins) (στάδιο 6)</vt:lpstr>
      <vt:lpstr>Εδραίωση κερδών και παραγωγή περισσότερων αλλαγών (Consolidating gains and producing more change) (στάδιο 7)</vt:lpstr>
      <vt:lpstr>Εδραίωση κερδών και παραγωγή περισσότερων αλλαγών (Consolidating gains and producing more change) (στάδιο 7)</vt:lpstr>
      <vt:lpstr>Εδραίωση κερδών και παραγωγή περισσότερων αλλαγών (Consolidating gains and producing more change) (στάδιο 7)</vt:lpstr>
      <vt:lpstr> αγκυροβόληση νέας προσέγγισης στην εταιρική κουλτούρα (anchoring new approaches in the culture) (στάδιο8)</vt:lpstr>
      <vt:lpstr> αγκυροβόληση νέας προσέγγισης στην εταιρική κουλτούρα (anchoring new approaches in the culture) (στάδιο8)</vt:lpstr>
      <vt:lpstr> αγκυροβόληση νέας προσέγγισης στην εταιρική κουλτούρα (anchoring new approaches in the culture) (στάδιο8)</vt:lpstr>
      <vt:lpstr>  αγκυροβόληση νέας προσέγγισης στην εταιρική κουλτούρα (anchoring new approaches in the culture) (στάδιο8)</vt:lpstr>
      <vt:lpstr>Συμπεράσματα</vt:lpstr>
      <vt:lpstr>Συμπεράσματα</vt:lpstr>
      <vt:lpstr>Συμπεράσματα</vt:lpstr>
      <vt:lpstr>PowerPoint Presentation</vt:lpstr>
      <vt:lpstr>PowerPoint Presentation</vt:lpstr>
      <vt:lpstr>Case study Codification (Συμβουλευτική υποστήριξη σπουδαστών στο Πανεπιστήμιο Αττικής)</vt:lpstr>
      <vt:lpstr>Ατομική συμβουλετικής σε φοιτητές και φοιτήτριες για την αντιμετώπιση δυσκολιών και προβλημάτων</vt:lpstr>
      <vt:lpstr>Διαδικασία</vt:lpstr>
      <vt:lpstr>PowerPoint Presentation</vt:lpstr>
      <vt:lpstr>PowerPoint Presentation</vt:lpstr>
      <vt:lpstr>Τέλος Ενότητας</vt:lpstr>
      <vt:lpstr>Σημειώματα</vt:lpstr>
      <vt:lpstr>Σημείωμα Αναφοράς</vt:lpstr>
      <vt:lpstr>Σημείωμα Χρήσης Έργων Τρίτων</vt:lpstr>
      <vt:lpstr>Σημείωμα Αδειοδότησης</vt:lpstr>
      <vt:lpstr>Διατήρηση Σημειωμάτων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ΧΡΗΣΤΟΣ ΣΚΟΥΡΛΑΣ</cp:lastModifiedBy>
  <cp:revision>149</cp:revision>
  <cp:lastPrinted>2018-10-16T06:59:11Z</cp:lastPrinted>
  <dcterms:created xsi:type="dcterms:W3CDTF">2014-10-20T11:54:42Z</dcterms:created>
  <dcterms:modified xsi:type="dcterms:W3CDTF">2020-10-20T07:02:41Z</dcterms:modified>
</cp:coreProperties>
</file>