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</p:sldMasterIdLst>
  <p:notesMasterIdLst>
    <p:notesMasterId r:id="rId15"/>
  </p:notesMasterIdLst>
  <p:handoutMasterIdLst>
    <p:handoutMasterId r:id="rId16"/>
  </p:handoutMasterIdLst>
  <p:sldIdLst>
    <p:sldId id="256" r:id="rId2"/>
    <p:sldId id="284" r:id="rId3"/>
    <p:sldId id="391" r:id="rId4"/>
    <p:sldId id="285" r:id="rId5"/>
    <p:sldId id="392" r:id="rId6"/>
    <p:sldId id="357" r:id="rId7"/>
    <p:sldId id="349" r:id="rId8"/>
    <p:sldId id="350" r:id="rId9"/>
    <p:sldId id="351" r:id="rId10"/>
    <p:sldId id="352" r:id="rId11"/>
    <p:sldId id="358" r:id="rId12"/>
    <p:sldId id="353" r:id="rId13"/>
    <p:sldId id="390" r:id="rId14"/>
  </p:sldIdLst>
  <p:sldSz cx="9144000" cy="6858000" type="screen4x3"/>
  <p:notesSz cx="6954838" cy="9309100"/>
  <p:custDataLst>
    <p:tags r:id="rId17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32" userDrawn="1">
          <p15:clr>
            <a:srgbClr val="A4A3A4"/>
          </p15:clr>
        </p15:guide>
        <p15:guide id="2" pos="219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B82"/>
    <a:srgbClr val="820000"/>
    <a:srgbClr val="333399"/>
    <a:srgbClr val="4545C3"/>
    <a:srgbClr val="C00000"/>
    <a:srgbClr val="CC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 varScale="1">
        <p:scale>
          <a:sx n="77" d="100"/>
          <a:sy n="77" d="100"/>
        </p:scale>
        <p:origin x="-119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2932"/>
        <p:guide pos="219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13504" cy="46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>
            <a:lvl1pPr defTabSz="929183" eaLnBrk="0" hangingPunct="0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9780" y="0"/>
            <a:ext cx="3013503" cy="46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>
            <a:lvl1pPr algn="r" defTabSz="929183" eaLnBrk="0" hangingPunct="0">
              <a:defRPr sz="12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8/11/2018</a:t>
            </a:fld>
            <a:endParaRPr lang="el-GR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42706"/>
            <a:ext cx="3013504" cy="46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2" tIns="46467" rIns="92932" bIns="46467" numCol="1" anchor="b" anchorCtr="0" compatLnSpc="1">
            <a:prstTxWarp prst="textNoShape">
              <a:avLst/>
            </a:prstTxWarp>
          </a:bodyPr>
          <a:lstStyle>
            <a:lvl1pPr defTabSz="929183" eaLnBrk="0" hangingPunct="0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9780" y="8842706"/>
            <a:ext cx="3013503" cy="46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2" tIns="46467" rIns="92932" bIns="46467" numCol="1" anchor="b" anchorCtr="0" compatLnSpc="1">
            <a:prstTxWarp prst="textNoShape">
              <a:avLst/>
            </a:prstTxWarp>
          </a:bodyPr>
          <a:lstStyle>
            <a:lvl1pPr algn="r" defTabSz="929183" eaLnBrk="0" hangingPunct="0">
              <a:defRPr sz="12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3013504" cy="46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>
            <a:lvl1pPr defTabSz="929183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3939780" y="0"/>
            <a:ext cx="3013503" cy="46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>
            <a:lvl1pPr algn="r" defTabSz="929183">
              <a:defRPr sz="12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8/11/2018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698500"/>
            <a:ext cx="4656138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5771" tIns="42885" rIns="85771" bIns="42885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696261" y="4421353"/>
            <a:ext cx="5563870" cy="4188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1" y="8842706"/>
            <a:ext cx="3013504" cy="46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32" tIns="46467" rIns="92932" bIns="46467" numCol="1" anchor="b" anchorCtr="0" compatLnSpc="1">
            <a:prstTxWarp prst="textNoShape">
              <a:avLst/>
            </a:prstTxWarp>
          </a:bodyPr>
          <a:lstStyle>
            <a:lvl1pPr defTabSz="929183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3939780" y="8842706"/>
            <a:ext cx="3013503" cy="46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32" tIns="46467" rIns="92932" bIns="46467" numCol="1" anchor="b" anchorCtr="0" compatLnSpc="1">
            <a:prstTxWarp prst="textNoShape">
              <a:avLst/>
            </a:prstTxWarp>
          </a:bodyPr>
          <a:lstStyle>
            <a:lvl1pPr algn="r" defTabSz="929183">
              <a:defRPr sz="12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249" indent="-174249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55077" indent="-290414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61658" indent="-232331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26320" indent="-232331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90983" indent="-232331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55646" indent="-23233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20308" indent="-23233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84972" indent="-23233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49635" indent="-23233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E8E49C5-4084-4928-B0D1-D1D10ED93DED}" type="slidenum">
              <a:rPr lang="el-GR" altLang="el-GR" sz="1200"/>
              <a:pPr eaLnBrk="1" hangingPunct="1"/>
              <a:t>1</a:t>
            </a:fld>
            <a:endParaRPr lang="el-GR" altLang="el-GR" sz="12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l-GR" smtClean="0"/>
          </a:p>
        </p:txBody>
      </p:sp>
    </p:spTree>
    <p:extLst>
      <p:ext uri="{BB962C8B-B14F-4D97-AF65-F5344CB8AC3E}">
        <p14:creationId xmlns="" xmlns:p14="http://schemas.microsoft.com/office/powerpoint/2010/main" val="1939419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55077" indent="-290414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61658" indent="-232331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26320" indent="-232331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90983" indent="-232331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55646" indent="-23233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20308" indent="-23233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84972" indent="-23233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49635" indent="-23233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E8E49C5-4084-4928-B0D1-D1D10ED93DED}" type="slidenum">
              <a:rPr lang="el-GR" altLang="el-GR" sz="1200"/>
              <a:pPr eaLnBrk="1" hangingPunct="1"/>
              <a:t>2</a:t>
            </a:fld>
            <a:endParaRPr lang="el-GR" altLang="el-GR" sz="12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l-GR" smtClean="0"/>
          </a:p>
        </p:txBody>
      </p:sp>
    </p:spTree>
    <p:extLst>
      <p:ext uri="{BB962C8B-B14F-4D97-AF65-F5344CB8AC3E}">
        <p14:creationId xmlns="" xmlns:p14="http://schemas.microsoft.com/office/powerpoint/2010/main" val="1939419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8E1A1F-D283-49E8-9B5E-7A2DDFF41A78}" type="slidenum">
              <a:rPr lang="en-US" smtClean="0">
                <a:cs typeface="Arial" charset="0"/>
              </a:rPr>
              <a:pPr/>
              <a:t>5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6977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55077" indent="-290414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61658" indent="-232331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26320" indent="-232331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90983" indent="-232331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55646" indent="-23233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20308" indent="-23233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84972" indent="-23233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49635" indent="-23233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0291B60-1592-456E-A3E9-B0815C45AD3A}" type="slidenum">
              <a:rPr lang="el-GR" altLang="el-GR" sz="1200"/>
              <a:pPr eaLnBrk="1" hangingPunct="1"/>
              <a:t>11</a:t>
            </a:fld>
            <a:endParaRPr lang="el-GR" altLang="el-GR" sz="120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l-GR" smtClean="0"/>
          </a:p>
        </p:txBody>
      </p:sp>
    </p:spTree>
    <p:extLst>
      <p:ext uri="{BB962C8B-B14F-4D97-AF65-F5344CB8AC3E}">
        <p14:creationId xmlns="" xmlns:p14="http://schemas.microsoft.com/office/powerpoint/2010/main" val="766436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CD122-866E-4D3B-9682-8196304B43D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100623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Microsoft_Office_Word2.docx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2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____________Microsoft_Office_Word1.doc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Διαχείριση Γνώσης (</a:t>
            </a:r>
            <a:r>
              <a:rPr lang="en-US" sz="3600" b="1" dirty="0" smtClean="0">
                <a:solidFill>
                  <a:schemeClr val="tx1"/>
                </a:solidFill>
                <a:latin typeface="+mn-lt"/>
              </a:rPr>
              <a:t>Knowledge Management</a:t>
            </a:r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)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69368" y="3096543"/>
            <a:ext cx="6400800" cy="1752600"/>
          </a:xfrm>
        </p:spPr>
        <p:txBody>
          <a:bodyPr>
            <a:normAutofit fontScale="70000" lnSpcReduction="20000"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el-GR" sz="2800" dirty="0" smtClean="0"/>
              <a:t>Συζήτηση του</a:t>
            </a:r>
            <a:r>
              <a:rPr lang="en-US" sz="2800" dirty="0" smtClean="0"/>
              <a:t>  </a:t>
            </a:r>
            <a:r>
              <a:rPr lang="el-GR" sz="2800" dirty="0" smtClean="0"/>
              <a:t>άρθρου </a:t>
            </a:r>
            <a:r>
              <a:rPr lang="en-US" sz="2800" dirty="0" smtClean="0"/>
              <a:t>“</a:t>
            </a:r>
            <a:r>
              <a:rPr lang="en-US" sz="2800" dirty="0" err="1" smtClean="0"/>
              <a:t>Choi</a:t>
            </a:r>
            <a:r>
              <a:rPr lang="en-US" sz="2800" dirty="0" smtClean="0"/>
              <a:t>, B., </a:t>
            </a:r>
            <a:r>
              <a:rPr lang="en-US" sz="2800" dirty="0" err="1" smtClean="0"/>
              <a:t>Poon</a:t>
            </a:r>
            <a:r>
              <a:rPr lang="en-US" sz="2800" dirty="0" smtClean="0"/>
              <a:t>, S.K. and Davis, J.G., (2006) Effects of knowledge management strategy on organizational performance: A </a:t>
            </a:r>
            <a:r>
              <a:rPr lang="en-US" sz="2800" dirty="0" err="1" smtClean="0"/>
              <a:t>complementarity</a:t>
            </a:r>
            <a:r>
              <a:rPr lang="en-US" sz="2800" dirty="0" smtClean="0"/>
              <a:t> theory-based approach, </a:t>
            </a:r>
            <a:r>
              <a:rPr lang="en-US" sz="2800" i="1" dirty="0" smtClean="0"/>
              <a:t>Omega</a:t>
            </a:r>
            <a:r>
              <a:rPr lang="en-US" sz="2800" dirty="0" smtClean="0"/>
              <a:t>, 36, pp.235-251” 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el-GR" sz="2400" dirty="0" smtClean="0"/>
              <a:t>Χ</a:t>
            </a:r>
            <a:r>
              <a:rPr lang="el-GR" sz="2400" dirty="0" smtClean="0"/>
              <a:t>. Σκουρλάς, Ε. Γαλιώτου, Α. Μαρινάγη</a:t>
            </a:r>
            <a:endParaRPr lang="el-GR" sz="24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Πανεπιστήμιο Δυτικής Αττικής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42379035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03126"/>
            <a:ext cx="1200150" cy="10096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10160" cy="490066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Θεωρητικό υπόβαθρο (</a:t>
            </a:r>
            <a:r>
              <a:rPr lang="en-US" dirty="0" smtClean="0"/>
              <a:t>background theory</a:t>
            </a:r>
            <a:r>
              <a:rPr lang="el-GR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7504"/>
            <a:ext cx="8097336" cy="5257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sz="2400" dirty="0" smtClean="0"/>
              <a:t>Η συμπληρωματική σχέση μεταξύ των επιχειρηματικών πρακτικών έχει διερευνηθεί από διάφορους ερευνητές, όπως οι </a:t>
            </a:r>
            <a:r>
              <a:rPr lang="en-US" sz="2400" dirty="0" smtClean="0"/>
              <a:t>Black</a:t>
            </a:r>
            <a:r>
              <a:rPr lang="el-GR" sz="2400" dirty="0" smtClean="0"/>
              <a:t> και </a:t>
            </a:r>
            <a:r>
              <a:rPr lang="en-US" sz="2400" dirty="0" smtClean="0"/>
              <a:t>Lynch</a:t>
            </a:r>
            <a:r>
              <a:rPr lang="el-GR" sz="2400" dirty="0" smtClean="0"/>
              <a:t> (2001, </a:t>
            </a:r>
            <a:r>
              <a:rPr lang="en-US" sz="2400" dirty="0" smtClean="0"/>
              <a:t>cited in </a:t>
            </a:r>
            <a:r>
              <a:rPr lang="en-US" sz="2400" dirty="0" err="1" smtClean="0"/>
              <a:t>Choi</a:t>
            </a:r>
            <a:r>
              <a:rPr lang="el-GR" sz="2400" dirty="0" smtClean="0"/>
              <a:t>, </a:t>
            </a:r>
            <a:r>
              <a:rPr lang="en-US" sz="2400" dirty="0" err="1" smtClean="0"/>
              <a:t>Poon</a:t>
            </a:r>
            <a:r>
              <a:rPr lang="en-US" sz="2400" dirty="0" smtClean="0"/>
              <a:t> and Davis</a:t>
            </a:r>
            <a:r>
              <a:rPr lang="el-GR" sz="2400" dirty="0" smtClean="0"/>
              <a:t>, 2006, σελ. 236), οι οποίοι διαπίστωσαν τη συμπληρωματικότητα διαφόρων επιχειρηματικών πρακτικών, αλλά κατέληξαν στο συμπέρασμα ότι  σημαντικότερο είναι το πώς εφαρμόζεται μια πρακτική εργασίας (</a:t>
            </a:r>
            <a:r>
              <a:rPr lang="en-US" sz="2400" dirty="0" smtClean="0"/>
              <a:t>work practice</a:t>
            </a:r>
            <a:r>
              <a:rPr lang="el-GR" sz="2400" dirty="0" smtClean="0"/>
              <a:t>) μαζί με τις συμπληρωματικές πρακτικές της. Οι </a:t>
            </a:r>
            <a:r>
              <a:rPr lang="en-US" sz="2400" dirty="0" err="1" smtClean="0"/>
              <a:t>Bresnahan</a:t>
            </a:r>
            <a:r>
              <a:rPr lang="el-GR" sz="2400" dirty="0" smtClean="0"/>
              <a:t>, </a:t>
            </a:r>
            <a:r>
              <a:rPr lang="en-US" sz="2400" dirty="0" err="1" smtClean="0"/>
              <a:t>Brynjolfsson</a:t>
            </a:r>
            <a:r>
              <a:rPr lang="el-GR" sz="2400" dirty="0" smtClean="0"/>
              <a:t> και </a:t>
            </a:r>
            <a:r>
              <a:rPr lang="en-US" sz="2400" dirty="0" err="1" smtClean="0"/>
              <a:t>Lorin</a:t>
            </a:r>
            <a:r>
              <a:rPr lang="el-GR" sz="2400" dirty="0" smtClean="0"/>
              <a:t> (2002, </a:t>
            </a:r>
            <a:r>
              <a:rPr lang="en-US" sz="2400" dirty="0" smtClean="0"/>
              <a:t>cited in </a:t>
            </a:r>
            <a:r>
              <a:rPr lang="en-US" sz="2400" dirty="0" err="1" smtClean="0"/>
              <a:t>Choi</a:t>
            </a:r>
            <a:r>
              <a:rPr lang="el-GR" sz="2400" dirty="0" smtClean="0"/>
              <a:t>, </a:t>
            </a:r>
            <a:r>
              <a:rPr lang="en-US" sz="2400" dirty="0" err="1" smtClean="0"/>
              <a:t>Poon</a:t>
            </a:r>
            <a:r>
              <a:rPr lang="en-US" sz="2400" dirty="0" smtClean="0"/>
              <a:t> and Davis</a:t>
            </a:r>
            <a:r>
              <a:rPr lang="el-GR" sz="2400" dirty="0" smtClean="0"/>
              <a:t>, σ. 237) διαπίστωσαν ότι ορισμένες πτυχές της </a:t>
            </a:r>
            <a:r>
              <a:rPr lang="el-GR" sz="2400" dirty="0" err="1" smtClean="0"/>
              <a:t>οργανωσιακής</a:t>
            </a:r>
            <a:r>
              <a:rPr lang="el-GR" sz="2400" dirty="0" smtClean="0"/>
              <a:t> δομής (</a:t>
            </a:r>
            <a:r>
              <a:rPr lang="en-US" sz="2400" dirty="0" smtClean="0"/>
              <a:t>organizational structure</a:t>
            </a:r>
            <a:r>
              <a:rPr lang="el-GR" sz="2400" dirty="0" smtClean="0"/>
              <a:t>) είναι συμπληρωματικές. Γενικά, η σχέση των στρατηγικών </a:t>
            </a:r>
            <a:r>
              <a:rPr lang="en-US" sz="2400" dirty="0" smtClean="0"/>
              <a:t>KM</a:t>
            </a:r>
            <a:r>
              <a:rPr lang="el-GR" sz="2400" dirty="0" smtClean="0"/>
              <a:t> και της </a:t>
            </a:r>
            <a:r>
              <a:rPr lang="el-GR" sz="2400" dirty="0" err="1" smtClean="0"/>
              <a:t>οργανωσιακής</a:t>
            </a:r>
            <a:r>
              <a:rPr lang="el-GR" sz="2400" dirty="0" smtClean="0"/>
              <a:t> απόδοσης έχει ερευνηθεί αλλά υπάρχουν αντικρουόμενα συμπεράσματα. Για παράδειγμα, οι </a:t>
            </a:r>
            <a:r>
              <a:rPr lang="en-US" sz="2400" dirty="0" err="1" smtClean="0"/>
              <a:t>Bierly</a:t>
            </a:r>
            <a:r>
              <a:rPr lang="el-GR" sz="2400" dirty="0" smtClean="0"/>
              <a:t> και </a:t>
            </a:r>
            <a:r>
              <a:rPr lang="en-US" sz="2400" dirty="0" err="1" smtClean="0"/>
              <a:t>Chakrabarti</a:t>
            </a:r>
            <a:r>
              <a:rPr lang="el-GR" sz="2400" dirty="0" smtClean="0"/>
              <a:t> (1996, </a:t>
            </a:r>
            <a:r>
              <a:rPr lang="en-US" sz="2400" dirty="0" smtClean="0"/>
              <a:t>cited in </a:t>
            </a:r>
            <a:r>
              <a:rPr lang="en-US" sz="2400" dirty="0" err="1" smtClean="0"/>
              <a:t>Choi</a:t>
            </a:r>
            <a:r>
              <a:rPr lang="el-GR" sz="2400" dirty="0" smtClean="0"/>
              <a:t>, </a:t>
            </a:r>
            <a:r>
              <a:rPr lang="en-US" sz="2400" dirty="0" err="1" smtClean="0"/>
              <a:t>Poon</a:t>
            </a:r>
            <a:r>
              <a:rPr lang="el-GR" sz="2400" dirty="0" smtClean="0"/>
              <a:t> και </a:t>
            </a:r>
            <a:r>
              <a:rPr lang="en-US" sz="2400" dirty="0" smtClean="0"/>
              <a:t>Davis</a:t>
            </a:r>
            <a:r>
              <a:rPr lang="el-GR" sz="2400" dirty="0" smtClean="0"/>
              <a:t>, σελ. 237), διαπίστωσαν συμπληρωματική σχέση μεταξύ στρατηγικών </a:t>
            </a:r>
            <a:r>
              <a:rPr lang="en-US" sz="2400" dirty="0" smtClean="0"/>
              <a:t>KM</a:t>
            </a:r>
            <a:r>
              <a:rPr lang="el-GR" sz="2400" dirty="0" smtClean="0"/>
              <a:t>, ενώ οι </a:t>
            </a:r>
            <a:r>
              <a:rPr lang="en-US" sz="2400" dirty="0" smtClean="0"/>
              <a:t>Hansen</a:t>
            </a:r>
            <a:r>
              <a:rPr lang="el-GR" sz="2400" dirty="0" smtClean="0"/>
              <a:t>, </a:t>
            </a:r>
            <a:r>
              <a:rPr lang="en-US" sz="2400" dirty="0" err="1" smtClean="0"/>
              <a:t>Nohria</a:t>
            </a:r>
            <a:r>
              <a:rPr lang="el-GR" sz="2400" dirty="0" smtClean="0"/>
              <a:t> και </a:t>
            </a:r>
            <a:r>
              <a:rPr lang="en-US" sz="2400" dirty="0" smtClean="0"/>
              <a:t>Tierney</a:t>
            </a:r>
            <a:r>
              <a:rPr lang="el-GR" sz="2400" dirty="0" smtClean="0"/>
              <a:t> (1999, </a:t>
            </a:r>
            <a:r>
              <a:rPr lang="en-US" sz="2400" dirty="0" smtClean="0"/>
              <a:t>cited in </a:t>
            </a:r>
            <a:r>
              <a:rPr lang="en-US" sz="2400" dirty="0" err="1" smtClean="0"/>
              <a:t>Choi</a:t>
            </a:r>
            <a:r>
              <a:rPr lang="el-GR" sz="2400" dirty="0" smtClean="0"/>
              <a:t>, </a:t>
            </a:r>
            <a:r>
              <a:rPr lang="en-US" sz="2400" dirty="0" err="1" smtClean="0"/>
              <a:t>Poon</a:t>
            </a:r>
            <a:r>
              <a:rPr lang="en-US" sz="2400" dirty="0" smtClean="0"/>
              <a:t> and Davis</a:t>
            </a:r>
            <a:r>
              <a:rPr lang="el-GR" sz="2400" dirty="0" smtClean="0"/>
              <a:t>, σελ. 237), </a:t>
            </a:r>
            <a:r>
              <a:rPr lang="el-GR" sz="2400" dirty="0" err="1" smtClean="0"/>
              <a:t>συμπεράινουν</a:t>
            </a:r>
            <a:r>
              <a:rPr lang="el-GR" sz="2400" dirty="0" smtClean="0"/>
              <a:t> το αντίθετο. Επομένως, κατά τους συγγραφείς η συμπληρωματικότητα των στρατηγικών πρέπει να μελετηθεί περαιτέρω.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 smtClean="0"/>
              <a:t>9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18518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-243408"/>
            <a:ext cx="8712968" cy="792088"/>
          </a:xfrm>
        </p:spPr>
        <p:txBody>
          <a:bodyPr>
            <a:normAutofit fontScale="90000"/>
          </a:bodyPr>
          <a:lstStyle/>
          <a:p>
            <a:r>
              <a:rPr lang="en-US" altLang="el-GR" sz="3200" dirty="0" smtClean="0"/>
              <a:t/>
            </a:r>
            <a:br>
              <a:rPr lang="en-US" altLang="el-GR" sz="3200" dirty="0" smtClean="0"/>
            </a:br>
            <a:r>
              <a:rPr lang="el-GR" altLang="el-GR" sz="3200" dirty="0"/>
              <a:t/>
            </a:r>
            <a:br>
              <a:rPr lang="el-GR" altLang="el-GR" sz="3200" dirty="0"/>
            </a:br>
            <a:r>
              <a:rPr lang="el-GR" altLang="el-GR" sz="3200" dirty="0" smtClean="0"/>
              <a:t/>
            </a:r>
            <a:br>
              <a:rPr lang="el-GR" altLang="el-GR" sz="3200" dirty="0" smtClean="0"/>
            </a:br>
            <a:r>
              <a:rPr lang="el-GR" sz="2800" dirty="0" smtClean="0"/>
              <a:t> Εμπειρική απόδειξη (</a:t>
            </a:r>
            <a:r>
              <a:rPr lang="el-GR" sz="2800" dirty="0" err="1" smtClean="0"/>
              <a:t>Empirical</a:t>
            </a:r>
            <a:r>
              <a:rPr lang="el-GR" sz="2800" dirty="0" smtClean="0"/>
              <a:t> </a:t>
            </a:r>
            <a:r>
              <a:rPr lang="el-GR" sz="2800" dirty="0" err="1" smtClean="0"/>
              <a:t>evidence</a:t>
            </a:r>
            <a:r>
              <a:rPr lang="el-GR" sz="2800" dirty="0" smtClean="0"/>
              <a:t>) της </a:t>
            </a:r>
            <a:r>
              <a:rPr lang="el-GR" sz="2800" dirty="0" smtClean="0"/>
              <a:t>χρησιμότητας </a:t>
            </a:r>
            <a:r>
              <a:rPr lang="en-US" altLang="el-GR" sz="3200" dirty="0" smtClean="0"/>
              <a:t/>
            </a:r>
            <a:br>
              <a:rPr lang="en-US" altLang="el-GR" sz="3200" dirty="0" smtClean="0"/>
            </a:br>
            <a:endParaRPr lang="el-GR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251520" y="1197907"/>
            <a:ext cx="86409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Τα αποτελέσματα της μελέτης της συμπληρωματικότητας των </a:t>
            </a:r>
            <a:r>
              <a:rPr lang="en-US" sz="2400" dirty="0" err="1" smtClean="0"/>
              <a:t>Choi</a:t>
            </a:r>
            <a:r>
              <a:rPr lang="el-GR" sz="2400" dirty="0" smtClean="0"/>
              <a:t>, </a:t>
            </a:r>
            <a:r>
              <a:rPr lang="en-US" sz="2400" dirty="0" err="1" smtClean="0"/>
              <a:t>Poon</a:t>
            </a:r>
            <a:r>
              <a:rPr lang="el-GR" sz="2400" dirty="0" smtClean="0"/>
              <a:t> και </a:t>
            </a:r>
            <a:r>
              <a:rPr lang="en-US" sz="2400" dirty="0" smtClean="0"/>
              <a:t>Davis</a:t>
            </a:r>
            <a:r>
              <a:rPr lang="el-GR" sz="2400" dirty="0" smtClean="0"/>
              <a:t> (σελ. 243-245) φαίνονται στον πίνακα 2.</a:t>
            </a:r>
            <a:endParaRPr lang="en-US" sz="2400" dirty="0" smtClean="0"/>
          </a:p>
          <a:p>
            <a:r>
              <a:rPr lang="el-GR" sz="2400" dirty="0" smtClean="0"/>
              <a:t>Η συνδυασμένη χρήση KM </a:t>
            </a:r>
            <a:r>
              <a:rPr lang="el-GR" sz="2400" dirty="0" err="1" smtClean="0"/>
              <a:t>focus</a:t>
            </a:r>
            <a:r>
              <a:rPr lang="el-GR" sz="2400" dirty="0" smtClean="0"/>
              <a:t> &amp; KM </a:t>
            </a:r>
            <a:r>
              <a:rPr lang="el-GR" sz="2400" dirty="0" err="1" smtClean="0"/>
              <a:t>source</a:t>
            </a:r>
            <a:r>
              <a:rPr lang="el-GR" sz="2400" dirty="0" smtClean="0"/>
              <a:t> στρατηγικών οδηγεί σε περίπτωση ασύμμετρης συμπληρωματικότητας. Οι συγγραφείς συμπεραίνουν ότι «οι εταιρείες μπορούν να αυξήσουν την πιθανότητα να επιτύχουν υψηλότερη απόδοση συνδυάζοντας υψηλή στρατηγική προσανατολισμένη σε ρητή-εξωτερική γνώση με υψηλή στρατηγική προσανατολισμένη σε άρρητη-εσωτερική γνώση».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34390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200" dirty="0" smtClean="0"/>
              <a:t>Συζήτηση του άρθρου στο πλαίσιο της Διαχείρισης Γνώσης και του μαθήματος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00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l-GR" sz="2400" dirty="0" smtClean="0"/>
              <a:t>Τα αποτελέσματα είναι χρήσιμα για εταιρείες που επιθυμούν να επιλέξουν ποιες στρατηγικές </a:t>
            </a:r>
            <a:r>
              <a:rPr lang="en-US" sz="2400" dirty="0" smtClean="0"/>
              <a:t>KM</a:t>
            </a:r>
            <a:r>
              <a:rPr lang="el-GR" sz="2400" dirty="0" smtClean="0"/>
              <a:t> θα υιοθετήσουν. Είναι ενδιαφέρον/«παράδοξο» το ότι στρατηγικές διαχείρισης άρρητης γνώσης (</a:t>
            </a:r>
            <a:r>
              <a:rPr lang="en-US" sz="2400" dirty="0" smtClean="0"/>
              <a:t>tacit</a:t>
            </a:r>
            <a:r>
              <a:rPr lang="el-GR" sz="2400" dirty="0" smtClean="0"/>
              <a:t>-</a:t>
            </a:r>
            <a:r>
              <a:rPr lang="en-US" sz="2400" dirty="0" smtClean="0"/>
              <a:t>oriented strategies</a:t>
            </a:r>
            <a:r>
              <a:rPr lang="el-GR" sz="2400" dirty="0" smtClean="0"/>
              <a:t>) δε φαίνεται να συμβάλλουν πολύ στην </a:t>
            </a:r>
            <a:r>
              <a:rPr lang="el-GR" sz="2400" dirty="0" err="1" smtClean="0"/>
              <a:t>οργανωσιακή</a:t>
            </a:r>
            <a:r>
              <a:rPr lang="el-GR" sz="2400" dirty="0" smtClean="0"/>
              <a:t> απόδοση και, επιπλέον,  ότι δεν είναι συμπληρωματικές με στρατηγικές διαχείρισης ρητής γνώσης (</a:t>
            </a:r>
            <a:r>
              <a:rPr lang="en-US" sz="2400" dirty="0" smtClean="0"/>
              <a:t>explicit</a:t>
            </a:r>
            <a:r>
              <a:rPr lang="el-GR" sz="2400" dirty="0" smtClean="0"/>
              <a:t>-</a:t>
            </a:r>
            <a:r>
              <a:rPr lang="en-US" sz="2400" dirty="0" smtClean="0"/>
              <a:t>oriented strategies</a:t>
            </a:r>
            <a:r>
              <a:rPr lang="el-GR" sz="2400" dirty="0" smtClean="0"/>
              <a:t>). Οι συγγραφείς εκτιμούν ότι μπορεί να οφείλεται στο γεγονός ότι συχνά οι δύο στρατηγικές (</a:t>
            </a:r>
            <a:r>
              <a:rPr lang="en-US" sz="2400" dirty="0" smtClean="0"/>
              <a:t>tacit</a:t>
            </a:r>
            <a:r>
              <a:rPr lang="el-GR" sz="2400" dirty="0" smtClean="0"/>
              <a:t>-</a:t>
            </a:r>
            <a:r>
              <a:rPr lang="en-US" sz="2400" dirty="0" smtClean="0"/>
              <a:t>oriented and explicit</a:t>
            </a:r>
            <a:r>
              <a:rPr lang="el-GR" sz="2400" dirty="0" smtClean="0"/>
              <a:t>-</a:t>
            </a:r>
            <a:r>
              <a:rPr lang="en-US" sz="2400" dirty="0" smtClean="0"/>
              <a:t>oriented</a:t>
            </a:r>
            <a:r>
              <a:rPr lang="el-GR" sz="2400" dirty="0" smtClean="0"/>
              <a:t>) χρησιμοποιούν «αντικρουόμενες» μεθόδους (</a:t>
            </a:r>
            <a:r>
              <a:rPr lang="en-US" sz="2400" dirty="0" smtClean="0"/>
              <a:t>contradictory methods</a:t>
            </a:r>
            <a:r>
              <a:rPr lang="el-GR" sz="2400" dirty="0" smtClean="0"/>
              <a:t>) (σελ. 246). Μπορεί, επίσης, να οφείλεται στη γενική δυσκολία να εντοπιστεί η άρρητη γνώση. Τέλος, θα ήταν χρήσιμο να μελετηθεί δείγμα εταιρειών από όλο τον κόσμο αλλά και εταιρείες που χρησιμοποιούν με επιτυχία την άρρητη γνώση.</a:t>
            </a:r>
            <a:endParaRPr lang="el-GR" altLang="el-GR" sz="2400" dirty="0"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 smtClean="0"/>
              <a:t>11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11824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4CD122-866E-4D3B-9682-8196304B43DE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  <p:graphicFrame>
        <p:nvGraphicFramePr>
          <p:cNvPr id="91138" name="Object 2"/>
          <p:cNvGraphicFramePr>
            <a:graphicFrameLocks noChangeAspect="1"/>
          </p:cNvGraphicFramePr>
          <p:nvPr/>
        </p:nvGraphicFramePr>
        <p:xfrm>
          <a:off x="403225" y="620713"/>
          <a:ext cx="8120063" cy="4865687"/>
        </p:xfrm>
        <a:graphic>
          <a:graphicData uri="http://schemas.openxmlformats.org/presentationml/2006/ole">
            <p:oleObj spid="_x0000_s91138" name="Έγγραφο" r:id="rId3" imgW="5414742" imgH="3247481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2736304"/>
          </a:xfrm>
        </p:spPr>
        <p:txBody>
          <a:bodyPr>
            <a:noAutofit/>
          </a:bodyPr>
          <a:lstStyle/>
          <a:p>
            <a:r>
              <a:rPr lang="el-GR" sz="2400" dirty="0" smtClean="0"/>
              <a:t>Στο άρθρο με τίτλο</a:t>
            </a:r>
            <a:r>
              <a:rPr lang="en-US" sz="2400" dirty="0" smtClean="0"/>
              <a:t> "Effects of knowledge management strategy on organizational performance: A </a:t>
            </a:r>
            <a:r>
              <a:rPr lang="en-US" sz="2400" dirty="0" err="1" smtClean="0"/>
              <a:t>complementarity</a:t>
            </a:r>
            <a:r>
              <a:rPr lang="en-US" sz="2400" dirty="0" smtClean="0"/>
              <a:t> theory-based approach" (2006) </a:t>
            </a:r>
            <a:r>
              <a:rPr lang="el-GR" sz="2400" dirty="0" smtClean="0"/>
              <a:t>οι</a:t>
            </a:r>
            <a:r>
              <a:rPr lang="en-US" sz="2400" dirty="0" smtClean="0"/>
              <a:t> </a:t>
            </a:r>
            <a:r>
              <a:rPr lang="en-US" sz="2400" dirty="0" err="1" smtClean="0"/>
              <a:t>Choi</a:t>
            </a:r>
            <a:r>
              <a:rPr lang="en-US" sz="2400" dirty="0" smtClean="0"/>
              <a:t>, </a:t>
            </a:r>
            <a:r>
              <a:rPr lang="en-US" sz="2400" dirty="0" err="1" smtClean="0"/>
              <a:t>Poon</a:t>
            </a:r>
            <a:r>
              <a:rPr lang="en-US" sz="2400" dirty="0" smtClean="0"/>
              <a:t> </a:t>
            </a:r>
            <a:r>
              <a:rPr lang="el-GR" sz="2400" dirty="0" smtClean="0"/>
              <a:t>και</a:t>
            </a:r>
            <a:r>
              <a:rPr lang="en-US" sz="2400" dirty="0" smtClean="0"/>
              <a:t> Davis </a:t>
            </a:r>
            <a:r>
              <a:rPr lang="el-GR" sz="2400" dirty="0" smtClean="0"/>
              <a:t>εφαρμόζουν τη θεωρία συμπληρωματικότητας για να μετρήσουν τα πλεονεκτήματα της χρήσης ενός συνδυασμού στρατηγικών διαχείρισης γνώσης</a:t>
            </a:r>
            <a:r>
              <a:rPr lang="en-US" sz="2400" dirty="0" smtClean="0"/>
              <a:t> (KM). </a:t>
            </a:r>
          </a:p>
          <a:p>
            <a:pPr marL="0" indent="0">
              <a:buNone/>
            </a:pPr>
            <a:r>
              <a:rPr lang="el-GR" sz="2000" dirty="0"/>
              <a:t/>
            </a:r>
            <a:br>
              <a:rPr lang="el-GR" sz="2000" dirty="0"/>
            </a:br>
            <a:endParaRPr lang="el-GR" sz="2000" dirty="0"/>
          </a:p>
        </p:txBody>
      </p:sp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3810000" y="24241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l-G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Σύνοψη (</a:t>
            </a:r>
            <a:r>
              <a:rPr lang="en-US" sz="3600" dirty="0" smtClean="0"/>
              <a:t>summary)</a:t>
            </a:r>
            <a:endParaRPr lang="el-GR" sz="3600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1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364181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273630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2400" dirty="0" smtClean="0"/>
              <a:t>Οι </a:t>
            </a:r>
            <a:r>
              <a:rPr lang="el-GR" sz="2400" dirty="0" smtClean="0"/>
              <a:t>συγγραφείς διαπιστώνουν ότι ένας συνδυασμός στρατηγικών </a:t>
            </a:r>
            <a:r>
              <a:rPr lang="el-GR" sz="2400" dirty="0" smtClean="0"/>
              <a:t>προσανατολισμένων σε άρρητης-ρητής </a:t>
            </a:r>
            <a:r>
              <a:rPr lang="el-GR" sz="2400" dirty="0" smtClean="0"/>
              <a:t>(</a:t>
            </a:r>
            <a:r>
              <a:rPr lang="en-US" sz="2400" dirty="0" smtClean="0"/>
              <a:t>tacit</a:t>
            </a:r>
            <a:r>
              <a:rPr lang="el-GR" sz="2400" dirty="0" smtClean="0"/>
              <a:t>- </a:t>
            </a:r>
            <a:r>
              <a:rPr lang="en-US" sz="2400" dirty="0" smtClean="0"/>
              <a:t>and explicit</a:t>
            </a:r>
            <a:r>
              <a:rPr lang="el-GR" sz="2400" dirty="0" smtClean="0"/>
              <a:t>-</a:t>
            </a:r>
            <a:r>
              <a:rPr lang="en-US" sz="2400" dirty="0" smtClean="0"/>
              <a:t>oriented strategies</a:t>
            </a:r>
            <a:r>
              <a:rPr lang="el-GR" sz="2400" dirty="0" smtClean="0"/>
              <a:t>) δεν προσφέρει πλεονεκτήματα. </a:t>
            </a:r>
            <a:endParaRPr lang="el-GR" sz="2400" dirty="0" smtClean="0"/>
          </a:p>
          <a:p>
            <a:pPr>
              <a:buNone/>
            </a:pPr>
            <a:r>
              <a:rPr lang="el-GR" sz="2400" dirty="0" smtClean="0"/>
              <a:t>Επίσης</a:t>
            </a:r>
            <a:r>
              <a:rPr lang="el-GR" sz="2400" dirty="0" smtClean="0"/>
              <a:t>, διαπιστώνουν ότι οι στρατηγικές </a:t>
            </a:r>
            <a:r>
              <a:rPr lang="el-GR" sz="2400" dirty="0" smtClean="0"/>
              <a:t>διαχείρισης </a:t>
            </a:r>
            <a:r>
              <a:rPr lang="el-GR" sz="2400" dirty="0" smtClean="0"/>
              <a:t>εξωτερικής ή εσωτερικής γνώσης (</a:t>
            </a:r>
            <a:r>
              <a:rPr lang="en-US" sz="2400" dirty="0" smtClean="0"/>
              <a:t>external</a:t>
            </a:r>
            <a:r>
              <a:rPr lang="el-GR" sz="2400" dirty="0" smtClean="0"/>
              <a:t>- </a:t>
            </a:r>
            <a:r>
              <a:rPr lang="en-US" sz="2400" dirty="0" smtClean="0"/>
              <a:t>or internal</a:t>
            </a:r>
            <a:r>
              <a:rPr lang="el-GR" sz="2400" dirty="0" smtClean="0"/>
              <a:t>-</a:t>
            </a:r>
            <a:r>
              <a:rPr lang="en-US" sz="2400" dirty="0" smtClean="0"/>
              <a:t>oriented</a:t>
            </a:r>
            <a:r>
              <a:rPr lang="el-GR" sz="2400" dirty="0" smtClean="0"/>
              <a:t>) αυξάνουν την απόδοση της επιχείρησης και η μέγιστη απόδοση επιτυγχάνεται όταν χρησιμοποιούνται σε συνδυασμό. </a:t>
            </a:r>
            <a:endParaRPr lang="el-GR" sz="2400" dirty="0" smtClean="0"/>
          </a:p>
          <a:p>
            <a:pPr>
              <a:buNone/>
            </a:pPr>
            <a:r>
              <a:rPr lang="el-GR" sz="2400" dirty="0" smtClean="0"/>
              <a:t>Τέλος</a:t>
            </a:r>
            <a:r>
              <a:rPr lang="el-GR" sz="2400" dirty="0" smtClean="0"/>
              <a:t>, διαπιστώνουν ότι οι στρατηγικές διαχείρισης εσωτερικής άρρητης γνώσης μαζί με στρατηγικές διαχείρισης εξωτερικών ρητών γνώσεων (</a:t>
            </a:r>
            <a:r>
              <a:rPr lang="en-US" sz="2400" dirty="0" smtClean="0"/>
              <a:t>explicit</a:t>
            </a:r>
            <a:r>
              <a:rPr lang="el-GR" sz="2400" dirty="0" smtClean="0"/>
              <a:t>-</a:t>
            </a:r>
            <a:r>
              <a:rPr lang="en-US" sz="2400" dirty="0" smtClean="0"/>
              <a:t>external</a:t>
            </a:r>
            <a:r>
              <a:rPr lang="el-GR" sz="2400" dirty="0" smtClean="0"/>
              <a:t>-</a:t>
            </a:r>
            <a:r>
              <a:rPr lang="en-US" sz="2400" dirty="0" smtClean="0"/>
              <a:t>oriented</a:t>
            </a:r>
            <a:r>
              <a:rPr lang="el-GR" sz="2400" dirty="0" smtClean="0"/>
              <a:t>) οδηγούν σε υψηλότερη απόδοση.</a:t>
            </a:r>
            <a:endParaRPr lang="en-US" sz="2400" dirty="0" smtClean="0"/>
          </a:p>
          <a:p>
            <a:pPr marL="0" indent="0">
              <a:buNone/>
            </a:pPr>
            <a:r>
              <a:rPr lang="el-GR" sz="2000" dirty="0"/>
              <a:t/>
            </a:r>
            <a:br>
              <a:rPr lang="el-GR" sz="2000" dirty="0"/>
            </a:br>
            <a:endParaRPr lang="el-GR" sz="2000" dirty="0"/>
          </a:p>
        </p:txBody>
      </p:sp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3810000" y="24241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l-G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Σύνοψη (</a:t>
            </a:r>
            <a:r>
              <a:rPr lang="en-US" sz="3600" dirty="0" smtClean="0"/>
              <a:t>summary)</a:t>
            </a:r>
            <a:endParaRPr lang="el-GR" sz="3600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1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364181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440160"/>
          </a:xfrm>
        </p:spPr>
        <p:txBody>
          <a:bodyPr/>
          <a:lstStyle/>
          <a:p>
            <a:r>
              <a:rPr lang="el-GR" sz="3600" dirty="0" smtClean="0"/>
              <a:t>Εισαγωγή </a:t>
            </a:r>
            <a:endParaRPr lang="el-GR" sz="3600" dirty="0">
              <a:solidFill>
                <a:schemeClr val="accent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</a:t>
            </a:fld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800" dirty="0" smtClean="0"/>
              <a:t>Οι </a:t>
            </a:r>
            <a:r>
              <a:rPr lang="en-US" sz="2800" dirty="0" err="1" smtClean="0"/>
              <a:t>Choi</a:t>
            </a:r>
            <a:r>
              <a:rPr lang="el-GR" sz="2800" dirty="0" smtClean="0"/>
              <a:t>, </a:t>
            </a:r>
            <a:r>
              <a:rPr lang="en-US" sz="2800" dirty="0" err="1" smtClean="0"/>
              <a:t>Poon</a:t>
            </a:r>
            <a:r>
              <a:rPr lang="el-GR" sz="2800" dirty="0" smtClean="0"/>
              <a:t> και </a:t>
            </a:r>
            <a:r>
              <a:rPr lang="en-US" sz="2800" dirty="0" smtClean="0"/>
              <a:t>Davis</a:t>
            </a:r>
            <a:r>
              <a:rPr lang="el-GR" sz="2800" dirty="0" smtClean="0"/>
              <a:t> χρησιμοποιούν τη θεωρία συμπληρωματικότητας (</a:t>
            </a:r>
            <a:r>
              <a:rPr lang="en-US" sz="2800" dirty="0" err="1" smtClean="0"/>
              <a:t>complementarity</a:t>
            </a:r>
            <a:r>
              <a:rPr lang="en-US" sz="2800" dirty="0" smtClean="0"/>
              <a:t> theory</a:t>
            </a:r>
            <a:r>
              <a:rPr lang="el-GR" sz="2800" dirty="0" smtClean="0"/>
              <a:t>) για να μετρήσουν τις επιπτώσεις των διαφόρων στρατηγικών διαχείρισης γνώσης (</a:t>
            </a:r>
            <a:r>
              <a:rPr lang="en-US" sz="2800" dirty="0" smtClean="0"/>
              <a:t>KM</a:t>
            </a:r>
            <a:r>
              <a:rPr lang="el-GR" sz="2800" dirty="0" smtClean="0"/>
              <a:t>) στην </a:t>
            </a:r>
            <a:r>
              <a:rPr lang="el-GR" sz="2800" dirty="0" err="1" smtClean="0"/>
              <a:t>οργανωσιακή</a:t>
            </a:r>
            <a:r>
              <a:rPr lang="el-GR" sz="2800" dirty="0" smtClean="0"/>
              <a:t> απόδοση (</a:t>
            </a:r>
            <a:r>
              <a:rPr lang="en-US" sz="2800" dirty="0" smtClean="0"/>
              <a:t>organizational performance</a:t>
            </a:r>
            <a:r>
              <a:rPr lang="el-GR" sz="2800" dirty="0" smtClean="0"/>
              <a:t>). Οι συγγραφείς αναλύουν τα αποτελέσματα ενός ερωτηματολογίου που απεστάλη σε δείγμα 131 κορεατικών, μεγάλων και επιτυχημένων, επιχειρήσεων. </a:t>
            </a:r>
            <a:endParaRPr lang="el-GR" sz="2800" dirty="0"/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824" y="188640"/>
            <a:ext cx="1066800" cy="90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21351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440160"/>
          </a:xfrm>
        </p:spPr>
        <p:txBody>
          <a:bodyPr/>
          <a:lstStyle/>
          <a:p>
            <a:r>
              <a:rPr lang="el-GR" sz="3600" dirty="0" smtClean="0"/>
              <a:t>Εισαγωγή </a:t>
            </a:r>
            <a:endParaRPr lang="el-GR" sz="3600" dirty="0">
              <a:solidFill>
                <a:schemeClr val="accent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</a:t>
            </a:fld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l-GR" sz="2800" dirty="0" smtClean="0"/>
              <a:t>Οι </a:t>
            </a:r>
            <a:r>
              <a:rPr lang="el-GR" sz="2800" dirty="0" smtClean="0"/>
              <a:t>συγγραφείς χωρίζουν τις στρατηγικές </a:t>
            </a:r>
            <a:r>
              <a:rPr lang="en-US" sz="2800" dirty="0" smtClean="0"/>
              <a:t>KM</a:t>
            </a:r>
            <a:r>
              <a:rPr lang="el-GR" sz="2800" dirty="0" smtClean="0"/>
              <a:t> σε Στρατηγικές προσανατολισμένες Εσωτερικά στον Οργανισμό (</a:t>
            </a:r>
            <a:r>
              <a:rPr lang="en-US" sz="2800" dirty="0" smtClean="0"/>
              <a:t>KM focus</a:t>
            </a:r>
            <a:r>
              <a:rPr lang="el-GR" sz="2800" dirty="0" smtClean="0"/>
              <a:t>) και σε Στρατηγικές προσανατολισμένες σε Πηγή (ΚΜ </a:t>
            </a:r>
            <a:r>
              <a:rPr lang="en-US" sz="2800" dirty="0" smtClean="0"/>
              <a:t>source</a:t>
            </a:r>
            <a:r>
              <a:rPr lang="el-GR" sz="2800" dirty="0" smtClean="0"/>
              <a:t>). Οι </a:t>
            </a:r>
            <a:r>
              <a:rPr lang="en-US" sz="2800" dirty="0" smtClean="0"/>
              <a:t>KM focus </a:t>
            </a:r>
            <a:r>
              <a:rPr lang="el-GR" sz="2800" dirty="0" smtClean="0"/>
              <a:t>εστιάζουν σε άρρητη και ρητή γνώση και χωρίζονται περαιτέρω σε: (1) Στρατηγικές </a:t>
            </a:r>
            <a:r>
              <a:rPr lang="el-GR" sz="2800" dirty="0" smtClean="0"/>
              <a:t>διαχείρισης Ρητής Γνώσης </a:t>
            </a:r>
            <a:r>
              <a:rPr lang="el-GR" sz="2800" dirty="0" smtClean="0"/>
              <a:t>οι οποίες περιλαμβάνουν την αποθήκευση και ανάκτηση γνώσεων κυρίως μέσω προηγμένων τεχνολογιών πληροφορικής και (2) Στρατηγικές </a:t>
            </a:r>
            <a:r>
              <a:rPr lang="el-GR" sz="2800" dirty="0" smtClean="0"/>
              <a:t>διαχείρισης Άρρητης Γνώσης, </a:t>
            </a:r>
            <a:r>
              <a:rPr lang="el-GR" sz="2800" dirty="0" smtClean="0"/>
              <a:t>οι οποίες περιλαμβάνουν τη μεταφορά άρρητης γνώσης μέσω προσωπικής επαφής (</a:t>
            </a:r>
            <a:r>
              <a:rPr lang="en-US" sz="2800" dirty="0" smtClean="0"/>
              <a:t>person</a:t>
            </a:r>
            <a:r>
              <a:rPr lang="el-GR" sz="2800" dirty="0" smtClean="0"/>
              <a:t>-</a:t>
            </a:r>
            <a:r>
              <a:rPr lang="en-US" sz="2800" dirty="0" smtClean="0"/>
              <a:t>to</a:t>
            </a:r>
            <a:r>
              <a:rPr lang="el-GR" sz="2800" dirty="0" smtClean="0"/>
              <a:t>-</a:t>
            </a:r>
            <a:r>
              <a:rPr lang="en-US" sz="2800" dirty="0" smtClean="0"/>
              <a:t>person contact</a:t>
            </a:r>
            <a:r>
              <a:rPr lang="el-GR" sz="2800" dirty="0" smtClean="0"/>
              <a:t>). Οι </a:t>
            </a:r>
            <a:r>
              <a:rPr lang="en-US" sz="2800" dirty="0" smtClean="0"/>
              <a:t>KM source </a:t>
            </a:r>
            <a:r>
              <a:rPr lang="el-GR" sz="2800" dirty="0" smtClean="0"/>
              <a:t>εστιάζουν σε εσωτερική και εξωτερική γνώση και χωρίζονται σε: (3) Στρατηγικές μεταφοράς εξωτερικής γνώσης και διάχυσής της στον οργανισμό και (4) Στρατηγικές εσωτερικού προσανατολισμού που περιλαμβάνουν την ανταλλαγή γνώσεων μέσα στον οργανισμό</a:t>
            </a:r>
            <a:endParaRPr lang="el-GR" sz="2800" dirty="0"/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824" y="188640"/>
            <a:ext cx="1066800" cy="90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21351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el-GR" dirty="0" smtClean="0"/>
              <a:t/>
            </a:r>
            <a:br>
              <a:rPr lang="el-GR" dirty="0" smtClean="0"/>
            </a:b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 smtClean="0"/>
              <a:t>3</a:t>
            </a:r>
            <a:endParaRPr lang="el-GR" dirty="0"/>
          </a:p>
        </p:txBody>
      </p:sp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468313" y="544513"/>
          <a:ext cx="8294687" cy="4233862"/>
        </p:xfrm>
        <a:graphic>
          <a:graphicData uri="http://schemas.openxmlformats.org/presentationml/2006/ole">
            <p:oleObj spid="_x0000_s71681" name="Έγγραφο" r:id="rId4" imgW="5598535" imgH="2858778" progId="Word.Document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74794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Τύποι γνώσης </a:t>
            </a:r>
            <a:r>
              <a:rPr lang="el-GR" dirty="0" smtClean="0"/>
              <a:t>(</a:t>
            </a:r>
            <a:r>
              <a:rPr lang="en-US" dirty="0" err="1" smtClean="0"/>
              <a:t>Nonaka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507288" cy="504056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Tacit knowledge</a:t>
            </a:r>
            <a:r>
              <a:rPr lang="el-GR" b="1" dirty="0" smtClean="0"/>
              <a:t> - άρρητη γνώση</a:t>
            </a:r>
            <a:r>
              <a:rPr lang="en-US" b="1" dirty="0" smtClean="0"/>
              <a:t>:</a:t>
            </a:r>
            <a:r>
              <a:rPr lang="en-US" dirty="0" smtClean="0"/>
              <a:t> awareness, expertise, Judgment, corporate memory</a:t>
            </a:r>
          </a:p>
          <a:p>
            <a:pPr lvl="0"/>
            <a:r>
              <a:rPr lang="el-GR" dirty="0" smtClean="0"/>
              <a:t>ευαισθητοποίηση, εμπειρία, κρίση,                     εταιρική μνήμη</a:t>
            </a:r>
            <a:endParaRPr lang="en-US" dirty="0" smtClean="0"/>
          </a:p>
          <a:p>
            <a:pPr lvl="0">
              <a:buNone/>
            </a:pPr>
            <a:r>
              <a:rPr lang="en-US" dirty="0" smtClean="0"/>
              <a:t> </a:t>
            </a:r>
            <a:r>
              <a:rPr lang="el-GR" dirty="0" smtClean="0"/>
              <a:t> </a:t>
            </a:r>
            <a:r>
              <a:rPr lang="en-US" dirty="0" smtClean="0"/>
              <a:t>                                             </a:t>
            </a:r>
            <a:r>
              <a:rPr lang="el-GR" dirty="0" smtClean="0"/>
              <a:t>               </a:t>
            </a:r>
            <a:r>
              <a:rPr lang="en-US" dirty="0" smtClean="0"/>
              <a:t> </a:t>
            </a:r>
            <a:r>
              <a:rPr lang="en-US" sz="2400" dirty="0" smtClean="0"/>
              <a:t>The Thinker                                                       </a:t>
            </a:r>
          </a:p>
          <a:p>
            <a:pPr lvl="0">
              <a:buNone/>
            </a:pPr>
            <a:r>
              <a:rPr lang="en-US" sz="2400" dirty="0" smtClean="0"/>
              <a:t>                                                                    </a:t>
            </a:r>
            <a:r>
              <a:rPr lang="el-GR" sz="2400" dirty="0" smtClean="0"/>
              <a:t>                      </a:t>
            </a:r>
            <a:r>
              <a:rPr lang="en-US" sz="2400" dirty="0" smtClean="0"/>
              <a:t>(Rodin)</a:t>
            </a:r>
          </a:p>
          <a:p>
            <a:pPr>
              <a:buNone/>
            </a:pPr>
            <a:r>
              <a:rPr lang="en-US" b="1" dirty="0" smtClean="0"/>
              <a:t>Explicit knowledge</a:t>
            </a:r>
            <a:r>
              <a:rPr lang="el-GR" b="1" dirty="0" smtClean="0"/>
              <a:t> – ρητή γνώση</a:t>
            </a:r>
            <a:r>
              <a:rPr lang="en-US" dirty="0" smtClean="0"/>
              <a:t>:                              e.g. publications, books, reports, photos,             diagrams, illustrations, presentations, speeches, lectures, lessons learned, recordings, procedures, policies</a:t>
            </a:r>
          </a:p>
          <a:p>
            <a:endParaRPr lang="en-US" dirty="0" smtClean="0"/>
          </a:p>
          <a:p>
            <a:pPr lvl="0" algn="just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2276872"/>
            <a:ext cx="1631112" cy="2056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 smtClean="0"/>
              <a:t>4</a:t>
            </a:r>
            <a:endParaRPr lang="el-GR" dirty="0"/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5589240"/>
            <a:ext cx="898539" cy="76215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5589240"/>
            <a:ext cx="898539" cy="76215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5589240"/>
            <a:ext cx="898539" cy="76215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9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67845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4CD122-866E-4D3B-9682-8196304B43DE}" type="slidenum">
              <a:rPr lang="el-GR" smtClean="0"/>
              <a:pPr>
                <a:defRPr/>
              </a:pPr>
              <a:t>7</a:t>
            </a:fld>
            <a:endParaRPr lang="el-GR" dirty="0"/>
          </a:p>
        </p:txBody>
      </p:sp>
      <p:pic>
        <p:nvPicPr>
          <p:cNvPr id="355330" name="Picture 2" descr="SECI model of Knowledge creation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3748" y="620689"/>
            <a:ext cx="5624555" cy="4680519"/>
          </a:xfrm>
          <a:prstGeom prst="rect">
            <a:avLst/>
          </a:prstGeom>
          <a:noFill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412776"/>
            <a:ext cx="576064" cy="726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1666974"/>
            <a:ext cx="598086" cy="753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1412776"/>
            <a:ext cx="584924" cy="737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3573016"/>
            <a:ext cx="898539" cy="76215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3068960"/>
            <a:ext cx="898539" cy="76215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6296" y="2924944"/>
            <a:ext cx="804975" cy="6827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3645024"/>
            <a:ext cx="898539" cy="76215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6" name="Rectangle 15"/>
          <p:cNvSpPr/>
          <p:nvPr/>
        </p:nvSpPr>
        <p:spPr>
          <a:xfrm>
            <a:off x="156658" y="6021288"/>
            <a:ext cx="36952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accent1"/>
                </a:solidFill>
                <a:latin typeface="+mn-lt"/>
              </a:rPr>
              <a:t>KM focus: explicit-oriented </a:t>
            </a:r>
          </a:p>
          <a:p>
            <a:r>
              <a:rPr lang="en-US" sz="2000" b="1" dirty="0" smtClean="0">
                <a:solidFill>
                  <a:schemeClr val="accent1"/>
                </a:solidFill>
                <a:latin typeface="+mn-lt"/>
              </a:rPr>
              <a:t> </a:t>
            </a:r>
            <a:r>
              <a:rPr lang="en-US" sz="2000" b="1" dirty="0" smtClean="0">
                <a:solidFill>
                  <a:schemeClr val="accent1"/>
                </a:solidFill>
                <a:latin typeface="+mn-lt"/>
              </a:rPr>
              <a:t>                   </a:t>
            </a:r>
            <a:r>
              <a:rPr lang="en-US" sz="2000" b="1" dirty="0" smtClean="0">
                <a:solidFill>
                  <a:schemeClr val="accent1"/>
                </a:solidFill>
                <a:latin typeface="+mn-lt"/>
              </a:rPr>
              <a:t>tacit-oriented</a:t>
            </a:r>
            <a:endParaRPr lang="el-GR" sz="2000" b="1" dirty="0">
              <a:solidFill>
                <a:schemeClr val="accent1"/>
              </a:solidFill>
              <a:latin typeface="+mn-lt"/>
            </a:endParaRPr>
          </a:p>
        </p:txBody>
      </p:sp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3140968"/>
            <a:ext cx="598086" cy="753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1874758"/>
            <a:ext cx="898539" cy="76215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4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6296" y="1052736"/>
            <a:ext cx="720081" cy="61078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312" y="1268760"/>
            <a:ext cx="720081" cy="61078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7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1556792"/>
            <a:ext cx="720081" cy="61078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30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8696" y="3077344"/>
            <a:ext cx="804975" cy="6827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3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1096" y="3229744"/>
            <a:ext cx="804975" cy="6827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32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93496" y="3382144"/>
            <a:ext cx="804975" cy="6827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3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45896" y="3534544"/>
            <a:ext cx="804975" cy="6827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34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98296" y="3686944"/>
            <a:ext cx="804975" cy="6827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3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1844824"/>
            <a:ext cx="804975" cy="6827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6" name="Rectangle 15"/>
          <p:cNvSpPr/>
          <p:nvPr/>
        </p:nvSpPr>
        <p:spPr>
          <a:xfrm>
            <a:off x="3635896" y="5292497"/>
            <a:ext cx="17281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  <a:latin typeface="+mn-lt"/>
              </a:rPr>
              <a:t>external</a:t>
            </a:r>
            <a:endParaRPr lang="el-GR" sz="3200" dirty="0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38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140968"/>
            <a:ext cx="512916" cy="646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7936" y="3293368"/>
            <a:ext cx="512916" cy="646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336" y="3445768"/>
            <a:ext cx="512916" cy="646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2736" y="3598168"/>
            <a:ext cx="512916" cy="646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556792"/>
            <a:ext cx="512916" cy="646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9984" y="1709192"/>
            <a:ext cx="512916" cy="646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32384" y="1861592"/>
            <a:ext cx="512916" cy="646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" name="Rectangle 15"/>
          <p:cNvSpPr/>
          <p:nvPr/>
        </p:nvSpPr>
        <p:spPr>
          <a:xfrm>
            <a:off x="2267744" y="2412177"/>
            <a:ext cx="17281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  <a:latin typeface="+mn-lt"/>
              </a:rPr>
              <a:t>internal</a:t>
            </a:r>
            <a:endParaRPr lang="el-GR" sz="32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46" name="Rectangle 15"/>
          <p:cNvSpPr/>
          <p:nvPr/>
        </p:nvSpPr>
        <p:spPr>
          <a:xfrm>
            <a:off x="4981194" y="6033482"/>
            <a:ext cx="36952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accent3"/>
                </a:solidFill>
                <a:latin typeface="+mn-lt"/>
              </a:rPr>
              <a:t>KM source: external-oriented </a:t>
            </a:r>
          </a:p>
          <a:p>
            <a:r>
              <a:rPr lang="en-US" sz="2000" b="1" dirty="0" smtClean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2000" b="1" dirty="0" smtClean="0">
                <a:solidFill>
                  <a:schemeClr val="accent3"/>
                </a:solidFill>
                <a:latin typeface="+mn-lt"/>
              </a:rPr>
              <a:t>                     internal</a:t>
            </a:r>
            <a:r>
              <a:rPr lang="en-US" sz="2000" b="1" dirty="0" smtClean="0">
                <a:solidFill>
                  <a:schemeClr val="accent3"/>
                </a:solidFill>
                <a:latin typeface="+mn-lt"/>
              </a:rPr>
              <a:t>-oriented</a:t>
            </a:r>
            <a:endParaRPr lang="el-GR" sz="2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47" name="Rectangle 15"/>
          <p:cNvSpPr/>
          <p:nvPr/>
        </p:nvSpPr>
        <p:spPr>
          <a:xfrm>
            <a:off x="309058" y="2564904"/>
            <a:ext cx="9505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accent6"/>
                </a:solidFill>
                <a:latin typeface="+mn-lt"/>
              </a:rPr>
              <a:t>tacit</a:t>
            </a:r>
            <a:endParaRPr lang="el-GR" sz="2000" b="1" dirty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48" name="Rectangle 15"/>
          <p:cNvSpPr/>
          <p:nvPr/>
        </p:nvSpPr>
        <p:spPr>
          <a:xfrm>
            <a:off x="7365842" y="2564904"/>
            <a:ext cx="9505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accent1"/>
                </a:solidFill>
                <a:latin typeface="+mn-lt"/>
              </a:rPr>
              <a:t>explicit</a:t>
            </a:r>
            <a:endParaRPr lang="el-GR" sz="2000" b="1" dirty="0">
              <a:solidFill>
                <a:schemeClr val="accent1"/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5307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10160" cy="63408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Ορισμός και τύποι συμπληρωματικότητας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79512"/>
            <a:ext cx="8097336" cy="5257800"/>
          </a:xfrm>
        </p:spPr>
        <p:txBody>
          <a:bodyPr>
            <a:normAutofit fontScale="92500"/>
          </a:bodyPr>
          <a:lstStyle/>
          <a:p>
            <a:r>
              <a:rPr lang="el-GR" sz="2400" dirty="0" smtClean="0"/>
              <a:t>Δύο στρατηγικές </a:t>
            </a:r>
            <a:r>
              <a:rPr lang="en-US" sz="2400" dirty="0" smtClean="0"/>
              <a:t>KM</a:t>
            </a:r>
            <a:r>
              <a:rPr lang="el-GR" sz="2400" dirty="0" smtClean="0"/>
              <a:t> είναι συμπληρωματικές όταν η από κοινού υλοποίησή τους έχει μεγαλύτερο θετικό αντίκτυπο στην </a:t>
            </a:r>
            <a:r>
              <a:rPr lang="el-GR" sz="2400" dirty="0" err="1" smtClean="0"/>
              <a:t>οργανωσιακή</a:t>
            </a:r>
            <a:r>
              <a:rPr lang="el-GR" sz="2400" dirty="0" smtClean="0"/>
              <a:t> απόδοση από την υλοποίηση μίας μόνο από τις στρατηγικές. Τρεις τύποι συμπληρωματικότητας περιγράφονται στο άρθρο. (1) </a:t>
            </a:r>
            <a:r>
              <a:rPr lang="el-GR" sz="2400" i="1" dirty="0" smtClean="0"/>
              <a:t>Ασύμμετρη συμπληρωματικότητα (</a:t>
            </a:r>
            <a:r>
              <a:rPr lang="en-US" sz="2400" i="1" dirty="0" smtClean="0"/>
              <a:t>Asymmetric </a:t>
            </a:r>
            <a:r>
              <a:rPr lang="en-US" sz="2400" i="1" dirty="0" err="1" smtClean="0"/>
              <a:t>complementarity</a:t>
            </a:r>
            <a:r>
              <a:rPr lang="el-GR" sz="2400" i="1" dirty="0" smtClean="0"/>
              <a:t>)</a:t>
            </a:r>
            <a:r>
              <a:rPr lang="el-GR" sz="2400" dirty="0" smtClean="0"/>
              <a:t>: Η μία στρατηγική </a:t>
            </a:r>
            <a:r>
              <a:rPr lang="en-US" sz="2400" dirty="0" smtClean="0"/>
              <a:t>KM</a:t>
            </a:r>
            <a:r>
              <a:rPr lang="el-GR" sz="2400" dirty="0" smtClean="0"/>
              <a:t>, όταν χρησιμοποιείται ανεξάρτητα, αυξάνει την </a:t>
            </a:r>
            <a:r>
              <a:rPr lang="el-GR" sz="2400" dirty="0" err="1" smtClean="0"/>
              <a:t>οργανωσιακή</a:t>
            </a:r>
            <a:r>
              <a:rPr lang="el-GR" sz="2400" dirty="0" smtClean="0"/>
              <a:t> απόδοση. Η συνδυασμένη χρήση των δύο στρατηγικών ενισχύει περαιτέρω τη θετική επίδραση της πρώτης στρατηγικής.. (2) </a:t>
            </a:r>
            <a:r>
              <a:rPr lang="el-GR" sz="2400" i="1" dirty="0" smtClean="0"/>
              <a:t>Κρίσιμη συμμετρική συμπληρωματικότητα (</a:t>
            </a:r>
            <a:r>
              <a:rPr lang="en-US" sz="2400" i="1" dirty="0" smtClean="0"/>
              <a:t>Critical symmetric </a:t>
            </a:r>
            <a:r>
              <a:rPr lang="en-US" sz="2400" i="1" dirty="0" err="1" smtClean="0"/>
              <a:t>complementarity</a:t>
            </a:r>
            <a:r>
              <a:rPr lang="el-GR" sz="2400" i="1" dirty="0" smtClean="0"/>
              <a:t>)</a:t>
            </a:r>
            <a:r>
              <a:rPr lang="el-GR" sz="2400" dirty="0" smtClean="0"/>
              <a:t>: Οι δύο στρατηγικές </a:t>
            </a:r>
            <a:r>
              <a:rPr lang="en-US" sz="2400" dirty="0" smtClean="0"/>
              <a:t>KM</a:t>
            </a:r>
            <a:r>
              <a:rPr lang="el-GR" sz="2400" dirty="0" smtClean="0"/>
              <a:t> έχουν θετικό αντίκτυπο στην απόδοση μόνο όταν χρησιμοποιούνται μαζί. (3) </a:t>
            </a:r>
            <a:r>
              <a:rPr lang="el-GR" sz="2400" i="1" dirty="0" smtClean="0"/>
              <a:t>Μη κρίσιμη συμμετρική συμπληρωματικότητα (</a:t>
            </a:r>
            <a:r>
              <a:rPr lang="en-US" sz="2400" i="1" dirty="0" smtClean="0"/>
              <a:t>Non</a:t>
            </a:r>
            <a:r>
              <a:rPr lang="el-GR" sz="2400" i="1" dirty="0" smtClean="0"/>
              <a:t>-</a:t>
            </a:r>
            <a:r>
              <a:rPr lang="en-US" sz="2400" i="1" dirty="0" smtClean="0"/>
              <a:t>critical symmetric </a:t>
            </a:r>
            <a:r>
              <a:rPr lang="en-US" sz="2400" i="1" dirty="0" err="1" smtClean="0"/>
              <a:t>complementarity</a:t>
            </a:r>
            <a:r>
              <a:rPr lang="el-GR" sz="2400" i="1" dirty="0" smtClean="0"/>
              <a:t>)</a:t>
            </a:r>
            <a:r>
              <a:rPr lang="el-GR" sz="2400" dirty="0" smtClean="0"/>
              <a:t>:</a:t>
            </a:r>
            <a:r>
              <a:rPr lang="el-GR" sz="2400" i="1" dirty="0" smtClean="0"/>
              <a:t> </a:t>
            </a:r>
            <a:r>
              <a:rPr lang="el-GR" sz="2400" dirty="0" smtClean="0"/>
              <a:t> Οι δύο στρατηγικές </a:t>
            </a:r>
            <a:r>
              <a:rPr lang="en-US" sz="2400" dirty="0" smtClean="0"/>
              <a:t>KM</a:t>
            </a:r>
            <a:r>
              <a:rPr lang="el-GR" sz="2400" dirty="0" smtClean="0"/>
              <a:t> αυξάνουν την απόδοση, χρησιμοποιούμενες είτε  ανεξάρτητα ή σε συνδυασμό.</a:t>
            </a:r>
            <a:endParaRPr lang="en-US" sz="2400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 smtClean="0"/>
              <a:t>8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342135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exo-opistho_simeiomata">
  <a:themeElements>
    <a:clrScheme name="Custom 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exo-opistho_simeiomata</Template>
  <TotalTime>1311</TotalTime>
  <Words>1044</Words>
  <Application>Microsoft Office PowerPoint</Application>
  <PresentationFormat>Προβολή στην οθόνη (4:3)</PresentationFormat>
  <Paragraphs>61</Paragraphs>
  <Slides>13</Slides>
  <Notes>5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5" baseType="lpstr">
      <vt:lpstr>exo-opistho_simeiomata</vt:lpstr>
      <vt:lpstr>Έγγραφο του Microsoft Office Word</vt:lpstr>
      <vt:lpstr>Διαχείριση Γνώσης (Knowledge Management)</vt:lpstr>
      <vt:lpstr>Σύνοψη (summary)</vt:lpstr>
      <vt:lpstr>Σύνοψη (summary)</vt:lpstr>
      <vt:lpstr>Εισαγωγή </vt:lpstr>
      <vt:lpstr>Εισαγωγή </vt:lpstr>
      <vt:lpstr>Διαφάνεια 5</vt:lpstr>
      <vt:lpstr>Τύποι γνώσης (Nonaka)</vt:lpstr>
      <vt:lpstr>Διαφάνεια 7</vt:lpstr>
      <vt:lpstr>Ορισμός και τύποι συμπληρωματικότητας</vt:lpstr>
      <vt:lpstr>Θεωρητικό υπόβαθρο (background theory)</vt:lpstr>
      <vt:lpstr>    Εμπειρική απόδειξη (Empirical evidence) της χρησιμότητας  </vt:lpstr>
      <vt:lpstr>Συζήτηση του άρθρου στο πλαίσιο της Διαχείρισης Γνώσης και του μαθήματος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ΤΙΤΛΟΣ ΜΑΘΗΜΑΤΟΣ</dc:title>
  <dc:creator>opencourses@teiath.gr</dc:creator>
  <cp:lastModifiedBy>Skourlas</cp:lastModifiedBy>
  <cp:revision>145</cp:revision>
  <cp:lastPrinted>2018-10-16T06:59:11Z</cp:lastPrinted>
  <dcterms:created xsi:type="dcterms:W3CDTF">2014-10-20T11:54:42Z</dcterms:created>
  <dcterms:modified xsi:type="dcterms:W3CDTF">2018-11-08T12:58:55Z</dcterms:modified>
</cp:coreProperties>
</file>